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700" r:id="rId1"/>
  </p:sldMasterIdLst>
  <p:notesMasterIdLst>
    <p:notesMasterId r:id="rId33"/>
  </p:notesMasterIdLst>
  <p:handoutMasterIdLst>
    <p:handoutMasterId r:id="rId34"/>
  </p:handoutMasterIdLst>
  <p:sldIdLst>
    <p:sldId id="518" r:id="rId2"/>
    <p:sldId id="559" r:id="rId3"/>
    <p:sldId id="555" r:id="rId4"/>
    <p:sldId id="637" r:id="rId5"/>
    <p:sldId id="561" r:id="rId6"/>
    <p:sldId id="621" r:id="rId7"/>
    <p:sldId id="579" r:id="rId8"/>
    <p:sldId id="573" r:id="rId9"/>
    <p:sldId id="508" r:id="rId10"/>
    <p:sldId id="527" r:id="rId11"/>
    <p:sldId id="564" r:id="rId12"/>
    <p:sldId id="610" r:id="rId13"/>
    <p:sldId id="611" r:id="rId14"/>
    <p:sldId id="612" r:id="rId15"/>
    <p:sldId id="615" r:id="rId16"/>
    <p:sldId id="613" r:id="rId17"/>
    <p:sldId id="641" r:id="rId18"/>
    <p:sldId id="616" r:id="rId19"/>
    <p:sldId id="617" r:id="rId20"/>
    <p:sldId id="589" r:id="rId21"/>
    <p:sldId id="618" r:id="rId22"/>
    <p:sldId id="619" r:id="rId23"/>
    <p:sldId id="592" r:id="rId24"/>
    <p:sldId id="634" r:id="rId25"/>
    <p:sldId id="635" r:id="rId26"/>
    <p:sldId id="636" r:id="rId27"/>
    <p:sldId id="631" r:id="rId28"/>
    <p:sldId id="638" r:id="rId29"/>
    <p:sldId id="639" r:id="rId30"/>
    <p:sldId id="640" r:id="rId31"/>
    <p:sldId id="560" r:id="rId32"/>
  </p:sldIdLst>
  <p:sldSz cx="9906000" cy="6858000" type="A4"/>
  <p:notesSz cx="6888163" cy="100203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49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CCFFEF"/>
    <a:srgbClr val="CCFFCC"/>
    <a:srgbClr val="99FFCC"/>
    <a:srgbClr val="99FF99"/>
    <a:srgbClr val="CC6600"/>
    <a:srgbClr val="FFCC66"/>
    <a:srgbClr val="FF9900"/>
    <a:srgbClr val="99CC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8889" autoAdjust="0"/>
  </p:normalViewPr>
  <p:slideViewPr>
    <p:cSldViewPr>
      <p:cViewPr varScale="1">
        <p:scale>
          <a:sx n="70" d="100"/>
          <a:sy n="70" d="100"/>
        </p:scale>
        <p:origin x="1637" y="43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A89EB379-D720-461B-A749-CE4B365CEBE1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6D69DC8-28EA-4D1E-8883-D14AEA55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3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8" y="0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50888"/>
            <a:ext cx="5427663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9643"/>
            <a:ext cx="5510530" cy="4509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8" y="9517546"/>
            <a:ext cx="2984871" cy="50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6" tIns="48308" rIns="96616" bIns="4830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C680882-5D7D-45A9-B0D8-7C13C25E6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5530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84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680882-5D7D-45A9-B0D8-7C13C25E68EE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0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42950" y="2174999"/>
            <a:ext cx="84201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7" y="1073025"/>
            <a:ext cx="500093" cy="551103"/>
          </a:xfrm>
          <a:prstGeom prst="rect">
            <a:avLst/>
          </a:prstGeom>
        </p:spPr>
      </p:pic>
      <p:sp>
        <p:nvSpPr>
          <p:cNvPr id="8" name="Прямоугольник 7"/>
          <p:cNvSpPr/>
          <p:nvPr userDrawn="1"/>
        </p:nvSpPr>
        <p:spPr>
          <a:xfrm>
            <a:off x="5769227" y="764704"/>
            <a:ext cx="4136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b="1" i="0" kern="120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Bialystok, Poland, September 8-11, </a:t>
            </a:r>
            <a:r>
              <a:rPr lang="nb-NO" b="1" i="0" kern="1200" dirty="0">
                <a:solidFill>
                  <a:schemeClr val="bg1"/>
                </a:solidFill>
                <a:latin typeface="Times New Roman" pitchFamily="18" charset="0"/>
                <a:ea typeface="+mn-ea"/>
                <a:cs typeface="+mn-cs"/>
              </a:rPr>
              <a:t>2019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DDEC4A-B597-4717-B4D8-4D74E49B2D20}"/>
              </a:ext>
            </a:extLst>
          </p:cNvPr>
          <p:cNvSpPr txBox="1"/>
          <p:nvPr userDrawn="1"/>
        </p:nvSpPr>
        <p:spPr>
          <a:xfrm>
            <a:off x="58804" y="169104"/>
            <a:ext cx="984719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RSCD 2025</a:t>
            </a:r>
            <a:endParaRPr lang="en-US" sz="1800" b="1" i="0" dirty="0"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Суперкомпьютерные дни в России</a:t>
            </a:r>
            <a:r>
              <a:rPr lang="en-US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 </a:t>
            </a:r>
            <a:r>
              <a:rPr lang="ru-RU" sz="2000" b="1" i="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+mn-ea"/>
                <a:cs typeface="+mn-cs"/>
              </a:rPr>
              <a:t>2025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800" b="1" dirty="0">
              <a:solidFill>
                <a:schemeClr val="tx1"/>
              </a:solidFill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F58F654-B82D-4F2B-8CA9-C8B82B18EC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1141A-01F3-4FE8-9E54-91D694035F28}"/>
              </a:ext>
            </a:extLst>
          </p:cNvPr>
          <p:cNvSpPr txBox="1"/>
          <p:nvPr userDrawn="1"/>
        </p:nvSpPr>
        <p:spPr>
          <a:xfrm>
            <a:off x="848544" y="1062815"/>
            <a:ext cx="8291770" cy="782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государственный университет им. Н.И. Лобачевского </a:t>
            </a:r>
            <a:endParaRPr lang="ru-RU" sz="2000" b="1" i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 eaLnBrk="1" hangingPunct="1">
              <a:lnSpc>
                <a:spcPct val="120000"/>
              </a:lnSpc>
              <a:spcAft>
                <a:spcPct val="20000"/>
              </a:spcAft>
              <a:defRPr/>
            </a:pPr>
            <a:r>
              <a:rPr lang="ru-RU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Институт информационных технологий, математики и механики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29431480-6F40-4035-BF1D-0203AE1AB5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804" y="1844824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48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38092" y="836712"/>
            <a:ext cx="9501254" cy="5214974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53336"/>
            <a:ext cx="1982511" cy="381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1006" y="6391646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b="0" i="0" u="none" strike="noStrike" smtClean="0">
                <a:effectLst/>
              </a:defRPr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29159"/>
            <a:ext cx="935567" cy="40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C27EA0-C8AE-44C7-80DF-19FA8AE6D4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86372"/>
            <a:ext cx="504056" cy="555470"/>
          </a:xfrm>
          <a:prstGeom prst="rect">
            <a:avLst/>
          </a:prstGeom>
        </p:spPr>
      </p:pic>
      <p:sp>
        <p:nvSpPr>
          <p:cNvPr id="15" name="Line 12">
            <a:extLst>
              <a:ext uri="{FF2B5EF4-FFF2-40B4-BE49-F238E27FC236}">
                <a16:creationId xmlns:a16="http://schemas.microsoft.com/office/drawing/2014/main" id="{632F85A2-7F9D-4B87-ABA3-EA29619A36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23880" y="684150"/>
            <a:ext cx="95400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A0542534-E277-439C-84E7-EC4B007809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2425" y="44624"/>
            <a:ext cx="0" cy="6480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4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32426" y="960438"/>
            <a:ext cx="9439936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32425" y="109538"/>
            <a:ext cx="0" cy="8636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A67C-33BD-4A59-9EAE-678C8C03CEA8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7" y="6408738"/>
            <a:ext cx="2051711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Arial" charset="0"/>
                <a:cs typeface="Arial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20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364550"/>
            <a:ext cx="433113" cy="4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450" y="44624"/>
            <a:ext cx="9465896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Введение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8092" y="1071546"/>
            <a:ext cx="950125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82256" y="6408738"/>
            <a:ext cx="234255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sz="1200" b="0" i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07919" y="6408738"/>
            <a:ext cx="5761302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lang="ru-RU" sz="1200" b="0" i="0" smtClean="0"/>
            </a:lvl1pPr>
          </a:lstStyle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43171" y="6408738"/>
            <a:ext cx="935567" cy="44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‹#›</a:t>
            </a:fld>
            <a:r>
              <a:rPr lang="en-US" dirty="0"/>
              <a:t>/3</a:t>
            </a:r>
            <a:r>
              <a:rPr lang="ru-RU" dirty="0"/>
              <a:t>1</a:t>
            </a: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973402" y="6381750"/>
            <a:ext cx="8736542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6" name="Line 12"/>
          <p:cNvSpPr>
            <a:spLocks noChangeShapeType="1"/>
          </p:cNvSpPr>
          <p:nvPr/>
        </p:nvSpPr>
        <p:spPr bwMode="auto">
          <a:xfrm>
            <a:off x="123880" y="603596"/>
            <a:ext cx="9540000" cy="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132425" y="44624"/>
            <a:ext cx="0" cy="576000"/>
          </a:xfrm>
          <a:prstGeom prst="line">
            <a:avLst/>
          </a:prstGeom>
          <a:noFill/>
          <a:ln w="38100">
            <a:solidFill>
              <a:srgbClr val="0969CD"/>
            </a:solidFill>
            <a:round/>
            <a:headEnd/>
            <a:tailEnd/>
          </a:ln>
          <a:effectLst/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Arial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6286372"/>
            <a:ext cx="504056" cy="55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5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42925" indent="-276225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marL="809625" indent="-2667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marL="1076325" indent="-2667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marL="1343025" indent="-2667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tabLst/>
        <a:defRPr sz="16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vagris@unn.ru" TargetMode="External"/><Relationship Id="rId2" Type="http://schemas.openxmlformats.org/officeDocument/2006/relationships/hyperlink" Target="mailto:konstantin.barkalov@itmm.unn.r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vgeny.kozinov@itmm.unn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5B932-E811-4196-830F-C9FA95643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64" y="2132856"/>
            <a:ext cx="9361040" cy="1470025"/>
          </a:xfrm>
        </p:spPr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latin typeface="CMBX12"/>
              </a:rPr>
              <a:t>Parallel Algorithm for Solving Multicriterial</a:t>
            </a:r>
            <a:br>
              <a:rPr lang="en-US" sz="3200" dirty="0">
                <a:solidFill>
                  <a:srgbClr val="000000"/>
                </a:solidFill>
                <a:latin typeface="CMBX12"/>
              </a:rPr>
            </a:br>
            <a:r>
              <a:rPr lang="en-US" sz="3200" dirty="0">
                <a:solidFill>
                  <a:srgbClr val="000000"/>
                </a:solidFill>
                <a:latin typeface="CMBX12"/>
              </a:rPr>
              <a:t>Optimization Problems Using Elements of</a:t>
            </a:r>
            <a:br>
              <a:rPr lang="en-US" sz="3200" dirty="0">
                <a:solidFill>
                  <a:srgbClr val="000000"/>
                </a:solidFill>
                <a:latin typeface="CMBX12"/>
              </a:rPr>
            </a:br>
            <a:r>
              <a:rPr lang="en-US" sz="3200" dirty="0">
                <a:solidFill>
                  <a:srgbClr val="000000"/>
                </a:solidFill>
                <a:latin typeface="CMBX12"/>
              </a:rPr>
              <a:t>Machine Learning</a:t>
            </a:r>
            <a:endParaRPr lang="ru-RU" sz="4400" b="0" i="1" dirty="0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>
          <a:xfrm>
            <a:off x="200472" y="4052664"/>
            <a:ext cx="9289032" cy="2184648"/>
          </a:xfrm>
        </p:spPr>
        <p:txBody>
          <a:bodyPr/>
          <a:lstStyle/>
          <a:p>
            <a:r>
              <a:rPr lang="ru-RU" dirty="0"/>
              <a:t>Сергей Коннов,</a:t>
            </a:r>
            <a:r>
              <a:rPr lang="en-US" dirty="0"/>
              <a:t> </a:t>
            </a:r>
            <a:r>
              <a:rPr lang="ru-RU" u="sng" dirty="0"/>
              <a:t>Евгений </a:t>
            </a:r>
            <a:r>
              <a:rPr lang="ru-RU" u="sng" dirty="0" err="1"/>
              <a:t>Козинов</a:t>
            </a:r>
            <a:r>
              <a:rPr lang="ru-RU" dirty="0"/>
              <a:t>, </a:t>
            </a:r>
            <a:br>
              <a:rPr lang="ru-RU" dirty="0"/>
            </a:br>
            <a:r>
              <a:rPr lang="ru-RU" dirty="0"/>
              <a:t>Константин Баркалов</a:t>
            </a:r>
            <a:r>
              <a:rPr lang="en-US" dirty="0"/>
              <a:t>, </a:t>
            </a:r>
            <a:r>
              <a:rPr lang="ru-RU" dirty="0"/>
              <a:t>Александр Сысоев, Владимир Гришагин </a:t>
            </a:r>
            <a:endParaRPr lang="en-US" dirty="0"/>
          </a:p>
          <a:p>
            <a:endParaRPr lang="en-US" sz="1400" dirty="0"/>
          </a:p>
          <a:p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evgeny.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ozinov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konstantin.barkalov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@itmm.unn.ru,vagris@unn.ru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553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Параллельный алгоритм глобального поиска (АГП)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RSCD, 2025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ru-RU" dirty="0"/>
          </a:p>
        </p:txBody>
      </p:sp>
      <p:sp>
        <p:nvSpPr>
          <p:cNvPr id="7" name="Содержимое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Параллельный алгоритм: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Отсортировать точки испытаний в порядке возрастания их координат </a:t>
            </a:r>
            <a:br>
              <a:rPr lang="ru-RU" sz="2000" dirty="0"/>
            </a:br>
            <a:r>
              <a:rPr lang="ru-RU" sz="2000" dirty="0"/>
              <a:t>0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0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𝑖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</a:t>
            </a:r>
            <a:r>
              <a:rPr lang="ru-RU" sz="2000" i="1" baseline="-25000" dirty="0" err="1"/>
              <a:t>p</a:t>
            </a:r>
            <a:r>
              <a:rPr lang="en-US" sz="2000" dirty="0"/>
              <a:t> </a:t>
            </a:r>
            <a:r>
              <a:rPr lang="ru-RU" sz="2000" dirty="0"/>
              <a:t>&lt;</a:t>
            </a:r>
            <a:r>
              <a:rPr lang="en-US" sz="2000" dirty="0"/>
              <a:t> </a:t>
            </a:r>
            <a:r>
              <a:rPr lang="ru-RU" sz="2000" dirty="0"/>
              <a:t>𝑥</a:t>
            </a:r>
            <a:r>
              <a:rPr lang="ru-RU" sz="2000" baseline="-25000" dirty="0"/>
              <a:t>𝑘∗𝑝+1</a:t>
            </a:r>
            <a:r>
              <a:rPr lang="en-US" sz="2000" dirty="0"/>
              <a:t> </a:t>
            </a:r>
            <a:r>
              <a:rPr lang="ru-RU" sz="2000" dirty="0"/>
              <a:t>=</a:t>
            </a:r>
            <a:r>
              <a:rPr lang="en-US" sz="2000" dirty="0"/>
              <a:t> </a:t>
            </a:r>
            <a:r>
              <a:rPr lang="ru-RU" sz="2000" dirty="0"/>
              <a:t>1.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Для каждого интервала (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en-US" sz="2000" baseline="-25000" dirty="0"/>
              <a:t>-</a:t>
            </a:r>
            <a:r>
              <a:rPr lang="ru-RU" sz="2000" baseline="-25000" dirty="0"/>
              <a:t>1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i="1" dirty="0" err="1"/>
              <a:t>x</a:t>
            </a:r>
            <a:r>
              <a:rPr lang="ru-RU" sz="2000" i="1" baseline="-25000" dirty="0" err="1"/>
              <a:t>i</a:t>
            </a:r>
            <a:r>
              <a:rPr lang="ru-RU" sz="2000" dirty="0"/>
              <a:t>) вычислить характеристики интервалов 𝑅(𝑖).</a:t>
            </a:r>
          </a:p>
          <a:p>
            <a:pPr marL="457200" indent="-457200">
              <a:spcAft>
                <a:spcPts val="300"/>
              </a:spcAft>
              <a:buFont typeface="+mj-lt"/>
              <a:buAutoNum type="arabicPeriod"/>
            </a:pPr>
            <a:r>
              <a:rPr lang="ru-RU" sz="2000" dirty="0"/>
              <a:t>Отсортировать интервалы по убыванию </a:t>
            </a:r>
            <a:br>
              <a:rPr lang="ru-RU" sz="2000" dirty="0"/>
            </a:br>
            <a:r>
              <a:rPr lang="ru-RU" sz="2000" dirty="0"/>
              <a:t>характеристик, взять 𝑝 интервалов 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1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2</a:t>
            </a:r>
            <a:r>
              <a:rPr lang="en-US" sz="2000" dirty="0"/>
              <a:t> 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…</a:t>
            </a:r>
            <a:r>
              <a:rPr lang="en-US" sz="2000" dirty="0"/>
              <a:t> </a:t>
            </a:r>
            <a:r>
              <a:rPr lang="ru-RU" sz="2000" dirty="0"/>
              <a:t>≥</a:t>
            </a:r>
            <a:r>
              <a:rPr lang="en-US" sz="2000" dirty="0"/>
              <a:t> </a:t>
            </a:r>
            <a:r>
              <a:rPr lang="ru-RU" sz="2000" dirty="0"/>
              <a:t>𝑅</a:t>
            </a:r>
            <a:r>
              <a:rPr lang="en-US" sz="2000" dirty="0"/>
              <a:t> </a:t>
            </a:r>
            <a:r>
              <a:rPr lang="ru-RU" sz="2000" dirty="0"/>
              <a:t>(</a:t>
            </a:r>
            <a:r>
              <a:rPr lang="en-US" sz="2000" dirty="0"/>
              <a:t> </a:t>
            </a:r>
            <a:r>
              <a:rPr lang="ru-RU" sz="2000" dirty="0"/>
              <a:t>𝑡</a:t>
            </a:r>
            <a:r>
              <a:rPr lang="ru-RU" sz="2000" baseline="-25000" dirty="0"/>
              <a:t>𝑝</a:t>
            </a:r>
            <a:r>
              <a:rPr lang="en-US" sz="2000" dirty="0"/>
              <a:t> </a:t>
            </a:r>
            <a:r>
              <a:rPr lang="ru-RU" sz="20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b="1" dirty="0"/>
              <a:t>Провести 𝑝 испытаний параллельно</a:t>
            </a:r>
            <a:br>
              <a:rPr lang="ru-RU" sz="2000" b="1" dirty="0"/>
            </a:b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ru-RU" sz="2000" b="1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Критерий остановки:</a:t>
            </a:r>
            <a:br>
              <a:rPr lang="en-US" sz="2000" dirty="0"/>
            </a:br>
            <a:r>
              <a:rPr lang="en-US" sz="2000" dirty="0"/>
              <a:t> </a:t>
            </a:r>
            <a:endParaRPr lang="ru-RU" sz="2000" dirty="0"/>
          </a:p>
          <a:p>
            <a:endParaRPr lang="en-US" sz="2000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9377" y="4077072"/>
            <a:ext cx="3840872" cy="43200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810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119056"/>
            <a:ext cx="1841269" cy="324000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41032" y="3501008"/>
            <a:ext cx="4520952" cy="27280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CA06F75-3A0B-6CAE-3655-4F65C4817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850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Ускорение вычислений на основе повторного </a:t>
            </a:r>
            <a:br>
              <a:rPr lang="ru-RU" dirty="0"/>
            </a:br>
            <a:r>
              <a:rPr lang="ru-RU" dirty="0"/>
              <a:t>использования информации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just"/>
                <a:r>
                  <a:rPr lang="ru-RU" dirty="0"/>
                  <a:t>Численное решение задач глобальной оптимизации предполагает последовательное вычисление значений критериев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точках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 algn="just"/>
                <a:r>
                  <a:rPr lang="ru-RU" dirty="0"/>
                  <a:t>Полученные в результате вычислений данные образуют </a:t>
                </a:r>
                <a:br>
                  <a:rPr lang="ru-RU" dirty="0"/>
                </a:br>
                <a:r>
                  <a:rPr lang="ru-RU" i="1" dirty="0"/>
                  <a:t>множество</a:t>
                </a:r>
                <a:r>
                  <a:rPr lang="ru-RU" dirty="0"/>
                  <a:t> Ω </a:t>
                </a:r>
                <a:r>
                  <a:rPr lang="ru-RU" i="1" dirty="0"/>
                  <a:t>поисковой информации.</a:t>
                </a:r>
                <a:r>
                  <a:rPr lang="ru-RU" dirty="0"/>
                  <a:t> </a:t>
                </a:r>
                <a:endParaRPr lang="en-US" i="1" dirty="0"/>
              </a:p>
              <a:p>
                <a:pPr lvl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ru-RU" dirty="0"/>
                  <a:t>В результате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 и снижения размерности </a:t>
                </a:r>
                <a:br>
                  <a:rPr lang="ru-RU" dirty="0"/>
                </a:br>
                <a:r>
                  <a:rPr lang="ru-RU" dirty="0"/>
                  <a:t>множество Ω можно преобразовать к виду 𝐴</a:t>
                </a:r>
                <a:endParaRPr lang="en-US" b="1" i="1" dirty="0"/>
              </a:p>
              <a:p>
                <a:pPr marL="0" indent="0">
                  <a:lnSpc>
                    <a:spcPct val="150000"/>
                  </a:lnSpc>
                  <a:spcAft>
                    <a:spcPts val="24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:1≤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Информацию, накопленную во множестве Ω, можно использовать для нахождения минимума следующей задачи оптимизации </a:t>
                </a:r>
                <a:br>
                  <a:rPr lang="ru-RU" dirty="0"/>
                </a:br>
                <a:r>
                  <a:rPr lang="ru-RU" dirty="0"/>
                  <a:t>𝐹(𝜆, 𝑦 (𝑥)), т. е.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636" r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0953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0" y="981075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D8AACEC9-649F-478C-A002-5B42A6CB00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34E3DE-3D52-4BCC-9E11-F44DD2E27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A4AAD9-3034-9DF7-EC51-C8C090849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1,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u-RU" b="0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где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128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B7622D-F478-EA2A-75F9-B4AFC0305B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7" b="6685"/>
          <a:stretch/>
        </p:blipFill>
        <p:spPr>
          <a:xfrm>
            <a:off x="5385048" y="1582072"/>
            <a:ext cx="428286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0903B72A-D8EB-4EB0-A156-91EAA141C74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282F20-ED64-4E0D-8370-F10A530B8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3F0CC9-BA17-36C1-104A-6CC01BD3A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583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3,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0.06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0.94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где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–144</a:t>
                </a: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7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D9BCB7F-DE3D-E9BE-B539-A7F10A31D2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r="-1" b="6685"/>
          <a:stretch/>
        </p:blipFill>
        <p:spPr>
          <a:xfrm>
            <a:off x="5385048" y="1582072"/>
            <a:ext cx="428367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F263E7BF-AB1F-4BAB-9D7F-1E3199C1045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37A2C4-5BC4-4DEE-9F9A-888385E79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9AA2A3-7DFF-8EF4-E036-C1E2BF1A0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966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15,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0.3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0.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</a:t>
                </a:r>
                <a:r>
                  <a:rPr lang="en-US" dirty="0"/>
                  <a:t>967</a:t>
                </a: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35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3D2BA71-C334-F360-18A2-070A93D80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r="-1" b="6683"/>
          <a:stretch/>
        </p:blipFill>
        <p:spPr>
          <a:xfrm>
            <a:off x="5385048" y="1582072"/>
            <a:ext cx="428367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CAC27E3F-E799-44FF-BF6D-A876F369B8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8F2B03-F609-444A-88FF-D9E24F4F9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300D4-E198-51A0-DDCB-2C8CABA01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514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35,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0.7,0.3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35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en-US" dirty="0"/>
                  <a:t>where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35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–1378</a:t>
                </a: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8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642363-91D8-5E26-C78C-A525407831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8" b="6551"/>
          <a:stretch/>
        </p:blipFill>
        <p:spPr>
          <a:xfrm>
            <a:off x="5385048" y="1582072"/>
            <a:ext cx="4282860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DBB76A00-ADF1-415D-8BED-83DEDC1D7D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12BA1A-5E72-4261-81FF-CC3D6500F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6CAEF4-5A86-3FBB-CB5F-0A292215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06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решения </a:t>
            </a:r>
            <a:r>
              <a:rPr lang="en-US" dirty="0"/>
              <a:t>2D </a:t>
            </a:r>
            <a:r>
              <a:rPr lang="ru-RU" dirty="0"/>
              <a:t>задачи МКО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Состояние поиска при решении серии скалярных задач</a:t>
                </a:r>
              </a:p>
              <a:p>
                <a:pPr marL="2667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Скалярная задача</a:t>
                </a:r>
                <a:r>
                  <a:rPr lang="en-US" dirty="0"/>
                  <a:t> No. 50,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0</m:t>
                        </m:r>
                      </m:e>
                    </m:d>
                  </m:oMath>
                </a14:m>
                <a:endParaRPr lang="ru-RU" dirty="0"/>
              </a:p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lnSpc>
                    <a:spcPct val="150000"/>
                  </a:lnSpc>
                  <a:buNone/>
                </a:pPr>
                <a:r>
                  <a:rPr lang="ru-RU" dirty="0"/>
                  <a:t>где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1445</a:t>
                </a: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Число новых испытаний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 –  3 </a:t>
                </a:r>
                <a:b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</a:b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(</a:t>
                </a:r>
                <a:r>
                  <a:rPr lang="ru-RU" dirty="0">
                    <a:latin typeface="Times" panose="02020603050405020304" pitchFamily="18" charset="0"/>
                    <a:cs typeface="Times" panose="02020603050405020304" pitchFamily="18" charset="0"/>
                  </a:rPr>
                  <a:t>красные точки</a:t>
                </a:r>
                <a:r>
                  <a:rPr lang="en-US" dirty="0">
                    <a:latin typeface="Times" panose="02020603050405020304" pitchFamily="18" charset="0"/>
                    <a:cs typeface="Times" panose="02020603050405020304" pitchFamily="18" charset="0"/>
                  </a:rPr>
                  <a:t>)</a:t>
                </a:r>
                <a:endParaRPr lang="ru-RU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marL="266700" lvl="1" indent="0">
                  <a:buNone/>
                </a:pPr>
                <a:endParaRPr lang="en-US" dirty="0"/>
              </a:p>
              <a:p>
                <a:pPr marL="266700" lvl="1" indent="0">
                  <a:buNone/>
                </a:pPr>
                <a:r>
                  <a:rPr lang="ru-RU" dirty="0"/>
                  <a:t>Конечное </a:t>
                </a:r>
                <a:r>
                  <a:rPr lang="ru-RU"/>
                  <a:t>состояние поиска</a:t>
                </a:r>
                <a:br>
                  <a:rPr lang="ru-RU"/>
                </a:br>
                <a:r>
                  <a:rPr lang="ru-RU"/>
                  <a:t>после решения 50 скалярных задач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6437B98-4CCA-9A57-7BF3-D12710EBC6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b="-5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DA5BEC-990F-ADA2-32F5-65974CD746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5385047" y="1582072"/>
            <a:ext cx="4283671" cy="4367208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67836DD4-5291-422A-95F3-8A1F41A5242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30DE27-4FBF-4A05-A4A7-25755DAED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375BA-2C2C-DDCD-0FBD-90B8426E5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7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4894F-9AEF-DFF1-47BD-E63AE1A3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множества Парето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3635D0-F5CE-A8FB-A60F-7ABBC4C3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Парето с решением каждой новой скалярной задачи уточняется</a:t>
            </a:r>
          </a:p>
          <a:p>
            <a:pPr lvl="1"/>
            <a:r>
              <a:rPr lang="ru-RU" dirty="0"/>
              <a:t>На рисунке представлены значения в пространстве критериев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4D454-8226-3B3C-2EAA-706DE12D368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A1C05A-1B1A-E14B-4CD6-D30E7C0435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A8FD4B1-4033-1DD2-7007-6C5C1FB93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6347"/>
            <a:ext cx="9906000" cy="3374941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5767DF-CFA3-2B71-4BC5-970DE866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02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8D02E-A6AE-EDA3-930A-03F6B659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37B98-4CCA-9A57-7BF3-D12710EB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Существует множество подходов к ускорению решения скалярных задач.</a:t>
            </a:r>
          </a:p>
          <a:p>
            <a:r>
              <a:rPr lang="ru-RU" dirty="0"/>
              <a:t>Нам нужен подход к ускорению решения многокритериальных задач.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2DA5BEC-990F-ADA2-32F5-65974CD7462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5462952" y="2096820"/>
            <a:ext cx="4205766" cy="378561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21CCD8F-2EB1-47C6-BE7D-2D98FD7864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7" t="8837" r="7782" b="4670"/>
          <a:stretch/>
        </p:blipFill>
        <p:spPr>
          <a:xfrm>
            <a:off x="488504" y="2111077"/>
            <a:ext cx="4968552" cy="3982219"/>
          </a:xfrm>
          <a:prstGeom prst="rect">
            <a:avLst/>
          </a:prstGeom>
        </p:spPr>
      </p:pic>
      <p:sp>
        <p:nvSpPr>
          <p:cNvPr id="12" name="Дата 11">
            <a:extLst>
              <a:ext uri="{FF2B5EF4-FFF2-40B4-BE49-F238E27FC236}">
                <a16:creationId xmlns:a16="http://schemas.microsoft.com/office/drawing/2014/main" id="{8F1BD627-6576-469E-8F27-CF07B2301B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140B685-8469-4A7C-8D14-3395C13EC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9E397-235E-44B6-5736-CE1C290D6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920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403BA-2A0B-D7ED-5622-85E5625F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81B86F-776F-2F99-9DC1-235090ED95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Дальнейшее ускорение поиска может быть основано на применении методов машинного обучения. </a:t>
                </a:r>
              </a:p>
              <a:p>
                <a:r>
                  <a:rPr lang="ru-RU" dirty="0"/>
                  <a:t>Предлагается следующий подход: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Решить несколько скалярных задач с различными векторами 𝜆, например,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en-US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0.5, 0.5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=(0,1) </m:t>
                    </m:r>
                  </m:oMath>
                </a14:m>
                <a:endParaRPr lang="ru-RU" dirty="0"/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Построить аппроксимацию множества Парето.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Добавить штраф за отклонение от построенной аппроксимации в правило выбора новой точки испытаний</a:t>
                </a:r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Решить </a:t>
                </a:r>
                <a:r>
                  <a:rPr lang="ru-RU" i="1" dirty="0"/>
                  <a:t>i</a:t>
                </a:r>
                <a:r>
                  <a:rPr lang="ru-RU" dirty="0"/>
                  <a:t>-ю скалярную задачу со следующим вектором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723900" lvl="1" indent="-457200">
                  <a:buFont typeface="+mj-lt"/>
                  <a:buAutoNum type="arabicPeriod"/>
                </a:pPr>
                <a:r>
                  <a:rPr lang="ru-RU" dirty="0"/>
                  <a:t>Добавить точки, полученные при решении </a:t>
                </a:r>
                <a:r>
                  <a:rPr lang="ru-RU" i="1" dirty="0"/>
                  <a:t>i</a:t>
                </a:r>
                <a:r>
                  <a:rPr lang="ru-RU" dirty="0"/>
                  <a:t>-й задачи, в поисковую информацию и перейти к шагу 2.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381B86F-776F-2F99-9DC1-235090ED9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Дата 10">
            <a:extLst>
              <a:ext uri="{FF2B5EF4-FFF2-40B4-BE49-F238E27FC236}">
                <a16:creationId xmlns:a16="http://schemas.microsoft.com/office/drawing/2014/main" id="{49086F37-E02D-41F5-A655-926825C4DE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BB3ED9-70AE-4B34-ACB8-62742C004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D59469-28AC-007D-6043-DC03EF108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19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34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Многокритериальная оптимизация</a:t>
            </a:r>
          </a:p>
          <a:p>
            <a:r>
              <a:rPr lang="ru-RU" dirty="0"/>
              <a:t>Сведение задач многокритериальной оптимизации к одномерным скалярным задачам глобального поиска</a:t>
            </a:r>
          </a:p>
          <a:p>
            <a:r>
              <a:rPr lang="ru-RU" dirty="0"/>
              <a:t>Подход к поиску эффективных решений в задачах многокритериальной оптимизации</a:t>
            </a:r>
            <a:endParaRPr lang="en-US" dirty="0"/>
          </a:p>
          <a:p>
            <a:pPr lvl="1"/>
            <a:r>
              <a:rPr lang="ru-RU" dirty="0"/>
              <a:t>Пошаговое решение набора задач скалярной оптимизации</a:t>
            </a:r>
            <a:endParaRPr lang="en-US" dirty="0"/>
          </a:p>
          <a:p>
            <a:pPr lvl="1"/>
            <a:r>
              <a:rPr lang="ru-RU" dirty="0"/>
              <a:t>Повторное использование поисковой информации</a:t>
            </a:r>
          </a:p>
          <a:p>
            <a:r>
              <a:rPr lang="ru-RU" dirty="0"/>
              <a:t>Параллельная модификация алгоритма</a:t>
            </a:r>
            <a:endParaRPr lang="en-US" dirty="0"/>
          </a:p>
          <a:p>
            <a:r>
              <a:rPr lang="ru-RU" dirty="0"/>
              <a:t>Ускорение поиска с помощью методов машинного обучения</a:t>
            </a:r>
            <a:endParaRPr lang="en-US" dirty="0"/>
          </a:p>
          <a:p>
            <a:pPr lvl="1"/>
            <a:r>
              <a:rPr lang="ru-RU" dirty="0"/>
              <a:t>Построение штрафной функции на основе разделяющей гиперплоскости</a:t>
            </a:r>
          </a:p>
          <a:p>
            <a:pPr lvl="1"/>
            <a:r>
              <a:rPr lang="ru-RU" dirty="0"/>
              <a:t>Построение штрафной функции на основе вероятностей, полученных из моделей машинного обучения</a:t>
            </a:r>
          </a:p>
          <a:p>
            <a:r>
              <a:rPr lang="ru-RU" dirty="0"/>
              <a:t>Результаты вычислительных экспериментов</a:t>
            </a:r>
            <a:endParaRPr lang="en-US" dirty="0"/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9399D1FB-25FF-427C-80BF-7EF79D8375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6216C3-6AFD-45EC-B61B-36C49022F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3601AD-687E-AE4F-1C52-EBD6E7A74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F7264-44A7-8A33-EE30-B8D0AEF0E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 с помощью методов машинного обучения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𝑅(𝑖) — характеристика </a:t>
                </a:r>
                <a:r>
                  <a:rPr lang="ru-RU" i="1" dirty="0"/>
                  <a:t>i</a:t>
                </a:r>
                <a:r>
                  <a:rPr lang="ru-RU" dirty="0"/>
                  <a:t>-го интервала. </a:t>
                </a:r>
                <a:br>
                  <a:rPr lang="ru-RU" dirty="0"/>
                </a:br>
                <a:r>
                  <a:rPr lang="ru-RU" dirty="0"/>
                  <a:t>Предполагается, что эта характеристика состоит из двух частей: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lvl="1"/>
                <a:r>
                  <a:rPr lang="ru-RU" sz="2000" dirty="0"/>
                  <a:t>Часть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 ориентирована на поиск глобального минимума текущей скалярной задачи оптимизации.</a:t>
                </a:r>
              </a:p>
              <a:p>
                <a:pPr lvl="1"/>
                <a:r>
                  <a:rPr lang="ru-RU" sz="2000" dirty="0"/>
                  <a:t>Часть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pt-BR" sz="20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влияет на выбор интервала для улучшения оценки множества Парето.</a:t>
                </a:r>
                <a:endParaRPr lang="en-US" sz="2000" dirty="0"/>
              </a:p>
              <a:p>
                <a:r>
                  <a:rPr lang="ru-RU" dirty="0"/>
                  <a:t>Возможны следующие подходы к вычислению члена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𝑃𝑆</m:t>
                        </m:r>
                      </m:sub>
                    </m:sSub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:</a:t>
                </a:r>
              </a:p>
              <a:p>
                <a:pPr lvl="1"/>
                <a:r>
                  <a:rPr lang="ru-RU" dirty="0"/>
                  <a:t>на основе расстояния до гиперплоскости, разделяющей </a:t>
                </a:r>
                <a:r>
                  <a:rPr lang="ru-RU" dirty="0" err="1"/>
                  <a:t>доминируемые</a:t>
                </a:r>
                <a:r>
                  <a:rPr lang="ru-RU" dirty="0"/>
                  <a:t> и </a:t>
                </a:r>
                <a:r>
                  <a:rPr lang="ru-RU" dirty="0" err="1"/>
                  <a:t>недоминируемые</a:t>
                </a:r>
                <a:r>
                  <a:rPr lang="ru-RU" dirty="0"/>
                  <a:t> решения;</a:t>
                </a:r>
              </a:p>
              <a:p>
                <a:pPr lvl="1"/>
                <a:r>
                  <a:rPr lang="ru-RU" dirty="0"/>
                  <a:t>на основе вероятностей принадлежности к </a:t>
                </a:r>
                <a:r>
                  <a:rPr lang="ru-RU" dirty="0" err="1"/>
                  <a:t>доминируемым</a:t>
                </a:r>
                <a:r>
                  <a:rPr lang="ru-RU" dirty="0"/>
                  <a:t> или </a:t>
                </a:r>
                <a:r>
                  <a:rPr lang="ru-RU" dirty="0" err="1"/>
                  <a:t>недоминируемым</a:t>
                </a:r>
                <a:r>
                  <a:rPr lang="ru-RU" dirty="0"/>
                  <a:t> решениям, полученных с использованием различных методов машинного обучения.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149C5E4-E302-9319-E105-18F3575FA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1051" r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Дата 12">
            <a:extLst>
              <a:ext uri="{FF2B5EF4-FFF2-40B4-BE49-F238E27FC236}">
                <a16:creationId xmlns:a16="http://schemas.microsoft.com/office/drawing/2014/main" id="{BD27E822-F96F-40F0-B34E-C491E8C0F9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C740DB-8B92-4F0F-B240-77FA8955F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A9BEF7-4E25-04E9-E758-E7E9A9E39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267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F599-826A-5A4F-3481-EA25994BD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поиска с помощью методов машинного обучения</a:t>
            </a: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1F85DD00-2634-4921-B95D-BADF352887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A51E0B-F5C2-4EEF-ADC5-39F3C2B9C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Объект 7" descr="Изображение выглядит как текст, снимок экрана, желтый, Красочность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7B440A1-00DA-56BF-B101-EA2B3AFC3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1068784"/>
            <a:ext cx="9501188" cy="475059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316126-B041-E567-2E29-162839D3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968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8E7B-5D7B-94B2-6BD7-838F6A4E3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 от использования методов машинного обучения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A1375E-74D4-50B5-70EE-4755DAF9FE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9" b="6683"/>
          <a:stretch/>
        </p:blipFill>
        <p:spPr>
          <a:xfrm>
            <a:off x="1558078" y="1285928"/>
            <a:ext cx="2767878" cy="244727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дождь, природа&#10;&#10;Автоматически созданное описание">
            <a:extLst>
              <a:ext uri="{FF2B5EF4-FFF2-40B4-BE49-F238E27FC236}">
                <a16:creationId xmlns:a16="http://schemas.microsoft.com/office/drawing/2014/main" id="{236AAAF1-341D-C75C-3F22-F2D89E0C8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9" b="7143"/>
          <a:stretch/>
        </p:blipFill>
        <p:spPr>
          <a:xfrm>
            <a:off x="5497490" y="1288091"/>
            <a:ext cx="2767878" cy="242063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66129D-0E93-D933-D1BD-10FF9A89A4F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8" t="7314" r="7573" b="6188"/>
          <a:stretch/>
        </p:blipFill>
        <p:spPr>
          <a:xfrm>
            <a:off x="5264694" y="3733199"/>
            <a:ext cx="3000674" cy="242063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5645782-CB97-56D2-F74D-EE1E28288B1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6" t="8463" r="6923" b="5228"/>
          <a:stretch/>
        </p:blipFill>
        <p:spPr>
          <a:xfrm>
            <a:off x="1280592" y="3743517"/>
            <a:ext cx="3086054" cy="2437954"/>
          </a:xfrm>
          <a:prstGeom prst="rect">
            <a:avLst/>
          </a:prstGeom>
        </p:spPr>
      </p:pic>
      <p:sp>
        <p:nvSpPr>
          <p:cNvPr id="16" name="Стрелка: вправо 15">
            <a:extLst>
              <a:ext uri="{FF2B5EF4-FFF2-40B4-BE49-F238E27FC236}">
                <a16:creationId xmlns:a16="http://schemas.microsoft.com/office/drawing/2014/main" id="{11B17F87-D61C-CD1D-69A3-7395E8947A77}"/>
              </a:ext>
            </a:extLst>
          </p:cNvPr>
          <p:cNvSpPr/>
          <p:nvPr/>
        </p:nvSpPr>
        <p:spPr bwMode="auto">
          <a:xfrm>
            <a:off x="4664968" y="3221231"/>
            <a:ext cx="504056" cy="1080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F8EF1A48-229F-4046-A8A6-2EFCB22082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2ADA82D-DC12-4C8D-B438-6B0AAA56F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E7948D-F6CB-8297-5616-47A34C9B2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22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3870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7631-64A3-C0EC-43F0-107623F8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Метрика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1E90B-603F-5327-7222-65867324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Качество аппроксимации множества Парето оценивалось с помощью</a:t>
            </a:r>
            <a:r>
              <a:rPr lang="en-US" dirty="0"/>
              <a:t> </a:t>
            </a:r>
            <a:r>
              <a:rPr lang="en-US" i="1" dirty="0"/>
              <a:t>hypervolume index</a:t>
            </a:r>
            <a:r>
              <a:rPr lang="en-US" dirty="0"/>
              <a:t> (HV; </a:t>
            </a:r>
            <a:r>
              <a:rPr lang="ru-RU" dirty="0"/>
              <a:t>чем выше значение HV, тем лучше</a:t>
            </a:r>
            <a:r>
              <a:rPr lang="en-US" dirty="0"/>
              <a:t>)</a:t>
            </a:r>
          </a:p>
          <a:p>
            <a:pPr lvl="1"/>
            <a:endParaRPr lang="ru-RU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marL="266700" lvl="1" indent="0">
              <a:buNone/>
            </a:pPr>
            <a:endParaRPr lang="en-US" i="1" dirty="0"/>
          </a:p>
          <a:p>
            <a:pPr lvl="1"/>
            <a:endParaRPr lang="en-US" i="1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4C220B-340E-56D2-7F7E-DCCC5A1CBD61}"/>
              </a:ext>
            </a:extLst>
          </p:cNvPr>
          <p:cNvSpPr txBox="1"/>
          <p:nvPr/>
        </p:nvSpPr>
        <p:spPr>
          <a:xfrm>
            <a:off x="578556" y="4005064"/>
            <a:ext cx="334748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Оценка множества Парето</a:t>
            </a:r>
            <a:r>
              <a:rPr lang="en-US" sz="2400" dirty="0"/>
              <a:t> (PS)</a:t>
            </a:r>
            <a:endParaRPr lang="ru-RU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13584C2F-80EB-4CCF-BD59-1525893D1CB1}"/>
              </a:ext>
            </a:extLst>
          </p:cNvPr>
          <p:cNvGrpSpPr/>
          <p:nvPr/>
        </p:nvGrpSpPr>
        <p:grpSpPr>
          <a:xfrm>
            <a:off x="3440832" y="1988840"/>
            <a:ext cx="4320480" cy="2431723"/>
            <a:chOff x="3440832" y="1988839"/>
            <a:chExt cx="4320480" cy="243172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3764010-4449-BD68-956D-6E467D4D77C0}"/>
                </a:ext>
              </a:extLst>
            </p:cNvPr>
            <p:cNvSpPr/>
            <p:nvPr/>
          </p:nvSpPr>
          <p:spPr bwMode="auto">
            <a:xfrm>
              <a:off x="5169024" y="2060848"/>
              <a:ext cx="504056" cy="6480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2D101CD-28C6-9FCD-0A21-CCD065769516}"/>
                </a:ext>
              </a:extLst>
            </p:cNvPr>
            <p:cNvSpPr/>
            <p:nvPr/>
          </p:nvSpPr>
          <p:spPr bwMode="auto">
            <a:xfrm>
              <a:off x="5673080" y="2060848"/>
              <a:ext cx="504056" cy="93610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5F44FA4E-0CF1-D32F-837F-CEBFC4A61B7C}"/>
                </a:ext>
              </a:extLst>
            </p:cNvPr>
            <p:cNvSpPr/>
            <p:nvPr/>
          </p:nvSpPr>
          <p:spPr bwMode="auto">
            <a:xfrm>
              <a:off x="6175841" y="2060847"/>
              <a:ext cx="505351" cy="185239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B86BBB37-0AAE-16C0-36DD-2BEA14926FE3}"/>
                </a:ext>
              </a:extLst>
            </p:cNvPr>
            <p:cNvSpPr/>
            <p:nvPr/>
          </p:nvSpPr>
          <p:spPr bwMode="auto">
            <a:xfrm>
              <a:off x="6679897" y="2060848"/>
              <a:ext cx="505351" cy="20882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984D268-D20A-3E38-CDAF-8629651F9ECE}"/>
                </a:ext>
              </a:extLst>
            </p:cNvPr>
            <p:cNvSpPr/>
            <p:nvPr/>
          </p:nvSpPr>
          <p:spPr bwMode="auto">
            <a:xfrm>
              <a:off x="7185248" y="2060848"/>
              <a:ext cx="504056" cy="2232248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cxnSp>
          <p:nvCxnSpPr>
            <p:cNvPr id="15" name="Соединитель: изогнутый 14">
              <a:extLst>
                <a:ext uri="{FF2B5EF4-FFF2-40B4-BE49-F238E27FC236}">
                  <a16:creationId xmlns:a16="http://schemas.microsoft.com/office/drawing/2014/main" id="{0164DFCD-0C9A-EF36-1A84-75FB557ACA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40832" y="2708920"/>
              <a:ext cx="2592288" cy="1634386"/>
            </a:xfrm>
            <a:prstGeom prst="curvedConnector3">
              <a:avLst>
                <a:gd name="adj1" fmla="val 35208"/>
              </a:avLst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F5B6E4F-9DC6-2989-BFA7-4F608F3AFFF3}"/>
                </a:ext>
              </a:extLst>
            </p:cNvPr>
            <p:cNvSpPr/>
            <p:nvPr/>
          </p:nvSpPr>
          <p:spPr bwMode="auto">
            <a:xfrm>
              <a:off x="5097454" y="2660134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C33BB744-83A1-4B62-A961-42F34A0BEFC5}"/>
                </a:ext>
              </a:extLst>
            </p:cNvPr>
            <p:cNvSpPr/>
            <p:nvPr/>
          </p:nvSpPr>
          <p:spPr bwMode="auto">
            <a:xfrm>
              <a:off x="5599777" y="2924944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C18951AB-3F78-A096-D19D-DA7D8ED40527}"/>
                </a:ext>
              </a:extLst>
            </p:cNvPr>
            <p:cNvSpPr/>
            <p:nvPr/>
          </p:nvSpPr>
          <p:spPr bwMode="auto">
            <a:xfrm>
              <a:off x="6103833" y="3842238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710CB65E-C869-AB6B-5402-79D62ED50C13}"/>
                </a:ext>
              </a:extLst>
            </p:cNvPr>
            <p:cNvSpPr/>
            <p:nvPr/>
          </p:nvSpPr>
          <p:spPr bwMode="auto">
            <a:xfrm>
              <a:off x="6607889" y="4077072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366BDA0E-2428-6047-4847-1F9B75A25C87}"/>
                </a:ext>
              </a:extLst>
            </p:cNvPr>
            <p:cNvSpPr/>
            <p:nvPr/>
          </p:nvSpPr>
          <p:spPr bwMode="auto">
            <a:xfrm>
              <a:off x="7113240" y="4233306"/>
              <a:ext cx="144016" cy="144016"/>
            </a:xfrm>
            <a:prstGeom prst="ellipse">
              <a:avLst/>
            </a:prstGeom>
            <a:solidFill>
              <a:srgbClr val="FF99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992D00B1-C8E4-5C8B-56D1-0E62477B46D3}"/>
                </a:ext>
              </a:extLst>
            </p:cNvPr>
            <p:cNvSpPr/>
            <p:nvPr/>
          </p:nvSpPr>
          <p:spPr bwMode="auto">
            <a:xfrm>
              <a:off x="7617296" y="1988839"/>
              <a:ext cx="144016" cy="144016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ernard MT Condensed" pitchFamily="18" charset="0"/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025310-8F16-363C-12C5-4EBC16EA0FE6}"/>
                </a:ext>
              </a:extLst>
            </p:cNvPr>
            <p:cNvSpPr txBox="1"/>
            <p:nvPr/>
          </p:nvSpPr>
          <p:spPr>
            <a:xfrm>
              <a:off x="5173925" y="2176405"/>
              <a:ext cx="25153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i="1" dirty="0"/>
                <a:t>Hypervolume index</a:t>
              </a:r>
              <a:endParaRPr lang="ru-RU" sz="2000" b="1" i="1" dirty="0"/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3860D810-9675-3ABA-D14E-1C16E0274F1C}"/>
                </a:ext>
              </a:extLst>
            </p:cNvPr>
            <p:cNvCxnSpPr>
              <a:cxnSpLocks/>
              <a:stCxn id="33" idx="3"/>
              <a:endCxn id="24" idx="3"/>
            </p:cNvCxnSpPr>
            <p:nvPr/>
          </p:nvCxnSpPr>
          <p:spPr bwMode="auto">
            <a:xfrm flipV="1">
              <a:off x="3926037" y="2783059"/>
              <a:ext cx="1192508" cy="16375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76AF167D-0AAC-CB88-2B03-396DA4A82450}"/>
                </a:ext>
              </a:extLst>
            </p:cNvPr>
            <p:cNvCxnSpPr>
              <a:cxnSpLocks/>
              <a:stCxn id="33" idx="3"/>
              <a:endCxn id="25" idx="3"/>
            </p:cNvCxnSpPr>
            <p:nvPr/>
          </p:nvCxnSpPr>
          <p:spPr bwMode="auto">
            <a:xfrm flipV="1">
              <a:off x="3926037" y="3047869"/>
              <a:ext cx="1694831" cy="137269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BC240F37-A5DB-B41E-CC98-AC17A95EB22E}"/>
                </a:ext>
              </a:extLst>
            </p:cNvPr>
            <p:cNvCxnSpPr>
              <a:cxnSpLocks/>
              <a:stCxn id="33" idx="3"/>
              <a:endCxn id="26" idx="2"/>
            </p:cNvCxnSpPr>
            <p:nvPr/>
          </p:nvCxnSpPr>
          <p:spPr bwMode="auto">
            <a:xfrm flipV="1">
              <a:off x="3926037" y="3914246"/>
              <a:ext cx="2177796" cy="5063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A0AC05ED-7A31-F5DF-3168-BBD80EDDC453}"/>
                </a:ext>
              </a:extLst>
            </p:cNvPr>
            <p:cNvCxnSpPr>
              <a:cxnSpLocks/>
              <a:stCxn id="33" idx="3"/>
              <a:endCxn id="27" idx="2"/>
            </p:cNvCxnSpPr>
            <p:nvPr/>
          </p:nvCxnSpPr>
          <p:spPr bwMode="auto">
            <a:xfrm flipV="1">
              <a:off x="3926037" y="4149080"/>
              <a:ext cx="2681852" cy="27148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EE6F7C2D-0005-6E35-E804-3180459F4F1D}"/>
                </a:ext>
              </a:extLst>
            </p:cNvPr>
            <p:cNvCxnSpPr>
              <a:cxnSpLocks/>
              <a:stCxn id="33" idx="3"/>
              <a:endCxn id="28" idx="2"/>
            </p:cNvCxnSpPr>
            <p:nvPr/>
          </p:nvCxnSpPr>
          <p:spPr bwMode="auto">
            <a:xfrm flipV="1">
              <a:off x="3926037" y="4305314"/>
              <a:ext cx="3187203" cy="1152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7" name="Дата 16">
            <a:extLst>
              <a:ext uri="{FF2B5EF4-FFF2-40B4-BE49-F238E27FC236}">
                <a16:creationId xmlns:a16="http://schemas.microsoft.com/office/drawing/2014/main" id="{DCE43B49-FCF1-4658-BB3A-C0056E5FECD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3B88219-6563-4626-8CCB-69BE14145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AB87B60F-9407-8BB3-0748-DE586C88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32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D604D-A160-8ACC-A6B1-CA9C37FD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FF1698-E558-6542-0808-13A46045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первой серии численных экспериментов решались задачи, полученные с помощью генератора GKLS.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FCF143-EA60-1057-C3FF-8D4F208F2F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314980-8E04-57EA-FDDB-9F43CAED2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7" name="Picture 2" descr="An example of the GKLS-type test function. | Download Scientific Diagram">
            <a:extLst>
              <a:ext uri="{FF2B5EF4-FFF2-40B4-BE49-F238E27FC236}">
                <a16:creationId xmlns:a16="http://schemas.microsoft.com/office/drawing/2014/main" id="{149BD0C2-1AB5-BB43-9746-278306803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0" y="1711297"/>
            <a:ext cx="6070080" cy="4339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4141A2-19CF-2459-16C4-C04268ACAE80}"/>
              </a:ext>
            </a:extLst>
          </p:cNvPr>
          <p:cNvSpPr txBox="1"/>
          <p:nvPr/>
        </p:nvSpPr>
        <p:spPr>
          <a:xfrm>
            <a:off x="704528" y="5949280"/>
            <a:ext cx="94298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* </a:t>
            </a:r>
            <a:r>
              <a:rPr lang="en-US" sz="1050" dirty="0" err="1"/>
              <a:t>Gaviano</a:t>
            </a:r>
            <a:r>
              <a:rPr lang="en-US" sz="1050" dirty="0"/>
              <a:t>, M., </a:t>
            </a:r>
            <a:r>
              <a:rPr lang="en-US" sz="1050" dirty="0" err="1"/>
              <a:t>Kvasov</a:t>
            </a:r>
            <a:r>
              <a:rPr lang="en-US" sz="1050" dirty="0"/>
              <a:t>, D.E., Lera, D., Sergeyev, Y.D.: Software for generation of classes of test functions with known local and global minima for global optimization.</a:t>
            </a:r>
          </a:p>
          <a:p>
            <a:r>
              <a:rPr lang="en-US" sz="1050" dirty="0"/>
              <a:t>ACM Transactions on Mathematical Software 29(4), 469-480 (2003)</a:t>
            </a:r>
            <a:endParaRPr lang="ru-RU" sz="1050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67ACD-184A-5E77-EE19-FA7B33697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43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C8D53-AB7F-9FA5-1B19-EA5ED609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FF72A2-C521-3465-02B5-CC5178241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 первой серии численных экспериментов решались задачи, полученные с помощью генератора GKLS.</a:t>
                </a:r>
              </a:p>
              <a:p>
                <a:r>
                  <a:rPr lang="ru-RU" dirty="0"/>
                  <a:t>Использовались методы из библиотеки </a:t>
                </a:r>
                <a:r>
                  <a:rPr lang="ru-RU" dirty="0" err="1"/>
                  <a:t>jMetal</a:t>
                </a:r>
                <a:r>
                  <a:rPr lang="ru-RU" dirty="0"/>
                  <a:t>.</a:t>
                </a:r>
                <a:endParaRPr lang="en-US" dirty="0"/>
              </a:p>
              <a:p>
                <a:pPr lvl="1"/>
                <a:r>
                  <a:rPr lang="en-US" dirty="0"/>
                  <a:t>A.J. </a:t>
                </a:r>
                <a:r>
                  <a:rPr lang="en-US" dirty="0" err="1"/>
                  <a:t>Nebro</a:t>
                </a:r>
                <a:r>
                  <a:rPr lang="en-US" dirty="0"/>
                  <a:t> at el. </a:t>
                </a:r>
                <a:r>
                  <a:rPr lang="en-US" i="1" dirty="0"/>
                  <a:t>SMPSO: A New PSO-based Metaheuristic for Multi-objective Optimization</a:t>
                </a:r>
                <a:r>
                  <a:rPr lang="en-US" dirty="0"/>
                  <a:t> (</a:t>
                </a:r>
                <a:r>
                  <a:rPr lang="en-US" b="1" dirty="0"/>
                  <a:t>SMPSO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M. Reyes and C.A. </a:t>
                </a:r>
                <a:r>
                  <a:rPr lang="en-US" dirty="0" err="1"/>
                  <a:t>Coello</a:t>
                </a:r>
                <a:r>
                  <a:rPr lang="en-US" dirty="0"/>
                  <a:t> </a:t>
                </a:r>
                <a:r>
                  <a:rPr lang="en-US" dirty="0" err="1"/>
                  <a:t>Coello</a:t>
                </a:r>
                <a:r>
                  <a:rPr lang="en-US" dirty="0"/>
                  <a:t> </a:t>
                </a:r>
                <a:r>
                  <a:rPr lang="en-US" i="1" dirty="0"/>
                  <a:t>Improving PSO-Based Multi-objective Optimization Using Crowding, Mutation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i="1" dirty="0"/>
                  <a:t>-Dominance</a:t>
                </a:r>
                <a:r>
                  <a:rPr lang="en-US" dirty="0"/>
                  <a:t> (</a:t>
                </a:r>
                <a:r>
                  <a:rPr lang="en-US" b="1" dirty="0"/>
                  <a:t>OMOPSO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K. Deb and el. </a:t>
                </a:r>
                <a:r>
                  <a:rPr lang="en-US" i="1" dirty="0"/>
                  <a:t>A Fast and Elitist </a:t>
                </a:r>
                <a:r>
                  <a:rPr lang="en-US" i="1" dirty="0" err="1"/>
                  <a:t>Multiobjective</a:t>
                </a:r>
                <a:r>
                  <a:rPr lang="en-US" i="1" dirty="0"/>
                  <a:t> Genetic Algorithm</a:t>
                </a:r>
                <a:r>
                  <a:rPr lang="en-US" dirty="0"/>
                  <a:t> (</a:t>
                </a:r>
                <a:r>
                  <a:rPr lang="en-US" b="1" dirty="0"/>
                  <a:t>NSGAII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E. </a:t>
                </a:r>
                <a:r>
                  <a:rPr lang="en-US" dirty="0" err="1"/>
                  <a:t>Zitzler</a:t>
                </a:r>
                <a:r>
                  <a:rPr lang="en-US" dirty="0"/>
                  <a:t> &amp; S. </a:t>
                </a:r>
                <a:r>
                  <a:rPr lang="en-US" dirty="0" err="1"/>
                  <a:t>Künzli</a:t>
                </a:r>
                <a:r>
                  <a:rPr lang="en-US" dirty="0"/>
                  <a:t> </a:t>
                </a:r>
                <a:r>
                  <a:rPr lang="en-US" i="1" dirty="0"/>
                  <a:t>Indicator-based selection in </a:t>
                </a:r>
                <a:r>
                  <a:rPr lang="en-US" i="1" dirty="0" err="1"/>
                  <a:t>multiobjective</a:t>
                </a:r>
                <a:r>
                  <a:rPr lang="en-US" i="1" dirty="0"/>
                  <a:t> search</a:t>
                </a:r>
                <a:r>
                  <a:rPr lang="en-US" dirty="0"/>
                  <a:t> (</a:t>
                </a:r>
                <a:r>
                  <a:rPr lang="en-US" b="1" dirty="0"/>
                  <a:t>IBEA</a:t>
                </a:r>
                <a:r>
                  <a:rPr lang="en-US" dirty="0"/>
                  <a:t>)</a:t>
                </a:r>
              </a:p>
              <a:p>
                <a:r>
                  <a:rPr lang="ru-RU" dirty="0"/>
                  <a:t>Сравнение проводилось с методом, основанным на построении разделяющей гиперплоскости.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EFF72A2-C521-3465-02B5-CC5178241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84717CED-6DE3-F45C-D9E4-42DC7D8D25F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0222A3-B42F-DA4C-2BD4-4B71ED2F8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E1F69-D883-C65D-7837-9914709FF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081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2E96A-AC70-0316-2B14-BFB1DF4D2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94AEA-62BB-DDC4-43F9-9D4778B6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точка представляет собой усреднение индекса HV по решению 100 задач GKLS.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5B947A-93CD-8B2D-133E-8B3DD8E1AE9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55E3EC-21B7-7C92-2DF0-0EA1A9AB23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9" name="Рисунок 8" descr="Изображение выглядит как текст, снимок экрана, линия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A6EC07E-DFAB-E0D4-CBC3-4C8E91477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43" y="1725434"/>
            <a:ext cx="7148059" cy="4556365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A6ADE-F197-D050-F95F-5BFA4CB62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434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3D5B5-439D-F1BA-C2B5-A122E6F8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EE5DEE-E449-10A6-D78A-156461745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/>
                  <a:t>Во второй серии эксперименте было решено 100 двухкритериальных задач МКО. В качестве частных критериев были взяты критерии 𝑓(𝑦):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𝐶𝐷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err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sup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ctrlPr>
                                            <a:rPr lang="en-US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dirty="0" err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 dirty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0≤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а параметры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−1≤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≤ 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являются независимыми равномерно распределенными случайными величинами</a:t>
                </a:r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EE5DEE-E449-10A6-D78A-156461745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4" t="-701" r="-7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Дата 3">
            <a:extLst>
              <a:ext uri="{FF2B5EF4-FFF2-40B4-BE49-F238E27FC236}">
                <a16:creationId xmlns:a16="http://schemas.microsoft.com/office/drawing/2014/main" id="{3BEB2DCD-83FF-FE8E-32DD-44591146B6D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E06125-FE57-45C1-9A6D-68AD3EEFB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4AB2BF5-0031-48B0-3D65-EDF04A91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0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48858-BE3F-447A-8B63-3C1FF61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77C51-9C9C-9693-B3FE-1F805E1BC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значений индекса HV для последовательной реализации алгоритма.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90B0C-8C1A-2DAD-C5A0-43E8F22D470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B31535-ECB2-DB65-A8D2-833E605B6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Рисунок 7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38BDD0-B974-0440-CCBC-2923B4788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0" y="1772816"/>
            <a:ext cx="9143704" cy="288000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BA5293-B130-47F1-B37A-A7CA61333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758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1642-3F2A-2001-6C2C-B3CD952A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24449-3936-3CA0-ECDF-092F65CF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E2FA4-E328-D08E-3D19-A19697F45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среднего значения индекса HV от количества испытаний на процесс для случая 20 процессов.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F739D-251A-63B9-A860-5EBCA5E353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84AE3-14E2-713F-6745-8D91D81FD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11" name="Рисунок 10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69DC8D9-D222-F277-F832-A22C63009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50" y="1772816"/>
            <a:ext cx="9394458" cy="3405717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010321C4-CD41-58D7-ECCE-89FA29C9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29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80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A9782-37A1-4ABF-A2C0-85586DD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многокритериальной оптимизации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95250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0" y="8572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Задача многокритериальной оптимизации</a:t>
                </a:r>
                <a:r>
                  <a:rPr lang="en-US" dirty="0"/>
                  <a:t> (</a:t>
                </a:r>
                <a:r>
                  <a:rPr lang="ru-RU" dirty="0"/>
                  <a:t>МКО</a:t>
                </a:r>
                <a:r>
                  <a:rPr lang="en-US" dirty="0"/>
                  <a:t>)</a:t>
                </a:r>
                <a:r>
                  <a:rPr lang="ru-RU" dirty="0"/>
                  <a:t> может быть сформулирована следующим образом: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E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b="0" i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E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m:rPr>
                          <m:sty m:val="p"/>
                        </m:rPr>
                        <a:rPr lang="es-ES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s-E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критерии поиска</a:t>
                </a:r>
                <a:r>
                  <a:rPr lang="en-US" dirty="0"/>
                  <a:t>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вектор варьируемых параметров</a:t>
                </a:r>
                <a:r>
                  <a:rPr lang="en-US" dirty="0"/>
                  <a:t>, </a:t>
                </a:r>
                <a:endParaRPr lang="ru-RU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 –</a:t>
                </a:r>
                <a:r>
                  <a:rPr lang="en-US" dirty="0"/>
                  <a:t>  </a:t>
                </a:r>
                <a:r>
                  <a:rPr lang="ru-RU" dirty="0"/>
                  <a:t>размерность решаемой задачи МКО</a:t>
                </a:r>
                <a:r>
                  <a:rPr lang="en-US" dirty="0"/>
                  <a:t>,</a:t>
                </a:r>
              </a:p>
              <a:p>
                <a:pPr lvl="1"/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мерный </a:t>
                </a:r>
                <a:r>
                  <a:rPr lang="ru-RU" dirty="0" err="1"/>
                  <a:t>гиперинтервал</a:t>
                </a:r>
                <a:r>
                  <a:rPr lang="ru-RU" dirty="0"/>
                  <a:t> с областью поиска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: </m:t>
                        </m:r>
                        <m:sSub>
                          <m:sSub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, 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ru-RU" dirty="0"/>
                  <a:t>Критерии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могут быть </a:t>
                </a:r>
                <a:r>
                  <a:rPr lang="ru-RU" b="1" dirty="0"/>
                  <a:t>многоэкстремальными</a:t>
                </a:r>
                <a:r>
                  <a:rPr lang="ru-RU" dirty="0"/>
                  <a:t>, задаваться в виде </a:t>
                </a:r>
                <a:r>
                  <a:rPr lang="ru-RU" b="1" dirty="0"/>
                  <a:t>«черного ящика»</a:t>
                </a:r>
                <a:r>
                  <a:rPr lang="ru-RU" dirty="0"/>
                  <a:t> и </a:t>
                </a:r>
                <a:r>
                  <a:rPr lang="ru-RU" b="1" dirty="0"/>
                  <a:t>трудно оцениваемыми</a:t>
                </a:r>
                <a:r>
                  <a:rPr lang="ru-RU" dirty="0"/>
                  <a:t>.</a:t>
                </a:r>
                <a:endParaRPr lang="en-US" dirty="0"/>
              </a:p>
              <a:p>
                <a:r>
                  <a:rPr lang="ru-RU" dirty="0"/>
                  <a:t>Критерии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удовлетворяют условию Липшица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‖"/>
                          <m:endChr m:val="‖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Объект 8">
                <a:extLst>
                  <a:ext uri="{FF2B5EF4-FFF2-40B4-BE49-F238E27FC236}">
                    <a16:creationId xmlns:a16="http://schemas.microsoft.com/office/drawing/2014/main" id="{8B51F399-242B-42B1-8AD7-DFC0E0784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9" t="-9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Дата 15">
            <a:extLst>
              <a:ext uri="{FF2B5EF4-FFF2-40B4-BE49-F238E27FC236}">
                <a16:creationId xmlns:a16="http://schemas.microsoft.com/office/drawing/2014/main" id="{BC71876E-D05A-4B6C-AFF2-17546AFE968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1DB526-E2EC-4E8B-B132-1E99A6B87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9053E-530A-4FAB-434C-09E828D18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796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C41CD-B007-30B7-880A-5E300402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численных экспериментов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2BE2D-BC82-F17B-49F4-D30F06420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Зависимость индекса HV от количества выполненных испытаний для разного количества процессов.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1B6B96-0F29-115B-E853-26B24E686F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1B278-71C3-669B-6129-4E2A13158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8" name="Рисунок 7" descr="Изображение выглядит как текст, диаграмм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5405FB5-F7F2-0DDE-203B-DF3C7F2A3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19" y="1689289"/>
            <a:ext cx="8623669" cy="465610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7E6773E-D222-1E12-256B-68E71E60C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30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27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 for attention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lvl="1" indent="0" algn="ctr">
              <a:buNone/>
            </a:pPr>
            <a:r>
              <a:rPr lang="en-US" b="1" dirty="0"/>
              <a:t>Konstantin Barkalov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konstantin.barkalov@itmm.unn.ru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lvl="1" indent="0" algn="ctr">
              <a:buNone/>
            </a:pPr>
            <a:r>
              <a:rPr lang="en-US" b="1" dirty="0"/>
              <a:t>Vladimir Grishagin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vagris@unn.ru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ctr">
              <a:buNone/>
            </a:pPr>
            <a:r>
              <a:rPr lang="en-US" b="1" dirty="0"/>
              <a:t>Evgeniy Kozinov</a:t>
            </a:r>
          </a:p>
          <a:p>
            <a:pPr marL="0" lvl="1" indent="0" algn="ctr"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evgeny.kozinov@itmm.unn.ru</a:t>
            </a: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algn="ctr">
              <a:spcBef>
                <a:spcPts val="0"/>
              </a:spcBef>
              <a:buNone/>
            </a:pPr>
            <a:endParaRPr lang="en-US" sz="12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endParaRPr lang="en-US" sz="1600" dirty="0"/>
          </a:p>
          <a:p>
            <a:pPr marL="0" lvl="1" indent="0" algn="ctr">
              <a:buNone/>
            </a:pPr>
            <a:r>
              <a:rPr lang="en-US" sz="1600" dirty="0"/>
              <a:t>The study  is supported by the program for the development of regional scientific and educational mathematical centers, Agreement No 075-02-2025-1727 with additional agreement No 075-02-2025-1727/1.</a:t>
            </a:r>
            <a:endParaRPr lang="en-US" sz="1800" dirty="0"/>
          </a:p>
          <a:p>
            <a:pPr lvl="1"/>
            <a:endParaRPr lang="en-US" dirty="0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B5976E4C-46A8-457B-8BF7-E93185E1F28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52FB29-A7F8-4C38-98D1-6ACBB740D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FC366C-1F28-983F-4F96-AA871C044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31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221E2-8454-D718-7A2F-B0160DEF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предлагаемого подхода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62060C-2746-CCBD-36B4-11F1914D5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44" y="836613"/>
            <a:ext cx="6423549" cy="5214937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5D1A3FE6-9BE9-7801-04EE-6721DBC6E8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>
                <a:latin typeface="verdana" panose="020B0604030504040204" pitchFamily="34" charset="0"/>
              </a:rPr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D2689-FA10-5787-5B15-841D282B3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BE1E66-D00F-959D-56B8-1764A3242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4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3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Скаляризация</a:t>
            </a:r>
            <a:r>
              <a:rPr lang="ru-RU" dirty="0"/>
              <a:t> критериев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Для решения задач MКO можно применять </a:t>
                </a:r>
                <a:r>
                  <a:rPr lang="ru-RU" dirty="0" err="1"/>
                  <a:t>скаляризацию</a:t>
                </a:r>
                <a:r>
                  <a:rPr lang="ru-RU" dirty="0"/>
                  <a:t> критериев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i="1" dirty="0"/>
                  <a:t>F</a:t>
                </a:r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скалярный критерий</a:t>
                </a:r>
                <a:r>
                  <a:rPr lang="en-US" dirty="0"/>
                  <a:t>,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вектор параметров метода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 </a:t>
                </a:r>
                <a:br>
                  <a:rPr lang="ru-RU" dirty="0"/>
                </a:br>
                <a:r>
                  <a:rPr lang="ru-RU" dirty="0"/>
                  <a:t>(соответствует важности критериев)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Возможный метод </a:t>
                </a:r>
                <a:r>
                  <a:rPr lang="ru-RU" dirty="0" err="1"/>
                  <a:t>скаляризации</a:t>
                </a:r>
                <a:r>
                  <a:rPr lang="ru-RU" dirty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 dirty="0" err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266700" lvl="1" indent="0">
                  <a:buNone/>
                </a:pPr>
                <a:r>
                  <a:rPr lang="ru-RU" b="0" dirty="0"/>
                  <a:t>где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эталонное решение (может определяться в процессе поиска)</a:t>
                </a:r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9" t="-935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89EAB91-A7AB-4E81-9C0C-1D54FF929E4B}"/>
              </a:ext>
            </a:extLst>
          </p:cNvPr>
          <p:cNvGrpSpPr/>
          <p:nvPr/>
        </p:nvGrpSpPr>
        <p:grpSpPr>
          <a:xfrm>
            <a:off x="1136576" y="4365103"/>
            <a:ext cx="7706595" cy="1944217"/>
            <a:chOff x="1496616" y="4509120"/>
            <a:chExt cx="7056783" cy="1512169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6CE3767F-D51E-47F3-8802-4F304E01E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96616" y="4509120"/>
              <a:ext cx="2988940" cy="1512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6">
              <a:extLst>
                <a:ext uri="{FF2B5EF4-FFF2-40B4-BE49-F238E27FC236}">
                  <a16:creationId xmlns:a16="http://schemas.microsoft.com/office/drawing/2014/main" id="{5E2AF6AA-D434-4F5C-A507-47016115D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33290" y="4509120"/>
              <a:ext cx="3320109" cy="1463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AutoShape 253">
              <a:extLst>
                <a:ext uri="{FF2B5EF4-FFF2-40B4-BE49-F238E27FC236}">
                  <a16:creationId xmlns:a16="http://schemas.microsoft.com/office/drawing/2014/main" id="{4C772F4D-0E7A-450B-AD1A-054EFDBAA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968" y="4968971"/>
              <a:ext cx="391277" cy="548261"/>
            </a:xfrm>
            <a:prstGeom prst="rightArrow">
              <a:avLst>
                <a:gd name="adj1" fmla="val 50000"/>
                <a:gd name="adj2" fmla="val 25000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Дата 14">
            <a:extLst>
              <a:ext uri="{FF2B5EF4-FFF2-40B4-BE49-F238E27FC236}">
                <a16:creationId xmlns:a16="http://schemas.microsoft.com/office/drawing/2014/main" id="{E751F73B-E425-495B-9619-151ED3FE63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48D61F-F48D-4DC1-A309-9F86F7AA3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4D9F1-89F8-5321-49BE-1A71DA71B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5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Скаляризация</a:t>
            </a:r>
            <a:r>
              <a:rPr lang="ru-RU" dirty="0"/>
              <a:t> критериев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>
              <a:xfrm>
                <a:off x="238092" y="836712"/>
                <a:ext cx="9667908" cy="52149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   …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err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200" dirty="0"/>
                  <a:t>           </a:t>
                </a:r>
                <a:r>
                  <a:rPr lang="ru-RU" sz="2200" dirty="0"/>
                  <a:t>Множество Парето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r>
                  <a:rPr lang="ru-RU" sz="2200" dirty="0"/>
                  <a:t>Появляется серия скалярных задач глобальной оптимизации</a:t>
                </a:r>
                <a:endParaRPr lang="en-US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,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, … ,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200" dirty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𝐷</m:t>
                        </m:r>
                      </m:lim>
                    </m:limLow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2200" dirty="0"/>
              </a:p>
              <a:p>
                <a:r>
                  <a:rPr lang="ru-RU" sz="2200" dirty="0"/>
                  <a:t>Критерии 𝜑(𝑦) удовлетворяет условию Липшица</a:t>
                </a: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200" i="1" dirty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200" i="1" dirty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e>
                      </m:d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2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sz="2200" dirty="0"/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092" y="836712"/>
                <a:ext cx="9667908" cy="5214974"/>
              </a:xfrm>
              <a:blipFill>
                <a:blip r:embed="rId2"/>
                <a:stretch>
                  <a:fillRect l="-378" t="-350" b="-4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0" y="83820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514957D-4F28-241C-A84F-FDF35B748CFA}"/>
              </a:ext>
            </a:extLst>
          </p:cNvPr>
          <p:cNvSpPr/>
          <p:nvPr/>
        </p:nvSpPr>
        <p:spPr bwMode="auto">
          <a:xfrm>
            <a:off x="6323555" y="2540553"/>
            <a:ext cx="360040" cy="457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pic>
        <p:nvPicPr>
          <p:cNvPr id="16" name="Рисунок 15" descr="Изображение выглядит как текст, дождь&#10;&#10;Автоматически созданное описание">
            <a:extLst>
              <a:ext uri="{FF2B5EF4-FFF2-40B4-BE49-F238E27FC236}">
                <a16:creationId xmlns:a16="http://schemas.microsoft.com/office/drawing/2014/main" id="{6429E32F-DC89-226E-2E91-4783CB6380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2" t="2196" b="6608"/>
          <a:stretch/>
        </p:blipFill>
        <p:spPr>
          <a:xfrm>
            <a:off x="3358869" y="1365352"/>
            <a:ext cx="2906504" cy="2904195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6AA4B7E-8521-AD29-D5EC-A589AC968A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" t="2286" b="7066"/>
          <a:stretch/>
        </p:blipFill>
        <p:spPr>
          <a:xfrm>
            <a:off x="222056" y="1365352"/>
            <a:ext cx="2898721" cy="287656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8F464C-774D-473D-80DB-7454340C11F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8" t="10407" r="8384" b="10318"/>
          <a:stretch/>
        </p:blipFill>
        <p:spPr>
          <a:xfrm>
            <a:off x="6753200" y="1365351"/>
            <a:ext cx="3096344" cy="2927745"/>
          </a:xfrm>
          <a:prstGeom prst="rect">
            <a:avLst/>
          </a:prstGeom>
        </p:spPr>
      </p:pic>
      <p:sp>
        <p:nvSpPr>
          <p:cNvPr id="10" name="Дата 9">
            <a:extLst>
              <a:ext uri="{FF2B5EF4-FFF2-40B4-BE49-F238E27FC236}">
                <a16:creationId xmlns:a16="http://schemas.microsoft.com/office/drawing/2014/main" id="{A189DDBC-0DA3-4F62-931A-94BA11AE28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6B81B5-8C4F-4F9E-87E6-3B8BC7E5B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B1645D-5B64-0160-306B-EBCB5696D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6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1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90D18B-A746-3E43-C9C2-DE4A640D4F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5700" y="3068960"/>
            <a:ext cx="5933645" cy="244039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Уменьшение размерности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Мы используем </a:t>
                </a:r>
                <a:r>
                  <a:rPr lang="ru-RU" i="1" dirty="0"/>
                  <a:t>кривые Пеано</a:t>
                </a:r>
                <a:r>
                  <a:rPr lang="ru-RU" dirty="0"/>
                  <a:t> 𝑦(𝑥), однозначно и непрерывно отображающие интервал [0,1] на 𝑁-мерную область поиска 𝐷</a:t>
                </a:r>
                <a:br>
                  <a:rPr lang="ru-RU" dirty="0"/>
                </a:b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lim>
                      </m:limLow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lim>
                      </m:limLow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endParaRPr lang="ru-RU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449" t="-1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79057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0" y="78105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87218AFB-EDF1-4F3C-BECB-865B911F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1802" y="3118578"/>
            <a:ext cx="2639010" cy="2390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0" name="AutoShape 253">
            <a:extLst>
              <a:ext uri="{FF2B5EF4-FFF2-40B4-BE49-F238E27FC236}">
                <a16:creationId xmlns:a16="http://schemas.microsoft.com/office/drawing/2014/main" id="{DE7CE04D-BC66-4C33-B2DA-61E56EE1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824" y="3877704"/>
            <a:ext cx="391277" cy="548261"/>
          </a:xfrm>
          <a:prstGeom prst="right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/>
              <p:nvPr/>
            </p:nvSpPr>
            <p:spPr>
              <a:xfrm>
                <a:off x="4016896" y="3068960"/>
                <a:ext cx="2200809" cy="47448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6533-C994-4506-B584-3D89D1116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96" y="3068960"/>
                <a:ext cx="2200809" cy="474489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CB7F3E-0265-442B-835C-A22CF58F8B92}"/>
                  </a:ext>
                </a:extLst>
              </p:cNvPr>
              <p:cNvSpPr txBox="1"/>
              <p:nvPr/>
            </p:nvSpPr>
            <p:spPr>
              <a:xfrm>
                <a:off x="4304928" y="4885816"/>
                <a:ext cx="50405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CB7F3E-0265-442B-835C-A22CF58F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928" y="4885816"/>
                <a:ext cx="50405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Дата 9">
            <a:extLst>
              <a:ext uri="{FF2B5EF4-FFF2-40B4-BE49-F238E27FC236}">
                <a16:creationId xmlns:a16="http://schemas.microsoft.com/office/drawing/2014/main" id="{67EE744F-34E2-4B59-8CBE-6DF2E1827C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9B3DDAF-1CE3-492A-9040-387A0240BBD4}"/>
              </a:ext>
            </a:extLst>
          </p:cNvPr>
          <p:cNvSpPr/>
          <p:nvPr/>
        </p:nvSpPr>
        <p:spPr bwMode="auto">
          <a:xfrm>
            <a:off x="4530680" y="3592472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ABFCFD83-A9E4-4206-BAA6-F2CC3FFC4D02}"/>
              </a:ext>
            </a:extLst>
          </p:cNvPr>
          <p:cNvSpPr/>
          <p:nvPr/>
        </p:nvSpPr>
        <p:spPr bwMode="auto">
          <a:xfrm>
            <a:off x="7473280" y="4121935"/>
            <a:ext cx="72000" cy="72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ernard MT Condensed" pitchFamily="18" charset="0"/>
              <a:cs typeface="Arial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DBF876-8B6F-4590-BC13-C1A09FB82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79481-8E8B-7729-95E6-A1333FC0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7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51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глобального поиска (АГП)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Содержимое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/>
                  <a:t>Испытание – вычисление значений вектор-функции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точке 𝑥</a:t>
                </a:r>
                <a:r>
                  <a:rPr lang="ru-RU" baseline="-25000" dirty="0"/>
                  <a:t>𝑖</a:t>
                </a:r>
                <a:r>
                  <a:rPr lang="ru-RU" dirty="0"/>
                  <a:t>. </a:t>
                </a:r>
              </a:p>
              <a:p>
                <a:r>
                  <a:rPr lang="ru-RU" dirty="0"/>
                  <a:t>Общая схема алгоритма поиска глобального минимума: </a:t>
                </a:r>
              </a:p>
              <a:p>
                <a:pPr>
                  <a:buNone/>
                </a:pPr>
                <a:r>
                  <a:rPr lang="ru-RU" dirty="0"/>
                  <a:t>Первое испытание проводится в произвольной точке 𝑥</a:t>
                </a:r>
                <a:r>
                  <a:rPr lang="ru-RU" baseline="30000" dirty="0"/>
                  <a:t>1</a:t>
                </a:r>
                <a:r>
                  <a:rPr lang="en-US" i="1" baseline="30000" dirty="0"/>
                  <a:t> </a:t>
                </a:r>
                <a:r>
                  <a:rPr lang="ru-RU" dirty="0"/>
                  <a:t>∈</a:t>
                </a:r>
                <a:r>
                  <a:rPr lang="en-US" dirty="0"/>
                  <a:t> </a:t>
                </a:r>
                <a:r>
                  <a:rPr lang="ru-RU" dirty="0"/>
                  <a:t>(0,1). Далее: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Отсортировать точки испытаний в порядке возрастания их координат </a:t>
                </a:r>
                <a:br>
                  <a:rPr lang="ru-RU" sz="2200" dirty="0"/>
                </a:br>
                <a:r>
                  <a:rPr lang="ru-RU" sz="2200" dirty="0"/>
                  <a:t>0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0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1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…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</a:t>
                </a:r>
                <a:r>
                  <a:rPr lang="en-US" sz="2200" dirty="0"/>
                  <a:t> </a:t>
                </a:r>
                <a:r>
                  <a:rPr lang="ru-RU" sz="2200" dirty="0"/>
                  <a:t>&lt;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𝑘+1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ru-RU" sz="2200" dirty="0"/>
                  <a:t>1.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Для каждого интервала (𝑥</a:t>
                </a:r>
                <a:r>
                  <a:rPr lang="ru-RU" sz="2200" baseline="-25000" dirty="0"/>
                  <a:t>𝑖+1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𝑖</a:t>
                </a:r>
                <a:r>
                  <a:rPr lang="ru-RU" sz="2200" dirty="0"/>
                  <a:t>) вычислить значение характеристики 𝑅(𝑖).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Определить интервал (</a:t>
                </a:r>
                <a:r>
                  <a:rPr lang="ru-RU" sz="2200" i="1" dirty="0"/>
                  <a:t>x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i="1" dirty="0"/>
                  <a:t>x</a:t>
                </a:r>
                <a:r>
                  <a:rPr lang="ru-RU" sz="2200" baseline="-25000" dirty="0"/>
                  <a:t>𝑡</a:t>
                </a:r>
                <a:r>
                  <a:rPr lang="ru-RU" sz="2200" dirty="0"/>
                  <a:t>), </a:t>
                </a:r>
                <a:br>
                  <a:rPr lang="en-US" sz="2200" dirty="0"/>
                </a:br>
                <a:r>
                  <a:rPr lang="ru-RU" sz="2200" dirty="0"/>
                  <a:t>которому соответствует максимальная </a:t>
                </a:r>
                <a:br>
                  <a:rPr lang="ru-RU" sz="2200" dirty="0"/>
                </a:br>
                <a:r>
                  <a:rPr lang="ru-RU" sz="2200" dirty="0"/>
                  <a:t>характеристика </a:t>
                </a:r>
                <a:br>
                  <a:rPr lang="en-US" sz="2200" dirty="0"/>
                </a:br>
                <a:r>
                  <a:rPr lang="ru-RU" sz="2200" dirty="0"/>
                  <a:t>𝑅(𝑡)</a:t>
                </a:r>
                <a:r>
                  <a:rPr lang="en-US" sz="2200" dirty="0"/>
                  <a:t> </a:t>
                </a:r>
                <a:r>
                  <a:rPr lang="ru-RU" sz="2200" dirty="0"/>
                  <a:t>=</a:t>
                </a:r>
                <a:r>
                  <a:rPr lang="en-US" sz="2200" dirty="0"/>
                  <a:t> </a:t>
                </a:r>
                <a:r>
                  <a:rPr lang="en-US" sz="2200" i="1" dirty="0"/>
                  <a:t>max</a:t>
                </a:r>
                <a:r>
                  <a:rPr lang="en-US" sz="2200" dirty="0"/>
                  <a:t> </a:t>
                </a:r>
                <a:r>
                  <a:rPr lang="ru-RU" sz="2200" dirty="0"/>
                  <a:t>{𝑅(𝑖): 1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𝑖</a:t>
                </a:r>
                <a:r>
                  <a:rPr lang="en-US" sz="22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𝑘+1}.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Провести очередное испытание в точке </a:t>
                </a:r>
                <a:br>
                  <a:rPr lang="en-US" sz="2200" dirty="0"/>
                </a:br>
                <a:r>
                  <a:rPr lang="ru-RU" sz="2200" dirty="0"/>
                  <a:t>интервала 𝑥</a:t>
                </a:r>
                <a:r>
                  <a:rPr lang="ru-RU" sz="2200" baseline="30000" dirty="0"/>
                  <a:t>𝑘+1</a:t>
                </a:r>
                <a:r>
                  <a:rPr lang="en-US" sz="2200" baseline="30000" dirty="0"/>
                  <a:t> </a:t>
                </a:r>
                <a:r>
                  <a:rPr lang="ru-RU" sz="2200" dirty="0"/>
                  <a:t>∈</a:t>
                </a:r>
                <a:r>
                  <a:rPr lang="en-US" sz="2200" dirty="0"/>
                  <a:t> </a:t>
                </a:r>
                <a:r>
                  <a:rPr lang="ru-RU" sz="2200" dirty="0"/>
                  <a:t>(𝑥</a:t>
                </a:r>
                <a:r>
                  <a:rPr lang="ru-RU" sz="2200" baseline="-25000" dirty="0"/>
                  <a:t>𝑡−1</a:t>
                </a:r>
                <a:r>
                  <a:rPr lang="ru-RU" sz="2200" dirty="0"/>
                  <a:t>,</a:t>
                </a:r>
                <a:r>
                  <a:rPr lang="en-US" sz="2200" dirty="0"/>
                  <a:t> </a:t>
                </a:r>
                <a:r>
                  <a:rPr lang="ru-RU" sz="2200" dirty="0"/>
                  <a:t>𝑥</a:t>
                </a:r>
                <a:r>
                  <a:rPr lang="ru-RU" sz="2200" baseline="-25000" dirty="0"/>
                  <a:t>𝑡</a:t>
                </a:r>
                <a:r>
                  <a:rPr lang="en-US" sz="2200" dirty="0"/>
                  <a:t> </a:t>
                </a:r>
                <a:r>
                  <a:rPr lang="ru-RU" sz="2200" dirty="0"/>
                  <a:t>).</a:t>
                </a:r>
              </a:p>
              <a:p>
                <a:pPr marL="457200" indent="-457200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ru-RU" sz="2200" dirty="0"/>
                  <a:t>Условие остановки 𝜌</a:t>
                </a:r>
                <a:r>
                  <a:rPr lang="ru-RU" sz="2200" baseline="-25000" dirty="0"/>
                  <a:t>𝑡</a:t>
                </a:r>
                <a:r>
                  <a:rPr lang="en-US" sz="2200" baseline="-25000" dirty="0"/>
                  <a:t> </a:t>
                </a:r>
                <a:r>
                  <a:rPr lang="ru-RU" sz="2200" dirty="0"/>
                  <a:t>≤</a:t>
                </a:r>
                <a:r>
                  <a:rPr lang="en-US" sz="2200" dirty="0"/>
                  <a:t> </a:t>
                </a:r>
                <a:r>
                  <a:rPr lang="ru-RU" sz="2200" dirty="0"/>
                  <a:t>𝜀, где</a:t>
                </a:r>
                <a:br>
                  <a:rPr lang="en-US" sz="2200" dirty="0"/>
                </a:br>
                <a:r>
                  <a:rPr lang="en-US" sz="2200" dirty="0"/>
                  <a:t> </a:t>
                </a:r>
                <a:endParaRPr lang="ru-RU" sz="22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Содержимое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4" t="-1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809625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9B359C0-C892-49AE-8AA4-CC466808B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1032" y="3455938"/>
            <a:ext cx="4464496" cy="26373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11" name="Дата 10">
            <a:extLst>
              <a:ext uri="{FF2B5EF4-FFF2-40B4-BE49-F238E27FC236}">
                <a16:creationId xmlns:a16="http://schemas.microsoft.com/office/drawing/2014/main" id="{433ABF10-B33E-4D2C-BF81-81080F5DA4F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63193D-E82D-4E73-A7AD-00CCEC2F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5995CD1-AA3F-C8F1-DF9D-46F3A6556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8544" y="5733256"/>
            <a:ext cx="1704190" cy="360040"/>
          </a:xfrm>
          <a:prstGeom prst="rect">
            <a:avLst/>
          </a:prstGeom>
          <a:noFill/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D7203-24D0-406B-31F4-766864328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8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509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7600" y="835200"/>
                <a:ext cx="9107888" cy="4968875"/>
              </a:xfrm>
            </p:spPr>
            <p:txBody>
              <a:bodyPr/>
              <a:lstStyle/>
              <a:p>
                <a:pPr eaLnBrk="1" hangingPunct="1"/>
                <a:r>
                  <a:rPr lang="ru-RU" dirty="0"/>
                  <a:t>Характеристика интервала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 eaLnBrk="1" hangingPunct="1">
                  <a:lnSpc>
                    <a:spcPct val="150000"/>
                  </a:lnSpc>
                  <a:buNone/>
                </a:pPr>
                <a:r>
                  <a:rPr lang="en-US" dirty="0"/>
                  <a:t>   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=1,…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ru-RU" dirty="0"/>
                  <a:t>адаптивная оценка </a:t>
                </a:r>
                <a:br>
                  <a:rPr lang="en-US" dirty="0"/>
                </a:br>
                <a:r>
                  <a:rPr lang="en-US" dirty="0"/>
                  <a:t>    </a:t>
                </a:r>
                <a:r>
                  <a:rPr lang="ru-RU" dirty="0"/>
                  <a:t>константы Липшица 𝐿, 𝑟&gt;1 </a:t>
                </a:r>
                <a:r>
                  <a:rPr lang="en-US" dirty="0"/>
                  <a:t>-</a:t>
                </a:r>
                <a:r>
                  <a:rPr lang="ru-RU" dirty="0"/>
                  <a:t> параметр алгоритма.</a:t>
                </a:r>
                <a:endParaRPr lang="en-US" dirty="0"/>
              </a:p>
              <a:p>
                <a:pPr marL="355600" indent="-355600" eaLnBrk="1" hangingPunct="1">
                  <a:lnSpc>
                    <a:spcPct val="150000"/>
                  </a:lnSpc>
                </a:pPr>
                <a:r>
                  <a:rPr lang="ru-RU" dirty="0"/>
                  <a:t>Новая точка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sz="2000" dirty="0"/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sz="2000" dirty="0"/>
                  <a:t>     </a:t>
                </a:r>
                <a:r>
                  <a:rPr lang="ru-RU" sz="2000" dirty="0"/>
                  <a:t>Теория сходимости АГП изложена в работе Стронгина, Сергеева (2000).</a:t>
                </a:r>
              </a:p>
            </p:txBody>
          </p:sp>
        </mc:Choice>
        <mc:Fallback>
          <p:sp>
            <p:nvSpPr>
              <p:cNvPr id="21509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7600" y="835200"/>
                <a:ext cx="9107888" cy="4968875"/>
              </a:xfr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56D41294-7483-4361-914C-7D12A8AE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глобального поиска (АГП)</a:t>
            </a:r>
          </a:p>
        </p:txBody>
      </p:sp>
      <p:sp>
        <p:nvSpPr>
          <p:cNvPr id="10" name="Дата 9">
            <a:extLst>
              <a:ext uri="{FF2B5EF4-FFF2-40B4-BE49-F238E27FC236}">
                <a16:creationId xmlns:a16="http://schemas.microsoft.com/office/drawing/2014/main" id="{D5BAAD74-192E-4B73-82A2-0A16B979AAB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>
              <a:defRPr/>
            </a:pPr>
            <a:r>
              <a:rPr lang="ru-RU"/>
              <a:t>RSCD, 2025</a:t>
            </a:r>
            <a:endParaRPr lang="en-US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80A66D7-5DBF-4E14-B394-71D291E02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Parallel Algorithm for Solving Multicriterial Optimization Problems Using Elements of Machine Learning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7CACA8-DC57-AF25-CBDF-005FB8F1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F2367BF-7A57-4F5A-B357-719264272D2E}" type="slidenum">
              <a:rPr lang="ru-RU" smtClean="0"/>
              <a:pPr>
                <a:defRPr/>
              </a:pPr>
              <a:t>9</a:t>
            </a:fld>
            <a:r>
              <a:rPr lang="en-US"/>
              <a:t>/3</a:t>
            </a:r>
            <a:r>
              <a:rPr lang="ru-RU"/>
              <a:t>1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itlab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ernard MT Condensed" pitchFamily="18" charset="0"/>
            <a:cs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2308</Words>
  <Application>Microsoft Office PowerPoint</Application>
  <PresentationFormat>Лист A4 (210x297 мм)</PresentationFormat>
  <Paragraphs>311</Paragraphs>
  <Slides>31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41" baseType="lpstr">
      <vt:lpstr>Arial</vt:lpstr>
      <vt:lpstr>Bernard MT Condensed</vt:lpstr>
      <vt:lpstr>Cambria Math</vt:lpstr>
      <vt:lpstr>CMBX12</vt:lpstr>
      <vt:lpstr>Courier New</vt:lpstr>
      <vt:lpstr>Times</vt:lpstr>
      <vt:lpstr>Times New Roman</vt:lpstr>
      <vt:lpstr>verdana</vt:lpstr>
      <vt:lpstr>Wingdings</vt:lpstr>
      <vt:lpstr>1_itlab</vt:lpstr>
      <vt:lpstr>Parallel Algorithm for Solving Multicriterial Optimization Problems Using Elements of Machine Learning</vt:lpstr>
      <vt:lpstr>Содержание</vt:lpstr>
      <vt:lpstr>Задача многокритериальной оптимизации</vt:lpstr>
      <vt:lpstr>Общая схема предлагаемого подхода</vt:lpstr>
      <vt:lpstr>Скаляризация критериев</vt:lpstr>
      <vt:lpstr>Скаляризация критериев</vt:lpstr>
      <vt:lpstr>Уменьшение размерности</vt:lpstr>
      <vt:lpstr>Алгоритм глобального поиска (АГП)</vt:lpstr>
      <vt:lpstr>Алгоритм глобального поиска (АГП)</vt:lpstr>
      <vt:lpstr>Параллельный алгоритм глобального поиска (АГП)</vt:lpstr>
      <vt:lpstr>Ускорение вычислений на основе повторного  использования информации</vt:lpstr>
      <vt:lpstr>Пример решения 2D задачи МКО</vt:lpstr>
      <vt:lpstr>Пример решения 2D задачи МКО</vt:lpstr>
      <vt:lpstr>Пример решения 2D задачи МКО</vt:lpstr>
      <vt:lpstr>Пример решения 2D задачи МКО</vt:lpstr>
      <vt:lpstr>Пример решения 2D задачи МКО</vt:lpstr>
      <vt:lpstr>Оценка множества Парето</vt:lpstr>
      <vt:lpstr>Ускорение поиска</vt:lpstr>
      <vt:lpstr>Ускорение поиска</vt:lpstr>
      <vt:lpstr>Ускорение поиска с помощью методов машинного обучения</vt:lpstr>
      <vt:lpstr>Ускорение поиска с помощью методов машинного обучения</vt:lpstr>
      <vt:lpstr>Эффект от использования методов машинного обучения</vt:lpstr>
      <vt:lpstr>Метрика качества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Результаты численных экспериментов</vt:lpstr>
      <vt:lpstr>Thank you for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программирования.  Курс на базе  Microsoft Solutions Framework</dc:title>
  <dc:creator/>
  <cp:lastModifiedBy>Evgeniy Kozinov</cp:lastModifiedBy>
  <cp:revision>49</cp:revision>
  <cp:lastPrinted>1900-12-31T20:00:00Z</cp:lastPrinted>
  <dcterms:created xsi:type="dcterms:W3CDTF">1900-12-31T20:00:00Z</dcterms:created>
  <dcterms:modified xsi:type="dcterms:W3CDTF">2025-09-25T18:35:33Z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