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34" r:id="rId2"/>
    <p:sldId id="319" r:id="rId3"/>
    <p:sldId id="320" r:id="rId4"/>
    <p:sldId id="387" r:id="rId5"/>
    <p:sldId id="321" r:id="rId6"/>
    <p:sldId id="322" r:id="rId7"/>
    <p:sldId id="327" r:id="rId8"/>
    <p:sldId id="332" r:id="rId9"/>
    <p:sldId id="333" r:id="rId10"/>
    <p:sldId id="339" r:id="rId11"/>
    <p:sldId id="340" r:id="rId12"/>
    <p:sldId id="341" r:id="rId13"/>
    <p:sldId id="343" r:id="rId14"/>
    <p:sldId id="352" r:id="rId15"/>
    <p:sldId id="345" r:id="rId16"/>
    <p:sldId id="346" r:id="rId17"/>
    <p:sldId id="366" r:id="rId18"/>
    <p:sldId id="367" r:id="rId19"/>
    <p:sldId id="368" r:id="rId20"/>
    <p:sldId id="369" r:id="rId21"/>
    <p:sldId id="370" r:id="rId22"/>
    <p:sldId id="371" r:id="rId23"/>
    <p:sldId id="372" r:id="rId24"/>
    <p:sldId id="373" r:id="rId25"/>
    <p:sldId id="374" r:id="rId26"/>
    <p:sldId id="348" r:id="rId27"/>
    <p:sldId id="349" r:id="rId28"/>
    <p:sldId id="347" r:id="rId29"/>
    <p:sldId id="351" r:id="rId30"/>
    <p:sldId id="350" r:id="rId31"/>
    <p:sldId id="354" r:id="rId32"/>
    <p:sldId id="355" r:id="rId33"/>
    <p:sldId id="356" r:id="rId34"/>
    <p:sldId id="357" r:id="rId35"/>
    <p:sldId id="358" r:id="rId36"/>
    <p:sldId id="353" r:id="rId37"/>
    <p:sldId id="344" r:id="rId38"/>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F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BBEE4-A858-4209-A0EA-C45DDAEC4558}" v="345" dt="2021-02-18T14:04:06.175"/>
    <p1510:client id="{76AC4C2E-8491-4D49-B0FA-2863AF57001D}" v="1" dt="2021-02-19T12:03:58.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3"/>
    <p:restoredTop sz="94694"/>
  </p:normalViewPr>
  <p:slideViewPr>
    <p:cSldViewPr snapToGrid="0" snapToObjects="1">
      <p:cViewPr varScale="1">
        <p:scale>
          <a:sx n="65" d="100"/>
          <a:sy n="65" d="100"/>
        </p:scale>
        <p:origin x="10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userId="734048d45b8f99b5" providerId="LiveId" clId="{76AC4C2E-8491-4D49-B0FA-2863AF57001D}"/>
    <pc:docChg chg="custSel delSld modSld">
      <pc:chgData name="ALEXANDRE" userId="734048d45b8f99b5" providerId="LiveId" clId="{76AC4C2E-8491-4D49-B0FA-2863AF57001D}" dt="2021-02-19T12:03:58.414" v="78" actId="1076"/>
      <pc:docMkLst>
        <pc:docMk/>
      </pc:docMkLst>
      <pc:sldChg chg="del">
        <pc:chgData name="ALEXANDRE" userId="734048d45b8f99b5" providerId="LiveId" clId="{76AC4C2E-8491-4D49-B0FA-2863AF57001D}" dt="2021-02-18T14:05:32.662" v="0" actId="47"/>
        <pc:sldMkLst>
          <pc:docMk/>
          <pc:sldMk cId="1673537206" sldId="257"/>
        </pc:sldMkLst>
      </pc:sldChg>
      <pc:sldChg chg="del">
        <pc:chgData name="ALEXANDRE" userId="734048d45b8f99b5" providerId="LiveId" clId="{76AC4C2E-8491-4D49-B0FA-2863AF57001D}" dt="2021-02-18T14:05:32.662" v="0" actId="47"/>
        <pc:sldMkLst>
          <pc:docMk/>
          <pc:sldMk cId="1152343994" sldId="292"/>
        </pc:sldMkLst>
      </pc:sldChg>
      <pc:sldChg chg="del">
        <pc:chgData name="ALEXANDRE" userId="734048d45b8f99b5" providerId="LiveId" clId="{76AC4C2E-8491-4D49-B0FA-2863AF57001D}" dt="2021-02-18T14:05:32.662" v="0" actId="47"/>
        <pc:sldMkLst>
          <pc:docMk/>
          <pc:sldMk cId="2223818045" sldId="313"/>
        </pc:sldMkLst>
      </pc:sldChg>
      <pc:sldChg chg="del">
        <pc:chgData name="ALEXANDRE" userId="734048d45b8f99b5" providerId="LiveId" clId="{76AC4C2E-8491-4D49-B0FA-2863AF57001D}" dt="2021-02-18T14:05:32.662" v="0" actId="47"/>
        <pc:sldMkLst>
          <pc:docMk/>
          <pc:sldMk cId="2598872444" sldId="314"/>
        </pc:sldMkLst>
      </pc:sldChg>
      <pc:sldChg chg="del">
        <pc:chgData name="ALEXANDRE" userId="734048d45b8f99b5" providerId="LiveId" clId="{76AC4C2E-8491-4D49-B0FA-2863AF57001D}" dt="2021-02-18T14:05:32.662" v="0" actId="47"/>
        <pc:sldMkLst>
          <pc:docMk/>
          <pc:sldMk cId="3760195596" sldId="315"/>
        </pc:sldMkLst>
      </pc:sldChg>
      <pc:sldChg chg="del">
        <pc:chgData name="ALEXANDRE" userId="734048d45b8f99b5" providerId="LiveId" clId="{76AC4C2E-8491-4D49-B0FA-2863AF57001D}" dt="2021-02-18T14:05:32.662" v="0" actId="47"/>
        <pc:sldMkLst>
          <pc:docMk/>
          <pc:sldMk cId="3478295411" sldId="316"/>
        </pc:sldMkLst>
      </pc:sldChg>
      <pc:sldChg chg="del">
        <pc:chgData name="ALEXANDRE" userId="734048d45b8f99b5" providerId="LiveId" clId="{76AC4C2E-8491-4D49-B0FA-2863AF57001D}" dt="2021-02-18T14:05:32.662" v="0" actId="47"/>
        <pc:sldMkLst>
          <pc:docMk/>
          <pc:sldMk cId="235369577" sldId="317"/>
        </pc:sldMkLst>
      </pc:sldChg>
      <pc:sldChg chg="del">
        <pc:chgData name="ALEXANDRE" userId="734048d45b8f99b5" providerId="LiveId" clId="{76AC4C2E-8491-4D49-B0FA-2863AF57001D}" dt="2021-02-18T14:05:32.662" v="0" actId="47"/>
        <pc:sldMkLst>
          <pc:docMk/>
          <pc:sldMk cId="425872908" sldId="318"/>
        </pc:sldMkLst>
      </pc:sldChg>
      <pc:sldChg chg="modSp">
        <pc:chgData name="ALEXANDRE" userId="734048d45b8f99b5" providerId="LiveId" clId="{76AC4C2E-8491-4D49-B0FA-2863AF57001D}" dt="2021-02-19T12:03:58.414" v="78" actId="1076"/>
        <pc:sldMkLst>
          <pc:docMk/>
          <pc:sldMk cId="2873700941" sldId="320"/>
        </pc:sldMkLst>
        <pc:spChg chg="mod">
          <ac:chgData name="ALEXANDRE" userId="734048d45b8f99b5" providerId="LiveId" clId="{76AC4C2E-8491-4D49-B0FA-2863AF57001D}" dt="2021-02-19T12:03:58.414" v="78" actId="1076"/>
          <ac:spMkLst>
            <pc:docMk/>
            <pc:sldMk cId="2873700941" sldId="320"/>
            <ac:spMk id="6" creationId="{3A47D44D-DD3A-4211-92C5-F24360722CA7}"/>
          </ac:spMkLst>
        </pc:spChg>
      </pc:sldChg>
      <pc:sldChg chg="modSp mod">
        <pc:chgData name="ALEXANDRE" userId="734048d45b8f99b5" providerId="LiveId" clId="{76AC4C2E-8491-4D49-B0FA-2863AF57001D}" dt="2021-02-18T14:06:07.225" v="20" actId="1076"/>
        <pc:sldMkLst>
          <pc:docMk/>
          <pc:sldMk cId="2641176091" sldId="321"/>
        </pc:sldMkLst>
        <pc:spChg chg="mod">
          <ac:chgData name="ALEXANDRE" userId="734048d45b8f99b5" providerId="LiveId" clId="{76AC4C2E-8491-4D49-B0FA-2863AF57001D}" dt="2021-02-18T14:06:07.225" v="20" actId="1076"/>
          <ac:spMkLst>
            <pc:docMk/>
            <pc:sldMk cId="2641176091" sldId="321"/>
            <ac:spMk id="2" creationId="{96CA2FF0-1FA2-4D88-BF7D-D0C76B9EC261}"/>
          </ac:spMkLst>
        </pc:spChg>
      </pc:sldChg>
      <pc:sldChg chg="modSp mod">
        <pc:chgData name="ALEXANDRE" userId="734048d45b8f99b5" providerId="LiveId" clId="{76AC4C2E-8491-4D49-B0FA-2863AF57001D}" dt="2021-02-18T14:06:23.887" v="24" actId="27636"/>
        <pc:sldMkLst>
          <pc:docMk/>
          <pc:sldMk cId="2053148287" sldId="322"/>
        </pc:sldMkLst>
        <pc:spChg chg="mod">
          <ac:chgData name="ALEXANDRE" userId="734048d45b8f99b5" providerId="LiveId" clId="{76AC4C2E-8491-4D49-B0FA-2863AF57001D}" dt="2021-02-18T14:06:23.887" v="24" actId="27636"/>
          <ac:spMkLst>
            <pc:docMk/>
            <pc:sldMk cId="2053148287" sldId="322"/>
            <ac:spMk id="2" creationId="{96CA2FF0-1FA2-4D88-BF7D-D0C76B9EC261}"/>
          </ac:spMkLst>
        </pc:spChg>
      </pc:sldChg>
      <pc:sldChg chg="del">
        <pc:chgData name="ALEXANDRE" userId="734048d45b8f99b5" providerId="LiveId" clId="{76AC4C2E-8491-4D49-B0FA-2863AF57001D}" dt="2021-02-18T14:05:32.662" v="0" actId="47"/>
        <pc:sldMkLst>
          <pc:docMk/>
          <pc:sldMk cId="4278003942" sldId="323"/>
        </pc:sldMkLst>
      </pc:sldChg>
      <pc:sldChg chg="del">
        <pc:chgData name="ALEXANDRE" userId="734048d45b8f99b5" providerId="LiveId" clId="{76AC4C2E-8491-4D49-B0FA-2863AF57001D}" dt="2021-02-18T14:05:32.662" v="0" actId="47"/>
        <pc:sldMkLst>
          <pc:docMk/>
          <pc:sldMk cId="4034455620" sldId="324"/>
        </pc:sldMkLst>
      </pc:sldChg>
      <pc:sldChg chg="modSp mod">
        <pc:chgData name="ALEXANDRE" userId="734048d45b8f99b5" providerId="LiveId" clId="{76AC4C2E-8491-4D49-B0FA-2863AF57001D}" dt="2021-02-18T14:06:36.054" v="42" actId="20577"/>
        <pc:sldMkLst>
          <pc:docMk/>
          <pc:sldMk cId="2971663887" sldId="327"/>
        </pc:sldMkLst>
        <pc:spChg chg="mod">
          <ac:chgData name="ALEXANDRE" userId="734048d45b8f99b5" providerId="LiveId" clId="{76AC4C2E-8491-4D49-B0FA-2863AF57001D}" dt="2021-02-18T14:06:36.054" v="42" actId="20577"/>
          <ac:spMkLst>
            <pc:docMk/>
            <pc:sldMk cId="2971663887" sldId="327"/>
            <ac:spMk id="2" creationId="{CA2C10EA-6662-4E79-A6B2-1818DEF831DA}"/>
          </ac:spMkLst>
        </pc:spChg>
      </pc:sldChg>
      <pc:sldChg chg="del">
        <pc:chgData name="ALEXANDRE" userId="734048d45b8f99b5" providerId="LiveId" clId="{76AC4C2E-8491-4D49-B0FA-2863AF57001D}" dt="2021-02-18T14:05:32.662" v="0" actId="47"/>
        <pc:sldMkLst>
          <pc:docMk/>
          <pc:sldMk cId="1251738113" sldId="328"/>
        </pc:sldMkLst>
      </pc:sldChg>
      <pc:sldChg chg="modSp mod">
        <pc:chgData name="ALEXANDRE" userId="734048d45b8f99b5" providerId="LiveId" clId="{76AC4C2E-8491-4D49-B0FA-2863AF57001D}" dt="2021-02-18T14:07:07.186" v="77" actId="20577"/>
        <pc:sldMkLst>
          <pc:docMk/>
          <pc:sldMk cId="2535344062" sldId="333"/>
        </pc:sldMkLst>
        <pc:spChg chg="mod">
          <ac:chgData name="ALEXANDRE" userId="734048d45b8f99b5" providerId="LiveId" clId="{76AC4C2E-8491-4D49-B0FA-2863AF57001D}" dt="2021-02-18T14:07:07.186" v="77" actId="20577"/>
          <ac:spMkLst>
            <pc:docMk/>
            <pc:sldMk cId="2535344062" sldId="333"/>
            <ac:spMk id="2" creationId="{F5B69CBF-9B30-4A86-A4C9-5CF548B993B1}"/>
          </ac:spMkLst>
        </pc:spChg>
      </pc:sldChg>
      <pc:sldChg chg="modSp mod">
        <pc:chgData name="ALEXANDRE" userId="734048d45b8f99b5" providerId="LiveId" clId="{76AC4C2E-8491-4D49-B0FA-2863AF57001D}" dt="2021-02-18T14:05:47.087" v="3" actId="1076"/>
        <pc:sldMkLst>
          <pc:docMk/>
          <pc:sldMk cId="1220483413" sldId="334"/>
        </pc:sldMkLst>
        <pc:spChg chg="mod">
          <ac:chgData name="ALEXANDRE" userId="734048d45b8f99b5" providerId="LiveId" clId="{76AC4C2E-8491-4D49-B0FA-2863AF57001D}" dt="2021-02-18T14:05:47.087" v="3" actId="1076"/>
          <ac:spMkLst>
            <pc:docMk/>
            <pc:sldMk cId="1220483413" sldId="334"/>
            <ac:spMk id="3" creationId="{738A5A60-DFDC-4D8C-91DD-D0197A7C622D}"/>
          </ac:spMkLst>
        </pc:spChg>
      </pc:sldChg>
      <pc:sldChg chg="del">
        <pc:chgData name="ALEXANDRE" userId="734048d45b8f99b5" providerId="LiveId" clId="{76AC4C2E-8491-4D49-B0FA-2863AF57001D}" dt="2021-02-18T14:05:32.662" v="0" actId="47"/>
        <pc:sldMkLst>
          <pc:docMk/>
          <pc:sldMk cId="3571277382" sldId="335"/>
        </pc:sldMkLst>
      </pc:sldChg>
      <pc:sldChg chg="del">
        <pc:chgData name="ALEXANDRE" userId="734048d45b8f99b5" providerId="LiveId" clId="{76AC4C2E-8491-4D49-B0FA-2863AF57001D}" dt="2021-02-18T14:05:32.662" v="0" actId="47"/>
        <pc:sldMkLst>
          <pc:docMk/>
          <pc:sldMk cId="495984861" sldId="360"/>
        </pc:sldMkLst>
      </pc:sldChg>
      <pc:sldChg chg="del">
        <pc:chgData name="ALEXANDRE" userId="734048d45b8f99b5" providerId="LiveId" clId="{76AC4C2E-8491-4D49-B0FA-2863AF57001D}" dt="2021-02-18T14:05:32.662" v="0" actId="47"/>
        <pc:sldMkLst>
          <pc:docMk/>
          <pc:sldMk cId="1557517750" sldId="361"/>
        </pc:sldMkLst>
      </pc:sldChg>
      <pc:sldChg chg="del">
        <pc:chgData name="ALEXANDRE" userId="734048d45b8f99b5" providerId="LiveId" clId="{76AC4C2E-8491-4D49-B0FA-2863AF57001D}" dt="2021-02-18T14:05:32.662" v="0" actId="47"/>
        <pc:sldMkLst>
          <pc:docMk/>
          <pc:sldMk cId="2823599959" sldId="363"/>
        </pc:sldMkLst>
      </pc:sldChg>
      <pc:sldChg chg="del">
        <pc:chgData name="ALEXANDRE" userId="734048d45b8f99b5" providerId="LiveId" clId="{76AC4C2E-8491-4D49-B0FA-2863AF57001D}" dt="2021-02-18T14:05:32.662" v="0" actId="47"/>
        <pc:sldMkLst>
          <pc:docMk/>
          <pc:sldMk cId="3542854902" sldId="364"/>
        </pc:sldMkLst>
      </pc:sldChg>
      <pc:sldChg chg="del">
        <pc:chgData name="ALEXANDRE" userId="734048d45b8f99b5" providerId="LiveId" clId="{76AC4C2E-8491-4D49-B0FA-2863AF57001D}" dt="2021-02-18T14:05:32.662" v="0" actId="47"/>
        <pc:sldMkLst>
          <pc:docMk/>
          <pc:sldMk cId="946641663" sldId="365"/>
        </pc:sldMkLst>
      </pc:sldChg>
      <pc:sldChg chg="del">
        <pc:chgData name="ALEXANDRE" userId="734048d45b8f99b5" providerId="LiveId" clId="{76AC4C2E-8491-4D49-B0FA-2863AF57001D}" dt="2021-02-18T14:05:32.662" v="0" actId="47"/>
        <pc:sldMkLst>
          <pc:docMk/>
          <pc:sldMk cId="2805809160" sldId="375"/>
        </pc:sldMkLst>
      </pc:sldChg>
      <pc:sldChg chg="del">
        <pc:chgData name="ALEXANDRE" userId="734048d45b8f99b5" providerId="LiveId" clId="{76AC4C2E-8491-4D49-B0FA-2863AF57001D}" dt="2021-02-18T14:05:32.662" v="0" actId="47"/>
        <pc:sldMkLst>
          <pc:docMk/>
          <pc:sldMk cId="2369555861" sldId="376"/>
        </pc:sldMkLst>
      </pc:sldChg>
      <pc:sldChg chg="del">
        <pc:chgData name="ALEXANDRE" userId="734048d45b8f99b5" providerId="LiveId" clId="{76AC4C2E-8491-4D49-B0FA-2863AF57001D}" dt="2021-02-18T14:05:32.662" v="0" actId="47"/>
        <pc:sldMkLst>
          <pc:docMk/>
          <pc:sldMk cId="3526342366" sldId="377"/>
        </pc:sldMkLst>
      </pc:sldChg>
      <pc:sldChg chg="del">
        <pc:chgData name="ALEXANDRE" userId="734048d45b8f99b5" providerId="LiveId" clId="{76AC4C2E-8491-4D49-B0FA-2863AF57001D}" dt="2021-02-18T14:05:32.662" v="0" actId="47"/>
        <pc:sldMkLst>
          <pc:docMk/>
          <pc:sldMk cId="1612499339" sldId="378"/>
        </pc:sldMkLst>
      </pc:sldChg>
      <pc:sldChg chg="del">
        <pc:chgData name="ALEXANDRE" userId="734048d45b8f99b5" providerId="LiveId" clId="{76AC4C2E-8491-4D49-B0FA-2863AF57001D}" dt="2021-02-18T14:05:32.662" v="0" actId="47"/>
        <pc:sldMkLst>
          <pc:docMk/>
          <pc:sldMk cId="883681325" sldId="379"/>
        </pc:sldMkLst>
      </pc:sldChg>
      <pc:sldChg chg="del">
        <pc:chgData name="ALEXANDRE" userId="734048d45b8f99b5" providerId="LiveId" clId="{76AC4C2E-8491-4D49-B0FA-2863AF57001D}" dt="2021-02-18T14:05:32.662" v="0" actId="47"/>
        <pc:sldMkLst>
          <pc:docMk/>
          <pc:sldMk cId="738712829" sldId="380"/>
        </pc:sldMkLst>
      </pc:sldChg>
      <pc:sldChg chg="del">
        <pc:chgData name="ALEXANDRE" userId="734048d45b8f99b5" providerId="LiveId" clId="{76AC4C2E-8491-4D49-B0FA-2863AF57001D}" dt="2021-02-18T14:05:32.662" v="0" actId="47"/>
        <pc:sldMkLst>
          <pc:docMk/>
          <pc:sldMk cId="1995440268" sldId="381"/>
        </pc:sldMkLst>
      </pc:sldChg>
      <pc:sldChg chg="del">
        <pc:chgData name="ALEXANDRE" userId="734048d45b8f99b5" providerId="LiveId" clId="{76AC4C2E-8491-4D49-B0FA-2863AF57001D}" dt="2021-02-18T14:05:32.662" v="0" actId="47"/>
        <pc:sldMkLst>
          <pc:docMk/>
          <pc:sldMk cId="2851360980" sldId="382"/>
        </pc:sldMkLst>
      </pc:sldChg>
      <pc:sldChg chg="del">
        <pc:chgData name="ALEXANDRE" userId="734048d45b8f99b5" providerId="LiveId" clId="{76AC4C2E-8491-4D49-B0FA-2863AF57001D}" dt="2021-02-18T14:05:32.662" v="0" actId="47"/>
        <pc:sldMkLst>
          <pc:docMk/>
          <pc:sldMk cId="3584816974" sldId="383"/>
        </pc:sldMkLst>
      </pc:sldChg>
      <pc:sldChg chg="del">
        <pc:chgData name="ALEXANDRE" userId="734048d45b8f99b5" providerId="LiveId" clId="{76AC4C2E-8491-4D49-B0FA-2863AF57001D}" dt="2021-02-18T14:05:32.662" v="0" actId="47"/>
        <pc:sldMkLst>
          <pc:docMk/>
          <pc:sldMk cId="3974752050" sldId="384"/>
        </pc:sldMkLst>
      </pc:sldChg>
      <pc:sldChg chg="del">
        <pc:chgData name="ALEXANDRE" userId="734048d45b8f99b5" providerId="LiveId" clId="{76AC4C2E-8491-4D49-B0FA-2863AF57001D}" dt="2021-02-18T14:05:32.662" v="0" actId="47"/>
        <pc:sldMkLst>
          <pc:docMk/>
          <pc:sldMk cId="3355981508" sldId="3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A7F4B-52AB-934C-9D56-DBFDEE93AEEB}"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B6E2-4ED3-5447-AEFE-CC6D843EC761}" type="slidenum">
              <a:rPr lang="en-US" smtClean="0"/>
              <a:t>‹nº›</a:t>
            </a:fld>
            <a:endParaRPr lang="en-US"/>
          </a:p>
        </p:txBody>
      </p:sp>
    </p:spTree>
    <p:extLst>
      <p:ext uri="{BB962C8B-B14F-4D97-AF65-F5344CB8AC3E}">
        <p14:creationId xmlns:p14="http://schemas.microsoft.com/office/powerpoint/2010/main" val="100293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F29E-6945-2A44-8CCF-A6F97A0E9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3EBBD-1C3E-9D47-BDE0-D937E15C9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250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91EB-AEEC-D64B-82BB-2EEAEB848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E491F-507E-5248-912F-1924179C1450}"/>
              </a:ext>
            </a:extLst>
          </p:cNvPr>
          <p:cNvSpPr>
            <a:spLocks noGrp="1"/>
          </p:cNvSpPr>
          <p:nvPr>
            <p:ph idx="1"/>
          </p:nvPr>
        </p:nvSpPr>
        <p:spPr>
          <a:xfrm>
            <a:off x="838200" y="1825625"/>
            <a:ext cx="10515600" cy="3625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501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mailto:barretoabb@tec.mx"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F52C-9B38-4247-A5F3-7414F4513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E2AF37-5B74-5346-B54C-67EC1ECF1C70}"/>
              </a:ext>
            </a:extLst>
          </p:cNvPr>
          <p:cNvSpPr>
            <a:spLocks noGrp="1"/>
          </p:cNvSpPr>
          <p:nvPr>
            <p:ph type="body" idx="1"/>
          </p:nvPr>
        </p:nvSpPr>
        <p:spPr>
          <a:xfrm>
            <a:off x="838200" y="1825625"/>
            <a:ext cx="10515600" cy="39388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38AFE5C2-1433-F142-A339-ED31AC66A4B3}"/>
              </a:ext>
            </a:extLst>
          </p:cNvPr>
          <p:cNvCxnSpPr/>
          <p:nvPr userDrawn="1"/>
        </p:nvCxnSpPr>
        <p:spPr>
          <a:xfrm>
            <a:off x="769545" y="5909419"/>
            <a:ext cx="1058425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5A7ECE46-C06C-8D46-8792-A4A18BDF2410}"/>
              </a:ext>
            </a:extLst>
          </p:cNvPr>
          <p:cNvSpPr txBox="1">
            <a:spLocks/>
          </p:cNvSpPr>
          <p:nvPr userDrawn="1"/>
        </p:nvSpPr>
        <p:spPr>
          <a:xfrm>
            <a:off x="5310612" y="6212142"/>
            <a:ext cx="1570776" cy="180982"/>
          </a:xfrm>
          <a:prstGeom prst="rect">
            <a:avLst/>
          </a:prstGeom>
        </p:spPr>
        <p:txBody>
          <a:bodyPr vert="horz" lIns="91440" tIns="45720" rIns="91440" bIns="45720" rtlCol="0" anchor="ctr"/>
          <a:lstStyle>
            <a:defPPr>
              <a:defRPr lang="en-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57F7AD1-3AF9-3A4B-A3DF-82170F92AD60}" type="slidenum">
              <a:rPr lang="en-US" sz="1400" smtClean="0">
                <a:solidFill>
                  <a:srgbClr val="002060"/>
                </a:solidFill>
              </a:rPr>
              <a:pPr algn="ctr"/>
              <a:t>‹nº›</a:t>
            </a:fld>
            <a:endParaRPr lang="en-US" sz="1400" dirty="0">
              <a:solidFill>
                <a:srgbClr val="002060"/>
              </a:solidFill>
            </a:endParaRPr>
          </a:p>
        </p:txBody>
      </p:sp>
      <p:sp>
        <p:nvSpPr>
          <p:cNvPr id="14" name="TextBox 13">
            <a:extLst>
              <a:ext uri="{FF2B5EF4-FFF2-40B4-BE49-F238E27FC236}">
                <a16:creationId xmlns:a16="http://schemas.microsoft.com/office/drawing/2014/main" id="{77897A08-423E-3948-A58C-11916401483C}"/>
              </a:ext>
            </a:extLst>
          </p:cNvPr>
          <p:cNvSpPr txBox="1"/>
          <p:nvPr userDrawn="1"/>
        </p:nvSpPr>
        <p:spPr>
          <a:xfrm>
            <a:off x="7924800" y="6221090"/>
            <a:ext cx="335143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u="none" dirty="0">
                <a:solidFill>
                  <a:srgbClr val="002060"/>
                </a:solidFill>
                <a:latin typeface="Abadi" panose="020B0604020104020204" pitchFamily="34" charset="0"/>
              </a:rPr>
              <a:t>TC2023– Alexandre B. Barreto, Ph.D.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u="none" dirty="0">
                <a:solidFill>
                  <a:srgbClr val="002060"/>
                </a:solidFill>
                <a:latin typeface="Abadi" panose="020B0604020104020204" pitchFamily="34" charset="0"/>
                <a:hlinkClick r:id="rId4"/>
              </a:rPr>
              <a:t>barretoabb@tec.mx</a:t>
            </a:r>
            <a:r>
              <a:rPr lang="en-US" sz="1400" b="1" i="1" u="none" dirty="0">
                <a:solidFill>
                  <a:srgbClr val="002060"/>
                </a:solidFill>
                <a:latin typeface="Abadi" panose="020B0604020104020204" pitchFamily="34" charset="0"/>
              </a:rPr>
              <a:t> </a:t>
            </a:r>
          </a:p>
        </p:txBody>
      </p:sp>
      <p:pic>
        <p:nvPicPr>
          <p:cNvPr id="2050" name="Picture 2" descr="See the source image">
            <a:extLst>
              <a:ext uri="{FF2B5EF4-FFF2-40B4-BE49-F238E27FC236}">
                <a16:creationId xmlns:a16="http://schemas.microsoft.com/office/drawing/2014/main" id="{F15A19B6-965D-444B-A337-35736EA7850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38200" y="6064732"/>
            <a:ext cx="2186091" cy="5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6538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rgbClr val="002060"/>
          </a:solidFill>
          <a:latin typeface="Abadi" panose="020B06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hanelynn.ie/select-pandas-dataframe-rows-and-columns-using-iloc-loc-and-ix/"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pandas.pydata.org/pandas-docs/stable/reference/api/pandas.DataFrame.groupb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69CBF-9B30-4A86-A4C9-5CF548B993B1}"/>
              </a:ext>
            </a:extLst>
          </p:cNvPr>
          <p:cNvSpPr>
            <a:spLocks noGrp="1"/>
          </p:cNvSpPr>
          <p:nvPr>
            <p:ph type="title"/>
          </p:nvPr>
        </p:nvSpPr>
        <p:spPr>
          <a:xfrm>
            <a:off x="179439" y="27039"/>
            <a:ext cx="10515600" cy="1325563"/>
          </a:xfrm>
        </p:spPr>
        <p:txBody>
          <a:bodyPr/>
          <a:lstStyle/>
          <a:p>
            <a:r>
              <a:rPr lang="en-US" dirty="0"/>
              <a:t>Let’s training?</a:t>
            </a:r>
          </a:p>
        </p:txBody>
      </p:sp>
      <p:sp>
        <p:nvSpPr>
          <p:cNvPr id="3" name="Espaço Reservado para Conteúdo 2">
            <a:extLst>
              <a:ext uri="{FF2B5EF4-FFF2-40B4-BE49-F238E27FC236}">
                <a16:creationId xmlns:a16="http://schemas.microsoft.com/office/drawing/2014/main" id="{738A5A60-DFDC-4D8C-91DD-D0197A7C622D}"/>
              </a:ext>
            </a:extLst>
          </p:cNvPr>
          <p:cNvSpPr>
            <a:spLocks noGrp="1"/>
          </p:cNvSpPr>
          <p:nvPr>
            <p:ph idx="1"/>
          </p:nvPr>
        </p:nvSpPr>
        <p:spPr>
          <a:xfrm>
            <a:off x="329919" y="1055752"/>
            <a:ext cx="5491777" cy="4597796"/>
          </a:xfrm>
        </p:spPr>
        <p:txBody>
          <a:bodyPr>
            <a:noAutofit/>
          </a:bodyPr>
          <a:lstStyle/>
          <a:p>
            <a:pPr marL="0" indent="0">
              <a:lnSpc>
                <a:spcPct val="100000"/>
              </a:lnSpc>
              <a:buNone/>
            </a:pPr>
            <a:r>
              <a:rPr lang="en-US" sz="2400" b="1" dirty="0">
                <a:latin typeface="Abadi" panose="020B0604020104020204" pitchFamily="34" charset="0"/>
              </a:rPr>
              <a:t>Exercise 1 - Given an IDS dataset (</a:t>
            </a:r>
            <a:r>
              <a:rPr lang="en-US" sz="2400" b="1" dirty="0" err="1">
                <a:latin typeface="Abadi" panose="020B0604020104020204" pitchFamily="34" charset="0"/>
              </a:rPr>
              <a:t>Zeek</a:t>
            </a:r>
            <a:r>
              <a:rPr lang="en-US" sz="2400" b="1" dirty="0">
                <a:latin typeface="Abadi" panose="020B0604020104020204" pitchFamily="34" charset="0"/>
              </a:rPr>
              <a:t>), perform the follows task:</a:t>
            </a:r>
          </a:p>
          <a:p>
            <a:pPr marL="457200" indent="-457200">
              <a:lnSpc>
                <a:spcPct val="100000"/>
              </a:lnSpc>
              <a:buFont typeface="+mj-lt"/>
              <a:buAutoNum type="arabicPeriod"/>
            </a:pPr>
            <a:r>
              <a:rPr lang="en-US" sz="2200" dirty="0">
                <a:solidFill>
                  <a:schemeClr val="accent5">
                    <a:lumMod val="50000"/>
                  </a:schemeClr>
                </a:solidFill>
                <a:latin typeface="Abadi" panose="020B0604020104020204" pitchFamily="34" charset="0"/>
              </a:rPr>
              <a:t>As the dataset has a big size, generate a random sample (10% of original dataset) to be possible to analyze.</a:t>
            </a:r>
          </a:p>
          <a:p>
            <a:pPr marL="457200" indent="-457200">
              <a:lnSpc>
                <a:spcPct val="100000"/>
              </a:lnSpc>
              <a:buFont typeface="+mj-lt"/>
              <a:buAutoNum type="arabicPeriod"/>
            </a:pPr>
            <a:r>
              <a:rPr lang="en-US" sz="2200" dirty="0">
                <a:solidFill>
                  <a:schemeClr val="accent5">
                    <a:lumMod val="50000"/>
                  </a:schemeClr>
                </a:solidFill>
                <a:latin typeface="Abadi" panose="020B0604020104020204" pitchFamily="34" charset="0"/>
              </a:rPr>
              <a:t>Convert the </a:t>
            </a:r>
            <a:r>
              <a:rPr lang="en-US" sz="2200" dirty="0" err="1">
                <a:solidFill>
                  <a:schemeClr val="accent5">
                    <a:lumMod val="50000"/>
                  </a:schemeClr>
                </a:solidFill>
                <a:latin typeface="Abadi" panose="020B0604020104020204" pitchFamily="34" charset="0"/>
              </a:rPr>
              <a:t>ts</a:t>
            </a:r>
            <a:r>
              <a:rPr lang="en-US" sz="2200" dirty="0">
                <a:solidFill>
                  <a:schemeClr val="accent5">
                    <a:lumMod val="50000"/>
                  </a:schemeClr>
                </a:solidFill>
                <a:latin typeface="Abadi" panose="020B0604020104020204" pitchFamily="34" charset="0"/>
              </a:rPr>
              <a:t> field (timestamp) to the correct format (datetime64)</a:t>
            </a:r>
          </a:p>
          <a:p>
            <a:pPr marL="457200" indent="-457200">
              <a:lnSpc>
                <a:spcPct val="100000"/>
              </a:lnSpc>
              <a:buFont typeface="+mj-lt"/>
              <a:buAutoNum type="arabicPeriod"/>
            </a:pPr>
            <a:r>
              <a:rPr lang="en-US" sz="2200" dirty="0">
                <a:solidFill>
                  <a:schemeClr val="accent5">
                    <a:lumMod val="50000"/>
                  </a:schemeClr>
                </a:solidFill>
                <a:latin typeface="Abadi" panose="020B0604020104020204" pitchFamily="34" charset="0"/>
              </a:rPr>
              <a:t>Display the unique ports and originator Ips.</a:t>
            </a:r>
          </a:p>
          <a:p>
            <a:pPr marL="457200" indent="-457200">
              <a:lnSpc>
                <a:spcPct val="100000"/>
              </a:lnSpc>
              <a:buFont typeface="+mj-lt"/>
              <a:buAutoNum type="arabicPeriod"/>
            </a:pPr>
            <a:r>
              <a:rPr lang="en-US" sz="2200" dirty="0">
                <a:solidFill>
                  <a:schemeClr val="accent5">
                    <a:lumMod val="50000"/>
                  </a:schemeClr>
                </a:solidFill>
                <a:latin typeface="Abadi" panose="020B0604020104020204" pitchFamily="34" charset="0"/>
              </a:rPr>
              <a:t>(bonus points for the number of connections of each) associated with all HTTP connections NOT over port 80. </a:t>
            </a:r>
          </a:p>
          <a:p>
            <a:pPr marL="742950" indent="-742950">
              <a:lnSpc>
                <a:spcPct val="100000"/>
              </a:lnSpc>
              <a:buFont typeface="+mj-lt"/>
              <a:buAutoNum type="arabicPeriod"/>
            </a:pPr>
            <a:endParaRPr lang="en-US" sz="2200" i="1" dirty="0">
              <a:solidFill>
                <a:srgbClr val="FF0000"/>
              </a:solidFill>
              <a:latin typeface="Abadi" panose="020B0604020104020204" pitchFamily="34" charset="0"/>
            </a:endParaRPr>
          </a:p>
          <a:p>
            <a:pPr marL="742950" indent="-742950">
              <a:lnSpc>
                <a:spcPct val="100000"/>
              </a:lnSpc>
              <a:buFont typeface="+mj-lt"/>
              <a:buAutoNum type="arabicPeriod"/>
            </a:pPr>
            <a:endParaRPr lang="en-US" sz="2200" i="1" dirty="0">
              <a:solidFill>
                <a:srgbClr val="FF0000"/>
              </a:solidFill>
              <a:latin typeface="Abadi" panose="020B0604020104020204" pitchFamily="34" charset="0"/>
            </a:endParaRPr>
          </a:p>
          <a:p>
            <a:pPr marL="742950" indent="-742950">
              <a:lnSpc>
                <a:spcPct val="100000"/>
              </a:lnSpc>
              <a:buFont typeface="+mj-lt"/>
              <a:buAutoNum type="arabicPeriod"/>
            </a:pPr>
            <a:endParaRPr lang="en-US" sz="2200" i="1" dirty="0">
              <a:solidFill>
                <a:srgbClr val="FF0000"/>
              </a:solidFill>
              <a:latin typeface="Abadi" panose="020B0604020104020204" pitchFamily="34" charset="0"/>
            </a:endParaRPr>
          </a:p>
        </p:txBody>
      </p:sp>
      <p:pic>
        <p:nvPicPr>
          <p:cNvPr id="16386" name="Picture 2" descr="Funny Fitness Cartoons | Starting to Exercise Joke. She should be proud of  him. | e-Forwards ... | Workout memes funny, Funny workout pictures, Workout  humor">
            <a:extLst>
              <a:ext uri="{FF2B5EF4-FFF2-40B4-BE49-F238E27FC236}">
                <a16:creationId xmlns:a16="http://schemas.microsoft.com/office/drawing/2014/main" id="{762D9880-4CB7-4D4E-8701-81E8FB324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27039"/>
            <a:ext cx="62198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483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BA26-1F71-1D4E-BE52-10A03A521463}"/>
              </a:ext>
            </a:extLst>
          </p:cNvPr>
          <p:cNvSpPr>
            <a:spLocks noGrp="1"/>
          </p:cNvSpPr>
          <p:nvPr>
            <p:ph type="ctrTitle"/>
          </p:nvPr>
        </p:nvSpPr>
        <p:spPr>
          <a:xfrm>
            <a:off x="7452853" y="445436"/>
            <a:ext cx="4190432" cy="5203371"/>
          </a:xfrm>
        </p:spPr>
        <p:txBody>
          <a:bodyPr vert="horz" lIns="91440" tIns="45720" rIns="91440" bIns="45720" rtlCol="0" anchor="ctr">
            <a:normAutofit/>
          </a:bodyPr>
          <a:lstStyle/>
          <a:p>
            <a:pPr algn="l"/>
            <a:r>
              <a:rPr lang="en-US" sz="4400" b="1" kern="1200" dirty="0">
                <a:latin typeface="+mn-lt"/>
                <a:cs typeface="Aharoni" panose="02010803020104030203" pitchFamily="2" charset="-79"/>
              </a:rPr>
              <a:t>Data Summarization</a:t>
            </a:r>
          </a:p>
        </p:txBody>
      </p:sp>
      <p:pic>
        <p:nvPicPr>
          <p:cNvPr id="4" name="Picture 2" descr="Image for post">
            <a:extLst>
              <a:ext uri="{FF2B5EF4-FFF2-40B4-BE49-F238E27FC236}">
                <a16:creationId xmlns:a16="http://schemas.microsoft.com/office/drawing/2014/main" id="{10009246-4BE3-4E5F-95D2-2C1626236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13" y="359229"/>
            <a:ext cx="4479822" cy="537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7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CB422-0B79-4230-B1C0-FAA333D3CE05}"/>
              </a:ext>
            </a:extLst>
          </p:cNvPr>
          <p:cNvSpPr>
            <a:spLocks noGrp="1"/>
          </p:cNvSpPr>
          <p:nvPr>
            <p:ph type="title"/>
          </p:nvPr>
        </p:nvSpPr>
        <p:spPr>
          <a:xfrm>
            <a:off x="621891" y="192601"/>
            <a:ext cx="10515600" cy="667262"/>
          </a:xfrm>
        </p:spPr>
        <p:txBody>
          <a:bodyPr>
            <a:normAutofit fontScale="90000"/>
          </a:bodyPr>
          <a:lstStyle/>
          <a:p>
            <a:r>
              <a:rPr lang="en-US" dirty="0"/>
              <a:t>PCAP</a:t>
            </a:r>
          </a:p>
        </p:txBody>
      </p:sp>
      <p:sp>
        <p:nvSpPr>
          <p:cNvPr id="3" name="Espaço Reservado para Conteúdo 2">
            <a:extLst>
              <a:ext uri="{FF2B5EF4-FFF2-40B4-BE49-F238E27FC236}">
                <a16:creationId xmlns:a16="http://schemas.microsoft.com/office/drawing/2014/main" id="{699019B4-8EF1-4D2D-82FA-CC691630A44D}"/>
              </a:ext>
            </a:extLst>
          </p:cNvPr>
          <p:cNvSpPr>
            <a:spLocks noGrp="1"/>
          </p:cNvSpPr>
          <p:nvPr>
            <p:ph idx="1"/>
          </p:nvPr>
        </p:nvSpPr>
        <p:spPr>
          <a:xfrm>
            <a:off x="838200" y="1044441"/>
            <a:ext cx="7519219" cy="4772363"/>
          </a:xfrm>
        </p:spPr>
        <p:txBody>
          <a:bodyPr>
            <a:normAutofit fontScale="92500"/>
          </a:bodyPr>
          <a:lstStyle/>
          <a:p>
            <a:r>
              <a:rPr lang="en-US" dirty="0"/>
              <a:t>PCAP (packet capture) is an application programming interface (API) for capturing network traffic. </a:t>
            </a:r>
          </a:p>
          <a:p>
            <a:r>
              <a:rPr lang="en-US" dirty="0"/>
              <a:t>Wireshark is a free and open-source packet analyzer. It is used for network troubleshooting, analysis, software and communications protocol development, and education. </a:t>
            </a:r>
          </a:p>
          <a:p>
            <a:r>
              <a:rPr lang="en-US" dirty="0"/>
              <a:t>Wireshark supports a bunch of export formats, including </a:t>
            </a:r>
            <a:r>
              <a:rPr lang="en-US" dirty="0" err="1"/>
              <a:t>pcap</a:t>
            </a:r>
            <a:r>
              <a:rPr lang="en-US" dirty="0"/>
              <a:t>.</a:t>
            </a:r>
          </a:p>
          <a:p>
            <a:r>
              <a:rPr lang="en-US" dirty="0"/>
              <a:t>Wireshark has a set of features that simplifies the analysis of a specific stream of data, having protocols plugins that enable analyst to read the information contextualized with the protocol.</a:t>
            </a:r>
          </a:p>
        </p:txBody>
      </p:sp>
      <p:pic>
        <p:nvPicPr>
          <p:cNvPr id="22532" name="Picture 4" descr="Wireshark – Wikipédia, a enciclopédia livre">
            <a:extLst>
              <a:ext uri="{FF2B5EF4-FFF2-40B4-BE49-F238E27FC236}">
                <a16:creationId xmlns:a16="http://schemas.microsoft.com/office/drawing/2014/main" id="{7E179E11-7FC3-4231-B98B-14396091A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077" y="3222522"/>
            <a:ext cx="3606751" cy="2250153"/>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D2DB8C3B-F58E-4E10-9A09-643C2C13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318" y="38222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32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Tips for College Admissions – The Rampage">
            <a:extLst>
              <a:ext uri="{FF2B5EF4-FFF2-40B4-BE49-F238E27FC236}">
                <a16:creationId xmlns:a16="http://schemas.microsoft.com/office/drawing/2014/main" id="{534FF225-1C02-4887-8D44-6ED3368D6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11" y="3892345"/>
            <a:ext cx="2857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5201085-82BC-4D00-A39B-71A50AAED8E9}"/>
              </a:ext>
            </a:extLst>
          </p:cNvPr>
          <p:cNvSpPr>
            <a:spLocks noGrp="1"/>
          </p:cNvSpPr>
          <p:nvPr>
            <p:ph type="title"/>
          </p:nvPr>
        </p:nvSpPr>
        <p:spPr>
          <a:xfrm>
            <a:off x="725437" y="200455"/>
            <a:ext cx="10515600" cy="1090049"/>
          </a:xfrm>
        </p:spPr>
        <p:txBody>
          <a:bodyPr/>
          <a:lstStyle/>
          <a:p>
            <a:r>
              <a:rPr lang="en-US" dirty="0"/>
              <a:t>Understanding the Dataset (http.log)</a:t>
            </a:r>
          </a:p>
        </p:txBody>
      </p:sp>
      <p:sp>
        <p:nvSpPr>
          <p:cNvPr id="3" name="Espaço Reservado para Conteúdo 2">
            <a:extLst>
              <a:ext uri="{FF2B5EF4-FFF2-40B4-BE49-F238E27FC236}">
                <a16:creationId xmlns:a16="http://schemas.microsoft.com/office/drawing/2014/main" id="{CB16F956-CBDD-412E-8B4B-7AB618F7C76A}"/>
              </a:ext>
            </a:extLst>
          </p:cNvPr>
          <p:cNvSpPr>
            <a:spLocks noGrp="1"/>
          </p:cNvSpPr>
          <p:nvPr>
            <p:ph idx="1"/>
          </p:nvPr>
        </p:nvSpPr>
        <p:spPr>
          <a:xfrm>
            <a:off x="838200" y="1300545"/>
            <a:ext cx="10515600" cy="3625606"/>
          </a:xfrm>
        </p:spPr>
        <p:txBody>
          <a:bodyPr/>
          <a:lstStyle/>
          <a:p>
            <a:r>
              <a:rPr lang="en-US" dirty="0"/>
              <a:t>The data was generated from various PCAPs that have been collected and contain both legitimate traffic as well as traffic relating to exploit kits. </a:t>
            </a:r>
          </a:p>
          <a:p>
            <a:r>
              <a:rPr lang="en-US" dirty="0"/>
              <a:t>While no malicious traffic is contained within the log file there are malicious domains and URLS (it's recommended you don't visit them).</a:t>
            </a:r>
          </a:p>
        </p:txBody>
      </p:sp>
      <p:sp>
        <p:nvSpPr>
          <p:cNvPr id="5" name="CaixaDeTexto 4">
            <a:extLst>
              <a:ext uri="{FF2B5EF4-FFF2-40B4-BE49-F238E27FC236}">
                <a16:creationId xmlns:a16="http://schemas.microsoft.com/office/drawing/2014/main" id="{A8D4F718-4C75-4CAF-8375-4D029583D10A}"/>
              </a:ext>
            </a:extLst>
          </p:cNvPr>
          <p:cNvSpPr txBox="1"/>
          <p:nvPr/>
        </p:nvSpPr>
        <p:spPr>
          <a:xfrm>
            <a:off x="4606721" y="3981669"/>
            <a:ext cx="6634316" cy="1569660"/>
          </a:xfrm>
          <a:prstGeom prst="rect">
            <a:avLst/>
          </a:prstGeom>
          <a:noFill/>
        </p:spPr>
        <p:txBody>
          <a:bodyPr wrap="square">
            <a:spAutoFit/>
          </a:bodyPr>
          <a:lstStyle/>
          <a:p>
            <a:r>
              <a:rPr lang="en-US" sz="2400" dirty="0"/>
              <a:t>While this traffic was generated by running Bro over a series of PCAPS, similar data can be obtained from various Web Proxies, this is a nice cross over example of what is possible with your own data.</a:t>
            </a:r>
          </a:p>
        </p:txBody>
      </p:sp>
    </p:spTree>
    <p:extLst>
      <p:ext uri="{BB962C8B-B14F-4D97-AF65-F5344CB8AC3E}">
        <p14:creationId xmlns:p14="http://schemas.microsoft.com/office/powerpoint/2010/main" val="145033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34185-EE80-4123-8B79-C8D82D4D8EC7}"/>
              </a:ext>
            </a:extLst>
          </p:cNvPr>
          <p:cNvSpPr>
            <a:spLocks noGrp="1"/>
          </p:cNvSpPr>
          <p:nvPr>
            <p:ph type="title"/>
          </p:nvPr>
        </p:nvSpPr>
        <p:spPr>
          <a:xfrm>
            <a:off x="680884" y="99654"/>
            <a:ext cx="10515600" cy="1325563"/>
          </a:xfrm>
        </p:spPr>
        <p:txBody>
          <a:bodyPr/>
          <a:lstStyle/>
          <a:p>
            <a:r>
              <a:rPr lang="en-US" dirty="0"/>
              <a:t>Training, Training, …</a:t>
            </a:r>
          </a:p>
        </p:txBody>
      </p:sp>
      <p:sp>
        <p:nvSpPr>
          <p:cNvPr id="3" name="Espaço Reservado para Conteúdo 2">
            <a:extLst>
              <a:ext uri="{FF2B5EF4-FFF2-40B4-BE49-F238E27FC236}">
                <a16:creationId xmlns:a16="http://schemas.microsoft.com/office/drawing/2014/main" id="{449531A2-7777-4E87-9086-8EA77A59DCF0}"/>
              </a:ext>
            </a:extLst>
          </p:cNvPr>
          <p:cNvSpPr>
            <a:spLocks noGrp="1"/>
          </p:cNvSpPr>
          <p:nvPr>
            <p:ph idx="1"/>
          </p:nvPr>
        </p:nvSpPr>
        <p:spPr>
          <a:xfrm>
            <a:off x="680884" y="1276235"/>
            <a:ext cx="4864510" cy="3625606"/>
          </a:xfrm>
        </p:spPr>
        <p:txBody>
          <a:bodyPr>
            <a:normAutofit fontScale="77500" lnSpcReduction="20000"/>
          </a:bodyPr>
          <a:lstStyle/>
          <a:p>
            <a:r>
              <a:rPr lang="en-US" dirty="0"/>
              <a:t>Using the techniques previous learned, prepare the log file (http.log) to be used to pandas framework.</a:t>
            </a:r>
          </a:p>
          <a:p>
            <a:r>
              <a:rPr lang="en-US" dirty="0"/>
              <a:t>The fields are: '</a:t>
            </a:r>
            <a:r>
              <a:rPr lang="en-US" dirty="0" err="1"/>
              <a:t>ts</a:t>
            </a:r>
            <a:r>
              <a:rPr lang="en-US" dirty="0"/>
              <a:t>', '</a:t>
            </a:r>
            <a:r>
              <a:rPr lang="en-US" dirty="0" err="1"/>
              <a:t>uid</a:t>
            </a:r>
            <a:r>
              <a:rPr lang="en-US" dirty="0"/>
              <a:t>', ‘</a:t>
            </a:r>
            <a:r>
              <a:rPr lang="en-US" dirty="0" err="1"/>
              <a:t>id_orig_h</a:t>
            </a:r>
            <a:r>
              <a:rPr lang="en-US" dirty="0"/>
              <a:t>', ‘</a:t>
            </a:r>
            <a:r>
              <a:rPr lang="en-US" dirty="0" err="1"/>
              <a:t>id_orig_p</a:t>
            </a:r>
            <a:r>
              <a:rPr lang="en-US" dirty="0"/>
              <a:t>', ‘</a:t>
            </a:r>
            <a:r>
              <a:rPr lang="en-US" dirty="0" err="1"/>
              <a:t>id_resp_h</a:t>
            </a:r>
            <a:r>
              <a:rPr lang="en-US" dirty="0"/>
              <a:t>', ‘</a:t>
            </a:r>
            <a:r>
              <a:rPr lang="en-US" dirty="0" err="1"/>
              <a:t>id_resp_p</a:t>
            </a:r>
            <a:r>
              <a:rPr lang="en-US" dirty="0"/>
              <a:t>', '</a:t>
            </a:r>
            <a:r>
              <a:rPr lang="en-US" dirty="0" err="1"/>
              <a:t>trans_depth</a:t>
            </a:r>
            <a:r>
              <a:rPr lang="en-US" dirty="0"/>
              <a:t>', 'method', 'host', '</a:t>
            </a:r>
            <a:r>
              <a:rPr lang="en-US" dirty="0" err="1"/>
              <a:t>uri</a:t>
            </a:r>
            <a:r>
              <a:rPr lang="en-US" dirty="0"/>
              <a:t>', 'referrer', '</a:t>
            </a:r>
            <a:r>
              <a:rPr lang="en-US" dirty="0" err="1"/>
              <a:t>user_agent</a:t>
            </a:r>
            <a:r>
              <a:rPr lang="en-US" dirty="0"/>
              <a:t>', '</a:t>
            </a:r>
            <a:r>
              <a:rPr lang="en-US" dirty="0" err="1"/>
              <a:t>request_body_len</a:t>
            </a:r>
            <a:r>
              <a:rPr lang="en-US" dirty="0"/>
              <a:t>', '</a:t>
            </a:r>
            <a:r>
              <a:rPr lang="en-US" dirty="0" err="1"/>
              <a:t>response_body_len</a:t>
            </a:r>
            <a:r>
              <a:rPr lang="en-US" dirty="0"/>
              <a:t>', '</a:t>
            </a:r>
            <a:r>
              <a:rPr lang="en-US" dirty="0" err="1"/>
              <a:t>status_code</a:t>
            </a:r>
            <a:r>
              <a:rPr lang="en-US" dirty="0"/>
              <a:t>', '</a:t>
            </a:r>
            <a:r>
              <a:rPr lang="en-US" dirty="0" err="1"/>
              <a:t>status_msg</a:t>
            </a:r>
            <a:r>
              <a:rPr lang="en-US" dirty="0"/>
              <a:t>', '</a:t>
            </a:r>
            <a:r>
              <a:rPr lang="en-US" dirty="0" err="1"/>
              <a:t>info_code</a:t>
            </a:r>
            <a:r>
              <a:rPr lang="en-US" dirty="0"/>
              <a:t>', '</a:t>
            </a:r>
            <a:r>
              <a:rPr lang="en-US" dirty="0" err="1"/>
              <a:t>info_msg</a:t>
            </a:r>
            <a:r>
              <a:rPr lang="en-US" dirty="0"/>
              <a:t>', 'filename', 'tags', 'username', 'password', 'proxied', '</a:t>
            </a:r>
            <a:r>
              <a:rPr lang="en-US" dirty="0" err="1"/>
              <a:t>orig_fuids</a:t>
            </a:r>
            <a:r>
              <a:rPr lang="en-US" dirty="0"/>
              <a:t>', '</a:t>
            </a:r>
            <a:r>
              <a:rPr lang="en-US" dirty="0" err="1"/>
              <a:t>orig_mime_types</a:t>
            </a:r>
            <a:r>
              <a:rPr lang="en-US" dirty="0"/>
              <a:t>', '</a:t>
            </a:r>
            <a:r>
              <a:rPr lang="en-US" dirty="0" err="1"/>
              <a:t>resp_fuids</a:t>
            </a:r>
            <a:r>
              <a:rPr lang="en-US" dirty="0"/>
              <a:t>', '</a:t>
            </a:r>
            <a:r>
              <a:rPr lang="en-US" dirty="0" err="1"/>
              <a:t>resp_mime_types</a:t>
            </a:r>
            <a:r>
              <a:rPr lang="en-US" dirty="0"/>
              <a:t>', 'sample’.</a:t>
            </a:r>
          </a:p>
        </p:txBody>
      </p:sp>
      <p:pic>
        <p:nvPicPr>
          <p:cNvPr id="26626" name="Picture 2" descr="Working out and overfat? | Dr. Phil Maffetone">
            <a:extLst>
              <a:ext uri="{FF2B5EF4-FFF2-40B4-BE49-F238E27FC236}">
                <a16:creationId xmlns:a16="http://schemas.microsoft.com/office/drawing/2014/main" id="{E4009ED8-456E-4023-B901-5E6A474E7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452" y="1690688"/>
            <a:ext cx="6277897" cy="353131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8FE076E0-A7CC-4142-980F-90505E7647FE}"/>
              </a:ext>
            </a:extLst>
          </p:cNvPr>
          <p:cNvSpPr txBox="1"/>
          <p:nvPr/>
        </p:nvSpPr>
        <p:spPr>
          <a:xfrm>
            <a:off x="1841091" y="5167312"/>
            <a:ext cx="464620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15 min</a:t>
            </a:r>
          </a:p>
        </p:txBody>
      </p:sp>
    </p:spTree>
    <p:extLst>
      <p:ext uri="{BB962C8B-B14F-4D97-AF65-F5344CB8AC3E}">
        <p14:creationId xmlns:p14="http://schemas.microsoft.com/office/powerpoint/2010/main" val="71027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5A97-2C86-46E8-93AD-E787F444491F}"/>
              </a:ext>
            </a:extLst>
          </p:cNvPr>
          <p:cNvSpPr>
            <a:spLocks noGrp="1"/>
          </p:cNvSpPr>
          <p:nvPr>
            <p:ph type="title"/>
          </p:nvPr>
        </p:nvSpPr>
        <p:spPr>
          <a:xfrm>
            <a:off x="522782" y="89822"/>
            <a:ext cx="10515600" cy="1325563"/>
          </a:xfrm>
        </p:spPr>
        <p:txBody>
          <a:bodyPr/>
          <a:lstStyle/>
          <a:p>
            <a:r>
              <a:rPr lang="en-US" dirty="0"/>
              <a:t>Solution</a:t>
            </a:r>
          </a:p>
        </p:txBody>
      </p:sp>
      <p:sp>
        <p:nvSpPr>
          <p:cNvPr id="4" name="Rectangle 1">
            <a:extLst>
              <a:ext uri="{FF2B5EF4-FFF2-40B4-BE49-F238E27FC236}">
                <a16:creationId xmlns:a16="http://schemas.microsoft.com/office/drawing/2014/main" id="{62F32856-B0A0-4AD1-99E8-D5E1F878570A}"/>
              </a:ext>
            </a:extLst>
          </p:cNvPr>
          <p:cNvSpPr>
            <a:spLocks noChangeArrowheads="1"/>
          </p:cNvSpPr>
          <p:nvPr/>
        </p:nvSpPr>
        <p:spPr bwMode="auto">
          <a:xfrm>
            <a:off x="2929336" y="228602"/>
            <a:ext cx="9262664"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a:ln>
                  <a:noFill/>
                </a:ln>
                <a:solidFill>
                  <a:srgbClr val="8C8C8C"/>
                </a:solidFill>
                <a:effectLst/>
                <a:latin typeface="JetBrains Mono"/>
              </a:rPr>
              <a:t>######## PART I - DATA PREPARATION #########################</a:t>
            </a:r>
            <a:br>
              <a:rPr kumimoji="0" lang="en-US" altLang="en-US" sz="2000" b="0" i="1" u="none" strike="noStrike" cap="none" normalizeH="0" baseline="0">
                <a:ln>
                  <a:noFill/>
                </a:ln>
                <a:solidFill>
                  <a:srgbClr val="8C8C8C"/>
                </a:solidFill>
                <a:effectLst/>
                <a:latin typeface="JetBrains Mono"/>
              </a:rPr>
            </a:br>
            <a:br>
              <a:rPr kumimoji="0" lang="en-US" altLang="en-US" sz="2000" b="0" i="1" u="none" strike="noStrike" cap="none" normalizeH="0" baseline="0">
                <a:ln>
                  <a:noFill/>
                </a:ln>
                <a:solidFill>
                  <a:srgbClr val="8C8C8C"/>
                </a:solidFill>
                <a:effectLst/>
                <a:latin typeface="JetBrains Mono"/>
              </a:rPr>
            </a:br>
            <a:r>
              <a:rPr kumimoji="0" lang="en-US" altLang="en-US" sz="2000" b="0" i="0" u="none" strike="noStrike" cap="none" normalizeH="0" baseline="0">
                <a:ln>
                  <a:noFill/>
                </a:ln>
                <a:solidFill>
                  <a:srgbClr val="0033B3"/>
                </a:solidFill>
                <a:effectLst/>
                <a:latin typeface="JetBrains Mono"/>
              </a:rPr>
              <a:t>import </a:t>
            </a:r>
            <a:r>
              <a:rPr kumimoji="0" lang="en-US" altLang="en-US" sz="2000" b="0" i="0" u="none" strike="noStrike" cap="none" normalizeH="0" baseline="0">
                <a:ln>
                  <a:noFill/>
                </a:ln>
                <a:solidFill>
                  <a:srgbClr val="080808"/>
                </a:solidFill>
                <a:effectLst/>
                <a:latin typeface="JetBrains Mono"/>
              </a:rPr>
              <a:t>pandas </a:t>
            </a:r>
            <a:r>
              <a:rPr kumimoji="0" lang="en-US" altLang="en-US" sz="2000" b="0" i="0" u="none" strike="noStrike" cap="none" normalizeH="0" baseline="0">
                <a:ln>
                  <a:noFill/>
                </a:ln>
                <a:solidFill>
                  <a:srgbClr val="0033B3"/>
                </a:solidFill>
                <a:effectLst/>
                <a:latin typeface="JetBrains Mono"/>
              </a:rPr>
              <a:t>as </a:t>
            </a:r>
            <a:r>
              <a:rPr kumimoji="0" lang="en-US" altLang="en-US" sz="2000" b="0" i="0" u="none" strike="noStrike" cap="none" normalizeH="0" baseline="0">
                <a:ln>
                  <a:noFill/>
                </a:ln>
                <a:solidFill>
                  <a:srgbClr val="080808"/>
                </a:solidFill>
                <a:effectLst/>
                <a:latin typeface="JetBrains Mono"/>
              </a:rPr>
              <a:t>pd</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033B3"/>
                </a:solidFill>
                <a:effectLst/>
                <a:latin typeface="JetBrains Mono"/>
              </a:rPr>
              <a:t>import </a:t>
            </a:r>
            <a:r>
              <a:rPr kumimoji="0" lang="en-US" altLang="en-US" sz="2000" b="0" i="0" u="none" strike="noStrike" cap="none" normalizeH="0" baseline="0">
                <a:ln>
                  <a:noFill/>
                </a:ln>
                <a:solidFill>
                  <a:srgbClr val="080808"/>
                </a:solidFill>
                <a:effectLst/>
                <a:latin typeface="JetBrains Mono"/>
              </a:rPr>
              <a:t>data_utils </a:t>
            </a:r>
            <a:r>
              <a:rPr kumimoji="0" lang="en-US" altLang="en-US" sz="2000" b="0" i="0" u="none" strike="noStrike" cap="none" normalizeH="0" baseline="0">
                <a:ln>
                  <a:noFill/>
                </a:ln>
                <a:solidFill>
                  <a:srgbClr val="0033B3"/>
                </a:solidFill>
                <a:effectLst/>
                <a:latin typeface="JetBrains Mono"/>
              </a:rPr>
              <a:t>as </a:t>
            </a:r>
            <a:r>
              <a:rPr kumimoji="0" lang="en-US" altLang="en-US" sz="2000" b="0" i="0" u="none" strike="noStrike" cap="none" normalizeH="0" baseline="0">
                <a:ln>
                  <a:noFill/>
                </a:ln>
                <a:solidFill>
                  <a:srgbClr val="080808"/>
                </a:solidFill>
                <a:effectLst/>
                <a:latin typeface="JetBrains Mono"/>
              </a:rPr>
              <a:t>utils</a:t>
            </a:r>
            <a:br>
              <a:rPr kumimoji="0" lang="en-US" altLang="en-US" sz="2000" b="0" i="0" u="none" strike="noStrike" cap="none" normalizeH="0" baseline="0">
                <a:ln>
                  <a:noFill/>
                </a:ln>
                <a:solidFill>
                  <a:srgbClr val="080808"/>
                </a:solidFill>
                <a:effectLst/>
                <a:latin typeface="JetBrains Mono"/>
              </a:rPr>
            </a:b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http_df = pd.read_csv(</a:t>
            </a:r>
            <a:r>
              <a:rPr kumimoji="0" lang="en-US" altLang="en-US" sz="2000" b="1" i="0" u="none" strike="noStrike" cap="none" normalizeH="0" baseline="0">
                <a:ln>
                  <a:noFill/>
                </a:ln>
                <a:solidFill>
                  <a:srgbClr val="008080"/>
                </a:solidFill>
                <a:effectLst/>
                <a:latin typeface="JetBrains Mono"/>
              </a:rPr>
              <a:t>"resources/http.log"</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0" i="0" u="none" strike="noStrike" cap="none" normalizeH="0" baseline="0">
                <a:ln>
                  <a:noFill/>
                </a:ln>
                <a:solidFill>
                  <a:srgbClr val="660099"/>
                </a:solidFill>
                <a:effectLst/>
                <a:latin typeface="JetBrains Mono"/>
              </a:rPr>
              <a:t>sep</a:t>
            </a:r>
            <a:r>
              <a:rPr kumimoji="0" lang="en-US" altLang="en-US" sz="2000" b="0" i="0" u="none" strike="noStrike" cap="none" normalizeH="0" baseline="0">
                <a:ln>
                  <a:noFill/>
                </a:ln>
                <a:solidFill>
                  <a:srgbClr val="080808"/>
                </a:solidFill>
                <a:effectLst/>
                <a:latin typeface="JetBrains Mono"/>
              </a:rPr>
              <a:t>=</a:t>
            </a:r>
            <a:r>
              <a:rPr kumimoji="0" lang="en-US" altLang="en-US" sz="2000" b="1" i="0" u="none" strike="noStrike" cap="none" normalizeH="0" baseline="0">
                <a:ln>
                  <a:noFill/>
                </a:ln>
                <a:solidFill>
                  <a:srgbClr val="008080"/>
                </a:solidFill>
                <a:effectLst/>
                <a:latin typeface="JetBrains Mono"/>
              </a:rPr>
              <a:t>"</a:t>
            </a:r>
            <a:r>
              <a:rPr kumimoji="0" lang="en-US" altLang="en-US" sz="2000" b="0" i="0" u="none" strike="noStrike" cap="none" normalizeH="0" baseline="0">
                <a:ln>
                  <a:noFill/>
                </a:ln>
                <a:solidFill>
                  <a:srgbClr val="0037A6"/>
                </a:solidFill>
                <a:effectLst/>
                <a:latin typeface="JetBrains Mono"/>
              </a:rPr>
              <a:t>\t</a:t>
            </a:r>
            <a:r>
              <a:rPr kumimoji="0" lang="en-US" altLang="en-US" sz="2000" b="1" i="0" u="none" strike="noStrike" cap="none" normalizeH="0" baseline="0">
                <a:ln>
                  <a:noFill/>
                </a:ln>
                <a:solidFill>
                  <a:srgbClr val="008080"/>
                </a:solidFill>
                <a:effectLst/>
                <a:latin typeface="JetBrains Mono"/>
              </a:rPr>
              <a:t>"</a:t>
            </a:r>
            <a:r>
              <a:rPr kumimoji="0" lang="en-US" altLang="en-US" sz="2000" b="0" i="0" u="none" strike="noStrike" cap="none" normalizeH="0" baseline="0">
                <a:ln>
                  <a:noFill/>
                </a:ln>
                <a:solidFill>
                  <a:srgbClr val="080808"/>
                </a:solidFill>
                <a:effectLst/>
                <a:latin typeface="JetBrains Mono"/>
              </a:rPr>
              <a:t>, </a:t>
            </a:r>
            <a:r>
              <a:rPr kumimoji="0" lang="en-US" altLang="en-US" sz="2000" b="0" i="0" u="none" strike="noStrike" cap="none" normalizeH="0" baseline="0">
                <a:ln>
                  <a:noFill/>
                </a:ln>
                <a:solidFill>
                  <a:srgbClr val="660099"/>
                </a:solidFill>
                <a:effectLst/>
                <a:latin typeface="JetBrains Mono"/>
              </a:rPr>
              <a:t>header</a:t>
            </a:r>
            <a:r>
              <a:rPr kumimoji="0" lang="en-US" altLang="en-US" sz="2000" b="0" i="0" u="none" strike="noStrike" cap="none" normalizeH="0" baseline="0">
                <a:ln>
                  <a:noFill/>
                </a:ln>
                <a:solidFill>
                  <a:srgbClr val="080808"/>
                </a:solidFill>
                <a:effectLst/>
                <a:latin typeface="JetBrains Mono"/>
              </a:rPr>
              <a:t>=</a:t>
            </a:r>
            <a:r>
              <a:rPr kumimoji="0" lang="en-US" altLang="en-US" sz="2000" b="0" i="0" u="none" strike="noStrike" cap="none" normalizeH="0" baseline="0">
                <a:ln>
                  <a:noFill/>
                </a:ln>
                <a:solidFill>
                  <a:srgbClr val="0033B3"/>
                </a:solidFill>
                <a:effectLst/>
                <a:latin typeface="JetBrains Mono"/>
              </a:rPr>
              <a:t>None</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0" i="0" u="none" strike="noStrike" cap="none" normalizeH="0" baseline="0">
                <a:ln>
                  <a:noFill/>
                </a:ln>
                <a:solidFill>
                  <a:srgbClr val="660099"/>
                </a:solidFill>
                <a:effectLst/>
                <a:latin typeface="JetBrains Mono"/>
              </a:rPr>
              <a:t>names</a:t>
            </a:r>
            <a:r>
              <a:rPr kumimoji="0" lang="en-US" altLang="en-US" sz="2000" b="0" i="0" u="none" strike="noStrike" cap="none" normalizeH="0" baseline="0">
                <a:ln>
                  <a:noFill/>
                </a:ln>
                <a:solidFill>
                  <a:srgbClr val="080808"/>
                </a:solidFill>
                <a:effectLst/>
                <a:latin typeface="JetBrains Mono"/>
              </a:rPr>
              <a:t>=[</a:t>
            </a:r>
            <a:r>
              <a:rPr kumimoji="0" lang="en-US" altLang="en-US" sz="2000" b="1" i="0" u="none" strike="noStrike" cap="none" normalizeH="0" baseline="0">
                <a:ln>
                  <a:noFill/>
                </a:ln>
                <a:solidFill>
                  <a:srgbClr val="008080"/>
                </a:solidFill>
                <a:effectLst/>
                <a:latin typeface="JetBrains Mono"/>
              </a:rPr>
              <a:t>'ts'</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'uid'</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'id_orig_h'</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'id_orig_p'</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'id_resp_h'</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'id_resp_p'</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'trans_depth'</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'method'</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'host'</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'uri'</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'referrer'</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'user_agent'</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'request_body_len'</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'response_body_len'</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'status_code'</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'status_msg'</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'info_code'</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'info_msg'</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'filename'</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'tags'</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'username'</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'password'</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'proxied'</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'orig_fuids'</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'orig_mime_types'</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'resp_fuids'</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'resp_mime_types'</a:t>
            </a:r>
            <a:r>
              <a:rPr kumimoji="0" lang="en-US" altLang="en-US" sz="2000" b="0" i="0" u="none" strike="noStrike" cap="none" normalizeH="0" baseline="0">
                <a:ln>
                  <a:noFill/>
                </a:ln>
                <a:solidFill>
                  <a:srgbClr val="080808"/>
                </a:solidFill>
                <a:effectLst/>
                <a:latin typeface="JetBrains Mono"/>
              </a:rPr>
              <a:t>, </a:t>
            </a:r>
            <a:r>
              <a:rPr kumimoji="0" lang="en-US" altLang="en-US" sz="2000" b="1" i="0" u="none" strike="noStrike" cap="none" normalizeH="0" baseline="0">
                <a:ln>
                  <a:noFill/>
                </a:ln>
                <a:solidFill>
                  <a:srgbClr val="008080"/>
                </a:solidFill>
                <a:effectLst/>
                <a:latin typeface="JetBrains Mono"/>
              </a:rPr>
              <a:t>'sample'</a:t>
            </a:r>
            <a:r>
              <a:rPr kumimoji="0" lang="en-US" altLang="en-US" sz="2000" b="0" i="0" u="none" strike="noStrike" cap="none" normalizeH="0" baseline="0">
                <a:ln>
                  <a:noFill/>
                </a:ln>
                <a:solidFill>
                  <a:srgbClr val="080808"/>
                </a:solidFill>
                <a:effectLst/>
                <a:latin typeface="JetBrains Mono"/>
              </a:rPr>
              <a:t>])</a:t>
            </a:r>
            <a:br>
              <a:rPr kumimoji="0" lang="en-US" altLang="en-US" sz="2000" b="0" i="0" u="none" strike="noStrike" cap="none" normalizeH="0" baseline="0">
                <a:ln>
                  <a:noFill/>
                </a:ln>
                <a:solidFill>
                  <a:srgbClr val="080808"/>
                </a:solidFill>
                <a:effectLst/>
                <a:latin typeface="JetBrains Mono"/>
              </a:rPr>
            </a:br>
            <a:br>
              <a:rPr kumimoji="0" lang="en-US" altLang="en-US" sz="2000" b="0" i="0" u="none" strike="noStrike" cap="none" normalizeH="0" baseline="0">
                <a:ln>
                  <a:noFill/>
                </a:ln>
                <a:solidFill>
                  <a:srgbClr val="080808"/>
                </a:solidFill>
                <a:effectLst/>
                <a:latin typeface="JetBrains Mono"/>
              </a:rPr>
            </a:br>
            <a:r>
              <a:rPr kumimoji="0" lang="en-US" altLang="en-US" sz="2000" b="0" i="0" u="none" strike="noStrike" cap="none" normalizeH="0" baseline="0">
                <a:ln>
                  <a:noFill/>
                </a:ln>
                <a:solidFill>
                  <a:srgbClr val="000080"/>
                </a:solidFill>
                <a:effectLst/>
                <a:latin typeface="JetBrains Mono"/>
              </a:rPr>
              <a:t>print</a:t>
            </a:r>
            <a:r>
              <a:rPr kumimoji="0" lang="en-US" altLang="en-US" sz="2000" b="0" i="0" u="none" strike="noStrike" cap="none" normalizeH="0" baseline="0">
                <a:ln>
                  <a:noFill/>
                </a:ln>
                <a:solidFill>
                  <a:srgbClr val="080808"/>
                </a:solidFill>
                <a:effectLst/>
                <a:latin typeface="JetBrains Mono"/>
              </a:rPr>
              <a:t>(http_df.head())</a:t>
            </a:r>
            <a:endParaRPr kumimoji="0" lang="en-US" altLang="en-US" sz="4800" b="0" i="0" u="none" strike="noStrike" cap="none" normalizeH="0" baseline="0">
              <a:ln>
                <a:noFill/>
              </a:ln>
              <a:solidFill>
                <a:schemeClr val="tx1"/>
              </a:solidFill>
              <a:effectLst/>
              <a:latin typeface="Arial" panose="020B0604020202020204" pitchFamily="34" charset="0"/>
            </a:endParaRPr>
          </a:p>
        </p:txBody>
      </p:sp>
      <p:pic>
        <p:nvPicPr>
          <p:cNvPr id="27652" name="Picture 4" descr="Movimentar-se Gordo Do Homem Cansado Ilustração do Vetor - Ilustração de  homem, gordo: 31019325">
            <a:extLst>
              <a:ext uri="{FF2B5EF4-FFF2-40B4-BE49-F238E27FC236}">
                <a16:creationId xmlns:a16="http://schemas.microsoft.com/office/drawing/2014/main" id="{A21C18D4-2AD8-494E-85ED-4E38AC894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4" y="1602973"/>
            <a:ext cx="2778842" cy="333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4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A3361-56BD-4F23-8DEE-5690F35369DA}"/>
              </a:ext>
            </a:extLst>
          </p:cNvPr>
          <p:cNvSpPr>
            <a:spLocks noGrp="1"/>
          </p:cNvSpPr>
          <p:nvPr>
            <p:ph type="title"/>
          </p:nvPr>
        </p:nvSpPr>
        <p:spPr>
          <a:xfrm>
            <a:off x="838200" y="227473"/>
            <a:ext cx="10515600" cy="765585"/>
          </a:xfrm>
        </p:spPr>
        <p:txBody>
          <a:bodyPr/>
          <a:lstStyle/>
          <a:p>
            <a:r>
              <a:rPr lang="en-US" dirty="0"/>
              <a:t>Timestamp in Network Analysis</a:t>
            </a:r>
          </a:p>
        </p:txBody>
      </p:sp>
      <p:sp>
        <p:nvSpPr>
          <p:cNvPr id="3" name="Espaço Reservado para Conteúdo 2">
            <a:extLst>
              <a:ext uri="{FF2B5EF4-FFF2-40B4-BE49-F238E27FC236}">
                <a16:creationId xmlns:a16="http://schemas.microsoft.com/office/drawing/2014/main" id="{16E0946D-9D5D-4BC8-81D8-F69897866AF8}"/>
              </a:ext>
            </a:extLst>
          </p:cNvPr>
          <p:cNvSpPr>
            <a:spLocks noGrp="1"/>
          </p:cNvSpPr>
          <p:nvPr>
            <p:ph idx="1"/>
          </p:nvPr>
        </p:nvSpPr>
        <p:spPr>
          <a:xfrm>
            <a:off x="926691" y="1201993"/>
            <a:ext cx="10515600" cy="4454013"/>
          </a:xfrm>
        </p:spPr>
        <p:txBody>
          <a:bodyPr>
            <a:normAutofit fontScale="92500"/>
          </a:bodyPr>
          <a:lstStyle/>
          <a:p>
            <a:r>
              <a:rPr lang="en-US" dirty="0"/>
              <a:t>Everything happening on the </a:t>
            </a:r>
            <a:r>
              <a:rPr lang="en-US" b="1" dirty="0"/>
              <a:t>network is time sensitive</a:t>
            </a:r>
            <a:r>
              <a:rPr lang="en-US" dirty="0"/>
              <a:t>. </a:t>
            </a:r>
          </a:p>
          <a:p>
            <a:r>
              <a:rPr lang="en-US" dirty="0"/>
              <a:t>This feature can not only prevent and analyze cyberattacks, but it can also allow you to examine </a:t>
            </a:r>
            <a:r>
              <a:rPr lang="en-US" b="1" dirty="0"/>
              <a:t>trends and network latency</a:t>
            </a:r>
            <a:r>
              <a:rPr lang="en-US" dirty="0"/>
              <a:t>. </a:t>
            </a:r>
          </a:p>
          <a:p>
            <a:r>
              <a:rPr lang="en-US" dirty="0"/>
              <a:t>Network packet timestamping can be used to investigate various events that, one way or another, have affected your network performance. </a:t>
            </a:r>
          </a:p>
          <a:p>
            <a:pPr lvl="1"/>
            <a:r>
              <a:rPr lang="en-US" dirty="0"/>
              <a:t>For instance, tracing the arrival of packets gives you an idea about the original traffic, so that you can calculate </a:t>
            </a:r>
            <a:r>
              <a:rPr lang="en-US" dirty="0" err="1"/>
              <a:t>perlink</a:t>
            </a:r>
            <a:r>
              <a:rPr lang="en-US" dirty="0"/>
              <a:t> metrics, like utilization figures, or performance of applications, such as TCP flow throughput, delay, and jitter. </a:t>
            </a:r>
          </a:p>
          <a:p>
            <a:r>
              <a:rPr lang="en-US" dirty="0"/>
              <a:t>Incorrectly timed packets will cause a delay in identifying and resolving the issues, which makes timestamping essential.</a:t>
            </a:r>
          </a:p>
          <a:p>
            <a:r>
              <a:rPr lang="en-US" dirty="0"/>
              <a:t>Timestamp in distributed sensors network can be used to correlate events.</a:t>
            </a:r>
          </a:p>
        </p:txBody>
      </p:sp>
    </p:spTree>
    <p:extLst>
      <p:ext uri="{BB962C8B-B14F-4D97-AF65-F5344CB8AC3E}">
        <p14:creationId xmlns:p14="http://schemas.microsoft.com/office/powerpoint/2010/main" val="120117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03692-49B0-4D31-A363-7D994CEA292D}"/>
              </a:ext>
            </a:extLst>
          </p:cNvPr>
          <p:cNvSpPr>
            <a:spLocks noGrp="1"/>
          </p:cNvSpPr>
          <p:nvPr>
            <p:ph type="title"/>
          </p:nvPr>
        </p:nvSpPr>
        <p:spPr>
          <a:xfrm>
            <a:off x="357649" y="234749"/>
            <a:ext cx="10515600" cy="1001559"/>
          </a:xfrm>
        </p:spPr>
        <p:txBody>
          <a:bodyPr/>
          <a:lstStyle/>
          <a:p>
            <a:r>
              <a:rPr lang="en-US" dirty="0"/>
              <a:t>Time Series Analysis</a:t>
            </a:r>
          </a:p>
        </p:txBody>
      </p:sp>
      <p:sp>
        <p:nvSpPr>
          <p:cNvPr id="3" name="Espaço Reservado para Conteúdo 2">
            <a:extLst>
              <a:ext uri="{FF2B5EF4-FFF2-40B4-BE49-F238E27FC236}">
                <a16:creationId xmlns:a16="http://schemas.microsoft.com/office/drawing/2014/main" id="{118179F2-D82B-453F-ACD6-51F97F82E634}"/>
              </a:ext>
            </a:extLst>
          </p:cNvPr>
          <p:cNvSpPr>
            <a:spLocks noGrp="1"/>
          </p:cNvSpPr>
          <p:nvPr>
            <p:ph idx="1"/>
          </p:nvPr>
        </p:nvSpPr>
        <p:spPr>
          <a:xfrm>
            <a:off x="544553" y="1422879"/>
            <a:ext cx="6701913" cy="1553957"/>
          </a:xfrm>
        </p:spPr>
        <p:txBody>
          <a:bodyPr>
            <a:normAutofit/>
          </a:bodyPr>
          <a:lstStyle/>
          <a:p>
            <a:r>
              <a:rPr lang="en-US" dirty="0"/>
              <a:t>The first step in the analysis is to study the dataset's structure and see some values, looking to understand it better.</a:t>
            </a:r>
          </a:p>
        </p:txBody>
      </p:sp>
      <p:pic>
        <p:nvPicPr>
          <p:cNvPr id="28674" name="Picture 2" descr="Time Series Analysis of a REIT Portfolio | by Andrew Cole | Level Up Coding">
            <a:extLst>
              <a:ext uri="{FF2B5EF4-FFF2-40B4-BE49-F238E27FC236}">
                <a16:creationId xmlns:a16="http://schemas.microsoft.com/office/drawing/2014/main" id="{EAE57752-A066-4967-A22D-9BC9F63C864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76851" y="551065"/>
            <a:ext cx="3957500" cy="26383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5985EE50-4E8A-4BF6-800D-1C661F21D794}"/>
              </a:ext>
            </a:extLst>
          </p:cNvPr>
          <p:cNvSpPr>
            <a:spLocks noChangeArrowheads="1"/>
          </p:cNvSpPr>
          <p:nvPr/>
        </p:nvSpPr>
        <p:spPr bwMode="auto">
          <a:xfrm>
            <a:off x="841843" y="3909063"/>
            <a:ext cx="234730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http_df.head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http_df.shape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(http_df.info())</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7" name="Imagem 6">
            <a:extLst>
              <a:ext uri="{FF2B5EF4-FFF2-40B4-BE49-F238E27FC236}">
                <a16:creationId xmlns:a16="http://schemas.microsoft.com/office/drawing/2014/main" id="{55EC2896-B3E5-454B-B837-F26CE0271C54}"/>
              </a:ext>
            </a:extLst>
          </p:cNvPr>
          <p:cNvPicPr>
            <a:picLocks noChangeAspect="1"/>
          </p:cNvPicPr>
          <p:nvPr/>
        </p:nvPicPr>
        <p:blipFill>
          <a:blip r:embed="rId3"/>
          <a:stretch>
            <a:fillRect/>
          </a:stretch>
        </p:blipFill>
        <p:spPr>
          <a:xfrm>
            <a:off x="4707961" y="3739671"/>
            <a:ext cx="6905625" cy="1695450"/>
          </a:xfrm>
          <a:prstGeom prst="rect">
            <a:avLst/>
          </a:prstGeom>
        </p:spPr>
      </p:pic>
      <p:sp>
        <p:nvSpPr>
          <p:cNvPr id="8" name="Retângulo 7">
            <a:extLst>
              <a:ext uri="{FF2B5EF4-FFF2-40B4-BE49-F238E27FC236}">
                <a16:creationId xmlns:a16="http://schemas.microsoft.com/office/drawing/2014/main" id="{DE842F48-3011-4A51-91E0-7F0CB92ABE5E}"/>
              </a:ext>
            </a:extLst>
          </p:cNvPr>
          <p:cNvSpPr/>
          <p:nvPr/>
        </p:nvSpPr>
        <p:spPr>
          <a:xfrm>
            <a:off x="841843" y="3909063"/>
            <a:ext cx="2347309" cy="387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68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03692-49B0-4D31-A363-7D994CEA292D}"/>
              </a:ext>
            </a:extLst>
          </p:cNvPr>
          <p:cNvSpPr>
            <a:spLocks noGrp="1"/>
          </p:cNvSpPr>
          <p:nvPr>
            <p:ph type="title"/>
          </p:nvPr>
        </p:nvSpPr>
        <p:spPr>
          <a:xfrm>
            <a:off x="357649" y="234749"/>
            <a:ext cx="10515600" cy="1001559"/>
          </a:xfrm>
        </p:spPr>
        <p:txBody>
          <a:bodyPr/>
          <a:lstStyle/>
          <a:p>
            <a:r>
              <a:rPr lang="en-US" dirty="0"/>
              <a:t>Time Series Analysis</a:t>
            </a:r>
          </a:p>
        </p:txBody>
      </p:sp>
      <p:sp>
        <p:nvSpPr>
          <p:cNvPr id="3" name="Espaço Reservado para Conteúdo 2">
            <a:extLst>
              <a:ext uri="{FF2B5EF4-FFF2-40B4-BE49-F238E27FC236}">
                <a16:creationId xmlns:a16="http://schemas.microsoft.com/office/drawing/2014/main" id="{118179F2-D82B-453F-ACD6-51F97F82E634}"/>
              </a:ext>
            </a:extLst>
          </p:cNvPr>
          <p:cNvSpPr>
            <a:spLocks noGrp="1"/>
          </p:cNvSpPr>
          <p:nvPr>
            <p:ph idx="1"/>
          </p:nvPr>
        </p:nvSpPr>
        <p:spPr>
          <a:xfrm>
            <a:off x="544553" y="1422879"/>
            <a:ext cx="6701913" cy="1553957"/>
          </a:xfrm>
        </p:spPr>
        <p:txBody>
          <a:bodyPr>
            <a:normAutofit/>
          </a:bodyPr>
          <a:lstStyle/>
          <a:p>
            <a:r>
              <a:rPr lang="en-US" dirty="0"/>
              <a:t>The first step in the analysis is to study the dataset's structure and see some values, looking to understand it better.</a:t>
            </a:r>
          </a:p>
        </p:txBody>
      </p:sp>
      <p:pic>
        <p:nvPicPr>
          <p:cNvPr id="28674" name="Picture 2" descr="Time Series Analysis of a REIT Portfolio | by Andrew Cole | Level Up Coding">
            <a:extLst>
              <a:ext uri="{FF2B5EF4-FFF2-40B4-BE49-F238E27FC236}">
                <a16:creationId xmlns:a16="http://schemas.microsoft.com/office/drawing/2014/main" id="{EAE57752-A066-4967-A22D-9BC9F63C864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76851" y="551065"/>
            <a:ext cx="3957500" cy="26383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5985EE50-4E8A-4BF6-800D-1C661F21D794}"/>
              </a:ext>
            </a:extLst>
          </p:cNvPr>
          <p:cNvSpPr>
            <a:spLocks noChangeArrowheads="1"/>
          </p:cNvSpPr>
          <p:nvPr/>
        </p:nvSpPr>
        <p:spPr bwMode="auto">
          <a:xfrm>
            <a:off x="841843" y="3909063"/>
            <a:ext cx="234730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http_df.head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http_df.shape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(http_df.info())</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Retângulo 7">
            <a:extLst>
              <a:ext uri="{FF2B5EF4-FFF2-40B4-BE49-F238E27FC236}">
                <a16:creationId xmlns:a16="http://schemas.microsoft.com/office/drawing/2014/main" id="{DE842F48-3011-4A51-91E0-7F0CB92ABE5E}"/>
              </a:ext>
            </a:extLst>
          </p:cNvPr>
          <p:cNvSpPr/>
          <p:nvPr/>
        </p:nvSpPr>
        <p:spPr>
          <a:xfrm>
            <a:off x="841843" y="4276248"/>
            <a:ext cx="2347309" cy="387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a:extLst>
              <a:ext uri="{FF2B5EF4-FFF2-40B4-BE49-F238E27FC236}">
                <a16:creationId xmlns:a16="http://schemas.microsoft.com/office/drawing/2014/main" id="{2E67DD22-F6FF-47F5-A6CC-CF49CFC394A9}"/>
              </a:ext>
            </a:extLst>
          </p:cNvPr>
          <p:cNvSpPr txBox="1"/>
          <p:nvPr/>
        </p:nvSpPr>
        <p:spPr>
          <a:xfrm>
            <a:off x="4777249" y="3906916"/>
            <a:ext cx="6096000" cy="369332"/>
          </a:xfrm>
          <a:prstGeom prst="rect">
            <a:avLst/>
          </a:prstGeom>
          <a:noFill/>
        </p:spPr>
        <p:txBody>
          <a:bodyPr wrap="square">
            <a:spAutoFit/>
          </a:bodyPr>
          <a:lstStyle/>
          <a:p>
            <a:r>
              <a:rPr lang="en-US" dirty="0"/>
              <a:t>(807537, 28)</a:t>
            </a:r>
          </a:p>
        </p:txBody>
      </p:sp>
      <p:sp>
        <p:nvSpPr>
          <p:cNvPr id="6" name="Elipse 5">
            <a:extLst>
              <a:ext uri="{FF2B5EF4-FFF2-40B4-BE49-F238E27FC236}">
                <a16:creationId xmlns:a16="http://schemas.microsoft.com/office/drawing/2014/main" id="{8F970F26-CD39-4951-8C36-7E2A3D833611}"/>
              </a:ext>
            </a:extLst>
          </p:cNvPr>
          <p:cNvSpPr/>
          <p:nvPr/>
        </p:nvSpPr>
        <p:spPr>
          <a:xfrm>
            <a:off x="4876800" y="3909063"/>
            <a:ext cx="816077" cy="3671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ixaDeTexto 9">
            <a:extLst>
              <a:ext uri="{FF2B5EF4-FFF2-40B4-BE49-F238E27FC236}">
                <a16:creationId xmlns:a16="http://schemas.microsoft.com/office/drawing/2014/main" id="{1324DED3-4247-485B-A434-FC8BA01DEF7C}"/>
              </a:ext>
            </a:extLst>
          </p:cNvPr>
          <p:cNvSpPr txBox="1"/>
          <p:nvPr/>
        </p:nvSpPr>
        <p:spPr>
          <a:xfrm>
            <a:off x="4288297" y="4883313"/>
            <a:ext cx="1688283" cy="369332"/>
          </a:xfrm>
          <a:prstGeom prst="rect">
            <a:avLst/>
          </a:prstGeom>
          <a:noFill/>
        </p:spPr>
        <p:txBody>
          <a:bodyPr wrap="none" rtlCol="0">
            <a:spAutoFit/>
          </a:bodyPr>
          <a:lstStyle/>
          <a:p>
            <a:r>
              <a:rPr lang="en-US" dirty="0"/>
              <a:t>Number of lines</a:t>
            </a:r>
          </a:p>
        </p:txBody>
      </p:sp>
      <p:cxnSp>
        <p:nvCxnSpPr>
          <p:cNvPr id="12" name="Conector de Seta Reta 11">
            <a:extLst>
              <a:ext uri="{FF2B5EF4-FFF2-40B4-BE49-F238E27FC236}">
                <a16:creationId xmlns:a16="http://schemas.microsoft.com/office/drawing/2014/main" id="{2C6AEEEA-2123-4848-8ECE-4E779E0971E2}"/>
              </a:ext>
            </a:extLst>
          </p:cNvPr>
          <p:cNvCxnSpPr>
            <a:stCxn id="6" idx="4"/>
            <a:endCxn id="10" idx="0"/>
          </p:cNvCxnSpPr>
          <p:nvPr/>
        </p:nvCxnSpPr>
        <p:spPr>
          <a:xfrm flipH="1">
            <a:off x="5132439" y="4276248"/>
            <a:ext cx="152400" cy="6070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7418B509-E737-43F2-9CE8-3DCFE98AA2D9}"/>
              </a:ext>
            </a:extLst>
          </p:cNvPr>
          <p:cNvSpPr/>
          <p:nvPr/>
        </p:nvSpPr>
        <p:spPr>
          <a:xfrm>
            <a:off x="5699282" y="3897765"/>
            <a:ext cx="429700" cy="387634"/>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ixaDeTexto 15">
            <a:extLst>
              <a:ext uri="{FF2B5EF4-FFF2-40B4-BE49-F238E27FC236}">
                <a16:creationId xmlns:a16="http://schemas.microsoft.com/office/drawing/2014/main" id="{8A2094B9-A461-4AD3-BEFE-4BD3A3326068}"/>
              </a:ext>
            </a:extLst>
          </p:cNvPr>
          <p:cNvSpPr txBox="1"/>
          <p:nvPr/>
        </p:nvSpPr>
        <p:spPr>
          <a:xfrm>
            <a:off x="6128980" y="3925218"/>
            <a:ext cx="3153236" cy="369332"/>
          </a:xfrm>
          <a:prstGeom prst="rect">
            <a:avLst/>
          </a:prstGeom>
          <a:noFill/>
        </p:spPr>
        <p:txBody>
          <a:bodyPr wrap="none" rtlCol="0">
            <a:spAutoFit/>
          </a:bodyPr>
          <a:lstStyle/>
          <a:p>
            <a:r>
              <a:rPr lang="en-US" dirty="0"/>
              <a:t>Number of columns (attributes)</a:t>
            </a:r>
          </a:p>
        </p:txBody>
      </p:sp>
    </p:spTree>
    <p:extLst>
      <p:ext uri="{BB962C8B-B14F-4D97-AF65-F5344CB8AC3E}">
        <p14:creationId xmlns:p14="http://schemas.microsoft.com/office/powerpoint/2010/main" val="289862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03692-49B0-4D31-A363-7D994CEA292D}"/>
              </a:ext>
            </a:extLst>
          </p:cNvPr>
          <p:cNvSpPr>
            <a:spLocks noGrp="1"/>
          </p:cNvSpPr>
          <p:nvPr>
            <p:ph type="title"/>
          </p:nvPr>
        </p:nvSpPr>
        <p:spPr>
          <a:xfrm>
            <a:off x="357649" y="234749"/>
            <a:ext cx="10515600" cy="1001559"/>
          </a:xfrm>
        </p:spPr>
        <p:txBody>
          <a:bodyPr/>
          <a:lstStyle/>
          <a:p>
            <a:r>
              <a:rPr lang="en-US" dirty="0"/>
              <a:t>Time Series Analysis</a:t>
            </a:r>
          </a:p>
        </p:txBody>
      </p:sp>
      <p:sp>
        <p:nvSpPr>
          <p:cNvPr id="3" name="Espaço Reservado para Conteúdo 2">
            <a:extLst>
              <a:ext uri="{FF2B5EF4-FFF2-40B4-BE49-F238E27FC236}">
                <a16:creationId xmlns:a16="http://schemas.microsoft.com/office/drawing/2014/main" id="{118179F2-D82B-453F-ACD6-51F97F82E634}"/>
              </a:ext>
            </a:extLst>
          </p:cNvPr>
          <p:cNvSpPr>
            <a:spLocks noGrp="1"/>
          </p:cNvSpPr>
          <p:nvPr>
            <p:ph idx="1"/>
          </p:nvPr>
        </p:nvSpPr>
        <p:spPr>
          <a:xfrm>
            <a:off x="544554" y="1422879"/>
            <a:ext cx="6760814" cy="1553957"/>
          </a:xfrm>
        </p:spPr>
        <p:txBody>
          <a:bodyPr>
            <a:normAutofit/>
          </a:bodyPr>
          <a:lstStyle/>
          <a:p>
            <a:r>
              <a:rPr lang="en-US" dirty="0"/>
              <a:t>The first step in the analysis is to study the dataset's structure and see some values, looking to understand it better.</a:t>
            </a:r>
          </a:p>
        </p:txBody>
      </p:sp>
      <p:pic>
        <p:nvPicPr>
          <p:cNvPr id="28674" name="Picture 2" descr="Time Series Analysis of a REIT Portfolio | by Andrew Cole | Level Up Coding">
            <a:extLst>
              <a:ext uri="{FF2B5EF4-FFF2-40B4-BE49-F238E27FC236}">
                <a16:creationId xmlns:a16="http://schemas.microsoft.com/office/drawing/2014/main" id="{EAE57752-A066-4967-A22D-9BC9F63C864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76851" y="551065"/>
            <a:ext cx="3957500" cy="26383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5985EE50-4E8A-4BF6-800D-1C661F21D794}"/>
              </a:ext>
            </a:extLst>
          </p:cNvPr>
          <p:cNvSpPr>
            <a:spLocks noChangeArrowheads="1"/>
          </p:cNvSpPr>
          <p:nvPr/>
        </p:nvSpPr>
        <p:spPr bwMode="auto">
          <a:xfrm>
            <a:off x="841843" y="3909063"/>
            <a:ext cx="234730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http_df.head</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http_df.shape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(http_df.info())</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Retângulo 7">
            <a:extLst>
              <a:ext uri="{FF2B5EF4-FFF2-40B4-BE49-F238E27FC236}">
                <a16:creationId xmlns:a16="http://schemas.microsoft.com/office/drawing/2014/main" id="{DE842F48-3011-4A51-91E0-7F0CB92ABE5E}"/>
              </a:ext>
            </a:extLst>
          </p:cNvPr>
          <p:cNvSpPr/>
          <p:nvPr/>
        </p:nvSpPr>
        <p:spPr>
          <a:xfrm>
            <a:off x="841842" y="4579780"/>
            <a:ext cx="2347309" cy="387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68C723BB-FE1D-4791-819F-669893A5013A}"/>
              </a:ext>
            </a:extLst>
          </p:cNvPr>
          <p:cNvPicPr>
            <a:picLocks noChangeAspect="1"/>
          </p:cNvPicPr>
          <p:nvPr/>
        </p:nvPicPr>
        <p:blipFill rotWithShape="1">
          <a:blip r:embed="rId3"/>
          <a:srcRect b="49628"/>
          <a:stretch/>
        </p:blipFill>
        <p:spPr>
          <a:xfrm>
            <a:off x="4287975" y="3282191"/>
            <a:ext cx="4714875" cy="2269406"/>
          </a:xfrm>
          <a:prstGeom prst="rect">
            <a:avLst/>
          </a:prstGeom>
        </p:spPr>
      </p:pic>
    </p:spTree>
    <p:extLst>
      <p:ext uri="{BB962C8B-B14F-4D97-AF65-F5344CB8AC3E}">
        <p14:creationId xmlns:p14="http://schemas.microsoft.com/office/powerpoint/2010/main" val="289682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03692-49B0-4D31-A363-7D994CEA292D}"/>
              </a:ext>
            </a:extLst>
          </p:cNvPr>
          <p:cNvSpPr>
            <a:spLocks noGrp="1"/>
          </p:cNvSpPr>
          <p:nvPr>
            <p:ph type="title"/>
          </p:nvPr>
        </p:nvSpPr>
        <p:spPr>
          <a:xfrm>
            <a:off x="357649" y="234749"/>
            <a:ext cx="10515600" cy="1001559"/>
          </a:xfrm>
        </p:spPr>
        <p:txBody>
          <a:bodyPr/>
          <a:lstStyle/>
          <a:p>
            <a:r>
              <a:rPr lang="en-US" dirty="0"/>
              <a:t>Time Series Analysis</a:t>
            </a:r>
          </a:p>
        </p:txBody>
      </p:sp>
      <p:sp>
        <p:nvSpPr>
          <p:cNvPr id="3" name="Espaço Reservado para Conteúdo 2">
            <a:extLst>
              <a:ext uri="{FF2B5EF4-FFF2-40B4-BE49-F238E27FC236}">
                <a16:creationId xmlns:a16="http://schemas.microsoft.com/office/drawing/2014/main" id="{118179F2-D82B-453F-ACD6-51F97F82E634}"/>
              </a:ext>
            </a:extLst>
          </p:cNvPr>
          <p:cNvSpPr>
            <a:spLocks noGrp="1"/>
          </p:cNvSpPr>
          <p:nvPr>
            <p:ph idx="1"/>
          </p:nvPr>
        </p:nvSpPr>
        <p:spPr>
          <a:xfrm>
            <a:off x="591612" y="1264504"/>
            <a:ext cx="4361834" cy="4328992"/>
          </a:xfrm>
        </p:spPr>
        <p:txBody>
          <a:bodyPr>
            <a:normAutofit fontScale="85000" lnSpcReduction="20000"/>
          </a:bodyPr>
          <a:lstStyle/>
          <a:p>
            <a:r>
              <a:rPr lang="en-US" dirty="0"/>
              <a:t>Perceive the timestamp field (</a:t>
            </a:r>
            <a:r>
              <a:rPr lang="en-US" dirty="0" err="1"/>
              <a:t>ts</a:t>
            </a:r>
            <a:r>
              <a:rPr lang="en-US" dirty="0"/>
              <a:t>) has a float type.</a:t>
            </a:r>
          </a:p>
          <a:p>
            <a:r>
              <a:rPr lang="en-US" dirty="0"/>
              <a:t>During a time series analysis, the first task is looking for information in the dataset, trying to reassemble slice times of unusual or dangerous activities. </a:t>
            </a:r>
          </a:p>
          <a:p>
            <a:r>
              <a:rPr lang="en-US" dirty="0"/>
              <a:t>If the timestamp is in the float format, the analyst needs, first, to translate it to date format to create the required queries to analyze the dataset and understand how these activities happened.</a:t>
            </a:r>
          </a:p>
        </p:txBody>
      </p:sp>
      <p:pic>
        <p:nvPicPr>
          <p:cNvPr id="7" name="Imagem 6">
            <a:extLst>
              <a:ext uri="{FF2B5EF4-FFF2-40B4-BE49-F238E27FC236}">
                <a16:creationId xmlns:a16="http://schemas.microsoft.com/office/drawing/2014/main" id="{68C723BB-FE1D-4791-819F-669893A5013A}"/>
              </a:ext>
            </a:extLst>
          </p:cNvPr>
          <p:cNvPicPr>
            <a:picLocks noChangeAspect="1"/>
          </p:cNvPicPr>
          <p:nvPr/>
        </p:nvPicPr>
        <p:blipFill rotWithShape="1">
          <a:blip r:embed="rId2"/>
          <a:srcRect b="49628"/>
          <a:stretch/>
        </p:blipFill>
        <p:spPr>
          <a:xfrm>
            <a:off x="5019162" y="1480727"/>
            <a:ext cx="4714875" cy="2269406"/>
          </a:xfrm>
          <a:prstGeom prst="rect">
            <a:avLst/>
          </a:prstGeom>
        </p:spPr>
      </p:pic>
      <p:pic>
        <p:nvPicPr>
          <p:cNvPr id="10" name="Imagem 9">
            <a:extLst>
              <a:ext uri="{FF2B5EF4-FFF2-40B4-BE49-F238E27FC236}">
                <a16:creationId xmlns:a16="http://schemas.microsoft.com/office/drawing/2014/main" id="{C5A605A2-323A-4331-9363-C5A8B0B5104B}"/>
              </a:ext>
            </a:extLst>
          </p:cNvPr>
          <p:cNvPicPr>
            <a:picLocks noChangeAspect="1"/>
          </p:cNvPicPr>
          <p:nvPr/>
        </p:nvPicPr>
        <p:blipFill>
          <a:blip r:embed="rId3"/>
          <a:stretch>
            <a:fillRect/>
          </a:stretch>
        </p:blipFill>
        <p:spPr>
          <a:xfrm>
            <a:off x="7811421" y="2582338"/>
            <a:ext cx="4219575" cy="1400175"/>
          </a:xfrm>
          <a:prstGeom prst="rect">
            <a:avLst/>
          </a:prstGeom>
        </p:spPr>
      </p:pic>
      <p:sp>
        <p:nvSpPr>
          <p:cNvPr id="12" name="Retângulo 11">
            <a:extLst>
              <a:ext uri="{FF2B5EF4-FFF2-40B4-BE49-F238E27FC236}">
                <a16:creationId xmlns:a16="http://schemas.microsoft.com/office/drawing/2014/main" id="{264DDBC2-B8F4-472A-A6FB-195C5A7CBD83}"/>
              </a:ext>
            </a:extLst>
          </p:cNvPr>
          <p:cNvSpPr/>
          <p:nvPr/>
        </p:nvSpPr>
        <p:spPr>
          <a:xfrm>
            <a:off x="4953446" y="1912199"/>
            <a:ext cx="4780591" cy="387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19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5E537-1584-4D2A-A4E7-4A727440509A}"/>
              </a:ext>
            </a:extLst>
          </p:cNvPr>
          <p:cNvSpPr>
            <a:spLocks noGrp="1"/>
          </p:cNvSpPr>
          <p:nvPr>
            <p:ph type="title"/>
          </p:nvPr>
        </p:nvSpPr>
        <p:spPr/>
        <p:txBody>
          <a:bodyPr/>
          <a:lstStyle/>
          <a:p>
            <a:r>
              <a:rPr lang="en-US" dirty="0"/>
              <a:t>What is Bro (</a:t>
            </a:r>
            <a:r>
              <a:rPr lang="en-US" dirty="0" err="1"/>
              <a:t>Zeek</a:t>
            </a:r>
            <a:r>
              <a:rPr lang="en-US" dirty="0"/>
              <a:t>)?</a:t>
            </a:r>
          </a:p>
        </p:txBody>
      </p:sp>
      <p:sp>
        <p:nvSpPr>
          <p:cNvPr id="3" name="Espaço Reservado para Conteúdo 2">
            <a:extLst>
              <a:ext uri="{FF2B5EF4-FFF2-40B4-BE49-F238E27FC236}">
                <a16:creationId xmlns:a16="http://schemas.microsoft.com/office/drawing/2014/main" id="{1B1A9FFD-18D9-4152-8237-83BCA3FD042B}"/>
              </a:ext>
            </a:extLst>
          </p:cNvPr>
          <p:cNvSpPr>
            <a:spLocks noGrp="1"/>
          </p:cNvSpPr>
          <p:nvPr>
            <p:ph idx="1"/>
          </p:nvPr>
        </p:nvSpPr>
        <p:spPr/>
        <p:txBody>
          <a:bodyPr>
            <a:normAutofit fontScale="92500"/>
          </a:bodyPr>
          <a:lstStyle/>
          <a:p>
            <a:pPr>
              <a:lnSpc>
                <a:spcPct val="100000"/>
              </a:lnSpc>
            </a:pPr>
            <a:r>
              <a:rPr lang="en-US" sz="3200" dirty="0" err="1"/>
              <a:t>Zeek</a:t>
            </a:r>
            <a:r>
              <a:rPr lang="en-US" sz="3200" dirty="0"/>
              <a:t> (formerly Bro) is a passive, open-source network traffic analyzer. </a:t>
            </a:r>
          </a:p>
          <a:p>
            <a:pPr>
              <a:lnSpc>
                <a:spcPct val="100000"/>
              </a:lnSpc>
            </a:pPr>
            <a:r>
              <a:rPr lang="en-US" sz="3200" dirty="0"/>
              <a:t>It is primarily a security monitor that inspects all traffic on a link in depth for signs of suspicious activity. </a:t>
            </a:r>
          </a:p>
          <a:p>
            <a:pPr>
              <a:lnSpc>
                <a:spcPct val="100000"/>
              </a:lnSpc>
            </a:pPr>
            <a:r>
              <a:rPr lang="en-US" sz="3200" dirty="0"/>
              <a:t>More generally, however, </a:t>
            </a:r>
            <a:r>
              <a:rPr lang="en-US" sz="3200" dirty="0" err="1"/>
              <a:t>Zeek</a:t>
            </a:r>
            <a:r>
              <a:rPr lang="en-US" sz="3200" dirty="0"/>
              <a:t> supports a wide range of traffic analysis tasks even outside of the security domain, including performance measurements and helping with trouble-shooting.</a:t>
            </a:r>
          </a:p>
        </p:txBody>
      </p:sp>
      <p:pic>
        <p:nvPicPr>
          <p:cNvPr id="7170" name="Picture 2" descr="Optimizing Zeek for Maximum Performance">
            <a:extLst>
              <a:ext uri="{FF2B5EF4-FFF2-40B4-BE49-F238E27FC236}">
                <a16:creationId xmlns:a16="http://schemas.microsoft.com/office/drawing/2014/main" id="{F71914EB-A7F5-4C4B-A8B1-9304C3A91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727" y="230188"/>
            <a:ext cx="1036227" cy="103622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Zeek: logo-bro-new">
            <a:extLst>
              <a:ext uri="{FF2B5EF4-FFF2-40B4-BE49-F238E27FC236}">
                <a16:creationId xmlns:a16="http://schemas.microsoft.com/office/drawing/2014/main" id="{DF4630C5-CA4E-4A54-96AC-44C7D7CFC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571" y="581512"/>
            <a:ext cx="1498613" cy="784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23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0F82D-8CF6-4A99-A7D9-CECFF3937A7D}"/>
              </a:ext>
            </a:extLst>
          </p:cNvPr>
          <p:cNvSpPr>
            <a:spLocks noGrp="1"/>
          </p:cNvSpPr>
          <p:nvPr>
            <p:ph type="title"/>
          </p:nvPr>
        </p:nvSpPr>
        <p:spPr/>
        <p:txBody>
          <a:bodyPr/>
          <a:lstStyle/>
          <a:p>
            <a:r>
              <a:rPr lang="en-US"/>
              <a:t>Training, Training, Training ….</a:t>
            </a:r>
            <a:endParaRPr lang="en-US" dirty="0"/>
          </a:p>
        </p:txBody>
      </p:sp>
      <p:sp>
        <p:nvSpPr>
          <p:cNvPr id="3" name="Espaço Reservado para Conteúdo 2">
            <a:extLst>
              <a:ext uri="{FF2B5EF4-FFF2-40B4-BE49-F238E27FC236}">
                <a16:creationId xmlns:a16="http://schemas.microsoft.com/office/drawing/2014/main" id="{B1564C8D-EEB9-4527-A56B-D5D2CC8F4542}"/>
              </a:ext>
            </a:extLst>
          </p:cNvPr>
          <p:cNvSpPr>
            <a:spLocks noGrp="1"/>
          </p:cNvSpPr>
          <p:nvPr>
            <p:ph idx="1"/>
          </p:nvPr>
        </p:nvSpPr>
        <p:spPr>
          <a:xfrm>
            <a:off x="990468" y="2284157"/>
            <a:ext cx="5503606" cy="1809135"/>
          </a:xfrm>
        </p:spPr>
        <p:txBody>
          <a:bodyPr/>
          <a:lstStyle/>
          <a:p>
            <a:r>
              <a:rPr lang="en-US" dirty="0"/>
              <a:t>Using the content learned in the first part of training, convert the timeframe to the date format.</a:t>
            </a:r>
          </a:p>
        </p:txBody>
      </p:sp>
      <p:pic>
        <p:nvPicPr>
          <p:cNvPr id="3074" name="Picture 2" descr="Free Fitness Cartoon Images, Download Free Clip Art, Free Clip Art on  Clipart Library">
            <a:extLst>
              <a:ext uri="{FF2B5EF4-FFF2-40B4-BE49-F238E27FC236}">
                <a16:creationId xmlns:a16="http://schemas.microsoft.com/office/drawing/2014/main" id="{C1C542A6-819E-42E9-B7F3-5DAB8B4A0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952" y="1690688"/>
            <a:ext cx="3953970" cy="296166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987786B-1C4C-4928-8A7A-F5BC48218845}"/>
              </a:ext>
            </a:extLst>
          </p:cNvPr>
          <p:cNvSpPr txBox="1"/>
          <p:nvPr/>
        </p:nvSpPr>
        <p:spPr>
          <a:xfrm>
            <a:off x="2911594" y="4283017"/>
            <a:ext cx="901209" cy="400110"/>
          </a:xfrm>
          <a:prstGeom prst="rect">
            <a:avLst/>
          </a:prstGeom>
          <a:noFill/>
        </p:spPr>
        <p:txBody>
          <a:bodyPr wrap="none" rtlCol="0">
            <a:spAutoFit/>
          </a:bodyPr>
          <a:lstStyle/>
          <a:p>
            <a:r>
              <a:rPr lang="en-US" sz="2000" dirty="0"/>
              <a:t>15 min</a:t>
            </a:r>
          </a:p>
        </p:txBody>
      </p:sp>
    </p:spTree>
    <p:extLst>
      <p:ext uri="{BB962C8B-B14F-4D97-AF65-F5344CB8AC3E}">
        <p14:creationId xmlns:p14="http://schemas.microsoft.com/office/powerpoint/2010/main" val="2061731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0F82D-8CF6-4A99-A7D9-CECFF3937A7D}"/>
              </a:ext>
            </a:extLst>
          </p:cNvPr>
          <p:cNvSpPr>
            <a:spLocks noGrp="1"/>
          </p:cNvSpPr>
          <p:nvPr>
            <p:ph type="title"/>
          </p:nvPr>
        </p:nvSpPr>
        <p:spPr/>
        <p:txBody>
          <a:bodyPr/>
          <a:lstStyle/>
          <a:p>
            <a:r>
              <a:rPr lang="en-US" dirty="0"/>
              <a:t>Solution</a:t>
            </a:r>
          </a:p>
        </p:txBody>
      </p:sp>
      <p:pic>
        <p:nvPicPr>
          <p:cNvPr id="8" name="Imagem 7">
            <a:extLst>
              <a:ext uri="{FF2B5EF4-FFF2-40B4-BE49-F238E27FC236}">
                <a16:creationId xmlns:a16="http://schemas.microsoft.com/office/drawing/2014/main" id="{9747B950-D9C1-4649-A129-B6187DF53B2E}"/>
              </a:ext>
            </a:extLst>
          </p:cNvPr>
          <p:cNvPicPr>
            <a:picLocks noChangeAspect="1"/>
          </p:cNvPicPr>
          <p:nvPr/>
        </p:nvPicPr>
        <p:blipFill>
          <a:blip r:embed="rId2"/>
          <a:stretch>
            <a:fillRect/>
          </a:stretch>
        </p:blipFill>
        <p:spPr>
          <a:xfrm>
            <a:off x="6305089" y="359439"/>
            <a:ext cx="5343525" cy="1724025"/>
          </a:xfrm>
          <a:prstGeom prst="rect">
            <a:avLst/>
          </a:prstGeom>
        </p:spPr>
      </p:pic>
      <p:sp>
        <p:nvSpPr>
          <p:cNvPr id="11" name="Retângulo 10">
            <a:extLst>
              <a:ext uri="{FF2B5EF4-FFF2-40B4-BE49-F238E27FC236}">
                <a16:creationId xmlns:a16="http://schemas.microsoft.com/office/drawing/2014/main" id="{08321D67-3DF3-4C52-9D7A-13F04F0D69E3}"/>
              </a:ext>
            </a:extLst>
          </p:cNvPr>
          <p:cNvSpPr/>
          <p:nvPr/>
        </p:nvSpPr>
        <p:spPr>
          <a:xfrm>
            <a:off x="6259340" y="833817"/>
            <a:ext cx="5389274" cy="387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4">
            <a:extLst>
              <a:ext uri="{FF2B5EF4-FFF2-40B4-BE49-F238E27FC236}">
                <a16:creationId xmlns:a16="http://schemas.microsoft.com/office/drawing/2014/main" id="{A1D1BD51-FF58-4E0B-B37D-4B042AA6337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06C3E06-13F5-4212-B8CF-33A4AF3BEAB6}"/>
              </a:ext>
            </a:extLst>
          </p:cNvPr>
          <p:cNvSpPr>
            <a:spLocks noChangeArrowheads="1"/>
          </p:cNvSpPr>
          <p:nvPr/>
        </p:nvSpPr>
        <p:spPr bwMode="auto">
          <a:xfrm>
            <a:off x="1002890" y="1932887"/>
            <a:ext cx="430816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a:ln>
                  <a:noFill/>
                </a:ln>
                <a:solidFill>
                  <a:srgbClr val="080808"/>
                </a:solidFill>
                <a:effectLst/>
                <a:latin typeface="JetBrains Mono"/>
              </a:rPr>
              <a:t>datetime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datetime</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datetime.fromtimestamp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80"/>
                </a:solidFill>
                <a:effectLst/>
                <a:latin typeface="JetBrains Mono"/>
              </a:rPr>
              <a:t>float</a:t>
            </a:r>
            <a:r>
              <a:rPr kumimoji="0" lang="en-US" altLang="en-US" sz="2000" b="0" i="0" u="none" strike="noStrike" cap="none" normalizeH="0" baseline="0" dirty="0">
                <a:ln>
                  <a:noFill/>
                </a:ln>
                <a:solidFill>
                  <a:srgbClr val="080808"/>
                </a:solidFill>
                <a:effectLst/>
                <a:latin typeface="JetBrains Mono"/>
              </a:rPr>
              <a:t>(date))</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for </a:t>
            </a:r>
            <a:r>
              <a:rPr kumimoji="0" lang="en-US" altLang="en-US" sz="2000" b="0" i="0" u="none" strike="noStrike" cap="none" normalizeH="0" baseline="0" dirty="0">
                <a:ln>
                  <a:noFill/>
                </a:ln>
                <a:solidFill>
                  <a:srgbClr val="080808"/>
                </a:solidFill>
                <a:effectLst/>
                <a:latin typeface="JetBrains Mono"/>
              </a:rPr>
              <a:t>date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].values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(http_df.info())</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http_df.ts.head</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Free Cartoon Exercise Pictures, Download Free Clip Art, Free Clip Art on  Clipart Library">
            <a:extLst>
              <a:ext uri="{FF2B5EF4-FFF2-40B4-BE49-F238E27FC236}">
                <a16:creationId xmlns:a16="http://schemas.microsoft.com/office/drawing/2014/main" id="{322209D9-F920-4832-9ABF-3C8412BAB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913" y="3480479"/>
            <a:ext cx="24765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7B3EB3C8-2E72-4A25-A1F4-8C5E67F3EC03}"/>
              </a:ext>
            </a:extLst>
          </p:cNvPr>
          <p:cNvPicPr>
            <a:picLocks noChangeAspect="1"/>
          </p:cNvPicPr>
          <p:nvPr/>
        </p:nvPicPr>
        <p:blipFill rotWithShape="1">
          <a:blip r:embed="rId4"/>
          <a:srcRect l="4731"/>
          <a:stretch/>
        </p:blipFill>
        <p:spPr>
          <a:xfrm>
            <a:off x="8790038" y="1937429"/>
            <a:ext cx="3248639" cy="1543050"/>
          </a:xfrm>
          <a:prstGeom prst="rect">
            <a:avLst/>
          </a:prstGeom>
        </p:spPr>
      </p:pic>
    </p:spTree>
    <p:extLst>
      <p:ext uri="{BB962C8B-B14F-4D97-AF65-F5344CB8AC3E}">
        <p14:creationId xmlns:p14="http://schemas.microsoft.com/office/powerpoint/2010/main" val="4167040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806D1-8B20-41EB-A88A-0F44C367CB38}"/>
              </a:ext>
            </a:extLst>
          </p:cNvPr>
          <p:cNvSpPr>
            <a:spLocks noGrp="1"/>
          </p:cNvSpPr>
          <p:nvPr>
            <p:ph type="title"/>
          </p:nvPr>
        </p:nvSpPr>
        <p:spPr/>
        <p:txBody>
          <a:bodyPr/>
          <a:lstStyle/>
          <a:p>
            <a:r>
              <a:rPr lang="en-US" dirty="0"/>
              <a:t>Analyze the dataset</a:t>
            </a:r>
          </a:p>
        </p:txBody>
      </p:sp>
      <p:sp>
        <p:nvSpPr>
          <p:cNvPr id="3" name="Espaço Reservado para Conteúdo 2">
            <a:extLst>
              <a:ext uri="{FF2B5EF4-FFF2-40B4-BE49-F238E27FC236}">
                <a16:creationId xmlns:a16="http://schemas.microsoft.com/office/drawing/2014/main" id="{99D472C9-13CE-4486-8908-9BC715410E0D}"/>
              </a:ext>
            </a:extLst>
          </p:cNvPr>
          <p:cNvSpPr>
            <a:spLocks noGrp="1"/>
          </p:cNvSpPr>
          <p:nvPr>
            <p:ph idx="1"/>
          </p:nvPr>
        </p:nvSpPr>
        <p:spPr/>
        <p:txBody>
          <a:bodyPr>
            <a:normAutofit lnSpcReduction="10000"/>
          </a:bodyPr>
          <a:lstStyle/>
          <a:p>
            <a:r>
              <a:rPr lang="en-US" dirty="0"/>
              <a:t>Analyzing the dataset, perceives that it is indexed by the row number.</a:t>
            </a:r>
          </a:p>
          <a:p>
            <a:endParaRPr lang="en-US" dirty="0"/>
          </a:p>
          <a:p>
            <a:endParaRPr lang="en-US" dirty="0"/>
          </a:p>
          <a:p>
            <a:endParaRPr lang="en-US" dirty="0"/>
          </a:p>
          <a:p>
            <a:endParaRPr lang="en-US" dirty="0"/>
          </a:p>
          <a:p>
            <a:endParaRPr lang="en-US" dirty="0"/>
          </a:p>
          <a:p>
            <a:r>
              <a:rPr lang="en-US" dirty="0"/>
              <a:t>To perform time series analyzes, it is required that dataset is indexed by the timestamp.</a:t>
            </a:r>
          </a:p>
        </p:txBody>
      </p:sp>
      <p:pic>
        <p:nvPicPr>
          <p:cNvPr id="4" name="Imagem 3">
            <a:extLst>
              <a:ext uri="{FF2B5EF4-FFF2-40B4-BE49-F238E27FC236}">
                <a16:creationId xmlns:a16="http://schemas.microsoft.com/office/drawing/2014/main" id="{11C8B4D8-F9BC-4519-84BB-70495AF687E9}"/>
              </a:ext>
            </a:extLst>
          </p:cNvPr>
          <p:cNvPicPr>
            <a:picLocks noChangeAspect="1"/>
          </p:cNvPicPr>
          <p:nvPr/>
        </p:nvPicPr>
        <p:blipFill rotWithShape="1">
          <a:blip r:embed="rId2"/>
          <a:srcRect l="4731"/>
          <a:stretch/>
        </p:blipFill>
        <p:spPr>
          <a:xfrm>
            <a:off x="1524000" y="2866903"/>
            <a:ext cx="3248639" cy="1543050"/>
          </a:xfrm>
          <a:prstGeom prst="rect">
            <a:avLst/>
          </a:prstGeom>
        </p:spPr>
      </p:pic>
      <p:sp>
        <p:nvSpPr>
          <p:cNvPr id="5" name="Retângulo 4">
            <a:extLst>
              <a:ext uri="{FF2B5EF4-FFF2-40B4-BE49-F238E27FC236}">
                <a16:creationId xmlns:a16="http://schemas.microsoft.com/office/drawing/2014/main" id="{5020292F-E2C3-4E76-B4CA-87DD8A0E1673}"/>
              </a:ext>
            </a:extLst>
          </p:cNvPr>
          <p:cNvSpPr/>
          <p:nvPr/>
        </p:nvSpPr>
        <p:spPr>
          <a:xfrm>
            <a:off x="1415845" y="2713703"/>
            <a:ext cx="511278" cy="1818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324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806D1-8B20-41EB-A88A-0F44C367CB38}"/>
              </a:ext>
            </a:extLst>
          </p:cNvPr>
          <p:cNvSpPr>
            <a:spLocks noGrp="1"/>
          </p:cNvSpPr>
          <p:nvPr>
            <p:ph type="title"/>
          </p:nvPr>
        </p:nvSpPr>
        <p:spPr/>
        <p:txBody>
          <a:bodyPr/>
          <a:lstStyle/>
          <a:p>
            <a:r>
              <a:rPr lang="en-US" dirty="0"/>
              <a:t>Analyze the dataset</a:t>
            </a:r>
          </a:p>
        </p:txBody>
      </p:sp>
      <p:sp>
        <p:nvSpPr>
          <p:cNvPr id="8" name="Rectangle 1">
            <a:extLst>
              <a:ext uri="{FF2B5EF4-FFF2-40B4-BE49-F238E27FC236}">
                <a16:creationId xmlns:a16="http://schemas.microsoft.com/office/drawing/2014/main" id="{2BFA0E15-2F07-4591-BB26-03BB3709A17A}"/>
              </a:ext>
            </a:extLst>
          </p:cNvPr>
          <p:cNvSpPr>
            <a:spLocks noChangeArrowheads="1"/>
          </p:cNvSpPr>
          <p:nvPr/>
        </p:nvSpPr>
        <p:spPr bwMode="auto">
          <a:xfrm>
            <a:off x="1750142" y="3022062"/>
            <a:ext cx="498290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http_df.set_index</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http_df.index</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pd.to_datetime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http_df.index</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http_df.sort_index</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http_df.head</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grpSp>
        <p:nvGrpSpPr>
          <p:cNvPr id="13" name="Agrupar 12">
            <a:extLst>
              <a:ext uri="{FF2B5EF4-FFF2-40B4-BE49-F238E27FC236}">
                <a16:creationId xmlns:a16="http://schemas.microsoft.com/office/drawing/2014/main" id="{6B98834C-D26A-45D1-B866-23DEE9009B96}"/>
              </a:ext>
            </a:extLst>
          </p:cNvPr>
          <p:cNvGrpSpPr/>
          <p:nvPr/>
        </p:nvGrpSpPr>
        <p:grpSpPr>
          <a:xfrm>
            <a:off x="1750142" y="2115259"/>
            <a:ext cx="7028161" cy="1247478"/>
            <a:chOff x="1750142" y="2115259"/>
            <a:chExt cx="7028161" cy="1247478"/>
          </a:xfrm>
        </p:grpSpPr>
        <p:sp>
          <p:nvSpPr>
            <p:cNvPr id="9" name="Retângulo 8">
              <a:extLst>
                <a:ext uri="{FF2B5EF4-FFF2-40B4-BE49-F238E27FC236}">
                  <a16:creationId xmlns:a16="http://schemas.microsoft.com/office/drawing/2014/main" id="{AEDA7D97-7A20-4D63-841F-CEC8F4E33B3C}"/>
                </a:ext>
              </a:extLst>
            </p:cNvPr>
            <p:cNvSpPr/>
            <p:nvPr/>
          </p:nvSpPr>
          <p:spPr>
            <a:xfrm>
              <a:off x="1750142" y="2992566"/>
              <a:ext cx="3883742" cy="370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ixaDeTexto 9">
              <a:extLst>
                <a:ext uri="{FF2B5EF4-FFF2-40B4-BE49-F238E27FC236}">
                  <a16:creationId xmlns:a16="http://schemas.microsoft.com/office/drawing/2014/main" id="{216CC23E-B88A-463A-ACCD-0783EFA05479}"/>
                </a:ext>
              </a:extLst>
            </p:cNvPr>
            <p:cNvSpPr txBox="1"/>
            <p:nvPr/>
          </p:nvSpPr>
          <p:spPr>
            <a:xfrm>
              <a:off x="6253316" y="2115259"/>
              <a:ext cx="2524987" cy="461665"/>
            </a:xfrm>
            <a:prstGeom prst="rect">
              <a:avLst/>
            </a:prstGeom>
            <a:noFill/>
          </p:spPr>
          <p:txBody>
            <a:bodyPr wrap="none" rtlCol="0">
              <a:spAutoFit/>
            </a:bodyPr>
            <a:lstStyle/>
            <a:p>
              <a:r>
                <a:rPr lang="en-US" sz="2400" dirty="0"/>
                <a:t>Index dataset by </a:t>
              </a:r>
              <a:r>
                <a:rPr lang="en-US" sz="2400" dirty="0" err="1"/>
                <a:t>ts</a:t>
              </a:r>
              <a:endParaRPr lang="en-US" sz="2400" dirty="0"/>
            </a:p>
          </p:txBody>
        </p:sp>
        <p:cxnSp>
          <p:nvCxnSpPr>
            <p:cNvPr id="12" name="Conector de Seta Reta 11">
              <a:extLst>
                <a:ext uri="{FF2B5EF4-FFF2-40B4-BE49-F238E27FC236}">
                  <a16:creationId xmlns:a16="http://schemas.microsoft.com/office/drawing/2014/main" id="{216AC888-1588-47BB-8025-3AB774E39ACC}"/>
                </a:ext>
              </a:extLst>
            </p:cNvPr>
            <p:cNvCxnSpPr>
              <a:endCxn id="10" idx="1"/>
            </p:cNvCxnSpPr>
            <p:nvPr/>
          </p:nvCxnSpPr>
          <p:spPr>
            <a:xfrm flipV="1">
              <a:off x="5633884" y="2346092"/>
              <a:ext cx="619432" cy="7707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Agrupar 13">
            <a:extLst>
              <a:ext uri="{FF2B5EF4-FFF2-40B4-BE49-F238E27FC236}">
                <a16:creationId xmlns:a16="http://schemas.microsoft.com/office/drawing/2014/main" id="{20C59D23-47B0-4555-A62B-63936F17984F}"/>
              </a:ext>
            </a:extLst>
          </p:cNvPr>
          <p:cNvGrpSpPr/>
          <p:nvPr/>
        </p:nvGrpSpPr>
        <p:grpSpPr>
          <a:xfrm>
            <a:off x="1750142" y="3119210"/>
            <a:ext cx="10245214" cy="830997"/>
            <a:chOff x="1750142" y="2791649"/>
            <a:chExt cx="12100435" cy="830997"/>
          </a:xfrm>
        </p:grpSpPr>
        <p:sp>
          <p:nvSpPr>
            <p:cNvPr id="15" name="Retângulo 14">
              <a:extLst>
                <a:ext uri="{FF2B5EF4-FFF2-40B4-BE49-F238E27FC236}">
                  <a16:creationId xmlns:a16="http://schemas.microsoft.com/office/drawing/2014/main" id="{AAC1AFA6-4B3C-4422-A015-37035F4F73C2}"/>
                </a:ext>
              </a:extLst>
            </p:cNvPr>
            <p:cNvSpPr/>
            <p:nvPr/>
          </p:nvSpPr>
          <p:spPr>
            <a:xfrm>
              <a:off x="1750142" y="3022062"/>
              <a:ext cx="6224407" cy="370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ixaDeTexto 15">
              <a:extLst>
                <a:ext uri="{FF2B5EF4-FFF2-40B4-BE49-F238E27FC236}">
                  <a16:creationId xmlns:a16="http://schemas.microsoft.com/office/drawing/2014/main" id="{5639814D-A44E-414B-A384-EC6D0ABC2AD9}"/>
                </a:ext>
              </a:extLst>
            </p:cNvPr>
            <p:cNvSpPr txBox="1"/>
            <p:nvPr/>
          </p:nvSpPr>
          <p:spPr>
            <a:xfrm>
              <a:off x="9623939" y="2791649"/>
              <a:ext cx="4226638" cy="830997"/>
            </a:xfrm>
            <a:prstGeom prst="rect">
              <a:avLst/>
            </a:prstGeom>
            <a:noFill/>
          </p:spPr>
          <p:txBody>
            <a:bodyPr wrap="square" rtlCol="0">
              <a:spAutoFit/>
            </a:bodyPr>
            <a:lstStyle/>
            <a:p>
              <a:r>
                <a:rPr lang="en-US" sz="2400" dirty="0"/>
                <a:t>Set index to </a:t>
              </a:r>
              <a:r>
                <a:rPr lang="en-US" sz="2400" b="0" i="0" dirty="0">
                  <a:solidFill>
                    <a:srgbClr val="242729"/>
                  </a:solidFill>
                  <a:effectLst/>
                  <a:latin typeface="Arial" panose="020B0604020202020204" pitchFamily="34" charset="0"/>
                </a:rPr>
                <a:t>type of '</a:t>
              </a:r>
              <a:r>
                <a:rPr lang="en-US" sz="2400" b="0" i="0" dirty="0" err="1">
                  <a:solidFill>
                    <a:srgbClr val="242729"/>
                  </a:solidFill>
                  <a:effectLst/>
                  <a:latin typeface="Arial" panose="020B0604020202020204" pitchFamily="34" charset="0"/>
                </a:rPr>
                <a:t>DatetimeIndex</a:t>
              </a:r>
              <a:r>
                <a:rPr lang="en-US" sz="2400" b="0" i="0" dirty="0">
                  <a:solidFill>
                    <a:srgbClr val="242729"/>
                  </a:solidFill>
                  <a:effectLst/>
                  <a:latin typeface="Arial" panose="020B0604020202020204" pitchFamily="34" charset="0"/>
                </a:rPr>
                <a:t>',</a:t>
              </a:r>
              <a:endParaRPr lang="en-US" sz="2400" dirty="0"/>
            </a:p>
          </p:txBody>
        </p:sp>
        <p:cxnSp>
          <p:nvCxnSpPr>
            <p:cNvPr id="17" name="Conector de Seta Reta 16">
              <a:extLst>
                <a:ext uri="{FF2B5EF4-FFF2-40B4-BE49-F238E27FC236}">
                  <a16:creationId xmlns:a16="http://schemas.microsoft.com/office/drawing/2014/main" id="{43FA7D6C-E83D-421F-8FE0-DB147226A317}"/>
                </a:ext>
              </a:extLst>
            </p:cNvPr>
            <p:cNvCxnSpPr>
              <a:cxnSpLocks/>
              <a:stCxn id="15" idx="3"/>
              <a:endCxn id="16" idx="1"/>
            </p:cNvCxnSpPr>
            <p:nvPr/>
          </p:nvCxnSpPr>
          <p:spPr>
            <a:xfrm>
              <a:off x="7974549" y="3207148"/>
              <a:ext cx="16493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Agrupar 22">
            <a:extLst>
              <a:ext uri="{FF2B5EF4-FFF2-40B4-BE49-F238E27FC236}">
                <a16:creationId xmlns:a16="http://schemas.microsoft.com/office/drawing/2014/main" id="{02194BC6-3188-4BA6-9550-70941D305AF9}"/>
              </a:ext>
            </a:extLst>
          </p:cNvPr>
          <p:cNvGrpSpPr/>
          <p:nvPr/>
        </p:nvGrpSpPr>
        <p:grpSpPr>
          <a:xfrm>
            <a:off x="1750142" y="3725677"/>
            <a:ext cx="7831395" cy="1314286"/>
            <a:chOff x="1750142" y="3022062"/>
            <a:chExt cx="9249518" cy="1314286"/>
          </a:xfrm>
        </p:grpSpPr>
        <p:sp>
          <p:nvSpPr>
            <p:cNvPr id="24" name="Retângulo 23">
              <a:extLst>
                <a:ext uri="{FF2B5EF4-FFF2-40B4-BE49-F238E27FC236}">
                  <a16:creationId xmlns:a16="http://schemas.microsoft.com/office/drawing/2014/main" id="{6CDADA62-4289-4C7B-A5C9-5A5A40D80F62}"/>
                </a:ext>
              </a:extLst>
            </p:cNvPr>
            <p:cNvSpPr/>
            <p:nvPr/>
          </p:nvSpPr>
          <p:spPr>
            <a:xfrm>
              <a:off x="1750142" y="3022062"/>
              <a:ext cx="4017994" cy="370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ixaDeTexto 24">
              <a:extLst>
                <a:ext uri="{FF2B5EF4-FFF2-40B4-BE49-F238E27FC236}">
                  <a16:creationId xmlns:a16="http://schemas.microsoft.com/office/drawing/2014/main" id="{8B1FAFCF-8045-40D6-931E-A36B84AF4D86}"/>
                </a:ext>
              </a:extLst>
            </p:cNvPr>
            <p:cNvSpPr txBox="1"/>
            <p:nvPr/>
          </p:nvSpPr>
          <p:spPr>
            <a:xfrm>
              <a:off x="6773022" y="3874683"/>
              <a:ext cx="4226638" cy="461665"/>
            </a:xfrm>
            <a:prstGeom prst="rect">
              <a:avLst/>
            </a:prstGeom>
            <a:noFill/>
          </p:spPr>
          <p:txBody>
            <a:bodyPr wrap="square" rtlCol="0">
              <a:spAutoFit/>
            </a:bodyPr>
            <a:lstStyle/>
            <a:p>
              <a:r>
                <a:rPr lang="en-US" sz="2400" dirty="0"/>
                <a:t>Re-sort the dataset</a:t>
              </a:r>
            </a:p>
          </p:txBody>
        </p:sp>
        <p:cxnSp>
          <p:nvCxnSpPr>
            <p:cNvPr id="26" name="Conector de Seta Reta 25">
              <a:extLst>
                <a:ext uri="{FF2B5EF4-FFF2-40B4-BE49-F238E27FC236}">
                  <a16:creationId xmlns:a16="http://schemas.microsoft.com/office/drawing/2014/main" id="{E7FF0400-598E-4082-958A-0C6043E69F09}"/>
                </a:ext>
              </a:extLst>
            </p:cNvPr>
            <p:cNvCxnSpPr>
              <a:cxnSpLocks/>
              <a:stCxn id="24" idx="3"/>
              <a:endCxn id="25" idx="1"/>
            </p:cNvCxnSpPr>
            <p:nvPr/>
          </p:nvCxnSpPr>
          <p:spPr>
            <a:xfrm>
              <a:off x="5768136" y="3207148"/>
              <a:ext cx="1004886" cy="8983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06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806D1-8B20-41EB-A88A-0F44C367CB38}"/>
              </a:ext>
            </a:extLst>
          </p:cNvPr>
          <p:cNvSpPr>
            <a:spLocks noGrp="1"/>
          </p:cNvSpPr>
          <p:nvPr>
            <p:ph type="title"/>
          </p:nvPr>
        </p:nvSpPr>
        <p:spPr>
          <a:xfrm>
            <a:off x="388986" y="174625"/>
            <a:ext cx="10515600" cy="1325563"/>
          </a:xfrm>
        </p:spPr>
        <p:txBody>
          <a:bodyPr/>
          <a:lstStyle/>
          <a:p>
            <a:r>
              <a:rPr lang="en-US" dirty="0"/>
              <a:t>Analyze the dataset</a:t>
            </a:r>
          </a:p>
        </p:txBody>
      </p:sp>
      <p:sp>
        <p:nvSpPr>
          <p:cNvPr id="8" name="Rectangle 1">
            <a:extLst>
              <a:ext uri="{FF2B5EF4-FFF2-40B4-BE49-F238E27FC236}">
                <a16:creationId xmlns:a16="http://schemas.microsoft.com/office/drawing/2014/main" id="{2BFA0E15-2F07-4591-BB26-03BB3709A17A}"/>
              </a:ext>
            </a:extLst>
          </p:cNvPr>
          <p:cNvSpPr>
            <a:spLocks noChangeArrowheads="1"/>
          </p:cNvSpPr>
          <p:nvPr/>
        </p:nvSpPr>
        <p:spPr bwMode="auto">
          <a:xfrm>
            <a:off x="749710" y="1587833"/>
            <a:ext cx="498290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http_df.set_index</a:t>
            </a:r>
            <a:r>
              <a:rPr kumimoji="0" lang="en-US" altLang="en-US" sz="2000" b="0" i="0" u="none" strike="noStrike" cap="none" normalizeH="0" baseline="0" dirty="0">
                <a:ln>
                  <a:noFill/>
                </a:ln>
                <a:solidFill>
                  <a:srgbClr val="080808"/>
                </a:solidFill>
                <a:effectLst/>
                <a:latin typeface="JetBrains Mono"/>
              </a:rPr>
              <a:t>(</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http_df.index</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pd.to_datetime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http_df.index</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http_df</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http_df.sort_index</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http_df.head</a:t>
            </a: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pic>
        <p:nvPicPr>
          <p:cNvPr id="4" name="Imagem 3">
            <a:extLst>
              <a:ext uri="{FF2B5EF4-FFF2-40B4-BE49-F238E27FC236}">
                <a16:creationId xmlns:a16="http://schemas.microsoft.com/office/drawing/2014/main" id="{107DC8BC-815F-437B-80EB-6DEDA0707DCF}"/>
              </a:ext>
            </a:extLst>
          </p:cNvPr>
          <p:cNvPicPr>
            <a:picLocks noChangeAspect="1"/>
          </p:cNvPicPr>
          <p:nvPr/>
        </p:nvPicPr>
        <p:blipFill>
          <a:blip r:embed="rId2"/>
          <a:stretch>
            <a:fillRect/>
          </a:stretch>
        </p:blipFill>
        <p:spPr>
          <a:xfrm>
            <a:off x="4879565" y="3243262"/>
            <a:ext cx="5657850" cy="1924050"/>
          </a:xfrm>
          <a:prstGeom prst="rect">
            <a:avLst/>
          </a:prstGeom>
        </p:spPr>
      </p:pic>
      <p:pic>
        <p:nvPicPr>
          <p:cNvPr id="18" name="Imagem 17">
            <a:extLst>
              <a:ext uri="{FF2B5EF4-FFF2-40B4-BE49-F238E27FC236}">
                <a16:creationId xmlns:a16="http://schemas.microsoft.com/office/drawing/2014/main" id="{BA101576-90AD-49DB-AF2D-A947DF0394C8}"/>
              </a:ext>
            </a:extLst>
          </p:cNvPr>
          <p:cNvPicPr>
            <a:picLocks noChangeAspect="1"/>
          </p:cNvPicPr>
          <p:nvPr/>
        </p:nvPicPr>
        <p:blipFill rotWithShape="1">
          <a:blip r:embed="rId3"/>
          <a:srcRect l="4731"/>
          <a:stretch/>
        </p:blipFill>
        <p:spPr>
          <a:xfrm>
            <a:off x="425141" y="3624262"/>
            <a:ext cx="3248639" cy="1543050"/>
          </a:xfrm>
          <a:prstGeom prst="rect">
            <a:avLst/>
          </a:prstGeom>
        </p:spPr>
      </p:pic>
      <p:sp>
        <p:nvSpPr>
          <p:cNvPr id="5" name="Seta: para a Direita 4">
            <a:extLst>
              <a:ext uri="{FF2B5EF4-FFF2-40B4-BE49-F238E27FC236}">
                <a16:creationId xmlns:a16="http://schemas.microsoft.com/office/drawing/2014/main" id="{2BFA49E4-C408-4491-9154-19350340E415}"/>
              </a:ext>
            </a:extLst>
          </p:cNvPr>
          <p:cNvSpPr/>
          <p:nvPr/>
        </p:nvSpPr>
        <p:spPr>
          <a:xfrm>
            <a:off x="3509397" y="4205286"/>
            <a:ext cx="924232" cy="524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6CDADA62-4289-4C7B-A5C9-5A5A40D80F62}"/>
              </a:ext>
            </a:extLst>
          </p:cNvPr>
          <p:cNvSpPr/>
          <p:nvPr/>
        </p:nvSpPr>
        <p:spPr>
          <a:xfrm>
            <a:off x="388986" y="3243262"/>
            <a:ext cx="267922" cy="1924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ângulo 19">
            <a:extLst>
              <a:ext uri="{FF2B5EF4-FFF2-40B4-BE49-F238E27FC236}">
                <a16:creationId xmlns:a16="http://schemas.microsoft.com/office/drawing/2014/main" id="{4084EAE1-1BB5-4C80-B622-D26661EFA7C8}"/>
              </a:ext>
            </a:extLst>
          </p:cNvPr>
          <p:cNvSpPr/>
          <p:nvPr/>
        </p:nvSpPr>
        <p:spPr>
          <a:xfrm>
            <a:off x="4820571" y="3249253"/>
            <a:ext cx="2583119" cy="1924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64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FE2A9-C328-42F5-A85F-712BC178DBCA}"/>
              </a:ext>
            </a:extLst>
          </p:cNvPr>
          <p:cNvSpPr>
            <a:spLocks noGrp="1"/>
          </p:cNvSpPr>
          <p:nvPr>
            <p:ph type="title"/>
          </p:nvPr>
        </p:nvSpPr>
        <p:spPr/>
        <p:txBody>
          <a:bodyPr/>
          <a:lstStyle/>
          <a:p>
            <a:r>
              <a:rPr lang="en-US" dirty="0"/>
              <a:t>Perform some queries</a:t>
            </a:r>
          </a:p>
        </p:txBody>
      </p:sp>
      <p:sp>
        <p:nvSpPr>
          <p:cNvPr id="4" name="Rectangle 1">
            <a:extLst>
              <a:ext uri="{FF2B5EF4-FFF2-40B4-BE49-F238E27FC236}">
                <a16:creationId xmlns:a16="http://schemas.microsoft.com/office/drawing/2014/main" id="{54508545-A10F-430A-B7FF-B005FB10246B}"/>
              </a:ext>
            </a:extLst>
          </p:cNvPr>
          <p:cNvSpPr>
            <a:spLocks noChangeArrowheads="1"/>
          </p:cNvSpPr>
          <p:nvPr/>
        </p:nvSpPr>
        <p:spPr bwMode="auto">
          <a:xfrm>
            <a:off x="413034" y="2765774"/>
            <a:ext cx="568296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'2012-02'</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select the given month</a:t>
            </a:r>
            <a:br>
              <a:rPr kumimoji="0" lang="en-US" altLang="en-US" b="0" i="1" u="none" strike="noStrike" cap="none" normalizeH="0" baseline="0" dirty="0">
                <a:ln>
                  <a:noFill/>
                </a:ln>
                <a:solidFill>
                  <a:srgbClr val="8C8C8C"/>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'2012-01'</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'2012-03'</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8C8C8C"/>
                </a:solidFill>
                <a:effectLst/>
                <a:latin typeface="JetBrains Mono"/>
              </a:rPr>
              <a:t># select between dates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6" name="Imagem 5">
            <a:extLst>
              <a:ext uri="{FF2B5EF4-FFF2-40B4-BE49-F238E27FC236}">
                <a16:creationId xmlns:a16="http://schemas.microsoft.com/office/drawing/2014/main" id="{10A59D9F-B7F8-4A81-9DA8-55000A66E0EB}"/>
              </a:ext>
            </a:extLst>
          </p:cNvPr>
          <p:cNvPicPr>
            <a:picLocks noChangeAspect="1"/>
          </p:cNvPicPr>
          <p:nvPr/>
        </p:nvPicPr>
        <p:blipFill>
          <a:blip r:embed="rId2"/>
          <a:stretch>
            <a:fillRect/>
          </a:stretch>
        </p:blipFill>
        <p:spPr>
          <a:xfrm>
            <a:off x="6911002" y="509047"/>
            <a:ext cx="4278107" cy="2363281"/>
          </a:xfrm>
          <a:prstGeom prst="rect">
            <a:avLst/>
          </a:prstGeom>
        </p:spPr>
      </p:pic>
      <p:pic>
        <p:nvPicPr>
          <p:cNvPr id="8" name="Imagem 7">
            <a:extLst>
              <a:ext uri="{FF2B5EF4-FFF2-40B4-BE49-F238E27FC236}">
                <a16:creationId xmlns:a16="http://schemas.microsoft.com/office/drawing/2014/main" id="{2B637051-D1E2-4ECC-B441-B02D8124341A}"/>
              </a:ext>
            </a:extLst>
          </p:cNvPr>
          <p:cNvPicPr>
            <a:picLocks noChangeAspect="1"/>
          </p:cNvPicPr>
          <p:nvPr/>
        </p:nvPicPr>
        <p:blipFill>
          <a:blip r:embed="rId3"/>
          <a:stretch>
            <a:fillRect/>
          </a:stretch>
        </p:blipFill>
        <p:spPr>
          <a:xfrm>
            <a:off x="6812985" y="3187168"/>
            <a:ext cx="4540815" cy="2259715"/>
          </a:xfrm>
          <a:prstGeom prst="rect">
            <a:avLst/>
          </a:prstGeom>
        </p:spPr>
      </p:pic>
      <p:sp>
        <p:nvSpPr>
          <p:cNvPr id="9" name="Retângulo 8">
            <a:extLst>
              <a:ext uri="{FF2B5EF4-FFF2-40B4-BE49-F238E27FC236}">
                <a16:creationId xmlns:a16="http://schemas.microsoft.com/office/drawing/2014/main" id="{6D922E0E-F002-4E1D-AF05-323CDD0C4DA5}"/>
              </a:ext>
            </a:extLst>
          </p:cNvPr>
          <p:cNvSpPr/>
          <p:nvPr/>
        </p:nvSpPr>
        <p:spPr>
          <a:xfrm>
            <a:off x="6767358" y="3321051"/>
            <a:ext cx="862474" cy="21258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Agrupar 12">
            <a:extLst>
              <a:ext uri="{FF2B5EF4-FFF2-40B4-BE49-F238E27FC236}">
                <a16:creationId xmlns:a16="http://schemas.microsoft.com/office/drawing/2014/main" id="{A2457B5B-B632-422C-874B-2D814B67E867}"/>
              </a:ext>
            </a:extLst>
          </p:cNvPr>
          <p:cNvGrpSpPr/>
          <p:nvPr/>
        </p:nvGrpSpPr>
        <p:grpSpPr>
          <a:xfrm>
            <a:off x="413034" y="881063"/>
            <a:ext cx="7467522" cy="2214745"/>
            <a:chOff x="413034" y="881063"/>
            <a:chExt cx="7467522" cy="2214745"/>
          </a:xfrm>
        </p:grpSpPr>
        <p:sp>
          <p:nvSpPr>
            <p:cNvPr id="10" name="Retângulo 9">
              <a:extLst>
                <a:ext uri="{FF2B5EF4-FFF2-40B4-BE49-F238E27FC236}">
                  <a16:creationId xmlns:a16="http://schemas.microsoft.com/office/drawing/2014/main" id="{A9941688-37A7-4405-982D-A1AC4CA389E3}"/>
                </a:ext>
              </a:extLst>
            </p:cNvPr>
            <p:cNvSpPr/>
            <p:nvPr/>
          </p:nvSpPr>
          <p:spPr>
            <a:xfrm>
              <a:off x="6898712" y="881063"/>
              <a:ext cx="981844" cy="1924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a:extLst>
                <a:ext uri="{FF2B5EF4-FFF2-40B4-BE49-F238E27FC236}">
                  <a16:creationId xmlns:a16="http://schemas.microsoft.com/office/drawing/2014/main" id="{363C7EC1-7A0B-49C6-A0B1-11377AFF67B9}"/>
                </a:ext>
              </a:extLst>
            </p:cNvPr>
            <p:cNvSpPr/>
            <p:nvPr/>
          </p:nvSpPr>
          <p:spPr>
            <a:xfrm>
              <a:off x="413034" y="2805114"/>
              <a:ext cx="4935714" cy="29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tângulo 11">
            <a:extLst>
              <a:ext uri="{FF2B5EF4-FFF2-40B4-BE49-F238E27FC236}">
                <a16:creationId xmlns:a16="http://schemas.microsoft.com/office/drawing/2014/main" id="{9F152C26-51BE-4F5C-9143-7330AFB17AD1}"/>
              </a:ext>
            </a:extLst>
          </p:cNvPr>
          <p:cNvSpPr/>
          <p:nvPr/>
        </p:nvSpPr>
        <p:spPr>
          <a:xfrm>
            <a:off x="413034" y="3344278"/>
            <a:ext cx="5830450" cy="3448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8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806D1-8B20-41EB-A88A-0F44C367CB38}"/>
              </a:ext>
            </a:extLst>
          </p:cNvPr>
          <p:cNvSpPr>
            <a:spLocks noGrp="1"/>
          </p:cNvSpPr>
          <p:nvPr>
            <p:ph type="title"/>
          </p:nvPr>
        </p:nvSpPr>
        <p:spPr/>
        <p:txBody>
          <a:bodyPr/>
          <a:lstStyle/>
          <a:p>
            <a:r>
              <a:rPr lang="en-US" dirty="0"/>
              <a:t>Install Support Libraries</a:t>
            </a:r>
          </a:p>
        </p:txBody>
      </p:sp>
      <p:sp>
        <p:nvSpPr>
          <p:cNvPr id="3" name="Espaço Reservado para Conteúdo 2">
            <a:extLst>
              <a:ext uri="{FF2B5EF4-FFF2-40B4-BE49-F238E27FC236}">
                <a16:creationId xmlns:a16="http://schemas.microsoft.com/office/drawing/2014/main" id="{99D472C9-13CE-4486-8908-9BC715410E0D}"/>
              </a:ext>
            </a:extLst>
          </p:cNvPr>
          <p:cNvSpPr>
            <a:spLocks noGrp="1"/>
          </p:cNvSpPr>
          <p:nvPr>
            <p:ph idx="1"/>
          </p:nvPr>
        </p:nvSpPr>
        <p:spPr/>
        <p:txBody>
          <a:bodyPr/>
          <a:lstStyle/>
          <a:p>
            <a:r>
              <a:rPr lang="en-US" dirty="0"/>
              <a:t>Python and Pandas has some methods to convert strings into timestamp; however, these methods are inefficient and has a very complex syntax.</a:t>
            </a:r>
          </a:p>
          <a:p>
            <a:r>
              <a:rPr lang="en-US" dirty="0"/>
              <a:t>An alternative is the use of ciso8601 library, which implements the  ISO 8601 or RFC 3339.</a:t>
            </a:r>
          </a:p>
          <a:p>
            <a:r>
              <a:rPr lang="en-US" dirty="0"/>
              <a:t>However, it requires some system operation compile libraries to install it.</a:t>
            </a:r>
          </a:p>
          <a:p>
            <a:endParaRPr lang="en-US" dirty="0"/>
          </a:p>
        </p:txBody>
      </p:sp>
    </p:spTree>
    <p:extLst>
      <p:ext uri="{BB962C8B-B14F-4D97-AF65-F5344CB8AC3E}">
        <p14:creationId xmlns:p14="http://schemas.microsoft.com/office/powerpoint/2010/main" val="3796382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806D1-8B20-41EB-A88A-0F44C367CB38}"/>
              </a:ext>
            </a:extLst>
          </p:cNvPr>
          <p:cNvSpPr>
            <a:spLocks noGrp="1"/>
          </p:cNvSpPr>
          <p:nvPr>
            <p:ph type="title"/>
          </p:nvPr>
        </p:nvSpPr>
        <p:spPr>
          <a:xfrm>
            <a:off x="838200" y="365126"/>
            <a:ext cx="10515600" cy="431288"/>
          </a:xfrm>
        </p:spPr>
        <p:txBody>
          <a:bodyPr>
            <a:normAutofit fontScale="90000"/>
          </a:bodyPr>
          <a:lstStyle/>
          <a:p>
            <a:r>
              <a:rPr lang="en-US" dirty="0"/>
              <a:t>Install Support Libraries</a:t>
            </a:r>
          </a:p>
        </p:txBody>
      </p:sp>
      <p:pic>
        <p:nvPicPr>
          <p:cNvPr id="9" name="Imagem 8">
            <a:extLst>
              <a:ext uri="{FF2B5EF4-FFF2-40B4-BE49-F238E27FC236}">
                <a16:creationId xmlns:a16="http://schemas.microsoft.com/office/drawing/2014/main" id="{477BAE61-0EC3-4494-9BAC-4D77A7B66E84}"/>
              </a:ext>
            </a:extLst>
          </p:cNvPr>
          <p:cNvPicPr>
            <a:picLocks noChangeAspect="1"/>
          </p:cNvPicPr>
          <p:nvPr/>
        </p:nvPicPr>
        <p:blipFill>
          <a:blip r:embed="rId2"/>
          <a:stretch>
            <a:fillRect/>
          </a:stretch>
        </p:blipFill>
        <p:spPr>
          <a:xfrm>
            <a:off x="1185862" y="1123950"/>
            <a:ext cx="9820275" cy="4610100"/>
          </a:xfrm>
          <a:prstGeom prst="rect">
            <a:avLst/>
          </a:prstGeom>
        </p:spPr>
      </p:pic>
      <p:sp>
        <p:nvSpPr>
          <p:cNvPr id="10" name="Retângulo 9">
            <a:extLst>
              <a:ext uri="{FF2B5EF4-FFF2-40B4-BE49-F238E27FC236}">
                <a16:creationId xmlns:a16="http://schemas.microsoft.com/office/drawing/2014/main" id="{9C9D3CCA-D4B2-4EE7-97B2-8B7C520886D7}"/>
              </a:ext>
            </a:extLst>
          </p:cNvPr>
          <p:cNvSpPr/>
          <p:nvPr/>
        </p:nvSpPr>
        <p:spPr>
          <a:xfrm>
            <a:off x="5132439" y="5250426"/>
            <a:ext cx="1042219" cy="314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m 10">
            <a:extLst>
              <a:ext uri="{FF2B5EF4-FFF2-40B4-BE49-F238E27FC236}">
                <a16:creationId xmlns:a16="http://schemas.microsoft.com/office/drawing/2014/main" id="{53A1D854-CEBC-4C13-95BA-A4DF96D0FFA5}"/>
              </a:ext>
            </a:extLst>
          </p:cNvPr>
          <p:cNvPicPr>
            <a:picLocks noChangeAspect="1"/>
          </p:cNvPicPr>
          <p:nvPr/>
        </p:nvPicPr>
        <p:blipFill>
          <a:blip r:embed="rId3"/>
          <a:stretch>
            <a:fillRect/>
          </a:stretch>
        </p:blipFill>
        <p:spPr>
          <a:xfrm>
            <a:off x="5990303" y="3469865"/>
            <a:ext cx="1981200" cy="361950"/>
          </a:xfrm>
          <a:prstGeom prst="rect">
            <a:avLst/>
          </a:prstGeom>
        </p:spPr>
      </p:pic>
      <p:pic>
        <p:nvPicPr>
          <p:cNvPr id="12" name="Espaço Reservado para Conteúdo 6">
            <a:extLst>
              <a:ext uri="{FF2B5EF4-FFF2-40B4-BE49-F238E27FC236}">
                <a16:creationId xmlns:a16="http://schemas.microsoft.com/office/drawing/2014/main" id="{132442F5-FA47-43C7-8FDA-17D3B6D5BEB2}"/>
              </a:ext>
            </a:extLst>
          </p:cNvPr>
          <p:cNvPicPr>
            <a:picLocks noGrp="1" noChangeAspect="1"/>
          </p:cNvPicPr>
          <p:nvPr>
            <p:ph idx="1"/>
          </p:nvPr>
        </p:nvPicPr>
        <p:blipFill>
          <a:blip r:embed="rId4"/>
          <a:stretch>
            <a:fillRect/>
          </a:stretch>
        </p:blipFill>
        <p:spPr>
          <a:xfrm>
            <a:off x="1084007" y="4333492"/>
            <a:ext cx="10515600" cy="415257"/>
          </a:xfrm>
        </p:spPr>
      </p:pic>
      <p:sp>
        <p:nvSpPr>
          <p:cNvPr id="13" name="CaixaDeTexto 12">
            <a:extLst>
              <a:ext uri="{FF2B5EF4-FFF2-40B4-BE49-F238E27FC236}">
                <a16:creationId xmlns:a16="http://schemas.microsoft.com/office/drawing/2014/main" id="{CFFA7DB0-32F9-44F3-9788-6FFDAD1EDB84}"/>
              </a:ext>
            </a:extLst>
          </p:cNvPr>
          <p:cNvSpPr txBox="1"/>
          <p:nvPr/>
        </p:nvSpPr>
        <p:spPr>
          <a:xfrm>
            <a:off x="3482285" y="3908738"/>
            <a:ext cx="2998963" cy="400110"/>
          </a:xfrm>
          <a:prstGeom prst="rect">
            <a:avLst/>
          </a:prstGeom>
          <a:noFill/>
        </p:spPr>
        <p:txBody>
          <a:bodyPr wrap="none" rtlCol="0">
            <a:spAutoFit/>
          </a:bodyPr>
          <a:lstStyle/>
          <a:p>
            <a:r>
              <a:rPr lang="en-US" sz="2000" dirty="0">
                <a:solidFill>
                  <a:srgbClr val="FF0000"/>
                </a:solidFill>
              </a:rPr>
              <a:t>Compilation error message</a:t>
            </a:r>
          </a:p>
        </p:txBody>
      </p:sp>
      <p:sp>
        <p:nvSpPr>
          <p:cNvPr id="14" name="Retângulo 13">
            <a:extLst>
              <a:ext uri="{FF2B5EF4-FFF2-40B4-BE49-F238E27FC236}">
                <a16:creationId xmlns:a16="http://schemas.microsoft.com/office/drawing/2014/main" id="{F5FA09CB-405B-49CC-92A8-085960C381BA}"/>
              </a:ext>
            </a:extLst>
          </p:cNvPr>
          <p:cNvSpPr/>
          <p:nvPr/>
        </p:nvSpPr>
        <p:spPr>
          <a:xfrm>
            <a:off x="7450393" y="4333492"/>
            <a:ext cx="3903407" cy="361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05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00A2B-EDFC-476C-936F-497BE83BFE5A}"/>
              </a:ext>
            </a:extLst>
          </p:cNvPr>
          <p:cNvSpPr>
            <a:spLocks noGrp="1"/>
          </p:cNvSpPr>
          <p:nvPr>
            <p:ph type="title"/>
          </p:nvPr>
        </p:nvSpPr>
        <p:spPr/>
        <p:txBody>
          <a:bodyPr/>
          <a:lstStyle/>
          <a:p>
            <a:r>
              <a:rPr lang="en-US" dirty="0"/>
              <a:t>Install Support Libraries</a:t>
            </a:r>
          </a:p>
        </p:txBody>
      </p:sp>
      <p:pic>
        <p:nvPicPr>
          <p:cNvPr id="9" name="Imagem 8">
            <a:extLst>
              <a:ext uri="{FF2B5EF4-FFF2-40B4-BE49-F238E27FC236}">
                <a16:creationId xmlns:a16="http://schemas.microsoft.com/office/drawing/2014/main" id="{7C4C7091-B35F-41B8-B002-248BCD5E77A0}"/>
              </a:ext>
            </a:extLst>
          </p:cNvPr>
          <p:cNvPicPr>
            <a:picLocks noChangeAspect="1"/>
          </p:cNvPicPr>
          <p:nvPr/>
        </p:nvPicPr>
        <p:blipFill>
          <a:blip r:embed="rId2"/>
          <a:stretch>
            <a:fillRect/>
          </a:stretch>
        </p:blipFill>
        <p:spPr>
          <a:xfrm>
            <a:off x="1209367" y="1480055"/>
            <a:ext cx="9424219" cy="4116673"/>
          </a:xfrm>
          <a:prstGeom prst="rect">
            <a:avLst/>
          </a:prstGeom>
        </p:spPr>
      </p:pic>
      <p:sp>
        <p:nvSpPr>
          <p:cNvPr id="12" name="Retângulo 11">
            <a:extLst>
              <a:ext uri="{FF2B5EF4-FFF2-40B4-BE49-F238E27FC236}">
                <a16:creationId xmlns:a16="http://schemas.microsoft.com/office/drawing/2014/main" id="{D8301B8D-4D23-4DEB-AB04-141F0373CF60}"/>
              </a:ext>
            </a:extLst>
          </p:cNvPr>
          <p:cNvSpPr/>
          <p:nvPr/>
        </p:nvSpPr>
        <p:spPr>
          <a:xfrm>
            <a:off x="1278193" y="2500818"/>
            <a:ext cx="3224981" cy="842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ircle, os, round icon, windows icon - Free download">
            <a:extLst>
              <a:ext uri="{FF2B5EF4-FFF2-40B4-BE49-F238E27FC236}">
                <a16:creationId xmlns:a16="http://schemas.microsoft.com/office/drawing/2014/main" id="{6939C786-1309-4243-BD1D-D6C192A96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484" y="192911"/>
            <a:ext cx="1248697" cy="124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097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A6AA4-5AAA-4E93-A9AB-5F0BD3E4C0F7}"/>
              </a:ext>
            </a:extLst>
          </p:cNvPr>
          <p:cNvSpPr>
            <a:spLocks noGrp="1"/>
          </p:cNvSpPr>
          <p:nvPr>
            <p:ph type="title"/>
          </p:nvPr>
        </p:nvSpPr>
        <p:spPr>
          <a:xfrm>
            <a:off x="553065" y="204673"/>
            <a:ext cx="10515600" cy="1325563"/>
          </a:xfrm>
        </p:spPr>
        <p:txBody>
          <a:bodyPr/>
          <a:lstStyle/>
          <a:p>
            <a:r>
              <a:rPr lang="en-US" dirty="0"/>
              <a:t>Convert Date (String) to Timestamp</a:t>
            </a:r>
          </a:p>
        </p:txBody>
      </p:sp>
      <p:sp>
        <p:nvSpPr>
          <p:cNvPr id="9" name="Rectangle 2">
            <a:extLst>
              <a:ext uri="{FF2B5EF4-FFF2-40B4-BE49-F238E27FC236}">
                <a16:creationId xmlns:a16="http://schemas.microsoft.com/office/drawing/2014/main" id="{75F808D9-D4D4-4492-8002-A37DC324D170}"/>
              </a:ext>
            </a:extLst>
          </p:cNvPr>
          <p:cNvSpPr>
            <a:spLocks noChangeArrowheads="1"/>
          </p:cNvSpPr>
          <p:nvPr/>
        </p:nvSpPr>
        <p:spPr bwMode="auto">
          <a:xfrm>
            <a:off x="363793" y="2459504"/>
            <a:ext cx="478855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convert_date_ts</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date_str</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ciso8601</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time</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date = ciso8601.parse_datetime(</a:t>
            </a:r>
            <a:r>
              <a:rPr kumimoji="0" lang="en-US" altLang="en-US" sz="2000" b="0" i="0" u="none" strike="noStrike" cap="none" normalizeH="0" baseline="0" dirty="0" err="1">
                <a:ln>
                  <a:noFill/>
                </a:ln>
                <a:solidFill>
                  <a:srgbClr val="080808"/>
                </a:solidFill>
                <a:effectLst/>
                <a:latin typeface="JetBrains Mono"/>
              </a:rPr>
              <a:t>date_str</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ts</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err="1">
                <a:ln>
                  <a:noFill/>
                </a:ln>
                <a:solidFill>
                  <a:srgbClr val="080808"/>
                </a:solidFill>
                <a:effectLst/>
                <a:latin typeface="JetBrains Mono"/>
              </a:rPr>
              <a:t>time.mktime</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date.timetuple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err="1">
                <a:ln>
                  <a:noFill/>
                </a:ln>
                <a:solidFill>
                  <a:srgbClr val="080808"/>
                </a:solidFill>
                <a:effectLst/>
                <a:latin typeface="JetBrains Mono"/>
              </a:rPr>
              <a:t>ts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F6329DF8-16EC-4EF1-874B-EC3CF987AF28}"/>
              </a:ext>
            </a:extLst>
          </p:cNvPr>
          <p:cNvSpPr>
            <a:spLocks noChangeArrowheads="1"/>
          </p:cNvSpPr>
          <p:nvPr/>
        </p:nvSpPr>
        <p:spPr bwMode="auto">
          <a:xfrm>
            <a:off x="7226709" y="1405514"/>
            <a:ext cx="282801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8C8C8C"/>
                </a:solidFill>
                <a:effectLst/>
                <a:latin typeface="JetBrains Mono"/>
              </a:rPr>
              <a:t>#convert data_str to timestamp</a:t>
            </a:r>
            <a:br>
              <a:rPr kumimoji="0" lang="en-US" altLang="en-US" sz="1600" b="0" i="1" u="none" strike="noStrike" cap="none" normalizeH="0" baseline="0">
                <a:ln>
                  <a:noFill/>
                </a:ln>
                <a:solidFill>
                  <a:srgbClr val="8C8C8C"/>
                </a:solidFill>
                <a:effectLst/>
                <a:latin typeface="JetBrains Mono"/>
              </a:rPr>
            </a:br>
            <a:r>
              <a:rPr kumimoji="0" lang="en-US" altLang="en-US" sz="1600" b="0" i="0" u="none" strike="noStrike" cap="none" normalizeH="0" baseline="0">
                <a:ln>
                  <a:noFill/>
                </a:ln>
                <a:solidFill>
                  <a:srgbClr val="080808"/>
                </a:solidFill>
                <a:effectLst/>
                <a:latin typeface="JetBrains Mono"/>
              </a:rPr>
              <a:t>dt1 = </a:t>
            </a:r>
            <a:r>
              <a:rPr kumimoji="0" lang="en-US" altLang="en-US" sz="1600" b="1" i="0" u="none" strike="noStrike" cap="none" normalizeH="0" baseline="0">
                <a:ln>
                  <a:noFill/>
                </a:ln>
                <a:solidFill>
                  <a:srgbClr val="008080"/>
                </a:solidFill>
                <a:effectLst/>
                <a:latin typeface="JetBrains Mono"/>
              </a:rPr>
              <a:t>"20120110" </a:t>
            </a:r>
            <a:r>
              <a:rPr kumimoji="0" lang="en-US" altLang="en-US" sz="1600" b="0" i="1" u="none" strike="noStrike" cap="none" normalizeH="0" baseline="0">
                <a:ln>
                  <a:noFill/>
                </a:ln>
                <a:solidFill>
                  <a:srgbClr val="8C8C8C"/>
                </a:solidFill>
                <a:effectLst/>
                <a:latin typeface="JetBrains Mono"/>
              </a:rPr>
              <a:t>#2012-01-10</a:t>
            </a:r>
            <a:br>
              <a:rPr kumimoji="0" lang="en-US" altLang="en-US" sz="1600" b="0" i="1" u="none" strike="noStrike" cap="none" normalizeH="0" baseline="0">
                <a:ln>
                  <a:noFill/>
                </a:ln>
                <a:solidFill>
                  <a:srgbClr val="8C8C8C"/>
                </a:solidFill>
                <a:effectLst/>
                <a:latin typeface="JetBrains Mono"/>
              </a:rPr>
            </a:br>
            <a:r>
              <a:rPr kumimoji="0" lang="en-US" altLang="en-US" sz="1600" b="0" i="0" u="none" strike="noStrike" cap="none" normalizeH="0" baseline="0">
                <a:ln>
                  <a:noFill/>
                </a:ln>
                <a:solidFill>
                  <a:srgbClr val="080808"/>
                </a:solidFill>
                <a:effectLst/>
                <a:latin typeface="JetBrains Mono"/>
              </a:rPr>
              <a:t>ts1 = utils.convert_date_ts(dt1)</a:t>
            </a:r>
            <a:br>
              <a:rPr kumimoji="0" lang="en-US" altLang="en-US" sz="1600" b="0" i="0" u="none" strike="noStrike" cap="none" normalizeH="0" baseline="0">
                <a:ln>
                  <a:noFill/>
                </a:ln>
                <a:solidFill>
                  <a:srgbClr val="080808"/>
                </a:solidFill>
                <a:effectLst/>
                <a:latin typeface="JetBrains Mono"/>
              </a:rPr>
            </a:br>
            <a:r>
              <a:rPr kumimoji="0" lang="en-US" altLang="en-US" sz="1600" b="0" i="0" u="none" strike="noStrike" cap="none" normalizeH="0" baseline="0">
                <a:ln>
                  <a:noFill/>
                </a:ln>
                <a:solidFill>
                  <a:srgbClr val="080808"/>
                </a:solidFill>
                <a:effectLst/>
                <a:latin typeface="JetBrains Mono"/>
              </a:rPr>
              <a:t>dt2 = </a:t>
            </a:r>
            <a:r>
              <a:rPr kumimoji="0" lang="en-US" altLang="en-US" sz="1600" b="1" i="0" u="none" strike="noStrike" cap="none" normalizeH="0" baseline="0">
                <a:ln>
                  <a:noFill/>
                </a:ln>
                <a:solidFill>
                  <a:srgbClr val="008080"/>
                </a:solidFill>
                <a:effectLst/>
                <a:latin typeface="JetBrains Mono"/>
              </a:rPr>
              <a:t>"20120220" </a:t>
            </a:r>
            <a:r>
              <a:rPr kumimoji="0" lang="en-US" altLang="en-US" sz="1600" b="0" i="1" u="none" strike="noStrike" cap="none" normalizeH="0" baseline="0">
                <a:ln>
                  <a:noFill/>
                </a:ln>
                <a:solidFill>
                  <a:srgbClr val="8C8C8C"/>
                </a:solidFill>
                <a:effectLst/>
                <a:latin typeface="JetBrains Mono"/>
              </a:rPr>
              <a:t>#2012-02-20 </a:t>
            </a:r>
            <a:br>
              <a:rPr kumimoji="0" lang="en-US" altLang="en-US" sz="1600" b="0" i="1" u="none" strike="noStrike" cap="none" normalizeH="0" baseline="0">
                <a:ln>
                  <a:noFill/>
                </a:ln>
                <a:solidFill>
                  <a:srgbClr val="8C8C8C"/>
                </a:solidFill>
                <a:effectLst/>
                <a:latin typeface="JetBrains Mono"/>
              </a:rPr>
            </a:br>
            <a:r>
              <a:rPr kumimoji="0" lang="en-US" altLang="en-US" sz="1600" b="0" i="0" u="none" strike="noStrike" cap="none" normalizeH="0" baseline="0">
                <a:ln>
                  <a:noFill/>
                </a:ln>
                <a:solidFill>
                  <a:srgbClr val="080808"/>
                </a:solidFill>
                <a:effectLst/>
                <a:latin typeface="JetBrains Mono"/>
              </a:rPr>
              <a:t>ts2 = utils.convert_date_ts(dt2)</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92DA7C41-4E6A-4D8C-9AA9-EE73072363C2}"/>
              </a:ext>
            </a:extLst>
          </p:cNvPr>
          <p:cNvSpPr>
            <a:spLocks noChangeArrowheads="1"/>
          </p:cNvSpPr>
          <p:nvPr/>
        </p:nvSpPr>
        <p:spPr bwMode="auto">
          <a:xfrm>
            <a:off x="6902245" y="3672059"/>
            <a:ext cx="446789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JetBrains Mono"/>
              </a:rPr>
              <a:t>dthr1=</a:t>
            </a:r>
            <a:r>
              <a:rPr kumimoji="0" lang="en-US" altLang="en-US" sz="1600" b="1" i="0" u="none" strike="noStrike" cap="none" normalizeH="0" baseline="0" dirty="0">
                <a:ln>
                  <a:noFill/>
                </a:ln>
                <a:solidFill>
                  <a:srgbClr val="008080"/>
                </a:solidFill>
                <a:effectLst/>
                <a:latin typeface="JetBrains Mono"/>
              </a:rPr>
              <a:t>"20120110T123045"  </a:t>
            </a:r>
            <a:r>
              <a:rPr kumimoji="0" lang="en-US" altLang="en-US" sz="1600" b="0" i="1" u="none" strike="noStrike" cap="none" normalizeH="0" baseline="0" dirty="0">
                <a:ln>
                  <a:noFill/>
                </a:ln>
                <a:solidFill>
                  <a:srgbClr val="8C8C8C"/>
                </a:solidFill>
                <a:effectLst/>
                <a:latin typeface="JetBrains Mono"/>
              </a:rPr>
              <a:t>#2012-01-10 12:30:45</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ts_dthr1 = </a:t>
            </a:r>
            <a:r>
              <a:rPr kumimoji="0" lang="en-US" altLang="en-US" sz="1600" b="0" i="0" u="none" strike="noStrike" cap="none" normalizeH="0" baseline="0" dirty="0" err="1">
                <a:ln>
                  <a:noFill/>
                </a:ln>
                <a:solidFill>
                  <a:srgbClr val="080808"/>
                </a:solidFill>
                <a:effectLst/>
                <a:latin typeface="JetBrains Mono"/>
              </a:rPr>
              <a:t>utils.convert_date_ts</a:t>
            </a:r>
            <a:r>
              <a:rPr kumimoji="0" lang="en-US" altLang="en-US" sz="1600" b="0" i="0" u="none" strike="noStrike" cap="none" normalizeH="0" baseline="0" dirty="0">
                <a:ln>
                  <a:noFill/>
                </a:ln>
                <a:solidFill>
                  <a:srgbClr val="080808"/>
                </a:solidFill>
                <a:effectLst/>
                <a:latin typeface="JetBrains Mono"/>
              </a:rPr>
              <a:t>(dthr1)</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dthr2 = </a:t>
            </a:r>
            <a:r>
              <a:rPr kumimoji="0" lang="en-US" altLang="en-US" sz="1600" b="1" i="0" u="none" strike="noStrike" cap="none" normalizeH="0" baseline="0" dirty="0">
                <a:ln>
                  <a:noFill/>
                </a:ln>
                <a:solidFill>
                  <a:srgbClr val="008080"/>
                </a:solidFill>
                <a:effectLst/>
                <a:latin typeface="JetBrains Mono"/>
              </a:rPr>
              <a:t>"20120220T123045" </a:t>
            </a:r>
            <a:r>
              <a:rPr kumimoji="0" lang="en-US" altLang="en-US" sz="1600" b="0" i="1" u="none" strike="noStrike" cap="none" normalizeH="0" baseline="0" dirty="0">
                <a:ln>
                  <a:noFill/>
                </a:ln>
                <a:solidFill>
                  <a:srgbClr val="8C8C8C"/>
                </a:solidFill>
                <a:effectLst/>
                <a:latin typeface="JetBrains Mono"/>
              </a:rPr>
              <a:t>#2012-02-20 12:30:45</a:t>
            </a:r>
            <a:br>
              <a:rPr kumimoji="0" lang="en-US" altLang="en-US" sz="1600" b="0" i="1" u="none" strike="noStrike" cap="none" normalizeH="0" baseline="0" dirty="0">
                <a:ln>
                  <a:noFill/>
                </a:ln>
                <a:solidFill>
                  <a:srgbClr val="8C8C8C"/>
                </a:solidFill>
                <a:effectLst/>
                <a:latin typeface="JetBrains Mono"/>
              </a:rPr>
            </a:br>
            <a:r>
              <a:rPr kumimoji="0" lang="en-US" altLang="en-US" sz="1600" b="0" i="0" u="none" strike="noStrike" cap="none" normalizeH="0" baseline="0" dirty="0">
                <a:ln>
                  <a:noFill/>
                </a:ln>
                <a:solidFill>
                  <a:srgbClr val="080808"/>
                </a:solidFill>
                <a:effectLst/>
                <a:latin typeface="JetBrains Mono"/>
              </a:rPr>
              <a:t>ts_dthr2 = </a:t>
            </a:r>
            <a:r>
              <a:rPr kumimoji="0" lang="en-US" altLang="en-US" sz="1600" b="0" i="0" u="none" strike="noStrike" cap="none" normalizeH="0" baseline="0" dirty="0" err="1">
                <a:ln>
                  <a:noFill/>
                </a:ln>
                <a:solidFill>
                  <a:srgbClr val="080808"/>
                </a:solidFill>
                <a:effectLst/>
                <a:latin typeface="JetBrains Mono"/>
              </a:rPr>
              <a:t>utils.convert_date_ts</a:t>
            </a:r>
            <a:r>
              <a:rPr kumimoji="0" lang="en-US" altLang="en-US" sz="1600" b="0" i="0" u="none" strike="noStrike" cap="none" normalizeH="0" baseline="0" dirty="0">
                <a:ln>
                  <a:noFill/>
                </a:ln>
                <a:solidFill>
                  <a:srgbClr val="080808"/>
                </a:solidFill>
                <a:effectLst/>
                <a:latin typeface="JetBrains Mono"/>
              </a:rPr>
              <a:t>(dthr2)</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9" name="Seta: para a Direita 18">
            <a:extLst>
              <a:ext uri="{FF2B5EF4-FFF2-40B4-BE49-F238E27FC236}">
                <a16:creationId xmlns:a16="http://schemas.microsoft.com/office/drawing/2014/main" id="{61D2657C-B906-4461-A187-DD915095D352}"/>
              </a:ext>
            </a:extLst>
          </p:cNvPr>
          <p:cNvSpPr/>
          <p:nvPr/>
        </p:nvSpPr>
        <p:spPr>
          <a:xfrm rot="19803501">
            <a:off x="5496641" y="2193563"/>
            <a:ext cx="1198716" cy="63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eta: para a Direita 19">
            <a:extLst>
              <a:ext uri="{FF2B5EF4-FFF2-40B4-BE49-F238E27FC236}">
                <a16:creationId xmlns:a16="http://schemas.microsoft.com/office/drawing/2014/main" id="{173B5343-F059-4E65-92A8-D46649A7D297}"/>
              </a:ext>
            </a:extLst>
          </p:cNvPr>
          <p:cNvSpPr/>
          <p:nvPr/>
        </p:nvSpPr>
        <p:spPr>
          <a:xfrm rot="1016366">
            <a:off x="5484867" y="3650866"/>
            <a:ext cx="1198716" cy="63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32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ircle(in)">
                                      <p:cBhvr>
                                        <p:cTn id="15" dur="2000"/>
                                        <p:tgtEl>
                                          <p:spTgt spid="2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A2FF0-1FA2-4D88-BF7D-D0C76B9EC261}"/>
              </a:ext>
            </a:extLst>
          </p:cNvPr>
          <p:cNvSpPr>
            <a:spLocks noGrp="1"/>
          </p:cNvSpPr>
          <p:nvPr>
            <p:ph type="title"/>
          </p:nvPr>
        </p:nvSpPr>
        <p:spPr>
          <a:xfrm>
            <a:off x="484238" y="102202"/>
            <a:ext cx="10515600" cy="1325563"/>
          </a:xfrm>
        </p:spPr>
        <p:txBody>
          <a:bodyPr/>
          <a:lstStyle/>
          <a:p>
            <a:r>
              <a:rPr lang="en-US" dirty="0"/>
              <a:t>Understanding the dataset</a:t>
            </a:r>
          </a:p>
        </p:txBody>
      </p:sp>
      <p:sp>
        <p:nvSpPr>
          <p:cNvPr id="3" name="Espaço Reservado para Conteúdo 2">
            <a:extLst>
              <a:ext uri="{FF2B5EF4-FFF2-40B4-BE49-F238E27FC236}">
                <a16:creationId xmlns:a16="http://schemas.microsoft.com/office/drawing/2014/main" id="{8C23400B-90AA-4942-9E77-64B739BADD1A}"/>
              </a:ext>
            </a:extLst>
          </p:cNvPr>
          <p:cNvSpPr>
            <a:spLocks noGrp="1"/>
          </p:cNvSpPr>
          <p:nvPr>
            <p:ph idx="1"/>
          </p:nvPr>
        </p:nvSpPr>
        <p:spPr>
          <a:xfrm>
            <a:off x="700548" y="1186529"/>
            <a:ext cx="7588483" cy="3625606"/>
          </a:xfrm>
        </p:spPr>
        <p:txBody>
          <a:bodyPr/>
          <a:lstStyle/>
          <a:p>
            <a:pPr algn="just"/>
            <a:r>
              <a:rPr lang="en-US" dirty="0"/>
              <a:t>The dataset is a log file generated from Bro (like </a:t>
            </a:r>
            <a:r>
              <a:rPr lang="en-US" dirty="0" err="1"/>
              <a:t>netflow</a:t>
            </a:r>
            <a:r>
              <a:rPr lang="en-US" dirty="0"/>
              <a:t> logs). </a:t>
            </a:r>
          </a:p>
        </p:txBody>
      </p:sp>
      <p:pic>
        <p:nvPicPr>
          <p:cNvPr id="5" name="Imagem 4">
            <a:extLst>
              <a:ext uri="{FF2B5EF4-FFF2-40B4-BE49-F238E27FC236}">
                <a16:creationId xmlns:a16="http://schemas.microsoft.com/office/drawing/2014/main" id="{820F627F-9D1E-476E-A3F9-6C1B7E47BDF2}"/>
              </a:ext>
            </a:extLst>
          </p:cNvPr>
          <p:cNvPicPr>
            <a:picLocks noChangeAspect="1"/>
          </p:cNvPicPr>
          <p:nvPr/>
        </p:nvPicPr>
        <p:blipFill>
          <a:blip r:embed="rId2"/>
          <a:stretch>
            <a:fillRect/>
          </a:stretch>
        </p:blipFill>
        <p:spPr>
          <a:xfrm>
            <a:off x="992307" y="2512092"/>
            <a:ext cx="7188226" cy="1984773"/>
          </a:xfrm>
          <a:prstGeom prst="rect">
            <a:avLst/>
          </a:prstGeom>
        </p:spPr>
      </p:pic>
      <p:sp>
        <p:nvSpPr>
          <p:cNvPr id="6" name="Rectangle 1">
            <a:extLst>
              <a:ext uri="{FF2B5EF4-FFF2-40B4-BE49-F238E27FC236}">
                <a16:creationId xmlns:a16="http://schemas.microsoft.com/office/drawing/2014/main" id="{3A47D44D-DD3A-4211-92C5-F24360722CA7}"/>
              </a:ext>
            </a:extLst>
          </p:cNvPr>
          <p:cNvSpPr>
            <a:spLocks noChangeArrowheads="1"/>
          </p:cNvSpPr>
          <p:nvPr/>
        </p:nvSpPr>
        <p:spPr bwMode="auto">
          <a:xfrm>
            <a:off x="8916695" y="244731"/>
            <a:ext cx="2710807"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8080"/>
                </a:solidFill>
                <a:effectLst/>
                <a:latin typeface="JetBrains Mono"/>
              </a:rPr>
              <a:t>ts</a:t>
            </a:r>
            <a:r>
              <a:rPr kumimoji="0" lang="en-US" altLang="en-US" sz="1600" b="1" i="0" u="none" strike="noStrike" cap="none" normalizeH="0" baseline="0" dirty="0">
                <a:ln>
                  <a:noFill/>
                </a:ln>
                <a:solidFill>
                  <a:srgbClr val="008080"/>
                </a:solidFill>
                <a:effectLst/>
                <a:latin typeface="JetBrains Mono"/>
              </a:rPr>
              <a:t> = 1331901001.020000</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uid</a:t>
            </a:r>
            <a:r>
              <a:rPr kumimoji="0" lang="en-US" altLang="en-US" sz="1600" b="1" i="0" u="none" strike="noStrike" cap="none" normalizeH="0" baseline="0" dirty="0">
                <a:ln>
                  <a:noFill/>
                </a:ln>
                <a:solidFill>
                  <a:srgbClr val="008080"/>
                </a:solidFill>
                <a:effectLst/>
                <a:latin typeface="JetBrains Mono"/>
              </a:rPr>
              <a:t>=CM9v2G2foK59DXzmg7</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id.orig_h</a:t>
            </a:r>
            <a:r>
              <a:rPr kumimoji="0" lang="en-US" altLang="en-US" sz="1600" b="1" i="0" u="none" strike="noStrike" cap="none" normalizeH="0" baseline="0" dirty="0">
                <a:ln>
                  <a:noFill/>
                </a:ln>
                <a:solidFill>
                  <a:srgbClr val="008080"/>
                </a:solidFill>
                <a:effectLst/>
                <a:latin typeface="JetBrains Mono"/>
              </a:rPr>
              <a:t>=192.168.202.79</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id.orig_p</a:t>
            </a:r>
            <a:r>
              <a:rPr kumimoji="0" lang="en-US" altLang="en-US" sz="1600" b="1" i="0" u="none" strike="noStrike" cap="none" normalizeH="0" baseline="0" dirty="0">
                <a:ln>
                  <a:noFill/>
                </a:ln>
                <a:solidFill>
                  <a:srgbClr val="008080"/>
                </a:solidFill>
                <a:effectLst/>
                <a:latin typeface="JetBrains Mono"/>
              </a:rPr>
              <a:t>=50623</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id.resp_h</a:t>
            </a:r>
            <a:r>
              <a:rPr kumimoji="0" lang="en-US" altLang="en-US" sz="1600" b="1" i="0" u="none" strike="noStrike" cap="none" normalizeH="0" baseline="0" dirty="0">
                <a:ln>
                  <a:noFill/>
                </a:ln>
                <a:solidFill>
                  <a:srgbClr val="008080"/>
                </a:solidFill>
                <a:effectLst/>
                <a:latin typeface="JetBrains Mono"/>
              </a:rPr>
              <a:t>=192.168.229.251</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id.resp_p</a:t>
            </a:r>
            <a:r>
              <a:rPr kumimoji="0" lang="en-US" altLang="en-US" sz="1600" b="1" i="0" u="none" strike="noStrike" cap="none" normalizeH="0" baseline="0" dirty="0">
                <a:ln>
                  <a:noFill/>
                </a:ln>
                <a:solidFill>
                  <a:srgbClr val="008080"/>
                </a:solidFill>
                <a:effectLst/>
                <a:latin typeface="JetBrains Mono"/>
              </a:rPr>
              <a:t>=80</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proto=</a:t>
            </a:r>
            <a:r>
              <a:rPr kumimoji="0" lang="en-US" altLang="en-US" sz="1600" b="1" i="0" u="none" strike="noStrike" cap="none" normalizeH="0" baseline="0" dirty="0" err="1">
                <a:ln>
                  <a:noFill/>
                </a:ln>
                <a:solidFill>
                  <a:srgbClr val="008080"/>
                </a:solidFill>
                <a:effectLst/>
                <a:latin typeface="JetBrains Mono"/>
              </a:rPr>
              <a:t>tcp</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service=http</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duration=0.010000</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orig_bytes</a:t>
            </a:r>
            <a:r>
              <a:rPr kumimoji="0" lang="en-US" altLang="en-US" sz="1600" b="1" i="0" u="none" strike="noStrike" cap="none" normalizeH="0" baseline="0" dirty="0">
                <a:ln>
                  <a:noFill/>
                </a:ln>
                <a:solidFill>
                  <a:srgbClr val="008080"/>
                </a:solidFill>
                <a:effectLst/>
                <a:latin typeface="JetBrains Mono"/>
              </a:rPr>
              <a:t>=162</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resp_bytes</a:t>
            </a:r>
            <a:r>
              <a:rPr kumimoji="0" lang="en-US" altLang="en-US" sz="1600" b="1" i="0" u="none" strike="noStrike" cap="none" normalizeH="0" baseline="0" dirty="0">
                <a:ln>
                  <a:noFill/>
                </a:ln>
                <a:solidFill>
                  <a:srgbClr val="008080"/>
                </a:solidFill>
                <a:effectLst/>
                <a:latin typeface="JetBrains Mono"/>
              </a:rPr>
              <a:t>=214</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conn_state</a:t>
            </a:r>
            <a:r>
              <a:rPr kumimoji="0" lang="en-US" altLang="en-US" sz="1600" b="1" i="0" u="none" strike="noStrike" cap="none" normalizeH="0" baseline="0" dirty="0">
                <a:ln>
                  <a:noFill/>
                </a:ln>
                <a:solidFill>
                  <a:srgbClr val="008080"/>
                </a:solidFill>
                <a:effectLst/>
                <a:latin typeface="JetBrains Mono"/>
              </a:rPr>
              <a:t>=SF</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local_orig</a:t>
            </a:r>
            <a:r>
              <a:rPr kumimoji="0" lang="en-US" altLang="en-US" sz="1600" b="1" i="0" u="none" strike="noStrike" cap="none" normalizeH="0" baseline="0" dirty="0">
                <a:ln>
                  <a:noFill/>
                </a:ln>
                <a:solidFill>
                  <a:srgbClr val="008080"/>
                </a:solidFill>
                <a:effectLst/>
                <a:latin typeface="JetBrains Mono"/>
              </a:rPr>
              <a:t>=-</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missed_bytes</a:t>
            </a:r>
            <a:r>
              <a:rPr kumimoji="0" lang="en-US" altLang="en-US" sz="1600" b="1" i="0" u="none" strike="noStrike" cap="none" normalizeH="0" baseline="0" dirty="0">
                <a:ln>
                  <a:noFill/>
                </a:ln>
                <a:solidFill>
                  <a:srgbClr val="008080"/>
                </a:solidFill>
                <a:effectLst/>
                <a:latin typeface="JetBrains Mono"/>
              </a:rPr>
              <a:t>=0</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history=</a:t>
            </a:r>
            <a:r>
              <a:rPr kumimoji="0" lang="en-US" altLang="en-US" sz="1600" b="1" i="0" u="none" strike="noStrike" cap="none" normalizeH="0" baseline="0" dirty="0" err="1">
                <a:ln>
                  <a:noFill/>
                </a:ln>
                <a:solidFill>
                  <a:srgbClr val="008080"/>
                </a:solidFill>
                <a:effectLst/>
                <a:latin typeface="JetBrains Mono"/>
              </a:rPr>
              <a:t>ShADfFa</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orig_pkts</a:t>
            </a:r>
            <a:r>
              <a:rPr kumimoji="0" lang="en-US" altLang="en-US" sz="1600" b="1" i="0" u="none" strike="noStrike" cap="none" normalizeH="0" baseline="0" dirty="0">
                <a:ln>
                  <a:noFill/>
                </a:ln>
                <a:solidFill>
                  <a:srgbClr val="008080"/>
                </a:solidFill>
                <a:effectLst/>
                <a:latin typeface="JetBrains Mono"/>
              </a:rPr>
              <a:t>=4</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orig_ip_bytes</a:t>
            </a:r>
            <a:r>
              <a:rPr kumimoji="0" lang="en-US" altLang="en-US" sz="1600" b="1" i="0" u="none" strike="noStrike" cap="none" normalizeH="0" baseline="0" dirty="0">
                <a:ln>
                  <a:noFill/>
                </a:ln>
                <a:solidFill>
                  <a:srgbClr val="008080"/>
                </a:solidFill>
                <a:effectLst/>
                <a:latin typeface="JetBrains Mono"/>
              </a:rPr>
              <a:t>=378</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resp_pkts</a:t>
            </a:r>
            <a:r>
              <a:rPr kumimoji="0" lang="en-US" altLang="en-US" sz="1600" b="1" i="0" u="none" strike="noStrike" cap="none" normalizeH="0" baseline="0" dirty="0">
                <a:ln>
                  <a:noFill/>
                </a:ln>
                <a:solidFill>
                  <a:srgbClr val="008080"/>
                </a:solidFill>
                <a:effectLst/>
                <a:latin typeface="JetBrains Mono"/>
              </a:rPr>
              <a:t>=3</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resp_ip_bytes</a:t>
            </a:r>
            <a:r>
              <a:rPr kumimoji="0" lang="en-US" altLang="en-US" sz="1600" b="1" i="0" u="none" strike="noStrike" cap="none" normalizeH="0" baseline="0" dirty="0">
                <a:ln>
                  <a:noFill/>
                </a:ln>
                <a:solidFill>
                  <a:srgbClr val="008080"/>
                </a:solidFill>
                <a:effectLst/>
                <a:latin typeface="JetBrains Mono"/>
              </a:rPr>
              <a:t>=382</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a:t>
            </a:r>
            <a:r>
              <a:rPr kumimoji="0" lang="en-US" altLang="en-US" sz="1600" b="1" i="0" u="none" strike="noStrike" cap="none" normalizeH="0" baseline="0" dirty="0" err="1">
                <a:ln>
                  <a:noFill/>
                </a:ln>
                <a:solidFill>
                  <a:srgbClr val="008080"/>
                </a:solidFill>
                <a:effectLst/>
                <a:latin typeface="JetBrains Mono"/>
              </a:rPr>
              <a:t>tunnel_parents</a:t>
            </a:r>
            <a:r>
              <a:rPr kumimoji="0" lang="en-US" altLang="en-US" sz="1600" b="1" i="0" u="none" strike="noStrike" cap="none" normalizeH="0" baseline="0" dirty="0">
                <a:ln>
                  <a:noFill/>
                </a:ln>
                <a:solidFill>
                  <a:srgbClr val="008080"/>
                </a:solidFill>
                <a:effectLst/>
                <a:latin typeface="JetBrains Mono"/>
              </a:rPr>
              <a:t>=(empty)</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threat</a:t>
            </a:r>
            <a:br>
              <a:rPr kumimoji="0" lang="en-US" altLang="en-US" sz="1600" b="1" i="0" u="none" strike="noStrike" cap="none" normalizeH="0" baseline="0" dirty="0">
                <a:ln>
                  <a:noFill/>
                </a:ln>
                <a:solidFill>
                  <a:srgbClr val="008080"/>
                </a:solidFill>
                <a:effectLst/>
                <a:latin typeface="JetBrains Mono"/>
              </a:rPr>
            </a:br>
            <a:r>
              <a:rPr kumimoji="0" lang="en-US" altLang="en-US" sz="1600" b="1" i="0" u="none" strike="noStrike" cap="none" normalizeH="0" baseline="0" dirty="0">
                <a:ln>
                  <a:noFill/>
                </a:ln>
                <a:solidFill>
                  <a:srgbClr val="008080"/>
                </a:solidFill>
                <a:effectLst/>
                <a:latin typeface="JetBrains Mono"/>
              </a:rPr>
              <a:t>   sample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3700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m 19">
            <a:extLst>
              <a:ext uri="{FF2B5EF4-FFF2-40B4-BE49-F238E27FC236}">
                <a16:creationId xmlns:a16="http://schemas.microsoft.com/office/drawing/2014/main" id="{FBC145BF-F423-43EB-8E1B-B1D8C8BC65C9}"/>
              </a:ext>
            </a:extLst>
          </p:cNvPr>
          <p:cNvPicPr>
            <a:picLocks noChangeAspect="1"/>
          </p:cNvPicPr>
          <p:nvPr/>
        </p:nvPicPr>
        <p:blipFill>
          <a:blip r:embed="rId2"/>
          <a:stretch>
            <a:fillRect/>
          </a:stretch>
        </p:blipFill>
        <p:spPr>
          <a:xfrm>
            <a:off x="169607" y="2097804"/>
            <a:ext cx="6867525" cy="3724275"/>
          </a:xfrm>
          <a:prstGeom prst="rect">
            <a:avLst/>
          </a:prstGeom>
        </p:spPr>
      </p:pic>
      <p:sp>
        <p:nvSpPr>
          <p:cNvPr id="2" name="Título 1">
            <a:extLst>
              <a:ext uri="{FF2B5EF4-FFF2-40B4-BE49-F238E27FC236}">
                <a16:creationId xmlns:a16="http://schemas.microsoft.com/office/drawing/2014/main" id="{674A6AA4-5AAA-4E93-A9AB-5F0BD3E4C0F7}"/>
              </a:ext>
            </a:extLst>
          </p:cNvPr>
          <p:cNvSpPr>
            <a:spLocks noGrp="1"/>
          </p:cNvSpPr>
          <p:nvPr>
            <p:ph type="title"/>
          </p:nvPr>
        </p:nvSpPr>
        <p:spPr>
          <a:xfrm>
            <a:off x="169607" y="53169"/>
            <a:ext cx="10515600" cy="1325563"/>
          </a:xfrm>
        </p:spPr>
        <p:txBody>
          <a:bodyPr/>
          <a:lstStyle/>
          <a:p>
            <a:r>
              <a:rPr lang="en-US" dirty="0"/>
              <a:t>Time Based Queries</a:t>
            </a:r>
          </a:p>
        </p:txBody>
      </p:sp>
      <p:sp>
        <p:nvSpPr>
          <p:cNvPr id="15" name="Rectangle 3">
            <a:extLst>
              <a:ext uri="{FF2B5EF4-FFF2-40B4-BE49-F238E27FC236}">
                <a16:creationId xmlns:a16="http://schemas.microsoft.com/office/drawing/2014/main" id="{EF69F833-2F91-46FA-912B-E658CE36CCFD}"/>
              </a:ext>
            </a:extLst>
          </p:cNvPr>
          <p:cNvSpPr>
            <a:spLocks noChangeArrowheads="1"/>
          </p:cNvSpPr>
          <p:nvPr/>
        </p:nvSpPr>
        <p:spPr bwMode="auto">
          <a:xfrm>
            <a:off x="5984723" y="336187"/>
            <a:ext cx="620727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#convert </a:t>
            </a:r>
            <a:r>
              <a:rPr kumimoji="0" lang="en-US" altLang="en-US" b="0" i="1" u="none" strike="noStrike" cap="none" normalizeH="0" baseline="0" dirty="0" err="1">
                <a:ln>
                  <a:noFill/>
                </a:ln>
                <a:solidFill>
                  <a:srgbClr val="8C8C8C"/>
                </a:solidFill>
                <a:effectLst/>
                <a:latin typeface="JetBrains Mono"/>
              </a:rPr>
              <a:t>data_str</a:t>
            </a:r>
            <a:r>
              <a:rPr kumimoji="0" lang="en-US" altLang="en-US" b="0" i="1" u="none" strike="noStrike" cap="none" normalizeH="0" baseline="0" dirty="0">
                <a:ln>
                  <a:noFill/>
                </a:ln>
                <a:solidFill>
                  <a:srgbClr val="8C8C8C"/>
                </a:solidFill>
                <a:effectLst/>
                <a:latin typeface="JetBrains Mono"/>
              </a:rPr>
              <a:t> to timestamp</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dt1 = </a:t>
            </a:r>
            <a:r>
              <a:rPr kumimoji="0" lang="en-US" altLang="en-US" b="1" i="0" u="none" strike="noStrike" cap="none" normalizeH="0" baseline="0" dirty="0">
                <a:ln>
                  <a:noFill/>
                </a:ln>
                <a:solidFill>
                  <a:srgbClr val="008080"/>
                </a:solidFill>
                <a:effectLst/>
                <a:latin typeface="JetBrains Mono"/>
              </a:rPr>
              <a:t>"20120110" </a:t>
            </a:r>
            <a:r>
              <a:rPr kumimoji="0" lang="en-US" altLang="en-US" b="0" i="1" u="none" strike="noStrike" cap="none" normalizeH="0" baseline="0" dirty="0">
                <a:ln>
                  <a:noFill/>
                </a:ln>
                <a:solidFill>
                  <a:srgbClr val="8C8C8C"/>
                </a:solidFill>
                <a:effectLst/>
                <a:latin typeface="JetBrains Mono"/>
              </a:rPr>
              <a:t>#2012-01-10</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ts1 = </a:t>
            </a:r>
            <a:r>
              <a:rPr kumimoji="0" lang="en-US" altLang="en-US" b="0" i="0" u="none" strike="noStrike" cap="none" normalizeH="0" baseline="0" dirty="0" err="1">
                <a:ln>
                  <a:noFill/>
                </a:ln>
                <a:solidFill>
                  <a:srgbClr val="080808"/>
                </a:solidFill>
                <a:effectLst/>
                <a:latin typeface="JetBrains Mono"/>
              </a:rPr>
              <a:t>utils.convert_date_ts</a:t>
            </a:r>
            <a:r>
              <a:rPr kumimoji="0" lang="en-US" altLang="en-US" b="0" i="0" u="none" strike="noStrike" cap="none" normalizeH="0" baseline="0" dirty="0">
                <a:ln>
                  <a:noFill/>
                </a:ln>
                <a:solidFill>
                  <a:srgbClr val="080808"/>
                </a:solidFill>
                <a:effectLst/>
                <a:latin typeface="JetBrains Mono"/>
              </a:rPr>
              <a:t>(dt1)</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dt2 = </a:t>
            </a:r>
            <a:r>
              <a:rPr kumimoji="0" lang="en-US" altLang="en-US" b="1" i="0" u="none" strike="noStrike" cap="none" normalizeH="0" baseline="0" dirty="0">
                <a:ln>
                  <a:noFill/>
                </a:ln>
                <a:solidFill>
                  <a:srgbClr val="008080"/>
                </a:solidFill>
                <a:effectLst/>
                <a:latin typeface="JetBrains Mono"/>
              </a:rPr>
              <a:t>"20120220" </a:t>
            </a:r>
            <a:r>
              <a:rPr kumimoji="0" lang="en-US" altLang="en-US" b="0" i="1" u="none" strike="noStrike" cap="none" normalizeH="0" baseline="0" dirty="0">
                <a:ln>
                  <a:noFill/>
                </a:ln>
                <a:solidFill>
                  <a:srgbClr val="8C8C8C"/>
                </a:solidFill>
                <a:effectLst/>
                <a:latin typeface="JetBrains Mono"/>
              </a:rPr>
              <a:t>#2012-02-20</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ts2 = </a:t>
            </a:r>
            <a:r>
              <a:rPr kumimoji="0" lang="en-US" altLang="en-US" b="0" i="0" u="none" strike="noStrike" cap="none" normalizeH="0" baseline="0" dirty="0" err="1">
                <a:ln>
                  <a:noFill/>
                </a:ln>
                <a:solidFill>
                  <a:srgbClr val="080808"/>
                </a:solidFill>
                <a:effectLst/>
                <a:latin typeface="JetBrains Mono"/>
              </a:rPr>
              <a:t>utils.convert_date_ts</a:t>
            </a:r>
            <a:r>
              <a:rPr kumimoji="0" lang="en-US" altLang="en-US" b="0" i="0" u="none" strike="noStrike" cap="none" normalizeH="0" baseline="0" dirty="0">
                <a:ln>
                  <a:noFill/>
                </a:ln>
                <a:solidFill>
                  <a:srgbClr val="080808"/>
                </a:solidFill>
                <a:effectLst/>
                <a:latin typeface="JetBrains Mono"/>
              </a:rPr>
              <a:t>(dt2)</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#get the information between the interval 20120110 - 20120220</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values = </a:t>
            </a:r>
            <a:r>
              <a:rPr kumimoji="0" lang="en-US" altLang="en-US" b="0" i="0" u="none" strike="noStrike" cap="none" normalizeH="0" baseline="0" dirty="0" err="1">
                <a:ln>
                  <a:noFill/>
                </a:ln>
                <a:solidFill>
                  <a:srgbClr val="080808"/>
                </a:solidFill>
                <a:effectLst/>
                <a:latin typeface="JetBrains Mono"/>
              </a:rPr>
              <a:t>http_df.loc</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http_df.index</a:t>
            </a:r>
            <a:r>
              <a:rPr kumimoji="0" lang="en-US" altLang="en-US" b="0" i="0" u="none" strike="noStrike" cap="none" normalizeH="0" baseline="0" dirty="0">
                <a:ln>
                  <a:noFill/>
                </a:ln>
                <a:solidFill>
                  <a:srgbClr val="080808"/>
                </a:solidFill>
                <a:effectLst/>
                <a:latin typeface="JetBrains Mono"/>
              </a:rPr>
              <a:t>&gt;ts1) &amp;(</a:t>
            </a:r>
            <a:r>
              <a:rPr kumimoji="0" lang="en-US" altLang="en-US" b="0" i="0" u="none" strike="noStrike" cap="none" normalizeH="0" baseline="0" dirty="0" err="1">
                <a:ln>
                  <a:noFill/>
                </a:ln>
                <a:solidFill>
                  <a:srgbClr val="080808"/>
                </a:solidFill>
                <a:effectLst/>
                <a:latin typeface="JetBrains Mono"/>
              </a:rPr>
              <a:t>http_df.index</a:t>
            </a:r>
            <a:r>
              <a:rPr kumimoji="0" lang="en-US" altLang="en-US" b="0" i="0" u="none" strike="noStrike" cap="none" normalizeH="0" baseline="0" dirty="0">
                <a:ln>
                  <a:noFill/>
                </a:ln>
                <a:solidFill>
                  <a:srgbClr val="080808"/>
                </a:solidFill>
                <a:effectLst/>
                <a:latin typeface="JetBrains Mono"/>
              </a:rPr>
              <a:t>&lt;ts2)]</a:t>
            </a: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#print only the column 2 to 7</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(values[</a:t>
            </a:r>
            <a:r>
              <a:rPr kumimoji="0" lang="en-US" altLang="en-US" b="0" i="0" u="none" strike="noStrike" cap="none" normalizeH="0" baseline="0" dirty="0" err="1">
                <a:ln>
                  <a:noFill/>
                </a:ln>
                <a:solidFill>
                  <a:srgbClr val="080808"/>
                </a:solidFill>
                <a:effectLst/>
                <a:latin typeface="JetBrains Mono"/>
              </a:rPr>
              <a:t>http_df.columns.tolist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7</a:t>
            </a:r>
            <a:r>
              <a:rPr kumimoji="0" lang="en-US" altLang="en-US" b="0" i="0" u="none" strike="noStrike" cap="none" normalizeH="0" baseline="0" dirty="0">
                <a:ln>
                  <a:noFill/>
                </a:ln>
                <a:solidFill>
                  <a:srgbClr val="080808"/>
                </a:solidFill>
                <a:effectLst/>
                <a:latin typeface="JetBrains Mono"/>
              </a:rPr>
              <a:t>]].head())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8" name="Retângulo 17">
            <a:extLst>
              <a:ext uri="{FF2B5EF4-FFF2-40B4-BE49-F238E27FC236}">
                <a16:creationId xmlns:a16="http://schemas.microsoft.com/office/drawing/2014/main" id="{33CBF28D-42E1-4ABA-A8B2-654F00CCDB84}"/>
              </a:ext>
            </a:extLst>
          </p:cNvPr>
          <p:cNvSpPr/>
          <p:nvPr/>
        </p:nvSpPr>
        <p:spPr>
          <a:xfrm>
            <a:off x="5810865" y="1967549"/>
            <a:ext cx="6302477" cy="12309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a:extLst>
              <a:ext uri="{FF2B5EF4-FFF2-40B4-BE49-F238E27FC236}">
                <a16:creationId xmlns:a16="http://schemas.microsoft.com/office/drawing/2014/main" id="{12023E2C-DED4-4A3F-B77F-700487A193CB}"/>
              </a:ext>
            </a:extLst>
          </p:cNvPr>
          <p:cNvSpPr/>
          <p:nvPr/>
        </p:nvSpPr>
        <p:spPr>
          <a:xfrm>
            <a:off x="121522" y="5342054"/>
            <a:ext cx="2592181" cy="485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600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2A91E721-C71F-4FBD-AC0F-71FEF1C9607E}"/>
              </a:ext>
            </a:extLst>
          </p:cNvPr>
          <p:cNvSpPr>
            <a:spLocks noChangeArrowheads="1"/>
          </p:cNvSpPr>
          <p:nvPr/>
        </p:nvSpPr>
        <p:spPr bwMode="auto">
          <a:xfrm>
            <a:off x="4233887" y="1234254"/>
            <a:ext cx="796737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JetBrains Mono"/>
              </a:rPr>
              <a:t>dthr1=</a:t>
            </a:r>
            <a:r>
              <a:rPr kumimoji="0" lang="en-US" altLang="en-US" b="1" i="0" u="none" strike="noStrike" cap="none" normalizeH="0" baseline="0" dirty="0">
                <a:ln>
                  <a:noFill/>
                </a:ln>
                <a:solidFill>
                  <a:srgbClr val="008080"/>
                </a:solidFill>
                <a:effectLst/>
                <a:latin typeface="JetBrains Mono"/>
              </a:rPr>
              <a:t>"20120110T123045"  </a:t>
            </a:r>
            <a:r>
              <a:rPr kumimoji="0" lang="en-US" altLang="en-US" b="0" i="1" u="none" strike="noStrike" cap="none" normalizeH="0" baseline="0" dirty="0">
                <a:ln>
                  <a:noFill/>
                </a:ln>
                <a:solidFill>
                  <a:srgbClr val="8C8C8C"/>
                </a:solidFill>
                <a:effectLst/>
                <a:latin typeface="JetBrains Mono"/>
              </a:rPr>
              <a:t>#2012-01-10 12:30:45</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ts_dthr1 = </a:t>
            </a:r>
            <a:r>
              <a:rPr kumimoji="0" lang="en-US" altLang="en-US" b="0" i="0" u="none" strike="noStrike" cap="none" normalizeH="0" baseline="0" dirty="0" err="1">
                <a:ln>
                  <a:noFill/>
                </a:ln>
                <a:solidFill>
                  <a:srgbClr val="080808"/>
                </a:solidFill>
                <a:effectLst/>
                <a:latin typeface="JetBrains Mono"/>
              </a:rPr>
              <a:t>utils.convert_date_ts</a:t>
            </a:r>
            <a:r>
              <a:rPr kumimoji="0" lang="en-US" altLang="en-US" b="0" i="0" u="none" strike="noStrike" cap="none" normalizeH="0" baseline="0" dirty="0">
                <a:ln>
                  <a:noFill/>
                </a:ln>
                <a:solidFill>
                  <a:srgbClr val="080808"/>
                </a:solidFill>
                <a:effectLst/>
                <a:latin typeface="JetBrains Mono"/>
              </a:rPr>
              <a:t>(dthr1)</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dthr2 = </a:t>
            </a:r>
            <a:r>
              <a:rPr kumimoji="0" lang="en-US" altLang="en-US" b="1" i="0" u="none" strike="noStrike" cap="none" normalizeH="0" baseline="0" dirty="0">
                <a:ln>
                  <a:noFill/>
                </a:ln>
                <a:solidFill>
                  <a:srgbClr val="008080"/>
                </a:solidFill>
                <a:effectLst/>
                <a:latin typeface="JetBrains Mono"/>
              </a:rPr>
              <a:t>"20120112T173045" </a:t>
            </a:r>
            <a:r>
              <a:rPr kumimoji="0" lang="en-US" altLang="en-US" b="0" i="1" u="none" strike="noStrike" cap="none" normalizeH="0" baseline="0" dirty="0">
                <a:ln>
                  <a:noFill/>
                </a:ln>
                <a:solidFill>
                  <a:srgbClr val="8C8C8C"/>
                </a:solidFill>
                <a:effectLst/>
                <a:latin typeface="JetBrains Mono"/>
              </a:rPr>
              <a:t>#2012-01-12 17:30:45</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ts_dthr2 = </a:t>
            </a:r>
            <a:r>
              <a:rPr kumimoji="0" lang="en-US" altLang="en-US" b="0" i="0" u="none" strike="noStrike" cap="none" normalizeH="0" baseline="0" dirty="0" err="1">
                <a:ln>
                  <a:noFill/>
                </a:ln>
                <a:solidFill>
                  <a:srgbClr val="080808"/>
                </a:solidFill>
                <a:effectLst/>
                <a:latin typeface="JetBrains Mono"/>
              </a:rPr>
              <a:t>utils.convert_date_ts</a:t>
            </a:r>
            <a:r>
              <a:rPr kumimoji="0" lang="en-US" altLang="en-US" b="0" i="0" u="none" strike="noStrike" cap="none" normalizeH="0" baseline="0" dirty="0">
                <a:ln>
                  <a:noFill/>
                </a:ln>
                <a:solidFill>
                  <a:srgbClr val="080808"/>
                </a:solidFill>
                <a:effectLst/>
                <a:latin typeface="JetBrains Mono"/>
              </a:rPr>
              <a:t>(dthr2)</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#get the information between the interval 20120110 12:30:45 - 20120220 12:30:45</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80808"/>
                </a:solidFill>
                <a:effectLst/>
                <a:latin typeface="JetBrains Mono"/>
              </a:rPr>
              <a:t>values = </a:t>
            </a:r>
            <a:r>
              <a:rPr kumimoji="0" lang="en-US" altLang="en-US" b="0" i="0" u="none" strike="noStrike" cap="none" normalizeH="0" baseline="0" dirty="0" err="1">
                <a:ln>
                  <a:noFill/>
                </a:ln>
                <a:solidFill>
                  <a:srgbClr val="080808"/>
                </a:solidFill>
                <a:effectLst/>
                <a:latin typeface="JetBrains Mono"/>
              </a:rPr>
              <a:t>http_df.loc</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http_df.index</a:t>
            </a:r>
            <a:r>
              <a:rPr kumimoji="0" lang="en-US" altLang="en-US" b="0" i="0" u="none" strike="noStrike" cap="none" normalizeH="0" baseline="0" dirty="0">
                <a:ln>
                  <a:noFill/>
                </a:ln>
                <a:solidFill>
                  <a:srgbClr val="080808"/>
                </a:solidFill>
                <a:effectLst/>
                <a:latin typeface="JetBrains Mono"/>
              </a:rPr>
              <a:t>&gt;ts_dthr1) &amp;(</a:t>
            </a:r>
            <a:r>
              <a:rPr kumimoji="0" lang="en-US" altLang="en-US" b="0" i="0" u="none" strike="noStrike" cap="none" normalizeH="0" baseline="0" dirty="0" err="1">
                <a:ln>
                  <a:noFill/>
                </a:ln>
                <a:solidFill>
                  <a:srgbClr val="080808"/>
                </a:solidFill>
                <a:effectLst/>
                <a:latin typeface="JetBrains Mono"/>
              </a:rPr>
              <a:t>http_df.index</a:t>
            </a:r>
            <a:r>
              <a:rPr kumimoji="0" lang="en-US" altLang="en-US" b="0" i="0" u="none" strike="noStrike" cap="none" normalizeH="0" baseline="0" dirty="0">
                <a:ln>
                  <a:noFill/>
                </a:ln>
                <a:solidFill>
                  <a:srgbClr val="080808"/>
                </a:solidFill>
                <a:effectLst/>
                <a:latin typeface="JetBrains Mono"/>
              </a:rPr>
              <a:t>&lt;ts_dthr2)]</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(values[</a:t>
            </a:r>
            <a:r>
              <a:rPr kumimoji="0" lang="en-US" altLang="en-US" b="0" i="0" u="none" strike="noStrike" cap="none" normalizeH="0" baseline="0" dirty="0" err="1">
                <a:ln>
                  <a:noFill/>
                </a:ln>
                <a:solidFill>
                  <a:srgbClr val="080808"/>
                </a:solidFill>
                <a:effectLst/>
                <a:latin typeface="JetBrains Mono"/>
              </a:rPr>
              <a:t>http_df.columns.tolist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2</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7</a:t>
            </a:r>
            <a:r>
              <a:rPr kumimoji="0" lang="en-US" altLang="en-US"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 name="Título 1">
            <a:extLst>
              <a:ext uri="{FF2B5EF4-FFF2-40B4-BE49-F238E27FC236}">
                <a16:creationId xmlns:a16="http://schemas.microsoft.com/office/drawing/2014/main" id="{674A6AA4-5AAA-4E93-A9AB-5F0BD3E4C0F7}"/>
              </a:ext>
            </a:extLst>
          </p:cNvPr>
          <p:cNvSpPr>
            <a:spLocks noGrp="1"/>
          </p:cNvSpPr>
          <p:nvPr>
            <p:ph type="title"/>
          </p:nvPr>
        </p:nvSpPr>
        <p:spPr>
          <a:xfrm>
            <a:off x="60136" y="58481"/>
            <a:ext cx="7875640" cy="1325563"/>
          </a:xfrm>
        </p:spPr>
        <p:txBody>
          <a:bodyPr>
            <a:normAutofit/>
          </a:bodyPr>
          <a:lstStyle/>
          <a:p>
            <a:r>
              <a:rPr lang="en-US" sz="4000" dirty="0"/>
              <a:t>Time Based Queries</a:t>
            </a:r>
          </a:p>
        </p:txBody>
      </p:sp>
      <p:sp>
        <p:nvSpPr>
          <p:cNvPr id="18" name="Retângulo 17">
            <a:extLst>
              <a:ext uri="{FF2B5EF4-FFF2-40B4-BE49-F238E27FC236}">
                <a16:creationId xmlns:a16="http://schemas.microsoft.com/office/drawing/2014/main" id="{33CBF28D-42E1-4ABA-A8B2-654F00CCDB84}"/>
              </a:ext>
            </a:extLst>
          </p:cNvPr>
          <p:cNvSpPr/>
          <p:nvPr/>
        </p:nvSpPr>
        <p:spPr>
          <a:xfrm>
            <a:off x="4243148" y="2627601"/>
            <a:ext cx="7948852" cy="878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15EC8D60-26ED-4775-B6BB-A0D8288396B5}"/>
              </a:ext>
            </a:extLst>
          </p:cNvPr>
          <p:cNvPicPr>
            <a:picLocks noChangeAspect="1"/>
          </p:cNvPicPr>
          <p:nvPr/>
        </p:nvPicPr>
        <p:blipFill>
          <a:blip r:embed="rId2"/>
          <a:stretch>
            <a:fillRect/>
          </a:stretch>
        </p:blipFill>
        <p:spPr>
          <a:xfrm>
            <a:off x="907334" y="3803218"/>
            <a:ext cx="6877050" cy="1847850"/>
          </a:xfrm>
          <a:prstGeom prst="rect">
            <a:avLst/>
          </a:prstGeom>
        </p:spPr>
      </p:pic>
      <p:sp>
        <p:nvSpPr>
          <p:cNvPr id="9" name="CaixaDeTexto 8">
            <a:extLst>
              <a:ext uri="{FF2B5EF4-FFF2-40B4-BE49-F238E27FC236}">
                <a16:creationId xmlns:a16="http://schemas.microsoft.com/office/drawing/2014/main" id="{97EC75F4-3226-41CD-8D25-1EC1B3225F41}"/>
              </a:ext>
            </a:extLst>
          </p:cNvPr>
          <p:cNvSpPr txBox="1"/>
          <p:nvPr/>
        </p:nvSpPr>
        <p:spPr>
          <a:xfrm>
            <a:off x="8386916" y="4519450"/>
            <a:ext cx="2440540" cy="523220"/>
          </a:xfrm>
          <a:prstGeom prst="rect">
            <a:avLst/>
          </a:prstGeom>
          <a:noFill/>
        </p:spPr>
        <p:txBody>
          <a:bodyPr wrap="none" rtlCol="0">
            <a:spAutoFit/>
          </a:bodyPr>
          <a:lstStyle/>
          <a:p>
            <a:r>
              <a:rPr lang="en-US" sz="2800" dirty="0">
                <a:solidFill>
                  <a:srgbClr val="FF0000"/>
                </a:solidFill>
                <a:highlight>
                  <a:srgbClr val="FFFF00"/>
                </a:highlight>
              </a:rPr>
              <a:t>Only 5 registers</a:t>
            </a:r>
          </a:p>
        </p:txBody>
      </p:sp>
    </p:spTree>
    <p:extLst>
      <p:ext uri="{BB962C8B-B14F-4D97-AF65-F5344CB8AC3E}">
        <p14:creationId xmlns:p14="http://schemas.microsoft.com/office/powerpoint/2010/main" val="4025604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A7670-E062-48BF-9F35-291178FA9751}"/>
              </a:ext>
            </a:extLst>
          </p:cNvPr>
          <p:cNvSpPr>
            <a:spLocks noGrp="1"/>
          </p:cNvSpPr>
          <p:nvPr>
            <p:ph type="title"/>
          </p:nvPr>
        </p:nvSpPr>
        <p:spPr/>
        <p:txBody>
          <a:bodyPr/>
          <a:lstStyle/>
          <a:p>
            <a:r>
              <a:rPr lang="en-US" dirty="0"/>
              <a:t>Grouping Data</a:t>
            </a:r>
          </a:p>
        </p:txBody>
      </p:sp>
      <p:sp>
        <p:nvSpPr>
          <p:cNvPr id="3" name="Espaço Reservado para Conteúdo 2">
            <a:extLst>
              <a:ext uri="{FF2B5EF4-FFF2-40B4-BE49-F238E27FC236}">
                <a16:creationId xmlns:a16="http://schemas.microsoft.com/office/drawing/2014/main" id="{4B9A60DC-5C87-428E-96B4-FC671BACA8A3}"/>
              </a:ext>
            </a:extLst>
          </p:cNvPr>
          <p:cNvSpPr>
            <a:spLocks noGrp="1"/>
          </p:cNvSpPr>
          <p:nvPr>
            <p:ph idx="1"/>
          </p:nvPr>
        </p:nvSpPr>
        <p:spPr>
          <a:xfrm>
            <a:off x="4975122" y="324504"/>
            <a:ext cx="6862916" cy="1325562"/>
          </a:xfrm>
        </p:spPr>
        <p:txBody>
          <a:bodyPr>
            <a:normAutofit/>
          </a:bodyPr>
          <a:lstStyle/>
          <a:p>
            <a:r>
              <a:rPr lang="en-US" dirty="0"/>
              <a:t>Group the data base in some restriction passed by the user.</a:t>
            </a:r>
          </a:p>
        </p:txBody>
      </p:sp>
      <p:sp>
        <p:nvSpPr>
          <p:cNvPr id="4" name="Rectangle 1">
            <a:extLst>
              <a:ext uri="{FF2B5EF4-FFF2-40B4-BE49-F238E27FC236}">
                <a16:creationId xmlns:a16="http://schemas.microsoft.com/office/drawing/2014/main" id="{F4C06CDA-608F-45C3-8FB8-5A3585670401}"/>
              </a:ext>
            </a:extLst>
          </p:cNvPr>
          <p:cNvSpPr>
            <a:spLocks noChangeArrowheads="1"/>
          </p:cNvSpPr>
          <p:nvPr/>
        </p:nvSpPr>
        <p:spPr bwMode="auto">
          <a:xfrm>
            <a:off x="838200" y="1784914"/>
            <a:ext cx="616957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http_df.groupby</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'resp_mime_types'</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user_agent</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]).size())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6" name="Imagem 5">
            <a:extLst>
              <a:ext uri="{FF2B5EF4-FFF2-40B4-BE49-F238E27FC236}">
                <a16:creationId xmlns:a16="http://schemas.microsoft.com/office/drawing/2014/main" id="{DAFDFFB6-056B-4EDC-B55B-CF5011FB83E9}"/>
              </a:ext>
            </a:extLst>
          </p:cNvPr>
          <p:cNvPicPr>
            <a:picLocks noChangeAspect="1"/>
          </p:cNvPicPr>
          <p:nvPr/>
        </p:nvPicPr>
        <p:blipFill>
          <a:blip r:embed="rId2"/>
          <a:stretch>
            <a:fillRect/>
          </a:stretch>
        </p:blipFill>
        <p:spPr>
          <a:xfrm>
            <a:off x="2880850" y="2522196"/>
            <a:ext cx="8845345" cy="2970956"/>
          </a:xfrm>
          <a:prstGeom prst="rect">
            <a:avLst/>
          </a:prstGeom>
        </p:spPr>
      </p:pic>
      <p:sp>
        <p:nvSpPr>
          <p:cNvPr id="7" name="Retângulo 6">
            <a:extLst>
              <a:ext uri="{FF2B5EF4-FFF2-40B4-BE49-F238E27FC236}">
                <a16:creationId xmlns:a16="http://schemas.microsoft.com/office/drawing/2014/main" id="{BC28C0B2-C16C-4627-8409-572AE8BCDEA6}"/>
              </a:ext>
            </a:extLst>
          </p:cNvPr>
          <p:cNvSpPr/>
          <p:nvPr/>
        </p:nvSpPr>
        <p:spPr>
          <a:xfrm>
            <a:off x="6243484" y="1744292"/>
            <a:ext cx="764290" cy="409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64609308-DF87-41CF-8A51-00BEBD463153}"/>
              </a:ext>
            </a:extLst>
          </p:cNvPr>
          <p:cNvSpPr/>
          <p:nvPr/>
        </p:nvSpPr>
        <p:spPr>
          <a:xfrm>
            <a:off x="10943302" y="2357840"/>
            <a:ext cx="602059" cy="29709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a:extLst>
              <a:ext uri="{FF2B5EF4-FFF2-40B4-BE49-F238E27FC236}">
                <a16:creationId xmlns:a16="http://schemas.microsoft.com/office/drawing/2014/main" id="{D0017B46-5CAF-4F0B-A60E-89BCE3F42EA2}"/>
              </a:ext>
            </a:extLst>
          </p:cNvPr>
          <p:cNvSpPr txBox="1"/>
          <p:nvPr/>
        </p:nvSpPr>
        <p:spPr>
          <a:xfrm>
            <a:off x="8551766" y="1169037"/>
            <a:ext cx="3044153" cy="1015663"/>
          </a:xfrm>
          <a:prstGeom prst="rect">
            <a:avLst/>
          </a:prstGeom>
          <a:solidFill>
            <a:srgbClr val="FFFF00"/>
          </a:solidFill>
        </p:spPr>
        <p:txBody>
          <a:bodyPr wrap="square" rtlCol="0">
            <a:spAutoFit/>
          </a:bodyPr>
          <a:lstStyle/>
          <a:p>
            <a:pPr algn="ctr"/>
            <a:r>
              <a:rPr lang="en-US" sz="2000" dirty="0">
                <a:solidFill>
                  <a:srgbClr val="FF0000"/>
                </a:solidFill>
                <a:highlight>
                  <a:srgbClr val="FFFF00"/>
                </a:highlight>
              </a:rPr>
              <a:t> how many entries are in the data per-user-agent per-filetype.</a:t>
            </a:r>
          </a:p>
        </p:txBody>
      </p:sp>
    </p:spTree>
    <p:extLst>
      <p:ext uri="{BB962C8B-B14F-4D97-AF65-F5344CB8AC3E}">
        <p14:creationId xmlns:p14="http://schemas.microsoft.com/office/powerpoint/2010/main" val="3328826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6CB66-70B0-4E14-946E-BABE8B7A5F60}"/>
              </a:ext>
            </a:extLst>
          </p:cNvPr>
          <p:cNvSpPr>
            <a:spLocks noGrp="1"/>
          </p:cNvSpPr>
          <p:nvPr>
            <p:ph type="title"/>
          </p:nvPr>
        </p:nvSpPr>
        <p:spPr>
          <a:xfrm>
            <a:off x="277760" y="81483"/>
            <a:ext cx="10515600" cy="1325563"/>
          </a:xfrm>
        </p:spPr>
        <p:txBody>
          <a:bodyPr/>
          <a:lstStyle/>
          <a:p>
            <a:r>
              <a:rPr lang="en-US" dirty="0"/>
              <a:t>Using the </a:t>
            </a:r>
            <a:r>
              <a:rPr lang="en-US" u="sng" dirty="0" err="1">
                <a:solidFill>
                  <a:srgbClr val="FF0000"/>
                </a:solidFill>
              </a:rPr>
              <a:t>isin</a:t>
            </a:r>
            <a:r>
              <a:rPr lang="en-US" dirty="0"/>
              <a:t> function</a:t>
            </a:r>
          </a:p>
        </p:txBody>
      </p:sp>
      <p:sp>
        <p:nvSpPr>
          <p:cNvPr id="4" name="Rectangle 1">
            <a:extLst>
              <a:ext uri="{FF2B5EF4-FFF2-40B4-BE49-F238E27FC236}">
                <a16:creationId xmlns:a16="http://schemas.microsoft.com/office/drawing/2014/main" id="{CB75FD81-586B-4FC9-B118-3D3F48776ED9}"/>
              </a:ext>
            </a:extLst>
          </p:cNvPr>
          <p:cNvSpPr>
            <a:spLocks noChangeArrowheads="1"/>
          </p:cNvSpPr>
          <p:nvPr/>
        </p:nvSpPr>
        <p:spPr bwMode="auto">
          <a:xfrm>
            <a:off x="226141" y="1690688"/>
            <a:ext cx="650895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user_agent</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isin</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'Mozilla/4.0 (compatible; MSIE 6.0; Windows NT 5.1; SV1)'</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'Mozilla/4.0 (compatible; MSIE 8.0; Windows NT 5.1; Trident/4.0)'</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groupby</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'resp_mime_types'</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user_agent</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]).size())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cxnSp>
        <p:nvCxnSpPr>
          <p:cNvPr id="7" name="Conector de Seta Reta 6">
            <a:extLst>
              <a:ext uri="{FF2B5EF4-FFF2-40B4-BE49-F238E27FC236}">
                <a16:creationId xmlns:a16="http://schemas.microsoft.com/office/drawing/2014/main" id="{7E35083B-94B3-47A5-9E76-F7D55A043CC0}"/>
              </a:ext>
            </a:extLst>
          </p:cNvPr>
          <p:cNvCxnSpPr>
            <a:cxnSpLocks/>
          </p:cNvCxnSpPr>
          <p:nvPr/>
        </p:nvCxnSpPr>
        <p:spPr>
          <a:xfrm>
            <a:off x="4119716" y="1920602"/>
            <a:ext cx="293944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63DD7C03-CFF8-48D7-91A7-5151BEE2BD6E}"/>
              </a:ext>
            </a:extLst>
          </p:cNvPr>
          <p:cNvSpPr txBox="1"/>
          <p:nvPr/>
        </p:nvSpPr>
        <p:spPr>
          <a:xfrm>
            <a:off x="7128386" y="675697"/>
            <a:ext cx="4837473" cy="1938992"/>
          </a:xfrm>
          <a:prstGeom prst="rect">
            <a:avLst/>
          </a:prstGeom>
          <a:solidFill>
            <a:srgbClr val="FFFF00"/>
          </a:solidFill>
        </p:spPr>
        <p:txBody>
          <a:bodyPr wrap="square" rtlCol="0">
            <a:spAutoFit/>
          </a:bodyPr>
          <a:lstStyle/>
          <a:p>
            <a:r>
              <a:rPr lang="en-US" sz="2400" dirty="0">
                <a:solidFill>
                  <a:srgbClr val="FF0000"/>
                </a:solidFill>
                <a:highlight>
                  <a:srgbClr val="FFFF00"/>
                </a:highlight>
              </a:rPr>
              <a:t>Check if exist any values in the  ‘</a:t>
            </a:r>
            <a:r>
              <a:rPr lang="en-US" sz="2400" dirty="0" err="1">
                <a:solidFill>
                  <a:srgbClr val="FF0000"/>
                </a:solidFill>
                <a:highlight>
                  <a:srgbClr val="FFFF00"/>
                </a:highlight>
              </a:rPr>
              <a:t>user_agent</a:t>
            </a:r>
            <a:r>
              <a:rPr lang="en-US" sz="2400" dirty="0">
                <a:solidFill>
                  <a:srgbClr val="FF0000"/>
                </a:solidFill>
                <a:highlight>
                  <a:srgbClr val="FFFF00"/>
                </a:highlight>
              </a:rPr>
              <a:t>’ field that is inside the set passed by the user (parameters).</a:t>
            </a:r>
          </a:p>
          <a:p>
            <a:r>
              <a:rPr lang="en-US" sz="2400" dirty="0">
                <a:solidFill>
                  <a:srgbClr val="FF0000"/>
                </a:solidFill>
                <a:highlight>
                  <a:srgbClr val="FFFF00"/>
                </a:highlight>
              </a:rPr>
              <a:t>After it group the information to present to the user.</a:t>
            </a:r>
          </a:p>
        </p:txBody>
      </p:sp>
      <p:pic>
        <p:nvPicPr>
          <p:cNvPr id="11" name="Imagem 10">
            <a:extLst>
              <a:ext uri="{FF2B5EF4-FFF2-40B4-BE49-F238E27FC236}">
                <a16:creationId xmlns:a16="http://schemas.microsoft.com/office/drawing/2014/main" id="{B48ED8BC-619F-4687-8771-8283E944F97C}"/>
              </a:ext>
            </a:extLst>
          </p:cNvPr>
          <p:cNvPicPr>
            <a:picLocks noChangeAspect="1"/>
          </p:cNvPicPr>
          <p:nvPr/>
        </p:nvPicPr>
        <p:blipFill>
          <a:blip r:embed="rId2"/>
          <a:stretch>
            <a:fillRect/>
          </a:stretch>
        </p:blipFill>
        <p:spPr>
          <a:xfrm>
            <a:off x="1912619" y="2976706"/>
            <a:ext cx="8071794" cy="2808953"/>
          </a:xfrm>
          <a:prstGeom prst="rect">
            <a:avLst/>
          </a:prstGeom>
        </p:spPr>
      </p:pic>
    </p:spTree>
    <p:extLst>
      <p:ext uri="{BB962C8B-B14F-4D97-AF65-F5344CB8AC3E}">
        <p14:creationId xmlns:p14="http://schemas.microsoft.com/office/powerpoint/2010/main" val="1949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6CB66-70B0-4E14-946E-BABE8B7A5F60}"/>
              </a:ext>
            </a:extLst>
          </p:cNvPr>
          <p:cNvSpPr>
            <a:spLocks noGrp="1"/>
          </p:cNvSpPr>
          <p:nvPr>
            <p:ph type="title"/>
          </p:nvPr>
        </p:nvSpPr>
        <p:spPr>
          <a:xfrm>
            <a:off x="277760" y="81483"/>
            <a:ext cx="10515600" cy="1325563"/>
          </a:xfrm>
        </p:spPr>
        <p:txBody>
          <a:bodyPr/>
          <a:lstStyle/>
          <a:p>
            <a:r>
              <a:rPr lang="en-US" dirty="0"/>
              <a:t>Using the </a:t>
            </a:r>
            <a:r>
              <a:rPr lang="en-US" u="sng" dirty="0" err="1">
                <a:solidFill>
                  <a:srgbClr val="FF0000"/>
                </a:solidFill>
              </a:rPr>
              <a:t>isin</a:t>
            </a:r>
            <a:r>
              <a:rPr lang="en-US" dirty="0"/>
              <a:t> function</a:t>
            </a:r>
          </a:p>
        </p:txBody>
      </p:sp>
      <p:sp>
        <p:nvSpPr>
          <p:cNvPr id="9" name="CaixaDeTexto 8">
            <a:extLst>
              <a:ext uri="{FF2B5EF4-FFF2-40B4-BE49-F238E27FC236}">
                <a16:creationId xmlns:a16="http://schemas.microsoft.com/office/drawing/2014/main" id="{63DD7C03-CFF8-48D7-91A7-5151BEE2BD6E}"/>
              </a:ext>
            </a:extLst>
          </p:cNvPr>
          <p:cNvSpPr txBox="1"/>
          <p:nvPr/>
        </p:nvSpPr>
        <p:spPr>
          <a:xfrm>
            <a:off x="8790235" y="1498755"/>
            <a:ext cx="3401765" cy="1200329"/>
          </a:xfrm>
          <a:prstGeom prst="rect">
            <a:avLst/>
          </a:prstGeom>
          <a:solidFill>
            <a:srgbClr val="FFFF00"/>
          </a:solidFill>
        </p:spPr>
        <p:txBody>
          <a:bodyPr wrap="square" rtlCol="0">
            <a:spAutoFit/>
          </a:bodyPr>
          <a:lstStyle/>
          <a:p>
            <a:r>
              <a:rPr lang="en-US" sz="2400" dirty="0">
                <a:solidFill>
                  <a:srgbClr val="FF0000"/>
                </a:solidFill>
                <a:highlight>
                  <a:srgbClr val="FFFF00"/>
                </a:highlight>
              </a:rPr>
              <a:t>Define a set of values to be used in the search using </a:t>
            </a:r>
            <a:r>
              <a:rPr lang="en-US" sz="2400" u="sng" dirty="0" err="1">
                <a:solidFill>
                  <a:srgbClr val="FF0000"/>
                </a:solidFill>
                <a:highlight>
                  <a:srgbClr val="FFFF00"/>
                </a:highlight>
              </a:rPr>
              <a:t>isin</a:t>
            </a:r>
            <a:r>
              <a:rPr lang="en-US" sz="2400" dirty="0">
                <a:solidFill>
                  <a:srgbClr val="FF0000"/>
                </a:solidFill>
                <a:highlight>
                  <a:srgbClr val="FFFF00"/>
                </a:highlight>
              </a:rPr>
              <a:t> function</a:t>
            </a:r>
          </a:p>
        </p:txBody>
      </p:sp>
      <p:sp>
        <p:nvSpPr>
          <p:cNvPr id="3" name="Rectangle 1">
            <a:extLst>
              <a:ext uri="{FF2B5EF4-FFF2-40B4-BE49-F238E27FC236}">
                <a16:creationId xmlns:a16="http://schemas.microsoft.com/office/drawing/2014/main" id="{D8F14275-C8EC-4A03-A233-3C2647907575}"/>
              </a:ext>
            </a:extLst>
          </p:cNvPr>
          <p:cNvSpPr>
            <a:spLocks noChangeArrowheads="1"/>
          </p:cNvSpPr>
          <p:nvPr/>
        </p:nvSpPr>
        <p:spPr bwMode="auto">
          <a:xfrm>
            <a:off x="447040" y="1314094"/>
            <a:ext cx="73456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80808"/>
                </a:solidFill>
                <a:effectLst/>
                <a:latin typeface="JetBrains Mono"/>
              </a:rPr>
              <a:t>executable_types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set</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'application/x-</a:t>
            </a:r>
            <a:r>
              <a:rPr kumimoji="0" lang="en-US" altLang="en-US" b="1" i="0" u="none" strike="noStrike" cap="none" normalizeH="0" baseline="0" dirty="0" err="1">
                <a:ln>
                  <a:noFill/>
                </a:ln>
                <a:solidFill>
                  <a:srgbClr val="008080"/>
                </a:solidFill>
                <a:effectLst/>
                <a:latin typeface="JetBrains Mono"/>
              </a:rPr>
              <a:t>dosexec</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'application/octet-stream'</a:t>
            </a: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'binary'</a:t>
            </a: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'application/vnd.ms-cab-compressed'</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err="1">
                <a:ln>
                  <a:noFill/>
                </a:ln>
                <a:solidFill>
                  <a:srgbClr val="080808"/>
                </a:solidFill>
                <a:effectLst/>
                <a:latin typeface="JetBrains Mono"/>
              </a:rPr>
              <a:t>common_exploit_types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set</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'application/x-java-</a:t>
            </a:r>
            <a:r>
              <a:rPr kumimoji="0" lang="en-US" altLang="en-US" b="1" i="0" u="none" strike="noStrike" cap="none" normalizeH="0" baseline="0" dirty="0" err="1">
                <a:ln>
                  <a:noFill/>
                </a:ln>
                <a:solidFill>
                  <a:srgbClr val="008080"/>
                </a:solidFill>
                <a:effectLst/>
                <a:latin typeface="JetBrains Mono"/>
              </a:rPr>
              <a:t>applet'</a:t>
            </a:r>
            <a:r>
              <a:rPr kumimoji="0" lang="en-US" altLang="en-US" b="0" i="0" u="none" strike="noStrike" cap="none" normalizeH="0" baseline="0" dirty="0" err="1">
                <a:ln>
                  <a:noFill/>
                </a:ln>
                <a:solidFill>
                  <a:srgbClr val="080808"/>
                </a:solidFill>
                <a:effectLst/>
                <a:latin typeface="JetBrains Mono"/>
              </a:rPr>
              <a:t>,</a:t>
            </a:r>
            <a:r>
              <a:rPr kumimoji="0" lang="en-US" altLang="en-US" b="1" i="0" u="none" strike="noStrike" cap="none" normalizeH="0" baseline="0" dirty="0" err="1">
                <a:ln>
                  <a:noFill/>
                </a:ln>
                <a:solidFill>
                  <a:srgbClr val="008080"/>
                </a:solidFill>
                <a:effectLst/>
                <a:latin typeface="JetBrains Mono"/>
              </a:rPr>
              <a:t>'application</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pdf'</a:t>
            </a:r>
            <a:r>
              <a:rPr kumimoji="0" lang="en-US" altLang="en-US" b="0" i="0" u="none" strike="noStrike" cap="none" normalizeH="0" baseline="0" dirty="0" err="1">
                <a:ln>
                  <a:noFill/>
                </a:ln>
                <a:solidFill>
                  <a:srgbClr val="080808"/>
                </a:solidFill>
                <a:effectLst/>
                <a:latin typeface="JetBrains Mono"/>
              </a:rPr>
              <a:t>,</a:t>
            </a:r>
            <a:r>
              <a:rPr kumimoji="0" lang="en-US" altLang="en-US" b="1" i="0" u="none" strike="noStrike" cap="none" normalizeH="0" baseline="0" dirty="0" err="1">
                <a:ln>
                  <a:noFill/>
                </a:ln>
                <a:solidFill>
                  <a:srgbClr val="008080"/>
                </a:solidFill>
                <a:effectLst/>
                <a:latin typeface="JetBrains Mono"/>
              </a:rPr>
              <a:t>'application</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zip'</a:t>
            </a:r>
            <a:r>
              <a:rPr kumimoji="0" lang="en-US" altLang="en-US" b="0" i="0" u="none" strike="noStrike" cap="none" normalizeH="0" baseline="0" dirty="0" err="1">
                <a:ln>
                  <a:noFill/>
                </a:ln>
                <a:solidFill>
                  <a:srgbClr val="080808"/>
                </a:solidFill>
                <a:effectLst/>
                <a:latin typeface="JetBrains Mono"/>
              </a:rPr>
              <a:t>,</a:t>
            </a:r>
            <a:r>
              <a:rPr kumimoji="0" lang="en-US" altLang="en-US" b="1" i="0" u="none" strike="noStrike" cap="none" normalizeH="0" baseline="0" dirty="0" err="1">
                <a:ln>
                  <a:noFill/>
                </a:ln>
                <a:solidFill>
                  <a:srgbClr val="008080"/>
                </a:solidFill>
                <a:effectLst/>
                <a:latin typeface="JetBrains Mono"/>
              </a:rPr>
              <a:t>'application</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jar'</a:t>
            </a:r>
            <a:r>
              <a:rPr kumimoji="0" lang="en-US" altLang="en-US" b="0" i="0" u="none" strike="noStrike" cap="none" normalizeH="0" baseline="0" dirty="0" err="1">
                <a:ln>
                  <a:noFill/>
                </a:ln>
                <a:solidFill>
                  <a:srgbClr val="080808"/>
                </a:solidFill>
                <a:effectLst/>
                <a:latin typeface="JetBrains Mono"/>
              </a:rPr>
              <a:t>,</a:t>
            </a:r>
            <a:r>
              <a:rPr kumimoji="0" lang="en-US" altLang="en-US" b="1" i="0" u="none" strike="noStrike" cap="none" normalizeH="0" baseline="0" dirty="0" err="1">
                <a:ln>
                  <a:noFill/>
                </a:ln>
                <a:solidFill>
                  <a:srgbClr val="008080"/>
                </a:solidFill>
                <a:effectLst/>
                <a:latin typeface="JetBrains Mono"/>
              </a:rPr>
              <a:t>'application</a:t>
            </a:r>
            <a:r>
              <a:rPr kumimoji="0" lang="en-US" altLang="en-US" b="1" i="0" u="none" strike="noStrike" cap="none" normalizeH="0" baseline="0" dirty="0">
                <a:ln>
                  <a:noFill/>
                </a:ln>
                <a:solidFill>
                  <a:srgbClr val="008080"/>
                </a:solidFill>
                <a:effectLst/>
                <a:latin typeface="JetBrains Mono"/>
              </a:rPr>
              <a:t>/x-shockwave-flash'</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http_df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resp_mime_types</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isin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executable_types</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groupby</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'resp_mime_types'</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user_agent</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]).size())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tângulo 4">
            <a:extLst>
              <a:ext uri="{FF2B5EF4-FFF2-40B4-BE49-F238E27FC236}">
                <a16:creationId xmlns:a16="http://schemas.microsoft.com/office/drawing/2014/main" id="{B0AAC519-462D-41D4-B696-33C9F7554100}"/>
              </a:ext>
            </a:extLst>
          </p:cNvPr>
          <p:cNvSpPr/>
          <p:nvPr/>
        </p:nvSpPr>
        <p:spPr>
          <a:xfrm>
            <a:off x="445143" y="1314094"/>
            <a:ext cx="8178800" cy="1569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7CDEA08B-0FC0-4761-8C58-4194E0D212A2}"/>
              </a:ext>
            </a:extLst>
          </p:cNvPr>
          <p:cNvPicPr>
            <a:picLocks noChangeAspect="1"/>
          </p:cNvPicPr>
          <p:nvPr/>
        </p:nvPicPr>
        <p:blipFill>
          <a:blip r:embed="rId2"/>
          <a:stretch>
            <a:fillRect/>
          </a:stretch>
        </p:blipFill>
        <p:spPr>
          <a:xfrm>
            <a:off x="2421193" y="3622418"/>
            <a:ext cx="7607710" cy="2208498"/>
          </a:xfrm>
          <a:prstGeom prst="rect">
            <a:avLst/>
          </a:prstGeom>
        </p:spPr>
      </p:pic>
    </p:spTree>
    <p:extLst>
      <p:ext uri="{BB962C8B-B14F-4D97-AF65-F5344CB8AC3E}">
        <p14:creationId xmlns:p14="http://schemas.microsoft.com/office/powerpoint/2010/main" val="2209232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34185-EE80-4123-8B79-C8D82D4D8EC7}"/>
              </a:ext>
            </a:extLst>
          </p:cNvPr>
          <p:cNvSpPr>
            <a:spLocks noGrp="1"/>
          </p:cNvSpPr>
          <p:nvPr>
            <p:ph type="title"/>
          </p:nvPr>
        </p:nvSpPr>
        <p:spPr>
          <a:xfrm>
            <a:off x="680884" y="99654"/>
            <a:ext cx="10515600" cy="1325563"/>
          </a:xfrm>
        </p:spPr>
        <p:txBody>
          <a:bodyPr/>
          <a:lstStyle/>
          <a:p>
            <a:r>
              <a:rPr lang="en-US" dirty="0"/>
              <a:t>Training, Training, …</a:t>
            </a:r>
          </a:p>
        </p:txBody>
      </p:sp>
      <p:sp>
        <p:nvSpPr>
          <p:cNvPr id="3" name="Espaço Reservado para Conteúdo 2">
            <a:extLst>
              <a:ext uri="{FF2B5EF4-FFF2-40B4-BE49-F238E27FC236}">
                <a16:creationId xmlns:a16="http://schemas.microsoft.com/office/drawing/2014/main" id="{449531A2-7777-4E87-9086-8EA77A59DCF0}"/>
              </a:ext>
            </a:extLst>
          </p:cNvPr>
          <p:cNvSpPr>
            <a:spLocks noGrp="1"/>
          </p:cNvSpPr>
          <p:nvPr>
            <p:ph idx="1"/>
          </p:nvPr>
        </p:nvSpPr>
        <p:spPr>
          <a:xfrm>
            <a:off x="680884" y="1556610"/>
            <a:ext cx="4864510" cy="3625606"/>
          </a:xfrm>
        </p:spPr>
        <p:txBody>
          <a:bodyPr>
            <a:normAutofit/>
          </a:bodyPr>
          <a:lstStyle/>
          <a:p>
            <a:r>
              <a:rPr lang="en-US" dirty="0"/>
              <a:t>Converting the field </a:t>
            </a:r>
            <a:r>
              <a:rPr lang="en-US" dirty="0" err="1"/>
              <a:t>ts</a:t>
            </a:r>
            <a:r>
              <a:rPr lang="en-US" dirty="0"/>
              <a:t> of  dataset to be stored in DATE (string) format.</a:t>
            </a:r>
          </a:p>
        </p:txBody>
      </p:sp>
      <p:pic>
        <p:nvPicPr>
          <p:cNvPr id="26626" name="Picture 2" descr="Working out and overfat? | Dr. Phil Maffetone">
            <a:extLst>
              <a:ext uri="{FF2B5EF4-FFF2-40B4-BE49-F238E27FC236}">
                <a16:creationId xmlns:a16="http://schemas.microsoft.com/office/drawing/2014/main" id="{E4009ED8-456E-4023-B901-5E6A474E7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452" y="1690688"/>
            <a:ext cx="6277897" cy="353131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8FE076E0-A7CC-4142-980F-90505E7647FE}"/>
              </a:ext>
            </a:extLst>
          </p:cNvPr>
          <p:cNvSpPr txBox="1"/>
          <p:nvPr/>
        </p:nvSpPr>
        <p:spPr>
          <a:xfrm>
            <a:off x="1292482" y="3456346"/>
            <a:ext cx="464620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20 min</a:t>
            </a:r>
          </a:p>
        </p:txBody>
      </p:sp>
    </p:spTree>
    <p:extLst>
      <p:ext uri="{BB962C8B-B14F-4D97-AF65-F5344CB8AC3E}">
        <p14:creationId xmlns:p14="http://schemas.microsoft.com/office/powerpoint/2010/main" val="2658516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5A97-2C86-46E8-93AD-E787F444491F}"/>
              </a:ext>
            </a:extLst>
          </p:cNvPr>
          <p:cNvSpPr>
            <a:spLocks noGrp="1"/>
          </p:cNvSpPr>
          <p:nvPr>
            <p:ph type="title"/>
          </p:nvPr>
        </p:nvSpPr>
        <p:spPr>
          <a:xfrm>
            <a:off x="62134" y="113212"/>
            <a:ext cx="10515600" cy="1325563"/>
          </a:xfrm>
        </p:spPr>
        <p:txBody>
          <a:bodyPr/>
          <a:lstStyle/>
          <a:p>
            <a:r>
              <a:rPr lang="en-US" dirty="0"/>
              <a:t>Training, Training, …</a:t>
            </a:r>
          </a:p>
        </p:txBody>
      </p:sp>
      <p:pic>
        <p:nvPicPr>
          <p:cNvPr id="6" name="Imagem 5">
            <a:extLst>
              <a:ext uri="{FF2B5EF4-FFF2-40B4-BE49-F238E27FC236}">
                <a16:creationId xmlns:a16="http://schemas.microsoft.com/office/drawing/2014/main" id="{FC982E43-E228-487D-A6AC-8541EE3848A6}"/>
              </a:ext>
            </a:extLst>
          </p:cNvPr>
          <p:cNvPicPr>
            <a:picLocks noChangeAspect="1"/>
          </p:cNvPicPr>
          <p:nvPr/>
        </p:nvPicPr>
        <p:blipFill>
          <a:blip r:embed="rId2"/>
          <a:stretch>
            <a:fillRect/>
          </a:stretch>
        </p:blipFill>
        <p:spPr>
          <a:xfrm>
            <a:off x="4370917" y="1167314"/>
            <a:ext cx="6924675" cy="1628775"/>
          </a:xfrm>
          <a:prstGeom prst="rect">
            <a:avLst/>
          </a:prstGeom>
        </p:spPr>
      </p:pic>
      <p:sp>
        <p:nvSpPr>
          <p:cNvPr id="7" name="CaixaDeTexto 6">
            <a:extLst>
              <a:ext uri="{FF2B5EF4-FFF2-40B4-BE49-F238E27FC236}">
                <a16:creationId xmlns:a16="http://schemas.microsoft.com/office/drawing/2014/main" id="{6B2890E5-50A9-4F73-806F-B06B1A612D33}"/>
              </a:ext>
            </a:extLst>
          </p:cNvPr>
          <p:cNvSpPr txBox="1"/>
          <p:nvPr/>
        </p:nvSpPr>
        <p:spPr>
          <a:xfrm>
            <a:off x="5820697" y="490993"/>
            <a:ext cx="2484976" cy="523220"/>
          </a:xfrm>
          <a:prstGeom prst="rect">
            <a:avLst/>
          </a:prstGeom>
          <a:noFill/>
        </p:spPr>
        <p:txBody>
          <a:bodyPr wrap="none" rtlCol="0">
            <a:spAutoFit/>
          </a:bodyPr>
          <a:lstStyle/>
          <a:p>
            <a:r>
              <a:rPr lang="en-US" sz="2800" dirty="0"/>
              <a:t>Original dataset</a:t>
            </a:r>
          </a:p>
        </p:txBody>
      </p:sp>
      <p:pic>
        <p:nvPicPr>
          <p:cNvPr id="9" name="Imagem 8">
            <a:extLst>
              <a:ext uri="{FF2B5EF4-FFF2-40B4-BE49-F238E27FC236}">
                <a16:creationId xmlns:a16="http://schemas.microsoft.com/office/drawing/2014/main" id="{B549B01A-4B19-496E-B6B0-5B6FA16ADC3A}"/>
              </a:ext>
            </a:extLst>
          </p:cNvPr>
          <p:cNvPicPr>
            <a:picLocks noChangeAspect="1"/>
          </p:cNvPicPr>
          <p:nvPr/>
        </p:nvPicPr>
        <p:blipFill>
          <a:blip r:embed="rId3"/>
          <a:stretch>
            <a:fillRect/>
          </a:stretch>
        </p:blipFill>
        <p:spPr>
          <a:xfrm>
            <a:off x="3653162" y="4042861"/>
            <a:ext cx="8172450" cy="1647825"/>
          </a:xfrm>
          <a:prstGeom prst="rect">
            <a:avLst/>
          </a:prstGeom>
        </p:spPr>
      </p:pic>
      <p:sp>
        <p:nvSpPr>
          <p:cNvPr id="11" name="CaixaDeTexto 10">
            <a:extLst>
              <a:ext uri="{FF2B5EF4-FFF2-40B4-BE49-F238E27FC236}">
                <a16:creationId xmlns:a16="http://schemas.microsoft.com/office/drawing/2014/main" id="{73975AA0-8A06-4004-A233-B30D0A631FB6}"/>
              </a:ext>
            </a:extLst>
          </p:cNvPr>
          <p:cNvSpPr txBox="1"/>
          <p:nvPr/>
        </p:nvSpPr>
        <p:spPr>
          <a:xfrm>
            <a:off x="5737123" y="3325160"/>
            <a:ext cx="2248308" cy="523220"/>
          </a:xfrm>
          <a:prstGeom prst="rect">
            <a:avLst/>
          </a:prstGeom>
          <a:noFill/>
        </p:spPr>
        <p:txBody>
          <a:bodyPr wrap="none" rtlCol="0">
            <a:spAutoFit/>
          </a:bodyPr>
          <a:lstStyle/>
          <a:p>
            <a:r>
              <a:rPr lang="en-US" sz="2800" dirty="0"/>
              <a:t>Target dataset</a:t>
            </a:r>
          </a:p>
        </p:txBody>
      </p:sp>
      <p:sp>
        <p:nvSpPr>
          <p:cNvPr id="10" name="Seta: para Baixo 9">
            <a:extLst>
              <a:ext uri="{FF2B5EF4-FFF2-40B4-BE49-F238E27FC236}">
                <a16:creationId xmlns:a16="http://schemas.microsoft.com/office/drawing/2014/main" id="{34E6F51A-F8FF-4595-BF66-B1186A0CD2FE}"/>
              </a:ext>
            </a:extLst>
          </p:cNvPr>
          <p:cNvSpPr/>
          <p:nvPr/>
        </p:nvSpPr>
        <p:spPr>
          <a:xfrm>
            <a:off x="6754762" y="2710856"/>
            <a:ext cx="792589" cy="653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a:extLst>
              <a:ext uri="{FF2B5EF4-FFF2-40B4-BE49-F238E27FC236}">
                <a16:creationId xmlns:a16="http://schemas.microsoft.com/office/drawing/2014/main" id="{D4AF181E-6AFA-4E9C-AE7C-F34EC919CED7}"/>
              </a:ext>
            </a:extLst>
          </p:cNvPr>
          <p:cNvSpPr/>
          <p:nvPr/>
        </p:nvSpPr>
        <p:spPr>
          <a:xfrm>
            <a:off x="4699818" y="1305065"/>
            <a:ext cx="1240233" cy="135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a:extLst>
              <a:ext uri="{FF2B5EF4-FFF2-40B4-BE49-F238E27FC236}">
                <a16:creationId xmlns:a16="http://schemas.microsoft.com/office/drawing/2014/main" id="{F09E2EA4-E33C-429B-B8DF-3693C6810618}"/>
              </a:ext>
            </a:extLst>
          </p:cNvPr>
          <p:cNvSpPr/>
          <p:nvPr/>
        </p:nvSpPr>
        <p:spPr>
          <a:xfrm>
            <a:off x="3920442" y="4195844"/>
            <a:ext cx="2686835" cy="135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Working out and overfat? | Dr. Phil Maffetone">
            <a:extLst>
              <a:ext uri="{FF2B5EF4-FFF2-40B4-BE49-F238E27FC236}">
                <a16:creationId xmlns:a16="http://schemas.microsoft.com/office/drawing/2014/main" id="{8229EEEE-4C9B-4C83-8515-7BACB7E0A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88" y="2501247"/>
            <a:ext cx="2929467" cy="16478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9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5A97-2C86-46E8-93AD-E787F444491F}"/>
              </a:ext>
            </a:extLst>
          </p:cNvPr>
          <p:cNvSpPr>
            <a:spLocks noGrp="1"/>
          </p:cNvSpPr>
          <p:nvPr>
            <p:ph type="title"/>
          </p:nvPr>
        </p:nvSpPr>
        <p:spPr>
          <a:xfrm>
            <a:off x="896408" y="89822"/>
            <a:ext cx="10515600" cy="1325563"/>
          </a:xfrm>
        </p:spPr>
        <p:txBody>
          <a:bodyPr/>
          <a:lstStyle/>
          <a:p>
            <a:r>
              <a:rPr lang="en-US" dirty="0"/>
              <a:t>Solution</a:t>
            </a:r>
          </a:p>
        </p:txBody>
      </p:sp>
      <p:pic>
        <p:nvPicPr>
          <p:cNvPr id="27652" name="Picture 4" descr="Movimentar-se Gordo Do Homem Cansado Ilustração do Vetor - Ilustração de  homem, gordo: 31019325">
            <a:extLst>
              <a:ext uri="{FF2B5EF4-FFF2-40B4-BE49-F238E27FC236}">
                <a16:creationId xmlns:a16="http://schemas.microsoft.com/office/drawing/2014/main" id="{A21C18D4-2AD8-494E-85ED-4E38AC894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019" y="1741771"/>
            <a:ext cx="2778842" cy="33346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2398952E-E602-4222-AE66-1C46FF9A0174}"/>
              </a:ext>
            </a:extLst>
          </p:cNvPr>
          <p:cNvSpPr>
            <a:spLocks noChangeArrowheads="1"/>
          </p:cNvSpPr>
          <p:nvPr/>
        </p:nvSpPr>
        <p:spPr bwMode="auto">
          <a:xfrm>
            <a:off x="6263148" y="1019982"/>
            <a:ext cx="433298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err="1">
                <a:ln>
                  <a:noFill/>
                </a:ln>
                <a:solidFill>
                  <a:srgbClr val="000000"/>
                </a:solidFill>
                <a:effectLst/>
                <a:latin typeface="JetBrains Mono"/>
              </a:rPr>
              <a:t>convert_ts_to_date</a:t>
            </a:r>
            <a:r>
              <a:rPr kumimoji="0" lang="en-US" altLang="en-US" sz="2000" b="0" i="0" u="none" strike="noStrike" cap="none" normalizeH="0" baseline="0" dirty="0">
                <a:ln>
                  <a:noFill/>
                </a:ln>
                <a:solidFill>
                  <a:srgbClr val="080808"/>
                </a:solidFill>
                <a:effectLst/>
                <a:latin typeface="JetBrains Mono"/>
              </a:rPr>
              <a:t>(df):</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from </a:t>
            </a:r>
            <a:r>
              <a:rPr kumimoji="0" lang="en-US" altLang="en-US" sz="2000" b="0" i="0" u="none" strike="noStrike" cap="none" normalizeH="0" baseline="0" dirty="0">
                <a:ln>
                  <a:noFill/>
                </a:ln>
                <a:solidFill>
                  <a:srgbClr val="080808"/>
                </a:solidFill>
                <a:effectLst/>
                <a:latin typeface="JetBrains Mono"/>
              </a:rPr>
              <a:t>datetime </a:t>
            </a: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datetime</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0</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for </a:t>
            </a:r>
            <a:r>
              <a:rPr kumimoji="0" lang="en-US" altLang="en-US" sz="2000" b="0" i="0" u="none" strike="noStrike" cap="none" normalizeH="0" baseline="0" dirty="0">
                <a:ln>
                  <a:noFill/>
                </a:ln>
                <a:solidFill>
                  <a:srgbClr val="080808"/>
                </a:solidFill>
                <a:effectLst/>
                <a:latin typeface="JetBrains Mono"/>
              </a:rPr>
              <a:t>index, row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err="1">
                <a:ln>
                  <a:noFill/>
                </a:ln>
                <a:solidFill>
                  <a:srgbClr val="080808"/>
                </a:solidFill>
                <a:effectLst/>
                <a:latin typeface="JetBrains Mono"/>
              </a:rPr>
              <a:t>df.iterrows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line = row</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ts</a:t>
            </a:r>
            <a:r>
              <a:rPr kumimoji="0" lang="en-US" altLang="en-US" sz="2000" b="0" i="0" u="none" strike="noStrike" cap="none" normalizeH="0" baseline="0" dirty="0">
                <a:ln>
                  <a:noFill/>
                </a:ln>
                <a:solidFill>
                  <a:srgbClr val="080808"/>
                </a:solidFill>
                <a:effectLst/>
                <a:latin typeface="JetBrains Mono"/>
              </a:rPr>
              <a:t> = line[</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a:ln>
                  <a:noFill/>
                </a:ln>
                <a:solidFill>
                  <a:srgbClr val="8C8C8C"/>
                </a:solidFill>
                <a:effectLst/>
                <a:latin typeface="JetBrains Mono"/>
              </a:rPr>
              <a:t># print(</a:t>
            </a:r>
            <a:r>
              <a:rPr kumimoji="0" lang="en-US" altLang="en-US" sz="2000" b="0" i="1" u="none" strike="noStrike" cap="none" normalizeH="0" baseline="0" dirty="0" err="1">
                <a:ln>
                  <a:noFill/>
                </a:ln>
                <a:solidFill>
                  <a:srgbClr val="8C8C8C"/>
                </a:solidFill>
                <a:effectLst/>
                <a:latin typeface="JetBrains Mono"/>
              </a:rPr>
              <a:t>ts</a:t>
            </a:r>
            <a:r>
              <a:rPr kumimoji="0" lang="en-US" altLang="en-US" sz="2000" b="0" i="1" u="none" strike="noStrike" cap="none" normalizeH="0" baseline="0" dirty="0">
                <a:ln>
                  <a:noFill/>
                </a:ln>
                <a:solidFill>
                  <a:srgbClr val="8C8C8C"/>
                </a:solidFill>
                <a:effectLst/>
                <a:latin typeface="JetBrains Mono"/>
              </a:rPr>
              <a:t>)</a:t>
            </a:r>
            <a:br>
              <a:rPr kumimoji="0" lang="en-US" altLang="en-US" sz="2000" b="0" i="1" u="none" strike="noStrike" cap="none" normalizeH="0" baseline="0" dirty="0">
                <a:ln>
                  <a:noFill/>
                </a:ln>
                <a:solidFill>
                  <a:srgbClr val="8C8C8C"/>
                </a:solidFill>
                <a:effectLst/>
                <a:latin typeface="JetBrains Mono"/>
              </a:rPr>
            </a:br>
            <a:r>
              <a:rPr kumimoji="0" lang="en-US" altLang="en-US" sz="2000" b="0" i="1" u="none" strike="noStrike" cap="none" normalizeH="0" baseline="0" dirty="0">
                <a:ln>
                  <a:noFill/>
                </a:ln>
                <a:solidFill>
                  <a:srgbClr val="8C8C8C"/>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date = </a:t>
            </a:r>
            <a:r>
              <a:rPr kumimoji="0" lang="en-US" altLang="en-US" sz="2000" b="0" i="0" u="none" strike="noStrike" cap="none" normalizeH="0" baseline="0" dirty="0" err="1">
                <a:ln>
                  <a:noFill/>
                </a:ln>
                <a:solidFill>
                  <a:srgbClr val="080808"/>
                </a:solidFill>
                <a:effectLst/>
                <a:latin typeface="JetBrains Mono"/>
              </a:rPr>
              <a:t>datetime.fromtimestamp</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ts</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df.at[</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 </a:t>
            </a:r>
            <a:r>
              <a:rPr kumimoji="0" lang="en-US" altLang="en-US" sz="2000" b="1" i="0" u="none" strike="noStrike" cap="none" normalizeH="0" baseline="0" dirty="0">
                <a:ln>
                  <a:noFill/>
                </a:ln>
                <a:solidFill>
                  <a:srgbClr val="008080"/>
                </a:solidFill>
                <a:effectLst/>
                <a:latin typeface="JetBrains Mono"/>
              </a:rPr>
              <a:t>"</a:t>
            </a:r>
            <a:r>
              <a:rPr kumimoji="0" lang="en-US" altLang="en-US" sz="2000" b="1" i="0" u="none" strike="noStrike" cap="none" normalizeH="0" baseline="0" dirty="0" err="1">
                <a:ln>
                  <a:noFill/>
                </a:ln>
                <a:solidFill>
                  <a:srgbClr val="008080"/>
                </a:solidFill>
                <a:effectLst/>
                <a:latin typeface="JetBrains Mono"/>
              </a:rPr>
              <a:t>ts</a:t>
            </a:r>
            <a:r>
              <a:rPr kumimoji="0" lang="en-US" altLang="en-US" sz="2000" b="1" i="0" u="none" strike="noStrike" cap="none" normalizeH="0" baseline="0" dirty="0">
                <a:ln>
                  <a:noFill/>
                </a:ln>
                <a:solidFill>
                  <a:srgbClr val="008080"/>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 date</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i</a:t>
            </a:r>
            <a:r>
              <a:rPr kumimoji="0" lang="en-US" altLang="en-US" sz="2000" b="0" i="0" u="none" strike="noStrike" cap="none" normalizeH="0" baseline="0" dirty="0">
                <a:ln>
                  <a:noFill/>
                </a:ln>
                <a:solidFill>
                  <a:srgbClr val="080808"/>
                </a:solidFill>
                <a:effectLst/>
                <a:latin typeface="JetBrains Mono"/>
              </a:rPr>
              <a:t>=i+</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return </a:t>
            </a:r>
            <a:r>
              <a:rPr kumimoji="0" lang="en-US" altLang="en-US" sz="2000" b="0" i="0" u="none" strike="noStrike" cap="none" normalizeH="0" baseline="0" dirty="0">
                <a:ln>
                  <a:noFill/>
                </a:ln>
                <a:solidFill>
                  <a:srgbClr val="080808"/>
                </a:solidFill>
                <a:effectLst/>
                <a:latin typeface="JetBrains Mono"/>
              </a:rPr>
              <a:t>df</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4" name="Retângulo 3">
            <a:extLst>
              <a:ext uri="{FF2B5EF4-FFF2-40B4-BE49-F238E27FC236}">
                <a16:creationId xmlns:a16="http://schemas.microsoft.com/office/drawing/2014/main" id="{6A74AAE4-7ACF-483B-B2C1-D7952261F631}"/>
              </a:ext>
            </a:extLst>
          </p:cNvPr>
          <p:cNvSpPr/>
          <p:nvPr/>
        </p:nvSpPr>
        <p:spPr>
          <a:xfrm>
            <a:off x="6754761" y="3215148"/>
            <a:ext cx="3841368" cy="609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67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remium Vector | Helpful tips concept in flat style">
            <a:extLst>
              <a:ext uri="{FF2B5EF4-FFF2-40B4-BE49-F238E27FC236}">
                <a16:creationId xmlns:a16="http://schemas.microsoft.com/office/drawing/2014/main" id="{59D73989-9B2F-46BF-966A-4459E630BA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41" b="11373"/>
          <a:stretch/>
        </p:blipFill>
        <p:spPr bwMode="auto">
          <a:xfrm>
            <a:off x="86380" y="0"/>
            <a:ext cx="2593851" cy="2048776"/>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06B0DFED-A75F-43B1-AAD4-0F8BB02D3BFA}"/>
              </a:ext>
            </a:extLst>
          </p:cNvPr>
          <p:cNvSpPr txBox="1"/>
          <p:nvPr/>
        </p:nvSpPr>
        <p:spPr>
          <a:xfrm>
            <a:off x="1247852" y="2727343"/>
            <a:ext cx="9696296" cy="1569660"/>
          </a:xfrm>
          <a:prstGeom prst="rect">
            <a:avLst/>
          </a:prstGeom>
          <a:noFill/>
        </p:spPr>
        <p:txBody>
          <a:bodyPr wrap="square">
            <a:spAutoFit/>
          </a:bodyPr>
          <a:lstStyle/>
          <a:p>
            <a:pPr marL="342900" indent="-342900">
              <a:buFont typeface="Arial" panose="020B0604020202020204" pitchFamily="34" charset="0"/>
              <a:buChar char="•"/>
            </a:pPr>
            <a:r>
              <a:rPr lang="en-US" sz="2400" dirty="0">
                <a:hlinkClick r:id="rId3"/>
              </a:rPr>
              <a:t>https://www.shanelynn.ie/select-pandas-dataframe-rows-and-columns-using-iloc-loc-and-ix/</a:t>
            </a:r>
            <a:endParaRPr lang="en-US" sz="2400" dirty="0"/>
          </a:p>
          <a:p>
            <a:pPr marL="342900" indent="-342900">
              <a:buFont typeface="Arial" panose="020B0604020202020204" pitchFamily="34" charset="0"/>
              <a:buChar char="•"/>
            </a:pPr>
            <a:r>
              <a:rPr lang="en-US" sz="2400" dirty="0">
                <a:hlinkClick r:id="rId4"/>
              </a:rPr>
              <a:t>https://pandas.pydata.org/pandas-docs/stable/reference/api/pandas.DataFrame.groupby.html</a:t>
            </a:r>
            <a:r>
              <a:rPr lang="en-US" sz="2400" dirty="0"/>
              <a:t>  </a:t>
            </a:r>
          </a:p>
        </p:txBody>
      </p:sp>
    </p:spTree>
    <p:extLst>
      <p:ext uri="{BB962C8B-B14F-4D97-AF65-F5344CB8AC3E}">
        <p14:creationId xmlns:p14="http://schemas.microsoft.com/office/powerpoint/2010/main" val="188063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D619B645-3E19-4857-92AF-4219BB5EF463}"/>
              </a:ext>
            </a:extLst>
          </p:cNvPr>
          <p:cNvSpPr>
            <a:spLocks noChangeArrowheads="1"/>
          </p:cNvSpPr>
          <p:nvPr/>
        </p:nvSpPr>
        <p:spPr bwMode="auto">
          <a:xfrm>
            <a:off x="3415558" y="1075847"/>
            <a:ext cx="877644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generate_sample</a:t>
            </a:r>
            <a:r>
              <a:rPr kumimoji="0" lang="en-US" altLang="en-US" b="0" i="0" u="none" strike="noStrike" cap="none" normalizeH="0" baseline="0" dirty="0">
                <a:ln>
                  <a:noFill/>
                </a:ln>
                <a:solidFill>
                  <a:srgbClr val="080808"/>
                </a:solidFill>
                <a:effectLst/>
                <a:latin typeface="JetBrains Mono"/>
              </a:rPr>
              <a:t>(logfile, </a:t>
            </a:r>
            <a:r>
              <a:rPr kumimoji="0" lang="en-US" altLang="en-US" b="0" i="0" u="none" strike="noStrike" cap="none" normalizeH="0" baseline="0" dirty="0" err="1">
                <a:ln>
                  <a:noFill/>
                </a:ln>
                <a:solidFill>
                  <a:srgbClr val="080808"/>
                </a:solidFill>
                <a:effectLst/>
                <a:latin typeface="JetBrains Mono"/>
              </a:rPr>
              <a:t>outfile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random</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sample_percent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.01</a:t>
            </a: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sum</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a:ln>
                  <a:noFill/>
                </a:ln>
                <a:solidFill>
                  <a:srgbClr val="808080"/>
                </a:solidFill>
                <a:effectLst/>
                <a:latin typeface="JetBrains Mono"/>
              </a:rPr>
              <a:t>line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(logfile))</a:t>
            </a:r>
            <a:br>
              <a:rPr kumimoji="0" lang="en-US" altLang="en-US" b="0" i="0" u="none" strike="noStrike" cap="none" normalizeH="0" baseline="0" dirty="0">
                <a:ln>
                  <a:noFill/>
                </a:ln>
                <a:solidFill>
                  <a:srgbClr val="080808"/>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set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sorted</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random.sample</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range</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80"/>
                </a:solidFill>
                <a:effectLst/>
                <a:latin typeface="JetBrains Mono"/>
              </a:rPr>
              <a:t>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err="1">
                <a:ln>
                  <a:noFill/>
                </a:ln>
                <a:solidFill>
                  <a:srgbClr val="080808"/>
                </a:solidFill>
                <a:effectLst/>
                <a:latin typeface="JetBrains Mono"/>
              </a:rPr>
              <a:t>sample_percent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80"/>
                </a:solidFill>
                <a:effectLst/>
                <a:latin typeface="JetBrains Mono"/>
              </a:rPr>
              <a:t>print </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"%s lines in %s, using a sample of %s lines" </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logfile, </a:t>
            </a:r>
            <a:r>
              <a:rPr kumimoji="0" lang="en-US" altLang="en-US" b="0" i="0" u="none" strike="noStrike" cap="none" normalizeH="0" baseline="0" dirty="0" err="1">
                <a:ln>
                  <a:noFill/>
                </a:ln>
                <a:solidFill>
                  <a:srgbClr val="000080"/>
                </a:solidFill>
                <a:effectLst/>
                <a:latin typeface="JetBrains Mono"/>
              </a:rPr>
              <a:t>len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a:ln>
                  <a:noFill/>
                </a:ln>
                <a:solidFill>
                  <a:srgbClr val="080808"/>
                </a:solidFill>
                <a:effectLst/>
                <a:latin typeface="JetBrains Mono"/>
              </a:rPr>
              <a:t>f =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outfile</a:t>
            </a: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'w+'</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(logfile, </a:t>
            </a:r>
            <a:r>
              <a:rPr kumimoji="0" lang="en-US" altLang="en-US" b="1" i="0" u="none" strike="noStrike" cap="none" normalizeH="0" baseline="0" dirty="0">
                <a:ln>
                  <a:noFill/>
                </a:ln>
                <a:solidFill>
                  <a:srgbClr val="008080"/>
                </a:solidFill>
                <a:effectLst/>
                <a:latin typeface="JetBrains Mono"/>
              </a:rPr>
              <a:t>'r+'</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0</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1750EB"/>
                </a:solidFill>
                <a:effectLst/>
                <a:latin typeface="JetBrains Mono"/>
              </a:rPr>
              <a:t>    </a:t>
            </a: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a:ln>
                  <a:noFill/>
                </a:ln>
                <a:solidFill>
                  <a:srgbClr val="080808"/>
                </a:solidFill>
                <a:effectLst/>
                <a:latin typeface="JetBrains Mono"/>
              </a:rPr>
              <a:t>line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80808"/>
                </a:solidFill>
                <a:effectLst/>
                <a:latin typeface="JetBrains Mono"/>
              </a:rPr>
              <a:t>i:</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if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f.write</a:t>
            </a:r>
            <a:r>
              <a:rPr kumimoji="0" lang="en-US" altLang="en-US" b="0" i="0" u="none" strike="noStrike" cap="none" normalizeH="0" baseline="0" dirty="0">
                <a:ln>
                  <a:noFill/>
                </a:ln>
                <a:solidFill>
                  <a:srgbClr val="080808"/>
                </a:solidFill>
                <a:effectLst/>
                <a:latin typeface="JetBrains Mono"/>
              </a:rPr>
              <a:t>(line)</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1</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1750EB"/>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f.close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i.close</a:t>
            </a:r>
            <a:r>
              <a:rPr kumimoji="0" lang="en-US" altLang="en-US" b="0" i="0" u="none" strike="noStrike" cap="none" normalizeH="0" baseline="0" dirty="0">
                <a:ln>
                  <a:noFill/>
                </a:ln>
                <a:solidFill>
                  <a:srgbClr val="080808"/>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 name="Título 1">
            <a:extLst>
              <a:ext uri="{FF2B5EF4-FFF2-40B4-BE49-F238E27FC236}">
                <a16:creationId xmlns:a16="http://schemas.microsoft.com/office/drawing/2014/main" id="{96CA2FF0-1FA2-4D88-BF7D-D0C76B9EC261}"/>
              </a:ext>
            </a:extLst>
          </p:cNvPr>
          <p:cNvSpPr>
            <a:spLocks noGrp="1"/>
          </p:cNvSpPr>
          <p:nvPr>
            <p:ph type="title"/>
          </p:nvPr>
        </p:nvSpPr>
        <p:spPr>
          <a:xfrm>
            <a:off x="484238" y="234152"/>
            <a:ext cx="8158317" cy="830997"/>
          </a:xfrm>
        </p:spPr>
        <p:txBody>
          <a:bodyPr>
            <a:normAutofit/>
          </a:bodyPr>
          <a:lstStyle/>
          <a:p>
            <a:r>
              <a:rPr lang="en-US" dirty="0"/>
              <a:t>Answer - Generating a Sample</a:t>
            </a:r>
          </a:p>
        </p:txBody>
      </p:sp>
      <p:sp>
        <p:nvSpPr>
          <p:cNvPr id="9" name="Retângulo 8">
            <a:extLst>
              <a:ext uri="{FF2B5EF4-FFF2-40B4-BE49-F238E27FC236}">
                <a16:creationId xmlns:a16="http://schemas.microsoft.com/office/drawing/2014/main" id="{8AF2D122-9AAB-4D15-9C60-0B538D7CFE7F}"/>
              </a:ext>
            </a:extLst>
          </p:cNvPr>
          <p:cNvSpPr/>
          <p:nvPr/>
        </p:nvSpPr>
        <p:spPr>
          <a:xfrm>
            <a:off x="3637935" y="1728261"/>
            <a:ext cx="2713704" cy="260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ixaDeTexto 11">
            <a:extLst>
              <a:ext uri="{FF2B5EF4-FFF2-40B4-BE49-F238E27FC236}">
                <a16:creationId xmlns:a16="http://schemas.microsoft.com/office/drawing/2014/main" id="{7BB6108B-DC4D-40D0-B1B6-22C97C8D7FF9}"/>
              </a:ext>
            </a:extLst>
          </p:cNvPr>
          <p:cNvSpPr txBox="1"/>
          <p:nvPr/>
        </p:nvSpPr>
        <p:spPr>
          <a:xfrm>
            <a:off x="747251" y="1443211"/>
            <a:ext cx="2890684" cy="830997"/>
          </a:xfrm>
          <a:prstGeom prst="rect">
            <a:avLst/>
          </a:prstGeom>
          <a:noFill/>
        </p:spPr>
        <p:txBody>
          <a:bodyPr wrap="square" rtlCol="0">
            <a:spAutoFit/>
          </a:bodyPr>
          <a:lstStyle/>
          <a:p>
            <a:r>
              <a:rPr lang="en-US" sz="2400" dirty="0"/>
              <a:t>Define the size of sample (10%)</a:t>
            </a:r>
          </a:p>
        </p:txBody>
      </p:sp>
    </p:spTree>
    <p:extLst>
      <p:ext uri="{BB962C8B-B14F-4D97-AF65-F5344CB8AC3E}">
        <p14:creationId xmlns:p14="http://schemas.microsoft.com/office/powerpoint/2010/main" val="264117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D619B645-3E19-4857-92AF-4219BB5EF463}"/>
              </a:ext>
            </a:extLst>
          </p:cNvPr>
          <p:cNvSpPr>
            <a:spLocks noChangeArrowheads="1"/>
          </p:cNvSpPr>
          <p:nvPr/>
        </p:nvSpPr>
        <p:spPr bwMode="auto">
          <a:xfrm>
            <a:off x="3415558" y="1075847"/>
            <a:ext cx="877644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generate_sample</a:t>
            </a:r>
            <a:r>
              <a:rPr kumimoji="0" lang="en-US" altLang="en-US" b="0" i="0" u="none" strike="noStrike" cap="none" normalizeH="0" baseline="0" dirty="0">
                <a:ln>
                  <a:noFill/>
                </a:ln>
                <a:solidFill>
                  <a:srgbClr val="080808"/>
                </a:solidFill>
                <a:effectLst/>
                <a:latin typeface="JetBrains Mono"/>
              </a:rPr>
              <a:t>(logfile, </a:t>
            </a:r>
            <a:r>
              <a:rPr kumimoji="0" lang="en-US" altLang="en-US" b="0" i="0" u="none" strike="noStrike" cap="none" normalizeH="0" baseline="0" dirty="0" err="1">
                <a:ln>
                  <a:noFill/>
                </a:ln>
                <a:solidFill>
                  <a:srgbClr val="080808"/>
                </a:solidFill>
                <a:effectLst/>
                <a:latin typeface="JetBrains Mono"/>
              </a:rPr>
              <a:t>outfile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random</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sample_percent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.01</a:t>
            </a: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sum</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a:ln>
                  <a:noFill/>
                </a:ln>
                <a:solidFill>
                  <a:srgbClr val="808080"/>
                </a:solidFill>
                <a:effectLst/>
                <a:latin typeface="JetBrains Mono"/>
              </a:rPr>
              <a:t>line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(logfile))</a:t>
            </a:r>
            <a:br>
              <a:rPr kumimoji="0" lang="en-US" altLang="en-US" b="0" i="0" u="none" strike="noStrike" cap="none" normalizeH="0" baseline="0" dirty="0">
                <a:ln>
                  <a:noFill/>
                </a:ln>
                <a:solidFill>
                  <a:srgbClr val="080808"/>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set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sorted</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random.sample</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range</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80"/>
                </a:solidFill>
                <a:effectLst/>
                <a:latin typeface="JetBrains Mono"/>
              </a:rPr>
              <a:t>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err="1">
                <a:ln>
                  <a:noFill/>
                </a:ln>
                <a:solidFill>
                  <a:srgbClr val="080808"/>
                </a:solidFill>
                <a:effectLst/>
                <a:latin typeface="JetBrains Mono"/>
              </a:rPr>
              <a:t>sample_percent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80"/>
                </a:solidFill>
                <a:effectLst/>
                <a:latin typeface="JetBrains Mono"/>
              </a:rPr>
              <a:t>print </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"%s lines in %s, using a sample of %s lines" </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num_lines</a:t>
            </a:r>
            <a:r>
              <a:rPr kumimoji="0" lang="en-US" altLang="en-US" b="0" i="0" u="none" strike="noStrike" cap="none" normalizeH="0" baseline="0" dirty="0">
                <a:ln>
                  <a:noFill/>
                </a:ln>
                <a:solidFill>
                  <a:srgbClr val="080808"/>
                </a:solidFill>
                <a:effectLst/>
                <a:latin typeface="JetBrains Mono"/>
              </a:rPr>
              <a:t>, logfile, </a:t>
            </a:r>
            <a:r>
              <a:rPr kumimoji="0" lang="en-US" altLang="en-US" b="0" i="0" u="none" strike="noStrike" cap="none" normalizeH="0" baseline="0" dirty="0" err="1">
                <a:ln>
                  <a:noFill/>
                </a:ln>
                <a:solidFill>
                  <a:srgbClr val="000080"/>
                </a:solidFill>
                <a:effectLst/>
                <a:latin typeface="JetBrains Mono"/>
              </a:rPr>
              <a:t>len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1" u="none" strike="noStrike" cap="none" normalizeH="0" baseline="0" dirty="0">
                <a:ln>
                  <a:noFill/>
                </a:ln>
                <a:solidFill>
                  <a:srgbClr val="8C8C8C"/>
                </a:solidFill>
                <a:effectLst/>
                <a:latin typeface="JetBrains Mono"/>
              </a:rPr>
            </a:br>
            <a:r>
              <a:rPr kumimoji="0" lang="en-US" altLang="en-US" b="0" i="1" u="none" strike="noStrike" cap="none" normalizeH="0" baseline="0" dirty="0">
                <a:ln>
                  <a:noFill/>
                </a:ln>
                <a:solidFill>
                  <a:srgbClr val="8C8C8C"/>
                </a:solidFill>
                <a:effectLst/>
                <a:latin typeface="JetBrains Mono"/>
              </a:rPr>
              <a:t>    </a:t>
            </a:r>
            <a:r>
              <a:rPr kumimoji="0" lang="en-US" altLang="en-US" b="0" i="0" u="none" strike="noStrike" cap="none" normalizeH="0" baseline="0" dirty="0">
                <a:ln>
                  <a:noFill/>
                </a:ln>
                <a:solidFill>
                  <a:srgbClr val="080808"/>
                </a:solidFill>
                <a:effectLst/>
                <a:latin typeface="JetBrains Mono"/>
              </a:rPr>
              <a:t>f =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outfile</a:t>
            </a:r>
            <a:r>
              <a:rPr kumimoji="0" lang="en-US" altLang="en-US" b="0" i="0" u="none" strike="noStrike" cap="none" normalizeH="0" baseline="0" dirty="0">
                <a:ln>
                  <a:noFill/>
                </a:ln>
                <a:solidFill>
                  <a:srgbClr val="080808"/>
                </a:solidFill>
                <a:effectLst/>
                <a:latin typeface="JetBrains Mono"/>
              </a:rPr>
              <a:t>, </a:t>
            </a:r>
            <a:r>
              <a:rPr kumimoji="0" lang="en-US" altLang="en-US" b="1" i="0" u="none" strike="noStrike" cap="none" normalizeH="0" baseline="0" dirty="0">
                <a:ln>
                  <a:noFill/>
                </a:ln>
                <a:solidFill>
                  <a:srgbClr val="008080"/>
                </a:solidFill>
                <a:effectLst/>
                <a:latin typeface="JetBrains Mono"/>
              </a:rPr>
              <a:t>'w+'</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i</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000080"/>
                </a:solidFill>
                <a:effectLst/>
                <a:latin typeface="JetBrains Mono"/>
              </a:rPr>
              <a:t>open</a:t>
            </a:r>
            <a:r>
              <a:rPr kumimoji="0" lang="en-US" altLang="en-US" b="0" i="0" u="none" strike="noStrike" cap="none" normalizeH="0" baseline="0" dirty="0">
                <a:ln>
                  <a:noFill/>
                </a:ln>
                <a:solidFill>
                  <a:srgbClr val="080808"/>
                </a:solidFill>
                <a:effectLst/>
                <a:latin typeface="JetBrains Mono"/>
              </a:rPr>
              <a:t>(logfile, </a:t>
            </a:r>
            <a:r>
              <a:rPr kumimoji="0" lang="en-US" altLang="en-US" b="1" i="0" u="none" strike="noStrike" cap="none" normalizeH="0" baseline="0" dirty="0">
                <a:ln>
                  <a:noFill/>
                </a:ln>
                <a:solidFill>
                  <a:srgbClr val="008080"/>
                </a:solidFill>
                <a:effectLst/>
                <a:latin typeface="JetBrains Mono"/>
              </a:rPr>
              <a:t>'r+'</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0</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1750EB"/>
                </a:solidFill>
                <a:effectLst/>
                <a:latin typeface="JetBrains Mono"/>
              </a:rPr>
              <a:t>    </a:t>
            </a: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a:ln>
                  <a:noFill/>
                </a:ln>
                <a:solidFill>
                  <a:srgbClr val="080808"/>
                </a:solidFill>
                <a:effectLst/>
                <a:latin typeface="JetBrains Mono"/>
              </a:rPr>
              <a:t>line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a:ln>
                  <a:noFill/>
                </a:ln>
                <a:solidFill>
                  <a:srgbClr val="080808"/>
                </a:solidFill>
                <a:effectLst/>
                <a:latin typeface="JetBrains Mono"/>
              </a:rPr>
              <a:t>i:</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if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err="1">
                <a:ln>
                  <a:noFill/>
                </a:ln>
                <a:solidFill>
                  <a:srgbClr val="080808"/>
                </a:solidFill>
                <a:effectLst/>
                <a:latin typeface="JetBrains Mono"/>
              </a:rPr>
              <a:t>slines</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f.write</a:t>
            </a:r>
            <a:r>
              <a:rPr kumimoji="0" lang="en-US" altLang="en-US" b="0" i="0" u="none" strike="noStrike" cap="none" normalizeH="0" baseline="0" dirty="0">
                <a:ln>
                  <a:noFill/>
                </a:ln>
                <a:solidFill>
                  <a:srgbClr val="080808"/>
                </a:solidFill>
                <a:effectLst/>
                <a:latin typeface="JetBrains Mono"/>
              </a:rPr>
              <a:t>(line)</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linecount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1</a:t>
            </a:r>
            <a:br>
              <a:rPr kumimoji="0" lang="en-US" altLang="en-US" b="0" i="0" u="none" strike="noStrike" cap="none" normalizeH="0" baseline="0" dirty="0">
                <a:ln>
                  <a:noFill/>
                </a:ln>
                <a:solidFill>
                  <a:srgbClr val="1750EB"/>
                </a:solidFill>
                <a:effectLst/>
                <a:latin typeface="JetBrains Mono"/>
              </a:rPr>
            </a:br>
            <a:r>
              <a:rPr kumimoji="0" lang="en-US" altLang="en-US" b="0" i="0" u="none" strike="noStrike" cap="none" normalizeH="0" baseline="0" dirty="0">
                <a:ln>
                  <a:noFill/>
                </a:ln>
                <a:solidFill>
                  <a:srgbClr val="1750EB"/>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f.close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i.close</a:t>
            </a:r>
            <a:r>
              <a:rPr kumimoji="0" lang="en-US" altLang="en-US" b="0" i="0" u="none" strike="noStrike" cap="none" normalizeH="0" baseline="0" dirty="0">
                <a:ln>
                  <a:noFill/>
                </a:ln>
                <a:solidFill>
                  <a:srgbClr val="080808"/>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 name="Título 1">
            <a:extLst>
              <a:ext uri="{FF2B5EF4-FFF2-40B4-BE49-F238E27FC236}">
                <a16:creationId xmlns:a16="http://schemas.microsoft.com/office/drawing/2014/main" id="{96CA2FF0-1FA2-4D88-BF7D-D0C76B9EC261}"/>
              </a:ext>
            </a:extLst>
          </p:cNvPr>
          <p:cNvSpPr>
            <a:spLocks noGrp="1"/>
          </p:cNvSpPr>
          <p:nvPr>
            <p:ph type="title"/>
          </p:nvPr>
        </p:nvSpPr>
        <p:spPr>
          <a:xfrm>
            <a:off x="267928" y="167120"/>
            <a:ext cx="7794524" cy="830997"/>
          </a:xfrm>
        </p:spPr>
        <p:txBody>
          <a:bodyPr>
            <a:normAutofit/>
          </a:bodyPr>
          <a:lstStyle/>
          <a:p>
            <a:r>
              <a:rPr lang="en-US" dirty="0"/>
              <a:t>Answer - Generating a Sample</a:t>
            </a:r>
          </a:p>
        </p:txBody>
      </p:sp>
      <p:sp>
        <p:nvSpPr>
          <p:cNvPr id="9" name="Retângulo 8">
            <a:extLst>
              <a:ext uri="{FF2B5EF4-FFF2-40B4-BE49-F238E27FC236}">
                <a16:creationId xmlns:a16="http://schemas.microsoft.com/office/drawing/2014/main" id="{8AF2D122-9AAB-4D15-9C60-0B538D7CFE7F}"/>
              </a:ext>
            </a:extLst>
          </p:cNvPr>
          <p:cNvSpPr/>
          <p:nvPr/>
        </p:nvSpPr>
        <p:spPr>
          <a:xfrm>
            <a:off x="3637934" y="2459407"/>
            <a:ext cx="8445911" cy="360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ixaDeTexto 11">
            <a:extLst>
              <a:ext uri="{FF2B5EF4-FFF2-40B4-BE49-F238E27FC236}">
                <a16:creationId xmlns:a16="http://schemas.microsoft.com/office/drawing/2014/main" id="{7BB6108B-DC4D-40D0-B1B6-22C97C8D7FF9}"/>
              </a:ext>
            </a:extLst>
          </p:cNvPr>
          <p:cNvSpPr txBox="1"/>
          <p:nvPr/>
        </p:nvSpPr>
        <p:spPr>
          <a:xfrm>
            <a:off x="413686" y="1753098"/>
            <a:ext cx="2890684" cy="2677656"/>
          </a:xfrm>
          <a:prstGeom prst="rect">
            <a:avLst/>
          </a:prstGeom>
          <a:noFill/>
        </p:spPr>
        <p:txBody>
          <a:bodyPr wrap="square" rtlCol="0">
            <a:spAutoFit/>
          </a:bodyPr>
          <a:lstStyle/>
          <a:p>
            <a:r>
              <a:rPr lang="en-US" sz="2400" b="1" u="sng" dirty="0" err="1"/>
              <a:t>slines</a:t>
            </a:r>
            <a:r>
              <a:rPr lang="en-US" sz="2400" dirty="0"/>
              <a:t> is the array that defines the sample.</a:t>
            </a:r>
          </a:p>
          <a:p>
            <a:pPr marL="342900" indent="-342900">
              <a:buFont typeface="Wingdings" panose="05000000000000000000" pitchFamily="2" charset="2"/>
              <a:buChar char="ü"/>
            </a:pPr>
            <a:r>
              <a:rPr lang="en-US" sz="2400" dirty="0"/>
              <a:t>To decrease the bias, the selected line is defined randomly.</a:t>
            </a:r>
          </a:p>
        </p:txBody>
      </p:sp>
    </p:spTree>
    <p:extLst>
      <p:ext uri="{BB962C8B-B14F-4D97-AF65-F5344CB8AC3E}">
        <p14:creationId xmlns:p14="http://schemas.microsoft.com/office/powerpoint/2010/main" val="205314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8A6A0F5-FA3F-494B-8CEF-48994A2DE22C}"/>
              </a:ext>
            </a:extLst>
          </p:cNvPr>
          <p:cNvSpPr>
            <a:spLocks noChangeArrowheads="1"/>
          </p:cNvSpPr>
          <p:nvPr/>
        </p:nvSpPr>
        <p:spPr bwMode="auto">
          <a:xfrm>
            <a:off x="941799" y="1240103"/>
            <a:ext cx="388978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from </a:t>
            </a:r>
            <a:r>
              <a:rPr kumimoji="0" lang="en-US" altLang="en-US" b="0" i="0" u="none" strike="noStrike" cap="none" normalizeH="0" baseline="0" dirty="0">
                <a:ln>
                  <a:noFill/>
                </a:ln>
                <a:solidFill>
                  <a:srgbClr val="080808"/>
                </a:solidFill>
                <a:effectLst/>
                <a:latin typeface="JetBrains Mono"/>
              </a:rPr>
              <a:t>datetime </a:t>
            </a:r>
            <a:r>
              <a:rPr kumimoji="0" lang="en-US" altLang="en-US" b="0" i="0" u="none" strike="noStrike" cap="none" normalizeH="0" baseline="0" dirty="0">
                <a:ln>
                  <a:noFill/>
                </a:ln>
                <a:solidFill>
                  <a:srgbClr val="0033B3"/>
                </a:solidFill>
                <a:effectLst/>
                <a:latin typeface="JetBrains Mono"/>
              </a:rPr>
              <a:t>import </a:t>
            </a:r>
            <a:r>
              <a:rPr kumimoji="0" lang="en-US" altLang="en-US" b="0" i="0" u="none" strike="noStrike" cap="none" normalizeH="0" baseline="0" dirty="0">
                <a:ln>
                  <a:noFill/>
                </a:ln>
                <a:solidFill>
                  <a:srgbClr val="080808"/>
                </a:solidFill>
                <a:effectLst/>
                <a:latin typeface="JetBrains Mono"/>
              </a:rPr>
              <a:t>datetime</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ts</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080808"/>
                </a:solidFill>
                <a:effectLst/>
                <a:latin typeface="JetBrains Mono"/>
              </a:rPr>
              <a:t>datetime.fromtimestamp</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80"/>
                </a:solidFill>
                <a:effectLst/>
                <a:latin typeface="JetBrains Mono"/>
              </a:rPr>
              <a:t>float</a:t>
            </a:r>
            <a:r>
              <a:rPr kumimoji="0" lang="en-US" altLang="en-US" b="0" i="0" u="none" strike="noStrike" cap="none" normalizeH="0" baseline="0" dirty="0">
                <a:ln>
                  <a:noFill/>
                </a:ln>
                <a:solidFill>
                  <a:srgbClr val="080808"/>
                </a:solidFill>
                <a:effectLst/>
                <a:latin typeface="JetBrains Mono"/>
              </a:rPr>
              <a:t>(date))</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for </a:t>
            </a:r>
            <a:r>
              <a:rPr kumimoji="0" lang="en-US" altLang="en-US" b="0" i="0" u="none" strike="noStrike" cap="none" normalizeH="0" baseline="0" dirty="0">
                <a:ln>
                  <a:noFill/>
                </a:ln>
                <a:solidFill>
                  <a:srgbClr val="080808"/>
                </a:solidFill>
                <a:effectLst/>
                <a:latin typeface="JetBrains Mono"/>
              </a:rPr>
              <a:t>date </a:t>
            </a:r>
            <a:r>
              <a:rPr kumimoji="0" lang="en-US" altLang="en-US" b="0" i="0" u="none" strike="noStrike" cap="none" normalizeH="0" baseline="0" dirty="0">
                <a:ln>
                  <a:noFill/>
                </a:ln>
                <a:solidFill>
                  <a:srgbClr val="0033B3"/>
                </a:solidFill>
                <a:effectLst/>
                <a:latin typeface="JetBrains Mono"/>
              </a:rPr>
              <a:t>in </a:t>
            </a: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ts</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].values</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conn_df.dtypes</a:t>
            </a:r>
            <a:r>
              <a:rPr kumimoji="0" lang="en-US" altLang="en-US"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 name="Título 1">
            <a:extLst>
              <a:ext uri="{FF2B5EF4-FFF2-40B4-BE49-F238E27FC236}">
                <a16:creationId xmlns:a16="http://schemas.microsoft.com/office/drawing/2014/main" id="{CA2C10EA-6662-4E79-A6B2-1818DEF831DA}"/>
              </a:ext>
            </a:extLst>
          </p:cNvPr>
          <p:cNvSpPr>
            <a:spLocks noGrp="1"/>
          </p:cNvSpPr>
          <p:nvPr>
            <p:ph type="title"/>
          </p:nvPr>
        </p:nvSpPr>
        <p:spPr>
          <a:xfrm>
            <a:off x="376084" y="0"/>
            <a:ext cx="10515600" cy="998169"/>
          </a:xfrm>
        </p:spPr>
        <p:txBody>
          <a:bodyPr/>
          <a:lstStyle/>
          <a:p>
            <a:r>
              <a:rPr lang="en-US" dirty="0"/>
              <a:t>Answer – Convert datatype</a:t>
            </a:r>
          </a:p>
        </p:txBody>
      </p:sp>
      <p:pic>
        <p:nvPicPr>
          <p:cNvPr id="8" name="Imagem 7">
            <a:extLst>
              <a:ext uri="{FF2B5EF4-FFF2-40B4-BE49-F238E27FC236}">
                <a16:creationId xmlns:a16="http://schemas.microsoft.com/office/drawing/2014/main" id="{82070F0C-4DD5-4CC6-A558-7C3600773575}"/>
              </a:ext>
            </a:extLst>
          </p:cNvPr>
          <p:cNvPicPr>
            <a:picLocks noChangeAspect="1"/>
          </p:cNvPicPr>
          <p:nvPr/>
        </p:nvPicPr>
        <p:blipFill rotWithShape="1">
          <a:blip r:embed="rId2"/>
          <a:srcRect l="7093" t="-1" b="71555"/>
          <a:stretch/>
        </p:blipFill>
        <p:spPr>
          <a:xfrm>
            <a:off x="5649554" y="1020394"/>
            <a:ext cx="2938001" cy="1690688"/>
          </a:xfrm>
          <a:prstGeom prst="rect">
            <a:avLst/>
          </a:prstGeom>
        </p:spPr>
      </p:pic>
      <p:sp>
        <p:nvSpPr>
          <p:cNvPr id="9" name="Retângulo 8">
            <a:extLst>
              <a:ext uri="{FF2B5EF4-FFF2-40B4-BE49-F238E27FC236}">
                <a16:creationId xmlns:a16="http://schemas.microsoft.com/office/drawing/2014/main" id="{A7301E01-9231-4C19-91A5-A31218D72576}"/>
              </a:ext>
            </a:extLst>
          </p:cNvPr>
          <p:cNvSpPr/>
          <p:nvPr/>
        </p:nvSpPr>
        <p:spPr>
          <a:xfrm>
            <a:off x="5649554" y="998169"/>
            <a:ext cx="2664543" cy="297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m 9">
            <a:extLst>
              <a:ext uri="{FF2B5EF4-FFF2-40B4-BE49-F238E27FC236}">
                <a16:creationId xmlns:a16="http://schemas.microsoft.com/office/drawing/2014/main" id="{6B6E3AC1-97BA-4948-A5EB-4A2E4148E052}"/>
              </a:ext>
            </a:extLst>
          </p:cNvPr>
          <p:cNvPicPr>
            <a:picLocks noChangeAspect="1"/>
          </p:cNvPicPr>
          <p:nvPr/>
        </p:nvPicPr>
        <p:blipFill>
          <a:blip r:embed="rId3"/>
          <a:stretch>
            <a:fillRect/>
          </a:stretch>
        </p:blipFill>
        <p:spPr>
          <a:xfrm>
            <a:off x="5338762" y="3736140"/>
            <a:ext cx="3286125" cy="1809750"/>
          </a:xfrm>
          <a:prstGeom prst="rect">
            <a:avLst/>
          </a:prstGeom>
        </p:spPr>
      </p:pic>
      <p:sp>
        <p:nvSpPr>
          <p:cNvPr id="11" name="Seta: para Baixo 10">
            <a:extLst>
              <a:ext uri="{FF2B5EF4-FFF2-40B4-BE49-F238E27FC236}">
                <a16:creationId xmlns:a16="http://schemas.microsoft.com/office/drawing/2014/main" id="{9FF9C120-534B-4898-9CA5-38381B77740A}"/>
              </a:ext>
            </a:extLst>
          </p:cNvPr>
          <p:cNvSpPr/>
          <p:nvPr/>
        </p:nvSpPr>
        <p:spPr>
          <a:xfrm>
            <a:off x="6711439" y="2912438"/>
            <a:ext cx="570271" cy="648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EA45B753-9D1C-4E6B-A529-46957C1A19F5}"/>
              </a:ext>
            </a:extLst>
          </p:cNvPr>
          <p:cNvSpPr/>
          <p:nvPr/>
        </p:nvSpPr>
        <p:spPr>
          <a:xfrm>
            <a:off x="5338762" y="3655087"/>
            <a:ext cx="3248793" cy="297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ixaDeTexto 12">
            <a:extLst>
              <a:ext uri="{FF2B5EF4-FFF2-40B4-BE49-F238E27FC236}">
                <a16:creationId xmlns:a16="http://schemas.microsoft.com/office/drawing/2014/main" id="{B13C2302-AB66-4877-B19E-1698CC48AFFF}"/>
              </a:ext>
            </a:extLst>
          </p:cNvPr>
          <p:cNvSpPr txBox="1"/>
          <p:nvPr/>
        </p:nvSpPr>
        <p:spPr>
          <a:xfrm>
            <a:off x="8624887" y="2255766"/>
            <a:ext cx="3458958" cy="1015663"/>
          </a:xfrm>
          <a:prstGeom prst="rect">
            <a:avLst/>
          </a:prstGeom>
          <a:noFill/>
        </p:spPr>
        <p:txBody>
          <a:bodyPr wrap="square" rtlCol="0">
            <a:spAutoFit/>
          </a:bodyPr>
          <a:lstStyle/>
          <a:p>
            <a:r>
              <a:rPr lang="en-US" sz="2000" dirty="0"/>
              <a:t>convert the </a:t>
            </a:r>
            <a:r>
              <a:rPr lang="en-US" sz="2000" i="1" dirty="0" err="1"/>
              <a:t>ts</a:t>
            </a:r>
            <a:r>
              <a:rPr lang="en-US" sz="2000" dirty="0"/>
              <a:t> attribute to more convenient format</a:t>
            </a:r>
          </a:p>
          <a:p>
            <a:r>
              <a:rPr lang="en-US" sz="2000" dirty="0">
                <a:solidFill>
                  <a:srgbClr val="FF0000"/>
                </a:solidFill>
              </a:rPr>
              <a:t>long(timestamp)  –&gt;  date</a:t>
            </a:r>
          </a:p>
        </p:txBody>
      </p:sp>
      <p:sp>
        <p:nvSpPr>
          <p:cNvPr id="14" name="CaixaDeTexto 13">
            <a:extLst>
              <a:ext uri="{FF2B5EF4-FFF2-40B4-BE49-F238E27FC236}">
                <a16:creationId xmlns:a16="http://schemas.microsoft.com/office/drawing/2014/main" id="{A26EB54E-D825-4E2D-A684-2CD2BC62018C}"/>
              </a:ext>
            </a:extLst>
          </p:cNvPr>
          <p:cNvSpPr txBox="1"/>
          <p:nvPr/>
        </p:nvSpPr>
        <p:spPr>
          <a:xfrm>
            <a:off x="941799" y="3803736"/>
            <a:ext cx="3286125" cy="1938992"/>
          </a:xfrm>
          <a:prstGeom prst="rect">
            <a:avLst/>
          </a:prstGeom>
          <a:noFill/>
        </p:spPr>
        <p:txBody>
          <a:bodyPr wrap="square" rtlCol="0">
            <a:spAutoFit/>
          </a:bodyPr>
          <a:lstStyle/>
          <a:p>
            <a:r>
              <a:rPr lang="en-US" sz="2400" dirty="0"/>
              <a:t>Sometimes the field type is not useful or has some performance issues to the be manipulated.</a:t>
            </a:r>
          </a:p>
          <a:p>
            <a:r>
              <a:rPr lang="en-US" sz="2400" dirty="0"/>
              <a:t>Ex.: timestamp</a:t>
            </a:r>
          </a:p>
        </p:txBody>
      </p:sp>
    </p:spTree>
    <p:extLst>
      <p:ext uri="{BB962C8B-B14F-4D97-AF65-F5344CB8AC3E}">
        <p14:creationId xmlns:p14="http://schemas.microsoft.com/office/powerpoint/2010/main" val="29716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7C8B6-5EE8-49B1-8180-25733FAD738B}"/>
              </a:ext>
            </a:extLst>
          </p:cNvPr>
          <p:cNvSpPr>
            <a:spLocks noGrp="1"/>
          </p:cNvSpPr>
          <p:nvPr>
            <p:ph type="title"/>
          </p:nvPr>
        </p:nvSpPr>
        <p:spPr>
          <a:xfrm>
            <a:off x="582561" y="158648"/>
            <a:ext cx="10515600" cy="1325563"/>
          </a:xfrm>
        </p:spPr>
        <p:txBody>
          <a:bodyPr/>
          <a:lstStyle/>
          <a:p>
            <a:r>
              <a:rPr lang="en-US" dirty="0"/>
              <a:t>Pandas Basic Operations</a:t>
            </a:r>
          </a:p>
        </p:txBody>
      </p:sp>
      <p:sp>
        <p:nvSpPr>
          <p:cNvPr id="4" name="Rectangle 1">
            <a:extLst>
              <a:ext uri="{FF2B5EF4-FFF2-40B4-BE49-F238E27FC236}">
                <a16:creationId xmlns:a16="http://schemas.microsoft.com/office/drawing/2014/main" id="{621C8035-DDCF-41F6-94C0-79FB9CE6A494}"/>
              </a:ext>
            </a:extLst>
          </p:cNvPr>
          <p:cNvSpPr>
            <a:spLocks noChangeArrowheads="1"/>
          </p:cNvSpPr>
          <p:nvPr/>
        </p:nvSpPr>
        <p:spPr bwMode="auto">
          <a:xfrm>
            <a:off x="5486862" y="1368574"/>
            <a:ext cx="658084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C8C8C"/>
                </a:solidFill>
                <a:effectLst/>
                <a:latin typeface="JetBrains Mono"/>
              </a:rPr>
              <a:t>#remove a column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err="1">
                <a:ln>
                  <a:noFill/>
                </a:ln>
                <a:solidFill>
                  <a:srgbClr val="080808"/>
                </a:solidFill>
                <a:effectLst/>
                <a:latin typeface="JetBrains Mono"/>
              </a:rPr>
              <a:t>conn_df.drop</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'threat'</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660099"/>
                </a:solidFill>
                <a:effectLst/>
                <a:latin typeface="JetBrains Mono"/>
              </a:rPr>
              <a:t>axis</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1750EB"/>
                </a:solidFill>
                <a:effectLst/>
                <a:latin typeface="JetBrains Mono"/>
              </a:rPr>
              <a:t>1</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err="1">
                <a:ln>
                  <a:noFill/>
                </a:ln>
                <a:solidFill>
                  <a:srgbClr val="660099"/>
                </a:solidFill>
                <a:effectLst/>
                <a:latin typeface="JetBrains Mono"/>
              </a:rPr>
              <a:t>inplace</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33B3"/>
                </a:solidFill>
                <a:effectLst/>
                <a:latin typeface="JetBrains Mono"/>
              </a:rPr>
              <a:t>True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conn_df.dtypes</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#Row Selection¶</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'service'</a:t>
            </a:r>
            <a:r>
              <a:rPr kumimoji="0" lang="en-US" altLang="en-US" b="0" i="0" u="none" strike="noStrike" cap="none" normalizeH="0" baseline="0" dirty="0">
                <a:ln>
                  <a:noFill/>
                </a:ln>
                <a:solidFill>
                  <a:srgbClr val="080808"/>
                </a:solidFill>
                <a:effectLst/>
                <a:latin typeface="JetBrains Mono"/>
              </a:rPr>
              <a:t>] == </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ssl</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].head())</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1" u="none" strike="noStrike" cap="none" normalizeH="0" baseline="0" dirty="0">
                <a:ln>
                  <a:noFill/>
                </a:ln>
                <a:solidFill>
                  <a:srgbClr val="8C8C8C"/>
                </a:solidFill>
                <a:effectLst/>
                <a:latin typeface="JetBrains Mono"/>
              </a:rPr>
              <a:t>#get the lines where service is == </a:t>
            </a:r>
            <a:r>
              <a:rPr kumimoji="0" lang="en-US" altLang="en-US" b="0" i="1" u="none" strike="noStrike" cap="none" normalizeH="0" baseline="0" dirty="0" err="1">
                <a:ln>
                  <a:noFill/>
                </a:ln>
                <a:solidFill>
                  <a:srgbClr val="8C8C8C"/>
                </a:solidFill>
                <a:effectLst/>
                <a:latin typeface="JetBrains Mono"/>
              </a:rPr>
              <a:t>ssl</a:t>
            </a:r>
            <a:r>
              <a:rPr kumimoji="0" lang="en-US" altLang="en-US" b="0" i="1" u="none" strike="noStrike" cap="none" normalizeH="0" baseline="0" dirty="0">
                <a:ln>
                  <a:noFill/>
                </a:ln>
                <a:solidFill>
                  <a:srgbClr val="8C8C8C"/>
                </a:solidFill>
                <a:effectLst/>
                <a:latin typeface="JetBrains Mono"/>
              </a:rPr>
              <a:t> and over ports other than 443.</a:t>
            </a:r>
            <a:br>
              <a:rPr kumimoji="0" lang="en-US" altLang="en-US" b="0" i="1" u="none" strike="noStrike" cap="none" normalizeH="0" baseline="0" dirty="0">
                <a:ln>
                  <a:noFill/>
                </a:ln>
                <a:solidFill>
                  <a:srgbClr val="8C8C8C"/>
                </a:solidFill>
                <a:effectLst/>
                <a:latin typeface="JetBrains Mono"/>
              </a:rPr>
            </a:br>
            <a:r>
              <a:rPr kumimoji="0" lang="en-US" altLang="en-US" b="0" i="0" u="none" strike="noStrike" cap="none" normalizeH="0" baseline="0" dirty="0" err="1">
                <a:ln>
                  <a:noFill/>
                </a:ln>
                <a:solidFill>
                  <a:srgbClr val="080808"/>
                </a:solidFill>
                <a:effectLst/>
                <a:latin typeface="JetBrains Mono"/>
              </a:rPr>
              <a:t>ssl_df</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conn_df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'service'</a:t>
            </a:r>
            <a:r>
              <a:rPr kumimoji="0" lang="en-US" altLang="en-US" b="0" i="0" u="none" strike="noStrike" cap="none" normalizeH="0" baseline="0" dirty="0">
                <a:ln>
                  <a:noFill/>
                </a:ln>
                <a:solidFill>
                  <a:srgbClr val="080808"/>
                </a:solidFill>
                <a:effectLst/>
                <a:latin typeface="JetBrains Mono"/>
              </a:rPr>
              <a:t>] == </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ssl</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ssl_df</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ssl_df</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id.resp_p</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 == </a:t>
            </a:r>
            <a:r>
              <a:rPr kumimoji="0" lang="en-US" altLang="en-US" b="0" i="0" u="none" strike="noStrike" cap="none" normalizeH="0" baseline="0" dirty="0">
                <a:ln>
                  <a:noFill/>
                </a:ln>
                <a:solidFill>
                  <a:srgbClr val="1750EB"/>
                </a:solidFill>
                <a:effectLst/>
                <a:latin typeface="JetBrains Mono"/>
              </a:rPr>
              <a:t>443</a:t>
            </a:r>
            <a:r>
              <a:rPr kumimoji="0" lang="en-US" altLang="en-US" b="0" i="0" u="none" strike="noStrike" cap="none" normalizeH="0" baseline="0" dirty="0">
                <a:ln>
                  <a:noFill/>
                </a:ln>
                <a:solidFill>
                  <a:srgbClr val="080808"/>
                </a:solidFill>
                <a:effectLst/>
                <a:latin typeface="JetBrains Mono"/>
              </a:rPr>
              <a:t>][[</a:t>
            </a:r>
            <a:r>
              <a:rPr kumimoji="0" lang="en-US" altLang="en-US" b="1" i="0" u="none" strike="noStrike" cap="none" normalizeH="0" baseline="0" dirty="0">
                <a:ln>
                  <a:noFill/>
                </a:ln>
                <a:solidFill>
                  <a:srgbClr val="008080"/>
                </a:solidFill>
                <a:effectLst/>
                <a:latin typeface="JetBrains Mono"/>
              </a:rPr>
              <a:t>'</a:t>
            </a:r>
            <a:r>
              <a:rPr kumimoji="0" lang="en-US" altLang="en-US" b="1" i="0" u="none" strike="noStrike" cap="none" normalizeH="0" baseline="0" dirty="0" err="1">
                <a:ln>
                  <a:noFill/>
                </a:ln>
                <a:solidFill>
                  <a:srgbClr val="008080"/>
                </a:solidFill>
                <a:effectLst/>
                <a:latin typeface="JetBrains Mono"/>
              </a:rPr>
              <a:t>orig_bytes'</a:t>
            </a:r>
            <a:r>
              <a:rPr kumimoji="0" lang="en-US" altLang="en-US" b="0" i="0" u="none" strike="noStrike" cap="none" normalizeH="0" baseline="0" dirty="0" err="1">
                <a:ln>
                  <a:noFill/>
                </a:ln>
                <a:solidFill>
                  <a:srgbClr val="080808"/>
                </a:solidFill>
                <a:effectLst/>
                <a:latin typeface="JetBrains Mono"/>
              </a:rPr>
              <a:t>,</a:t>
            </a:r>
            <a:r>
              <a:rPr kumimoji="0" lang="en-US" altLang="en-US" b="1" i="0" u="none" strike="noStrike" cap="none" normalizeH="0" baseline="0" dirty="0" err="1">
                <a:ln>
                  <a:noFill/>
                </a:ln>
                <a:solidFill>
                  <a:srgbClr val="008080"/>
                </a:solidFill>
                <a:effectLst/>
                <a:latin typeface="JetBrains Mono"/>
              </a:rPr>
              <a:t>'proto</a:t>
            </a:r>
            <a:r>
              <a:rPr kumimoji="0" lang="en-US" altLang="en-US" b="1"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080808"/>
                </a:solidFill>
                <a:effectLst/>
                <a:latin typeface="JetBrains Mono"/>
              </a:rPr>
              <a:t>]].head())</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Retângulo 4">
            <a:extLst>
              <a:ext uri="{FF2B5EF4-FFF2-40B4-BE49-F238E27FC236}">
                <a16:creationId xmlns:a16="http://schemas.microsoft.com/office/drawing/2014/main" id="{B7081C40-50F3-447A-BE2C-AF699FFBEDEE}"/>
              </a:ext>
            </a:extLst>
          </p:cNvPr>
          <p:cNvSpPr/>
          <p:nvPr/>
        </p:nvSpPr>
        <p:spPr>
          <a:xfrm>
            <a:off x="5486862" y="3298722"/>
            <a:ext cx="6469164" cy="991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ixaDeTexto 7">
            <a:extLst>
              <a:ext uri="{FF2B5EF4-FFF2-40B4-BE49-F238E27FC236}">
                <a16:creationId xmlns:a16="http://schemas.microsoft.com/office/drawing/2014/main" id="{CED49DB8-D7C7-4F58-9693-4F104D88CB84}"/>
              </a:ext>
            </a:extLst>
          </p:cNvPr>
          <p:cNvSpPr txBox="1"/>
          <p:nvPr/>
        </p:nvSpPr>
        <p:spPr>
          <a:xfrm>
            <a:off x="314633" y="1676539"/>
            <a:ext cx="4699818" cy="1323439"/>
          </a:xfrm>
          <a:prstGeom prst="rect">
            <a:avLst/>
          </a:prstGeom>
          <a:noFill/>
        </p:spPr>
        <p:txBody>
          <a:bodyPr wrap="square" rtlCol="0">
            <a:spAutoFit/>
          </a:bodyPr>
          <a:lstStyle/>
          <a:p>
            <a:pPr algn="just"/>
            <a:r>
              <a:rPr lang="en-US" sz="2000" dirty="0"/>
              <a:t>Select the first (head) 5 rows where service is equal </a:t>
            </a:r>
            <a:r>
              <a:rPr lang="en-US" sz="2000" b="1" i="1" dirty="0" err="1"/>
              <a:t>ssl</a:t>
            </a:r>
            <a:r>
              <a:rPr lang="en-US" sz="2000" dirty="0"/>
              <a:t> and </a:t>
            </a:r>
            <a:r>
              <a:rPr lang="en-US" sz="2000" b="1" i="1" dirty="0" err="1"/>
              <a:t>id.resp_p</a:t>
            </a:r>
            <a:r>
              <a:rPr lang="en-US" sz="2000" dirty="0"/>
              <a:t> !=443 but presents only the follows fields: </a:t>
            </a:r>
            <a:r>
              <a:rPr lang="en-US" sz="2000" b="1" i="1" dirty="0" err="1"/>
              <a:t>orig_bytes</a:t>
            </a:r>
            <a:r>
              <a:rPr lang="en-US" sz="2000" dirty="0"/>
              <a:t> and </a:t>
            </a:r>
            <a:r>
              <a:rPr lang="en-US" sz="2000" b="1" i="1" dirty="0"/>
              <a:t>proto</a:t>
            </a:r>
            <a:r>
              <a:rPr lang="en-US" sz="2000" dirty="0"/>
              <a:t>.</a:t>
            </a:r>
          </a:p>
        </p:txBody>
      </p:sp>
      <p:pic>
        <p:nvPicPr>
          <p:cNvPr id="7" name="Imagem 6">
            <a:extLst>
              <a:ext uri="{FF2B5EF4-FFF2-40B4-BE49-F238E27FC236}">
                <a16:creationId xmlns:a16="http://schemas.microsoft.com/office/drawing/2014/main" id="{1ED5A417-3BEE-4F82-B021-4EB7073B1C3E}"/>
              </a:ext>
            </a:extLst>
          </p:cNvPr>
          <p:cNvPicPr>
            <a:picLocks noChangeAspect="1"/>
          </p:cNvPicPr>
          <p:nvPr/>
        </p:nvPicPr>
        <p:blipFill>
          <a:blip r:embed="rId2"/>
          <a:stretch>
            <a:fillRect/>
          </a:stretch>
        </p:blipFill>
        <p:spPr>
          <a:xfrm>
            <a:off x="2718158" y="3666307"/>
            <a:ext cx="2409825" cy="1876425"/>
          </a:xfrm>
          <a:prstGeom prst="rect">
            <a:avLst/>
          </a:prstGeom>
        </p:spPr>
      </p:pic>
    </p:spTree>
    <p:extLst>
      <p:ext uri="{BB962C8B-B14F-4D97-AF65-F5344CB8AC3E}">
        <p14:creationId xmlns:p14="http://schemas.microsoft.com/office/powerpoint/2010/main" val="15814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69CBF-9B30-4A86-A4C9-5CF548B993B1}"/>
              </a:ext>
            </a:extLst>
          </p:cNvPr>
          <p:cNvSpPr>
            <a:spLocks noGrp="1"/>
          </p:cNvSpPr>
          <p:nvPr>
            <p:ph type="title"/>
          </p:nvPr>
        </p:nvSpPr>
        <p:spPr>
          <a:xfrm>
            <a:off x="496068" y="178312"/>
            <a:ext cx="10515600" cy="1325563"/>
          </a:xfrm>
        </p:spPr>
        <p:txBody>
          <a:bodyPr/>
          <a:lstStyle/>
          <a:p>
            <a:r>
              <a:rPr lang="en-US" dirty="0"/>
              <a:t>Answer – Get </a:t>
            </a:r>
            <a:r>
              <a:rPr lang="en-US"/>
              <a:t>the information</a:t>
            </a:r>
            <a:endParaRPr lang="en-US" dirty="0"/>
          </a:p>
        </p:txBody>
      </p:sp>
      <p:pic>
        <p:nvPicPr>
          <p:cNvPr id="16388" name="Picture 4" descr="Sporty Fitness exercise exhaust pipe using barbells Stock Vector Image &amp;  Art - Alamy">
            <a:extLst>
              <a:ext uri="{FF2B5EF4-FFF2-40B4-BE49-F238E27FC236}">
                <a16:creationId xmlns:a16="http://schemas.microsoft.com/office/drawing/2014/main" id="{30DDE171-3675-4FAB-823E-6BB7762D2A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814"/>
          <a:stretch/>
        </p:blipFill>
        <p:spPr bwMode="auto">
          <a:xfrm>
            <a:off x="7177872" y="3429000"/>
            <a:ext cx="1484347" cy="216136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80BA25E4-1962-4D26-BCE3-99FCF7F52670}"/>
              </a:ext>
            </a:extLst>
          </p:cNvPr>
          <p:cNvPicPr>
            <a:picLocks noChangeAspect="1"/>
          </p:cNvPicPr>
          <p:nvPr/>
        </p:nvPicPr>
        <p:blipFill>
          <a:blip r:embed="rId3"/>
          <a:stretch>
            <a:fillRect/>
          </a:stretch>
        </p:blipFill>
        <p:spPr>
          <a:xfrm>
            <a:off x="9106482" y="542105"/>
            <a:ext cx="2979978" cy="5150772"/>
          </a:xfrm>
          <a:prstGeom prst="rect">
            <a:avLst/>
          </a:prstGeom>
        </p:spPr>
      </p:pic>
      <p:sp>
        <p:nvSpPr>
          <p:cNvPr id="3" name="Rectangle 1">
            <a:extLst>
              <a:ext uri="{FF2B5EF4-FFF2-40B4-BE49-F238E27FC236}">
                <a16:creationId xmlns:a16="http://schemas.microsoft.com/office/drawing/2014/main" id="{BE7E118B-05B8-4C4E-8BA9-D02A233B3E02}"/>
              </a:ext>
            </a:extLst>
          </p:cNvPr>
          <p:cNvSpPr>
            <a:spLocks noChangeArrowheads="1"/>
          </p:cNvSpPr>
          <p:nvPr/>
        </p:nvSpPr>
        <p:spPr bwMode="auto">
          <a:xfrm>
            <a:off x="422787" y="1589274"/>
            <a:ext cx="774789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8C8C8C"/>
                </a:solidFill>
                <a:effectLst/>
                <a:latin typeface="JetBrains Mono"/>
              </a:rPr>
              <a:t>#create a new dataset with only registers where service == http and proto !=80</a:t>
            </a:r>
            <a:br>
              <a:rPr kumimoji="0" lang="en-US" altLang="en-US" b="0" i="1" u="none" strike="noStrike" cap="none" normalizeH="0" baseline="0">
                <a:ln>
                  <a:noFill/>
                </a:ln>
                <a:solidFill>
                  <a:srgbClr val="8C8C8C"/>
                </a:solidFill>
                <a:effectLst/>
                <a:latin typeface="JetBrains Mono"/>
              </a:rPr>
            </a:br>
            <a:r>
              <a:rPr kumimoji="0" lang="en-US" altLang="en-US" b="0" i="0" u="none" strike="noStrike" cap="none" normalizeH="0" baseline="0">
                <a:ln>
                  <a:noFill/>
                </a:ln>
                <a:solidFill>
                  <a:srgbClr val="080808"/>
                </a:solidFill>
                <a:effectLst/>
                <a:latin typeface="JetBrains Mono"/>
              </a:rPr>
              <a:t>orig_ip_ds = conn_df.loc[(conn_df.service == </a:t>
            </a:r>
            <a:r>
              <a:rPr kumimoji="0" lang="en-US" altLang="en-US" b="1" i="0" u="none" strike="noStrike" cap="none" normalizeH="0" baseline="0">
                <a:ln>
                  <a:noFill/>
                </a:ln>
                <a:solidFill>
                  <a:srgbClr val="008080"/>
                </a:solidFill>
                <a:effectLst/>
                <a:latin typeface="JetBrains Mono"/>
              </a:rPr>
              <a:t>'http'</a:t>
            </a:r>
            <a:r>
              <a:rPr kumimoji="0" lang="en-US" altLang="en-US" b="0" i="0" u="none" strike="noStrike" cap="none" normalizeH="0" baseline="0">
                <a:ln>
                  <a:noFill/>
                </a:ln>
                <a:solidFill>
                  <a:srgbClr val="080808"/>
                </a:solidFill>
                <a:effectLst/>
                <a:latin typeface="JetBrains Mono"/>
              </a:rPr>
              <a:t>) &amp; (conn_df.id_resp_p != </a:t>
            </a:r>
            <a:r>
              <a:rPr kumimoji="0" lang="en-US" altLang="en-US" b="0" i="0" u="none" strike="noStrike" cap="none" normalizeH="0" baseline="0">
                <a:ln>
                  <a:noFill/>
                </a:ln>
                <a:solidFill>
                  <a:srgbClr val="1750EB"/>
                </a:solidFill>
                <a:effectLst/>
                <a:latin typeface="JetBrains Mono"/>
              </a:rPr>
              <a:t>80</a:t>
            </a:r>
            <a:r>
              <a:rPr kumimoji="0" lang="en-US" altLang="en-US" b="0" i="0" u="none" strike="noStrike" cap="none" normalizeH="0" baseline="0">
                <a:ln>
                  <a:noFill/>
                </a:ln>
                <a:solidFill>
                  <a:srgbClr val="080808"/>
                </a:solidFill>
                <a:effectLst/>
                <a:latin typeface="JetBrains Mono"/>
              </a:rPr>
              <a:t>)]</a:t>
            </a:r>
            <a:br>
              <a:rPr kumimoji="0" lang="en-US" altLang="en-US" b="0" i="0" u="none" strike="noStrike" cap="none" normalizeH="0" baseline="0">
                <a:ln>
                  <a:noFill/>
                </a:ln>
                <a:solidFill>
                  <a:srgbClr val="080808"/>
                </a:solidFill>
                <a:effectLst/>
                <a:latin typeface="JetBrains Mono"/>
              </a:rPr>
            </a:br>
            <a:br>
              <a:rPr kumimoji="0" lang="en-US" altLang="en-US" b="0" i="0" u="none" strike="noStrike" cap="none" normalizeH="0" baseline="0">
                <a:ln>
                  <a:noFill/>
                </a:ln>
                <a:solidFill>
                  <a:srgbClr val="080808"/>
                </a:solidFill>
                <a:effectLst/>
                <a:latin typeface="JetBrains Mono"/>
              </a:rPr>
            </a:br>
            <a:r>
              <a:rPr kumimoji="0" lang="en-US" altLang="en-US" b="0" i="1" u="none" strike="noStrike" cap="none" normalizeH="0" baseline="0">
                <a:ln>
                  <a:noFill/>
                </a:ln>
                <a:solidFill>
                  <a:srgbClr val="8C8C8C"/>
                </a:solidFill>
                <a:effectLst/>
                <a:latin typeface="JetBrains Mono"/>
              </a:rPr>
              <a:t>#display the number of repetitions of each set port/ip has</a:t>
            </a:r>
            <a:br>
              <a:rPr kumimoji="0" lang="en-US" altLang="en-US" b="0" i="1" u="none" strike="noStrike" cap="none" normalizeH="0" baseline="0">
                <a:ln>
                  <a:noFill/>
                </a:ln>
                <a:solidFill>
                  <a:srgbClr val="8C8C8C"/>
                </a:solidFill>
                <a:effectLst/>
                <a:latin typeface="JetBrains Mono"/>
              </a:rPr>
            </a:br>
            <a:r>
              <a:rPr kumimoji="0" lang="en-US" altLang="en-US" b="0" i="0" u="none" strike="noStrike" cap="none" normalizeH="0" baseline="0">
                <a:ln>
                  <a:noFill/>
                </a:ln>
                <a:solidFill>
                  <a:srgbClr val="080808"/>
                </a:solidFill>
                <a:effectLst/>
                <a:latin typeface="JetBrains Mono"/>
              </a:rPr>
              <a:t>orig_ip_ds = orig_ip_ds.groupby([</a:t>
            </a:r>
            <a:r>
              <a:rPr kumimoji="0" lang="en-US" altLang="en-US" b="1" i="0" u="none" strike="noStrike" cap="none" normalizeH="0" baseline="0">
                <a:ln>
                  <a:noFill/>
                </a:ln>
                <a:solidFill>
                  <a:srgbClr val="008080"/>
                </a:solidFill>
                <a:effectLst/>
                <a:latin typeface="JetBrains Mono"/>
              </a:rPr>
              <a:t>'id_orig_h'</a:t>
            </a:r>
            <a:r>
              <a:rPr kumimoji="0" lang="en-US" altLang="en-US" b="0" i="0" u="none" strike="noStrike" cap="none" normalizeH="0" baseline="0">
                <a:ln>
                  <a:noFill/>
                </a:ln>
                <a:solidFill>
                  <a:srgbClr val="080808"/>
                </a:solidFill>
                <a:effectLst/>
                <a:latin typeface="JetBrains Mono"/>
              </a:rPr>
              <a:t>, </a:t>
            </a:r>
            <a:r>
              <a:rPr kumimoji="0" lang="en-US" altLang="en-US" b="1" i="0" u="none" strike="noStrike" cap="none" normalizeH="0" baseline="0">
                <a:ln>
                  <a:noFill/>
                </a:ln>
                <a:solidFill>
                  <a:srgbClr val="008080"/>
                </a:solidFill>
                <a:effectLst/>
                <a:latin typeface="JetBrains Mono"/>
              </a:rPr>
              <a:t>'id_resp_p'</a:t>
            </a:r>
            <a:r>
              <a:rPr kumimoji="0" lang="en-US" altLang="en-US" b="0" i="0" u="none" strike="noStrike" cap="none" normalizeH="0" baseline="0">
                <a:ln>
                  <a:noFill/>
                </a:ln>
                <a:solidFill>
                  <a:srgbClr val="080808"/>
                </a:solidFill>
                <a:effectLst/>
                <a:latin typeface="JetBrains Mono"/>
              </a:rPr>
              <a:t>]).size()</a:t>
            </a:r>
            <a:br>
              <a:rPr kumimoji="0" lang="en-US" altLang="en-US" b="0" i="0" u="none" strike="noStrike" cap="none" normalizeH="0" baseline="0">
                <a:ln>
                  <a:noFill/>
                </a:ln>
                <a:solidFill>
                  <a:srgbClr val="080808"/>
                </a:solidFill>
                <a:effectLst/>
                <a:latin typeface="JetBrains Mono"/>
              </a:rPr>
            </a:br>
            <a:r>
              <a:rPr kumimoji="0" lang="en-US" altLang="en-US" b="0" i="0" u="none" strike="noStrike" cap="none" normalizeH="0" baseline="0">
                <a:ln>
                  <a:noFill/>
                </a:ln>
                <a:solidFill>
                  <a:srgbClr val="000080"/>
                </a:solidFill>
                <a:effectLst/>
                <a:latin typeface="JetBrains Mono"/>
              </a:rPr>
              <a:t>print</a:t>
            </a:r>
            <a:r>
              <a:rPr kumimoji="0" lang="en-US" altLang="en-US" b="0" i="0" u="none" strike="noStrike" cap="none" normalizeH="0" baseline="0">
                <a:ln>
                  <a:noFill/>
                </a:ln>
                <a:solidFill>
                  <a:srgbClr val="080808"/>
                </a:solidFill>
                <a:effectLst/>
                <a:latin typeface="JetBrains Mono"/>
              </a:rPr>
              <a:t>(orig_ip_ds)</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344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3057</Words>
  <Application>Microsoft Office PowerPoint</Application>
  <PresentationFormat>Widescreen</PresentationFormat>
  <Paragraphs>130</Paragraphs>
  <Slides>37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Abadi</vt:lpstr>
      <vt:lpstr>Arial</vt:lpstr>
      <vt:lpstr>Calibri</vt:lpstr>
      <vt:lpstr>JetBrains Mono</vt:lpstr>
      <vt:lpstr>Wingdings</vt:lpstr>
      <vt:lpstr>Office Theme</vt:lpstr>
      <vt:lpstr>Let’s training?</vt:lpstr>
      <vt:lpstr>What is Bro (Zeek)?</vt:lpstr>
      <vt:lpstr>Understanding the dataset</vt:lpstr>
      <vt:lpstr>Apresentação do PowerPoint</vt:lpstr>
      <vt:lpstr>Answer - Generating a Sample</vt:lpstr>
      <vt:lpstr>Answer - Generating a Sample</vt:lpstr>
      <vt:lpstr>Answer – Convert datatype</vt:lpstr>
      <vt:lpstr>Pandas Basic Operations</vt:lpstr>
      <vt:lpstr>Answer – Get the information</vt:lpstr>
      <vt:lpstr>Data Summarization</vt:lpstr>
      <vt:lpstr>PCAP</vt:lpstr>
      <vt:lpstr>Understanding the Dataset (http.log)</vt:lpstr>
      <vt:lpstr>Training, Training, …</vt:lpstr>
      <vt:lpstr>Solution</vt:lpstr>
      <vt:lpstr>Timestamp in Network Analysis</vt:lpstr>
      <vt:lpstr>Time Series Analysis</vt:lpstr>
      <vt:lpstr>Time Series Analysis</vt:lpstr>
      <vt:lpstr>Time Series Analysis</vt:lpstr>
      <vt:lpstr>Time Series Analysis</vt:lpstr>
      <vt:lpstr>Training, Training, Training ….</vt:lpstr>
      <vt:lpstr>Solution</vt:lpstr>
      <vt:lpstr>Analyze the dataset</vt:lpstr>
      <vt:lpstr>Analyze the dataset</vt:lpstr>
      <vt:lpstr>Analyze the dataset</vt:lpstr>
      <vt:lpstr>Perform some queries</vt:lpstr>
      <vt:lpstr>Install Support Libraries</vt:lpstr>
      <vt:lpstr>Install Support Libraries</vt:lpstr>
      <vt:lpstr>Install Support Libraries</vt:lpstr>
      <vt:lpstr>Convert Date (String) to Timestamp</vt:lpstr>
      <vt:lpstr>Time Based Queries</vt:lpstr>
      <vt:lpstr>Time Based Queries</vt:lpstr>
      <vt:lpstr>Grouping Data</vt:lpstr>
      <vt:lpstr>Using the isin function</vt:lpstr>
      <vt:lpstr>Using the isin function</vt:lpstr>
      <vt:lpstr>Training, Training, …</vt:lpstr>
      <vt:lpstr>Training, Training, …</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Intelligence (TC2023)</dc:title>
  <dc:creator>ALEXANDRE</dc:creator>
  <cp:lastModifiedBy>ALEXANDRE</cp:lastModifiedBy>
  <cp:revision>2</cp:revision>
  <dcterms:created xsi:type="dcterms:W3CDTF">2021-01-20T18:52:00Z</dcterms:created>
  <dcterms:modified xsi:type="dcterms:W3CDTF">2021-02-19T12:04:27Z</dcterms:modified>
</cp:coreProperties>
</file>