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92" r:id="rId2"/>
    <p:sldId id="431" r:id="rId3"/>
    <p:sldId id="433" r:id="rId4"/>
    <p:sldId id="707" r:id="rId5"/>
    <p:sldId id="708" r:id="rId6"/>
    <p:sldId id="452" r:id="rId7"/>
    <p:sldId id="439" r:id="rId8"/>
    <p:sldId id="440" r:id="rId9"/>
    <p:sldId id="709" r:id="rId10"/>
    <p:sldId id="710" r:id="rId11"/>
    <p:sldId id="441" r:id="rId12"/>
    <p:sldId id="711" r:id="rId13"/>
    <p:sldId id="714" r:id="rId14"/>
    <p:sldId id="712" r:id="rId15"/>
    <p:sldId id="716" r:id="rId16"/>
    <p:sldId id="717" r:id="rId17"/>
    <p:sldId id="718" r:id="rId18"/>
    <p:sldId id="719" r:id="rId19"/>
    <p:sldId id="720" r:id="rId20"/>
    <p:sldId id="721" r:id="rId21"/>
    <p:sldId id="723" r:id="rId22"/>
    <p:sldId id="722" r:id="rId23"/>
    <p:sldId id="724" r:id="rId24"/>
    <p:sldId id="725" r:id="rId25"/>
    <p:sldId id="726" r:id="rId26"/>
    <p:sldId id="727" r:id="rId27"/>
    <p:sldId id="728" r:id="rId28"/>
    <p:sldId id="729" r:id="rId29"/>
    <p:sldId id="730" r:id="rId30"/>
    <p:sldId id="731" r:id="rId31"/>
    <p:sldId id="732" r:id="rId32"/>
    <p:sldId id="733" r:id="rId33"/>
    <p:sldId id="734" r:id="rId34"/>
    <p:sldId id="735" r:id="rId35"/>
    <p:sldId id="736" r:id="rId36"/>
    <p:sldId id="737" r:id="rId37"/>
    <p:sldId id="738" r:id="rId38"/>
    <p:sldId id="739" r:id="rId39"/>
    <p:sldId id="706" r:id="rId40"/>
    <p:sldId id="715" r:id="rId41"/>
  </p:sldIdLst>
  <p:sldSz cx="12192000" cy="6858000"/>
  <p:notesSz cx="6858000" cy="9144000"/>
  <p:defaultTex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ANDRE" initials="A" lastIdx="1" clrIdx="0">
    <p:extLst>
      <p:ext uri="{19B8F6BF-5375-455C-9EA6-DF929625EA0E}">
        <p15:presenceInfo xmlns:p15="http://schemas.microsoft.com/office/powerpoint/2012/main" userId="734048d45b8f99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B4DA7C-72AD-45E3-98F8-159D3024B597}" v="182" dt="2022-10-05T20:45:21.6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4A7F4B-52AB-934C-9D56-DBFDEE93AEEB}" type="datetimeFigureOut">
              <a:rPr lang="en-US" smtClean="0"/>
              <a:t>11/14/2022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5B6E2-4ED3-5447-AEFE-CC6D843EC761}" type="slidenum">
              <a:rPr lang="en-US" smtClean="0"/>
              <a:t>‹#›</a:t>
            </a:fld>
            <a:endParaRPr lang="en-US"/>
          </a:p>
        </p:txBody>
      </p:sp>
    </p:spTree>
    <p:extLst>
      <p:ext uri="{BB962C8B-B14F-4D97-AF65-F5344CB8AC3E}">
        <p14:creationId xmlns:p14="http://schemas.microsoft.com/office/powerpoint/2010/main" val="100293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65B6E2-4ED3-5447-AEFE-CC6D843EC761}" type="slidenum">
              <a:rPr lang="en-US" smtClean="0"/>
              <a:t>3</a:t>
            </a:fld>
            <a:endParaRPr lang="en-US"/>
          </a:p>
        </p:txBody>
      </p:sp>
    </p:spTree>
    <p:extLst>
      <p:ext uri="{BB962C8B-B14F-4D97-AF65-F5344CB8AC3E}">
        <p14:creationId xmlns:p14="http://schemas.microsoft.com/office/powerpoint/2010/main" val="169801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65B6E2-4ED3-5447-AEFE-CC6D843EC761}" type="slidenum">
              <a:rPr lang="en-US" smtClean="0"/>
              <a:t>4</a:t>
            </a:fld>
            <a:endParaRPr lang="en-US"/>
          </a:p>
        </p:txBody>
      </p:sp>
    </p:spTree>
    <p:extLst>
      <p:ext uri="{BB962C8B-B14F-4D97-AF65-F5344CB8AC3E}">
        <p14:creationId xmlns:p14="http://schemas.microsoft.com/office/powerpoint/2010/main" val="4160109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65B6E2-4ED3-5447-AEFE-CC6D843EC761}" type="slidenum">
              <a:rPr lang="en-US" smtClean="0"/>
              <a:t>5</a:t>
            </a:fld>
            <a:endParaRPr lang="en-US"/>
          </a:p>
        </p:txBody>
      </p:sp>
    </p:spTree>
    <p:extLst>
      <p:ext uri="{BB962C8B-B14F-4D97-AF65-F5344CB8AC3E}">
        <p14:creationId xmlns:p14="http://schemas.microsoft.com/office/powerpoint/2010/main" val="2345614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F29E-6945-2A44-8CCF-A6F97A0E97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83EBBD-1C3E-9D47-BDE0-D937E15C9F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25018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C91EB-AEEC-D64B-82BB-2EEAEB848C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BE491F-507E-5248-912F-1924179C1450}"/>
              </a:ext>
            </a:extLst>
          </p:cNvPr>
          <p:cNvSpPr>
            <a:spLocks noGrp="1"/>
          </p:cNvSpPr>
          <p:nvPr>
            <p:ph idx="1"/>
          </p:nvPr>
        </p:nvSpPr>
        <p:spPr>
          <a:xfrm>
            <a:off x="838200" y="1825625"/>
            <a:ext cx="10515600" cy="3625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65017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67F52C-9B38-4247-A5F3-7414F45135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E2AF37-5B74-5346-B54C-67EC1ECF1C70}"/>
              </a:ext>
            </a:extLst>
          </p:cNvPr>
          <p:cNvSpPr>
            <a:spLocks noGrp="1"/>
          </p:cNvSpPr>
          <p:nvPr>
            <p:ph type="body" idx="1"/>
          </p:nvPr>
        </p:nvSpPr>
        <p:spPr>
          <a:xfrm>
            <a:off x="838200" y="1825625"/>
            <a:ext cx="10515600" cy="39388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38AFE5C2-1433-F142-A339-ED31AC66A4B3}"/>
              </a:ext>
            </a:extLst>
          </p:cNvPr>
          <p:cNvCxnSpPr/>
          <p:nvPr userDrawn="1"/>
        </p:nvCxnSpPr>
        <p:spPr>
          <a:xfrm>
            <a:off x="769545" y="5909419"/>
            <a:ext cx="10584255"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Date Placeholder 3">
            <a:extLst>
              <a:ext uri="{FF2B5EF4-FFF2-40B4-BE49-F238E27FC236}">
                <a16:creationId xmlns:a16="http://schemas.microsoft.com/office/drawing/2014/main" id="{5A7ECE46-C06C-8D46-8792-A4A18BDF2410}"/>
              </a:ext>
            </a:extLst>
          </p:cNvPr>
          <p:cNvSpPr txBox="1">
            <a:spLocks/>
          </p:cNvSpPr>
          <p:nvPr userDrawn="1"/>
        </p:nvSpPr>
        <p:spPr>
          <a:xfrm>
            <a:off x="5310612" y="6212142"/>
            <a:ext cx="1570776" cy="180982"/>
          </a:xfrm>
          <a:prstGeom prst="rect">
            <a:avLst/>
          </a:prstGeom>
        </p:spPr>
        <p:txBody>
          <a:bodyPr vert="horz" lIns="91440" tIns="45720" rIns="91440" bIns="45720" rtlCol="0" anchor="ctr"/>
          <a:lstStyle>
            <a:defPPr>
              <a:defRPr lang="en-B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57F7AD1-3AF9-3A4B-A3DF-82170F92AD60}" type="slidenum">
              <a:rPr lang="en-US" sz="1400" smtClean="0">
                <a:solidFill>
                  <a:srgbClr val="002060"/>
                </a:solidFill>
              </a:rPr>
              <a:pPr algn="ctr"/>
              <a:t>‹#›</a:t>
            </a:fld>
            <a:endParaRPr lang="en-US" sz="1400">
              <a:solidFill>
                <a:srgbClr val="002060"/>
              </a:solidFill>
            </a:endParaRPr>
          </a:p>
        </p:txBody>
      </p:sp>
      <p:sp>
        <p:nvSpPr>
          <p:cNvPr id="14" name="TextBox 13">
            <a:extLst>
              <a:ext uri="{FF2B5EF4-FFF2-40B4-BE49-F238E27FC236}">
                <a16:creationId xmlns:a16="http://schemas.microsoft.com/office/drawing/2014/main" id="{77897A08-423E-3948-A58C-11916401483C}"/>
              </a:ext>
            </a:extLst>
          </p:cNvPr>
          <p:cNvSpPr txBox="1"/>
          <p:nvPr userDrawn="1"/>
        </p:nvSpPr>
        <p:spPr>
          <a:xfrm>
            <a:off x="8002367" y="5973026"/>
            <a:ext cx="3351433"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b="1" i="1">
                <a:solidFill>
                  <a:srgbClr val="002060"/>
                </a:solidFill>
              </a:rPr>
              <a:t>TC1004B_Implementación de internet de las cosas</a:t>
            </a:r>
            <a:endParaRPr lang="en-US" sz="1400" b="1" i="1" u="none">
              <a:solidFill>
                <a:srgbClr val="002060"/>
              </a:solidFill>
              <a:latin typeface="Abadi" panose="020B06040201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1" u="none">
                <a:solidFill>
                  <a:srgbClr val="002060"/>
                </a:solidFill>
                <a:latin typeface="Abadi" panose="020B0604020104020204" pitchFamily="34" charset="0"/>
              </a:rPr>
              <a:t>Alexandre Barreto, Ph.D.</a:t>
            </a:r>
          </a:p>
        </p:txBody>
      </p:sp>
      <p:pic>
        <p:nvPicPr>
          <p:cNvPr id="2050" name="Picture 2" descr="See the source image">
            <a:extLst>
              <a:ext uri="{FF2B5EF4-FFF2-40B4-BE49-F238E27FC236}">
                <a16:creationId xmlns:a16="http://schemas.microsoft.com/office/drawing/2014/main" id="{F15A19B6-965D-444B-A337-35736EA7850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8200" y="6054108"/>
            <a:ext cx="2186091" cy="5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465388"/>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b="1" kern="1200">
          <a:solidFill>
            <a:srgbClr val="002060"/>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1.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28FD3F1-2757-0048-9847-F11FECB62464}"/>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1" y="10"/>
            <a:ext cx="12192001" cy="4666928"/>
          </a:xfrm>
          <a:prstGeom prst="rect">
            <a:avLst/>
          </a:prstGeom>
        </p:spPr>
      </p:pic>
      <p:pic>
        <p:nvPicPr>
          <p:cNvPr id="22" name="Picture 13">
            <a:extLst>
              <a:ext uri="{FF2B5EF4-FFF2-40B4-BE49-F238E27FC236}">
                <a16:creationId xmlns:a16="http://schemas.microsoft.com/office/drawing/2014/main" id="{DEF28D5B-2926-4FE4-BF22-EA37C737E8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a:ext>
            </a:extLst>
          </a:blip>
          <a:srcRect t="51817"/>
          <a:stretch/>
        </p:blipFill>
        <p:spPr>
          <a:xfrm>
            <a:off x="0" y="3553566"/>
            <a:ext cx="12192000" cy="3304434"/>
          </a:xfrm>
          <a:prstGeom prst="rect">
            <a:avLst/>
          </a:prstGeom>
        </p:spPr>
      </p:pic>
      <p:sp>
        <p:nvSpPr>
          <p:cNvPr id="23" name="Oval 15">
            <a:extLst>
              <a:ext uri="{FF2B5EF4-FFF2-40B4-BE49-F238E27FC236}">
                <a16:creationId xmlns:a16="http://schemas.microsoft.com/office/drawing/2014/main" id="{02E941BD-027E-419D-A57B-79D61423B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111" y="4606470"/>
            <a:ext cx="767645" cy="57513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3BFDA17-7C99-BB4B-AA35-34F998ACE2BE}"/>
              </a:ext>
            </a:extLst>
          </p:cNvPr>
          <p:cNvSpPr>
            <a:spLocks noGrp="1"/>
          </p:cNvSpPr>
          <p:nvPr>
            <p:ph type="ctrTitle"/>
          </p:nvPr>
        </p:nvSpPr>
        <p:spPr>
          <a:xfrm>
            <a:off x="344310" y="4441390"/>
            <a:ext cx="6945845" cy="1968174"/>
          </a:xfrm>
        </p:spPr>
        <p:txBody>
          <a:bodyPr anchor="ctr">
            <a:noAutofit/>
          </a:bodyPr>
          <a:lstStyle/>
          <a:p>
            <a:pPr algn="l">
              <a:lnSpc>
                <a:spcPct val="100000"/>
              </a:lnSpc>
            </a:pPr>
            <a:r>
              <a:rPr lang="en-US" sz="4000" b="1" dirty="0">
                <a:solidFill>
                  <a:srgbClr val="002060"/>
                </a:solidFill>
                <a:latin typeface="Arial Black" panose="020B0A04020102020204" pitchFamily="34" charset="0"/>
                <a:cs typeface="Aharoni" panose="02010803020104030203" pitchFamily="2" charset="-79"/>
              </a:rPr>
              <a:t>Unit 6.5 (Extra) </a:t>
            </a:r>
            <a:br>
              <a:rPr lang="en-US" sz="4000" b="1" dirty="0">
                <a:solidFill>
                  <a:srgbClr val="002060"/>
                </a:solidFill>
                <a:latin typeface="Arial Black" panose="020B0A04020102020204" pitchFamily="34" charset="0"/>
                <a:cs typeface="Aharoni" panose="02010803020104030203" pitchFamily="2" charset="-79"/>
              </a:rPr>
            </a:br>
            <a:r>
              <a:rPr lang="en-US" sz="4000" b="1" dirty="0">
                <a:solidFill>
                  <a:srgbClr val="002060"/>
                </a:solidFill>
                <a:latin typeface="Arial Black" panose="020B0A04020102020204" pitchFamily="34" charset="0"/>
                <a:cs typeface="Aharoni" panose="02010803020104030203" pitchFamily="2" charset="-79"/>
              </a:rPr>
              <a:t>	MQTT Advanced</a:t>
            </a:r>
            <a:endParaRPr lang="en-US" sz="4000" b="1" u="sng" dirty="0">
              <a:solidFill>
                <a:srgbClr val="C00000"/>
              </a:solidFill>
              <a:latin typeface="Arial Black" panose="020B0A04020102020204" pitchFamily="34" charset="0"/>
            </a:endParaRPr>
          </a:p>
        </p:txBody>
      </p:sp>
      <p:pic>
        <p:nvPicPr>
          <p:cNvPr id="1026" name="Picture 2" descr="See the source image">
            <a:extLst>
              <a:ext uri="{FF2B5EF4-FFF2-40B4-BE49-F238E27FC236}">
                <a16:creationId xmlns:a16="http://schemas.microsoft.com/office/drawing/2014/main" id="{BBE3C7B2-C2D6-419E-A6AD-D75A1533A4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3653" y="4976921"/>
            <a:ext cx="451485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343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35DDB-6AE0-4ECC-BFC0-0E95A7AD233C}"/>
              </a:ext>
            </a:extLst>
          </p:cNvPr>
          <p:cNvSpPr>
            <a:spLocks noGrp="1"/>
          </p:cNvSpPr>
          <p:nvPr>
            <p:ph type="title"/>
          </p:nvPr>
        </p:nvSpPr>
        <p:spPr>
          <a:xfrm>
            <a:off x="78658" y="0"/>
            <a:ext cx="10515600" cy="1325563"/>
          </a:xfrm>
        </p:spPr>
        <p:txBody>
          <a:bodyPr/>
          <a:lstStyle/>
          <a:p>
            <a:r>
              <a:rPr lang="en-US" dirty="0"/>
              <a:t>Publish-Subscribe</a:t>
            </a:r>
          </a:p>
        </p:txBody>
      </p:sp>
      <p:sp>
        <p:nvSpPr>
          <p:cNvPr id="4" name="TextBox 3">
            <a:extLst>
              <a:ext uri="{FF2B5EF4-FFF2-40B4-BE49-F238E27FC236}">
                <a16:creationId xmlns:a16="http://schemas.microsoft.com/office/drawing/2014/main" id="{1A43BF73-9705-17C6-4C9C-2AB92E53D421}"/>
              </a:ext>
            </a:extLst>
          </p:cNvPr>
          <p:cNvSpPr txBox="1"/>
          <p:nvPr/>
        </p:nvSpPr>
        <p:spPr>
          <a:xfrm>
            <a:off x="334297" y="1274839"/>
            <a:ext cx="6174658" cy="4308321"/>
          </a:xfrm>
          <a:prstGeom prst="rect">
            <a:avLst/>
          </a:prstGeom>
        </p:spPr>
        <p:txBody>
          <a:bodyPr vert="horz" lIns="91440" tIns="45720" rIns="91440" bIns="45720" rtlCol="0">
            <a:normAutofit/>
          </a:bodyPr>
          <a:lstStyle>
            <a:lvl1pPr marL="228600" indent="-228600" algn="just">
              <a:lnSpc>
                <a:spcPct val="90000"/>
              </a:lnSpc>
              <a:spcBef>
                <a:spcPts val="1000"/>
              </a:spcBef>
              <a:buFont typeface="Arial" panose="020B0604020202020204" pitchFamily="34" charset="0"/>
              <a:buChar char="•"/>
              <a:defRPr sz="3200">
                <a:solidFill>
                  <a:srgbClr val="002060"/>
                </a:solidFill>
              </a:defRPr>
            </a:lvl1pPr>
            <a:lvl2pPr marL="685800" indent="-228600">
              <a:lnSpc>
                <a:spcPct val="90000"/>
              </a:lnSpc>
              <a:spcBef>
                <a:spcPts val="500"/>
              </a:spcBef>
              <a:buFont typeface="Arial" panose="020B0604020202020204" pitchFamily="34" charset="0"/>
              <a:buChar char="•"/>
              <a:defRPr sz="2400">
                <a:solidFill>
                  <a:srgbClr val="002060"/>
                </a:solidFill>
              </a:defRPr>
            </a:lvl2pPr>
            <a:lvl3pPr marL="1143000" indent="-228600">
              <a:lnSpc>
                <a:spcPct val="90000"/>
              </a:lnSpc>
              <a:spcBef>
                <a:spcPts val="500"/>
              </a:spcBef>
              <a:buFont typeface="Arial" panose="020B0604020202020204" pitchFamily="34" charset="0"/>
              <a:buChar char="•"/>
              <a:defRPr sz="2000">
                <a:solidFill>
                  <a:srgbClr val="002060"/>
                </a:solidFill>
              </a:defRPr>
            </a:lvl3pPr>
            <a:lvl4pPr marL="1600200" indent="-228600">
              <a:lnSpc>
                <a:spcPct val="90000"/>
              </a:lnSpc>
              <a:spcBef>
                <a:spcPts val="500"/>
              </a:spcBef>
              <a:buFont typeface="Arial" panose="020B0604020202020204" pitchFamily="34" charset="0"/>
              <a:buChar char="•"/>
              <a:defRPr>
                <a:solidFill>
                  <a:srgbClr val="002060"/>
                </a:solidFill>
              </a:defRPr>
            </a:lvl4pPr>
            <a:lvl5pPr marL="2057400" indent="-228600">
              <a:lnSpc>
                <a:spcPct val="90000"/>
              </a:lnSpc>
              <a:spcBef>
                <a:spcPts val="500"/>
              </a:spcBef>
              <a:buFont typeface="Arial" panose="020B0604020202020204" pitchFamily="34" charset="0"/>
              <a:buChar char="•"/>
              <a:defRPr>
                <a:solidFill>
                  <a:srgbClr val="002060"/>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Like the Observer pattern.</a:t>
            </a:r>
          </a:p>
          <a:p>
            <a:r>
              <a:rPr lang="en-US" dirty="0"/>
              <a:t>There is a </a:t>
            </a:r>
            <a:r>
              <a:rPr lang="en-US" b="1" dirty="0"/>
              <a:t>Broker role</a:t>
            </a:r>
            <a:r>
              <a:rPr lang="en-US" dirty="0"/>
              <a:t>, which is responsible for filtering messages and knowing exactly who to send them to.</a:t>
            </a:r>
          </a:p>
          <a:p>
            <a:r>
              <a:rPr lang="en-US" dirty="0"/>
              <a:t>The </a:t>
            </a:r>
            <a:r>
              <a:rPr lang="en-US" b="1" dirty="0"/>
              <a:t>publisher and subscriber do not need to know each other </a:t>
            </a:r>
            <a:r>
              <a:rPr lang="en-US" dirty="0"/>
              <a:t>directly and only need to know the Broker.</a:t>
            </a:r>
          </a:p>
        </p:txBody>
      </p:sp>
      <p:pic>
        <p:nvPicPr>
          <p:cNvPr id="5124" name="Picture 4" descr="...">
            <a:extLst>
              <a:ext uri="{FF2B5EF4-FFF2-40B4-BE49-F238E27FC236}">
                <a16:creationId xmlns:a16="http://schemas.microsoft.com/office/drawing/2014/main" id="{BA2F5479-57A7-75C4-0CCA-48069A4B25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30" y="1602103"/>
            <a:ext cx="5191125" cy="3068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937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35DDB-6AE0-4ECC-BFC0-0E95A7AD233C}"/>
              </a:ext>
            </a:extLst>
          </p:cNvPr>
          <p:cNvSpPr>
            <a:spLocks noGrp="1"/>
          </p:cNvSpPr>
          <p:nvPr>
            <p:ph type="title"/>
          </p:nvPr>
        </p:nvSpPr>
        <p:spPr>
          <a:xfrm>
            <a:off x="85060" y="344089"/>
            <a:ext cx="12106940" cy="963945"/>
          </a:xfrm>
        </p:spPr>
        <p:txBody>
          <a:bodyPr>
            <a:normAutofit/>
          </a:bodyPr>
          <a:lstStyle/>
          <a:p>
            <a:r>
              <a:rPr lang="pt-BR" sz="4000" dirty="0"/>
              <a:t>MQTT - </a:t>
            </a:r>
            <a:r>
              <a:rPr lang="en-US" sz="4000" dirty="0"/>
              <a:t>Publish-Subscribe</a:t>
            </a:r>
            <a:r>
              <a:rPr lang="pt-BR" sz="4000" dirty="0"/>
              <a:t> </a:t>
            </a:r>
            <a:r>
              <a:rPr lang="en-US" sz="4000" dirty="0"/>
              <a:t>Pattern</a:t>
            </a:r>
          </a:p>
        </p:txBody>
      </p:sp>
      <p:pic>
        <p:nvPicPr>
          <p:cNvPr id="6146" name="Picture 2" descr="MQTT's publish/subscribe architecture. ">
            <a:extLst>
              <a:ext uri="{FF2B5EF4-FFF2-40B4-BE49-F238E27FC236}">
                <a16:creationId xmlns:a16="http://schemas.microsoft.com/office/drawing/2014/main" id="{6EE131FF-0F42-F81E-D258-851FC46DE6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025" y="1854916"/>
            <a:ext cx="10771242" cy="3366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989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35DDB-6AE0-4ECC-BFC0-0E95A7AD233C}"/>
              </a:ext>
            </a:extLst>
          </p:cNvPr>
          <p:cNvSpPr>
            <a:spLocks noGrp="1"/>
          </p:cNvSpPr>
          <p:nvPr>
            <p:ph type="title"/>
          </p:nvPr>
        </p:nvSpPr>
        <p:spPr>
          <a:xfrm>
            <a:off x="85060" y="216269"/>
            <a:ext cx="12106940" cy="963945"/>
          </a:xfrm>
        </p:spPr>
        <p:txBody>
          <a:bodyPr>
            <a:normAutofit/>
          </a:bodyPr>
          <a:lstStyle/>
          <a:p>
            <a:r>
              <a:rPr lang="en-US" sz="4000"/>
              <a:t>MQTT Messages</a:t>
            </a:r>
          </a:p>
        </p:txBody>
      </p:sp>
      <p:sp>
        <p:nvSpPr>
          <p:cNvPr id="3" name="Espaço Reservado para Conteúdo 2">
            <a:extLst>
              <a:ext uri="{FF2B5EF4-FFF2-40B4-BE49-F238E27FC236}">
                <a16:creationId xmlns:a16="http://schemas.microsoft.com/office/drawing/2014/main" id="{6AD4E98B-8618-4A7C-96C9-DC9F81B0B207}"/>
              </a:ext>
            </a:extLst>
          </p:cNvPr>
          <p:cNvSpPr>
            <a:spLocks noGrp="1"/>
          </p:cNvSpPr>
          <p:nvPr>
            <p:ph idx="1"/>
          </p:nvPr>
        </p:nvSpPr>
        <p:spPr>
          <a:xfrm>
            <a:off x="838200" y="1460388"/>
            <a:ext cx="10515600" cy="4440681"/>
          </a:xfrm>
        </p:spPr>
        <p:txBody>
          <a:bodyPr>
            <a:normAutofit/>
          </a:bodyPr>
          <a:lstStyle/>
          <a:p>
            <a:pPr algn="just">
              <a:lnSpc>
                <a:spcPct val="120000"/>
              </a:lnSpc>
            </a:pPr>
            <a:r>
              <a:rPr lang="en-US" b="1" dirty="0"/>
              <a:t>Connect: </a:t>
            </a:r>
            <a:r>
              <a:rPr lang="en-US" dirty="0"/>
              <a:t>Attempts to create a connection with the Broker and waits until the connection is established, starting to listen for published messages.</a:t>
            </a:r>
            <a:endParaRPr lang="en-US" b="1" dirty="0"/>
          </a:p>
          <a:p>
            <a:pPr algn="just">
              <a:lnSpc>
                <a:spcPct val="120000"/>
              </a:lnSpc>
            </a:pPr>
            <a:r>
              <a:rPr lang="en-US" b="1" dirty="0"/>
              <a:t>Disconnect: </a:t>
            </a:r>
            <a:r>
              <a:rPr lang="en-US" dirty="0"/>
              <a:t>It waits until the client finishes some action that has been performed and ends the TCP/IP connection, thus stopping listening to the messages that will be published.</a:t>
            </a:r>
          </a:p>
          <a:p>
            <a:pPr algn="just">
              <a:lnSpc>
                <a:spcPct val="120000"/>
              </a:lnSpc>
            </a:pPr>
            <a:r>
              <a:rPr lang="en-US" b="1" dirty="0"/>
              <a:t>Publish: </a:t>
            </a:r>
            <a:r>
              <a:rPr lang="en-US" dirty="0"/>
              <a:t>returns the information that was sent by the MQTT client.</a:t>
            </a:r>
          </a:p>
        </p:txBody>
      </p:sp>
    </p:spTree>
    <p:extLst>
      <p:ext uri="{BB962C8B-B14F-4D97-AF65-F5344CB8AC3E}">
        <p14:creationId xmlns:p14="http://schemas.microsoft.com/office/powerpoint/2010/main" val="1795294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35DDB-6AE0-4ECC-BFC0-0E95A7AD233C}"/>
              </a:ext>
            </a:extLst>
          </p:cNvPr>
          <p:cNvSpPr>
            <a:spLocks noGrp="1"/>
          </p:cNvSpPr>
          <p:nvPr>
            <p:ph type="title"/>
          </p:nvPr>
        </p:nvSpPr>
        <p:spPr>
          <a:xfrm>
            <a:off x="565755" y="1200819"/>
            <a:ext cx="4808946" cy="2084479"/>
          </a:xfrm>
        </p:spPr>
        <p:txBody>
          <a:bodyPr>
            <a:normAutofit/>
          </a:bodyPr>
          <a:lstStyle/>
          <a:p>
            <a:r>
              <a:rPr lang="en-US" sz="4800" dirty="0"/>
              <a:t>MQTT Basic Flow</a:t>
            </a:r>
          </a:p>
        </p:txBody>
      </p:sp>
      <p:pic>
        <p:nvPicPr>
          <p:cNvPr id="8194" name="Picture 2" descr="MQTT message flow">
            <a:extLst>
              <a:ext uri="{FF2B5EF4-FFF2-40B4-BE49-F238E27FC236}">
                <a16:creationId xmlns:a16="http://schemas.microsoft.com/office/drawing/2014/main" id="{F22DACA4-051E-51A9-DB33-2C898DD3DC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087"/>
          <a:stretch/>
        </p:blipFill>
        <p:spPr bwMode="auto">
          <a:xfrm>
            <a:off x="5108045" y="112902"/>
            <a:ext cx="6810682" cy="42603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1883 - Pentesting MQTT (Mosquitto) - HackTricks - Boitatech">
            <a:extLst>
              <a:ext uri="{FF2B5EF4-FFF2-40B4-BE49-F238E27FC236}">
                <a16:creationId xmlns:a16="http://schemas.microsoft.com/office/drawing/2014/main" id="{B02BD965-11EE-7F99-264A-E95E46AA4DF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808" b="72465"/>
          <a:stretch/>
        </p:blipFill>
        <p:spPr bwMode="auto">
          <a:xfrm>
            <a:off x="184638" y="4476584"/>
            <a:ext cx="10380126" cy="115890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1883 - Pentesting MQTT (Mosquitto) - HackTricks - Boitatech">
            <a:extLst>
              <a:ext uri="{FF2B5EF4-FFF2-40B4-BE49-F238E27FC236}">
                <a16:creationId xmlns:a16="http://schemas.microsoft.com/office/drawing/2014/main" id="{09D2CD06-7399-2ADA-B4B8-AD6D087515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5084" b="56555"/>
          <a:stretch/>
        </p:blipFill>
        <p:spPr bwMode="auto">
          <a:xfrm>
            <a:off x="184638" y="5575852"/>
            <a:ext cx="10380126" cy="5466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1883 - Pentesting MQTT (Mosquitto) - HackTricks - Boitatech">
            <a:extLst>
              <a:ext uri="{FF2B5EF4-FFF2-40B4-BE49-F238E27FC236}">
                <a16:creationId xmlns:a16="http://schemas.microsoft.com/office/drawing/2014/main" id="{1C5E52C9-6561-6DA2-5D37-DD2F85105D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0776" b="29647"/>
          <a:stretch/>
        </p:blipFill>
        <p:spPr bwMode="auto">
          <a:xfrm>
            <a:off x="184638" y="6122505"/>
            <a:ext cx="10380126" cy="626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457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35DDB-6AE0-4ECC-BFC0-0E95A7AD233C}"/>
              </a:ext>
            </a:extLst>
          </p:cNvPr>
          <p:cNvSpPr>
            <a:spLocks noGrp="1"/>
          </p:cNvSpPr>
          <p:nvPr>
            <p:ph type="title"/>
          </p:nvPr>
        </p:nvSpPr>
        <p:spPr>
          <a:xfrm>
            <a:off x="85060" y="216269"/>
            <a:ext cx="12106940" cy="963945"/>
          </a:xfrm>
        </p:spPr>
        <p:txBody>
          <a:bodyPr>
            <a:normAutofit/>
          </a:bodyPr>
          <a:lstStyle/>
          <a:p>
            <a:r>
              <a:rPr lang="en-US" sz="4000" dirty="0"/>
              <a:t>Quality of Service</a:t>
            </a:r>
          </a:p>
        </p:txBody>
      </p:sp>
      <p:sp>
        <p:nvSpPr>
          <p:cNvPr id="3" name="Espaço Reservado para Conteúdo 2">
            <a:extLst>
              <a:ext uri="{FF2B5EF4-FFF2-40B4-BE49-F238E27FC236}">
                <a16:creationId xmlns:a16="http://schemas.microsoft.com/office/drawing/2014/main" id="{6AD4E98B-8618-4A7C-96C9-DC9F81B0B207}"/>
              </a:ext>
            </a:extLst>
          </p:cNvPr>
          <p:cNvSpPr>
            <a:spLocks noGrp="1"/>
          </p:cNvSpPr>
          <p:nvPr>
            <p:ph idx="1"/>
          </p:nvPr>
        </p:nvSpPr>
        <p:spPr>
          <a:xfrm>
            <a:off x="880730" y="1283407"/>
            <a:ext cx="10515600" cy="4440681"/>
          </a:xfrm>
        </p:spPr>
        <p:txBody>
          <a:bodyPr>
            <a:normAutofit/>
          </a:bodyPr>
          <a:lstStyle/>
          <a:p>
            <a:pPr marL="0" indent="0" algn="just">
              <a:lnSpc>
                <a:spcPct val="120000"/>
              </a:lnSpc>
              <a:buNone/>
            </a:pPr>
            <a:r>
              <a:rPr lang="en-US" dirty="0"/>
              <a:t>A Quality of Service (QoS) level is simply </a:t>
            </a:r>
            <a:r>
              <a:rPr lang="en-US" b="1" dirty="0"/>
              <a:t>an agreement between the sender and receiver</a:t>
            </a:r>
            <a:r>
              <a:rPr lang="en-US" dirty="0"/>
              <a:t> of a message </a:t>
            </a:r>
            <a:r>
              <a:rPr lang="en-US" b="1" dirty="0"/>
              <a:t>that guarantees the deliverability</a:t>
            </a:r>
            <a:r>
              <a:rPr lang="en-US" dirty="0"/>
              <a:t> of said message.</a:t>
            </a:r>
          </a:p>
        </p:txBody>
      </p:sp>
      <p:pic>
        <p:nvPicPr>
          <p:cNvPr id="9218" name="Picture 2" descr="Blog LabCisco: Discussão: QoS e Marco Civil da Internet">
            <a:extLst>
              <a:ext uri="{FF2B5EF4-FFF2-40B4-BE49-F238E27FC236}">
                <a16:creationId xmlns:a16="http://schemas.microsoft.com/office/drawing/2014/main" id="{15D673AA-0CA3-32BF-3BB1-AF701BD4FF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7159" y="3016362"/>
            <a:ext cx="6924675"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681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AD4E98B-8618-4A7C-96C9-DC9F81B0B207}"/>
              </a:ext>
            </a:extLst>
          </p:cNvPr>
          <p:cNvSpPr>
            <a:spLocks noGrp="1"/>
          </p:cNvSpPr>
          <p:nvPr>
            <p:ph idx="1"/>
          </p:nvPr>
        </p:nvSpPr>
        <p:spPr>
          <a:xfrm>
            <a:off x="479525" y="859863"/>
            <a:ext cx="6535993" cy="2875638"/>
          </a:xfrm>
        </p:spPr>
        <p:txBody>
          <a:bodyPr>
            <a:normAutofit/>
          </a:bodyPr>
          <a:lstStyle/>
          <a:p>
            <a:pPr marL="0" indent="0" algn="just">
              <a:lnSpc>
                <a:spcPct val="120000"/>
              </a:lnSpc>
              <a:buNone/>
            </a:pPr>
            <a:r>
              <a:rPr lang="en-US" b="1" dirty="0"/>
              <a:t>QoS 0: </a:t>
            </a:r>
            <a:r>
              <a:rPr lang="en-US" dirty="0"/>
              <a:t>(fire and forget), in this QoS the message is sent only once and there will be no further steps, so the message will not be stored, nor will there be feedback to know if it reached the recipient.</a:t>
            </a:r>
          </a:p>
          <a:p>
            <a:pPr lvl="1" algn="just">
              <a:lnSpc>
                <a:spcPct val="120000"/>
              </a:lnSpc>
            </a:pPr>
            <a:endParaRPr lang="en-US" dirty="0"/>
          </a:p>
        </p:txBody>
      </p:sp>
      <p:pic>
        <p:nvPicPr>
          <p:cNvPr id="10242" name="Picture 2" descr="...">
            <a:extLst>
              <a:ext uri="{FF2B5EF4-FFF2-40B4-BE49-F238E27FC236}">
                <a16:creationId xmlns:a16="http://schemas.microsoft.com/office/drawing/2014/main" id="{054CBD00-7ACF-588C-BCA8-0231C45959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5518" y="1157365"/>
            <a:ext cx="4908552" cy="19010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1883 - Pentesting MQTT (Mosquitto) - HackTricks - Boitatech">
            <a:extLst>
              <a:ext uri="{FF2B5EF4-FFF2-40B4-BE49-F238E27FC236}">
                <a16:creationId xmlns:a16="http://schemas.microsoft.com/office/drawing/2014/main" id="{4FEDDA89-1675-AE6C-F0D8-E8FAA5CDF7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464" b="72727"/>
          <a:stretch/>
        </p:blipFill>
        <p:spPr bwMode="auto">
          <a:xfrm>
            <a:off x="905937" y="4395003"/>
            <a:ext cx="10380126" cy="510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59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AD4E98B-8618-4A7C-96C9-DC9F81B0B207}"/>
              </a:ext>
            </a:extLst>
          </p:cNvPr>
          <p:cNvSpPr>
            <a:spLocks noGrp="1"/>
          </p:cNvSpPr>
          <p:nvPr>
            <p:ph idx="1"/>
          </p:nvPr>
        </p:nvSpPr>
        <p:spPr>
          <a:xfrm>
            <a:off x="267775" y="377279"/>
            <a:ext cx="6683632" cy="4440681"/>
          </a:xfrm>
        </p:spPr>
        <p:txBody>
          <a:bodyPr>
            <a:normAutofit/>
          </a:bodyPr>
          <a:lstStyle/>
          <a:p>
            <a:pPr marL="0" indent="0" algn="just">
              <a:lnSpc>
                <a:spcPct val="120000"/>
              </a:lnSpc>
              <a:buNone/>
            </a:pPr>
            <a:r>
              <a:rPr lang="en-US" b="1" dirty="0"/>
              <a:t>QoS 1: </a:t>
            </a:r>
            <a:r>
              <a:rPr lang="en-US" dirty="0"/>
              <a:t>the message is delivered at least once, with a wait for receiving feedback on the delivery of the message, called PUBACK. Not receiving the PUBACK, the message will continue to be sent until there is feedback. In this QoS, it can happen that the </a:t>
            </a:r>
            <a:r>
              <a:rPr lang="en-US" b="1" dirty="0"/>
              <a:t>message is sent several times and processed several times</a:t>
            </a:r>
            <a:r>
              <a:rPr lang="en-US" dirty="0"/>
              <a:t>.</a:t>
            </a:r>
          </a:p>
          <a:p>
            <a:pPr lvl="1" algn="just">
              <a:lnSpc>
                <a:spcPct val="120000"/>
              </a:lnSpc>
            </a:pPr>
            <a:endParaRPr lang="en-US" dirty="0"/>
          </a:p>
        </p:txBody>
      </p:sp>
      <p:pic>
        <p:nvPicPr>
          <p:cNvPr id="11266" name="Picture 2" descr="...">
            <a:extLst>
              <a:ext uri="{FF2B5EF4-FFF2-40B4-BE49-F238E27FC236}">
                <a16:creationId xmlns:a16="http://schemas.microsoft.com/office/drawing/2014/main" id="{349F7B92-A297-4875-A38C-624DF76E82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7214" y="931068"/>
            <a:ext cx="4831974" cy="187143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1883 - Pentesting MQTT (Mosquitto) - HackTricks - Boitatech">
            <a:extLst>
              <a:ext uri="{FF2B5EF4-FFF2-40B4-BE49-F238E27FC236}">
                <a16:creationId xmlns:a16="http://schemas.microsoft.com/office/drawing/2014/main" id="{B5CAAACA-6760-9F5D-21B9-E392252E1B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464" b="63558"/>
          <a:stretch/>
        </p:blipFill>
        <p:spPr bwMode="auto">
          <a:xfrm>
            <a:off x="2415316" y="4671081"/>
            <a:ext cx="8516568" cy="910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27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AD4E98B-8618-4A7C-96C9-DC9F81B0B207}"/>
              </a:ext>
            </a:extLst>
          </p:cNvPr>
          <p:cNvSpPr>
            <a:spLocks noGrp="1"/>
          </p:cNvSpPr>
          <p:nvPr>
            <p:ph idx="1"/>
          </p:nvPr>
        </p:nvSpPr>
        <p:spPr>
          <a:xfrm>
            <a:off x="346432" y="285477"/>
            <a:ext cx="5847891" cy="4440681"/>
          </a:xfrm>
        </p:spPr>
        <p:txBody>
          <a:bodyPr>
            <a:normAutofit/>
          </a:bodyPr>
          <a:lstStyle/>
          <a:p>
            <a:pPr marL="0" indent="0" algn="just">
              <a:lnSpc>
                <a:spcPct val="120000"/>
              </a:lnSpc>
              <a:buNone/>
            </a:pPr>
            <a:r>
              <a:rPr lang="en-US" b="1" dirty="0"/>
              <a:t>QoS 2: </a:t>
            </a:r>
            <a:r>
              <a:rPr lang="en-US" dirty="0"/>
              <a:t>In this transfer mode, the message is delivered exactly once, requiring the message to be stored locally at the sender and receiver until it is processed. </a:t>
            </a:r>
          </a:p>
        </p:txBody>
      </p:sp>
      <p:pic>
        <p:nvPicPr>
          <p:cNvPr id="12290" name="Picture 2" descr="...">
            <a:extLst>
              <a:ext uri="{FF2B5EF4-FFF2-40B4-BE49-F238E27FC236}">
                <a16:creationId xmlns:a16="http://schemas.microsoft.com/office/drawing/2014/main" id="{69B1B347-69E6-0369-7957-ACF0FA05C5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85477"/>
            <a:ext cx="6389256" cy="24745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1883 - Pentesting MQTT (Mosquitto) - HackTricks - Boitatech">
            <a:extLst>
              <a:ext uri="{FF2B5EF4-FFF2-40B4-BE49-F238E27FC236}">
                <a16:creationId xmlns:a16="http://schemas.microsoft.com/office/drawing/2014/main" id="{33A3D576-7B03-2A35-C8F0-29B54F9863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8" t="20148" r="188" b="38734"/>
          <a:stretch/>
        </p:blipFill>
        <p:spPr bwMode="auto">
          <a:xfrm>
            <a:off x="1408626" y="3218317"/>
            <a:ext cx="8516568" cy="220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826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O que é IoT? - dataRain - Entenda o que significa &amp;quot;Internet das Coisas&amp;quot;">
            <a:extLst>
              <a:ext uri="{FF2B5EF4-FFF2-40B4-BE49-F238E27FC236}">
                <a16:creationId xmlns:a16="http://schemas.microsoft.com/office/drawing/2014/main" id="{39EA95CF-5C0E-4076-B833-AC54BD7652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11" r="8234"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66EE9DA1-3745-48A9-8029-DE7992C1AAB6}"/>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MQTT Advanced Concepts</a:t>
            </a:r>
            <a:endParaRPr lang="en-US" sz="3600" dirty="0">
              <a:solidFill>
                <a:schemeClr val="tx1">
                  <a:lumMod val="85000"/>
                  <a:lumOff val="15000"/>
                </a:schemeClr>
              </a:solidFill>
              <a:latin typeface="+mj-lt"/>
            </a:endParaRPr>
          </a:p>
        </p:txBody>
      </p:sp>
      <p:cxnSp>
        <p:nvCxnSpPr>
          <p:cNvPr id="73" name="Straight Connector 7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80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724B-C1F9-01EA-DF73-624BE3042D6B}"/>
              </a:ext>
            </a:extLst>
          </p:cNvPr>
          <p:cNvSpPr>
            <a:spLocks noGrp="1"/>
          </p:cNvSpPr>
          <p:nvPr>
            <p:ph type="title"/>
          </p:nvPr>
        </p:nvSpPr>
        <p:spPr>
          <a:xfrm>
            <a:off x="0" y="81205"/>
            <a:ext cx="10515600" cy="990511"/>
          </a:xfrm>
        </p:spPr>
        <p:txBody>
          <a:bodyPr/>
          <a:lstStyle/>
          <a:p>
            <a:r>
              <a:rPr lang="en-US" dirty="0"/>
              <a:t>Bridge Mode</a:t>
            </a:r>
          </a:p>
        </p:txBody>
      </p:sp>
      <p:sp>
        <p:nvSpPr>
          <p:cNvPr id="3" name="Content Placeholder 2">
            <a:extLst>
              <a:ext uri="{FF2B5EF4-FFF2-40B4-BE49-F238E27FC236}">
                <a16:creationId xmlns:a16="http://schemas.microsoft.com/office/drawing/2014/main" id="{96A83B52-4D37-FC12-64E8-F4601CF11FA0}"/>
              </a:ext>
            </a:extLst>
          </p:cNvPr>
          <p:cNvSpPr>
            <a:spLocks noGrp="1"/>
          </p:cNvSpPr>
          <p:nvPr>
            <p:ph idx="1"/>
          </p:nvPr>
        </p:nvSpPr>
        <p:spPr>
          <a:xfrm>
            <a:off x="228600" y="1199535"/>
            <a:ext cx="5336458" cy="4552336"/>
          </a:xfrm>
        </p:spPr>
        <p:txBody>
          <a:bodyPr>
            <a:normAutofit/>
          </a:bodyPr>
          <a:lstStyle/>
          <a:p>
            <a:r>
              <a:rPr lang="en-US" dirty="0"/>
              <a:t>There are situations where the publishers and subscribers are not directly connected in the same Broker.</a:t>
            </a:r>
          </a:p>
          <a:p>
            <a:r>
              <a:rPr lang="en-US" dirty="0"/>
              <a:t>It happens because of scalability, interoperability, or security reasons.</a:t>
            </a:r>
          </a:p>
          <a:p>
            <a:r>
              <a:rPr lang="en-US" dirty="0"/>
              <a:t>In this situation, we use a Bridge-Broker.</a:t>
            </a:r>
          </a:p>
        </p:txBody>
      </p:sp>
      <p:pic>
        <p:nvPicPr>
          <p:cNvPr id="13314" name="Picture 2">
            <a:extLst>
              <a:ext uri="{FF2B5EF4-FFF2-40B4-BE49-F238E27FC236}">
                <a16:creationId xmlns:a16="http://schemas.microsoft.com/office/drawing/2014/main" id="{9AFD70B6-C660-A48D-92A3-02C9859CF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127" y="1494349"/>
            <a:ext cx="6184273" cy="2728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97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O que é IoT? - dataRain - Entenda o que significa &amp;quot;Internet das Coisas&amp;quot;">
            <a:extLst>
              <a:ext uri="{FF2B5EF4-FFF2-40B4-BE49-F238E27FC236}">
                <a16:creationId xmlns:a16="http://schemas.microsoft.com/office/drawing/2014/main" id="{39EA95CF-5C0E-4076-B833-AC54BD7652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11" r="8234"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6EE9DA1-3745-48A9-8029-DE7992C1AAB6}"/>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IoT Connectivity</a:t>
            </a:r>
          </a:p>
        </p:txBody>
      </p:sp>
      <p:cxnSp>
        <p:nvCxnSpPr>
          <p:cNvPr id="73" name="Straight Connector 7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39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724B-C1F9-01EA-DF73-624BE3042D6B}"/>
              </a:ext>
            </a:extLst>
          </p:cNvPr>
          <p:cNvSpPr>
            <a:spLocks noGrp="1"/>
          </p:cNvSpPr>
          <p:nvPr>
            <p:ph type="title"/>
          </p:nvPr>
        </p:nvSpPr>
        <p:spPr>
          <a:xfrm>
            <a:off x="98321" y="111996"/>
            <a:ext cx="10515600" cy="951181"/>
          </a:xfrm>
        </p:spPr>
        <p:txBody>
          <a:bodyPr/>
          <a:lstStyle/>
          <a:p>
            <a:r>
              <a:rPr lang="en-US" dirty="0"/>
              <a:t>WebSocket</a:t>
            </a:r>
          </a:p>
        </p:txBody>
      </p:sp>
      <p:sp>
        <p:nvSpPr>
          <p:cNvPr id="3" name="Content Placeholder 2">
            <a:extLst>
              <a:ext uri="{FF2B5EF4-FFF2-40B4-BE49-F238E27FC236}">
                <a16:creationId xmlns:a16="http://schemas.microsoft.com/office/drawing/2014/main" id="{96A83B52-4D37-FC12-64E8-F4601CF11FA0}"/>
              </a:ext>
            </a:extLst>
          </p:cNvPr>
          <p:cNvSpPr>
            <a:spLocks noGrp="1"/>
          </p:cNvSpPr>
          <p:nvPr>
            <p:ph idx="1"/>
          </p:nvPr>
        </p:nvSpPr>
        <p:spPr>
          <a:xfrm>
            <a:off x="681478" y="1032387"/>
            <a:ext cx="6387916" cy="4793226"/>
          </a:xfrm>
        </p:spPr>
        <p:txBody>
          <a:bodyPr>
            <a:normAutofit/>
          </a:bodyPr>
          <a:lstStyle/>
          <a:p>
            <a:pPr>
              <a:lnSpc>
                <a:spcPct val="120000"/>
              </a:lnSpc>
            </a:pPr>
            <a:r>
              <a:rPr lang="en-US" sz="2400" b="1" dirty="0"/>
              <a:t>WebSocket Protocol (RFC 6455): </a:t>
            </a:r>
            <a:r>
              <a:rPr lang="en-US" sz="2400" dirty="0"/>
              <a:t>was created to allow web applications to conduct two-way communications with web servers, as HTTP cannot do that without awkward workarounds.</a:t>
            </a:r>
          </a:p>
          <a:p>
            <a:pPr marL="0" indent="0">
              <a:lnSpc>
                <a:spcPct val="120000"/>
              </a:lnSpc>
              <a:buNone/>
            </a:pPr>
            <a:endParaRPr lang="en-US" sz="1400" dirty="0"/>
          </a:p>
          <a:p>
            <a:pPr>
              <a:lnSpc>
                <a:spcPct val="120000"/>
              </a:lnSpc>
            </a:pPr>
            <a:r>
              <a:rPr lang="en-US" sz="2400" dirty="0"/>
              <a:t>A web browser that has WebSocket support allows web applications to communicate with a server like TCP does for regular applications - </a:t>
            </a:r>
            <a:r>
              <a:rPr lang="en-US" sz="2400" b="1" dirty="0"/>
              <a:t>sending and receiving data asynchronously in both directions</a:t>
            </a:r>
            <a:r>
              <a:rPr lang="en-US" sz="2400" dirty="0"/>
              <a:t>. </a:t>
            </a:r>
          </a:p>
        </p:txBody>
      </p:sp>
      <p:pic>
        <p:nvPicPr>
          <p:cNvPr id="14338" name="Picture 2" descr="What is WebSocket and How It Works? ⚙️">
            <a:extLst>
              <a:ext uri="{FF2B5EF4-FFF2-40B4-BE49-F238E27FC236}">
                <a16:creationId xmlns:a16="http://schemas.microsoft.com/office/drawing/2014/main" id="{73C63FB9-330F-74C4-DA93-1B0929CE6B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220" r="9386"/>
          <a:stretch/>
        </p:blipFill>
        <p:spPr bwMode="auto">
          <a:xfrm>
            <a:off x="6968977" y="1032387"/>
            <a:ext cx="5124702" cy="3872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293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724B-C1F9-01EA-DF73-624BE3042D6B}"/>
              </a:ext>
            </a:extLst>
          </p:cNvPr>
          <p:cNvSpPr>
            <a:spLocks noGrp="1"/>
          </p:cNvSpPr>
          <p:nvPr>
            <p:ph type="title"/>
          </p:nvPr>
        </p:nvSpPr>
        <p:spPr>
          <a:xfrm>
            <a:off x="98321" y="111996"/>
            <a:ext cx="10515600" cy="951181"/>
          </a:xfrm>
        </p:spPr>
        <p:txBody>
          <a:bodyPr/>
          <a:lstStyle/>
          <a:p>
            <a:r>
              <a:rPr lang="en-US" dirty="0"/>
              <a:t>WebSocket</a:t>
            </a:r>
          </a:p>
        </p:txBody>
      </p:sp>
      <p:sp>
        <p:nvSpPr>
          <p:cNvPr id="3" name="Content Placeholder 2">
            <a:extLst>
              <a:ext uri="{FF2B5EF4-FFF2-40B4-BE49-F238E27FC236}">
                <a16:creationId xmlns:a16="http://schemas.microsoft.com/office/drawing/2014/main" id="{96A83B52-4D37-FC12-64E8-F4601CF11FA0}"/>
              </a:ext>
            </a:extLst>
          </p:cNvPr>
          <p:cNvSpPr>
            <a:spLocks noGrp="1"/>
          </p:cNvSpPr>
          <p:nvPr>
            <p:ph idx="1"/>
          </p:nvPr>
        </p:nvSpPr>
        <p:spPr>
          <a:xfrm>
            <a:off x="681477" y="1032387"/>
            <a:ext cx="4935795" cy="4793226"/>
          </a:xfrm>
        </p:spPr>
        <p:txBody>
          <a:bodyPr>
            <a:normAutofit/>
          </a:bodyPr>
          <a:lstStyle/>
          <a:p>
            <a:pPr algn="just">
              <a:lnSpc>
                <a:spcPct val="120000"/>
              </a:lnSpc>
            </a:pPr>
            <a:r>
              <a:rPr lang="en-US" dirty="0"/>
              <a:t>WebSocket is an alternative when the client does not support sending the messages using a direct TCP stack (for example, Java Script).</a:t>
            </a:r>
          </a:p>
          <a:p>
            <a:pPr algn="just">
              <a:lnSpc>
                <a:spcPct val="120000"/>
              </a:lnSpc>
            </a:pPr>
            <a:r>
              <a:rPr lang="en-US" dirty="0"/>
              <a:t>This approach includes overhead in the communication process.</a:t>
            </a:r>
          </a:p>
        </p:txBody>
      </p:sp>
      <p:pic>
        <p:nvPicPr>
          <p:cNvPr id="15362" name="Picture 2">
            <a:extLst>
              <a:ext uri="{FF2B5EF4-FFF2-40B4-BE49-F238E27FC236}">
                <a16:creationId xmlns:a16="http://schemas.microsoft.com/office/drawing/2014/main" id="{A8CAAD7A-465E-F46D-F43B-C6D4F270CF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013" r="11557"/>
          <a:stretch/>
        </p:blipFill>
        <p:spPr bwMode="auto">
          <a:xfrm>
            <a:off x="5808192" y="1562897"/>
            <a:ext cx="6038815" cy="3052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857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724B-C1F9-01EA-DF73-624BE3042D6B}"/>
              </a:ext>
            </a:extLst>
          </p:cNvPr>
          <p:cNvSpPr>
            <a:spLocks noGrp="1"/>
          </p:cNvSpPr>
          <p:nvPr>
            <p:ph type="title"/>
          </p:nvPr>
        </p:nvSpPr>
        <p:spPr>
          <a:xfrm>
            <a:off x="208935" y="157317"/>
            <a:ext cx="10515600" cy="943897"/>
          </a:xfrm>
        </p:spPr>
        <p:txBody>
          <a:bodyPr/>
          <a:lstStyle/>
          <a:p>
            <a:r>
              <a:rPr lang="en-US" dirty="0"/>
              <a:t>Security Challenges in IoT</a:t>
            </a:r>
          </a:p>
        </p:txBody>
      </p:sp>
      <p:sp>
        <p:nvSpPr>
          <p:cNvPr id="3" name="Content Placeholder 2">
            <a:extLst>
              <a:ext uri="{FF2B5EF4-FFF2-40B4-BE49-F238E27FC236}">
                <a16:creationId xmlns:a16="http://schemas.microsoft.com/office/drawing/2014/main" id="{96A83B52-4D37-FC12-64E8-F4601CF11FA0}"/>
              </a:ext>
            </a:extLst>
          </p:cNvPr>
          <p:cNvSpPr>
            <a:spLocks noGrp="1"/>
          </p:cNvSpPr>
          <p:nvPr>
            <p:ph idx="1"/>
          </p:nvPr>
        </p:nvSpPr>
        <p:spPr>
          <a:xfrm>
            <a:off x="720213" y="1265186"/>
            <a:ext cx="10515600" cy="4358866"/>
          </a:xfrm>
        </p:spPr>
        <p:txBody>
          <a:bodyPr>
            <a:normAutofit/>
          </a:bodyPr>
          <a:lstStyle/>
          <a:p>
            <a:r>
              <a:rPr lang="en-US" dirty="0"/>
              <a:t>Security is seen as a </a:t>
            </a:r>
            <a:r>
              <a:rPr lang="en-US" b="1" dirty="0"/>
              <a:t>trade-off between the level of protection and the degree of usability</a:t>
            </a:r>
            <a:r>
              <a:rPr lang="en-US" dirty="0"/>
              <a:t>. </a:t>
            </a:r>
          </a:p>
          <a:p>
            <a:pPr lvl="1"/>
            <a:r>
              <a:rPr lang="en-US" dirty="0"/>
              <a:t>IoT devices have limited computing power and memory capacity. Many </a:t>
            </a:r>
            <a:r>
              <a:rPr lang="en-US" b="1" dirty="0"/>
              <a:t>cryptographic algorithms require more resources</a:t>
            </a:r>
            <a:r>
              <a:rPr lang="en-US" dirty="0"/>
              <a:t> than tiny IoT devices possess. </a:t>
            </a:r>
          </a:p>
          <a:p>
            <a:pPr lvl="1"/>
            <a:r>
              <a:rPr lang="en-US" dirty="0"/>
              <a:t>Another security challenge arises from the </a:t>
            </a:r>
            <a:r>
              <a:rPr lang="en-US" b="1" dirty="0"/>
              <a:t>need to update devices</a:t>
            </a:r>
            <a:r>
              <a:rPr lang="en-US" dirty="0"/>
              <a:t> in the field. Critical security issues that require updates to be rolled out to all devices simultaneously are hampered by unreliable networks on which many IoT devices run. </a:t>
            </a:r>
          </a:p>
          <a:p>
            <a:pPr lvl="1"/>
            <a:r>
              <a:rPr lang="en-US" dirty="0"/>
              <a:t>Because user acceptance depends more than ever on easy installation and maintenance, security must be </a:t>
            </a:r>
            <a:r>
              <a:rPr lang="en-US" b="1" dirty="0"/>
              <a:t>intuitive for the user</a:t>
            </a:r>
            <a:r>
              <a:rPr lang="en-US" dirty="0"/>
              <a:t>.</a:t>
            </a:r>
          </a:p>
        </p:txBody>
      </p:sp>
    </p:spTree>
    <p:extLst>
      <p:ext uri="{BB962C8B-B14F-4D97-AF65-F5344CB8AC3E}">
        <p14:creationId xmlns:p14="http://schemas.microsoft.com/office/powerpoint/2010/main" val="3510945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724B-C1F9-01EA-DF73-624BE3042D6B}"/>
              </a:ext>
            </a:extLst>
          </p:cNvPr>
          <p:cNvSpPr>
            <a:spLocks noGrp="1"/>
          </p:cNvSpPr>
          <p:nvPr>
            <p:ph type="title"/>
          </p:nvPr>
        </p:nvSpPr>
        <p:spPr>
          <a:xfrm>
            <a:off x="208935" y="157317"/>
            <a:ext cx="10515600" cy="943897"/>
          </a:xfrm>
        </p:spPr>
        <p:txBody>
          <a:bodyPr/>
          <a:lstStyle/>
          <a:p>
            <a:r>
              <a:rPr lang="en-US" dirty="0"/>
              <a:t>Approaches to security in MQTT</a:t>
            </a:r>
          </a:p>
        </p:txBody>
      </p:sp>
      <p:sp>
        <p:nvSpPr>
          <p:cNvPr id="3" name="Content Placeholder 2">
            <a:extLst>
              <a:ext uri="{FF2B5EF4-FFF2-40B4-BE49-F238E27FC236}">
                <a16:creationId xmlns:a16="http://schemas.microsoft.com/office/drawing/2014/main" id="{96A83B52-4D37-FC12-64E8-F4601CF11FA0}"/>
              </a:ext>
            </a:extLst>
          </p:cNvPr>
          <p:cNvSpPr>
            <a:spLocks noGrp="1"/>
          </p:cNvSpPr>
          <p:nvPr>
            <p:ph idx="1"/>
          </p:nvPr>
        </p:nvSpPr>
        <p:spPr>
          <a:xfrm>
            <a:off x="494072" y="1025013"/>
            <a:ext cx="7263580" cy="4807973"/>
          </a:xfrm>
        </p:spPr>
        <p:txBody>
          <a:bodyPr>
            <a:normAutofit fontScale="92500" lnSpcReduction="20000"/>
          </a:bodyPr>
          <a:lstStyle/>
          <a:p>
            <a:pPr algn="just"/>
            <a:r>
              <a:rPr lang="en-US" b="1" dirty="0"/>
              <a:t>Network level: </a:t>
            </a:r>
            <a:r>
              <a:rPr lang="en-US" dirty="0"/>
              <a:t>One way to provide a secure and trustworthy connection is to use a physically secure network or VPN for all communication between clients and brokers. </a:t>
            </a:r>
          </a:p>
          <a:p>
            <a:pPr algn="just"/>
            <a:r>
              <a:rPr lang="en-US" b="1" dirty="0"/>
              <a:t>Transport level: </a:t>
            </a:r>
            <a:r>
              <a:rPr lang="en-US" dirty="0"/>
              <a:t>When confidentiality is the primary goal, TLS/SSL is commonly used for transport encryption. This method is a secure and proven way to make sure that data can’t be read during transmission and provides client-certificate authentication to verify the identity of both sides.</a:t>
            </a:r>
          </a:p>
          <a:p>
            <a:pPr algn="just"/>
            <a:r>
              <a:rPr lang="en-US" b="1" dirty="0"/>
              <a:t>Application Level: </a:t>
            </a:r>
            <a:r>
              <a:rPr lang="en-US" dirty="0"/>
              <a:t>On the transport level, communication is encrypted, and identities are authenticated. The MQTT protocol provides a client identifier and username/password credentials to authenticate devices on the application level. </a:t>
            </a:r>
          </a:p>
        </p:txBody>
      </p:sp>
      <p:pic>
        <p:nvPicPr>
          <p:cNvPr id="16388" name="Picture 4" descr="The TCP/IP Model and Protocol Suite Explained for Beginners">
            <a:extLst>
              <a:ext uri="{FF2B5EF4-FFF2-40B4-BE49-F238E27FC236}">
                <a16:creationId xmlns:a16="http://schemas.microsoft.com/office/drawing/2014/main" id="{2EB612B9-FCA3-4F74-7858-947F0C543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454" y="1101213"/>
            <a:ext cx="3548231" cy="34392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033824E-138B-C14F-53E5-413CB446FD99}"/>
              </a:ext>
            </a:extLst>
          </p:cNvPr>
          <p:cNvSpPr txBox="1"/>
          <p:nvPr/>
        </p:nvSpPr>
        <p:spPr>
          <a:xfrm>
            <a:off x="8274454" y="4707656"/>
            <a:ext cx="3548231" cy="830997"/>
          </a:xfrm>
          <a:prstGeom prst="rect">
            <a:avLst/>
          </a:prstGeom>
          <a:solidFill>
            <a:schemeClr val="accent4">
              <a:lumMod val="20000"/>
              <a:lumOff val="80000"/>
            </a:schemeClr>
          </a:solidFill>
          <a:ln>
            <a:solidFill>
              <a:schemeClr val="tx1"/>
            </a:solidFill>
          </a:ln>
        </p:spPr>
        <p:txBody>
          <a:bodyPr wrap="square">
            <a:spAutoFit/>
          </a:bodyPr>
          <a:lstStyle/>
          <a:p>
            <a:r>
              <a:rPr lang="en-US" sz="2400" dirty="0"/>
              <a:t>Security in MQTT is divided into </a:t>
            </a:r>
            <a:r>
              <a:rPr lang="en-US" sz="2400" b="1" dirty="0"/>
              <a:t>multiple layers</a:t>
            </a:r>
            <a:r>
              <a:rPr lang="en-US" sz="2400" dirty="0"/>
              <a:t>.</a:t>
            </a:r>
          </a:p>
        </p:txBody>
      </p:sp>
    </p:spTree>
    <p:extLst>
      <p:ext uri="{BB962C8B-B14F-4D97-AF65-F5344CB8AC3E}">
        <p14:creationId xmlns:p14="http://schemas.microsoft.com/office/powerpoint/2010/main" val="3980367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O que é IoT? - dataRain - Entenda o que significa &amp;quot;Internet das Coisas&amp;quot;">
            <a:extLst>
              <a:ext uri="{FF2B5EF4-FFF2-40B4-BE49-F238E27FC236}">
                <a16:creationId xmlns:a16="http://schemas.microsoft.com/office/drawing/2014/main" id="{39EA95CF-5C0E-4076-B833-AC54BD7652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11" r="8234"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66EE9DA1-3745-48A9-8029-DE7992C1AAB6}"/>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Basic Scenario Implementation</a:t>
            </a:r>
            <a:endParaRPr lang="en-US" sz="3600" dirty="0">
              <a:solidFill>
                <a:schemeClr val="tx1">
                  <a:lumMod val="85000"/>
                  <a:lumOff val="15000"/>
                </a:schemeClr>
              </a:solidFill>
              <a:latin typeface="+mj-lt"/>
            </a:endParaRPr>
          </a:p>
        </p:txBody>
      </p:sp>
      <p:cxnSp>
        <p:nvCxnSpPr>
          <p:cNvPr id="73" name="Straight Connector 7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76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724B-C1F9-01EA-DF73-624BE3042D6B}"/>
              </a:ext>
            </a:extLst>
          </p:cNvPr>
          <p:cNvSpPr>
            <a:spLocks noGrp="1"/>
          </p:cNvSpPr>
          <p:nvPr>
            <p:ph type="title"/>
          </p:nvPr>
        </p:nvSpPr>
        <p:spPr>
          <a:xfrm>
            <a:off x="208935" y="128896"/>
            <a:ext cx="10515600" cy="943897"/>
          </a:xfrm>
        </p:spPr>
        <p:txBody>
          <a:bodyPr/>
          <a:lstStyle/>
          <a:p>
            <a:r>
              <a:rPr lang="en-US" dirty="0"/>
              <a:t>Case 1</a:t>
            </a:r>
          </a:p>
        </p:txBody>
      </p:sp>
      <p:pic>
        <p:nvPicPr>
          <p:cNvPr id="1026" name="Picture 2" descr="GitHub - eclipse/mosquitto: Eclipse Mosquitto - An open ...">
            <a:extLst>
              <a:ext uri="{FF2B5EF4-FFF2-40B4-BE49-F238E27FC236}">
                <a16:creationId xmlns:a16="http://schemas.microsoft.com/office/drawing/2014/main" id="{69BD36FB-8D7C-B1B4-EA06-07CF4371F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5354" y="2041114"/>
            <a:ext cx="2045110" cy="10225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ython logo - INSAID Blog">
            <a:extLst>
              <a:ext uri="{FF2B5EF4-FFF2-40B4-BE49-F238E27FC236}">
                <a16:creationId xmlns:a16="http://schemas.microsoft.com/office/drawing/2014/main" id="{A3A818C0-1937-B80B-D1B5-24C24A994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167" y="2041114"/>
            <a:ext cx="943896" cy="94389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F004388-6891-75B7-F363-5EE6854CA05F}"/>
              </a:ext>
            </a:extLst>
          </p:cNvPr>
          <p:cNvSpPr txBox="1"/>
          <p:nvPr/>
        </p:nvSpPr>
        <p:spPr>
          <a:xfrm>
            <a:off x="1130162" y="3059668"/>
            <a:ext cx="1079142" cy="369332"/>
          </a:xfrm>
          <a:prstGeom prst="rect">
            <a:avLst/>
          </a:prstGeom>
          <a:noFill/>
        </p:spPr>
        <p:txBody>
          <a:bodyPr wrap="none" rtlCol="0">
            <a:spAutoFit/>
          </a:bodyPr>
          <a:lstStyle/>
          <a:p>
            <a:r>
              <a:rPr lang="en-US" b="1" dirty="0"/>
              <a:t>Publisher</a:t>
            </a:r>
          </a:p>
        </p:txBody>
      </p:sp>
      <p:sp>
        <p:nvSpPr>
          <p:cNvPr id="8" name="TextBox 7">
            <a:extLst>
              <a:ext uri="{FF2B5EF4-FFF2-40B4-BE49-F238E27FC236}">
                <a16:creationId xmlns:a16="http://schemas.microsoft.com/office/drawing/2014/main" id="{C0687A73-DED8-7881-82B6-3AAA96E752FA}"/>
              </a:ext>
            </a:extLst>
          </p:cNvPr>
          <p:cNvSpPr txBox="1"/>
          <p:nvPr/>
        </p:nvSpPr>
        <p:spPr>
          <a:xfrm>
            <a:off x="4966276" y="3191488"/>
            <a:ext cx="818366" cy="369332"/>
          </a:xfrm>
          <a:prstGeom prst="rect">
            <a:avLst/>
          </a:prstGeom>
          <a:noFill/>
        </p:spPr>
        <p:txBody>
          <a:bodyPr wrap="none" rtlCol="0">
            <a:spAutoFit/>
          </a:bodyPr>
          <a:lstStyle/>
          <a:p>
            <a:r>
              <a:rPr lang="en-US" b="1" dirty="0"/>
              <a:t>Broker</a:t>
            </a:r>
          </a:p>
        </p:txBody>
      </p:sp>
      <p:pic>
        <p:nvPicPr>
          <p:cNvPr id="9" name="Picture 4" descr="Python logo - INSAID Blog">
            <a:extLst>
              <a:ext uri="{FF2B5EF4-FFF2-40B4-BE49-F238E27FC236}">
                <a16:creationId xmlns:a16="http://schemas.microsoft.com/office/drawing/2014/main" id="{4844F290-63D2-378F-51EE-1F027DC48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3651" y="629266"/>
            <a:ext cx="943896" cy="94389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Python logo - INSAID Blog">
            <a:extLst>
              <a:ext uri="{FF2B5EF4-FFF2-40B4-BE49-F238E27FC236}">
                <a16:creationId xmlns:a16="http://schemas.microsoft.com/office/drawing/2014/main" id="{0B4762F9-CC3C-352B-7C2C-1FD46C290A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3651" y="3151240"/>
            <a:ext cx="943896" cy="94389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594AA70-AFB2-0D28-8E9F-27FA1899D36C}"/>
              </a:ext>
            </a:extLst>
          </p:cNvPr>
          <p:cNvSpPr txBox="1"/>
          <p:nvPr/>
        </p:nvSpPr>
        <p:spPr>
          <a:xfrm>
            <a:off x="7939001" y="4124785"/>
            <a:ext cx="2016962" cy="646331"/>
          </a:xfrm>
          <a:prstGeom prst="rect">
            <a:avLst/>
          </a:prstGeom>
          <a:noFill/>
        </p:spPr>
        <p:txBody>
          <a:bodyPr wrap="none" rtlCol="0">
            <a:spAutoFit/>
          </a:bodyPr>
          <a:lstStyle/>
          <a:p>
            <a:pPr algn="ctr"/>
            <a:r>
              <a:rPr lang="en-US" b="1" dirty="0"/>
              <a:t>Subscriber 2</a:t>
            </a:r>
          </a:p>
          <a:p>
            <a:pPr algn="ctr"/>
            <a:r>
              <a:rPr lang="en-US" b="1" dirty="0"/>
              <a:t>Topic: </a:t>
            </a:r>
            <a:r>
              <a:rPr lang="en-US" dirty="0"/>
              <a:t>Temperature</a:t>
            </a:r>
          </a:p>
        </p:txBody>
      </p:sp>
      <p:sp>
        <p:nvSpPr>
          <p:cNvPr id="13" name="TextBox 12">
            <a:extLst>
              <a:ext uri="{FF2B5EF4-FFF2-40B4-BE49-F238E27FC236}">
                <a16:creationId xmlns:a16="http://schemas.microsoft.com/office/drawing/2014/main" id="{37C9FE75-A70F-F968-9F8D-AEB55FF88DD4}"/>
              </a:ext>
            </a:extLst>
          </p:cNvPr>
          <p:cNvSpPr txBox="1"/>
          <p:nvPr/>
        </p:nvSpPr>
        <p:spPr>
          <a:xfrm>
            <a:off x="7842390" y="1629292"/>
            <a:ext cx="1653914" cy="646331"/>
          </a:xfrm>
          <a:prstGeom prst="rect">
            <a:avLst/>
          </a:prstGeom>
          <a:noFill/>
        </p:spPr>
        <p:txBody>
          <a:bodyPr wrap="none" rtlCol="0">
            <a:spAutoFit/>
          </a:bodyPr>
          <a:lstStyle/>
          <a:p>
            <a:pPr algn="ctr"/>
            <a:r>
              <a:rPr lang="en-US" b="1" dirty="0"/>
              <a:t>Subscriber 2</a:t>
            </a:r>
          </a:p>
          <a:p>
            <a:pPr algn="ctr"/>
            <a:r>
              <a:rPr lang="en-US" b="1" dirty="0"/>
              <a:t>Topic: </a:t>
            </a:r>
            <a:r>
              <a:rPr lang="en-US" dirty="0"/>
              <a:t>Humidity</a:t>
            </a:r>
          </a:p>
        </p:txBody>
      </p:sp>
      <p:cxnSp>
        <p:nvCxnSpPr>
          <p:cNvPr id="15" name="Straight Arrow Connector 14">
            <a:extLst>
              <a:ext uri="{FF2B5EF4-FFF2-40B4-BE49-F238E27FC236}">
                <a16:creationId xmlns:a16="http://schemas.microsoft.com/office/drawing/2014/main" id="{2C57137E-5D4E-00AB-533E-0DA8B8B15E87}"/>
              </a:ext>
            </a:extLst>
          </p:cNvPr>
          <p:cNvCxnSpPr/>
          <p:nvPr/>
        </p:nvCxnSpPr>
        <p:spPr>
          <a:xfrm>
            <a:off x="2458065" y="2153265"/>
            <a:ext cx="2035277"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B4C1D30-756F-176E-EBF1-51A1C642919A}"/>
              </a:ext>
            </a:extLst>
          </p:cNvPr>
          <p:cNvSpPr txBox="1"/>
          <p:nvPr/>
        </p:nvSpPr>
        <p:spPr>
          <a:xfrm>
            <a:off x="417871" y="3623188"/>
            <a:ext cx="6115664" cy="646331"/>
          </a:xfrm>
          <a:prstGeom prst="rect">
            <a:avLst/>
          </a:prstGeom>
          <a:noFill/>
        </p:spPr>
        <p:txBody>
          <a:bodyPr wrap="square">
            <a:spAutoFit/>
          </a:bodyPr>
          <a:lstStyle/>
          <a:p>
            <a:pPr algn="ctr"/>
            <a:r>
              <a:rPr lang="en-US" b="1" dirty="0"/>
              <a:t>Topic: </a:t>
            </a:r>
            <a:r>
              <a:rPr lang="en-US" dirty="0"/>
              <a:t>Temperature</a:t>
            </a:r>
          </a:p>
          <a:p>
            <a:pPr algn="ctr"/>
            <a:r>
              <a:rPr lang="en-US" dirty="0"/>
              <a:t>Temperature: 24</a:t>
            </a:r>
            <a:r>
              <a:rPr lang="en-US" baseline="30000" dirty="0"/>
              <a:t>o</a:t>
            </a:r>
            <a:r>
              <a:rPr lang="en-US" dirty="0"/>
              <a:t>C</a:t>
            </a:r>
          </a:p>
        </p:txBody>
      </p:sp>
      <p:cxnSp>
        <p:nvCxnSpPr>
          <p:cNvPr id="18" name="Straight Arrow Connector 17">
            <a:extLst>
              <a:ext uri="{FF2B5EF4-FFF2-40B4-BE49-F238E27FC236}">
                <a16:creationId xmlns:a16="http://schemas.microsoft.com/office/drawing/2014/main" id="{46B02313-5B33-8790-E7E9-69E898664E06}"/>
              </a:ext>
            </a:extLst>
          </p:cNvPr>
          <p:cNvCxnSpPr/>
          <p:nvPr/>
        </p:nvCxnSpPr>
        <p:spPr>
          <a:xfrm>
            <a:off x="2458065" y="3283066"/>
            <a:ext cx="203527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03173D3-DD8E-3BCB-53AB-2704953E351D}"/>
              </a:ext>
            </a:extLst>
          </p:cNvPr>
          <p:cNvSpPr txBox="1"/>
          <p:nvPr/>
        </p:nvSpPr>
        <p:spPr>
          <a:xfrm rot="19627249">
            <a:off x="5733551" y="1381782"/>
            <a:ext cx="1829490" cy="369332"/>
          </a:xfrm>
          <a:prstGeom prst="rect">
            <a:avLst/>
          </a:prstGeom>
          <a:noFill/>
        </p:spPr>
        <p:txBody>
          <a:bodyPr wrap="square">
            <a:spAutoFit/>
          </a:bodyPr>
          <a:lstStyle/>
          <a:p>
            <a:pPr algn="ctr"/>
            <a:r>
              <a:rPr lang="en-US" dirty="0"/>
              <a:t>Humidity: 10%</a:t>
            </a:r>
          </a:p>
        </p:txBody>
      </p:sp>
      <p:cxnSp>
        <p:nvCxnSpPr>
          <p:cNvPr id="20" name="Straight Arrow Connector 19">
            <a:extLst>
              <a:ext uri="{FF2B5EF4-FFF2-40B4-BE49-F238E27FC236}">
                <a16:creationId xmlns:a16="http://schemas.microsoft.com/office/drawing/2014/main" id="{FDC0251E-F68D-2899-C7F9-B8AB9C23DE80}"/>
              </a:ext>
            </a:extLst>
          </p:cNvPr>
          <p:cNvCxnSpPr>
            <a:cxnSpLocks/>
          </p:cNvCxnSpPr>
          <p:nvPr/>
        </p:nvCxnSpPr>
        <p:spPr>
          <a:xfrm flipV="1">
            <a:off x="6043263" y="1317667"/>
            <a:ext cx="1694724" cy="1037845"/>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D82B460-46DC-A9D8-2B7B-7016FF86EFC9}"/>
              </a:ext>
            </a:extLst>
          </p:cNvPr>
          <p:cNvSpPr txBox="1"/>
          <p:nvPr/>
        </p:nvSpPr>
        <p:spPr>
          <a:xfrm>
            <a:off x="643399" y="1470067"/>
            <a:ext cx="6115664" cy="646331"/>
          </a:xfrm>
          <a:prstGeom prst="rect">
            <a:avLst/>
          </a:prstGeom>
          <a:noFill/>
        </p:spPr>
        <p:txBody>
          <a:bodyPr wrap="square">
            <a:spAutoFit/>
          </a:bodyPr>
          <a:lstStyle/>
          <a:p>
            <a:pPr algn="ctr"/>
            <a:r>
              <a:rPr lang="en-US" b="1" dirty="0"/>
              <a:t>Topic: </a:t>
            </a:r>
            <a:r>
              <a:rPr lang="en-US" dirty="0"/>
              <a:t>Humidity</a:t>
            </a:r>
          </a:p>
          <a:p>
            <a:pPr algn="ctr"/>
            <a:r>
              <a:rPr lang="en-US" dirty="0"/>
              <a:t>Humidity: 10%</a:t>
            </a:r>
          </a:p>
        </p:txBody>
      </p:sp>
      <p:cxnSp>
        <p:nvCxnSpPr>
          <p:cNvPr id="24" name="Straight Arrow Connector 23">
            <a:extLst>
              <a:ext uri="{FF2B5EF4-FFF2-40B4-BE49-F238E27FC236}">
                <a16:creationId xmlns:a16="http://schemas.microsoft.com/office/drawing/2014/main" id="{4D1D9CB3-CFB7-B235-AB6E-F95B37688DF7}"/>
              </a:ext>
            </a:extLst>
          </p:cNvPr>
          <p:cNvCxnSpPr>
            <a:cxnSpLocks/>
          </p:cNvCxnSpPr>
          <p:nvPr/>
        </p:nvCxnSpPr>
        <p:spPr>
          <a:xfrm>
            <a:off x="6164826" y="2812026"/>
            <a:ext cx="1774175" cy="105027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3D7DEFF-A5D1-38FD-F48F-F0BF5E8669C5}"/>
              </a:ext>
            </a:extLst>
          </p:cNvPr>
          <p:cNvSpPr txBox="1"/>
          <p:nvPr/>
        </p:nvSpPr>
        <p:spPr>
          <a:xfrm rot="1951215">
            <a:off x="5929110" y="3276906"/>
            <a:ext cx="1829490" cy="646331"/>
          </a:xfrm>
          <a:prstGeom prst="rect">
            <a:avLst/>
          </a:prstGeom>
          <a:noFill/>
        </p:spPr>
        <p:txBody>
          <a:bodyPr wrap="square">
            <a:spAutoFit/>
          </a:bodyPr>
          <a:lstStyle/>
          <a:p>
            <a:pPr algn="ctr"/>
            <a:r>
              <a:rPr lang="en-US" dirty="0"/>
              <a:t>Temperature: 24</a:t>
            </a:r>
            <a:r>
              <a:rPr lang="en-US" baseline="30000" dirty="0"/>
              <a:t>o</a:t>
            </a:r>
            <a:r>
              <a:rPr lang="en-US" dirty="0"/>
              <a:t>C</a:t>
            </a:r>
          </a:p>
        </p:txBody>
      </p:sp>
    </p:spTree>
    <p:extLst>
      <p:ext uri="{BB962C8B-B14F-4D97-AF65-F5344CB8AC3E}">
        <p14:creationId xmlns:p14="http://schemas.microsoft.com/office/powerpoint/2010/main" val="747172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724B-C1F9-01EA-DF73-624BE3042D6B}"/>
              </a:ext>
            </a:extLst>
          </p:cNvPr>
          <p:cNvSpPr>
            <a:spLocks noGrp="1"/>
          </p:cNvSpPr>
          <p:nvPr>
            <p:ph type="title"/>
          </p:nvPr>
        </p:nvSpPr>
        <p:spPr>
          <a:xfrm>
            <a:off x="208935" y="128896"/>
            <a:ext cx="10515600" cy="943897"/>
          </a:xfrm>
        </p:spPr>
        <p:txBody>
          <a:bodyPr/>
          <a:lstStyle/>
          <a:p>
            <a:r>
              <a:rPr lang="en-US" dirty="0"/>
              <a:t>Case 1</a:t>
            </a:r>
          </a:p>
        </p:txBody>
      </p:sp>
      <p:pic>
        <p:nvPicPr>
          <p:cNvPr id="3" name="Picture 2" descr="GitHub - eclipse/mosquitto: Eclipse Mosquitto - An open ...">
            <a:extLst>
              <a:ext uri="{FF2B5EF4-FFF2-40B4-BE49-F238E27FC236}">
                <a16:creationId xmlns:a16="http://schemas.microsoft.com/office/drawing/2014/main" id="{95825400-DF35-72C0-33D4-D3867767FB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251" y="1726481"/>
            <a:ext cx="2045110" cy="10225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4DAF8B2-54F6-7142-C08E-52DDBDC9C6B7}"/>
              </a:ext>
            </a:extLst>
          </p:cNvPr>
          <p:cNvPicPr>
            <a:picLocks noChangeAspect="1"/>
          </p:cNvPicPr>
          <p:nvPr/>
        </p:nvPicPr>
        <p:blipFill>
          <a:blip r:embed="rId3"/>
          <a:stretch>
            <a:fillRect/>
          </a:stretch>
        </p:blipFill>
        <p:spPr>
          <a:xfrm>
            <a:off x="3916783" y="1372813"/>
            <a:ext cx="5389635" cy="2845226"/>
          </a:xfrm>
          <a:prstGeom prst="rect">
            <a:avLst/>
          </a:prstGeom>
        </p:spPr>
      </p:pic>
      <p:sp>
        <p:nvSpPr>
          <p:cNvPr id="6" name="Rectangle 5">
            <a:extLst>
              <a:ext uri="{FF2B5EF4-FFF2-40B4-BE49-F238E27FC236}">
                <a16:creationId xmlns:a16="http://schemas.microsoft.com/office/drawing/2014/main" id="{AE9B4092-E7E9-84CC-D09F-1DE3B566CC05}"/>
              </a:ext>
            </a:extLst>
          </p:cNvPr>
          <p:cNvSpPr/>
          <p:nvPr/>
        </p:nvSpPr>
        <p:spPr>
          <a:xfrm>
            <a:off x="3916783" y="1372813"/>
            <a:ext cx="2592172" cy="534645"/>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534DD7F-E477-65B6-1921-5C13F835E3CB}"/>
              </a:ext>
            </a:extLst>
          </p:cNvPr>
          <p:cNvSpPr txBox="1"/>
          <p:nvPr/>
        </p:nvSpPr>
        <p:spPr>
          <a:xfrm>
            <a:off x="6646606" y="1480676"/>
            <a:ext cx="1882503" cy="369332"/>
          </a:xfrm>
          <a:prstGeom prst="rect">
            <a:avLst/>
          </a:prstGeom>
          <a:noFill/>
        </p:spPr>
        <p:txBody>
          <a:bodyPr wrap="none" rtlCol="0">
            <a:spAutoFit/>
          </a:bodyPr>
          <a:lstStyle/>
          <a:p>
            <a:r>
              <a:rPr lang="en-US" b="1" dirty="0">
                <a:solidFill>
                  <a:srgbClr val="FFFF00"/>
                </a:solidFill>
              </a:rPr>
              <a:t>no authentication</a:t>
            </a:r>
          </a:p>
        </p:txBody>
      </p:sp>
      <p:sp>
        <p:nvSpPr>
          <p:cNvPr id="14" name="Rectangle 13">
            <a:extLst>
              <a:ext uri="{FF2B5EF4-FFF2-40B4-BE49-F238E27FC236}">
                <a16:creationId xmlns:a16="http://schemas.microsoft.com/office/drawing/2014/main" id="{6A9DA3BE-F1BC-CF4E-1AEE-AE9F359350ED}"/>
              </a:ext>
            </a:extLst>
          </p:cNvPr>
          <p:cNvSpPr/>
          <p:nvPr/>
        </p:nvSpPr>
        <p:spPr>
          <a:xfrm>
            <a:off x="3916783" y="1882705"/>
            <a:ext cx="2592172" cy="324773"/>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3783340-2490-4C9E-268F-6383C91874BB}"/>
              </a:ext>
            </a:extLst>
          </p:cNvPr>
          <p:cNvSpPr txBox="1"/>
          <p:nvPr/>
        </p:nvSpPr>
        <p:spPr>
          <a:xfrm>
            <a:off x="6646606" y="1892247"/>
            <a:ext cx="1726178" cy="369332"/>
          </a:xfrm>
          <a:prstGeom prst="rect">
            <a:avLst/>
          </a:prstGeom>
          <a:noFill/>
        </p:spPr>
        <p:txBody>
          <a:bodyPr wrap="none" rtlCol="0">
            <a:spAutoFit/>
          </a:bodyPr>
          <a:lstStyle/>
          <a:p>
            <a:r>
              <a:rPr lang="en-US" b="1" dirty="0">
                <a:solidFill>
                  <a:srgbClr val="FFFF00"/>
                </a:solidFill>
              </a:rPr>
              <a:t>Listen port 1883</a:t>
            </a:r>
          </a:p>
        </p:txBody>
      </p:sp>
      <p:sp>
        <p:nvSpPr>
          <p:cNvPr id="21" name="Rectangle 20">
            <a:extLst>
              <a:ext uri="{FF2B5EF4-FFF2-40B4-BE49-F238E27FC236}">
                <a16:creationId xmlns:a16="http://schemas.microsoft.com/office/drawing/2014/main" id="{9596F92A-A7DB-BCCC-ED1A-23B4631FF013}"/>
              </a:ext>
            </a:extLst>
          </p:cNvPr>
          <p:cNvSpPr/>
          <p:nvPr/>
        </p:nvSpPr>
        <p:spPr>
          <a:xfrm>
            <a:off x="3907381" y="3266613"/>
            <a:ext cx="2592172" cy="324773"/>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4F6B34C-E861-C86E-1E89-0379E45760DC}"/>
              </a:ext>
            </a:extLst>
          </p:cNvPr>
          <p:cNvSpPr txBox="1"/>
          <p:nvPr/>
        </p:nvSpPr>
        <p:spPr>
          <a:xfrm>
            <a:off x="6611600" y="3215291"/>
            <a:ext cx="2002408" cy="369332"/>
          </a:xfrm>
          <a:prstGeom prst="rect">
            <a:avLst/>
          </a:prstGeom>
          <a:noFill/>
        </p:spPr>
        <p:txBody>
          <a:bodyPr wrap="none" rtlCol="0">
            <a:spAutoFit/>
          </a:bodyPr>
          <a:lstStyle/>
          <a:p>
            <a:r>
              <a:rPr lang="en-US" b="1" dirty="0">
                <a:solidFill>
                  <a:srgbClr val="FFFF00"/>
                </a:solidFill>
              </a:rPr>
              <a:t>Print log in console</a:t>
            </a:r>
          </a:p>
        </p:txBody>
      </p:sp>
      <p:sp>
        <p:nvSpPr>
          <p:cNvPr id="25" name="TextBox 24">
            <a:extLst>
              <a:ext uri="{FF2B5EF4-FFF2-40B4-BE49-F238E27FC236}">
                <a16:creationId xmlns:a16="http://schemas.microsoft.com/office/drawing/2014/main" id="{F7CB5E3A-5AFB-D47B-CC96-D1028587A7A4}"/>
              </a:ext>
            </a:extLst>
          </p:cNvPr>
          <p:cNvSpPr txBox="1"/>
          <p:nvPr/>
        </p:nvSpPr>
        <p:spPr>
          <a:xfrm>
            <a:off x="5042673" y="879957"/>
            <a:ext cx="3207866" cy="369332"/>
          </a:xfrm>
          <a:prstGeom prst="rect">
            <a:avLst/>
          </a:prstGeom>
          <a:noFill/>
        </p:spPr>
        <p:txBody>
          <a:bodyPr wrap="none" rtlCol="0">
            <a:spAutoFit/>
          </a:bodyPr>
          <a:lstStyle/>
          <a:p>
            <a:r>
              <a:rPr lang="en-US" b="1" dirty="0"/>
              <a:t>/</a:t>
            </a:r>
            <a:r>
              <a:rPr lang="en-US" b="1" dirty="0" err="1"/>
              <a:t>etc</a:t>
            </a:r>
            <a:r>
              <a:rPr lang="en-US" b="1" dirty="0"/>
              <a:t>/</a:t>
            </a:r>
            <a:r>
              <a:rPr lang="en-US" b="1" dirty="0" err="1"/>
              <a:t>mosquitto</a:t>
            </a:r>
            <a:r>
              <a:rPr lang="en-US" b="1" dirty="0"/>
              <a:t>/mosquitto.conf</a:t>
            </a:r>
          </a:p>
        </p:txBody>
      </p:sp>
      <p:pic>
        <p:nvPicPr>
          <p:cNvPr id="28" name="Picture 27">
            <a:extLst>
              <a:ext uri="{FF2B5EF4-FFF2-40B4-BE49-F238E27FC236}">
                <a16:creationId xmlns:a16="http://schemas.microsoft.com/office/drawing/2014/main" id="{E1CF1C15-EA51-6699-16F3-0310851647D3}"/>
              </a:ext>
            </a:extLst>
          </p:cNvPr>
          <p:cNvPicPr>
            <a:picLocks noChangeAspect="1"/>
          </p:cNvPicPr>
          <p:nvPr/>
        </p:nvPicPr>
        <p:blipFill>
          <a:blip r:embed="rId4"/>
          <a:stretch>
            <a:fillRect/>
          </a:stretch>
        </p:blipFill>
        <p:spPr>
          <a:xfrm>
            <a:off x="1212358" y="4803310"/>
            <a:ext cx="9767284" cy="427418"/>
          </a:xfrm>
          <a:prstGeom prst="rect">
            <a:avLst/>
          </a:prstGeom>
        </p:spPr>
      </p:pic>
    </p:spTree>
    <p:extLst>
      <p:ext uri="{BB962C8B-B14F-4D97-AF65-F5344CB8AC3E}">
        <p14:creationId xmlns:p14="http://schemas.microsoft.com/office/powerpoint/2010/main" val="4006332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243AE6A-A63D-8612-CF86-65F5B6B153C1}"/>
              </a:ext>
            </a:extLst>
          </p:cNvPr>
          <p:cNvPicPr>
            <a:picLocks noChangeAspect="1"/>
          </p:cNvPicPr>
          <p:nvPr/>
        </p:nvPicPr>
        <p:blipFill>
          <a:blip r:embed="rId2"/>
          <a:stretch>
            <a:fillRect/>
          </a:stretch>
        </p:blipFill>
        <p:spPr>
          <a:xfrm>
            <a:off x="2749197" y="218223"/>
            <a:ext cx="4099915" cy="4122777"/>
          </a:xfrm>
          <a:prstGeom prst="rect">
            <a:avLst/>
          </a:prstGeom>
        </p:spPr>
      </p:pic>
      <p:sp>
        <p:nvSpPr>
          <p:cNvPr id="2" name="Title 1">
            <a:extLst>
              <a:ext uri="{FF2B5EF4-FFF2-40B4-BE49-F238E27FC236}">
                <a16:creationId xmlns:a16="http://schemas.microsoft.com/office/drawing/2014/main" id="{BDA4724B-C1F9-01EA-DF73-624BE3042D6B}"/>
              </a:ext>
            </a:extLst>
          </p:cNvPr>
          <p:cNvSpPr>
            <a:spLocks noGrp="1"/>
          </p:cNvSpPr>
          <p:nvPr>
            <p:ph type="title"/>
          </p:nvPr>
        </p:nvSpPr>
        <p:spPr>
          <a:xfrm>
            <a:off x="0" y="218223"/>
            <a:ext cx="10515600" cy="943897"/>
          </a:xfrm>
        </p:spPr>
        <p:txBody>
          <a:bodyPr/>
          <a:lstStyle/>
          <a:p>
            <a:r>
              <a:rPr lang="en-US" dirty="0"/>
              <a:t>Case 1</a:t>
            </a:r>
          </a:p>
        </p:txBody>
      </p:sp>
      <p:sp>
        <p:nvSpPr>
          <p:cNvPr id="25" name="TextBox 24">
            <a:extLst>
              <a:ext uri="{FF2B5EF4-FFF2-40B4-BE49-F238E27FC236}">
                <a16:creationId xmlns:a16="http://schemas.microsoft.com/office/drawing/2014/main" id="{F7CB5E3A-5AFB-D47B-CC96-D1028587A7A4}"/>
              </a:ext>
            </a:extLst>
          </p:cNvPr>
          <p:cNvSpPr txBox="1"/>
          <p:nvPr/>
        </p:nvSpPr>
        <p:spPr>
          <a:xfrm>
            <a:off x="744530" y="2741920"/>
            <a:ext cx="1804084" cy="369332"/>
          </a:xfrm>
          <a:prstGeom prst="rect">
            <a:avLst/>
          </a:prstGeom>
          <a:noFill/>
        </p:spPr>
        <p:txBody>
          <a:bodyPr wrap="none" rtlCol="0">
            <a:spAutoFit/>
          </a:bodyPr>
          <a:lstStyle/>
          <a:p>
            <a:r>
              <a:rPr lang="en-US" b="1" dirty="0"/>
              <a:t>mqqt_publish.py</a:t>
            </a:r>
          </a:p>
        </p:txBody>
      </p:sp>
      <p:pic>
        <p:nvPicPr>
          <p:cNvPr id="4" name="Picture 4" descr="Python logo - INSAID Blog">
            <a:extLst>
              <a:ext uri="{FF2B5EF4-FFF2-40B4-BE49-F238E27FC236}">
                <a16:creationId xmlns:a16="http://schemas.microsoft.com/office/drawing/2014/main" id="{331AED96-3D05-0A76-5DA2-6FFFF041E4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358" y="1735530"/>
            <a:ext cx="943896" cy="94389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9C4BE805-7641-9733-B12E-40C0DEB2553A}"/>
              </a:ext>
            </a:extLst>
          </p:cNvPr>
          <p:cNvSpPr/>
          <p:nvPr/>
        </p:nvSpPr>
        <p:spPr>
          <a:xfrm>
            <a:off x="2690066" y="1066596"/>
            <a:ext cx="3405933" cy="1090362"/>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
        <p:nvSpPr>
          <p:cNvPr id="11" name="TextBox 10">
            <a:extLst>
              <a:ext uri="{FF2B5EF4-FFF2-40B4-BE49-F238E27FC236}">
                <a16:creationId xmlns:a16="http://schemas.microsoft.com/office/drawing/2014/main" id="{6DA46B00-1F39-C778-6151-29B256D2D3FA}"/>
              </a:ext>
            </a:extLst>
          </p:cNvPr>
          <p:cNvSpPr txBox="1"/>
          <p:nvPr/>
        </p:nvSpPr>
        <p:spPr>
          <a:xfrm>
            <a:off x="6026889" y="1366198"/>
            <a:ext cx="891334" cy="369332"/>
          </a:xfrm>
          <a:prstGeom prst="rect">
            <a:avLst/>
          </a:prstGeom>
          <a:noFill/>
        </p:spPr>
        <p:txBody>
          <a:bodyPr wrap="none" rtlCol="0">
            <a:spAutoFit/>
          </a:bodyPr>
          <a:lstStyle/>
          <a:p>
            <a:r>
              <a:rPr lang="en-US" b="1" dirty="0">
                <a:solidFill>
                  <a:srgbClr val="FF0000"/>
                </a:solidFill>
              </a:rPr>
              <a:t>params</a:t>
            </a:r>
          </a:p>
        </p:txBody>
      </p:sp>
      <p:sp>
        <p:nvSpPr>
          <p:cNvPr id="12" name="Rectangle 11">
            <a:extLst>
              <a:ext uri="{FF2B5EF4-FFF2-40B4-BE49-F238E27FC236}">
                <a16:creationId xmlns:a16="http://schemas.microsoft.com/office/drawing/2014/main" id="{03C7D980-BDE9-72FC-A84A-7FEB540214F3}"/>
              </a:ext>
            </a:extLst>
          </p:cNvPr>
          <p:cNvSpPr/>
          <p:nvPr/>
        </p:nvSpPr>
        <p:spPr>
          <a:xfrm>
            <a:off x="2730354" y="2149338"/>
            <a:ext cx="3958588" cy="2184042"/>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
        <p:nvSpPr>
          <p:cNvPr id="13" name="TextBox 12">
            <a:extLst>
              <a:ext uri="{FF2B5EF4-FFF2-40B4-BE49-F238E27FC236}">
                <a16:creationId xmlns:a16="http://schemas.microsoft.com/office/drawing/2014/main" id="{EE113A4A-7DAB-BFF1-226B-F134C354AF35}"/>
              </a:ext>
            </a:extLst>
          </p:cNvPr>
          <p:cNvSpPr txBox="1"/>
          <p:nvPr/>
        </p:nvSpPr>
        <p:spPr>
          <a:xfrm>
            <a:off x="7319573" y="2467240"/>
            <a:ext cx="1821332" cy="369332"/>
          </a:xfrm>
          <a:prstGeom prst="rect">
            <a:avLst/>
          </a:prstGeom>
          <a:noFill/>
        </p:spPr>
        <p:txBody>
          <a:bodyPr wrap="none" rtlCol="0">
            <a:spAutoFit/>
          </a:bodyPr>
          <a:lstStyle/>
          <a:p>
            <a:r>
              <a:rPr lang="en-US" b="1" dirty="0">
                <a:solidFill>
                  <a:srgbClr val="FF0000"/>
                </a:solidFill>
              </a:rPr>
              <a:t>Connect function</a:t>
            </a:r>
          </a:p>
        </p:txBody>
      </p:sp>
      <p:sp>
        <p:nvSpPr>
          <p:cNvPr id="18" name="TextBox 17">
            <a:extLst>
              <a:ext uri="{FF2B5EF4-FFF2-40B4-BE49-F238E27FC236}">
                <a16:creationId xmlns:a16="http://schemas.microsoft.com/office/drawing/2014/main" id="{FDDF4770-6C64-6BAF-E891-9DE38B4028B0}"/>
              </a:ext>
            </a:extLst>
          </p:cNvPr>
          <p:cNvSpPr txBox="1"/>
          <p:nvPr/>
        </p:nvSpPr>
        <p:spPr>
          <a:xfrm>
            <a:off x="6918223" y="3040650"/>
            <a:ext cx="3972139" cy="923330"/>
          </a:xfrm>
          <a:prstGeom prst="rect">
            <a:avLst/>
          </a:prstGeom>
          <a:solidFill>
            <a:schemeClr val="accent4">
              <a:lumMod val="20000"/>
              <a:lumOff val="80000"/>
            </a:schemeClr>
          </a:solidFill>
          <a:ln>
            <a:solidFill>
              <a:schemeClr val="tx1"/>
            </a:solidFill>
          </a:ln>
        </p:spPr>
        <p:txBody>
          <a:bodyPr wrap="square">
            <a:spAutoFit/>
          </a:bodyPr>
          <a:lstStyle/>
          <a:p>
            <a:r>
              <a:rPr lang="en-US" dirty="0"/>
              <a:t>Client(client_id="", </a:t>
            </a:r>
            <a:r>
              <a:rPr lang="en-US" dirty="0" err="1"/>
              <a:t>clean_session</a:t>
            </a:r>
            <a:r>
              <a:rPr lang="en-US" dirty="0"/>
              <a:t>=True, userdata=None, protocol=MQTTv311, transport="</a:t>
            </a:r>
            <a:r>
              <a:rPr lang="en-US" dirty="0" err="1"/>
              <a:t>tcp</a:t>
            </a:r>
            <a:r>
              <a:rPr lang="en-US" dirty="0"/>
              <a:t>")</a:t>
            </a:r>
          </a:p>
        </p:txBody>
      </p:sp>
    </p:spTree>
    <p:extLst>
      <p:ext uri="{BB962C8B-B14F-4D97-AF65-F5344CB8AC3E}">
        <p14:creationId xmlns:p14="http://schemas.microsoft.com/office/powerpoint/2010/main" val="2853925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C3419CF-A699-E4F6-D1A8-7A470A21282A}"/>
              </a:ext>
            </a:extLst>
          </p:cNvPr>
          <p:cNvPicPr>
            <a:picLocks noChangeAspect="1"/>
          </p:cNvPicPr>
          <p:nvPr/>
        </p:nvPicPr>
        <p:blipFill>
          <a:blip r:embed="rId2"/>
          <a:stretch>
            <a:fillRect/>
          </a:stretch>
        </p:blipFill>
        <p:spPr>
          <a:xfrm>
            <a:off x="2548614" y="133147"/>
            <a:ext cx="4206605" cy="4671465"/>
          </a:xfrm>
          <a:prstGeom prst="rect">
            <a:avLst/>
          </a:prstGeom>
        </p:spPr>
      </p:pic>
      <p:sp>
        <p:nvSpPr>
          <p:cNvPr id="2" name="Title 1">
            <a:extLst>
              <a:ext uri="{FF2B5EF4-FFF2-40B4-BE49-F238E27FC236}">
                <a16:creationId xmlns:a16="http://schemas.microsoft.com/office/drawing/2014/main" id="{BDA4724B-C1F9-01EA-DF73-624BE3042D6B}"/>
              </a:ext>
            </a:extLst>
          </p:cNvPr>
          <p:cNvSpPr>
            <a:spLocks noGrp="1"/>
          </p:cNvSpPr>
          <p:nvPr>
            <p:ph type="title"/>
          </p:nvPr>
        </p:nvSpPr>
        <p:spPr>
          <a:xfrm>
            <a:off x="0" y="218223"/>
            <a:ext cx="10515600" cy="943897"/>
          </a:xfrm>
        </p:spPr>
        <p:txBody>
          <a:bodyPr/>
          <a:lstStyle/>
          <a:p>
            <a:r>
              <a:rPr lang="en-US" dirty="0"/>
              <a:t>Case 1</a:t>
            </a:r>
          </a:p>
        </p:txBody>
      </p:sp>
      <p:sp>
        <p:nvSpPr>
          <p:cNvPr id="25" name="TextBox 24">
            <a:extLst>
              <a:ext uri="{FF2B5EF4-FFF2-40B4-BE49-F238E27FC236}">
                <a16:creationId xmlns:a16="http://schemas.microsoft.com/office/drawing/2014/main" id="{F7CB5E3A-5AFB-D47B-CC96-D1028587A7A4}"/>
              </a:ext>
            </a:extLst>
          </p:cNvPr>
          <p:cNvSpPr txBox="1"/>
          <p:nvPr/>
        </p:nvSpPr>
        <p:spPr>
          <a:xfrm>
            <a:off x="744530" y="2741920"/>
            <a:ext cx="1804084" cy="369332"/>
          </a:xfrm>
          <a:prstGeom prst="rect">
            <a:avLst/>
          </a:prstGeom>
          <a:noFill/>
        </p:spPr>
        <p:txBody>
          <a:bodyPr wrap="none" rtlCol="0">
            <a:spAutoFit/>
          </a:bodyPr>
          <a:lstStyle/>
          <a:p>
            <a:r>
              <a:rPr lang="en-US" b="1" dirty="0"/>
              <a:t>mqqt_publish.py</a:t>
            </a:r>
          </a:p>
        </p:txBody>
      </p:sp>
      <p:pic>
        <p:nvPicPr>
          <p:cNvPr id="4" name="Picture 4" descr="Python logo - INSAID Blog">
            <a:extLst>
              <a:ext uri="{FF2B5EF4-FFF2-40B4-BE49-F238E27FC236}">
                <a16:creationId xmlns:a16="http://schemas.microsoft.com/office/drawing/2014/main" id="{331AED96-3D05-0A76-5DA2-6FFFF041E4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358" y="1735530"/>
            <a:ext cx="943896" cy="94389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FDDF4770-6C64-6BAF-E891-9DE38B4028B0}"/>
              </a:ext>
            </a:extLst>
          </p:cNvPr>
          <p:cNvSpPr txBox="1"/>
          <p:nvPr/>
        </p:nvSpPr>
        <p:spPr>
          <a:xfrm>
            <a:off x="6951364" y="362511"/>
            <a:ext cx="4704937" cy="3477875"/>
          </a:xfrm>
          <a:prstGeom prst="rect">
            <a:avLst/>
          </a:prstGeom>
          <a:solidFill>
            <a:schemeClr val="accent4">
              <a:lumMod val="20000"/>
              <a:lumOff val="80000"/>
            </a:schemeClr>
          </a:solidFill>
          <a:ln>
            <a:solidFill>
              <a:schemeClr val="tx1"/>
            </a:solidFill>
          </a:ln>
        </p:spPr>
        <p:txBody>
          <a:bodyPr wrap="square">
            <a:spAutoFit/>
          </a:bodyPr>
          <a:lstStyle/>
          <a:p>
            <a:r>
              <a:rPr lang="en-US" sz="2000" b="1" dirty="0"/>
              <a:t>LOOP_START() / LOOP_STOP(): </a:t>
            </a:r>
            <a:r>
              <a:rPr lang="en-US" sz="2000" dirty="0"/>
              <a:t>These functions implement a threaded interface to the network loop. Calling </a:t>
            </a:r>
            <a:r>
              <a:rPr lang="en-US" sz="2000" dirty="0" err="1"/>
              <a:t>loop_start</a:t>
            </a:r>
            <a:r>
              <a:rPr lang="en-US" sz="2000" dirty="0"/>
              <a:t>() once, before or after connect*(), runs a thread in the background to call loop() automatically. This frees up the main thread for other work that may be blocked. This call also handles reconnecting to the broker. Call </a:t>
            </a:r>
            <a:r>
              <a:rPr lang="en-US" sz="2000" dirty="0" err="1"/>
              <a:t>loop_stop</a:t>
            </a:r>
            <a:r>
              <a:rPr lang="en-US" sz="2000" dirty="0"/>
              <a:t>() to stop the background thread. The force argument is currently ignored.</a:t>
            </a:r>
          </a:p>
        </p:txBody>
      </p:sp>
      <p:sp>
        <p:nvSpPr>
          <p:cNvPr id="9" name="Rectangle 8">
            <a:extLst>
              <a:ext uri="{FF2B5EF4-FFF2-40B4-BE49-F238E27FC236}">
                <a16:creationId xmlns:a16="http://schemas.microsoft.com/office/drawing/2014/main" id="{9C4BE805-7641-9733-B12E-40C0DEB2553A}"/>
              </a:ext>
            </a:extLst>
          </p:cNvPr>
          <p:cNvSpPr/>
          <p:nvPr/>
        </p:nvSpPr>
        <p:spPr>
          <a:xfrm>
            <a:off x="2561736" y="2322352"/>
            <a:ext cx="2696064" cy="184628"/>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Tree>
    <p:extLst>
      <p:ext uri="{BB962C8B-B14F-4D97-AF65-F5344CB8AC3E}">
        <p14:creationId xmlns:p14="http://schemas.microsoft.com/office/powerpoint/2010/main" val="1041949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724B-C1F9-01EA-DF73-624BE3042D6B}"/>
              </a:ext>
            </a:extLst>
          </p:cNvPr>
          <p:cNvSpPr>
            <a:spLocks noGrp="1"/>
          </p:cNvSpPr>
          <p:nvPr>
            <p:ph type="title"/>
          </p:nvPr>
        </p:nvSpPr>
        <p:spPr>
          <a:xfrm>
            <a:off x="0" y="218223"/>
            <a:ext cx="10515600" cy="943897"/>
          </a:xfrm>
        </p:spPr>
        <p:txBody>
          <a:bodyPr/>
          <a:lstStyle/>
          <a:p>
            <a:r>
              <a:rPr lang="en-US" dirty="0"/>
              <a:t>Case 1</a:t>
            </a:r>
          </a:p>
        </p:txBody>
      </p:sp>
      <p:sp>
        <p:nvSpPr>
          <p:cNvPr id="25" name="TextBox 24">
            <a:extLst>
              <a:ext uri="{FF2B5EF4-FFF2-40B4-BE49-F238E27FC236}">
                <a16:creationId xmlns:a16="http://schemas.microsoft.com/office/drawing/2014/main" id="{F7CB5E3A-5AFB-D47B-CC96-D1028587A7A4}"/>
              </a:ext>
            </a:extLst>
          </p:cNvPr>
          <p:cNvSpPr txBox="1"/>
          <p:nvPr/>
        </p:nvSpPr>
        <p:spPr>
          <a:xfrm>
            <a:off x="744530" y="2741920"/>
            <a:ext cx="2064155" cy="369332"/>
          </a:xfrm>
          <a:prstGeom prst="rect">
            <a:avLst/>
          </a:prstGeom>
          <a:noFill/>
        </p:spPr>
        <p:txBody>
          <a:bodyPr wrap="none" rtlCol="0">
            <a:spAutoFit/>
          </a:bodyPr>
          <a:lstStyle/>
          <a:p>
            <a:r>
              <a:rPr lang="en-US" b="1" dirty="0"/>
              <a:t>mqqt_sub_temp.py</a:t>
            </a:r>
          </a:p>
        </p:txBody>
      </p:sp>
      <p:pic>
        <p:nvPicPr>
          <p:cNvPr id="4" name="Picture 4" descr="Python logo - INSAID Blog">
            <a:extLst>
              <a:ext uri="{FF2B5EF4-FFF2-40B4-BE49-F238E27FC236}">
                <a16:creationId xmlns:a16="http://schemas.microsoft.com/office/drawing/2014/main" id="{331AED96-3D05-0A76-5DA2-6FFFF041E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358" y="1735530"/>
            <a:ext cx="943896" cy="94389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D796D50-994E-A2A9-B385-B49A1A31BD51}"/>
              </a:ext>
            </a:extLst>
          </p:cNvPr>
          <p:cNvPicPr>
            <a:picLocks noChangeAspect="1"/>
          </p:cNvPicPr>
          <p:nvPr/>
        </p:nvPicPr>
        <p:blipFill rotWithShape="1">
          <a:blip r:embed="rId3"/>
          <a:srcRect b="37512"/>
          <a:stretch/>
        </p:blipFill>
        <p:spPr>
          <a:xfrm>
            <a:off x="2906806" y="202817"/>
            <a:ext cx="5159187" cy="3628648"/>
          </a:xfrm>
          <a:prstGeom prst="rect">
            <a:avLst/>
          </a:prstGeom>
        </p:spPr>
      </p:pic>
      <p:pic>
        <p:nvPicPr>
          <p:cNvPr id="10" name="Picture 9">
            <a:extLst>
              <a:ext uri="{FF2B5EF4-FFF2-40B4-BE49-F238E27FC236}">
                <a16:creationId xmlns:a16="http://schemas.microsoft.com/office/drawing/2014/main" id="{FB1A1CC5-9698-B70E-3B25-D7DD66F576FC}"/>
              </a:ext>
            </a:extLst>
          </p:cNvPr>
          <p:cNvPicPr>
            <a:picLocks noChangeAspect="1"/>
          </p:cNvPicPr>
          <p:nvPr/>
        </p:nvPicPr>
        <p:blipFill rotWithShape="1">
          <a:blip r:embed="rId3"/>
          <a:srcRect t="62470" b="19584"/>
          <a:stretch/>
        </p:blipFill>
        <p:spPr>
          <a:xfrm>
            <a:off x="4042875" y="3969116"/>
            <a:ext cx="8046235" cy="1625438"/>
          </a:xfrm>
          <a:prstGeom prst="rect">
            <a:avLst/>
          </a:prstGeom>
        </p:spPr>
      </p:pic>
      <p:sp>
        <p:nvSpPr>
          <p:cNvPr id="11" name="TextBox 10">
            <a:extLst>
              <a:ext uri="{FF2B5EF4-FFF2-40B4-BE49-F238E27FC236}">
                <a16:creationId xmlns:a16="http://schemas.microsoft.com/office/drawing/2014/main" id="{A684D2AA-2349-CEC8-1A87-445ADDEAAA7B}"/>
              </a:ext>
            </a:extLst>
          </p:cNvPr>
          <p:cNvSpPr txBox="1"/>
          <p:nvPr/>
        </p:nvSpPr>
        <p:spPr>
          <a:xfrm>
            <a:off x="6587612" y="815741"/>
            <a:ext cx="5501497" cy="1938992"/>
          </a:xfrm>
          <a:prstGeom prst="rect">
            <a:avLst/>
          </a:prstGeom>
          <a:solidFill>
            <a:schemeClr val="accent4">
              <a:lumMod val="20000"/>
              <a:lumOff val="80000"/>
            </a:schemeClr>
          </a:solidFill>
          <a:ln>
            <a:solidFill>
              <a:schemeClr val="tx1"/>
            </a:solidFill>
          </a:ln>
        </p:spPr>
        <p:txBody>
          <a:bodyPr wrap="square">
            <a:spAutoFit/>
          </a:bodyPr>
          <a:lstStyle/>
          <a:p>
            <a:r>
              <a:rPr lang="en-US" sz="2000" dirty="0"/>
              <a:t>Called when a message has been received on a topic that the client subscribes to, and the message does not match an existing topic filter callback. Use </a:t>
            </a:r>
            <a:r>
              <a:rPr lang="en-US" sz="2000" dirty="0" err="1"/>
              <a:t>message_callback_add</a:t>
            </a:r>
            <a:r>
              <a:rPr lang="en-US" sz="2000" dirty="0"/>
              <a:t>() to define a callback that will be called for specific topic filters. on_message will serve as fallback when none matched.</a:t>
            </a:r>
          </a:p>
        </p:txBody>
      </p:sp>
      <p:sp>
        <p:nvSpPr>
          <p:cNvPr id="12" name="Rectangle 11">
            <a:extLst>
              <a:ext uri="{FF2B5EF4-FFF2-40B4-BE49-F238E27FC236}">
                <a16:creationId xmlns:a16="http://schemas.microsoft.com/office/drawing/2014/main" id="{C7C79F07-6B00-222A-5DF2-375ED4FB230A}"/>
              </a:ext>
            </a:extLst>
          </p:cNvPr>
          <p:cNvSpPr/>
          <p:nvPr/>
        </p:nvSpPr>
        <p:spPr>
          <a:xfrm>
            <a:off x="4328446" y="4328311"/>
            <a:ext cx="6187153" cy="2928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Tree>
    <p:extLst>
      <p:ext uri="{BB962C8B-B14F-4D97-AF65-F5344CB8AC3E}">
        <p14:creationId xmlns:p14="http://schemas.microsoft.com/office/powerpoint/2010/main" val="608014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35DDB-6AE0-4ECC-BFC0-0E95A7AD233C}"/>
              </a:ext>
            </a:extLst>
          </p:cNvPr>
          <p:cNvSpPr>
            <a:spLocks noGrp="1"/>
          </p:cNvSpPr>
          <p:nvPr>
            <p:ph type="title"/>
          </p:nvPr>
        </p:nvSpPr>
        <p:spPr>
          <a:xfrm>
            <a:off x="110612" y="355293"/>
            <a:ext cx="10515600" cy="863908"/>
          </a:xfrm>
        </p:spPr>
        <p:txBody>
          <a:bodyPr/>
          <a:lstStyle/>
          <a:p>
            <a:r>
              <a:rPr lang="en-US" dirty="0"/>
              <a:t>IoT Connectivity</a:t>
            </a:r>
          </a:p>
        </p:txBody>
      </p:sp>
      <p:sp>
        <p:nvSpPr>
          <p:cNvPr id="3" name="Espaço Reservado para Conteúdo 2">
            <a:extLst>
              <a:ext uri="{FF2B5EF4-FFF2-40B4-BE49-F238E27FC236}">
                <a16:creationId xmlns:a16="http://schemas.microsoft.com/office/drawing/2014/main" id="{D991161B-732E-4BA7-8EC6-451573E9EA05}"/>
              </a:ext>
            </a:extLst>
          </p:cNvPr>
          <p:cNvSpPr>
            <a:spLocks noGrp="1"/>
          </p:cNvSpPr>
          <p:nvPr>
            <p:ph idx="1"/>
          </p:nvPr>
        </p:nvSpPr>
        <p:spPr>
          <a:xfrm>
            <a:off x="317091" y="1350820"/>
            <a:ext cx="6732638" cy="4381385"/>
          </a:xfrm>
        </p:spPr>
        <p:txBody>
          <a:bodyPr>
            <a:normAutofit fontScale="70000" lnSpcReduction="20000"/>
          </a:bodyPr>
          <a:lstStyle/>
          <a:p>
            <a:pPr algn="just"/>
            <a:r>
              <a:rPr lang="en-US" sz="3200" b="1" dirty="0"/>
              <a:t>Speed or Data Rate: </a:t>
            </a:r>
            <a:r>
              <a:rPr lang="en-US" sz="3200" dirty="0"/>
              <a:t>the amount of information to be transmitted within a time duration. </a:t>
            </a:r>
          </a:p>
          <a:p>
            <a:pPr algn="just"/>
            <a:endParaRPr lang="en-US" sz="1300" dirty="0"/>
          </a:p>
          <a:p>
            <a:pPr algn="just"/>
            <a:r>
              <a:rPr lang="en-US" sz="3200" b="1" dirty="0"/>
              <a:t>Range: </a:t>
            </a:r>
            <a:r>
              <a:rPr lang="en-US" sz="3200" dirty="0"/>
              <a:t>the maximum distance between two intercommunicating nodes. It mainly depends upon the transmitting power, the frequency band used, and the type of modulation. It can be also affected by the meteorological conditions or the physical placement of the nodes. </a:t>
            </a:r>
          </a:p>
          <a:p>
            <a:pPr algn="just"/>
            <a:endParaRPr lang="en-US" sz="1300" dirty="0"/>
          </a:p>
          <a:p>
            <a:pPr algn="just"/>
            <a:r>
              <a:rPr lang="en-US" sz="3200" b="1" dirty="0"/>
              <a:t>Interoperability: </a:t>
            </a:r>
            <a:r>
              <a:rPr lang="en-US" sz="3200" dirty="0"/>
              <a:t>the capability to exchange information between nodes, even if they are of different types.</a:t>
            </a:r>
          </a:p>
          <a:p>
            <a:pPr algn="just"/>
            <a:endParaRPr lang="en-US" sz="1400" dirty="0"/>
          </a:p>
          <a:p>
            <a:pPr algn="just"/>
            <a:r>
              <a:rPr lang="en-US" sz="3200" b="1" dirty="0"/>
              <a:t>Cost:</a:t>
            </a:r>
            <a:r>
              <a:rPr lang="en-US" sz="3200" dirty="0"/>
              <a:t> the price of installing and maintaining a specific technology. Power consumption, maintenance, and scalability have a big impact on the network cost.</a:t>
            </a:r>
          </a:p>
          <a:p>
            <a:pPr marL="0" indent="0" algn="just">
              <a:buNone/>
            </a:pPr>
            <a:endParaRPr lang="en-US" sz="3200" dirty="0"/>
          </a:p>
        </p:txBody>
      </p:sp>
      <p:pic>
        <p:nvPicPr>
          <p:cNvPr id="1026" name="Picture 2" descr="Data rate vs. range of various IoT network protocols">
            <a:extLst>
              <a:ext uri="{FF2B5EF4-FFF2-40B4-BE49-F238E27FC236}">
                <a16:creationId xmlns:a16="http://schemas.microsoft.com/office/drawing/2014/main" id="{AF0ABC8F-E0CC-0084-77F5-90E17BEF2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4529" y="1350820"/>
            <a:ext cx="4628576" cy="339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723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724B-C1F9-01EA-DF73-624BE3042D6B}"/>
              </a:ext>
            </a:extLst>
          </p:cNvPr>
          <p:cNvSpPr>
            <a:spLocks noGrp="1"/>
          </p:cNvSpPr>
          <p:nvPr>
            <p:ph type="title"/>
          </p:nvPr>
        </p:nvSpPr>
        <p:spPr>
          <a:xfrm>
            <a:off x="0" y="218223"/>
            <a:ext cx="10515600" cy="943897"/>
          </a:xfrm>
        </p:spPr>
        <p:txBody>
          <a:bodyPr/>
          <a:lstStyle/>
          <a:p>
            <a:r>
              <a:rPr lang="en-US" dirty="0"/>
              <a:t>Case 1</a:t>
            </a:r>
          </a:p>
        </p:txBody>
      </p:sp>
      <p:sp>
        <p:nvSpPr>
          <p:cNvPr id="25" name="TextBox 24">
            <a:extLst>
              <a:ext uri="{FF2B5EF4-FFF2-40B4-BE49-F238E27FC236}">
                <a16:creationId xmlns:a16="http://schemas.microsoft.com/office/drawing/2014/main" id="{F7CB5E3A-5AFB-D47B-CC96-D1028587A7A4}"/>
              </a:ext>
            </a:extLst>
          </p:cNvPr>
          <p:cNvSpPr txBox="1"/>
          <p:nvPr/>
        </p:nvSpPr>
        <p:spPr>
          <a:xfrm>
            <a:off x="744530" y="2741920"/>
            <a:ext cx="2064155" cy="369332"/>
          </a:xfrm>
          <a:prstGeom prst="rect">
            <a:avLst/>
          </a:prstGeom>
          <a:noFill/>
        </p:spPr>
        <p:txBody>
          <a:bodyPr wrap="none" rtlCol="0">
            <a:spAutoFit/>
          </a:bodyPr>
          <a:lstStyle/>
          <a:p>
            <a:r>
              <a:rPr lang="en-US" b="1" dirty="0"/>
              <a:t>mqqt_sub_temp.py</a:t>
            </a:r>
          </a:p>
        </p:txBody>
      </p:sp>
      <p:pic>
        <p:nvPicPr>
          <p:cNvPr id="4" name="Picture 4" descr="Python logo - INSAID Blog">
            <a:extLst>
              <a:ext uri="{FF2B5EF4-FFF2-40B4-BE49-F238E27FC236}">
                <a16:creationId xmlns:a16="http://schemas.microsoft.com/office/drawing/2014/main" id="{331AED96-3D05-0A76-5DA2-6FFFF041E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358" y="1735530"/>
            <a:ext cx="943896" cy="94389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684D2AA-2349-CEC8-1A87-445ADDEAAA7B}"/>
              </a:ext>
            </a:extLst>
          </p:cNvPr>
          <p:cNvSpPr txBox="1"/>
          <p:nvPr/>
        </p:nvSpPr>
        <p:spPr>
          <a:xfrm>
            <a:off x="7964129" y="815741"/>
            <a:ext cx="4124980" cy="1323439"/>
          </a:xfrm>
          <a:prstGeom prst="rect">
            <a:avLst/>
          </a:prstGeom>
          <a:solidFill>
            <a:schemeClr val="accent4">
              <a:lumMod val="20000"/>
              <a:lumOff val="80000"/>
            </a:schemeClr>
          </a:solidFill>
          <a:ln>
            <a:solidFill>
              <a:schemeClr val="tx1"/>
            </a:solidFill>
          </a:ln>
        </p:spPr>
        <p:txBody>
          <a:bodyPr wrap="square">
            <a:spAutoFit/>
          </a:bodyPr>
          <a:lstStyle/>
          <a:p>
            <a:r>
              <a:rPr lang="en-US" sz="2000" dirty="0"/>
              <a:t>This is a blocking form of the network loop and will not return until the client calls disconnect(). It automatically handles reconnecting.</a:t>
            </a:r>
          </a:p>
        </p:txBody>
      </p:sp>
      <p:pic>
        <p:nvPicPr>
          <p:cNvPr id="5" name="Picture 4">
            <a:extLst>
              <a:ext uri="{FF2B5EF4-FFF2-40B4-BE49-F238E27FC236}">
                <a16:creationId xmlns:a16="http://schemas.microsoft.com/office/drawing/2014/main" id="{4681962D-1144-577A-9C0D-606004DDC71B}"/>
              </a:ext>
            </a:extLst>
          </p:cNvPr>
          <p:cNvPicPr>
            <a:picLocks noChangeAspect="1"/>
          </p:cNvPicPr>
          <p:nvPr/>
        </p:nvPicPr>
        <p:blipFill>
          <a:blip r:embed="rId3"/>
          <a:stretch>
            <a:fillRect/>
          </a:stretch>
        </p:blipFill>
        <p:spPr>
          <a:xfrm>
            <a:off x="3849300" y="994127"/>
            <a:ext cx="3390743" cy="1935760"/>
          </a:xfrm>
          <a:prstGeom prst="rect">
            <a:avLst/>
          </a:prstGeom>
        </p:spPr>
      </p:pic>
      <p:sp>
        <p:nvSpPr>
          <p:cNvPr id="6" name="Rectangle 5">
            <a:extLst>
              <a:ext uri="{FF2B5EF4-FFF2-40B4-BE49-F238E27FC236}">
                <a16:creationId xmlns:a16="http://schemas.microsoft.com/office/drawing/2014/main" id="{D2E186EE-B900-2F5B-29BD-A14EB1E84AEF}"/>
              </a:ext>
            </a:extLst>
          </p:cNvPr>
          <p:cNvSpPr/>
          <p:nvPr/>
        </p:nvSpPr>
        <p:spPr>
          <a:xfrm>
            <a:off x="4033479" y="1914628"/>
            <a:ext cx="2613128" cy="2245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Tree>
    <p:extLst>
      <p:ext uri="{BB962C8B-B14F-4D97-AF65-F5344CB8AC3E}">
        <p14:creationId xmlns:p14="http://schemas.microsoft.com/office/powerpoint/2010/main" val="2624060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724B-C1F9-01EA-DF73-624BE3042D6B}"/>
              </a:ext>
            </a:extLst>
          </p:cNvPr>
          <p:cNvSpPr>
            <a:spLocks noGrp="1"/>
          </p:cNvSpPr>
          <p:nvPr>
            <p:ph type="title"/>
          </p:nvPr>
        </p:nvSpPr>
        <p:spPr>
          <a:xfrm>
            <a:off x="0" y="218223"/>
            <a:ext cx="10515600" cy="943897"/>
          </a:xfrm>
        </p:spPr>
        <p:txBody>
          <a:bodyPr/>
          <a:lstStyle/>
          <a:p>
            <a:r>
              <a:rPr lang="en-US" dirty="0"/>
              <a:t>Case 1</a:t>
            </a:r>
          </a:p>
        </p:txBody>
      </p:sp>
      <p:sp>
        <p:nvSpPr>
          <p:cNvPr id="25" name="TextBox 24">
            <a:extLst>
              <a:ext uri="{FF2B5EF4-FFF2-40B4-BE49-F238E27FC236}">
                <a16:creationId xmlns:a16="http://schemas.microsoft.com/office/drawing/2014/main" id="{F7CB5E3A-5AFB-D47B-CC96-D1028587A7A4}"/>
              </a:ext>
            </a:extLst>
          </p:cNvPr>
          <p:cNvSpPr txBox="1"/>
          <p:nvPr/>
        </p:nvSpPr>
        <p:spPr>
          <a:xfrm>
            <a:off x="744530" y="2741920"/>
            <a:ext cx="2174378" cy="369332"/>
          </a:xfrm>
          <a:prstGeom prst="rect">
            <a:avLst/>
          </a:prstGeom>
          <a:noFill/>
        </p:spPr>
        <p:txBody>
          <a:bodyPr wrap="none" rtlCol="0">
            <a:spAutoFit/>
          </a:bodyPr>
          <a:lstStyle/>
          <a:p>
            <a:r>
              <a:rPr lang="en-US" b="1" dirty="0"/>
              <a:t>mqqt_sub_humid.py</a:t>
            </a:r>
          </a:p>
        </p:txBody>
      </p:sp>
      <p:pic>
        <p:nvPicPr>
          <p:cNvPr id="4" name="Picture 4" descr="Python logo - INSAID Blog">
            <a:extLst>
              <a:ext uri="{FF2B5EF4-FFF2-40B4-BE49-F238E27FC236}">
                <a16:creationId xmlns:a16="http://schemas.microsoft.com/office/drawing/2014/main" id="{331AED96-3D05-0A76-5DA2-6FFFF041E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358" y="1735530"/>
            <a:ext cx="943896" cy="94389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684D2AA-2349-CEC8-1A87-445ADDEAAA7B}"/>
              </a:ext>
            </a:extLst>
          </p:cNvPr>
          <p:cNvSpPr txBox="1"/>
          <p:nvPr/>
        </p:nvSpPr>
        <p:spPr>
          <a:xfrm>
            <a:off x="7964129" y="815741"/>
            <a:ext cx="4124980" cy="1323439"/>
          </a:xfrm>
          <a:prstGeom prst="rect">
            <a:avLst/>
          </a:prstGeom>
          <a:solidFill>
            <a:schemeClr val="accent4">
              <a:lumMod val="20000"/>
              <a:lumOff val="80000"/>
            </a:schemeClr>
          </a:solidFill>
          <a:ln>
            <a:solidFill>
              <a:schemeClr val="tx1"/>
            </a:solidFill>
          </a:ln>
        </p:spPr>
        <p:txBody>
          <a:bodyPr wrap="square">
            <a:spAutoFit/>
          </a:bodyPr>
          <a:lstStyle/>
          <a:p>
            <a:r>
              <a:rPr lang="en-US" sz="2000" dirty="0"/>
              <a:t>This is a blocking form of the network loop and will not return until the client calls disconnect(). It automatically handles reconnecting.</a:t>
            </a:r>
          </a:p>
        </p:txBody>
      </p:sp>
      <p:pic>
        <p:nvPicPr>
          <p:cNvPr id="5" name="Picture 4">
            <a:extLst>
              <a:ext uri="{FF2B5EF4-FFF2-40B4-BE49-F238E27FC236}">
                <a16:creationId xmlns:a16="http://schemas.microsoft.com/office/drawing/2014/main" id="{4681962D-1144-577A-9C0D-606004DDC71B}"/>
              </a:ext>
            </a:extLst>
          </p:cNvPr>
          <p:cNvPicPr>
            <a:picLocks noChangeAspect="1"/>
          </p:cNvPicPr>
          <p:nvPr/>
        </p:nvPicPr>
        <p:blipFill>
          <a:blip r:embed="rId3"/>
          <a:stretch>
            <a:fillRect/>
          </a:stretch>
        </p:blipFill>
        <p:spPr>
          <a:xfrm>
            <a:off x="3849300" y="994127"/>
            <a:ext cx="3390743" cy="1935760"/>
          </a:xfrm>
          <a:prstGeom prst="rect">
            <a:avLst/>
          </a:prstGeom>
        </p:spPr>
      </p:pic>
      <p:sp>
        <p:nvSpPr>
          <p:cNvPr id="6" name="Rectangle 5">
            <a:extLst>
              <a:ext uri="{FF2B5EF4-FFF2-40B4-BE49-F238E27FC236}">
                <a16:creationId xmlns:a16="http://schemas.microsoft.com/office/drawing/2014/main" id="{D2E186EE-B900-2F5B-29BD-A14EB1E84AEF}"/>
              </a:ext>
            </a:extLst>
          </p:cNvPr>
          <p:cNvSpPr/>
          <p:nvPr/>
        </p:nvSpPr>
        <p:spPr>
          <a:xfrm>
            <a:off x="4033479" y="1914628"/>
            <a:ext cx="2613128" cy="2245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Tree>
    <p:extLst>
      <p:ext uri="{BB962C8B-B14F-4D97-AF65-F5344CB8AC3E}">
        <p14:creationId xmlns:p14="http://schemas.microsoft.com/office/powerpoint/2010/main" val="3015532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GitHub - eclipse/mosquitto: Eclipse Mosquitto - An open ...">
            <a:extLst>
              <a:ext uri="{FF2B5EF4-FFF2-40B4-BE49-F238E27FC236}">
                <a16:creationId xmlns:a16="http://schemas.microsoft.com/office/drawing/2014/main" id="{3F9C9E57-38FA-AFC1-96D3-A5678213C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3886" y="2068303"/>
            <a:ext cx="2045110" cy="102255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7B8AFD10-8BFD-2940-3441-C8E6D03FBB01}"/>
              </a:ext>
            </a:extLst>
          </p:cNvPr>
          <p:cNvSpPr txBox="1"/>
          <p:nvPr/>
        </p:nvSpPr>
        <p:spPr>
          <a:xfrm>
            <a:off x="5856329" y="3096720"/>
            <a:ext cx="1556580" cy="646331"/>
          </a:xfrm>
          <a:prstGeom prst="rect">
            <a:avLst/>
          </a:prstGeom>
          <a:noFill/>
        </p:spPr>
        <p:txBody>
          <a:bodyPr wrap="none" rtlCol="0">
            <a:spAutoFit/>
          </a:bodyPr>
          <a:lstStyle/>
          <a:p>
            <a:pPr algn="ctr"/>
            <a:r>
              <a:rPr lang="en-US" b="1" dirty="0"/>
              <a:t>Central Broker</a:t>
            </a:r>
          </a:p>
          <a:p>
            <a:pPr algn="ctr"/>
            <a:r>
              <a:rPr lang="en-US" b="1" dirty="0"/>
              <a:t>1884</a:t>
            </a:r>
          </a:p>
        </p:txBody>
      </p:sp>
      <p:sp>
        <p:nvSpPr>
          <p:cNvPr id="2" name="Title 1">
            <a:extLst>
              <a:ext uri="{FF2B5EF4-FFF2-40B4-BE49-F238E27FC236}">
                <a16:creationId xmlns:a16="http://schemas.microsoft.com/office/drawing/2014/main" id="{BDA4724B-C1F9-01EA-DF73-624BE3042D6B}"/>
              </a:ext>
            </a:extLst>
          </p:cNvPr>
          <p:cNvSpPr>
            <a:spLocks noGrp="1"/>
          </p:cNvSpPr>
          <p:nvPr>
            <p:ph type="title"/>
          </p:nvPr>
        </p:nvSpPr>
        <p:spPr>
          <a:xfrm>
            <a:off x="208935" y="128896"/>
            <a:ext cx="10515600" cy="943897"/>
          </a:xfrm>
        </p:spPr>
        <p:txBody>
          <a:bodyPr/>
          <a:lstStyle/>
          <a:p>
            <a:r>
              <a:rPr lang="en-US" dirty="0"/>
              <a:t>Case 2</a:t>
            </a:r>
          </a:p>
        </p:txBody>
      </p:sp>
      <p:pic>
        <p:nvPicPr>
          <p:cNvPr id="1026" name="Picture 2" descr="GitHub - eclipse/mosquitto: Eclipse Mosquitto - An open ...">
            <a:extLst>
              <a:ext uri="{FF2B5EF4-FFF2-40B4-BE49-F238E27FC236}">
                <a16:creationId xmlns:a16="http://schemas.microsoft.com/office/drawing/2014/main" id="{69BD36FB-8D7C-B1B4-EA06-07CF4371F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5967" y="2116398"/>
            <a:ext cx="2045110" cy="10225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ython logo - INSAID Blog">
            <a:extLst>
              <a:ext uri="{FF2B5EF4-FFF2-40B4-BE49-F238E27FC236}">
                <a16:creationId xmlns:a16="http://schemas.microsoft.com/office/drawing/2014/main" id="{A3A818C0-1937-B80B-D1B5-24C24A994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35" y="2116398"/>
            <a:ext cx="943896" cy="94389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F004388-6891-75B7-F363-5EE6854CA05F}"/>
              </a:ext>
            </a:extLst>
          </p:cNvPr>
          <p:cNvSpPr txBox="1"/>
          <p:nvPr/>
        </p:nvSpPr>
        <p:spPr>
          <a:xfrm>
            <a:off x="74830" y="3134952"/>
            <a:ext cx="1079142" cy="369332"/>
          </a:xfrm>
          <a:prstGeom prst="rect">
            <a:avLst/>
          </a:prstGeom>
          <a:noFill/>
        </p:spPr>
        <p:txBody>
          <a:bodyPr wrap="none" rtlCol="0">
            <a:spAutoFit/>
          </a:bodyPr>
          <a:lstStyle/>
          <a:p>
            <a:r>
              <a:rPr lang="en-US" b="1" dirty="0"/>
              <a:t>Publisher</a:t>
            </a:r>
          </a:p>
        </p:txBody>
      </p:sp>
      <p:sp>
        <p:nvSpPr>
          <p:cNvPr id="8" name="TextBox 7">
            <a:extLst>
              <a:ext uri="{FF2B5EF4-FFF2-40B4-BE49-F238E27FC236}">
                <a16:creationId xmlns:a16="http://schemas.microsoft.com/office/drawing/2014/main" id="{C0687A73-DED8-7881-82B6-3AAA96E752FA}"/>
              </a:ext>
            </a:extLst>
          </p:cNvPr>
          <p:cNvSpPr txBox="1"/>
          <p:nvPr/>
        </p:nvSpPr>
        <p:spPr>
          <a:xfrm>
            <a:off x="3684821" y="3081881"/>
            <a:ext cx="1484317" cy="646331"/>
          </a:xfrm>
          <a:prstGeom prst="rect">
            <a:avLst/>
          </a:prstGeom>
          <a:noFill/>
        </p:spPr>
        <p:txBody>
          <a:bodyPr wrap="none" rtlCol="0">
            <a:spAutoFit/>
          </a:bodyPr>
          <a:lstStyle/>
          <a:p>
            <a:pPr algn="ctr"/>
            <a:r>
              <a:rPr lang="en-US" b="1" dirty="0"/>
              <a:t>Bridge Broker</a:t>
            </a:r>
          </a:p>
          <a:p>
            <a:pPr algn="ctr"/>
            <a:r>
              <a:rPr lang="en-US" b="1" dirty="0"/>
              <a:t>1883</a:t>
            </a:r>
          </a:p>
        </p:txBody>
      </p:sp>
      <p:pic>
        <p:nvPicPr>
          <p:cNvPr id="9" name="Picture 4" descr="Python logo - INSAID Blog">
            <a:extLst>
              <a:ext uri="{FF2B5EF4-FFF2-40B4-BE49-F238E27FC236}">
                <a16:creationId xmlns:a16="http://schemas.microsoft.com/office/drawing/2014/main" id="{4844F290-63D2-378F-51EE-1F027DC48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1970" y="543511"/>
            <a:ext cx="943896" cy="94389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Python logo - INSAID Blog">
            <a:extLst>
              <a:ext uri="{FF2B5EF4-FFF2-40B4-BE49-F238E27FC236}">
                <a16:creationId xmlns:a16="http://schemas.microsoft.com/office/drawing/2014/main" id="{0B4762F9-CC3C-352B-7C2C-1FD46C290A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1970" y="3065485"/>
            <a:ext cx="943896" cy="94389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594AA70-AFB2-0D28-8E9F-27FA1899D36C}"/>
              </a:ext>
            </a:extLst>
          </p:cNvPr>
          <p:cNvSpPr txBox="1"/>
          <p:nvPr/>
        </p:nvSpPr>
        <p:spPr>
          <a:xfrm>
            <a:off x="9477320" y="4039030"/>
            <a:ext cx="2016962" cy="646331"/>
          </a:xfrm>
          <a:prstGeom prst="rect">
            <a:avLst/>
          </a:prstGeom>
          <a:noFill/>
        </p:spPr>
        <p:txBody>
          <a:bodyPr wrap="none" rtlCol="0">
            <a:spAutoFit/>
          </a:bodyPr>
          <a:lstStyle/>
          <a:p>
            <a:pPr algn="ctr"/>
            <a:r>
              <a:rPr lang="en-US" b="1" dirty="0"/>
              <a:t>Subscriber 2</a:t>
            </a:r>
          </a:p>
          <a:p>
            <a:pPr algn="ctr"/>
            <a:r>
              <a:rPr lang="en-US" b="1" dirty="0"/>
              <a:t>Topic: </a:t>
            </a:r>
            <a:r>
              <a:rPr lang="en-US" dirty="0"/>
              <a:t>Temperature</a:t>
            </a:r>
          </a:p>
        </p:txBody>
      </p:sp>
      <p:sp>
        <p:nvSpPr>
          <p:cNvPr id="13" name="TextBox 12">
            <a:extLst>
              <a:ext uri="{FF2B5EF4-FFF2-40B4-BE49-F238E27FC236}">
                <a16:creationId xmlns:a16="http://schemas.microsoft.com/office/drawing/2014/main" id="{37C9FE75-A70F-F968-9F8D-AEB55FF88DD4}"/>
              </a:ext>
            </a:extLst>
          </p:cNvPr>
          <p:cNvSpPr txBox="1"/>
          <p:nvPr/>
        </p:nvSpPr>
        <p:spPr>
          <a:xfrm>
            <a:off x="9380709" y="1543537"/>
            <a:ext cx="1653914" cy="646331"/>
          </a:xfrm>
          <a:prstGeom prst="rect">
            <a:avLst/>
          </a:prstGeom>
          <a:noFill/>
        </p:spPr>
        <p:txBody>
          <a:bodyPr wrap="none" rtlCol="0">
            <a:spAutoFit/>
          </a:bodyPr>
          <a:lstStyle/>
          <a:p>
            <a:pPr algn="ctr"/>
            <a:r>
              <a:rPr lang="en-US" b="1" dirty="0"/>
              <a:t>Subscriber 2</a:t>
            </a:r>
          </a:p>
          <a:p>
            <a:pPr algn="ctr"/>
            <a:r>
              <a:rPr lang="en-US" b="1" dirty="0"/>
              <a:t>Topic: </a:t>
            </a:r>
            <a:r>
              <a:rPr lang="en-US" dirty="0"/>
              <a:t>Humidity</a:t>
            </a:r>
          </a:p>
        </p:txBody>
      </p:sp>
      <p:cxnSp>
        <p:nvCxnSpPr>
          <p:cNvPr id="15" name="Straight Arrow Connector 14">
            <a:extLst>
              <a:ext uri="{FF2B5EF4-FFF2-40B4-BE49-F238E27FC236}">
                <a16:creationId xmlns:a16="http://schemas.microsoft.com/office/drawing/2014/main" id="{2C57137E-5D4E-00AB-533E-0DA8B8B15E87}"/>
              </a:ext>
            </a:extLst>
          </p:cNvPr>
          <p:cNvCxnSpPr/>
          <p:nvPr/>
        </p:nvCxnSpPr>
        <p:spPr>
          <a:xfrm>
            <a:off x="1308678" y="2228549"/>
            <a:ext cx="2035277"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B4C1D30-756F-176E-EBF1-51A1C642919A}"/>
              </a:ext>
            </a:extLst>
          </p:cNvPr>
          <p:cNvSpPr txBox="1"/>
          <p:nvPr/>
        </p:nvSpPr>
        <p:spPr>
          <a:xfrm>
            <a:off x="-731516" y="3631878"/>
            <a:ext cx="6115664" cy="646331"/>
          </a:xfrm>
          <a:prstGeom prst="rect">
            <a:avLst/>
          </a:prstGeom>
          <a:noFill/>
        </p:spPr>
        <p:txBody>
          <a:bodyPr wrap="square">
            <a:spAutoFit/>
          </a:bodyPr>
          <a:lstStyle/>
          <a:p>
            <a:pPr algn="ctr"/>
            <a:r>
              <a:rPr lang="en-US" b="1" dirty="0"/>
              <a:t>Topic: </a:t>
            </a:r>
            <a:r>
              <a:rPr lang="en-US" dirty="0"/>
              <a:t>Temperature</a:t>
            </a:r>
          </a:p>
          <a:p>
            <a:pPr algn="ctr"/>
            <a:r>
              <a:rPr lang="en-US" dirty="0"/>
              <a:t>Temperature: 24</a:t>
            </a:r>
            <a:r>
              <a:rPr lang="en-US" baseline="30000" dirty="0"/>
              <a:t>o</a:t>
            </a:r>
            <a:r>
              <a:rPr lang="en-US" dirty="0"/>
              <a:t>C</a:t>
            </a:r>
          </a:p>
        </p:txBody>
      </p:sp>
      <p:cxnSp>
        <p:nvCxnSpPr>
          <p:cNvPr id="18" name="Straight Arrow Connector 17">
            <a:extLst>
              <a:ext uri="{FF2B5EF4-FFF2-40B4-BE49-F238E27FC236}">
                <a16:creationId xmlns:a16="http://schemas.microsoft.com/office/drawing/2014/main" id="{46B02313-5B33-8790-E7E9-69E898664E06}"/>
              </a:ext>
            </a:extLst>
          </p:cNvPr>
          <p:cNvCxnSpPr/>
          <p:nvPr/>
        </p:nvCxnSpPr>
        <p:spPr>
          <a:xfrm>
            <a:off x="1308678" y="3358350"/>
            <a:ext cx="203527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03173D3-DD8E-3BCB-53AB-2704953E351D}"/>
              </a:ext>
            </a:extLst>
          </p:cNvPr>
          <p:cNvSpPr txBox="1"/>
          <p:nvPr/>
        </p:nvSpPr>
        <p:spPr>
          <a:xfrm rot="19627249">
            <a:off x="7079642" y="1344641"/>
            <a:ext cx="1829490" cy="369332"/>
          </a:xfrm>
          <a:prstGeom prst="rect">
            <a:avLst/>
          </a:prstGeom>
          <a:noFill/>
        </p:spPr>
        <p:txBody>
          <a:bodyPr wrap="square">
            <a:spAutoFit/>
          </a:bodyPr>
          <a:lstStyle/>
          <a:p>
            <a:pPr algn="ctr"/>
            <a:r>
              <a:rPr lang="en-US" dirty="0"/>
              <a:t>Humidity: 10%</a:t>
            </a:r>
          </a:p>
        </p:txBody>
      </p:sp>
      <p:cxnSp>
        <p:nvCxnSpPr>
          <p:cNvPr id="20" name="Straight Arrow Connector 19">
            <a:extLst>
              <a:ext uri="{FF2B5EF4-FFF2-40B4-BE49-F238E27FC236}">
                <a16:creationId xmlns:a16="http://schemas.microsoft.com/office/drawing/2014/main" id="{FDC0251E-F68D-2899-C7F9-B8AB9C23DE80}"/>
              </a:ext>
            </a:extLst>
          </p:cNvPr>
          <p:cNvCxnSpPr>
            <a:cxnSpLocks/>
          </p:cNvCxnSpPr>
          <p:nvPr/>
        </p:nvCxnSpPr>
        <p:spPr>
          <a:xfrm flipV="1">
            <a:off x="7581582" y="1231912"/>
            <a:ext cx="1694724" cy="1037845"/>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D82B460-46DC-A9D8-2B7B-7016FF86EFC9}"/>
              </a:ext>
            </a:extLst>
          </p:cNvPr>
          <p:cNvSpPr txBox="1"/>
          <p:nvPr/>
        </p:nvSpPr>
        <p:spPr>
          <a:xfrm>
            <a:off x="-590212" y="1487407"/>
            <a:ext cx="6115664" cy="646331"/>
          </a:xfrm>
          <a:prstGeom prst="rect">
            <a:avLst/>
          </a:prstGeom>
          <a:noFill/>
        </p:spPr>
        <p:txBody>
          <a:bodyPr wrap="square">
            <a:spAutoFit/>
          </a:bodyPr>
          <a:lstStyle/>
          <a:p>
            <a:pPr algn="ctr"/>
            <a:r>
              <a:rPr lang="en-US" b="1" dirty="0"/>
              <a:t>Topic: </a:t>
            </a:r>
            <a:r>
              <a:rPr lang="en-US" dirty="0"/>
              <a:t>Humidity</a:t>
            </a:r>
          </a:p>
          <a:p>
            <a:pPr algn="ctr"/>
            <a:r>
              <a:rPr lang="en-US" dirty="0"/>
              <a:t>Humidity: 10%</a:t>
            </a:r>
          </a:p>
        </p:txBody>
      </p:sp>
      <p:cxnSp>
        <p:nvCxnSpPr>
          <p:cNvPr id="24" name="Straight Arrow Connector 23">
            <a:extLst>
              <a:ext uri="{FF2B5EF4-FFF2-40B4-BE49-F238E27FC236}">
                <a16:creationId xmlns:a16="http://schemas.microsoft.com/office/drawing/2014/main" id="{4D1D9CB3-CFB7-B235-AB6E-F95B37688DF7}"/>
              </a:ext>
            </a:extLst>
          </p:cNvPr>
          <p:cNvCxnSpPr>
            <a:cxnSpLocks/>
          </p:cNvCxnSpPr>
          <p:nvPr/>
        </p:nvCxnSpPr>
        <p:spPr>
          <a:xfrm>
            <a:off x="7703145" y="2726271"/>
            <a:ext cx="1774175" cy="105027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3D7DEFF-A5D1-38FD-F48F-F0BF5E8669C5}"/>
              </a:ext>
            </a:extLst>
          </p:cNvPr>
          <p:cNvSpPr txBox="1"/>
          <p:nvPr/>
        </p:nvSpPr>
        <p:spPr>
          <a:xfrm rot="1951215">
            <a:off x="7467429" y="3191151"/>
            <a:ext cx="1829490" cy="646331"/>
          </a:xfrm>
          <a:prstGeom prst="rect">
            <a:avLst/>
          </a:prstGeom>
          <a:noFill/>
        </p:spPr>
        <p:txBody>
          <a:bodyPr wrap="square">
            <a:spAutoFit/>
          </a:bodyPr>
          <a:lstStyle/>
          <a:p>
            <a:pPr algn="ctr"/>
            <a:r>
              <a:rPr lang="en-US" dirty="0"/>
              <a:t>Temperature: 24</a:t>
            </a:r>
            <a:r>
              <a:rPr lang="en-US" baseline="30000" dirty="0"/>
              <a:t>o</a:t>
            </a:r>
            <a:r>
              <a:rPr lang="en-US" dirty="0"/>
              <a:t>C</a:t>
            </a:r>
          </a:p>
        </p:txBody>
      </p:sp>
      <p:cxnSp>
        <p:nvCxnSpPr>
          <p:cNvPr id="22" name="Straight Arrow Connector 21">
            <a:extLst>
              <a:ext uri="{FF2B5EF4-FFF2-40B4-BE49-F238E27FC236}">
                <a16:creationId xmlns:a16="http://schemas.microsoft.com/office/drawing/2014/main" id="{4F7606BC-1958-0A0E-3661-534146C71CFF}"/>
              </a:ext>
            </a:extLst>
          </p:cNvPr>
          <p:cNvCxnSpPr>
            <a:cxnSpLocks/>
          </p:cNvCxnSpPr>
          <p:nvPr/>
        </p:nvCxnSpPr>
        <p:spPr>
          <a:xfrm flipV="1">
            <a:off x="4979995" y="2309446"/>
            <a:ext cx="869820" cy="18182"/>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FE89ADB-024C-352C-D58E-61DB63DBD1AE}"/>
              </a:ext>
            </a:extLst>
          </p:cNvPr>
          <p:cNvCxnSpPr>
            <a:cxnSpLocks/>
          </p:cNvCxnSpPr>
          <p:nvPr/>
        </p:nvCxnSpPr>
        <p:spPr>
          <a:xfrm flipV="1">
            <a:off x="4972053" y="2801926"/>
            <a:ext cx="869820" cy="181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0A8E80-CA36-5B6F-9DE9-C53B5070B187}"/>
              </a:ext>
            </a:extLst>
          </p:cNvPr>
          <p:cNvSpPr txBox="1"/>
          <p:nvPr/>
        </p:nvSpPr>
        <p:spPr>
          <a:xfrm>
            <a:off x="4652123" y="1718894"/>
            <a:ext cx="1620893" cy="369332"/>
          </a:xfrm>
          <a:prstGeom prst="rect">
            <a:avLst/>
          </a:prstGeom>
          <a:noFill/>
        </p:spPr>
        <p:txBody>
          <a:bodyPr wrap="none" rtlCol="0">
            <a:spAutoFit/>
          </a:bodyPr>
          <a:lstStyle/>
          <a:p>
            <a:r>
              <a:rPr lang="en-US" b="1" dirty="0" err="1"/>
              <a:t>bridge_central</a:t>
            </a:r>
            <a:endParaRPr lang="en-US" b="1" dirty="0"/>
          </a:p>
        </p:txBody>
      </p:sp>
    </p:spTree>
    <p:extLst>
      <p:ext uri="{BB962C8B-B14F-4D97-AF65-F5344CB8AC3E}">
        <p14:creationId xmlns:p14="http://schemas.microsoft.com/office/powerpoint/2010/main" val="1179822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GitHub - eclipse/mosquitto: Eclipse Mosquitto - An open ...">
            <a:extLst>
              <a:ext uri="{FF2B5EF4-FFF2-40B4-BE49-F238E27FC236}">
                <a16:creationId xmlns:a16="http://schemas.microsoft.com/office/drawing/2014/main" id="{3F9C9E57-38FA-AFC1-96D3-A5678213C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935" y="1754252"/>
            <a:ext cx="2045110" cy="102255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7B8AFD10-8BFD-2940-3441-C8E6D03FBB01}"/>
              </a:ext>
            </a:extLst>
          </p:cNvPr>
          <p:cNvSpPr txBox="1"/>
          <p:nvPr/>
        </p:nvSpPr>
        <p:spPr>
          <a:xfrm>
            <a:off x="491378" y="2782669"/>
            <a:ext cx="1556580" cy="646331"/>
          </a:xfrm>
          <a:prstGeom prst="rect">
            <a:avLst/>
          </a:prstGeom>
          <a:noFill/>
        </p:spPr>
        <p:txBody>
          <a:bodyPr wrap="none" rtlCol="0">
            <a:spAutoFit/>
          </a:bodyPr>
          <a:lstStyle/>
          <a:p>
            <a:pPr algn="ctr"/>
            <a:r>
              <a:rPr lang="en-US" b="1" dirty="0"/>
              <a:t>Central Broker</a:t>
            </a:r>
          </a:p>
          <a:p>
            <a:pPr algn="ctr"/>
            <a:r>
              <a:rPr lang="en-US" b="1" dirty="0"/>
              <a:t>1884</a:t>
            </a:r>
          </a:p>
        </p:txBody>
      </p:sp>
      <p:sp>
        <p:nvSpPr>
          <p:cNvPr id="2" name="Title 1">
            <a:extLst>
              <a:ext uri="{FF2B5EF4-FFF2-40B4-BE49-F238E27FC236}">
                <a16:creationId xmlns:a16="http://schemas.microsoft.com/office/drawing/2014/main" id="{BDA4724B-C1F9-01EA-DF73-624BE3042D6B}"/>
              </a:ext>
            </a:extLst>
          </p:cNvPr>
          <p:cNvSpPr>
            <a:spLocks noGrp="1"/>
          </p:cNvSpPr>
          <p:nvPr>
            <p:ph type="title"/>
          </p:nvPr>
        </p:nvSpPr>
        <p:spPr>
          <a:xfrm>
            <a:off x="208935" y="128896"/>
            <a:ext cx="10515600" cy="943897"/>
          </a:xfrm>
        </p:spPr>
        <p:txBody>
          <a:bodyPr/>
          <a:lstStyle/>
          <a:p>
            <a:r>
              <a:rPr lang="en-US" dirty="0"/>
              <a:t>Case 2</a:t>
            </a:r>
          </a:p>
        </p:txBody>
      </p:sp>
      <p:pic>
        <p:nvPicPr>
          <p:cNvPr id="4" name="Picture 3">
            <a:extLst>
              <a:ext uri="{FF2B5EF4-FFF2-40B4-BE49-F238E27FC236}">
                <a16:creationId xmlns:a16="http://schemas.microsoft.com/office/drawing/2014/main" id="{8B9F226E-D044-37F3-6695-B4C0C7AA5BF3}"/>
              </a:ext>
            </a:extLst>
          </p:cNvPr>
          <p:cNvPicPr>
            <a:picLocks noChangeAspect="1"/>
          </p:cNvPicPr>
          <p:nvPr/>
        </p:nvPicPr>
        <p:blipFill>
          <a:blip r:embed="rId3"/>
          <a:stretch>
            <a:fillRect/>
          </a:stretch>
        </p:blipFill>
        <p:spPr>
          <a:xfrm>
            <a:off x="3937312" y="1193038"/>
            <a:ext cx="6787223" cy="3545791"/>
          </a:xfrm>
          <a:prstGeom prst="rect">
            <a:avLst/>
          </a:prstGeom>
        </p:spPr>
      </p:pic>
      <p:sp>
        <p:nvSpPr>
          <p:cNvPr id="5" name="Rectangle 4">
            <a:extLst>
              <a:ext uri="{FF2B5EF4-FFF2-40B4-BE49-F238E27FC236}">
                <a16:creationId xmlns:a16="http://schemas.microsoft.com/office/drawing/2014/main" id="{7B835318-2ECB-374A-1198-FCF097BBD34D}"/>
              </a:ext>
            </a:extLst>
          </p:cNvPr>
          <p:cNvSpPr/>
          <p:nvPr/>
        </p:nvSpPr>
        <p:spPr>
          <a:xfrm>
            <a:off x="3937312" y="1754252"/>
            <a:ext cx="2709295" cy="384928"/>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Tree>
    <p:extLst>
      <p:ext uri="{BB962C8B-B14F-4D97-AF65-F5344CB8AC3E}">
        <p14:creationId xmlns:p14="http://schemas.microsoft.com/office/powerpoint/2010/main" val="901611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4C2AB56-4B09-60F7-022A-BA232E222B3D}"/>
              </a:ext>
            </a:extLst>
          </p:cNvPr>
          <p:cNvPicPr>
            <a:picLocks noChangeAspect="1"/>
          </p:cNvPicPr>
          <p:nvPr/>
        </p:nvPicPr>
        <p:blipFill>
          <a:blip r:embed="rId2"/>
          <a:stretch>
            <a:fillRect/>
          </a:stretch>
        </p:blipFill>
        <p:spPr>
          <a:xfrm>
            <a:off x="3273155" y="515170"/>
            <a:ext cx="5645690" cy="4594164"/>
          </a:xfrm>
          <a:prstGeom prst="rect">
            <a:avLst/>
          </a:prstGeom>
        </p:spPr>
      </p:pic>
      <p:pic>
        <p:nvPicPr>
          <p:cNvPr id="16" name="Picture 2" descr="GitHub - eclipse/mosquitto: Eclipse Mosquitto - An open ...">
            <a:extLst>
              <a:ext uri="{FF2B5EF4-FFF2-40B4-BE49-F238E27FC236}">
                <a16:creationId xmlns:a16="http://schemas.microsoft.com/office/drawing/2014/main" id="{3F9C9E57-38FA-AFC1-96D3-A5678213C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35" y="1754252"/>
            <a:ext cx="2045110" cy="10225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DA4724B-C1F9-01EA-DF73-624BE3042D6B}"/>
              </a:ext>
            </a:extLst>
          </p:cNvPr>
          <p:cNvSpPr>
            <a:spLocks noGrp="1"/>
          </p:cNvSpPr>
          <p:nvPr>
            <p:ph type="title"/>
          </p:nvPr>
        </p:nvSpPr>
        <p:spPr>
          <a:xfrm>
            <a:off x="208935" y="128896"/>
            <a:ext cx="10515600" cy="943897"/>
          </a:xfrm>
        </p:spPr>
        <p:txBody>
          <a:bodyPr/>
          <a:lstStyle/>
          <a:p>
            <a:r>
              <a:rPr lang="en-US" dirty="0"/>
              <a:t>Case 2</a:t>
            </a:r>
          </a:p>
        </p:txBody>
      </p:sp>
      <p:sp>
        <p:nvSpPr>
          <p:cNvPr id="5" name="Rectangle 4">
            <a:extLst>
              <a:ext uri="{FF2B5EF4-FFF2-40B4-BE49-F238E27FC236}">
                <a16:creationId xmlns:a16="http://schemas.microsoft.com/office/drawing/2014/main" id="{7B835318-2ECB-374A-1198-FCF097BBD34D}"/>
              </a:ext>
            </a:extLst>
          </p:cNvPr>
          <p:cNvSpPr/>
          <p:nvPr/>
        </p:nvSpPr>
        <p:spPr>
          <a:xfrm>
            <a:off x="3273155" y="1266092"/>
            <a:ext cx="3010414" cy="691661"/>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
        <p:nvSpPr>
          <p:cNvPr id="3" name="TextBox 2">
            <a:extLst>
              <a:ext uri="{FF2B5EF4-FFF2-40B4-BE49-F238E27FC236}">
                <a16:creationId xmlns:a16="http://schemas.microsoft.com/office/drawing/2014/main" id="{373E82A4-D831-54BA-329F-8A0A976B669C}"/>
              </a:ext>
            </a:extLst>
          </p:cNvPr>
          <p:cNvSpPr txBox="1"/>
          <p:nvPr/>
        </p:nvSpPr>
        <p:spPr>
          <a:xfrm>
            <a:off x="460977" y="2812252"/>
            <a:ext cx="1484317" cy="646331"/>
          </a:xfrm>
          <a:prstGeom prst="rect">
            <a:avLst/>
          </a:prstGeom>
          <a:noFill/>
        </p:spPr>
        <p:txBody>
          <a:bodyPr wrap="none" rtlCol="0">
            <a:spAutoFit/>
          </a:bodyPr>
          <a:lstStyle/>
          <a:p>
            <a:pPr algn="ctr"/>
            <a:r>
              <a:rPr lang="en-US" b="1" dirty="0"/>
              <a:t>Bridge Broker</a:t>
            </a:r>
          </a:p>
          <a:p>
            <a:pPr algn="ctr"/>
            <a:r>
              <a:rPr lang="en-US" b="1" dirty="0"/>
              <a:t>1883</a:t>
            </a:r>
          </a:p>
        </p:txBody>
      </p:sp>
      <p:sp>
        <p:nvSpPr>
          <p:cNvPr id="9" name="Rectangle 8">
            <a:extLst>
              <a:ext uri="{FF2B5EF4-FFF2-40B4-BE49-F238E27FC236}">
                <a16:creationId xmlns:a16="http://schemas.microsoft.com/office/drawing/2014/main" id="{F4F6EEDA-0BA1-74A7-C63B-2274AC473462}"/>
              </a:ext>
            </a:extLst>
          </p:cNvPr>
          <p:cNvSpPr/>
          <p:nvPr/>
        </p:nvSpPr>
        <p:spPr>
          <a:xfrm>
            <a:off x="3273155" y="2596155"/>
            <a:ext cx="3010414" cy="539262"/>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
        <p:nvSpPr>
          <p:cNvPr id="10" name="TextBox 9">
            <a:extLst>
              <a:ext uri="{FF2B5EF4-FFF2-40B4-BE49-F238E27FC236}">
                <a16:creationId xmlns:a16="http://schemas.microsoft.com/office/drawing/2014/main" id="{B9D4C401-DED9-7597-0491-C7573FCF6374}"/>
              </a:ext>
            </a:extLst>
          </p:cNvPr>
          <p:cNvSpPr txBox="1"/>
          <p:nvPr/>
        </p:nvSpPr>
        <p:spPr>
          <a:xfrm>
            <a:off x="6306812" y="1099775"/>
            <a:ext cx="2588789" cy="830997"/>
          </a:xfrm>
          <a:prstGeom prst="rect">
            <a:avLst/>
          </a:prstGeom>
          <a:noFill/>
        </p:spPr>
        <p:txBody>
          <a:bodyPr wrap="square" rtlCol="0">
            <a:spAutoFit/>
          </a:bodyPr>
          <a:lstStyle/>
          <a:p>
            <a:r>
              <a:rPr lang="en-US" sz="2400" dirty="0">
                <a:solidFill>
                  <a:srgbClr val="FFFF00"/>
                </a:solidFill>
              </a:rPr>
              <a:t>Connection name: used to log</a:t>
            </a:r>
          </a:p>
        </p:txBody>
      </p:sp>
      <p:sp>
        <p:nvSpPr>
          <p:cNvPr id="14" name="TextBox 13">
            <a:extLst>
              <a:ext uri="{FF2B5EF4-FFF2-40B4-BE49-F238E27FC236}">
                <a16:creationId xmlns:a16="http://schemas.microsoft.com/office/drawing/2014/main" id="{EE16E949-1636-2912-A661-29DBF048B7D2}"/>
              </a:ext>
            </a:extLst>
          </p:cNvPr>
          <p:cNvSpPr txBox="1"/>
          <p:nvPr/>
        </p:nvSpPr>
        <p:spPr>
          <a:xfrm>
            <a:off x="8276288" y="3440782"/>
            <a:ext cx="3599189" cy="430887"/>
          </a:xfrm>
          <a:prstGeom prst="rect">
            <a:avLst/>
          </a:prstGeom>
          <a:solidFill>
            <a:schemeClr val="accent5">
              <a:lumMod val="60000"/>
              <a:lumOff val="40000"/>
            </a:schemeClr>
          </a:solidFill>
        </p:spPr>
        <p:txBody>
          <a:bodyPr wrap="square" rtlCol="0">
            <a:spAutoFit/>
          </a:bodyPr>
          <a:lstStyle/>
          <a:p>
            <a:r>
              <a:rPr lang="en-US" sz="2200" dirty="0">
                <a:solidFill>
                  <a:srgbClr val="002060"/>
                </a:solidFill>
              </a:rPr>
              <a:t>Address of the central broker</a:t>
            </a:r>
          </a:p>
        </p:txBody>
      </p:sp>
      <p:cxnSp>
        <p:nvCxnSpPr>
          <p:cNvPr id="15" name="Connector: Elbow 14">
            <a:extLst>
              <a:ext uri="{FF2B5EF4-FFF2-40B4-BE49-F238E27FC236}">
                <a16:creationId xmlns:a16="http://schemas.microsoft.com/office/drawing/2014/main" id="{D3D18B1E-5C72-E4BA-C31A-C9A5DE06782D}"/>
              </a:ext>
            </a:extLst>
          </p:cNvPr>
          <p:cNvCxnSpPr>
            <a:cxnSpLocks/>
            <a:stCxn id="9" idx="3"/>
            <a:endCxn id="14" idx="1"/>
          </p:cNvCxnSpPr>
          <p:nvPr/>
        </p:nvCxnSpPr>
        <p:spPr>
          <a:xfrm>
            <a:off x="6283569" y="2865786"/>
            <a:ext cx="1992719" cy="790440"/>
          </a:xfrm>
          <a:prstGeom prst="bentConnector3">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334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4C2AB56-4B09-60F7-022A-BA232E222B3D}"/>
              </a:ext>
            </a:extLst>
          </p:cNvPr>
          <p:cNvPicPr>
            <a:picLocks noChangeAspect="1"/>
          </p:cNvPicPr>
          <p:nvPr/>
        </p:nvPicPr>
        <p:blipFill>
          <a:blip r:embed="rId2"/>
          <a:stretch>
            <a:fillRect/>
          </a:stretch>
        </p:blipFill>
        <p:spPr>
          <a:xfrm>
            <a:off x="4023432" y="57053"/>
            <a:ext cx="5645690" cy="4594164"/>
          </a:xfrm>
          <a:prstGeom prst="rect">
            <a:avLst/>
          </a:prstGeom>
        </p:spPr>
      </p:pic>
      <p:pic>
        <p:nvPicPr>
          <p:cNvPr id="16" name="Picture 2" descr="GitHub - eclipse/mosquitto: Eclipse Mosquitto - An open ...">
            <a:extLst>
              <a:ext uri="{FF2B5EF4-FFF2-40B4-BE49-F238E27FC236}">
                <a16:creationId xmlns:a16="http://schemas.microsoft.com/office/drawing/2014/main" id="{3F9C9E57-38FA-AFC1-96D3-A5678213C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35" y="1754252"/>
            <a:ext cx="2045110" cy="10225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DA4724B-C1F9-01EA-DF73-624BE3042D6B}"/>
              </a:ext>
            </a:extLst>
          </p:cNvPr>
          <p:cNvSpPr>
            <a:spLocks noGrp="1"/>
          </p:cNvSpPr>
          <p:nvPr>
            <p:ph type="title"/>
          </p:nvPr>
        </p:nvSpPr>
        <p:spPr>
          <a:xfrm>
            <a:off x="208935" y="128896"/>
            <a:ext cx="10515600" cy="943897"/>
          </a:xfrm>
        </p:spPr>
        <p:txBody>
          <a:bodyPr/>
          <a:lstStyle/>
          <a:p>
            <a:r>
              <a:rPr lang="en-US" dirty="0"/>
              <a:t>Case 2</a:t>
            </a:r>
          </a:p>
        </p:txBody>
      </p:sp>
      <p:sp>
        <p:nvSpPr>
          <p:cNvPr id="3" name="TextBox 2">
            <a:extLst>
              <a:ext uri="{FF2B5EF4-FFF2-40B4-BE49-F238E27FC236}">
                <a16:creationId xmlns:a16="http://schemas.microsoft.com/office/drawing/2014/main" id="{373E82A4-D831-54BA-329F-8A0A976B669C}"/>
              </a:ext>
            </a:extLst>
          </p:cNvPr>
          <p:cNvSpPr txBox="1"/>
          <p:nvPr/>
        </p:nvSpPr>
        <p:spPr>
          <a:xfrm>
            <a:off x="460977" y="2812252"/>
            <a:ext cx="1484317" cy="646331"/>
          </a:xfrm>
          <a:prstGeom prst="rect">
            <a:avLst/>
          </a:prstGeom>
          <a:noFill/>
        </p:spPr>
        <p:txBody>
          <a:bodyPr wrap="none" rtlCol="0">
            <a:spAutoFit/>
          </a:bodyPr>
          <a:lstStyle/>
          <a:p>
            <a:pPr algn="ctr"/>
            <a:r>
              <a:rPr lang="en-US" b="1" dirty="0"/>
              <a:t>Bridge Broker</a:t>
            </a:r>
          </a:p>
          <a:p>
            <a:pPr algn="ctr"/>
            <a:r>
              <a:rPr lang="en-US" b="1" dirty="0"/>
              <a:t>1883</a:t>
            </a:r>
          </a:p>
        </p:txBody>
      </p:sp>
      <p:sp>
        <p:nvSpPr>
          <p:cNvPr id="8" name="Rectangle 7">
            <a:extLst>
              <a:ext uri="{FF2B5EF4-FFF2-40B4-BE49-F238E27FC236}">
                <a16:creationId xmlns:a16="http://schemas.microsoft.com/office/drawing/2014/main" id="{CD6511D0-AF32-10B4-EEC6-CAF4E8A16A1E}"/>
              </a:ext>
            </a:extLst>
          </p:cNvPr>
          <p:cNvSpPr/>
          <p:nvPr/>
        </p:nvSpPr>
        <p:spPr>
          <a:xfrm>
            <a:off x="4023432" y="1499637"/>
            <a:ext cx="3010414" cy="539262"/>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
        <p:nvSpPr>
          <p:cNvPr id="11" name="TextBox 10">
            <a:extLst>
              <a:ext uri="{FF2B5EF4-FFF2-40B4-BE49-F238E27FC236}">
                <a16:creationId xmlns:a16="http://schemas.microsoft.com/office/drawing/2014/main" id="{BEFFAA8D-107D-334F-30CD-8AF15A71B400}"/>
              </a:ext>
            </a:extLst>
          </p:cNvPr>
          <p:cNvSpPr txBox="1"/>
          <p:nvPr/>
        </p:nvSpPr>
        <p:spPr>
          <a:xfrm>
            <a:off x="7901150" y="231496"/>
            <a:ext cx="4290850" cy="1107996"/>
          </a:xfrm>
          <a:prstGeom prst="rect">
            <a:avLst/>
          </a:prstGeom>
          <a:solidFill>
            <a:schemeClr val="accent6">
              <a:lumMod val="40000"/>
              <a:lumOff val="60000"/>
            </a:schemeClr>
          </a:solidFill>
        </p:spPr>
        <p:txBody>
          <a:bodyPr wrap="square" rtlCol="0">
            <a:spAutoFit/>
          </a:bodyPr>
          <a:lstStyle/>
          <a:p>
            <a:r>
              <a:rPr lang="en-US" sz="2200" dirty="0">
                <a:solidFill>
                  <a:schemeClr val="accent6">
                    <a:lumMod val="50000"/>
                  </a:schemeClr>
                </a:solidFill>
              </a:rPr>
              <a:t>out = publish from the broker</a:t>
            </a:r>
          </a:p>
          <a:p>
            <a:r>
              <a:rPr lang="en-US" sz="2200" dirty="0">
                <a:solidFill>
                  <a:schemeClr val="accent6">
                    <a:lumMod val="50000"/>
                  </a:schemeClr>
                </a:solidFill>
              </a:rPr>
              <a:t>in = receive from the remote broker</a:t>
            </a:r>
          </a:p>
          <a:p>
            <a:r>
              <a:rPr lang="en-US" sz="2200" dirty="0">
                <a:solidFill>
                  <a:schemeClr val="accent6">
                    <a:lumMod val="50000"/>
                  </a:schemeClr>
                </a:solidFill>
              </a:rPr>
              <a:t>both = publish and receive</a:t>
            </a:r>
          </a:p>
        </p:txBody>
      </p:sp>
      <p:cxnSp>
        <p:nvCxnSpPr>
          <p:cNvPr id="13" name="Connector: Elbow 12">
            <a:extLst>
              <a:ext uri="{FF2B5EF4-FFF2-40B4-BE49-F238E27FC236}">
                <a16:creationId xmlns:a16="http://schemas.microsoft.com/office/drawing/2014/main" id="{41BA7CBA-ED3C-B643-AF7E-0C64DDF8CEE8}"/>
              </a:ext>
            </a:extLst>
          </p:cNvPr>
          <p:cNvCxnSpPr>
            <a:stCxn id="8" idx="3"/>
            <a:endCxn id="11" idx="1"/>
          </p:cNvCxnSpPr>
          <p:nvPr/>
        </p:nvCxnSpPr>
        <p:spPr>
          <a:xfrm flipV="1">
            <a:off x="7033846" y="785494"/>
            <a:ext cx="867304" cy="983774"/>
          </a:xfrm>
          <a:prstGeom prst="bentConnector3">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AFB6D9EA-4D0F-748E-C26F-B48967B7A268}"/>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607675" y="4200223"/>
            <a:ext cx="8033096" cy="1616221"/>
          </a:xfrm>
          <a:prstGeom prst="rect">
            <a:avLst/>
          </a:prstGeom>
        </p:spPr>
      </p:pic>
    </p:spTree>
    <p:extLst>
      <p:ext uri="{BB962C8B-B14F-4D97-AF65-F5344CB8AC3E}">
        <p14:creationId xmlns:p14="http://schemas.microsoft.com/office/powerpoint/2010/main" val="382843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1712BBB-7538-C515-A9E7-6594D24F61AA}"/>
              </a:ext>
            </a:extLst>
          </p:cNvPr>
          <p:cNvPicPr>
            <a:picLocks noChangeAspect="1"/>
          </p:cNvPicPr>
          <p:nvPr/>
        </p:nvPicPr>
        <p:blipFill>
          <a:blip r:embed="rId2"/>
          <a:stretch>
            <a:fillRect/>
          </a:stretch>
        </p:blipFill>
        <p:spPr>
          <a:xfrm>
            <a:off x="2219492" y="954525"/>
            <a:ext cx="4321985" cy="1762473"/>
          </a:xfrm>
          <a:prstGeom prst="rect">
            <a:avLst/>
          </a:prstGeom>
        </p:spPr>
      </p:pic>
      <p:sp>
        <p:nvSpPr>
          <p:cNvPr id="2" name="Title 1">
            <a:extLst>
              <a:ext uri="{FF2B5EF4-FFF2-40B4-BE49-F238E27FC236}">
                <a16:creationId xmlns:a16="http://schemas.microsoft.com/office/drawing/2014/main" id="{BDA4724B-C1F9-01EA-DF73-624BE3042D6B}"/>
              </a:ext>
            </a:extLst>
          </p:cNvPr>
          <p:cNvSpPr>
            <a:spLocks noGrp="1"/>
          </p:cNvSpPr>
          <p:nvPr>
            <p:ph type="title"/>
          </p:nvPr>
        </p:nvSpPr>
        <p:spPr>
          <a:xfrm>
            <a:off x="208935" y="128896"/>
            <a:ext cx="10515600" cy="943897"/>
          </a:xfrm>
        </p:spPr>
        <p:txBody>
          <a:bodyPr/>
          <a:lstStyle/>
          <a:p>
            <a:r>
              <a:rPr lang="en-US" dirty="0"/>
              <a:t>Case 2</a:t>
            </a:r>
          </a:p>
        </p:txBody>
      </p:sp>
      <p:sp>
        <p:nvSpPr>
          <p:cNvPr id="8" name="Rectangle 7">
            <a:extLst>
              <a:ext uri="{FF2B5EF4-FFF2-40B4-BE49-F238E27FC236}">
                <a16:creationId xmlns:a16="http://schemas.microsoft.com/office/drawing/2014/main" id="{CD6511D0-AF32-10B4-EEC6-CAF4E8A16A1E}"/>
              </a:ext>
            </a:extLst>
          </p:cNvPr>
          <p:cNvSpPr/>
          <p:nvPr/>
        </p:nvSpPr>
        <p:spPr>
          <a:xfrm>
            <a:off x="2219492" y="1846767"/>
            <a:ext cx="3010414" cy="269631"/>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
        <p:nvSpPr>
          <p:cNvPr id="11" name="TextBox 10">
            <a:extLst>
              <a:ext uri="{FF2B5EF4-FFF2-40B4-BE49-F238E27FC236}">
                <a16:creationId xmlns:a16="http://schemas.microsoft.com/office/drawing/2014/main" id="{BEFFAA8D-107D-334F-30CD-8AF15A71B400}"/>
              </a:ext>
            </a:extLst>
          </p:cNvPr>
          <p:cNvSpPr txBox="1"/>
          <p:nvPr/>
        </p:nvSpPr>
        <p:spPr>
          <a:xfrm>
            <a:off x="7901150" y="231496"/>
            <a:ext cx="4290850" cy="430887"/>
          </a:xfrm>
          <a:prstGeom prst="rect">
            <a:avLst/>
          </a:prstGeom>
          <a:solidFill>
            <a:schemeClr val="accent6">
              <a:lumMod val="40000"/>
              <a:lumOff val="60000"/>
            </a:schemeClr>
          </a:solidFill>
        </p:spPr>
        <p:txBody>
          <a:bodyPr wrap="square" rtlCol="0">
            <a:spAutoFit/>
          </a:bodyPr>
          <a:lstStyle/>
          <a:p>
            <a:r>
              <a:rPr lang="en-US" sz="2200" dirty="0">
                <a:solidFill>
                  <a:schemeClr val="accent6">
                    <a:lumMod val="50000"/>
                  </a:schemeClr>
                </a:solidFill>
              </a:rPr>
              <a:t>Check that port is correct!</a:t>
            </a:r>
          </a:p>
        </p:txBody>
      </p:sp>
      <p:cxnSp>
        <p:nvCxnSpPr>
          <p:cNvPr id="13" name="Connector: Elbow 12">
            <a:extLst>
              <a:ext uri="{FF2B5EF4-FFF2-40B4-BE49-F238E27FC236}">
                <a16:creationId xmlns:a16="http://schemas.microsoft.com/office/drawing/2014/main" id="{41BA7CBA-ED3C-B643-AF7E-0C64DDF8CEE8}"/>
              </a:ext>
            </a:extLst>
          </p:cNvPr>
          <p:cNvCxnSpPr>
            <a:cxnSpLocks/>
            <a:stCxn id="8" idx="3"/>
            <a:endCxn id="11" idx="1"/>
          </p:cNvCxnSpPr>
          <p:nvPr/>
        </p:nvCxnSpPr>
        <p:spPr>
          <a:xfrm flipV="1">
            <a:off x="5229906" y="446940"/>
            <a:ext cx="2671244" cy="1534643"/>
          </a:xfrm>
          <a:prstGeom prst="bentConnector3">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Python logo - INSAID Blog">
            <a:extLst>
              <a:ext uri="{FF2B5EF4-FFF2-40B4-BE49-F238E27FC236}">
                <a16:creationId xmlns:a16="http://schemas.microsoft.com/office/drawing/2014/main" id="{2E48EBC8-E32A-3418-0AE3-19D26F979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35" y="2116398"/>
            <a:ext cx="943896" cy="9438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0980BAD-6753-1956-CF13-1631CD97F3BD}"/>
              </a:ext>
            </a:extLst>
          </p:cNvPr>
          <p:cNvSpPr txBox="1"/>
          <p:nvPr/>
        </p:nvSpPr>
        <p:spPr>
          <a:xfrm>
            <a:off x="74830" y="3134952"/>
            <a:ext cx="1079142" cy="369332"/>
          </a:xfrm>
          <a:prstGeom prst="rect">
            <a:avLst/>
          </a:prstGeom>
          <a:noFill/>
        </p:spPr>
        <p:txBody>
          <a:bodyPr wrap="none" rtlCol="0">
            <a:spAutoFit/>
          </a:bodyPr>
          <a:lstStyle/>
          <a:p>
            <a:r>
              <a:rPr lang="en-US" b="1" dirty="0"/>
              <a:t>Publisher</a:t>
            </a:r>
          </a:p>
        </p:txBody>
      </p:sp>
      <p:pic>
        <p:nvPicPr>
          <p:cNvPr id="14" name="Picture 13">
            <a:extLst>
              <a:ext uri="{FF2B5EF4-FFF2-40B4-BE49-F238E27FC236}">
                <a16:creationId xmlns:a16="http://schemas.microsoft.com/office/drawing/2014/main" id="{40B4DC24-04D7-FB13-7A25-207944120241}"/>
              </a:ext>
            </a:extLst>
          </p:cNvPr>
          <p:cNvPicPr>
            <a:picLocks noChangeAspect="1"/>
          </p:cNvPicPr>
          <p:nvPr/>
        </p:nvPicPr>
        <p:blipFill>
          <a:blip r:embed="rId4"/>
          <a:stretch>
            <a:fillRect/>
          </a:stretch>
        </p:blipFill>
        <p:spPr>
          <a:xfrm>
            <a:off x="4818185" y="2656484"/>
            <a:ext cx="6832023" cy="2948259"/>
          </a:xfrm>
          <a:prstGeom prst="rect">
            <a:avLst/>
          </a:prstGeom>
        </p:spPr>
      </p:pic>
      <p:sp>
        <p:nvSpPr>
          <p:cNvPr id="19" name="Rectangle 18">
            <a:extLst>
              <a:ext uri="{FF2B5EF4-FFF2-40B4-BE49-F238E27FC236}">
                <a16:creationId xmlns:a16="http://schemas.microsoft.com/office/drawing/2014/main" id="{AA288C7A-63A7-0171-7F45-A51DFA94D261}"/>
              </a:ext>
            </a:extLst>
          </p:cNvPr>
          <p:cNvSpPr/>
          <p:nvPr/>
        </p:nvSpPr>
        <p:spPr>
          <a:xfrm>
            <a:off x="5229906" y="3159369"/>
            <a:ext cx="5494629" cy="26963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
        <p:nvSpPr>
          <p:cNvPr id="21" name="TextBox 20">
            <a:extLst>
              <a:ext uri="{FF2B5EF4-FFF2-40B4-BE49-F238E27FC236}">
                <a16:creationId xmlns:a16="http://schemas.microsoft.com/office/drawing/2014/main" id="{EBB96C6F-CC31-8F07-32BB-6D993069D13E}"/>
              </a:ext>
            </a:extLst>
          </p:cNvPr>
          <p:cNvSpPr txBox="1"/>
          <p:nvPr/>
        </p:nvSpPr>
        <p:spPr>
          <a:xfrm>
            <a:off x="1331655" y="2878685"/>
            <a:ext cx="3010414" cy="830997"/>
          </a:xfrm>
          <a:prstGeom prst="rect">
            <a:avLst/>
          </a:prstGeom>
          <a:noFill/>
        </p:spPr>
        <p:txBody>
          <a:bodyPr wrap="square">
            <a:spAutoFit/>
          </a:bodyPr>
          <a:lstStyle/>
          <a:p>
            <a:pPr algn="r"/>
            <a:r>
              <a:rPr lang="en-US" sz="2400" b="1" dirty="0">
                <a:solidFill>
                  <a:srgbClr val="FF0000"/>
                </a:solidFill>
              </a:rPr>
              <a:t>Change the QOS of publish</a:t>
            </a:r>
          </a:p>
        </p:txBody>
      </p:sp>
      <p:sp>
        <p:nvSpPr>
          <p:cNvPr id="22" name="Arrow: Right 21">
            <a:extLst>
              <a:ext uri="{FF2B5EF4-FFF2-40B4-BE49-F238E27FC236}">
                <a16:creationId xmlns:a16="http://schemas.microsoft.com/office/drawing/2014/main" id="{DD2A7CE6-C40D-A8CD-04C3-04F97A1CB657}"/>
              </a:ext>
            </a:extLst>
          </p:cNvPr>
          <p:cNvSpPr/>
          <p:nvPr/>
        </p:nvSpPr>
        <p:spPr>
          <a:xfrm>
            <a:off x="4447444" y="3109831"/>
            <a:ext cx="527538" cy="368706"/>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0416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83168CF-B005-6767-16D4-DB870A44C6B4}"/>
              </a:ext>
            </a:extLst>
          </p:cNvPr>
          <p:cNvPicPr>
            <a:picLocks noChangeAspect="1"/>
          </p:cNvPicPr>
          <p:nvPr/>
        </p:nvPicPr>
        <p:blipFill>
          <a:blip r:embed="rId2"/>
          <a:stretch>
            <a:fillRect/>
          </a:stretch>
        </p:blipFill>
        <p:spPr>
          <a:xfrm>
            <a:off x="2185876" y="1390838"/>
            <a:ext cx="5050673" cy="1378296"/>
          </a:xfrm>
          <a:prstGeom prst="rect">
            <a:avLst/>
          </a:prstGeom>
        </p:spPr>
      </p:pic>
      <p:sp>
        <p:nvSpPr>
          <p:cNvPr id="2" name="Title 1">
            <a:extLst>
              <a:ext uri="{FF2B5EF4-FFF2-40B4-BE49-F238E27FC236}">
                <a16:creationId xmlns:a16="http://schemas.microsoft.com/office/drawing/2014/main" id="{BDA4724B-C1F9-01EA-DF73-624BE3042D6B}"/>
              </a:ext>
            </a:extLst>
          </p:cNvPr>
          <p:cNvSpPr>
            <a:spLocks noGrp="1"/>
          </p:cNvSpPr>
          <p:nvPr>
            <p:ph type="title"/>
          </p:nvPr>
        </p:nvSpPr>
        <p:spPr>
          <a:xfrm>
            <a:off x="208935" y="128896"/>
            <a:ext cx="10515600" cy="943897"/>
          </a:xfrm>
        </p:spPr>
        <p:txBody>
          <a:bodyPr/>
          <a:lstStyle/>
          <a:p>
            <a:r>
              <a:rPr lang="en-US" dirty="0"/>
              <a:t>Case 2</a:t>
            </a:r>
          </a:p>
        </p:txBody>
      </p:sp>
      <p:sp>
        <p:nvSpPr>
          <p:cNvPr id="8" name="Rectangle 7">
            <a:extLst>
              <a:ext uri="{FF2B5EF4-FFF2-40B4-BE49-F238E27FC236}">
                <a16:creationId xmlns:a16="http://schemas.microsoft.com/office/drawing/2014/main" id="{CD6511D0-AF32-10B4-EEC6-CAF4E8A16A1E}"/>
              </a:ext>
            </a:extLst>
          </p:cNvPr>
          <p:cNvSpPr/>
          <p:nvPr/>
        </p:nvSpPr>
        <p:spPr>
          <a:xfrm>
            <a:off x="2219492" y="1846767"/>
            <a:ext cx="3010414" cy="269631"/>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
        <p:nvSpPr>
          <p:cNvPr id="11" name="TextBox 10">
            <a:extLst>
              <a:ext uri="{FF2B5EF4-FFF2-40B4-BE49-F238E27FC236}">
                <a16:creationId xmlns:a16="http://schemas.microsoft.com/office/drawing/2014/main" id="{BEFFAA8D-107D-334F-30CD-8AF15A71B400}"/>
              </a:ext>
            </a:extLst>
          </p:cNvPr>
          <p:cNvSpPr txBox="1"/>
          <p:nvPr/>
        </p:nvSpPr>
        <p:spPr>
          <a:xfrm>
            <a:off x="6096000" y="647797"/>
            <a:ext cx="4290850" cy="430887"/>
          </a:xfrm>
          <a:prstGeom prst="rect">
            <a:avLst/>
          </a:prstGeom>
          <a:solidFill>
            <a:schemeClr val="accent6">
              <a:lumMod val="40000"/>
              <a:lumOff val="60000"/>
            </a:schemeClr>
          </a:solidFill>
        </p:spPr>
        <p:txBody>
          <a:bodyPr wrap="square" rtlCol="0">
            <a:spAutoFit/>
          </a:bodyPr>
          <a:lstStyle/>
          <a:p>
            <a:r>
              <a:rPr lang="en-US" sz="2200" dirty="0">
                <a:solidFill>
                  <a:schemeClr val="accent6">
                    <a:lumMod val="50000"/>
                  </a:schemeClr>
                </a:solidFill>
              </a:rPr>
              <a:t>Check that port is correct!</a:t>
            </a:r>
          </a:p>
        </p:txBody>
      </p:sp>
      <p:cxnSp>
        <p:nvCxnSpPr>
          <p:cNvPr id="13" name="Connector: Elbow 12">
            <a:extLst>
              <a:ext uri="{FF2B5EF4-FFF2-40B4-BE49-F238E27FC236}">
                <a16:creationId xmlns:a16="http://schemas.microsoft.com/office/drawing/2014/main" id="{41BA7CBA-ED3C-B643-AF7E-0C64DDF8CEE8}"/>
              </a:ext>
            </a:extLst>
          </p:cNvPr>
          <p:cNvCxnSpPr>
            <a:cxnSpLocks/>
            <a:stCxn id="8" idx="3"/>
            <a:endCxn id="11" idx="1"/>
          </p:cNvCxnSpPr>
          <p:nvPr/>
        </p:nvCxnSpPr>
        <p:spPr>
          <a:xfrm flipV="1">
            <a:off x="5229906" y="863241"/>
            <a:ext cx="866094" cy="1118342"/>
          </a:xfrm>
          <a:prstGeom prst="bentConnector3">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Arrow: Right 21">
            <a:extLst>
              <a:ext uri="{FF2B5EF4-FFF2-40B4-BE49-F238E27FC236}">
                <a16:creationId xmlns:a16="http://schemas.microsoft.com/office/drawing/2014/main" id="{DD2A7CE6-C40D-A8CD-04C3-04F97A1CB657}"/>
              </a:ext>
            </a:extLst>
          </p:cNvPr>
          <p:cNvSpPr/>
          <p:nvPr/>
        </p:nvSpPr>
        <p:spPr>
          <a:xfrm rot="2148901">
            <a:off x="2844398" y="4430131"/>
            <a:ext cx="810690" cy="410943"/>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Python logo - INSAID Blog">
            <a:extLst>
              <a:ext uri="{FF2B5EF4-FFF2-40B4-BE49-F238E27FC236}">
                <a16:creationId xmlns:a16="http://schemas.microsoft.com/office/drawing/2014/main" id="{EA6FA723-01EB-12FB-1AEA-65F89CECC2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67" y="1509635"/>
            <a:ext cx="943896" cy="9438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ython logo - INSAID Blog">
            <a:extLst>
              <a:ext uri="{FF2B5EF4-FFF2-40B4-BE49-F238E27FC236}">
                <a16:creationId xmlns:a16="http://schemas.microsoft.com/office/drawing/2014/main" id="{EBE69B4A-C5A3-F5E0-846D-8366988E2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67" y="4031609"/>
            <a:ext cx="943896" cy="94389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54EE34F-23DB-5E82-46F2-56DED97EEC86}"/>
              </a:ext>
            </a:extLst>
          </p:cNvPr>
          <p:cNvSpPr txBox="1"/>
          <p:nvPr/>
        </p:nvSpPr>
        <p:spPr>
          <a:xfrm>
            <a:off x="368417" y="5005154"/>
            <a:ext cx="2016962" cy="646331"/>
          </a:xfrm>
          <a:prstGeom prst="rect">
            <a:avLst/>
          </a:prstGeom>
          <a:noFill/>
        </p:spPr>
        <p:txBody>
          <a:bodyPr wrap="none" rtlCol="0">
            <a:spAutoFit/>
          </a:bodyPr>
          <a:lstStyle/>
          <a:p>
            <a:pPr algn="ctr"/>
            <a:r>
              <a:rPr lang="en-US" b="1" dirty="0"/>
              <a:t>Subscriber 2</a:t>
            </a:r>
          </a:p>
          <a:p>
            <a:pPr algn="ctr"/>
            <a:r>
              <a:rPr lang="en-US" b="1" dirty="0"/>
              <a:t>Topic: </a:t>
            </a:r>
            <a:r>
              <a:rPr lang="en-US" dirty="0"/>
              <a:t>Temperature</a:t>
            </a:r>
          </a:p>
        </p:txBody>
      </p:sp>
      <p:sp>
        <p:nvSpPr>
          <p:cNvPr id="10" name="TextBox 9">
            <a:extLst>
              <a:ext uri="{FF2B5EF4-FFF2-40B4-BE49-F238E27FC236}">
                <a16:creationId xmlns:a16="http://schemas.microsoft.com/office/drawing/2014/main" id="{61E298A1-4F3D-1523-27BD-FDF1ECE62DA5}"/>
              </a:ext>
            </a:extLst>
          </p:cNvPr>
          <p:cNvSpPr txBox="1"/>
          <p:nvPr/>
        </p:nvSpPr>
        <p:spPr>
          <a:xfrm>
            <a:off x="271806" y="2509661"/>
            <a:ext cx="1653914" cy="646331"/>
          </a:xfrm>
          <a:prstGeom prst="rect">
            <a:avLst/>
          </a:prstGeom>
          <a:noFill/>
        </p:spPr>
        <p:txBody>
          <a:bodyPr wrap="none" rtlCol="0">
            <a:spAutoFit/>
          </a:bodyPr>
          <a:lstStyle/>
          <a:p>
            <a:pPr algn="ctr"/>
            <a:r>
              <a:rPr lang="en-US" b="1" dirty="0"/>
              <a:t>Subscriber 2</a:t>
            </a:r>
          </a:p>
          <a:p>
            <a:pPr algn="ctr"/>
            <a:r>
              <a:rPr lang="en-US" b="1" dirty="0"/>
              <a:t>Topic: </a:t>
            </a:r>
            <a:r>
              <a:rPr lang="en-US" dirty="0"/>
              <a:t>Humidity</a:t>
            </a:r>
          </a:p>
        </p:txBody>
      </p:sp>
      <p:pic>
        <p:nvPicPr>
          <p:cNvPr id="18" name="Picture 17">
            <a:extLst>
              <a:ext uri="{FF2B5EF4-FFF2-40B4-BE49-F238E27FC236}">
                <a16:creationId xmlns:a16="http://schemas.microsoft.com/office/drawing/2014/main" id="{90B213A3-596F-A42C-4900-A1E160BF3C2A}"/>
              </a:ext>
            </a:extLst>
          </p:cNvPr>
          <p:cNvPicPr>
            <a:picLocks noChangeAspect="1"/>
          </p:cNvPicPr>
          <p:nvPr/>
        </p:nvPicPr>
        <p:blipFill>
          <a:blip r:embed="rId4"/>
          <a:stretch>
            <a:fillRect/>
          </a:stretch>
        </p:blipFill>
        <p:spPr>
          <a:xfrm>
            <a:off x="3619224" y="4031609"/>
            <a:ext cx="7105311" cy="1427808"/>
          </a:xfrm>
          <a:prstGeom prst="rect">
            <a:avLst/>
          </a:prstGeom>
        </p:spPr>
      </p:pic>
      <p:sp>
        <p:nvSpPr>
          <p:cNvPr id="20" name="Rectangle 19">
            <a:extLst>
              <a:ext uri="{FF2B5EF4-FFF2-40B4-BE49-F238E27FC236}">
                <a16:creationId xmlns:a16="http://schemas.microsoft.com/office/drawing/2014/main" id="{FF18D792-9F46-6583-43D7-345D4194A805}"/>
              </a:ext>
            </a:extLst>
          </p:cNvPr>
          <p:cNvSpPr/>
          <p:nvPr/>
        </p:nvSpPr>
        <p:spPr>
          <a:xfrm>
            <a:off x="3724700" y="4799692"/>
            <a:ext cx="3511850" cy="26963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
        <p:nvSpPr>
          <p:cNvPr id="23" name="TextBox 22">
            <a:extLst>
              <a:ext uri="{FF2B5EF4-FFF2-40B4-BE49-F238E27FC236}">
                <a16:creationId xmlns:a16="http://schemas.microsoft.com/office/drawing/2014/main" id="{2EF5EC22-8DC2-8B57-A60A-443E9B9FFE10}"/>
              </a:ext>
            </a:extLst>
          </p:cNvPr>
          <p:cNvSpPr txBox="1"/>
          <p:nvPr/>
        </p:nvSpPr>
        <p:spPr>
          <a:xfrm>
            <a:off x="623067" y="3521421"/>
            <a:ext cx="3010414" cy="830997"/>
          </a:xfrm>
          <a:prstGeom prst="rect">
            <a:avLst/>
          </a:prstGeom>
          <a:noFill/>
        </p:spPr>
        <p:txBody>
          <a:bodyPr wrap="square">
            <a:spAutoFit/>
          </a:bodyPr>
          <a:lstStyle/>
          <a:p>
            <a:pPr algn="r"/>
            <a:r>
              <a:rPr lang="en-US" sz="2400" b="1" dirty="0">
                <a:solidFill>
                  <a:srgbClr val="FF0000"/>
                </a:solidFill>
              </a:rPr>
              <a:t>Change the QOS of SUBSCRIPTION</a:t>
            </a:r>
          </a:p>
        </p:txBody>
      </p:sp>
    </p:spTree>
    <p:extLst>
      <p:ext uri="{BB962C8B-B14F-4D97-AF65-F5344CB8AC3E}">
        <p14:creationId xmlns:p14="http://schemas.microsoft.com/office/powerpoint/2010/main" val="13586796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itHub - eclipse/mosquitto: Eclipse Mosquitto - An open ...">
            <a:extLst>
              <a:ext uri="{FF2B5EF4-FFF2-40B4-BE49-F238E27FC236}">
                <a16:creationId xmlns:a16="http://schemas.microsoft.com/office/drawing/2014/main" id="{B2544B3A-5BE5-FC2A-E222-525E3BE912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5961" y="3862293"/>
            <a:ext cx="2045110" cy="102255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GitHub - eclipse/mosquitto: Eclipse Mosquitto - An open ...">
            <a:extLst>
              <a:ext uri="{FF2B5EF4-FFF2-40B4-BE49-F238E27FC236}">
                <a16:creationId xmlns:a16="http://schemas.microsoft.com/office/drawing/2014/main" id="{17CF1CAD-4549-14E4-9552-433D891E8B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830" y="4222200"/>
            <a:ext cx="2045110" cy="102255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GitHub - eclipse/mosquitto: Eclipse Mosquitto - An open ...">
            <a:extLst>
              <a:ext uri="{FF2B5EF4-FFF2-40B4-BE49-F238E27FC236}">
                <a16:creationId xmlns:a16="http://schemas.microsoft.com/office/drawing/2014/main" id="{3F9C9E57-38FA-AFC1-96D3-A5678213C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3886" y="2068303"/>
            <a:ext cx="2045110" cy="102255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7B8AFD10-8BFD-2940-3441-C8E6D03FBB01}"/>
              </a:ext>
            </a:extLst>
          </p:cNvPr>
          <p:cNvSpPr txBox="1"/>
          <p:nvPr/>
        </p:nvSpPr>
        <p:spPr>
          <a:xfrm>
            <a:off x="5856329" y="3096720"/>
            <a:ext cx="1556580"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Central Broker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1884</a:t>
            </a:r>
          </a:p>
        </p:txBody>
      </p:sp>
      <p:sp>
        <p:nvSpPr>
          <p:cNvPr id="2" name="Title 1">
            <a:extLst>
              <a:ext uri="{FF2B5EF4-FFF2-40B4-BE49-F238E27FC236}">
                <a16:creationId xmlns:a16="http://schemas.microsoft.com/office/drawing/2014/main" id="{BDA4724B-C1F9-01EA-DF73-624BE3042D6B}"/>
              </a:ext>
            </a:extLst>
          </p:cNvPr>
          <p:cNvSpPr>
            <a:spLocks noGrp="1"/>
          </p:cNvSpPr>
          <p:nvPr>
            <p:ph type="title"/>
          </p:nvPr>
        </p:nvSpPr>
        <p:spPr>
          <a:xfrm>
            <a:off x="208935" y="128896"/>
            <a:ext cx="10515600" cy="943897"/>
          </a:xfrm>
        </p:spPr>
        <p:txBody>
          <a:bodyPr/>
          <a:lstStyle/>
          <a:p>
            <a:r>
              <a:rPr lang="en-US" dirty="0"/>
              <a:t>Challenge</a:t>
            </a:r>
          </a:p>
        </p:txBody>
      </p:sp>
      <p:pic>
        <p:nvPicPr>
          <p:cNvPr id="1026" name="Picture 2" descr="GitHub - eclipse/mosquitto: Eclipse Mosquitto - An open ...">
            <a:extLst>
              <a:ext uri="{FF2B5EF4-FFF2-40B4-BE49-F238E27FC236}">
                <a16:creationId xmlns:a16="http://schemas.microsoft.com/office/drawing/2014/main" id="{69BD36FB-8D7C-B1B4-EA06-07CF4371F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5967" y="2116398"/>
            <a:ext cx="2045110" cy="10225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ython logo - INSAID Blog">
            <a:extLst>
              <a:ext uri="{FF2B5EF4-FFF2-40B4-BE49-F238E27FC236}">
                <a16:creationId xmlns:a16="http://schemas.microsoft.com/office/drawing/2014/main" id="{A3A818C0-1937-B80B-D1B5-24C24A994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47" y="1512402"/>
            <a:ext cx="943896" cy="94389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F004388-6891-75B7-F363-5EE6854CA05F}"/>
              </a:ext>
            </a:extLst>
          </p:cNvPr>
          <p:cNvSpPr txBox="1"/>
          <p:nvPr/>
        </p:nvSpPr>
        <p:spPr>
          <a:xfrm>
            <a:off x="219627" y="2499085"/>
            <a:ext cx="119616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Publisher1</a:t>
            </a:r>
          </a:p>
        </p:txBody>
      </p:sp>
      <p:sp>
        <p:nvSpPr>
          <p:cNvPr id="8" name="TextBox 7">
            <a:extLst>
              <a:ext uri="{FF2B5EF4-FFF2-40B4-BE49-F238E27FC236}">
                <a16:creationId xmlns:a16="http://schemas.microsoft.com/office/drawing/2014/main" id="{C0687A73-DED8-7881-82B6-3AAA96E752FA}"/>
              </a:ext>
            </a:extLst>
          </p:cNvPr>
          <p:cNvSpPr txBox="1"/>
          <p:nvPr/>
        </p:nvSpPr>
        <p:spPr>
          <a:xfrm>
            <a:off x="3406578" y="3081881"/>
            <a:ext cx="1548437"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BridgeBroker1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1883</a:t>
            </a:r>
          </a:p>
        </p:txBody>
      </p:sp>
      <p:pic>
        <p:nvPicPr>
          <p:cNvPr id="9" name="Picture 4" descr="Python logo - INSAID Blog">
            <a:extLst>
              <a:ext uri="{FF2B5EF4-FFF2-40B4-BE49-F238E27FC236}">
                <a16:creationId xmlns:a16="http://schemas.microsoft.com/office/drawing/2014/main" id="{4844F290-63D2-378F-51EE-1F027DC48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1970" y="543511"/>
            <a:ext cx="943896" cy="94389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Python logo - INSAID Blog">
            <a:extLst>
              <a:ext uri="{FF2B5EF4-FFF2-40B4-BE49-F238E27FC236}">
                <a16:creationId xmlns:a16="http://schemas.microsoft.com/office/drawing/2014/main" id="{0B4762F9-CC3C-352B-7C2C-1FD46C290A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1970" y="3065485"/>
            <a:ext cx="943896" cy="94389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594AA70-AFB2-0D28-8E9F-27FA1899D36C}"/>
              </a:ext>
            </a:extLst>
          </p:cNvPr>
          <p:cNvSpPr txBox="1"/>
          <p:nvPr/>
        </p:nvSpPr>
        <p:spPr>
          <a:xfrm>
            <a:off x="9477320" y="4039030"/>
            <a:ext cx="2016962"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Subscriber 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Topic: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Temperature</a:t>
            </a:r>
          </a:p>
        </p:txBody>
      </p:sp>
      <p:sp>
        <p:nvSpPr>
          <p:cNvPr id="13" name="TextBox 12">
            <a:extLst>
              <a:ext uri="{FF2B5EF4-FFF2-40B4-BE49-F238E27FC236}">
                <a16:creationId xmlns:a16="http://schemas.microsoft.com/office/drawing/2014/main" id="{37C9FE75-A70F-F968-9F8D-AEB55FF88DD4}"/>
              </a:ext>
            </a:extLst>
          </p:cNvPr>
          <p:cNvSpPr txBox="1"/>
          <p:nvPr/>
        </p:nvSpPr>
        <p:spPr>
          <a:xfrm>
            <a:off x="9380709" y="1543537"/>
            <a:ext cx="1653914"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Subscriber 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Topic: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Humidity</a:t>
            </a:r>
          </a:p>
        </p:txBody>
      </p:sp>
      <p:cxnSp>
        <p:nvCxnSpPr>
          <p:cNvPr id="15" name="Straight Arrow Connector 14">
            <a:extLst>
              <a:ext uri="{FF2B5EF4-FFF2-40B4-BE49-F238E27FC236}">
                <a16:creationId xmlns:a16="http://schemas.microsoft.com/office/drawing/2014/main" id="{2C57137E-5D4E-00AB-533E-0DA8B8B15E87}"/>
              </a:ext>
            </a:extLst>
          </p:cNvPr>
          <p:cNvCxnSpPr/>
          <p:nvPr/>
        </p:nvCxnSpPr>
        <p:spPr>
          <a:xfrm>
            <a:off x="1308678" y="2228549"/>
            <a:ext cx="2035277"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B4C1D30-756F-176E-EBF1-51A1C642919A}"/>
              </a:ext>
            </a:extLst>
          </p:cNvPr>
          <p:cNvSpPr txBox="1"/>
          <p:nvPr/>
        </p:nvSpPr>
        <p:spPr>
          <a:xfrm>
            <a:off x="510897" y="4191172"/>
            <a:ext cx="3526695"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Topic: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Temperature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Temperature: 24</a:t>
            </a:r>
            <a:r>
              <a:rPr kumimoji="0" lang="en-US" sz="1800" b="0" i="0" u="none" strike="noStrike" kern="1200" cap="none" spc="0" normalizeH="0" baseline="30000" noProof="0" dirty="0">
                <a:ln>
                  <a:noFill/>
                </a:ln>
                <a:solidFill>
                  <a:prstClr val="black"/>
                </a:solidFill>
                <a:effectLst/>
                <a:uLnTx/>
                <a:uFillTx/>
                <a:latin typeface="Calibri" panose="020F0502020204030204"/>
                <a:ea typeface="+mn-ea"/>
                <a:cs typeface="+mn-cs"/>
              </a:rPr>
              <a:t>o</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a:t>
            </a:r>
          </a:p>
        </p:txBody>
      </p:sp>
      <p:cxnSp>
        <p:nvCxnSpPr>
          <p:cNvPr id="18" name="Straight Arrow Connector 17">
            <a:extLst>
              <a:ext uri="{FF2B5EF4-FFF2-40B4-BE49-F238E27FC236}">
                <a16:creationId xmlns:a16="http://schemas.microsoft.com/office/drawing/2014/main" id="{46B02313-5B33-8790-E7E9-69E898664E06}"/>
              </a:ext>
            </a:extLst>
          </p:cNvPr>
          <p:cNvCxnSpPr/>
          <p:nvPr/>
        </p:nvCxnSpPr>
        <p:spPr>
          <a:xfrm>
            <a:off x="1308678" y="4979319"/>
            <a:ext cx="203527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03173D3-DD8E-3BCB-53AB-2704953E351D}"/>
              </a:ext>
            </a:extLst>
          </p:cNvPr>
          <p:cNvSpPr txBox="1"/>
          <p:nvPr/>
        </p:nvSpPr>
        <p:spPr>
          <a:xfrm rot="19627249">
            <a:off x="7079642" y="1344641"/>
            <a:ext cx="1829490"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Humidity: 10%</a:t>
            </a:r>
          </a:p>
        </p:txBody>
      </p:sp>
      <p:cxnSp>
        <p:nvCxnSpPr>
          <p:cNvPr id="20" name="Straight Arrow Connector 19">
            <a:extLst>
              <a:ext uri="{FF2B5EF4-FFF2-40B4-BE49-F238E27FC236}">
                <a16:creationId xmlns:a16="http://schemas.microsoft.com/office/drawing/2014/main" id="{FDC0251E-F68D-2899-C7F9-B8AB9C23DE80}"/>
              </a:ext>
            </a:extLst>
          </p:cNvPr>
          <p:cNvCxnSpPr>
            <a:cxnSpLocks/>
          </p:cNvCxnSpPr>
          <p:nvPr/>
        </p:nvCxnSpPr>
        <p:spPr>
          <a:xfrm flipV="1">
            <a:off x="7581582" y="1231912"/>
            <a:ext cx="1694724" cy="1037845"/>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D82B460-46DC-A9D8-2B7B-7016FF86EFC9}"/>
              </a:ext>
            </a:extLst>
          </p:cNvPr>
          <p:cNvSpPr txBox="1"/>
          <p:nvPr/>
        </p:nvSpPr>
        <p:spPr>
          <a:xfrm>
            <a:off x="-677586" y="1487407"/>
            <a:ext cx="6115664"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Topic: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Humidity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Humidity: 10%</a:t>
            </a:r>
          </a:p>
        </p:txBody>
      </p:sp>
      <p:cxnSp>
        <p:nvCxnSpPr>
          <p:cNvPr id="24" name="Straight Arrow Connector 23">
            <a:extLst>
              <a:ext uri="{FF2B5EF4-FFF2-40B4-BE49-F238E27FC236}">
                <a16:creationId xmlns:a16="http://schemas.microsoft.com/office/drawing/2014/main" id="{4D1D9CB3-CFB7-B235-AB6E-F95B37688DF7}"/>
              </a:ext>
            </a:extLst>
          </p:cNvPr>
          <p:cNvCxnSpPr>
            <a:cxnSpLocks/>
          </p:cNvCxnSpPr>
          <p:nvPr/>
        </p:nvCxnSpPr>
        <p:spPr>
          <a:xfrm>
            <a:off x="7703145" y="2726271"/>
            <a:ext cx="1774175" cy="105027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3D7DEFF-A5D1-38FD-F48F-F0BF5E8669C5}"/>
              </a:ext>
            </a:extLst>
          </p:cNvPr>
          <p:cNvSpPr txBox="1"/>
          <p:nvPr/>
        </p:nvSpPr>
        <p:spPr>
          <a:xfrm rot="1951215">
            <a:off x="7467429" y="3191151"/>
            <a:ext cx="1829490"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Temperature: 24</a:t>
            </a:r>
            <a:r>
              <a:rPr kumimoji="0" lang="en-US" sz="1800" b="0" i="0" u="none" strike="noStrike" kern="1200" cap="none" spc="0" normalizeH="0" baseline="30000" noProof="0" dirty="0">
                <a:ln>
                  <a:noFill/>
                </a:ln>
                <a:solidFill>
                  <a:prstClr val="black"/>
                </a:solidFill>
                <a:effectLst/>
                <a:uLnTx/>
                <a:uFillTx/>
                <a:latin typeface="Calibri" panose="020F0502020204030204"/>
                <a:ea typeface="+mn-ea"/>
                <a:cs typeface="+mn-cs"/>
              </a:rPr>
              <a:t>o</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a:t>
            </a:r>
          </a:p>
        </p:txBody>
      </p:sp>
      <p:cxnSp>
        <p:nvCxnSpPr>
          <p:cNvPr id="22" name="Straight Arrow Connector 21">
            <a:extLst>
              <a:ext uri="{FF2B5EF4-FFF2-40B4-BE49-F238E27FC236}">
                <a16:creationId xmlns:a16="http://schemas.microsoft.com/office/drawing/2014/main" id="{4F7606BC-1958-0A0E-3661-534146C71CFF}"/>
              </a:ext>
            </a:extLst>
          </p:cNvPr>
          <p:cNvCxnSpPr>
            <a:cxnSpLocks/>
          </p:cNvCxnSpPr>
          <p:nvPr/>
        </p:nvCxnSpPr>
        <p:spPr>
          <a:xfrm flipV="1">
            <a:off x="4986509" y="2565498"/>
            <a:ext cx="869820" cy="18182"/>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FE89ADB-024C-352C-D58E-61DB63DBD1AE}"/>
              </a:ext>
            </a:extLst>
          </p:cNvPr>
          <p:cNvCxnSpPr>
            <a:cxnSpLocks/>
          </p:cNvCxnSpPr>
          <p:nvPr/>
        </p:nvCxnSpPr>
        <p:spPr>
          <a:xfrm flipV="1">
            <a:off x="5075009" y="4256139"/>
            <a:ext cx="869820" cy="181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0A8E80-CA36-5B6F-9DE9-C53B5070B187}"/>
              </a:ext>
            </a:extLst>
          </p:cNvPr>
          <p:cNvSpPr txBox="1"/>
          <p:nvPr/>
        </p:nvSpPr>
        <p:spPr>
          <a:xfrm>
            <a:off x="4429386" y="1707171"/>
            <a:ext cx="168341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bridge1_central</a:t>
            </a:r>
          </a:p>
        </p:txBody>
      </p:sp>
      <p:sp>
        <p:nvSpPr>
          <p:cNvPr id="4" name="TextBox 3">
            <a:extLst>
              <a:ext uri="{FF2B5EF4-FFF2-40B4-BE49-F238E27FC236}">
                <a16:creationId xmlns:a16="http://schemas.microsoft.com/office/drawing/2014/main" id="{BF4257E0-AB65-E65F-01F3-835C22E2B8B9}"/>
              </a:ext>
            </a:extLst>
          </p:cNvPr>
          <p:cNvSpPr txBox="1"/>
          <p:nvPr/>
        </p:nvSpPr>
        <p:spPr>
          <a:xfrm>
            <a:off x="3526572" y="4827776"/>
            <a:ext cx="1548437"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BridgeBroker2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1885</a:t>
            </a:r>
          </a:p>
        </p:txBody>
      </p:sp>
      <p:pic>
        <p:nvPicPr>
          <p:cNvPr id="5" name="Picture 4" descr="Python logo - INSAID Blog">
            <a:extLst>
              <a:ext uri="{FF2B5EF4-FFF2-40B4-BE49-F238E27FC236}">
                <a16:creationId xmlns:a16="http://schemas.microsoft.com/office/drawing/2014/main" id="{7676380E-3938-BFB1-E392-3905128FA8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631" y="4174249"/>
            <a:ext cx="943896" cy="9438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DB38A68-947C-4C44-6F05-49C8DBF037FD}"/>
              </a:ext>
            </a:extLst>
          </p:cNvPr>
          <p:cNvSpPr txBox="1"/>
          <p:nvPr/>
        </p:nvSpPr>
        <p:spPr>
          <a:xfrm>
            <a:off x="194111" y="5160932"/>
            <a:ext cx="119616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Publisher2</a:t>
            </a:r>
          </a:p>
        </p:txBody>
      </p:sp>
      <p:sp>
        <p:nvSpPr>
          <p:cNvPr id="14" name="TextBox 13">
            <a:extLst>
              <a:ext uri="{FF2B5EF4-FFF2-40B4-BE49-F238E27FC236}">
                <a16:creationId xmlns:a16="http://schemas.microsoft.com/office/drawing/2014/main" id="{4E37A3E0-E085-4A9E-97D6-DF80AA07C4BA}"/>
              </a:ext>
            </a:extLst>
          </p:cNvPr>
          <p:cNvSpPr txBox="1"/>
          <p:nvPr/>
        </p:nvSpPr>
        <p:spPr>
          <a:xfrm>
            <a:off x="5944829" y="5092344"/>
            <a:ext cx="1548437"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BridgeBroker3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1886</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5" name="Straight Arrow Connector 24">
            <a:extLst>
              <a:ext uri="{FF2B5EF4-FFF2-40B4-BE49-F238E27FC236}">
                <a16:creationId xmlns:a16="http://schemas.microsoft.com/office/drawing/2014/main" id="{57DF6E3C-3979-9616-814A-1D1CC08A3B67}"/>
              </a:ext>
            </a:extLst>
          </p:cNvPr>
          <p:cNvCxnSpPr>
            <a:cxnSpLocks/>
          </p:cNvCxnSpPr>
          <p:nvPr/>
        </p:nvCxnSpPr>
        <p:spPr>
          <a:xfrm flipV="1">
            <a:off x="6730380" y="3896577"/>
            <a:ext cx="0" cy="4656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654A4F9-4B8B-E225-5E73-9C80F889311E}"/>
              </a:ext>
            </a:extLst>
          </p:cNvPr>
          <p:cNvSpPr txBox="1"/>
          <p:nvPr/>
        </p:nvSpPr>
        <p:spPr>
          <a:xfrm>
            <a:off x="4571737" y="227937"/>
            <a:ext cx="3013710" cy="830997"/>
          </a:xfrm>
          <a:prstGeom prst="rect">
            <a:avLst/>
          </a:prstGeom>
          <a:solidFill>
            <a:schemeClr val="accent4">
              <a:lumMod val="40000"/>
              <a:lumOff val="60000"/>
            </a:schemeClr>
          </a:solidFill>
        </p:spPr>
        <p:txBody>
          <a:bodyPr wrap="none" rtlCol="0">
            <a:spAutoFit/>
          </a:bodyPr>
          <a:lstStyle/>
          <a:p>
            <a:r>
              <a:rPr lang="en-US" sz="2400" b="1" dirty="0"/>
              <a:t>Group Activity</a:t>
            </a:r>
          </a:p>
          <a:p>
            <a:r>
              <a:rPr lang="en-US" sz="2400" b="1" dirty="0"/>
              <a:t>Due Date: end of class</a:t>
            </a:r>
          </a:p>
        </p:txBody>
      </p:sp>
      <p:sp>
        <p:nvSpPr>
          <p:cNvPr id="26" name="TextBox 25">
            <a:extLst>
              <a:ext uri="{FF2B5EF4-FFF2-40B4-BE49-F238E27FC236}">
                <a16:creationId xmlns:a16="http://schemas.microsoft.com/office/drawing/2014/main" id="{5A348180-D38C-F3A6-02B3-FB7D738C7381}"/>
              </a:ext>
            </a:extLst>
          </p:cNvPr>
          <p:cNvSpPr txBox="1"/>
          <p:nvPr/>
        </p:nvSpPr>
        <p:spPr>
          <a:xfrm>
            <a:off x="4693598" y="3699342"/>
            <a:ext cx="174740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bridge2_bridge3</a:t>
            </a:r>
          </a:p>
        </p:txBody>
      </p:sp>
      <p:sp>
        <p:nvSpPr>
          <p:cNvPr id="31" name="TextBox 30">
            <a:extLst>
              <a:ext uri="{FF2B5EF4-FFF2-40B4-BE49-F238E27FC236}">
                <a16:creationId xmlns:a16="http://schemas.microsoft.com/office/drawing/2014/main" id="{330517EA-7732-BCD8-1C28-087861FC242D}"/>
              </a:ext>
            </a:extLst>
          </p:cNvPr>
          <p:cNvSpPr txBox="1"/>
          <p:nvPr/>
        </p:nvSpPr>
        <p:spPr>
          <a:xfrm>
            <a:off x="6923638" y="3822375"/>
            <a:ext cx="168341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bridge3_central</a:t>
            </a:r>
          </a:p>
        </p:txBody>
      </p:sp>
    </p:spTree>
    <p:extLst>
      <p:ext uri="{BB962C8B-B14F-4D97-AF65-F5344CB8AC3E}">
        <p14:creationId xmlns:p14="http://schemas.microsoft.com/office/powerpoint/2010/main" val="42631867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28FD3F1-2757-0048-9847-F11FECB62464}"/>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1" y="10"/>
            <a:ext cx="12192001" cy="4666928"/>
          </a:xfrm>
          <a:prstGeom prst="rect">
            <a:avLst/>
          </a:prstGeom>
        </p:spPr>
      </p:pic>
      <p:pic>
        <p:nvPicPr>
          <p:cNvPr id="22" name="Picture 13">
            <a:extLst>
              <a:ext uri="{FF2B5EF4-FFF2-40B4-BE49-F238E27FC236}">
                <a16:creationId xmlns:a16="http://schemas.microsoft.com/office/drawing/2014/main" id="{DEF28D5B-2926-4FE4-BF22-EA37C737E8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a:ext>
            </a:extLst>
          </a:blip>
          <a:srcRect t="51817"/>
          <a:stretch/>
        </p:blipFill>
        <p:spPr>
          <a:xfrm>
            <a:off x="0" y="3553566"/>
            <a:ext cx="12192000" cy="3304434"/>
          </a:xfrm>
          <a:prstGeom prst="rect">
            <a:avLst/>
          </a:prstGeom>
        </p:spPr>
      </p:pic>
      <p:sp>
        <p:nvSpPr>
          <p:cNvPr id="23" name="Oval 15">
            <a:extLst>
              <a:ext uri="{FF2B5EF4-FFF2-40B4-BE49-F238E27FC236}">
                <a16:creationId xmlns:a16="http://schemas.microsoft.com/office/drawing/2014/main" id="{02E941BD-027E-419D-A57B-79D61423B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111" y="4606470"/>
            <a:ext cx="767645" cy="57513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e the source image">
            <a:extLst>
              <a:ext uri="{FF2B5EF4-FFF2-40B4-BE49-F238E27FC236}">
                <a16:creationId xmlns:a16="http://schemas.microsoft.com/office/drawing/2014/main" id="{BBE3C7B2-C2D6-419E-A6AD-D75A1533A4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3653" y="4976921"/>
            <a:ext cx="4514850" cy="119062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3">
            <a:extLst>
              <a:ext uri="{FF2B5EF4-FFF2-40B4-BE49-F238E27FC236}">
                <a16:creationId xmlns:a16="http://schemas.microsoft.com/office/drawing/2014/main" id="{2D2370DA-B40C-0814-226B-5F4637E4C12D}"/>
              </a:ext>
            </a:extLst>
          </p:cNvPr>
          <p:cNvSpPr>
            <a:spLocks noGrp="1"/>
          </p:cNvSpPr>
          <p:nvPr>
            <p:ph type="ctrTitle"/>
          </p:nvPr>
        </p:nvSpPr>
        <p:spPr>
          <a:xfrm>
            <a:off x="344310" y="4441390"/>
            <a:ext cx="6945845" cy="1968174"/>
          </a:xfrm>
        </p:spPr>
        <p:txBody>
          <a:bodyPr anchor="ctr">
            <a:noAutofit/>
          </a:bodyPr>
          <a:lstStyle/>
          <a:p>
            <a:pPr algn="l">
              <a:lnSpc>
                <a:spcPct val="100000"/>
              </a:lnSpc>
            </a:pPr>
            <a:r>
              <a:rPr lang="en-US" sz="4000" b="1" dirty="0">
                <a:solidFill>
                  <a:srgbClr val="002060"/>
                </a:solidFill>
                <a:latin typeface="Arial Black" panose="020B0A04020102020204" pitchFamily="34" charset="0"/>
                <a:cs typeface="Aharoni" panose="02010803020104030203" pitchFamily="2" charset="-79"/>
              </a:rPr>
              <a:t>Unit 6.5 (Extra) </a:t>
            </a:r>
            <a:br>
              <a:rPr lang="en-US" sz="4000" b="1" dirty="0">
                <a:solidFill>
                  <a:srgbClr val="002060"/>
                </a:solidFill>
                <a:latin typeface="Arial Black" panose="020B0A04020102020204" pitchFamily="34" charset="0"/>
                <a:cs typeface="Aharoni" panose="02010803020104030203" pitchFamily="2" charset="-79"/>
              </a:rPr>
            </a:br>
            <a:r>
              <a:rPr lang="en-US" sz="4000" b="1" dirty="0">
                <a:solidFill>
                  <a:srgbClr val="002060"/>
                </a:solidFill>
                <a:latin typeface="Arial Black" panose="020B0A04020102020204" pitchFamily="34" charset="0"/>
                <a:cs typeface="Aharoni" panose="02010803020104030203" pitchFamily="2" charset="-79"/>
              </a:rPr>
              <a:t>	MQTT Advanced</a:t>
            </a:r>
            <a:endParaRPr lang="en-US" sz="4000" b="1" u="sng"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3221358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35DDB-6AE0-4ECC-BFC0-0E95A7AD233C}"/>
              </a:ext>
            </a:extLst>
          </p:cNvPr>
          <p:cNvSpPr>
            <a:spLocks noGrp="1"/>
          </p:cNvSpPr>
          <p:nvPr>
            <p:ph type="title"/>
          </p:nvPr>
        </p:nvSpPr>
        <p:spPr>
          <a:xfrm>
            <a:off x="110612" y="355293"/>
            <a:ext cx="10515600" cy="863908"/>
          </a:xfrm>
        </p:spPr>
        <p:txBody>
          <a:bodyPr/>
          <a:lstStyle/>
          <a:p>
            <a:r>
              <a:rPr lang="en-US" dirty="0"/>
              <a:t>IoT Connectivity</a:t>
            </a:r>
          </a:p>
        </p:txBody>
      </p:sp>
      <p:sp>
        <p:nvSpPr>
          <p:cNvPr id="3" name="Espaço Reservado para Conteúdo 2">
            <a:extLst>
              <a:ext uri="{FF2B5EF4-FFF2-40B4-BE49-F238E27FC236}">
                <a16:creationId xmlns:a16="http://schemas.microsoft.com/office/drawing/2014/main" id="{D991161B-732E-4BA7-8EC6-451573E9EA05}"/>
              </a:ext>
            </a:extLst>
          </p:cNvPr>
          <p:cNvSpPr>
            <a:spLocks noGrp="1"/>
          </p:cNvSpPr>
          <p:nvPr>
            <p:ph idx="1"/>
          </p:nvPr>
        </p:nvSpPr>
        <p:spPr>
          <a:xfrm>
            <a:off x="317091" y="1350820"/>
            <a:ext cx="6732638" cy="4381385"/>
          </a:xfrm>
        </p:spPr>
        <p:txBody>
          <a:bodyPr>
            <a:normAutofit fontScale="85000" lnSpcReduction="10000"/>
          </a:bodyPr>
          <a:lstStyle/>
          <a:p>
            <a:pPr algn="just"/>
            <a:r>
              <a:rPr lang="en-US" sz="2400" b="1" dirty="0"/>
              <a:t>Power Consumption</a:t>
            </a:r>
            <a:r>
              <a:rPr lang="en-US" sz="2400" dirty="0"/>
              <a:t>: the amount of energy that a node needs to work within its lifetime. This parameter defines the need for permanent power or the use of a battery. </a:t>
            </a:r>
          </a:p>
          <a:p>
            <a:pPr algn="just"/>
            <a:endParaRPr lang="en-US" sz="1200" dirty="0"/>
          </a:p>
          <a:p>
            <a:pPr algn="just"/>
            <a:r>
              <a:rPr lang="en-US" sz="2400" b="1" dirty="0"/>
              <a:t>Scalability:</a:t>
            </a:r>
            <a:r>
              <a:rPr lang="en-US" sz="2400" dirty="0"/>
              <a:t> the challenge of deploying a higher number of nodes, increasing the number of end-users, as well as the amount of data to store and process without the need of migrating the technology.</a:t>
            </a:r>
          </a:p>
          <a:p>
            <a:pPr algn="just"/>
            <a:endParaRPr lang="en-US" sz="1200" b="1" dirty="0"/>
          </a:p>
          <a:p>
            <a:pPr algn="just"/>
            <a:r>
              <a:rPr lang="en-US" sz="2400" b="1" dirty="0"/>
              <a:t>Network Topology: </a:t>
            </a:r>
            <a:r>
              <a:rPr lang="en-US" sz="2400" dirty="0"/>
              <a:t>the way nodes communicate with each other. Topologies can be the same as those used in traditional networks. Star, mesh, point-to-point, and point-to-multipoint.</a:t>
            </a:r>
          </a:p>
          <a:p>
            <a:pPr marL="0" indent="0" algn="just">
              <a:buNone/>
            </a:pPr>
            <a:endParaRPr lang="en-US" sz="1200" dirty="0"/>
          </a:p>
          <a:p>
            <a:pPr algn="just"/>
            <a:r>
              <a:rPr lang="en-US" sz="2400" b="1" dirty="0"/>
              <a:t>Security: </a:t>
            </a:r>
            <a:r>
              <a:rPr lang="en-US" sz="2400" dirty="0"/>
              <a:t>the way to protect data being sent and received.</a:t>
            </a:r>
          </a:p>
        </p:txBody>
      </p:sp>
      <p:pic>
        <p:nvPicPr>
          <p:cNvPr id="1026" name="Picture 2" descr="Data rate vs. range of various IoT network protocols">
            <a:extLst>
              <a:ext uri="{FF2B5EF4-FFF2-40B4-BE49-F238E27FC236}">
                <a16:creationId xmlns:a16="http://schemas.microsoft.com/office/drawing/2014/main" id="{AF0ABC8F-E0CC-0084-77F5-90E17BEF2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4529" y="1350820"/>
            <a:ext cx="4628576" cy="339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9852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descr="1883 - Pentesting MQTT (Mosquitto) - HackTricks - Boitatech">
            <a:extLst>
              <a:ext uri="{FF2B5EF4-FFF2-40B4-BE49-F238E27FC236}">
                <a16:creationId xmlns:a16="http://schemas.microsoft.com/office/drawing/2014/main" id="{47098F78-22F9-6200-533A-1035437D48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289" y="320292"/>
            <a:ext cx="10380126" cy="6537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67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35DDB-6AE0-4ECC-BFC0-0E95A7AD233C}"/>
              </a:ext>
            </a:extLst>
          </p:cNvPr>
          <p:cNvSpPr>
            <a:spLocks noGrp="1"/>
          </p:cNvSpPr>
          <p:nvPr>
            <p:ph type="title"/>
          </p:nvPr>
        </p:nvSpPr>
        <p:spPr>
          <a:xfrm>
            <a:off x="110612" y="355293"/>
            <a:ext cx="10515600" cy="863908"/>
          </a:xfrm>
        </p:spPr>
        <p:txBody>
          <a:bodyPr/>
          <a:lstStyle/>
          <a:p>
            <a:r>
              <a:rPr lang="en-US" dirty="0"/>
              <a:t>IoT Connectivity</a:t>
            </a:r>
          </a:p>
        </p:txBody>
      </p:sp>
      <p:pic>
        <p:nvPicPr>
          <p:cNvPr id="2050" name="Picture 2" descr="An example of Bluetooth IoT network nodes in a smart home.">
            <a:extLst>
              <a:ext uri="{FF2B5EF4-FFF2-40B4-BE49-F238E27FC236}">
                <a16:creationId xmlns:a16="http://schemas.microsoft.com/office/drawing/2014/main" id="{D9EA1A1C-6F95-7A57-7A21-DC72B631E4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598" y="1436197"/>
            <a:ext cx="8303343" cy="3985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50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O que é IoT? - dataRain - Entenda o que significa &amp;quot;Internet das Coisas&amp;quot;">
            <a:extLst>
              <a:ext uri="{FF2B5EF4-FFF2-40B4-BE49-F238E27FC236}">
                <a16:creationId xmlns:a16="http://schemas.microsoft.com/office/drawing/2014/main" id="{39EA95CF-5C0E-4076-B833-AC54BD7652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11" r="8234"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6EE9DA1-3745-48A9-8029-DE7992C1AAB6}"/>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MQTT Foundations</a:t>
            </a:r>
            <a:endParaRPr lang="en-US" sz="3600" dirty="0">
              <a:solidFill>
                <a:schemeClr val="tx1">
                  <a:lumMod val="85000"/>
                  <a:lumOff val="15000"/>
                </a:schemeClr>
              </a:solidFill>
              <a:latin typeface="+mj-lt"/>
            </a:endParaRPr>
          </a:p>
        </p:txBody>
      </p:sp>
      <p:cxnSp>
        <p:nvCxnSpPr>
          <p:cNvPr id="73" name="Straight Connector 7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0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35DDB-6AE0-4ECC-BFC0-0E95A7AD233C}"/>
              </a:ext>
            </a:extLst>
          </p:cNvPr>
          <p:cNvSpPr>
            <a:spLocks noGrp="1"/>
          </p:cNvSpPr>
          <p:nvPr>
            <p:ph type="title"/>
          </p:nvPr>
        </p:nvSpPr>
        <p:spPr>
          <a:xfrm>
            <a:off x="405581" y="188145"/>
            <a:ext cx="10515600" cy="1325563"/>
          </a:xfrm>
        </p:spPr>
        <p:txBody>
          <a:bodyPr/>
          <a:lstStyle/>
          <a:p>
            <a:r>
              <a:rPr lang="en-US" dirty="0"/>
              <a:t>MQTT</a:t>
            </a:r>
          </a:p>
        </p:txBody>
      </p:sp>
      <p:sp>
        <p:nvSpPr>
          <p:cNvPr id="3" name="Espaço Reservado para Conteúdo 2">
            <a:extLst>
              <a:ext uri="{FF2B5EF4-FFF2-40B4-BE49-F238E27FC236}">
                <a16:creationId xmlns:a16="http://schemas.microsoft.com/office/drawing/2014/main" id="{D991161B-732E-4BA7-8EC6-451573E9EA05}"/>
              </a:ext>
            </a:extLst>
          </p:cNvPr>
          <p:cNvSpPr>
            <a:spLocks noGrp="1"/>
          </p:cNvSpPr>
          <p:nvPr>
            <p:ph idx="1"/>
          </p:nvPr>
        </p:nvSpPr>
        <p:spPr>
          <a:xfrm>
            <a:off x="887362" y="1419647"/>
            <a:ext cx="7655442" cy="4273230"/>
          </a:xfrm>
        </p:spPr>
        <p:txBody>
          <a:bodyPr>
            <a:normAutofit lnSpcReduction="10000"/>
          </a:bodyPr>
          <a:lstStyle/>
          <a:p>
            <a:pPr algn="just"/>
            <a:r>
              <a:rPr lang="en-US" sz="3600" dirty="0"/>
              <a:t>MQTT (Message Queuing Telemetry Transport) is a lightweight messaging protocol designed for </a:t>
            </a:r>
            <a:r>
              <a:rPr lang="en-US" sz="3600" b="1" dirty="0"/>
              <a:t>high-latency</a:t>
            </a:r>
            <a:r>
              <a:rPr lang="en-US" sz="3600" dirty="0"/>
              <a:t>, </a:t>
            </a:r>
            <a:r>
              <a:rPr lang="en-US" sz="3600" b="1" dirty="0"/>
              <a:t>low-bandwidth</a:t>
            </a:r>
            <a:r>
              <a:rPr lang="en-US" sz="3600" dirty="0"/>
              <a:t>, and </a:t>
            </a:r>
            <a:r>
              <a:rPr lang="en-US" sz="3600" b="1" dirty="0"/>
              <a:t>unreliable networks</a:t>
            </a:r>
            <a:r>
              <a:rPr lang="en-US" sz="3600" dirty="0"/>
              <a:t>. </a:t>
            </a:r>
          </a:p>
          <a:p>
            <a:pPr algn="just"/>
            <a:endParaRPr lang="en-US" sz="3600" dirty="0"/>
          </a:p>
          <a:p>
            <a:pPr algn="just"/>
            <a:r>
              <a:rPr lang="en-US" sz="3600" dirty="0"/>
              <a:t>It </a:t>
            </a:r>
            <a:r>
              <a:rPr lang="en-US" sz="3600" b="1" dirty="0"/>
              <a:t>consumes very little power</a:t>
            </a:r>
            <a:r>
              <a:rPr lang="en-US" sz="3600" dirty="0"/>
              <a:t> on the device it’s running on. </a:t>
            </a:r>
          </a:p>
        </p:txBody>
      </p:sp>
      <p:pic>
        <p:nvPicPr>
          <p:cNvPr id="6146" name="Picture 2" descr="Automação residencial: MQTT | Gabriel RF">
            <a:extLst>
              <a:ext uri="{FF2B5EF4-FFF2-40B4-BE49-F238E27FC236}">
                <a16:creationId xmlns:a16="http://schemas.microsoft.com/office/drawing/2014/main" id="{2A96A609-F931-45FB-9BBA-664BA61E0B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9206" y="2363972"/>
            <a:ext cx="2314575"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376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35DDB-6AE0-4ECC-BFC0-0E95A7AD233C}"/>
              </a:ext>
            </a:extLst>
          </p:cNvPr>
          <p:cNvSpPr>
            <a:spLocks noGrp="1"/>
          </p:cNvSpPr>
          <p:nvPr>
            <p:ph type="title"/>
          </p:nvPr>
        </p:nvSpPr>
        <p:spPr>
          <a:xfrm>
            <a:off x="422787" y="276634"/>
            <a:ext cx="10515600" cy="1325563"/>
          </a:xfrm>
        </p:spPr>
        <p:txBody>
          <a:bodyPr/>
          <a:lstStyle/>
          <a:p>
            <a:r>
              <a:rPr lang="en-US" dirty="0"/>
              <a:t>Request-Response</a:t>
            </a:r>
          </a:p>
        </p:txBody>
      </p:sp>
      <p:pic>
        <p:nvPicPr>
          <p:cNvPr id="3074" name="Picture 2" descr="...">
            <a:extLst>
              <a:ext uri="{FF2B5EF4-FFF2-40B4-BE49-F238E27FC236}">
                <a16:creationId xmlns:a16="http://schemas.microsoft.com/office/drawing/2014/main" id="{F6D8882E-EB37-A219-06FF-4E23B1785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4051" y="2876934"/>
            <a:ext cx="5167949" cy="15180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A43BF73-9705-17C6-4C9C-2AB92E53D421}"/>
              </a:ext>
            </a:extLst>
          </p:cNvPr>
          <p:cNvSpPr txBox="1"/>
          <p:nvPr/>
        </p:nvSpPr>
        <p:spPr>
          <a:xfrm>
            <a:off x="422787" y="1802734"/>
            <a:ext cx="6096000" cy="3252531"/>
          </a:xfrm>
          <a:prstGeom prst="rect">
            <a:avLst/>
          </a:prstGeom>
        </p:spPr>
        <p:txBody>
          <a:bodyPr vert="horz" lIns="91440" tIns="45720" rIns="91440" bIns="45720" rtlCol="0">
            <a:normAutofit/>
          </a:bodyPr>
          <a:lstStyle>
            <a:lvl1pPr marL="228600" indent="-228600" algn="just">
              <a:lnSpc>
                <a:spcPct val="90000"/>
              </a:lnSpc>
              <a:spcBef>
                <a:spcPts val="1000"/>
              </a:spcBef>
              <a:buFont typeface="Arial" panose="020B0604020202020204" pitchFamily="34" charset="0"/>
              <a:buChar char="•"/>
              <a:defRPr sz="3200">
                <a:solidFill>
                  <a:srgbClr val="002060"/>
                </a:solidFill>
              </a:defRPr>
            </a:lvl1pPr>
            <a:lvl2pPr marL="685800" indent="-228600">
              <a:lnSpc>
                <a:spcPct val="90000"/>
              </a:lnSpc>
              <a:spcBef>
                <a:spcPts val="500"/>
              </a:spcBef>
              <a:buFont typeface="Arial" panose="020B0604020202020204" pitchFamily="34" charset="0"/>
              <a:buChar char="•"/>
              <a:defRPr sz="2400">
                <a:solidFill>
                  <a:srgbClr val="002060"/>
                </a:solidFill>
              </a:defRPr>
            </a:lvl2pPr>
            <a:lvl3pPr marL="1143000" indent="-228600">
              <a:lnSpc>
                <a:spcPct val="90000"/>
              </a:lnSpc>
              <a:spcBef>
                <a:spcPts val="500"/>
              </a:spcBef>
              <a:buFont typeface="Arial" panose="020B0604020202020204" pitchFamily="34" charset="0"/>
              <a:buChar char="•"/>
              <a:defRPr sz="2000">
                <a:solidFill>
                  <a:srgbClr val="002060"/>
                </a:solidFill>
              </a:defRPr>
            </a:lvl3pPr>
            <a:lvl4pPr marL="1600200" indent="-228600">
              <a:lnSpc>
                <a:spcPct val="90000"/>
              </a:lnSpc>
              <a:spcBef>
                <a:spcPts val="500"/>
              </a:spcBef>
              <a:buFont typeface="Arial" panose="020B0604020202020204" pitchFamily="34" charset="0"/>
              <a:buChar char="•"/>
              <a:defRPr>
                <a:solidFill>
                  <a:srgbClr val="002060"/>
                </a:solidFill>
              </a:defRPr>
            </a:lvl4pPr>
            <a:lvl5pPr marL="2057400" indent="-228600">
              <a:lnSpc>
                <a:spcPct val="90000"/>
              </a:lnSpc>
              <a:spcBef>
                <a:spcPts val="500"/>
              </a:spcBef>
              <a:buFont typeface="Arial" panose="020B0604020202020204" pitchFamily="34" charset="0"/>
              <a:buChar char="•"/>
              <a:defRPr>
                <a:solidFill>
                  <a:srgbClr val="002060"/>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Two actors: </a:t>
            </a:r>
            <a:r>
              <a:rPr lang="en-US" b="1" dirty="0"/>
              <a:t>Client and Server</a:t>
            </a:r>
            <a:r>
              <a:rPr lang="en-US" dirty="0"/>
              <a:t>. </a:t>
            </a:r>
          </a:p>
          <a:p>
            <a:r>
              <a:rPr lang="en-US" dirty="0"/>
              <a:t>The server is </a:t>
            </a:r>
            <a:r>
              <a:rPr lang="en-US" b="1" dirty="0"/>
              <a:t>all the time listening to requests</a:t>
            </a:r>
            <a:r>
              <a:rPr lang="en-US" dirty="0"/>
              <a:t> that may arrive from its clients</a:t>
            </a:r>
          </a:p>
          <a:p>
            <a:r>
              <a:rPr lang="en-US" dirty="0"/>
              <a:t>Server only establishes a </a:t>
            </a:r>
            <a:r>
              <a:rPr lang="en-US" b="1" dirty="0"/>
              <a:t>temporary connection</a:t>
            </a:r>
            <a:r>
              <a:rPr lang="en-US" dirty="0"/>
              <a:t>.</a:t>
            </a:r>
          </a:p>
        </p:txBody>
      </p:sp>
    </p:spTree>
    <p:extLst>
      <p:ext uri="{BB962C8B-B14F-4D97-AF65-F5344CB8AC3E}">
        <p14:creationId xmlns:p14="http://schemas.microsoft.com/office/powerpoint/2010/main" val="2921143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35DDB-6AE0-4ECC-BFC0-0E95A7AD233C}"/>
              </a:ext>
            </a:extLst>
          </p:cNvPr>
          <p:cNvSpPr>
            <a:spLocks noGrp="1"/>
          </p:cNvSpPr>
          <p:nvPr>
            <p:ph type="title"/>
          </p:nvPr>
        </p:nvSpPr>
        <p:spPr>
          <a:xfrm>
            <a:off x="78658" y="0"/>
            <a:ext cx="10515600" cy="1325563"/>
          </a:xfrm>
        </p:spPr>
        <p:txBody>
          <a:bodyPr/>
          <a:lstStyle/>
          <a:p>
            <a:r>
              <a:rPr lang="en-US" dirty="0"/>
              <a:t>Observer</a:t>
            </a:r>
          </a:p>
        </p:txBody>
      </p:sp>
      <p:pic>
        <p:nvPicPr>
          <p:cNvPr id="4098" name="Picture 2" descr="...">
            <a:extLst>
              <a:ext uri="{FF2B5EF4-FFF2-40B4-BE49-F238E27FC236}">
                <a16:creationId xmlns:a16="http://schemas.microsoft.com/office/drawing/2014/main" id="{67BC9CE4-EC45-18BC-CE6B-6437BB7B69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068" r="13001"/>
          <a:stretch/>
        </p:blipFill>
        <p:spPr bwMode="auto">
          <a:xfrm>
            <a:off x="6705600" y="1691149"/>
            <a:ext cx="4896465" cy="28587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A43BF73-9705-17C6-4C9C-2AB92E53D421}"/>
              </a:ext>
            </a:extLst>
          </p:cNvPr>
          <p:cNvSpPr txBox="1"/>
          <p:nvPr/>
        </p:nvSpPr>
        <p:spPr>
          <a:xfrm>
            <a:off x="196645" y="1325562"/>
            <a:ext cx="6174658" cy="4308321"/>
          </a:xfrm>
          <a:prstGeom prst="rect">
            <a:avLst/>
          </a:prstGeom>
        </p:spPr>
        <p:txBody>
          <a:bodyPr vert="horz" lIns="91440" tIns="45720" rIns="91440" bIns="45720" rtlCol="0">
            <a:normAutofit fontScale="92500" lnSpcReduction="20000"/>
          </a:bodyPr>
          <a:lstStyle>
            <a:lvl1pPr marL="228600" indent="-228600" algn="just">
              <a:lnSpc>
                <a:spcPct val="90000"/>
              </a:lnSpc>
              <a:spcBef>
                <a:spcPts val="1000"/>
              </a:spcBef>
              <a:buFont typeface="Arial" panose="020B0604020202020204" pitchFamily="34" charset="0"/>
              <a:buChar char="•"/>
              <a:defRPr sz="3200">
                <a:solidFill>
                  <a:srgbClr val="002060"/>
                </a:solidFill>
              </a:defRPr>
            </a:lvl1pPr>
            <a:lvl2pPr marL="685800" indent="-228600">
              <a:lnSpc>
                <a:spcPct val="90000"/>
              </a:lnSpc>
              <a:spcBef>
                <a:spcPts val="500"/>
              </a:spcBef>
              <a:buFont typeface="Arial" panose="020B0604020202020204" pitchFamily="34" charset="0"/>
              <a:buChar char="•"/>
              <a:defRPr sz="2400">
                <a:solidFill>
                  <a:srgbClr val="002060"/>
                </a:solidFill>
              </a:defRPr>
            </a:lvl2pPr>
            <a:lvl3pPr marL="1143000" indent="-228600">
              <a:lnSpc>
                <a:spcPct val="90000"/>
              </a:lnSpc>
              <a:spcBef>
                <a:spcPts val="500"/>
              </a:spcBef>
              <a:buFont typeface="Arial" panose="020B0604020202020204" pitchFamily="34" charset="0"/>
              <a:buChar char="•"/>
              <a:defRPr sz="2000">
                <a:solidFill>
                  <a:srgbClr val="002060"/>
                </a:solidFill>
              </a:defRPr>
            </a:lvl3pPr>
            <a:lvl4pPr marL="1600200" indent="-228600">
              <a:lnSpc>
                <a:spcPct val="90000"/>
              </a:lnSpc>
              <a:spcBef>
                <a:spcPts val="500"/>
              </a:spcBef>
              <a:buFont typeface="Arial" panose="020B0604020202020204" pitchFamily="34" charset="0"/>
              <a:buChar char="•"/>
              <a:defRPr>
                <a:solidFill>
                  <a:srgbClr val="002060"/>
                </a:solidFill>
              </a:defRPr>
            </a:lvl4pPr>
            <a:lvl5pPr marL="2057400" indent="-228600">
              <a:lnSpc>
                <a:spcPct val="90000"/>
              </a:lnSpc>
              <a:spcBef>
                <a:spcPts val="500"/>
              </a:spcBef>
              <a:buFont typeface="Arial" panose="020B0604020202020204" pitchFamily="34" charset="0"/>
              <a:buChar char="•"/>
              <a:defRPr>
                <a:solidFill>
                  <a:srgbClr val="002060"/>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Observer we have two main actors: the </a:t>
            </a:r>
            <a:r>
              <a:rPr lang="en-US" b="1" dirty="0"/>
              <a:t>observers</a:t>
            </a:r>
            <a:r>
              <a:rPr lang="en-US" dirty="0"/>
              <a:t> and the </a:t>
            </a:r>
            <a:r>
              <a:rPr lang="en-US" b="1" dirty="0"/>
              <a:t>subject</a:t>
            </a:r>
            <a:r>
              <a:rPr lang="en-US" dirty="0"/>
              <a:t>.</a:t>
            </a:r>
          </a:p>
          <a:p>
            <a:r>
              <a:rPr lang="en-US" b="1" dirty="0"/>
              <a:t>Observers</a:t>
            </a:r>
            <a:r>
              <a:rPr lang="en-US" dirty="0"/>
              <a:t> will make a request to subscribe to the subject and thus be notified when there is any state change.</a:t>
            </a:r>
          </a:p>
          <a:p>
            <a:r>
              <a:rPr lang="en-US" b="1" dirty="0"/>
              <a:t>Subject</a:t>
            </a:r>
            <a:r>
              <a:rPr lang="en-US" dirty="0"/>
              <a:t> will have a list of its observers so that it knows to whom to send notifications when there is a change of state.</a:t>
            </a:r>
          </a:p>
          <a:p>
            <a:r>
              <a:rPr lang="en-US" dirty="0"/>
              <a:t>The registration can be undone.</a:t>
            </a:r>
          </a:p>
        </p:txBody>
      </p:sp>
    </p:spTree>
    <p:extLst>
      <p:ext uri="{BB962C8B-B14F-4D97-AF65-F5344CB8AC3E}">
        <p14:creationId xmlns:p14="http://schemas.microsoft.com/office/powerpoint/2010/main" val="2584884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1554</Words>
  <Application>Microsoft Office PowerPoint</Application>
  <PresentationFormat>Widescreen</PresentationFormat>
  <Paragraphs>178</Paragraphs>
  <Slides>40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Abadi</vt:lpstr>
      <vt:lpstr>Arial</vt:lpstr>
      <vt:lpstr>Arial Black</vt:lpstr>
      <vt:lpstr>Calibri</vt:lpstr>
      <vt:lpstr>Calibri Light</vt:lpstr>
      <vt:lpstr>Office Theme</vt:lpstr>
      <vt:lpstr>Unit 6.5 (Extra)   MQTT Advanced</vt:lpstr>
      <vt:lpstr>IoT Connectivity</vt:lpstr>
      <vt:lpstr>IoT Connectivity</vt:lpstr>
      <vt:lpstr>IoT Connectivity</vt:lpstr>
      <vt:lpstr>IoT Connectivity</vt:lpstr>
      <vt:lpstr>MQTT Foundations</vt:lpstr>
      <vt:lpstr>MQTT</vt:lpstr>
      <vt:lpstr>Request-Response</vt:lpstr>
      <vt:lpstr>Observer</vt:lpstr>
      <vt:lpstr>Publish-Subscribe</vt:lpstr>
      <vt:lpstr>MQTT - Publish-Subscribe Pattern</vt:lpstr>
      <vt:lpstr>MQTT Messages</vt:lpstr>
      <vt:lpstr>MQTT Basic Flow</vt:lpstr>
      <vt:lpstr>Quality of Service</vt:lpstr>
      <vt:lpstr>PowerPoint Presentation</vt:lpstr>
      <vt:lpstr>PowerPoint Presentation</vt:lpstr>
      <vt:lpstr>PowerPoint Presentation</vt:lpstr>
      <vt:lpstr>MQTT Advanced Concepts</vt:lpstr>
      <vt:lpstr>Bridge Mode</vt:lpstr>
      <vt:lpstr>WebSocket</vt:lpstr>
      <vt:lpstr>WebSocket</vt:lpstr>
      <vt:lpstr>Security Challenges in IoT</vt:lpstr>
      <vt:lpstr>Approaches to security in MQTT</vt:lpstr>
      <vt:lpstr>Basic Scenario Implementation</vt:lpstr>
      <vt:lpstr>Case 1</vt:lpstr>
      <vt:lpstr>Case 1</vt:lpstr>
      <vt:lpstr>Case 1</vt:lpstr>
      <vt:lpstr>Case 1</vt:lpstr>
      <vt:lpstr>Case 1</vt:lpstr>
      <vt:lpstr>Case 1</vt:lpstr>
      <vt:lpstr>Case 1</vt:lpstr>
      <vt:lpstr>Case 2</vt:lpstr>
      <vt:lpstr>Case 2</vt:lpstr>
      <vt:lpstr>Case 2</vt:lpstr>
      <vt:lpstr>Case 2</vt:lpstr>
      <vt:lpstr>Case 2</vt:lpstr>
      <vt:lpstr>Case 2</vt:lpstr>
      <vt:lpstr>Challenge</vt:lpstr>
      <vt:lpstr>Unit 6.5 (Extra)   MQTT Advanced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Intelligence (TC2023)</dc:title>
  <dc:creator>ALEXANDRE</dc:creator>
  <cp:lastModifiedBy>ALEXANDRE B BARRETO</cp:lastModifiedBy>
  <cp:revision>20</cp:revision>
  <dcterms:created xsi:type="dcterms:W3CDTF">2021-01-13T19:01:52Z</dcterms:created>
  <dcterms:modified xsi:type="dcterms:W3CDTF">2022-11-14T18:03:43Z</dcterms:modified>
</cp:coreProperties>
</file>