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2" r:id="rId2"/>
    <p:sldId id="343" r:id="rId3"/>
    <p:sldId id="344" r:id="rId4"/>
    <p:sldId id="345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98DC8-963A-42F2-9514-EB53E0C7DD09}" v="21" dt="2022-11-08T16:26:30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83291" autoAdjust="0"/>
  </p:normalViewPr>
  <p:slideViewPr>
    <p:cSldViewPr snapToGrid="0" snapToObjects="1">
      <p:cViewPr varScale="1">
        <p:scale>
          <a:sx n="68" d="100"/>
          <a:sy n="68" d="100"/>
        </p:scale>
        <p:origin x="13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 BARRETO" userId="734048d45b8f99b5" providerId="LiveId" clId="{38098DC8-963A-42F2-9514-EB53E0C7DD09}"/>
    <pc:docChg chg="modSld">
      <pc:chgData name="ALEXANDRE B BARRETO" userId="734048d45b8f99b5" providerId="LiveId" clId="{38098DC8-963A-42F2-9514-EB53E0C7DD09}" dt="2022-11-08T16:26:37.821" v="21" actId="14100"/>
      <pc:docMkLst>
        <pc:docMk/>
      </pc:docMkLst>
      <pc:sldChg chg="modSp mod">
        <pc:chgData name="ALEXANDRE B BARRETO" userId="734048d45b8f99b5" providerId="LiveId" clId="{38098DC8-963A-42F2-9514-EB53E0C7DD09}" dt="2022-11-08T16:26:37.821" v="21" actId="14100"/>
        <pc:sldMkLst>
          <pc:docMk/>
          <pc:sldMk cId="2725362521" sldId="344"/>
        </pc:sldMkLst>
        <pc:spChg chg="mod">
          <ac:chgData name="ALEXANDRE B BARRETO" userId="734048d45b8f99b5" providerId="LiveId" clId="{38098DC8-963A-42F2-9514-EB53E0C7DD09}" dt="2022-11-08T16:26:37.821" v="21" actId="14100"/>
          <ac:spMkLst>
            <pc:docMk/>
            <pc:sldMk cId="2725362521" sldId="344"/>
            <ac:spMk id="25" creationId="{8285FDD7-95D0-401D-9855-065F4219A1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‹#›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8002367" y="6080748"/>
            <a:ext cx="335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2060"/>
                </a:solidFill>
              </a:rPr>
              <a:t>TC2007B Software Engineering</a:t>
            </a: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Alexandre Barreto, Ph.D.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54108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6">
            <a:extLst>
              <a:ext uri="{FF2B5EF4-FFF2-40B4-BE49-F238E27FC236}">
                <a16:creationId xmlns:a16="http://schemas.microsoft.com/office/drawing/2014/main" id="{8EE148FD-362F-43D7-82FC-C866E96B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10886898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/>
              <a:t>User Story</a:t>
            </a:r>
          </a:p>
        </p:txBody>
      </p:sp>
      <p:pic>
        <p:nvPicPr>
          <p:cNvPr id="1026" name="Picture 2" descr="Aaron Hakala | 2012 Extra Material - YouTube">
            <a:extLst>
              <a:ext uri="{FF2B5EF4-FFF2-40B4-BE49-F238E27FC236}">
                <a16:creationId xmlns:a16="http://schemas.microsoft.com/office/drawing/2014/main" id="{19110C02-4916-48D5-968D-B22552B30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8" b="27936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BA5B3AB-CBE2-4D46-89D3-56DA3BCCE2AA}"/>
              </a:ext>
            </a:extLst>
          </p:cNvPr>
          <p:cNvSpPr txBox="1"/>
          <p:nvPr/>
        </p:nvSpPr>
        <p:spPr>
          <a:xfrm>
            <a:off x="1899355" y="447568"/>
            <a:ext cx="7854245" cy="3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600" b="0" i="0" dirty="0">
                <a:solidFill>
                  <a:srgbClr val="333333"/>
                </a:solidFill>
                <a:effectLst/>
                <a:latin typeface="Inter"/>
              </a:rPr>
              <a:t>As a cyclist, I want to track the location of my friends so that I can join them on rides.</a:t>
            </a:r>
          </a:p>
        </p:txBody>
      </p:sp>
    </p:spTree>
    <p:extLst>
      <p:ext uri="{BB962C8B-B14F-4D97-AF65-F5344CB8AC3E}">
        <p14:creationId xmlns:p14="http://schemas.microsoft.com/office/powerpoint/2010/main" val="292904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BA5B3AB-CBE2-4D46-89D3-56DA3BCCE2AA}"/>
              </a:ext>
            </a:extLst>
          </p:cNvPr>
          <p:cNvSpPr txBox="1"/>
          <p:nvPr/>
        </p:nvSpPr>
        <p:spPr>
          <a:xfrm>
            <a:off x="965200" y="989636"/>
            <a:ext cx="9719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333333"/>
                </a:solidFill>
                <a:effectLst/>
                <a:latin typeface="Inter"/>
              </a:rPr>
              <a:t>As a cyclist, I want to track the location of my friends so that I can join them on rides.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E9898C3-4A0F-41CB-A33E-99536451A3B4}"/>
              </a:ext>
            </a:extLst>
          </p:cNvPr>
          <p:cNvGrpSpPr/>
          <p:nvPr/>
        </p:nvGrpSpPr>
        <p:grpSpPr>
          <a:xfrm>
            <a:off x="441678" y="226298"/>
            <a:ext cx="2460977" cy="1297605"/>
            <a:chOff x="5204178" y="1073061"/>
            <a:chExt cx="2460977" cy="12976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B3F7E9-7A9E-4B7D-9429-9B5240CE7D32}"/>
                </a:ext>
              </a:extLst>
            </p:cNvPr>
            <p:cNvSpPr/>
            <p:nvPr/>
          </p:nvSpPr>
          <p:spPr>
            <a:xfrm>
              <a:off x="6512278" y="1952977"/>
              <a:ext cx="1152877" cy="417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A8F2A5-3CBA-4E9D-932E-576D61007716}"/>
                </a:ext>
              </a:extLst>
            </p:cNvPr>
            <p:cNvSpPr txBox="1"/>
            <p:nvPr/>
          </p:nvSpPr>
          <p:spPr>
            <a:xfrm>
              <a:off x="5204178" y="1073061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WHO???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E5E966A-EE3E-4978-8B1E-4EE382DC2050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H="1" flipV="1">
              <a:off x="5943323" y="1596281"/>
              <a:ext cx="1145394" cy="3566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E6516B9-6831-4E47-A28E-0177AC646318}"/>
              </a:ext>
            </a:extLst>
          </p:cNvPr>
          <p:cNvGrpSpPr/>
          <p:nvPr/>
        </p:nvGrpSpPr>
        <p:grpSpPr>
          <a:xfrm>
            <a:off x="4097867" y="956746"/>
            <a:ext cx="7539159" cy="1185296"/>
            <a:chOff x="2151464" y="2968977"/>
            <a:chExt cx="7539159" cy="11852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86476B-6F23-451C-8F76-1727861CF9DB}"/>
                </a:ext>
              </a:extLst>
            </p:cNvPr>
            <p:cNvSpPr/>
            <p:nvPr/>
          </p:nvSpPr>
          <p:spPr>
            <a:xfrm>
              <a:off x="2151464" y="2968977"/>
              <a:ext cx="5633156" cy="56715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88A1836-BCAF-4959-AAC5-233E29C6B3B2}"/>
                </a:ext>
              </a:extLst>
            </p:cNvPr>
            <p:cNvSpPr txBox="1"/>
            <p:nvPr/>
          </p:nvSpPr>
          <p:spPr>
            <a:xfrm>
              <a:off x="8086530" y="3631053"/>
              <a:ext cx="1604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WHAT???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190BC81-FE5C-40C6-A808-CBF2D20E79A8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784620" y="3252556"/>
              <a:ext cx="301910" cy="64010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973D456-B776-4598-AAD7-BBB791142198}"/>
              </a:ext>
            </a:extLst>
          </p:cNvPr>
          <p:cNvGrpSpPr/>
          <p:nvPr/>
        </p:nvGrpSpPr>
        <p:grpSpPr>
          <a:xfrm>
            <a:off x="1587072" y="1640481"/>
            <a:ext cx="4091240" cy="976716"/>
            <a:chOff x="6590795" y="-29548"/>
            <a:chExt cx="4091240" cy="138087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9FECD03-BDB9-4B3B-B238-F21EF10816B1}"/>
                </a:ext>
              </a:extLst>
            </p:cNvPr>
            <p:cNvSpPr/>
            <p:nvPr/>
          </p:nvSpPr>
          <p:spPr>
            <a:xfrm>
              <a:off x="6977943" y="-29548"/>
              <a:ext cx="3704092" cy="45926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ED1847-507E-41E6-8767-0B75C22E519C}"/>
                </a:ext>
              </a:extLst>
            </p:cNvPr>
            <p:cNvSpPr txBox="1"/>
            <p:nvPr/>
          </p:nvSpPr>
          <p:spPr>
            <a:xfrm>
              <a:off x="6590795" y="828108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WHY???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9096338-44E3-4F23-AE84-BF1384DC9953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flipH="1">
              <a:off x="8069085" y="429715"/>
              <a:ext cx="760904" cy="66000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F67456-2B36-4CD7-869A-64DF35D21671}"/>
              </a:ext>
            </a:extLst>
          </p:cNvPr>
          <p:cNvSpPr txBox="1"/>
          <p:nvPr/>
        </p:nvSpPr>
        <p:spPr>
          <a:xfrm>
            <a:off x="1245873" y="3825305"/>
            <a:ext cx="21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ACCEPTANCE CRITERIA</a:t>
            </a:r>
          </a:p>
        </p:txBody>
      </p:sp>
      <p:sp>
        <p:nvSpPr>
          <p:cNvPr id="24" name="Chave Esquerda 23">
            <a:extLst>
              <a:ext uri="{FF2B5EF4-FFF2-40B4-BE49-F238E27FC236}">
                <a16:creationId xmlns:a16="http://schemas.microsoft.com/office/drawing/2014/main" id="{25EB676D-BA23-4FC6-8444-32721024563E}"/>
              </a:ext>
            </a:extLst>
          </p:cNvPr>
          <p:cNvSpPr/>
          <p:nvPr/>
        </p:nvSpPr>
        <p:spPr>
          <a:xfrm>
            <a:off x="3634355" y="2931806"/>
            <a:ext cx="655423" cy="247225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285FDD7-95D0-401D-9855-065F4219A160}"/>
              </a:ext>
            </a:extLst>
          </p:cNvPr>
          <p:cNvSpPr txBox="1"/>
          <p:nvPr/>
        </p:nvSpPr>
        <p:spPr>
          <a:xfrm>
            <a:off x="4052712" y="3136545"/>
            <a:ext cx="5835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Inter"/>
              </a:rPr>
              <a:t>When the user checks the map view, show him the location of other cyclists in their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27253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BA5B3AB-CBE2-4D46-89D3-56DA3BCCE2AA}"/>
              </a:ext>
            </a:extLst>
          </p:cNvPr>
          <p:cNvSpPr txBox="1"/>
          <p:nvPr/>
        </p:nvSpPr>
        <p:spPr>
          <a:xfrm>
            <a:off x="1876777" y="481435"/>
            <a:ext cx="7854245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"/>
              </a:rPr>
              <a:t>As a HubSpot Sales Person, I need a way to prioritize my active trials so that I can connect with prospects most likely to buy.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E69FAC6-7D0C-4226-A82B-1A2F74D2C0F5}"/>
              </a:ext>
            </a:extLst>
          </p:cNvPr>
          <p:cNvGrpSpPr/>
          <p:nvPr/>
        </p:nvGrpSpPr>
        <p:grpSpPr>
          <a:xfrm>
            <a:off x="1525412" y="124178"/>
            <a:ext cx="5056010" cy="1278958"/>
            <a:chOff x="5204178" y="1073061"/>
            <a:chExt cx="4815773" cy="140313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3FE4FDD-99FA-4C40-B5E4-757D2E07F64C}"/>
                </a:ext>
              </a:extLst>
            </p:cNvPr>
            <p:cNvSpPr/>
            <p:nvPr/>
          </p:nvSpPr>
          <p:spPr>
            <a:xfrm>
              <a:off x="6512278" y="1952977"/>
              <a:ext cx="3507673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A864B59-4AB1-4828-8361-4D3031DD8AC1}"/>
                </a:ext>
              </a:extLst>
            </p:cNvPr>
            <p:cNvSpPr txBox="1"/>
            <p:nvPr/>
          </p:nvSpPr>
          <p:spPr>
            <a:xfrm>
              <a:off x="5204178" y="1073061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WHO???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2D57854-C064-42D8-84E5-F9E6BB18ACEF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H="1" flipV="1">
              <a:off x="5943323" y="1596281"/>
              <a:ext cx="2322792" cy="3566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08B59A9-56A8-4C8F-93FB-95DCD16923D0}"/>
              </a:ext>
            </a:extLst>
          </p:cNvPr>
          <p:cNvGrpSpPr/>
          <p:nvPr/>
        </p:nvGrpSpPr>
        <p:grpSpPr>
          <a:xfrm>
            <a:off x="1876777" y="846667"/>
            <a:ext cx="10042539" cy="1632277"/>
            <a:chOff x="1876777" y="846667"/>
            <a:chExt cx="10042539" cy="163227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BA39CCA-227C-4C63-AFBC-66E1811AEBE3}"/>
                </a:ext>
              </a:extLst>
            </p:cNvPr>
            <p:cNvGrpSpPr/>
            <p:nvPr/>
          </p:nvGrpSpPr>
          <p:grpSpPr>
            <a:xfrm>
              <a:off x="6784621" y="846667"/>
              <a:ext cx="5134695" cy="677237"/>
              <a:chOff x="4838218" y="2858898"/>
              <a:chExt cx="5134695" cy="677237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B3F05FF1-22F6-4450-8699-C44AA0524D18}"/>
                  </a:ext>
                </a:extLst>
              </p:cNvPr>
              <p:cNvSpPr/>
              <p:nvPr/>
            </p:nvSpPr>
            <p:spPr>
              <a:xfrm>
                <a:off x="4838218" y="2858898"/>
                <a:ext cx="2946401" cy="677237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BD5B9CA-EBBF-433A-B6AE-D6832CCC574C}"/>
                  </a:ext>
                </a:extLst>
              </p:cNvPr>
              <p:cNvSpPr txBox="1"/>
              <p:nvPr/>
            </p:nvSpPr>
            <p:spPr>
              <a:xfrm>
                <a:off x="8368820" y="2935906"/>
                <a:ext cx="16040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F0"/>
                    </a:solidFill>
                  </a:rPr>
                  <a:t>WHAT???</a:t>
                </a:r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2101A590-F229-4C41-9856-BEC7EF770246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7784619" y="3197516"/>
                <a:ext cx="584201" cy="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7963891-A903-44EC-9A93-4F876131C2D3}"/>
                </a:ext>
              </a:extLst>
            </p:cNvPr>
            <p:cNvSpPr/>
            <p:nvPr/>
          </p:nvSpPr>
          <p:spPr>
            <a:xfrm>
              <a:off x="1876777" y="1801707"/>
              <a:ext cx="4219223" cy="677237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9742D0D-D9D3-431C-AEE7-64B925C90E6B}"/>
              </a:ext>
            </a:extLst>
          </p:cNvPr>
          <p:cNvGrpSpPr/>
          <p:nvPr/>
        </p:nvGrpSpPr>
        <p:grpSpPr>
          <a:xfrm>
            <a:off x="1876776" y="1847922"/>
            <a:ext cx="8438447" cy="1555011"/>
            <a:chOff x="1876776" y="1847922"/>
            <a:chExt cx="8438447" cy="1555011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966428F-3695-4577-9342-7C95039ED2DD}"/>
                </a:ext>
              </a:extLst>
            </p:cNvPr>
            <p:cNvGrpSpPr/>
            <p:nvPr/>
          </p:nvGrpSpPr>
          <p:grpSpPr>
            <a:xfrm>
              <a:off x="7360356" y="1847922"/>
              <a:ext cx="2954867" cy="1555011"/>
              <a:chOff x="8272839" y="-29548"/>
              <a:chExt cx="2954867" cy="1956546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2342A89-E337-4617-947C-2984DBFC635D}"/>
                  </a:ext>
                </a:extLst>
              </p:cNvPr>
              <p:cNvSpPr/>
              <p:nvPr/>
            </p:nvSpPr>
            <p:spPr>
              <a:xfrm>
                <a:off x="8272839" y="-29548"/>
                <a:ext cx="2409196" cy="65832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3BCB589-07BE-484B-A0F7-C920FDD827FD}"/>
                  </a:ext>
                </a:extLst>
              </p:cNvPr>
              <p:cNvSpPr txBox="1"/>
              <p:nvPr/>
            </p:nvSpPr>
            <p:spPr>
              <a:xfrm>
                <a:off x="9749416" y="1403777"/>
                <a:ext cx="147829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WHY???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05CA9B91-C996-4D63-83F1-DEE2167E08D7}"/>
                  </a:ext>
                </a:extLst>
              </p:cNvPr>
              <p:cNvCxnSpPr>
                <a:cxnSpLocks/>
                <a:stCxn id="20" idx="2"/>
                <a:endCxn id="21" idx="0"/>
              </p:cNvCxnSpPr>
              <p:nvPr/>
            </p:nvCxnSpPr>
            <p:spPr>
              <a:xfrm>
                <a:off x="9477437" y="628778"/>
                <a:ext cx="1011124" cy="774999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4697B9C-1009-4C5E-97B4-5D8CBEB3A4D7}"/>
                </a:ext>
              </a:extLst>
            </p:cNvPr>
            <p:cNvSpPr/>
            <p:nvPr/>
          </p:nvSpPr>
          <p:spPr>
            <a:xfrm>
              <a:off x="1876776" y="2850313"/>
              <a:ext cx="5686779" cy="523220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2621781-D93A-4881-AF2C-6D92102DA05E}"/>
              </a:ext>
            </a:extLst>
          </p:cNvPr>
          <p:cNvGrpSpPr/>
          <p:nvPr/>
        </p:nvGrpSpPr>
        <p:grpSpPr>
          <a:xfrm>
            <a:off x="1136581" y="4012952"/>
            <a:ext cx="8135442" cy="1300058"/>
            <a:chOff x="1370051" y="3839363"/>
            <a:chExt cx="8135442" cy="1300058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1937B2C9-4829-4B6A-AF4E-6253330258FF}"/>
                </a:ext>
              </a:extLst>
            </p:cNvPr>
            <p:cNvSpPr txBox="1"/>
            <p:nvPr/>
          </p:nvSpPr>
          <p:spPr>
            <a:xfrm>
              <a:off x="1370051" y="4073893"/>
              <a:ext cx="2160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ACCEPTANCE CRITERIA</a:t>
              </a:r>
            </a:p>
          </p:txBody>
        </p:sp>
        <p:sp>
          <p:nvSpPr>
            <p:cNvPr id="35" name="Chave Esquerda 34">
              <a:extLst>
                <a:ext uri="{FF2B5EF4-FFF2-40B4-BE49-F238E27FC236}">
                  <a16:creationId xmlns:a16="http://schemas.microsoft.com/office/drawing/2014/main" id="{B36E4B6E-7D57-4B1C-9733-C84A20C47D24}"/>
                </a:ext>
              </a:extLst>
            </p:cNvPr>
            <p:cNvSpPr/>
            <p:nvPr/>
          </p:nvSpPr>
          <p:spPr>
            <a:xfrm>
              <a:off x="3634355" y="3839363"/>
              <a:ext cx="655423" cy="1300058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192EF24-1789-4B4C-A067-8DDC731E1E9B}"/>
                </a:ext>
              </a:extLst>
            </p:cNvPr>
            <p:cNvSpPr txBox="1"/>
            <p:nvPr/>
          </p:nvSpPr>
          <p:spPr>
            <a:xfrm>
              <a:off x="4124290" y="4012339"/>
              <a:ext cx="53812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333333"/>
                  </a:solidFill>
                  <a:latin typeface="Inter"/>
                </a:rPr>
                <a:t>Launch alerts to Sales feedback when it is higher than $32.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1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122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</vt:lpstr>
      <vt:lpstr>Arial</vt:lpstr>
      <vt:lpstr>Arial Black</vt:lpstr>
      <vt:lpstr>Calibri</vt:lpstr>
      <vt:lpstr>Inter</vt:lpstr>
      <vt:lpstr>Office Theme</vt:lpstr>
      <vt:lpstr>User Story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 B BARRETO</cp:lastModifiedBy>
  <cp:revision>16</cp:revision>
  <dcterms:created xsi:type="dcterms:W3CDTF">2021-01-13T19:01:52Z</dcterms:created>
  <dcterms:modified xsi:type="dcterms:W3CDTF">2022-11-08T16:26:48Z</dcterms:modified>
</cp:coreProperties>
</file>