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636df1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636df1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36df14b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36df14b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36df14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36df14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36df14b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36df14b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36df14b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36df14b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36df14b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36df14b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36df14b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36df14b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636df14b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636df14b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36df14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36df14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36df14b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36df14b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36df14b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36df14b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36df14b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36df14b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36df14b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36df14b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636df14b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636df14b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36df14b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36df14b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36df14b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36df14b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ppm.academy" TargetMode="External"/><Relationship Id="rId4" Type="http://schemas.openxmlformats.org/officeDocument/2006/relationships/hyperlink" Target="https://www.instagram.com/theproductiveprojectmanager" TargetMode="External"/><Relationship Id="rId5" Type="http://schemas.openxmlformats.org/officeDocument/2006/relationships/hyperlink" Target="http://www.linkedin.com/in/benwillmott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4725" y="630225"/>
            <a:ext cx="6328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The Paper Airplane Factory</a:t>
            </a:r>
            <a:endParaRPr b="1" sz="48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509925" y="558825"/>
            <a:ext cx="5787300" cy="36600"/>
          </a:xfrm>
          <a:prstGeom prst="rect">
            <a:avLst/>
          </a:prstGeom>
          <a:solidFill>
            <a:srgbClr val="6E6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509925" y="4404038"/>
            <a:ext cx="5787300" cy="36600"/>
          </a:xfrm>
          <a:prstGeom prst="rect">
            <a:avLst/>
          </a:prstGeom>
          <a:solidFill>
            <a:srgbClr val="6E6D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572000" y="2571750"/>
            <a:ext cx="42309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A 25-minute fun Agile simulation game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Team Work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Product Ownership 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Scrum Events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Estimation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6D6D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DOR and DOD </a:t>
            </a:r>
            <a:endParaRPr sz="13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1100"/>
            <a:ext cx="2001150" cy="1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Paper airplane is….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Built and tested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Able to fly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Accepted by the Product Owner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Compliant with safety regulations: no pointed points (tip of plane)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2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Definition of Done V2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as many airplanes as you can!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must fly 4 metres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a logo on both sides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the team name on 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Pattern should be on the top of the wings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 3 Goal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And the Winner is!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60900" y="1781325"/>
            <a:ext cx="85206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helped you improve after each sprint?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did you remove (waste) that helped you improve?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would happen if the timebox wasn’t there?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Debriefing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360900" y="14765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 or create the templates (60/team)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teams of 5-6 members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Handout different coloured pens to each team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team who can deliver the most value (Product Owner approved airplanes) wins.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case of equal scores, the team that has the best predictability rates wins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Keep track of the score on a flip board/white board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Instructor Guide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The Scoreboard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>
            <a:off x="2928467" y="2217190"/>
            <a:ext cx="0" cy="28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7"/>
          <p:cNvCxnSpPr/>
          <p:nvPr/>
        </p:nvCxnSpPr>
        <p:spPr>
          <a:xfrm rot="10800000">
            <a:off x="1470212" y="2861583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7"/>
          <p:cNvSpPr/>
          <p:nvPr/>
        </p:nvSpPr>
        <p:spPr>
          <a:xfrm>
            <a:off x="2463353" y="1788050"/>
            <a:ext cx="11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 1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1454397" y="3130100"/>
            <a:ext cx="119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2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1454397" y="3863775"/>
            <a:ext cx="128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6" name="Google Shape;176;p27"/>
          <p:cNvCxnSpPr/>
          <p:nvPr/>
        </p:nvCxnSpPr>
        <p:spPr>
          <a:xfrm rot="10800000">
            <a:off x="1474735" y="3649535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7"/>
          <p:cNvCxnSpPr/>
          <p:nvPr/>
        </p:nvCxnSpPr>
        <p:spPr>
          <a:xfrm rot="10800000">
            <a:off x="1454326" y="4437388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7"/>
          <p:cNvSpPr/>
          <p:nvPr/>
        </p:nvSpPr>
        <p:spPr>
          <a:xfrm>
            <a:off x="1454400" y="2392875"/>
            <a:ext cx="118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1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2441229" y="2117550"/>
            <a:ext cx="4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2989921" y="2105750"/>
            <a:ext cx="8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454394" y="4645025"/>
            <a:ext cx="118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2509590" y="2432922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2506136" y="31321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2506136" y="38637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95330" y="38637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3195574" y="31321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213455" y="2433664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27"/>
          <p:cNvCxnSpPr/>
          <p:nvPr/>
        </p:nvCxnSpPr>
        <p:spPr>
          <a:xfrm>
            <a:off x="6335762" y="2217190"/>
            <a:ext cx="0" cy="286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7"/>
          <p:cNvCxnSpPr/>
          <p:nvPr/>
        </p:nvCxnSpPr>
        <p:spPr>
          <a:xfrm rot="10800000">
            <a:off x="4877507" y="2861583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7"/>
          <p:cNvSpPr/>
          <p:nvPr/>
        </p:nvSpPr>
        <p:spPr>
          <a:xfrm>
            <a:off x="5870621" y="1788050"/>
            <a:ext cx="119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 2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4861699" y="3130100"/>
            <a:ext cx="128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2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4861699" y="3863775"/>
            <a:ext cx="14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4882029" y="3649535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7"/>
          <p:cNvCxnSpPr/>
          <p:nvPr/>
        </p:nvCxnSpPr>
        <p:spPr>
          <a:xfrm rot="10800000">
            <a:off x="4861621" y="4437388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7"/>
          <p:cNvSpPr/>
          <p:nvPr/>
        </p:nvSpPr>
        <p:spPr>
          <a:xfrm>
            <a:off x="4861699" y="2392875"/>
            <a:ext cx="112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1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5848496" y="2117550"/>
            <a:ext cx="4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6397223" y="2105750"/>
            <a:ext cx="8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4861698" y="4645025"/>
            <a:ext cx="13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5916873" y="2432925"/>
            <a:ext cx="41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5913431" y="31321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5913431" y="38637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602625" y="38637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602869" y="3132167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6602625" y="2449292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509602" y="4679650"/>
            <a:ext cx="41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225106" y="4673500"/>
            <a:ext cx="4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5910246" y="4664750"/>
            <a:ext cx="41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602625" y="4651619"/>
            <a:ext cx="31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ctrTitle"/>
          </p:nvPr>
        </p:nvSpPr>
        <p:spPr>
          <a:xfrm>
            <a:off x="311700" y="58167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268325" y="3290275"/>
            <a:ext cx="85206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www.ppm.academy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https://www.instagram.com/theproductiveprojectmanager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www.linkedin.com/in/benwillmott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0913" y="1558175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Teams of 5-6 members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only one sheet of paper for each airplane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They’ll be three sprints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 minutes each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 with most correct airplanes wins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team member can perform only one fold at a time, they then need to pass it to another team member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The Instructions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Paper airplane is….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Built and tested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Able to fly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Accepted by the Product Owner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Definition of Done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planning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estimation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work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minutes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fold lots of airplanes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review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prove business value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discuss improvement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as many airplanes as you can!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must fly 3 metres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a logo on both sides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the team name on 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 1 Goal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planning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estimation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work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minutes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fold lots of airplanes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review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prove business value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discuss improvements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Ready to go?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events, but different Acceptance Criteria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planning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estimation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work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minutes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fold lots of airplanes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review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prove business value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discuss improvements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 2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as many airplanes as you can!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must fly 4 metres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a logo on both sides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plane should have the team name on 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pattern should be on the top of the wings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 2 Goal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60900" y="1781325"/>
            <a:ext cx="85206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events, same acceptance criteria, but a different DOD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planning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estimation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work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minutes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fold lots of airplanes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review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prove business value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58800" lvl="0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retrospective (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minute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discuss improvements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3350" cy="1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7825225" y="4846725"/>
            <a:ext cx="147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E6D6D"/>
                </a:solidFill>
                <a:latin typeface="Open Sans"/>
                <a:ea typeface="Open Sans"/>
                <a:cs typeface="Open Sans"/>
                <a:sym typeface="Open Sans"/>
              </a:rPr>
              <a:t>www.ppm.academy</a:t>
            </a:r>
            <a:endParaRPr b="1" sz="800">
              <a:solidFill>
                <a:srgbClr val="6E6D6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0" y="379725"/>
            <a:ext cx="8520600" cy="9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7171"/>
                </a:solidFill>
                <a:latin typeface="Poppins"/>
                <a:ea typeface="Poppins"/>
                <a:cs typeface="Poppins"/>
                <a:sym typeface="Poppins"/>
              </a:rPr>
              <a:t>Sprint 3</a:t>
            </a:r>
            <a:endParaRPr b="1" sz="3500">
              <a:solidFill>
                <a:srgbClr val="FF717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