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6.jpg" ContentType="image/jpe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18.jpg" ContentType="image/jpe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0" r:id="rId28"/>
    <p:sldId id="284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0210B-30B0-441A-9309-E087221A67A1}" type="doc">
      <dgm:prSet loTypeId="urn:microsoft.com/office/officeart/2008/layout/VerticalAccentLis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07F102E2-A797-4FB8-9FC5-124CCB1276BD}">
      <dgm:prSet phldrT="[Texte]"/>
      <dgm:spPr/>
      <dgm:t>
        <a:bodyPr/>
        <a:lstStyle/>
        <a:p>
          <a:r>
            <a:rPr lang="fr-FR" dirty="0" smtClean="0"/>
            <a:t>Apports </a:t>
          </a:r>
          <a:endParaRPr lang="fr-FR" dirty="0"/>
        </a:p>
      </dgm:t>
    </dgm:pt>
    <dgm:pt modelId="{0C46C83F-BC27-42C8-AE18-58889CEB32D7}" type="parTrans" cxnId="{F24D0C41-799C-4BF5-9E46-A087CA4D9AFF}">
      <dgm:prSet/>
      <dgm:spPr/>
      <dgm:t>
        <a:bodyPr/>
        <a:lstStyle/>
        <a:p>
          <a:endParaRPr lang="fr-FR"/>
        </a:p>
      </dgm:t>
    </dgm:pt>
    <dgm:pt modelId="{6AA1FE03-F29B-4DC8-B779-92C05A2B176C}" type="sibTrans" cxnId="{F24D0C41-799C-4BF5-9E46-A087CA4D9AFF}">
      <dgm:prSet/>
      <dgm:spPr/>
      <dgm:t>
        <a:bodyPr/>
        <a:lstStyle/>
        <a:p>
          <a:endParaRPr lang="fr-FR"/>
        </a:p>
      </dgm:t>
    </dgm:pt>
    <dgm:pt modelId="{7CA43250-9766-42D1-89AA-7A7021ADA7F4}">
      <dgm:prSet phldrT="[Texte]"/>
      <dgm:spPr/>
      <dgm:t>
        <a:bodyPr/>
        <a:lstStyle/>
        <a:p>
          <a:r>
            <a:rPr lang="fr-FR" dirty="0" smtClean="0"/>
            <a:t>Difficultés </a:t>
          </a:r>
          <a:endParaRPr lang="fr-FR" dirty="0"/>
        </a:p>
      </dgm:t>
    </dgm:pt>
    <dgm:pt modelId="{FD11F44F-9DCD-420D-89FA-38EA6D4157B3}" type="parTrans" cxnId="{7F23C491-4A95-4744-9275-45AAE8191786}">
      <dgm:prSet/>
      <dgm:spPr/>
      <dgm:t>
        <a:bodyPr/>
        <a:lstStyle/>
        <a:p>
          <a:endParaRPr lang="fr-FR"/>
        </a:p>
      </dgm:t>
    </dgm:pt>
    <dgm:pt modelId="{0072B57F-8EFA-4158-96D1-EBBCD440058E}" type="sibTrans" cxnId="{7F23C491-4A95-4744-9275-45AAE8191786}">
      <dgm:prSet/>
      <dgm:spPr/>
      <dgm:t>
        <a:bodyPr/>
        <a:lstStyle/>
        <a:p>
          <a:endParaRPr lang="fr-FR"/>
        </a:p>
      </dgm:t>
    </dgm:pt>
    <dgm:pt modelId="{253ADFB8-CA09-4D0F-BD3A-0DA19457EFDE}">
      <dgm:prSet phldrT="[Texte]"/>
      <dgm:spPr/>
      <dgm:t>
        <a:bodyPr/>
        <a:lstStyle/>
        <a:p>
          <a:r>
            <a:rPr lang="fr-FR" dirty="0" smtClean="0"/>
            <a:t>Perspectives </a:t>
          </a:r>
          <a:endParaRPr lang="fr-FR" dirty="0"/>
        </a:p>
      </dgm:t>
    </dgm:pt>
    <dgm:pt modelId="{A2871A9C-99C0-43EB-8E08-34062DAAD1CF}" type="parTrans" cxnId="{EFCC9C9E-9050-479B-825F-20FBC23B93F0}">
      <dgm:prSet/>
      <dgm:spPr/>
      <dgm:t>
        <a:bodyPr/>
        <a:lstStyle/>
        <a:p>
          <a:endParaRPr lang="fr-FR"/>
        </a:p>
      </dgm:t>
    </dgm:pt>
    <dgm:pt modelId="{FBA2E61B-CA17-432B-AFFE-328D81EFF992}" type="sibTrans" cxnId="{EFCC9C9E-9050-479B-825F-20FBC23B93F0}">
      <dgm:prSet/>
      <dgm:spPr/>
      <dgm:t>
        <a:bodyPr/>
        <a:lstStyle/>
        <a:p>
          <a:endParaRPr lang="fr-FR"/>
        </a:p>
      </dgm:t>
    </dgm:pt>
    <dgm:pt modelId="{0CEAFEC1-8848-434C-8F6F-DC58A0D5E337}" type="pres">
      <dgm:prSet presAssocID="{AE70210B-30B0-441A-9309-E087221A67A1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fr-FR"/>
        </a:p>
      </dgm:t>
    </dgm:pt>
    <dgm:pt modelId="{C6F58FD2-60AD-4FD8-8AE4-1AC34D0B132D}" type="pres">
      <dgm:prSet presAssocID="{07F102E2-A797-4FB8-9FC5-124CCB1276BD}" presName="parenttextcomposite" presStyleCnt="0"/>
      <dgm:spPr/>
    </dgm:pt>
    <dgm:pt modelId="{08D693C4-1B78-49C3-BAAD-50A7D9C13496}" type="pres">
      <dgm:prSet presAssocID="{07F102E2-A797-4FB8-9FC5-124CCB1276BD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2D4774-050E-4EFF-84B9-73256CE33647}" type="pres">
      <dgm:prSet presAssocID="{07F102E2-A797-4FB8-9FC5-124CCB1276BD}" presName="parallelogramComposite" presStyleCnt="0"/>
      <dgm:spPr/>
    </dgm:pt>
    <dgm:pt modelId="{DA588C4A-3E0D-488B-AF92-BBA830086071}" type="pres">
      <dgm:prSet presAssocID="{07F102E2-A797-4FB8-9FC5-124CCB1276BD}" presName="parallelogram1" presStyleLbl="alignNode1" presStyleIdx="0" presStyleCnt="21"/>
      <dgm:spPr/>
    </dgm:pt>
    <dgm:pt modelId="{8F952AD2-D41A-4817-BAAF-339F1DC045D4}" type="pres">
      <dgm:prSet presAssocID="{07F102E2-A797-4FB8-9FC5-124CCB1276BD}" presName="parallelogram2" presStyleLbl="alignNode1" presStyleIdx="1" presStyleCnt="21"/>
      <dgm:spPr/>
    </dgm:pt>
    <dgm:pt modelId="{634DABC7-7E83-47AC-91FE-BC9D3B4276B3}" type="pres">
      <dgm:prSet presAssocID="{07F102E2-A797-4FB8-9FC5-124CCB1276BD}" presName="parallelogram3" presStyleLbl="alignNode1" presStyleIdx="2" presStyleCnt="21"/>
      <dgm:spPr/>
    </dgm:pt>
    <dgm:pt modelId="{CAF2CA1E-E520-402C-86C0-826346D61385}" type="pres">
      <dgm:prSet presAssocID="{07F102E2-A797-4FB8-9FC5-124CCB1276BD}" presName="parallelogram4" presStyleLbl="alignNode1" presStyleIdx="3" presStyleCnt="21"/>
      <dgm:spPr/>
    </dgm:pt>
    <dgm:pt modelId="{3FBD51DC-E7D8-405F-93C7-20ACFC7C87B5}" type="pres">
      <dgm:prSet presAssocID="{07F102E2-A797-4FB8-9FC5-124CCB1276BD}" presName="parallelogram5" presStyleLbl="alignNode1" presStyleIdx="4" presStyleCnt="21"/>
      <dgm:spPr/>
    </dgm:pt>
    <dgm:pt modelId="{9B89B2D5-87E4-495A-9ED4-9D003CD96646}" type="pres">
      <dgm:prSet presAssocID="{07F102E2-A797-4FB8-9FC5-124CCB1276BD}" presName="parallelogram6" presStyleLbl="alignNode1" presStyleIdx="5" presStyleCnt="21"/>
      <dgm:spPr/>
    </dgm:pt>
    <dgm:pt modelId="{44681411-C5CA-4A4F-9A5B-E25728C856C3}" type="pres">
      <dgm:prSet presAssocID="{07F102E2-A797-4FB8-9FC5-124CCB1276BD}" presName="parallelogram7" presStyleLbl="alignNode1" presStyleIdx="6" presStyleCnt="21"/>
      <dgm:spPr/>
    </dgm:pt>
    <dgm:pt modelId="{DA796E79-831B-48EA-9688-33067F70EDE9}" type="pres">
      <dgm:prSet presAssocID="{6AA1FE03-F29B-4DC8-B779-92C05A2B176C}" presName="sibTrans" presStyleCnt="0"/>
      <dgm:spPr/>
    </dgm:pt>
    <dgm:pt modelId="{1312587D-56D3-48A7-BA41-65D5C12ABCDB}" type="pres">
      <dgm:prSet presAssocID="{7CA43250-9766-42D1-89AA-7A7021ADA7F4}" presName="parenttextcomposite" presStyleCnt="0"/>
      <dgm:spPr/>
    </dgm:pt>
    <dgm:pt modelId="{EFB2A6C7-1D36-40DC-855A-F307D2F252AE}" type="pres">
      <dgm:prSet presAssocID="{7CA43250-9766-42D1-89AA-7A7021ADA7F4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13D93D-B201-4E54-8357-95909C0B2A35}" type="pres">
      <dgm:prSet presAssocID="{7CA43250-9766-42D1-89AA-7A7021ADA7F4}" presName="parallelogramComposite" presStyleCnt="0"/>
      <dgm:spPr/>
    </dgm:pt>
    <dgm:pt modelId="{4A7C5BC2-9511-40C4-B1C7-083D8E756265}" type="pres">
      <dgm:prSet presAssocID="{7CA43250-9766-42D1-89AA-7A7021ADA7F4}" presName="parallelogram1" presStyleLbl="alignNode1" presStyleIdx="7" presStyleCnt="21"/>
      <dgm:spPr/>
    </dgm:pt>
    <dgm:pt modelId="{92D34EF3-5D47-4D30-A5BD-015C93EAC9B0}" type="pres">
      <dgm:prSet presAssocID="{7CA43250-9766-42D1-89AA-7A7021ADA7F4}" presName="parallelogram2" presStyleLbl="alignNode1" presStyleIdx="8" presStyleCnt="21"/>
      <dgm:spPr/>
    </dgm:pt>
    <dgm:pt modelId="{E9EC203D-5D91-4822-8631-4606EF70A130}" type="pres">
      <dgm:prSet presAssocID="{7CA43250-9766-42D1-89AA-7A7021ADA7F4}" presName="parallelogram3" presStyleLbl="alignNode1" presStyleIdx="9" presStyleCnt="21"/>
      <dgm:spPr/>
    </dgm:pt>
    <dgm:pt modelId="{D7E15904-C200-4523-9242-A2A6C755F42B}" type="pres">
      <dgm:prSet presAssocID="{7CA43250-9766-42D1-89AA-7A7021ADA7F4}" presName="parallelogram4" presStyleLbl="alignNode1" presStyleIdx="10" presStyleCnt="21"/>
      <dgm:spPr/>
    </dgm:pt>
    <dgm:pt modelId="{F50C7574-284C-4F19-BACA-63E5DB7A38BF}" type="pres">
      <dgm:prSet presAssocID="{7CA43250-9766-42D1-89AA-7A7021ADA7F4}" presName="parallelogram5" presStyleLbl="alignNode1" presStyleIdx="11" presStyleCnt="21"/>
      <dgm:spPr/>
    </dgm:pt>
    <dgm:pt modelId="{85641228-2177-4C5E-B85E-FD52A9E1330B}" type="pres">
      <dgm:prSet presAssocID="{7CA43250-9766-42D1-89AA-7A7021ADA7F4}" presName="parallelogram6" presStyleLbl="alignNode1" presStyleIdx="12" presStyleCnt="21"/>
      <dgm:spPr/>
    </dgm:pt>
    <dgm:pt modelId="{6AE16302-2FCA-4383-B53C-7DAB83BC9743}" type="pres">
      <dgm:prSet presAssocID="{7CA43250-9766-42D1-89AA-7A7021ADA7F4}" presName="parallelogram7" presStyleLbl="alignNode1" presStyleIdx="13" presStyleCnt="21"/>
      <dgm:spPr/>
    </dgm:pt>
    <dgm:pt modelId="{4FB9EE0D-6914-4DE3-A917-ED384B6A53A7}" type="pres">
      <dgm:prSet presAssocID="{0072B57F-8EFA-4158-96D1-EBBCD440058E}" presName="sibTrans" presStyleCnt="0"/>
      <dgm:spPr/>
    </dgm:pt>
    <dgm:pt modelId="{3E3D7202-040E-4E5F-8FC0-0E1F288A1390}" type="pres">
      <dgm:prSet presAssocID="{253ADFB8-CA09-4D0F-BD3A-0DA19457EFDE}" presName="parenttextcomposite" presStyleCnt="0"/>
      <dgm:spPr/>
    </dgm:pt>
    <dgm:pt modelId="{C7FBD435-D89A-4757-B2B2-CEFC190DE9FC}" type="pres">
      <dgm:prSet presAssocID="{253ADFB8-CA09-4D0F-BD3A-0DA19457EFDE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2844DE-F657-419C-BC10-B911C9BFD0C5}" type="pres">
      <dgm:prSet presAssocID="{253ADFB8-CA09-4D0F-BD3A-0DA19457EFDE}" presName="parallelogramComposite" presStyleCnt="0"/>
      <dgm:spPr/>
    </dgm:pt>
    <dgm:pt modelId="{C8393F33-EC7D-45AE-94EB-5EB654450BB7}" type="pres">
      <dgm:prSet presAssocID="{253ADFB8-CA09-4D0F-BD3A-0DA19457EFDE}" presName="parallelogram1" presStyleLbl="alignNode1" presStyleIdx="14" presStyleCnt="21"/>
      <dgm:spPr/>
    </dgm:pt>
    <dgm:pt modelId="{33DCF4FA-F444-48B6-9A72-B1A7F5CF2942}" type="pres">
      <dgm:prSet presAssocID="{253ADFB8-CA09-4D0F-BD3A-0DA19457EFDE}" presName="parallelogram2" presStyleLbl="alignNode1" presStyleIdx="15" presStyleCnt="21"/>
      <dgm:spPr/>
    </dgm:pt>
    <dgm:pt modelId="{C4BE583B-5B8D-404F-A842-60C18A49E731}" type="pres">
      <dgm:prSet presAssocID="{253ADFB8-CA09-4D0F-BD3A-0DA19457EFDE}" presName="parallelogram3" presStyleLbl="alignNode1" presStyleIdx="16" presStyleCnt="21"/>
      <dgm:spPr/>
    </dgm:pt>
    <dgm:pt modelId="{3DA70BF0-B73C-4DD1-BD39-F36A6AEF0622}" type="pres">
      <dgm:prSet presAssocID="{253ADFB8-CA09-4D0F-BD3A-0DA19457EFDE}" presName="parallelogram4" presStyleLbl="alignNode1" presStyleIdx="17" presStyleCnt="21"/>
      <dgm:spPr/>
    </dgm:pt>
    <dgm:pt modelId="{8E73983E-3CC9-42C5-84C9-8F6A42919C8A}" type="pres">
      <dgm:prSet presAssocID="{253ADFB8-CA09-4D0F-BD3A-0DA19457EFDE}" presName="parallelogram5" presStyleLbl="alignNode1" presStyleIdx="18" presStyleCnt="21"/>
      <dgm:spPr/>
    </dgm:pt>
    <dgm:pt modelId="{1D759074-843F-4A00-8686-E424147E234E}" type="pres">
      <dgm:prSet presAssocID="{253ADFB8-CA09-4D0F-BD3A-0DA19457EFDE}" presName="parallelogram6" presStyleLbl="alignNode1" presStyleIdx="19" presStyleCnt="21"/>
      <dgm:spPr/>
    </dgm:pt>
    <dgm:pt modelId="{24293A7B-4C87-4C22-B37E-A48215EEED2A}" type="pres">
      <dgm:prSet presAssocID="{253ADFB8-CA09-4D0F-BD3A-0DA19457EFDE}" presName="parallelogram7" presStyleLbl="alignNode1" presStyleIdx="20" presStyleCnt="21"/>
      <dgm:spPr/>
    </dgm:pt>
  </dgm:ptLst>
  <dgm:cxnLst>
    <dgm:cxn modelId="{F24D0C41-799C-4BF5-9E46-A087CA4D9AFF}" srcId="{AE70210B-30B0-441A-9309-E087221A67A1}" destId="{07F102E2-A797-4FB8-9FC5-124CCB1276BD}" srcOrd="0" destOrd="0" parTransId="{0C46C83F-BC27-42C8-AE18-58889CEB32D7}" sibTransId="{6AA1FE03-F29B-4DC8-B779-92C05A2B176C}"/>
    <dgm:cxn modelId="{0036CF7F-B305-4EC2-9038-205E6978B9B3}" type="presOf" srcId="{07F102E2-A797-4FB8-9FC5-124CCB1276BD}" destId="{08D693C4-1B78-49C3-BAAD-50A7D9C13496}" srcOrd="0" destOrd="0" presId="urn:microsoft.com/office/officeart/2008/layout/VerticalAccentList"/>
    <dgm:cxn modelId="{258B49E3-481A-4A8C-8CAC-2F81593A71BD}" type="presOf" srcId="{253ADFB8-CA09-4D0F-BD3A-0DA19457EFDE}" destId="{C7FBD435-D89A-4757-B2B2-CEFC190DE9FC}" srcOrd="0" destOrd="0" presId="urn:microsoft.com/office/officeart/2008/layout/VerticalAccentList"/>
    <dgm:cxn modelId="{EFCC9C9E-9050-479B-825F-20FBC23B93F0}" srcId="{AE70210B-30B0-441A-9309-E087221A67A1}" destId="{253ADFB8-CA09-4D0F-BD3A-0DA19457EFDE}" srcOrd="2" destOrd="0" parTransId="{A2871A9C-99C0-43EB-8E08-34062DAAD1CF}" sibTransId="{FBA2E61B-CA17-432B-AFFE-328D81EFF992}"/>
    <dgm:cxn modelId="{D34D2C18-A70B-4B30-BFCC-823A8C41AFCA}" type="presOf" srcId="{AE70210B-30B0-441A-9309-E087221A67A1}" destId="{0CEAFEC1-8848-434C-8F6F-DC58A0D5E337}" srcOrd="0" destOrd="0" presId="urn:microsoft.com/office/officeart/2008/layout/VerticalAccentList"/>
    <dgm:cxn modelId="{2DA63CC8-06FD-4567-B889-1165382C9E55}" type="presOf" srcId="{7CA43250-9766-42D1-89AA-7A7021ADA7F4}" destId="{EFB2A6C7-1D36-40DC-855A-F307D2F252AE}" srcOrd="0" destOrd="0" presId="urn:microsoft.com/office/officeart/2008/layout/VerticalAccentList"/>
    <dgm:cxn modelId="{7F23C491-4A95-4744-9275-45AAE8191786}" srcId="{AE70210B-30B0-441A-9309-E087221A67A1}" destId="{7CA43250-9766-42D1-89AA-7A7021ADA7F4}" srcOrd="1" destOrd="0" parTransId="{FD11F44F-9DCD-420D-89FA-38EA6D4157B3}" sibTransId="{0072B57F-8EFA-4158-96D1-EBBCD440058E}"/>
    <dgm:cxn modelId="{C1E41993-A40F-45E4-BDFC-FD9E93790340}" type="presParOf" srcId="{0CEAFEC1-8848-434C-8F6F-DC58A0D5E337}" destId="{C6F58FD2-60AD-4FD8-8AE4-1AC34D0B132D}" srcOrd="0" destOrd="0" presId="urn:microsoft.com/office/officeart/2008/layout/VerticalAccentList"/>
    <dgm:cxn modelId="{DAF359D3-87A4-4DB2-8B8A-D5574BD6E3F2}" type="presParOf" srcId="{C6F58FD2-60AD-4FD8-8AE4-1AC34D0B132D}" destId="{08D693C4-1B78-49C3-BAAD-50A7D9C13496}" srcOrd="0" destOrd="0" presId="urn:microsoft.com/office/officeart/2008/layout/VerticalAccentList"/>
    <dgm:cxn modelId="{4F11AA0B-0664-4D5A-9A11-BE4D978D9FB5}" type="presParOf" srcId="{0CEAFEC1-8848-434C-8F6F-DC58A0D5E337}" destId="{602D4774-050E-4EFF-84B9-73256CE33647}" srcOrd="1" destOrd="0" presId="urn:microsoft.com/office/officeart/2008/layout/VerticalAccentList"/>
    <dgm:cxn modelId="{94F430F7-8972-4B7C-A06D-3984DEBC5FA4}" type="presParOf" srcId="{602D4774-050E-4EFF-84B9-73256CE33647}" destId="{DA588C4A-3E0D-488B-AF92-BBA830086071}" srcOrd="0" destOrd="0" presId="urn:microsoft.com/office/officeart/2008/layout/VerticalAccentList"/>
    <dgm:cxn modelId="{79531676-0E2E-4973-8274-936138FC7E10}" type="presParOf" srcId="{602D4774-050E-4EFF-84B9-73256CE33647}" destId="{8F952AD2-D41A-4817-BAAF-339F1DC045D4}" srcOrd="1" destOrd="0" presId="urn:microsoft.com/office/officeart/2008/layout/VerticalAccentList"/>
    <dgm:cxn modelId="{75CF127D-C067-4062-8C94-088001661EC4}" type="presParOf" srcId="{602D4774-050E-4EFF-84B9-73256CE33647}" destId="{634DABC7-7E83-47AC-91FE-BC9D3B4276B3}" srcOrd="2" destOrd="0" presId="urn:microsoft.com/office/officeart/2008/layout/VerticalAccentList"/>
    <dgm:cxn modelId="{69D0F446-73B9-42D9-A8A3-A89C1D9CC0B3}" type="presParOf" srcId="{602D4774-050E-4EFF-84B9-73256CE33647}" destId="{CAF2CA1E-E520-402C-86C0-826346D61385}" srcOrd="3" destOrd="0" presId="urn:microsoft.com/office/officeart/2008/layout/VerticalAccentList"/>
    <dgm:cxn modelId="{08685FF3-58D0-41C5-8769-59958F506C31}" type="presParOf" srcId="{602D4774-050E-4EFF-84B9-73256CE33647}" destId="{3FBD51DC-E7D8-405F-93C7-20ACFC7C87B5}" srcOrd="4" destOrd="0" presId="urn:microsoft.com/office/officeart/2008/layout/VerticalAccentList"/>
    <dgm:cxn modelId="{C289E331-B58B-429F-A8EA-CA6FA5337B14}" type="presParOf" srcId="{602D4774-050E-4EFF-84B9-73256CE33647}" destId="{9B89B2D5-87E4-495A-9ED4-9D003CD96646}" srcOrd="5" destOrd="0" presId="urn:microsoft.com/office/officeart/2008/layout/VerticalAccentList"/>
    <dgm:cxn modelId="{5B025C50-9C4A-4069-AA9D-8EB295A08625}" type="presParOf" srcId="{602D4774-050E-4EFF-84B9-73256CE33647}" destId="{44681411-C5CA-4A4F-9A5B-E25728C856C3}" srcOrd="6" destOrd="0" presId="urn:microsoft.com/office/officeart/2008/layout/VerticalAccentList"/>
    <dgm:cxn modelId="{617ADC20-95FF-4615-9222-E62E19AD3B6E}" type="presParOf" srcId="{0CEAFEC1-8848-434C-8F6F-DC58A0D5E337}" destId="{DA796E79-831B-48EA-9688-33067F70EDE9}" srcOrd="2" destOrd="0" presId="urn:microsoft.com/office/officeart/2008/layout/VerticalAccentList"/>
    <dgm:cxn modelId="{ECD4E5C7-8E90-4400-8344-7E92D0EB6EF2}" type="presParOf" srcId="{0CEAFEC1-8848-434C-8F6F-DC58A0D5E337}" destId="{1312587D-56D3-48A7-BA41-65D5C12ABCDB}" srcOrd="3" destOrd="0" presId="urn:microsoft.com/office/officeart/2008/layout/VerticalAccentList"/>
    <dgm:cxn modelId="{6A1FD189-C26F-40EE-AD3F-FF30801F3485}" type="presParOf" srcId="{1312587D-56D3-48A7-BA41-65D5C12ABCDB}" destId="{EFB2A6C7-1D36-40DC-855A-F307D2F252AE}" srcOrd="0" destOrd="0" presId="urn:microsoft.com/office/officeart/2008/layout/VerticalAccentList"/>
    <dgm:cxn modelId="{B2C11477-3B88-434F-ACCD-E7B05A448AA2}" type="presParOf" srcId="{0CEAFEC1-8848-434C-8F6F-DC58A0D5E337}" destId="{5913D93D-B201-4E54-8357-95909C0B2A35}" srcOrd="4" destOrd="0" presId="urn:microsoft.com/office/officeart/2008/layout/VerticalAccentList"/>
    <dgm:cxn modelId="{7E94D2FA-ADCC-4FFA-AF40-F14CAE83A8E0}" type="presParOf" srcId="{5913D93D-B201-4E54-8357-95909C0B2A35}" destId="{4A7C5BC2-9511-40C4-B1C7-083D8E756265}" srcOrd="0" destOrd="0" presId="urn:microsoft.com/office/officeart/2008/layout/VerticalAccentList"/>
    <dgm:cxn modelId="{80B764D8-33C9-4929-AE49-EEBD6E9AABC3}" type="presParOf" srcId="{5913D93D-B201-4E54-8357-95909C0B2A35}" destId="{92D34EF3-5D47-4D30-A5BD-015C93EAC9B0}" srcOrd="1" destOrd="0" presId="urn:microsoft.com/office/officeart/2008/layout/VerticalAccentList"/>
    <dgm:cxn modelId="{0C2EBB2A-DF4A-4DD2-9BB8-DAFE353F9BCE}" type="presParOf" srcId="{5913D93D-B201-4E54-8357-95909C0B2A35}" destId="{E9EC203D-5D91-4822-8631-4606EF70A130}" srcOrd="2" destOrd="0" presId="urn:microsoft.com/office/officeart/2008/layout/VerticalAccentList"/>
    <dgm:cxn modelId="{C96A017B-943C-4FA6-B938-5BFCD8E8DB1B}" type="presParOf" srcId="{5913D93D-B201-4E54-8357-95909C0B2A35}" destId="{D7E15904-C200-4523-9242-A2A6C755F42B}" srcOrd="3" destOrd="0" presId="urn:microsoft.com/office/officeart/2008/layout/VerticalAccentList"/>
    <dgm:cxn modelId="{73DE8295-107A-4344-B91B-CBD56260B11C}" type="presParOf" srcId="{5913D93D-B201-4E54-8357-95909C0B2A35}" destId="{F50C7574-284C-4F19-BACA-63E5DB7A38BF}" srcOrd="4" destOrd="0" presId="urn:microsoft.com/office/officeart/2008/layout/VerticalAccentList"/>
    <dgm:cxn modelId="{3ACB3BFF-D57E-450A-8370-4982486F6CD0}" type="presParOf" srcId="{5913D93D-B201-4E54-8357-95909C0B2A35}" destId="{85641228-2177-4C5E-B85E-FD52A9E1330B}" srcOrd="5" destOrd="0" presId="urn:microsoft.com/office/officeart/2008/layout/VerticalAccentList"/>
    <dgm:cxn modelId="{1E83A021-3F46-4736-83EA-80719D6C1392}" type="presParOf" srcId="{5913D93D-B201-4E54-8357-95909C0B2A35}" destId="{6AE16302-2FCA-4383-B53C-7DAB83BC9743}" srcOrd="6" destOrd="0" presId="urn:microsoft.com/office/officeart/2008/layout/VerticalAccentList"/>
    <dgm:cxn modelId="{45A65E38-18CA-4FBF-BD7C-33CCCD712563}" type="presParOf" srcId="{0CEAFEC1-8848-434C-8F6F-DC58A0D5E337}" destId="{4FB9EE0D-6914-4DE3-A917-ED384B6A53A7}" srcOrd="5" destOrd="0" presId="urn:microsoft.com/office/officeart/2008/layout/VerticalAccentList"/>
    <dgm:cxn modelId="{92835A79-BDBB-4169-B9BB-6840EA1146CC}" type="presParOf" srcId="{0CEAFEC1-8848-434C-8F6F-DC58A0D5E337}" destId="{3E3D7202-040E-4E5F-8FC0-0E1F288A1390}" srcOrd="6" destOrd="0" presId="urn:microsoft.com/office/officeart/2008/layout/VerticalAccentList"/>
    <dgm:cxn modelId="{4D16B8FE-372E-4037-8386-D1D150B67359}" type="presParOf" srcId="{3E3D7202-040E-4E5F-8FC0-0E1F288A1390}" destId="{C7FBD435-D89A-4757-B2B2-CEFC190DE9FC}" srcOrd="0" destOrd="0" presId="urn:microsoft.com/office/officeart/2008/layout/VerticalAccentList"/>
    <dgm:cxn modelId="{45A14F8C-ECCB-482C-94A4-150CACF7454E}" type="presParOf" srcId="{0CEAFEC1-8848-434C-8F6F-DC58A0D5E337}" destId="{3D2844DE-F657-419C-BC10-B911C9BFD0C5}" srcOrd="7" destOrd="0" presId="urn:microsoft.com/office/officeart/2008/layout/VerticalAccentList"/>
    <dgm:cxn modelId="{59BB0D1C-20FF-4496-84FE-38C0ACAA8D01}" type="presParOf" srcId="{3D2844DE-F657-419C-BC10-B911C9BFD0C5}" destId="{C8393F33-EC7D-45AE-94EB-5EB654450BB7}" srcOrd="0" destOrd="0" presId="urn:microsoft.com/office/officeart/2008/layout/VerticalAccentList"/>
    <dgm:cxn modelId="{618CBDEE-3B6D-4081-9357-4EE63E26E2EF}" type="presParOf" srcId="{3D2844DE-F657-419C-BC10-B911C9BFD0C5}" destId="{33DCF4FA-F444-48B6-9A72-B1A7F5CF2942}" srcOrd="1" destOrd="0" presId="urn:microsoft.com/office/officeart/2008/layout/VerticalAccentList"/>
    <dgm:cxn modelId="{C3A289A3-7644-402E-8FFD-D5FDB372B7F9}" type="presParOf" srcId="{3D2844DE-F657-419C-BC10-B911C9BFD0C5}" destId="{C4BE583B-5B8D-404F-A842-60C18A49E731}" srcOrd="2" destOrd="0" presId="urn:microsoft.com/office/officeart/2008/layout/VerticalAccentList"/>
    <dgm:cxn modelId="{003E5C7B-B850-4C93-A981-894D9351C5AC}" type="presParOf" srcId="{3D2844DE-F657-419C-BC10-B911C9BFD0C5}" destId="{3DA70BF0-B73C-4DD1-BD39-F36A6AEF0622}" srcOrd="3" destOrd="0" presId="urn:microsoft.com/office/officeart/2008/layout/VerticalAccentList"/>
    <dgm:cxn modelId="{C78903A6-5AB9-41C4-BA21-639A8611E52D}" type="presParOf" srcId="{3D2844DE-F657-419C-BC10-B911C9BFD0C5}" destId="{8E73983E-3CC9-42C5-84C9-8F6A42919C8A}" srcOrd="4" destOrd="0" presId="urn:microsoft.com/office/officeart/2008/layout/VerticalAccentList"/>
    <dgm:cxn modelId="{6D7BCDA9-B26C-4325-A956-CF656AE9B9F7}" type="presParOf" srcId="{3D2844DE-F657-419C-BC10-B911C9BFD0C5}" destId="{1D759074-843F-4A00-8686-E424147E234E}" srcOrd="5" destOrd="0" presId="urn:microsoft.com/office/officeart/2008/layout/VerticalAccentList"/>
    <dgm:cxn modelId="{CB50E9F6-55CA-4C27-BFB2-73EE76FEFA5B}" type="presParOf" srcId="{3D2844DE-F657-419C-BC10-B911C9BFD0C5}" destId="{24293A7B-4C87-4C22-B37E-A48215EEED2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693C4-1B78-49C3-BAAD-50A7D9C13496}">
      <dsp:nvSpPr>
        <dsp:cNvPr id="0" name=""/>
        <dsp:cNvSpPr/>
      </dsp:nvSpPr>
      <dsp:spPr>
        <a:xfrm>
          <a:off x="411479" y="1193707"/>
          <a:ext cx="7406640" cy="67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Apports </a:t>
          </a:r>
          <a:endParaRPr lang="fr-FR" sz="3100" kern="1200" dirty="0"/>
        </a:p>
      </dsp:txBody>
      <dsp:txXfrm>
        <a:off x="411479" y="1193707"/>
        <a:ext cx="7406640" cy="673330"/>
      </dsp:txXfrm>
    </dsp:sp>
    <dsp:sp modelId="{DA588C4A-3E0D-488B-AF92-BBA830086071}">
      <dsp:nvSpPr>
        <dsp:cNvPr id="0" name=""/>
        <dsp:cNvSpPr/>
      </dsp:nvSpPr>
      <dsp:spPr>
        <a:xfrm>
          <a:off x="411479" y="1867038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952AD2-D41A-4817-BAAF-339F1DC045D4}">
      <dsp:nvSpPr>
        <dsp:cNvPr id="0" name=""/>
        <dsp:cNvSpPr/>
      </dsp:nvSpPr>
      <dsp:spPr>
        <a:xfrm>
          <a:off x="1456639" y="1867038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519785"/>
                <a:satOff val="-2398"/>
                <a:lumOff val="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5"/>
                <a:satOff val="-2398"/>
                <a:lumOff val="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5"/>
                <a:satOff val="-2398"/>
                <a:lumOff val="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519785"/>
              <a:satOff val="-2398"/>
              <a:lumOff val="8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4DABC7-7E83-47AC-91FE-BC9D3B4276B3}">
      <dsp:nvSpPr>
        <dsp:cNvPr id="0" name=""/>
        <dsp:cNvSpPr/>
      </dsp:nvSpPr>
      <dsp:spPr>
        <a:xfrm>
          <a:off x="2501798" y="1867038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1039569"/>
                <a:satOff val="-4797"/>
                <a:lumOff val="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"/>
                <a:satOff val="-4797"/>
                <a:lumOff val="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"/>
                <a:satOff val="-4797"/>
                <a:lumOff val="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1039569"/>
              <a:satOff val="-4797"/>
              <a:lumOff val="17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F2CA1E-E520-402C-86C0-826346D61385}">
      <dsp:nvSpPr>
        <dsp:cNvPr id="0" name=""/>
        <dsp:cNvSpPr/>
      </dsp:nvSpPr>
      <dsp:spPr>
        <a:xfrm>
          <a:off x="3546957" y="1867038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1559354"/>
                <a:satOff val="-7195"/>
                <a:lumOff val="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559354"/>
                <a:satOff val="-7195"/>
                <a:lumOff val="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559354"/>
                <a:satOff val="-7195"/>
                <a:lumOff val="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1559354"/>
              <a:satOff val="-7195"/>
              <a:lumOff val="2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D51DC-E7D8-405F-93C7-20ACFC7C87B5}">
      <dsp:nvSpPr>
        <dsp:cNvPr id="0" name=""/>
        <dsp:cNvSpPr/>
      </dsp:nvSpPr>
      <dsp:spPr>
        <a:xfrm>
          <a:off x="4592116" y="1867038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2079139"/>
                <a:satOff val="-9594"/>
                <a:lumOff val="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079139"/>
                <a:satOff val="-9594"/>
                <a:lumOff val="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079139"/>
                <a:satOff val="-9594"/>
                <a:lumOff val="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2079139"/>
              <a:satOff val="-9594"/>
              <a:lumOff val="35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89B2D5-87E4-495A-9ED4-9D003CD96646}">
      <dsp:nvSpPr>
        <dsp:cNvPr id="0" name=""/>
        <dsp:cNvSpPr/>
      </dsp:nvSpPr>
      <dsp:spPr>
        <a:xfrm>
          <a:off x="5637276" y="1867038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2598923"/>
              <a:satOff val="-11992"/>
              <a:lumOff val="44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681411-C5CA-4A4F-9A5B-E25728C856C3}">
      <dsp:nvSpPr>
        <dsp:cNvPr id="0" name=""/>
        <dsp:cNvSpPr/>
      </dsp:nvSpPr>
      <dsp:spPr>
        <a:xfrm>
          <a:off x="6682435" y="1867038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3118708"/>
                <a:satOff val="-14390"/>
                <a:lumOff val="5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118708"/>
                <a:satOff val="-14390"/>
                <a:lumOff val="5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118708"/>
                <a:satOff val="-14390"/>
                <a:lumOff val="5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3118708"/>
              <a:satOff val="-14390"/>
              <a:lumOff val="53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B2A6C7-1D36-40DC-855A-F307D2F252AE}">
      <dsp:nvSpPr>
        <dsp:cNvPr id="0" name=""/>
        <dsp:cNvSpPr/>
      </dsp:nvSpPr>
      <dsp:spPr>
        <a:xfrm>
          <a:off x="411479" y="2133738"/>
          <a:ext cx="7406640" cy="67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Difficultés </a:t>
          </a:r>
          <a:endParaRPr lang="fr-FR" sz="3100" kern="1200" dirty="0"/>
        </a:p>
      </dsp:txBody>
      <dsp:txXfrm>
        <a:off x="411479" y="2133738"/>
        <a:ext cx="7406640" cy="673330"/>
      </dsp:txXfrm>
    </dsp:sp>
    <dsp:sp modelId="{4A7C5BC2-9511-40C4-B1C7-083D8E756265}">
      <dsp:nvSpPr>
        <dsp:cNvPr id="0" name=""/>
        <dsp:cNvSpPr/>
      </dsp:nvSpPr>
      <dsp:spPr>
        <a:xfrm>
          <a:off x="411479" y="2807069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3638492"/>
                <a:satOff val="-16789"/>
                <a:lumOff val="6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638492"/>
                <a:satOff val="-16789"/>
                <a:lumOff val="6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638492"/>
                <a:satOff val="-16789"/>
                <a:lumOff val="6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3638492"/>
              <a:satOff val="-16789"/>
              <a:lumOff val="61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D34EF3-5D47-4D30-A5BD-015C93EAC9B0}">
      <dsp:nvSpPr>
        <dsp:cNvPr id="0" name=""/>
        <dsp:cNvSpPr/>
      </dsp:nvSpPr>
      <dsp:spPr>
        <a:xfrm>
          <a:off x="1456639" y="2807069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4158277"/>
                <a:satOff val="-19187"/>
                <a:lumOff val="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158277"/>
                <a:satOff val="-19187"/>
                <a:lumOff val="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158277"/>
                <a:satOff val="-19187"/>
                <a:lumOff val="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4158277"/>
              <a:satOff val="-19187"/>
              <a:lumOff val="70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EC203D-5D91-4822-8631-4606EF70A130}">
      <dsp:nvSpPr>
        <dsp:cNvPr id="0" name=""/>
        <dsp:cNvSpPr/>
      </dsp:nvSpPr>
      <dsp:spPr>
        <a:xfrm>
          <a:off x="2501798" y="2807069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4678061"/>
                <a:satOff val="-21586"/>
                <a:lumOff val="7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678061"/>
                <a:satOff val="-21586"/>
                <a:lumOff val="7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678061"/>
                <a:satOff val="-21586"/>
                <a:lumOff val="7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4678061"/>
              <a:satOff val="-21586"/>
              <a:lumOff val="79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E15904-C200-4523-9242-A2A6C755F42B}">
      <dsp:nvSpPr>
        <dsp:cNvPr id="0" name=""/>
        <dsp:cNvSpPr/>
      </dsp:nvSpPr>
      <dsp:spPr>
        <a:xfrm>
          <a:off x="3546957" y="2807069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0C7574-284C-4F19-BACA-63E5DB7A38BF}">
      <dsp:nvSpPr>
        <dsp:cNvPr id="0" name=""/>
        <dsp:cNvSpPr/>
      </dsp:nvSpPr>
      <dsp:spPr>
        <a:xfrm>
          <a:off x="4592116" y="2807069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5717631"/>
                <a:satOff val="-26382"/>
                <a:lumOff val="9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717631"/>
                <a:satOff val="-26382"/>
                <a:lumOff val="9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717631"/>
                <a:satOff val="-26382"/>
                <a:lumOff val="9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5717631"/>
              <a:satOff val="-26382"/>
              <a:lumOff val="97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641228-2177-4C5E-B85E-FD52A9E1330B}">
      <dsp:nvSpPr>
        <dsp:cNvPr id="0" name=""/>
        <dsp:cNvSpPr/>
      </dsp:nvSpPr>
      <dsp:spPr>
        <a:xfrm>
          <a:off x="5637276" y="2807069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6237415"/>
                <a:satOff val="-28781"/>
                <a:lumOff val="1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237415"/>
                <a:satOff val="-28781"/>
                <a:lumOff val="1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237415"/>
                <a:satOff val="-28781"/>
                <a:lumOff val="1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6237415"/>
              <a:satOff val="-28781"/>
              <a:lumOff val="105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E16302-2FCA-4383-B53C-7DAB83BC9743}">
      <dsp:nvSpPr>
        <dsp:cNvPr id="0" name=""/>
        <dsp:cNvSpPr/>
      </dsp:nvSpPr>
      <dsp:spPr>
        <a:xfrm>
          <a:off x="6682435" y="2807069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6757200"/>
                <a:satOff val="-31179"/>
                <a:lumOff val="11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757200"/>
                <a:satOff val="-31179"/>
                <a:lumOff val="11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757200"/>
                <a:satOff val="-31179"/>
                <a:lumOff val="11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6757200"/>
              <a:satOff val="-31179"/>
              <a:lumOff val="114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FBD435-D89A-4757-B2B2-CEFC190DE9FC}">
      <dsp:nvSpPr>
        <dsp:cNvPr id="0" name=""/>
        <dsp:cNvSpPr/>
      </dsp:nvSpPr>
      <dsp:spPr>
        <a:xfrm>
          <a:off x="411479" y="3073769"/>
          <a:ext cx="7406640" cy="67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kern="1200" dirty="0" smtClean="0"/>
            <a:t>Perspectives </a:t>
          </a:r>
          <a:endParaRPr lang="fr-FR" sz="3100" kern="1200" dirty="0"/>
        </a:p>
      </dsp:txBody>
      <dsp:txXfrm>
        <a:off x="411479" y="3073769"/>
        <a:ext cx="7406640" cy="673330"/>
      </dsp:txXfrm>
    </dsp:sp>
    <dsp:sp modelId="{C8393F33-EC7D-45AE-94EB-5EB654450BB7}">
      <dsp:nvSpPr>
        <dsp:cNvPr id="0" name=""/>
        <dsp:cNvSpPr/>
      </dsp:nvSpPr>
      <dsp:spPr>
        <a:xfrm>
          <a:off x="411479" y="3747100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7276984"/>
                <a:satOff val="-33578"/>
                <a:lumOff val="12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276984"/>
                <a:satOff val="-33578"/>
                <a:lumOff val="12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276984"/>
                <a:satOff val="-33578"/>
                <a:lumOff val="12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7276984"/>
              <a:satOff val="-33578"/>
              <a:lumOff val="123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DCF4FA-F444-48B6-9A72-B1A7F5CF2942}">
      <dsp:nvSpPr>
        <dsp:cNvPr id="0" name=""/>
        <dsp:cNvSpPr/>
      </dsp:nvSpPr>
      <dsp:spPr>
        <a:xfrm>
          <a:off x="1456639" y="3747100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7796769"/>
              <a:satOff val="-35976"/>
              <a:lumOff val="132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BE583B-5B8D-404F-A842-60C18A49E731}">
      <dsp:nvSpPr>
        <dsp:cNvPr id="0" name=""/>
        <dsp:cNvSpPr/>
      </dsp:nvSpPr>
      <dsp:spPr>
        <a:xfrm>
          <a:off x="2501798" y="3747100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8316554"/>
                <a:satOff val="-38374"/>
                <a:lumOff val="1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316554"/>
                <a:satOff val="-38374"/>
                <a:lumOff val="1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316554"/>
                <a:satOff val="-38374"/>
                <a:lumOff val="1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8316554"/>
              <a:satOff val="-38374"/>
              <a:lumOff val="141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A70BF0-B73C-4DD1-BD39-F36A6AEF0622}">
      <dsp:nvSpPr>
        <dsp:cNvPr id="0" name=""/>
        <dsp:cNvSpPr/>
      </dsp:nvSpPr>
      <dsp:spPr>
        <a:xfrm>
          <a:off x="3546957" y="3747100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8836339"/>
                <a:satOff val="-40773"/>
                <a:lumOff val="150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836339"/>
                <a:satOff val="-40773"/>
                <a:lumOff val="150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836339"/>
                <a:satOff val="-40773"/>
                <a:lumOff val="150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8836339"/>
              <a:satOff val="-40773"/>
              <a:lumOff val="150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73983E-3CC9-42C5-84C9-8F6A42919C8A}">
      <dsp:nvSpPr>
        <dsp:cNvPr id="0" name=""/>
        <dsp:cNvSpPr/>
      </dsp:nvSpPr>
      <dsp:spPr>
        <a:xfrm>
          <a:off x="4592116" y="3747100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9356123"/>
                <a:satOff val="-43171"/>
                <a:lumOff val="158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356123"/>
                <a:satOff val="-43171"/>
                <a:lumOff val="158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356123"/>
                <a:satOff val="-43171"/>
                <a:lumOff val="158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356123"/>
              <a:satOff val="-43171"/>
              <a:lumOff val="158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759074-843F-4A00-8686-E424147E234E}">
      <dsp:nvSpPr>
        <dsp:cNvPr id="0" name=""/>
        <dsp:cNvSpPr/>
      </dsp:nvSpPr>
      <dsp:spPr>
        <a:xfrm>
          <a:off x="5637276" y="3747100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9875907"/>
                <a:satOff val="-45570"/>
                <a:lumOff val="16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75907"/>
                <a:satOff val="-45570"/>
                <a:lumOff val="16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75907"/>
                <a:satOff val="-45570"/>
                <a:lumOff val="16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875907"/>
              <a:satOff val="-45570"/>
              <a:lumOff val="167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293A7B-4C87-4C22-B37E-A48215EEED2A}">
      <dsp:nvSpPr>
        <dsp:cNvPr id="0" name=""/>
        <dsp:cNvSpPr/>
      </dsp:nvSpPr>
      <dsp:spPr>
        <a:xfrm>
          <a:off x="6682435" y="3747100"/>
          <a:ext cx="987552" cy="16459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2C8FF-C638-43FD-AB9D-005CA1B67970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AE2C3-A5E7-491B-9249-355E84333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66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328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mettre en ouvre notre solution il a fallut travailler dans un </a:t>
            </a:r>
            <a:r>
              <a:rPr lang="fr-FR" dirty="0" err="1"/>
              <a:t>environment</a:t>
            </a:r>
            <a:r>
              <a:rPr lang="fr-FR" dirty="0"/>
              <a:t> virtuel avec   </a:t>
            </a:r>
            <a:r>
              <a:rPr lang="fr-FR" dirty="0" err="1"/>
              <a:t>vmware</a:t>
            </a:r>
            <a:r>
              <a:rPr lang="fr-FR" dirty="0"/>
              <a:t> ou nous avons créer 2 machine serveur </a:t>
            </a:r>
            <a:r>
              <a:rPr lang="fr-FR" dirty="0" err="1"/>
              <a:t>ubuntu</a:t>
            </a:r>
            <a:r>
              <a:rPr lang="fr-FR" dirty="0"/>
              <a:t>   a l'aide des technologies comme le DNS ,</a:t>
            </a:r>
            <a:r>
              <a:rPr lang="fr-FR" dirty="0" err="1"/>
              <a:t>iptables</a:t>
            </a:r>
            <a:r>
              <a:rPr lang="fr-FR" dirty="0"/>
              <a:t> ,SSL, java  </a:t>
            </a:r>
            <a:r>
              <a:rPr lang="fr-FR" dirty="0" err="1"/>
              <a:t>noys</a:t>
            </a:r>
            <a:r>
              <a:rPr lang="fr-FR" dirty="0"/>
              <a:t> </a:t>
            </a:r>
            <a:r>
              <a:rPr lang="fr-FR" dirty="0" err="1"/>
              <a:t>allon</a:t>
            </a:r>
            <a:r>
              <a:rPr lang="fr-FR" dirty="0"/>
              <a:t> ensuite passer à la </a:t>
            </a:r>
            <a:r>
              <a:rPr lang="fr-FR" dirty="0" err="1"/>
              <a:t>demonstration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544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3582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3402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système informatique d'</a:t>
            </a:r>
            <a:r>
              <a:rPr lang="fr-FR" dirty="0" err="1"/>
              <a:t>orabank</a:t>
            </a:r>
            <a:r>
              <a:rPr lang="fr-FR" dirty="0"/>
              <a:t> Togo bien </a:t>
            </a:r>
            <a:r>
              <a:rPr lang="fr-FR" dirty="0" err="1"/>
              <a:t>qu,elle</a:t>
            </a:r>
            <a:r>
              <a:rPr lang="fr-FR" dirty="0"/>
              <a:t> est doté de récentes technologie, et répond aux  politique sécuritaires nécessaire et indispensable</a:t>
            </a:r>
          </a:p>
          <a:p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ctte</a:t>
            </a:r>
            <a:r>
              <a:rPr lang="fr-FR" dirty="0"/>
              <a:t> tache qui nous a été confié il faut trouver une solution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359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9504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durant ce projet certes nous avons eu des difficultés mais nous avons  essayer d'</a:t>
            </a:r>
            <a:r>
              <a:rPr lang="fr-FR" dirty="0" err="1"/>
              <a:t>atteintre</a:t>
            </a:r>
            <a:r>
              <a:rPr lang="fr-FR" dirty="0"/>
              <a:t> nos objectif et</a:t>
            </a:r>
          </a:p>
          <a:p>
            <a:r>
              <a:rPr lang="fr-FR" dirty="0"/>
              <a:t>  nous pouvons nous permettre d’</a:t>
            </a:r>
            <a:r>
              <a:rPr lang="fr-FR" dirty="0" err="1"/>
              <a:t>etre</a:t>
            </a:r>
            <a:r>
              <a:rPr lang="fr-FR" dirty="0"/>
              <a:t> fier de notre travail </a:t>
            </a:r>
          </a:p>
          <a:p>
            <a:endParaRPr lang="fr-FR" dirty="0"/>
          </a:p>
          <a:p>
            <a:r>
              <a:rPr lang="fr-FR" dirty="0"/>
              <a:t>Perspective ; on a fait les test; et il ne manque plus qu’a soumettre  aux supérieur </a:t>
            </a:r>
            <a:r>
              <a:rPr lang="fr-FR" dirty="0" err="1"/>
              <a:t>hierachoque</a:t>
            </a:r>
            <a:r>
              <a:rPr lang="fr-FR" dirty="0"/>
              <a:t> pour la validation et l’</a:t>
            </a:r>
            <a:r>
              <a:rPr lang="fr-FR" dirty="0" err="1"/>
              <a:t>implementation</a:t>
            </a:r>
            <a:r>
              <a:rPr lang="fr-FR" dirty="0"/>
              <a:t> effective </a:t>
            </a:r>
          </a:p>
          <a:p>
            <a:endParaRPr lang="fr-FR" dirty="0"/>
          </a:p>
          <a:p>
            <a:r>
              <a:rPr lang="fr-FR" dirty="0"/>
              <a:t>Etude financier :si </a:t>
            </a:r>
            <a:r>
              <a:rPr lang="fr-FR" dirty="0" err="1"/>
              <a:t>eventuellement</a:t>
            </a:r>
            <a:r>
              <a:rPr lang="fr-FR" dirty="0"/>
              <a:t> la validation par les supérieurs </a:t>
            </a:r>
            <a:r>
              <a:rPr lang="fr-FR" dirty="0" err="1"/>
              <a:t>hierarchique</a:t>
            </a:r>
            <a:r>
              <a:rPr lang="fr-FR" dirty="0"/>
              <a:t> s’</a:t>
            </a:r>
            <a:r>
              <a:rPr lang="fr-FR" dirty="0" err="1"/>
              <a:t>avere</a:t>
            </a:r>
            <a:r>
              <a:rPr lang="fr-FR" dirty="0"/>
              <a:t> positif les fond nécessaires pour l’</a:t>
            </a:r>
            <a:r>
              <a:rPr lang="fr-FR" dirty="0" err="1"/>
              <a:t>implementation</a:t>
            </a:r>
            <a:r>
              <a:rPr lang="fr-FR" dirty="0"/>
              <a:t> totale de note projet devra s’</a:t>
            </a:r>
            <a:r>
              <a:rPr lang="fr-FR" dirty="0" err="1"/>
              <a:t>elever</a:t>
            </a:r>
            <a:r>
              <a:rPr lang="fr-FR" dirty="0"/>
              <a:t> aux environ de 10,260,000 cout de licence  du produit de formation et d’</a:t>
            </a:r>
            <a:r>
              <a:rPr lang="fr-FR" dirty="0" err="1"/>
              <a:t>implemention</a:t>
            </a:r>
            <a:r>
              <a:rPr lang="fr-FR" dirty="0"/>
              <a:t> y compris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582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durant ce projet certes nous avons eu des difficultés mais nous avons  essayer d'</a:t>
            </a:r>
            <a:r>
              <a:rPr lang="fr-FR" dirty="0" err="1"/>
              <a:t>atteintre</a:t>
            </a:r>
            <a:r>
              <a:rPr lang="fr-FR" dirty="0"/>
              <a:t> nos objectif et</a:t>
            </a:r>
          </a:p>
          <a:p>
            <a:r>
              <a:rPr lang="fr-FR" dirty="0"/>
              <a:t>  nous pouvons nous permettre d’</a:t>
            </a:r>
            <a:r>
              <a:rPr lang="fr-FR" dirty="0" err="1"/>
              <a:t>etre</a:t>
            </a:r>
            <a:r>
              <a:rPr lang="fr-FR" dirty="0"/>
              <a:t> fier de notre travail </a:t>
            </a:r>
          </a:p>
          <a:p>
            <a:endParaRPr lang="fr-FR" dirty="0"/>
          </a:p>
          <a:p>
            <a:r>
              <a:rPr lang="fr-FR" dirty="0"/>
              <a:t>Perspective ; on a fait les test; et il ne manque plus qu’a soumettre  aux supérieur </a:t>
            </a:r>
            <a:r>
              <a:rPr lang="fr-FR" dirty="0" err="1"/>
              <a:t>hierachoque</a:t>
            </a:r>
            <a:r>
              <a:rPr lang="fr-FR" dirty="0"/>
              <a:t> pour la validation et l’</a:t>
            </a:r>
            <a:r>
              <a:rPr lang="fr-FR" dirty="0" err="1"/>
              <a:t>implementation</a:t>
            </a:r>
            <a:r>
              <a:rPr lang="fr-FR" dirty="0"/>
              <a:t> effective </a:t>
            </a:r>
          </a:p>
          <a:p>
            <a:endParaRPr lang="fr-FR" dirty="0"/>
          </a:p>
          <a:p>
            <a:r>
              <a:rPr lang="fr-FR" dirty="0"/>
              <a:t>Etude financier :si </a:t>
            </a:r>
            <a:r>
              <a:rPr lang="fr-FR" dirty="0" err="1"/>
              <a:t>eventuellement</a:t>
            </a:r>
            <a:r>
              <a:rPr lang="fr-FR" dirty="0"/>
              <a:t> la validation par les supérieurs </a:t>
            </a:r>
            <a:r>
              <a:rPr lang="fr-FR" dirty="0" err="1"/>
              <a:t>hierarchique</a:t>
            </a:r>
            <a:r>
              <a:rPr lang="fr-FR" dirty="0"/>
              <a:t> s’</a:t>
            </a:r>
            <a:r>
              <a:rPr lang="fr-FR" dirty="0" err="1"/>
              <a:t>avere</a:t>
            </a:r>
            <a:r>
              <a:rPr lang="fr-FR" dirty="0"/>
              <a:t> positif les fond nécessaires pour l’</a:t>
            </a:r>
            <a:r>
              <a:rPr lang="fr-FR" dirty="0" err="1"/>
              <a:t>implementation</a:t>
            </a:r>
            <a:r>
              <a:rPr lang="fr-FR" dirty="0"/>
              <a:t> totale de note projet devra s’</a:t>
            </a:r>
            <a:r>
              <a:rPr lang="fr-FR" dirty="0" err="1"/>
              <a:t>elever</a:t>
            </a:r>
            <a:r>
              <a:rPr lang="fr-FR" dirty="0"/>
              <a:t> aux environ de 10,260,000 cout de licence  du produit de formation et d’</a:t>
            </a:r>
            <a:r>
              <a:rPr lang="fr-FR" dirty="0" err="1"/>
              <a:t>implemention</a:t>
            </a:r>
            <a:r>
              <a:rPr lang="fr-FR" dirty="0"/>
              <a:t> y compris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009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monsieur le président du jury honorable </a:t>
            </a:r>
            <a:r>
              <a:rPr lang="fr-FR" dirty="0" err="1"/>
              <a:t>menbre</a:t>
            </a:r>
            <a:r>
              <a:rPr lang="fr-FR" dirty="0"/>
              <a:t> </a:t>
            </a:r>
            <a:r>
              <a:rPr lang="fr-FR"/>
              <a:t>du jury Nous </a:t>
            </a:r>
            <a:r>
              <a:rPr lang="fr-FR" dirty="0"/>
              <a:t>vous remercions </a:t>
            </a:r>
            <a:r>
              <a:rPr lang="fr-FR" dirty="0" err="1"/>
              <a:t>pouur</a:t>
            </a:r>
            <a:r>
              <a:rPr lang="fr-FR" dirty="0"/>
              <a:t> votre aimable attention et nous somme a votre disposition  pour vos question remarque et critique pouvant permettre a l’</a:t>
            </a:r>
            <a:r>
              <a:rPr lang="fr-FR" dirty="0" err="1"/>
              <a:t>amelioration</a:t>
            </a:r>
            <a:r>
              <a:rPr lang="fr-FR" dirty="0"/>
              <a:t> de notre travail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075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honorable membre du jury ,cher parent ami et inviter , bienvenu a notre soutenance de fin de formation pour l'obtention du diplôme ingénieur </a:t>
            </a:r>
          </a:p>
          <a:p>
            <a:r>
              <a:rPr lang="fr-FR" dirty="0"/>
              <a:t>des travaux informatique option administration des systèmes et réseaux .présente par   ; </a:t>
            </a:r>
          </a:p>
          <a:p>
            <a:r>
              <a:rPr lang="fr-FR" dirty="0"/>
              <a:t>nous avons travailler sur le thème  IMPLEMENTATION D'UNE SOLUTION DE DEPLOIEMENT ET DE GESTION DES SERVICES.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986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notre travail se présentera comme suit  comme suit</a:t>
            </a:r>
          </a:p>
          <a:p>
            <a:r>
              <a:rPr lang="fr-FR" dirty="0"/>
              <a:t>nous allons aborder</a:t>
            </a:r>
          </a:p>
          <a:p>
            <a:r>
              <a:rPr lang="fr-FR" dirty="0"/>
              <a:t>Ensuite</a:t>
            </a:r>
          </a:p>
          <a:p>
            <a:r>
              <a:rPr lang="fr-FR" dirty="0"/>
              <a:t>En 3ieme position </a:t>
            </a:r>
          </a:p>
          <a:p>
            <a:r>
              <a:rPr lang="fr-FR" dirty="0"/>
              <a:t>Viendra </a:t>
            </a:r>
          </a:p>
          <a:p>
            <a:r>
              <a:rPr lang="fr-FR" dirty="0"/>
              <a:t>Suivi ,</a:t>
            </a:r>
          </a:p>
          <a:p>
            <a:r>
              <a:rPr lang="fr-FR" dirty="0"/>
              <a:t>Et en dernier lieux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580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Tout </a:t>
            </a:r>
            <a:r>
              <a:rPr lang="fr-FR" dirty="0" err="1"/>
              <a:t>etudiant</a:t>
            </a:r>
            <a:r>
              <a:rPr lang="fr-FR" dirty="0"/>
              <a:t> a </a:t>
            </a:r>
            <a:r>
              <a:rPr lang="fr-FR" dirty="0" err="1"/>
              <a:t>iai</a:t>
            </a:r>
            <a:r>
              <a:rPr lang="fr-FR" dirty="0"/>
              <a:t> en fin de formation doit  passer en </a:t>
            </a:r>
            <a:r>
              <a:rPr lang="fr-FR" dirty="0" err="1"/>
              <a:t>enterprise</a:t>
            </a:r>
            <a:r>
              <a:rPr lang="fr-FR" dirty="0"/>
              <a:t> pour pouvoir vivre certaines </a:t>
            </a:r>
            <a:r>
              <a:rPr lang="fr-FR" dirty="0" err="1"/>
              <a:t>réealité</a:t>
            </a:r>
            <a:r>
              <a:rPr lang="fr-FR" dirty="0"/>
              <a:t> </a:t>
            </a:r>
          </a:p>
          <a:p>
            <a:r>
              <a:rPr lang="fr-FR" dirty="0"/>
              <a:t>Dans notre cas nous avons eu a effectué un  stage d'une durée de 3 mois  à  </a:t>
            </a:r>
            <a:r>
              <a:rPr lang="fr-FR" dirty="0" err="1"/>
              <a:t>orabank</a:t>
            </a:r>
            <a:r>
              <a:rPr lang="fr-FR" dirty="0"/>
              <a:t> </a:t>
            </a:r>
            <a:r>
              <a:rPr lang="fr-FR" dirty="0" err="1"/>
              <a:t>togo</a:t>
            </a:r>
            <a:r>
              <a:rPr lang="fr-FR" dirty="0"/>
              <a:t>  qui est une </a:t>
            </a:r>
            <a:r>
              <a:rPr lang="fr-FR" dirty="0" err="1"/>
              <a:t>strucutre</a:t>
            </a:r>
            <a:r>
              <a:rPr lang="fr-FR" dirty="0"/>
              <a:t> bancaire ou nous avons été </a:t>
            </a:r>
            <a:r>
              <a:rPr lang="fr-FR" dirty="0" err="1"/>
              <a:t>accueililt</a:t>
            </a:r>
            <a:r>
              <a:rPr lang="fr-FR" dirty="0"/>
              <a:t> dans leur direction de système d’information .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nous avons remarquer quelques insuffisance ce qui nous </a:t>
            </a:r>
            <a:r>
              <a:rPr lang="fr-FR" dirty="0" err="1"/>
              <a:t>ammen</a:t>
            </a:r>
            <a:r>
              <a:rPr lang="fr-FR" dirty="0"/>
              <a:t> a la </a:t>
            </a:r>
            <a:r>
              <a:rPr lang="fr-FR" dirty="0" err="1"/>
              <a:t>problematique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111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système informatique d'</a:t>
            </a:r>
            <a:r>
              <a:rPr lang="fr-FR" dirty="0" err="1"/>
              <a:t>orabank</a:t>
            </a:r>
            <a:r>
              <a:rPr lang="fr-FR" dirty="0"/>
              <a:t> Togo bien </a:t>
            </a:r>
            <a:r>
              <a:rPr lang="fr-FR" dirty="0" err="1"/>
              <a:t>qu,elle</a:t>
            </a:r>
            <a:r>
              <a:rPr lang="fr-FR" dirty="0"/>
              <a:t> est doté de récentes technologie, et répond aux  politique sécuritaires nécessaire et indispensable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3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système informatique d'</a:t>
            </a:r>
            <a:r>
              <a:rPr lang="fr-FR" dirty="0" err="1"/>
              <a:t>orabank</a:t>
            </a:r>
            <a:r>
              <a:rPr lang="fr-FR" dirty="0"/>
              <a:t> Togo bien </a:t>
            </a:r>
            <a:r>
              <a:rPr lang="fr-FR" dirty="0" err="1"/>
              <a:t>qu,elle</a:t>
            </a:r>
            <a:r>
              <a:rPr lang="fr-FR" dirty="0"/>
              <a:t> est doté de récentes technologie, et répond aux  politique sécuritaires nécessaire et indispensable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285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système informatique d'</a:t>
            </a:r>
            <a:r>
              <a:rPr lang="fr-FR" dirty="0" err="1"/>
              <a:t>orabank</a:t>
            </a:r>
            <a:r>
              <a:rPr lang="fr-FR" dirty="0"/>
              <a:t> Togo bien </a:t>
            </a:r>
            <a:r>
              <a:rPr lang="fr-FR" dirty="0" err="1"/>
              <a:t>qu,elle</a:t>
            </a:r>
            <a:r>
              <a:rPr lang="fr-FR" dirty="0"/>
              <a:t> est doté de récentes technologie, et répond aux  politique sécuritaires nécessaire et indispensable</a:t>
            </a:r>
          </a:p>
          <a:p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ctte</a:t>
            </a:r>
            <a:r>
              <a:rPr lang="fr-FR" dirty="0"/>
              <a:t> tache qui nous a été confié il faut trouver une solution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602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toutes ces information nous ont permit de faire  une synthèse  et de </a:t>
            </a:r>
            <a:r>
              <a:rPr lang="fr-FR" dirty="0" err="1"/>
              <a:t>decouvrir</a:t>
            </a:r>
            <a:r>
              <a:rPr lang="fr-FR" dirty="0"/>
              <a:t> que les meilleures solution sont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apres</a:t>
            </a:r>
            <a:r>
              <a:rPr lang="fr-FR" dirty="0"/>
              <a:t> une </a:t>
            </a:r>
            <a:r>
              <a:rPr lang="fr-FR" dirty="0" err="1"/>
              <a:t>etude</a:t>
            </a:r>
            <a:r>
              <a:rPr lang="fr-FR" dirty="0"/>
              <a:t> bien détaillé des solution rechercher nous avons trouver que la solution la plus adapté  a la direction du système d’information d’</a:t>
            </a:r>
            <a:r>
              <a:rPr lang="fr-FR" dirty="0" err="1"/>
              <a:t>orabank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230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apres</a:t>
            </a:r>
            <a:r>
              <a:rPr lang="fr-FR" dirty="0"/>
              <a:t> une </a:t>
            </a:r>
            <a:r>
              <a:rPr lang="fr-FR" dirty="0" err="1"/>
              <a:t>etude</a:t>
            </a:r>
            <a:r>
              <a:rPr lang="fr-FR" dirty="0"/>
              <a:t> bien détaillé des solution rechercher nous avons trouver que la solution la plus adapté  a la direction du système d’information d’</a:t>
            </a:r>
            <a:r>
              <a:rPr lang="fr-FR" dirty="0" err="1"/>
              <a:t>orabank</a:t>
            </a:r>
            <a:r>
              <a:rPr lang="fr-FR" dirty="0"/>
              <a:t> serait Puppet </a:t>
            </a:r>
          </a:p>
          <a:p>
            <a:r>
              <a:rPr lang="fr-FR" dirty="0"/>
              <a:t>Vu </a:t>
            </a:r>
          </a:p>
          <a:p>
            <a:r>
              <a:rPr lang="fr-FR" sz="1800" dirty="0"/>
              <a:t>d'</a:t>
            </a:r>
            <a:r>
              <a:rPr lang="fr-FR" sz="1800" dirty="0" err="1"/>
              <a:t>apres</a:t>
            </a:r>
            <a:r>
              <a:rPr lang="fr-FR" sz="1800" dirty="0"/>
              <a:t> les politique de la banque qui n'utilise pas des outils open source en production pour des raison de confidentialité </a:t>
            </a:r>
            <a:r>
              <a:rPr lang="fr-FR" sz="1800" dirty="0" err="1"/>
              <a:t>puppet</a:t>
            </a:r>
            <a:r>
              <a:rPr lang="fr-FR" sz="1800" dirty="0"/>
              <a:t> est de loin </a:t>
            </a:r>
          </a:p>
          <a:p>
            <a:r>
              <a:rPr lang="fr-FR" sz="1800" dirty="0"/>
              <a:t> le plus rentable en terme de rapport cout service 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50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CD9-BEDE-4F49-BAAA-E0F21D082C19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D929-14DC-4DC1-BA9C-B84146313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28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CD9-BEDE-4F49-BAAA-E0F21D082C19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D929-14DC-4DC1-BA9C-B84146313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61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CD9-BEDE-4F49-BAAA-E0F21D082C19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D929-14DC-4DC1-BA9C-B84146313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05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CD9-BEDE-4F49-BAAA-E0F21D082C19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D929-14DC-4DC1-BA9C-B84146313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15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CD9-BEDE-4F49-BAAA-E0F21D082C19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D929-14DC-4DC1-BA9C-B84146313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20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CD9-BEDE-4F49-BAAA-E0F21D082C19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D929-14DC-4DC1-BA9C-B84146313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46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CD9-BEDE-4F49-BAAA-E0F21D082C19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D929-14DC-4DC1-BA9C-B84146313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37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CD9-BEDE-4F49-BAAA-E0F21D082C19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D929-14DC-4DC1-BA9C-B84146313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09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CD9-BEDE-4F49-BAAA-E0F21D082C19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D929-14DC-4DC1-BA9C-B84146313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86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CD9-BEDE-4F49-BAAA-E0F21D082C19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D929-14DC-4DC1-BA9C-B84146313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01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CD9-BEDE-4F49-BAAA-E0F21D082C19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D929-14DC-4DC1-BA9C-B84146313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67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4BCD9-BEDE-4F49-BAAA-E0F21D082C19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D929-14DC-4DC1-BA9C-B841463139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8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511E687B-C9CB-4382-92DB-38335A8624B4}"/>
              </a:ext>
            </a:extLst>
          </p:cNvPr>
          <p:cNvSpPr txBox="1"/>
          <p:nvPr/>
        </p:nvSpPr>
        <p:spPr>
          <a:xfrm>
            <a:off x="9104812" y="6074228"/>
            <a:ext cx="279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Freestyle Script" panose="030804020302050B0404" pitchFamily="66" charset="0"/>
              </a:rPr>
              <a:t>A toutes et à tous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37144535-1979-4C02-A5DA-35F31445EA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25" y="278219"/>
            <a:ext cx="1339397" cy="132851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73BB9270-AAAF-4761-9309-5377DF659A54}"/>
              </a:ext>
            </a:extLst>
          </p:cNvPr>
          <p:cNvSpPr txBox="1"/>
          <p:nvPr/>
        </p:nvSpPr>
        <p:spPr>
          <a:xfrm>
            <a:off x="4698274" y="3040976"/>
            <a:ext cx="2795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Freestyle Script" panose="030804020302050B0404" pitchFamily="66" charset="0"/>
              </a:rPr>
              <a:t>BIENVENUE</a:t>
            </a:r>
          </a:p>
        </p:txBody>
      </p:sp>
    </p:spTree>
    <p:extLst>
      <p:ext uri="{BB962C8B-B14F-4D97-AF65-F5344CB8AC3E}">
        <p14:creationId xmlns:p14="http://schemas.microsoft.com/office/powerpoint/2010/main" val="30176334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75648BBF-2FE8-48E3-A92D-24DF17C7DC10}"/>
              </a:ext>
            </a:extLst>
          </p:cNvPr>
          <p:cNvSpPr txBox="1"/>
          <p:nvPr/>
        </p:nvSpPr>
        <p:spPr>
          <a:xfrm>
            <a:off x="3124201" y="376102"/>
            <a:ext cx="61551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rgbClr val="4472C3"/>
                </a:solidFill>
                <a:latin typeface="Lucida Fax" panose="02060602050505020204" pitchFamily="18" charset="0"/>
              </a:rPr>
              <a:t>ENVIRONNEMENT TECHNIQUE</a:t>
            </a:r>
            <a:endParaRPr lang="fr-FR" sz="2800" dirty="0">
              <a:solidFill>
                <a:srgbClr val="4472C3"/>
              </a:solidFill>
            </a:endParaRPr>
          </a:p>
        </p:txBody>
      </p:sp>
      <p:grpSp>
        <p:nvGrpSpPr>
          <p:cNvPr id="17" name="Google Shape;1036;p47">
            <a:extLst>
              <a:ext uri="{FF2B5EF4-FFF2-40B4-BE49-F238E27FC236}">
                <a16:creationId xmlns:a16="http://schemas.microsoft.com/office/drawing/2014/main" xmlns="" id="{71197756-33CA-45FB-84D9-79B4F5E09DA7}"/>
              </a:ext>
            </a:extLst>
          </p:cNvPr>
          <p:cNvGrpSpPr/>
          <p:nvPr/>
        </p:nvGrpSpPr>
        <p:grpSpPr>
          <a:xfrm>
            <a:off x="9279306" y="454821"/>
            <a:ext cx="427781" cy="316489"/>
            <a:chOff x="5255200" y="3006475"/>
            <a:chExt cx="511700" cy="378575"/>
          </a:xfrm>
          <a:solidFill>
            <a:srgbClr val="4472C3"/>
          </a:solidFill>
        </p:grpSpPr>
        <p:sp>
          <p:nvSpPr>
            <p:cNvPr id="18" name="Google Shape;1037;p47">
              <a:extLst>
                <a:ext uri="{FF2B5EF4-FFF2-40B4-BE49-F238E27FC236}">
                  <a16:creationId xmlns:a16="http://schemas.microsoft.com/office/drawing/2014/main" xmlns="" id="{1B689928-896A-4C20-96AE-2E4052B139A1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38;p47">
              <a:extLst>
                <a:ext uri="{FF2B5EF4-FFF2-40B4-BE49-F238E27FC236}">
                  <a16:creationId xmlns:a16="http://schemas.microsoft.com/office/drawing/2014/main" xmlns="" id="{C5D3A91F-FD9C-4AAB-9B88-BD53761A1CB8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1828800" y="1777257"/>
            <a:ext cx="8503920" cy="293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15000"/>
              </a:lnSpc>
              <a:spcAft>
                <a:spcPts val="800"/>
              </a:spcAft>
              <a:buClr>
                <a:srgbClr val="000000"/>
              </a:buClr>
              <a:buSzPts val="1300"/>
              <a:buFont typeface="Wingdings" panose="05000000000000000000" pitchFamily="2" charset="2"/>
              <a:buChar char="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Langages de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programmation/balisage </a:t>
            </a:r>
            <a:r>
              <a:rPr lang="fr-FR" b="1" dirty="0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Python  ; </a:t>
            </a:r>
            <a:r>
              <a:rPr lang="fr-FR" b="1" dirty="0" err="1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javscript</a:t>
            </a:r>
            <a:r>
              <a:rPr lang="fr-FR" b="1" dirty="0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b="1" dirty="0" smtClean="0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;HTML</a:t>
            </a:r>
            <a:endParaRPr lang="fr-FR" b="1" dirty="0">
              <a:uFill>
                <a:solidFill>
                  <a:srgbClr val="000000"/>
                </a:solidFill>
              </a:uFill>
              <a:latin typeface="Lucida Fax" panose="02060602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15000"/>
              </a:lnSpc>
              <a:spcAft>
                <a:spcPts val="800"/>
              </a:spcAft>
              <a:buClr>
                <a:srgbClr val="000000"/>
              </a:buClr>
              <a:buSzPts val="1300"/>
              <a:buFont typeface="Wingdings" panose="05000000000000000000" pitchFamily="2" charset="2"/>
              <a:buChar char=""/>
            </a:pPr>
            <a:r>
              <a:rPr lang="fr-FR" b="1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Environnement de développement </a:t>
            </a:r>
            <a:r>
              <a:rPr lang="fr-FR" b="1" dirty="0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Visual Studio Code ; </a:t>
            </a:r>
          </a:p>
          <a:p>
            <a:pPr marL="342900" lvl="0" indent="-342900" algn="just" fontAlgn="base">
              <a:lnSpc>
                <a:spcPct val="115000"/>
              </a:lnSpc>
              <a:spcAft>
                <a:spcPts val="800"/>
              </a:spcAft>
              <a:buClr>
                <a:srgbClr val="000000"/>
              </a:buClr>
              <a:buSzPts val="1300"/>
              <a:buFont typeface="Wingdings" panose="05000000000000000000" pitchFamily="2" charset="2"/>
              <a:buChar char=""/>
            </a:pPr>
            <a:r>
              <a:rPr lang="fr-FR" b="1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Système de gestion de base de données </a:t>
            </a:r>
            <a:r>
              <a:rPr lang="fr-FR" b="1" dirty="0">
                <a:solidFill>
                  <a:schemeClr val="accent1"/>
                </a:solidFill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b="1" dirty="0" err="1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</a:t>
            </a:r>
            <a:r>
              <a:rPr lang="fr-FR" b="1" dirty="0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fr-FR" b="1" dirty="0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342900" lvl="0" indent="-342900" algn="just" fontAlgn="base">
              <a:lnSpc>
                <a:spcPct val="115000"/>
              </a:lnSpc>
              <a:spcAft>
                <a:spcPts val="800"/>
              </a:spcAft>
              <a:buClr>
                <a:srgbClr val="000000"/>
              </a:buClr>
              <a:buSzPts val="1300"/>
              <a:buFont typeface="Wingdings" panose="05000000000000000000" pitchFamily="2" charset="2"/>
              <a:buChar char=""/>
            </a:pPr>
            <a:r>
              <a:rPr lang="fr-FR" b="1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Outils de graphisme </a:t>
            </a:r>
            <a:r>
              <a:rPr lang="fr-FR" b="1" dirty="0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b="1" dirty="0" err="1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Gimp</a:t>
            </a:r>
            <a:r>
              <a:rPr lang="fr-FR" b="1" dirty="0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342900" lvl="0" indent="-342900" algn="just" fontAlgn="base">
              <a:lnSpc>
                <a:spcPct val="115000"/>
              </a:lnSpc>
              <a:spcAft>
                <a:spcPts val="800"/>
              </a:spcAft>
              <a:buClr>
                <a:srgbClr val="000000"/>
              </a:buClr>
              <a:buSzPts val="1300"/>
              <a:buFont typeface="Wingdings" panose="05000000000000000000" pitchFamily="2" charset="2"/>
              <a:buChar char=""/>
            </a:pPr>
            <a:r>
              <a:rPr lang="fr-FR" b="1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Outils de </a:t>
            </a:r>
            <a:r>
              <a:rPr lang="fr-FR" b="1" dirty="0" smtClean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modélisation </a:t>
            </a:r>
            <a:r>
              <a:rPr lang="fr-FR" b="1" dirty="0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Power AMC 15.1,</a:t>
            </a:r>
          </a:p>
          <a:p>
            <a:pPr marL="342900" lvl="0" indent="-342900" algn="just" fontAlgn="base">
              <a:lnSpc>
                <a:spcPct val="115000"/>
              </a:lnSpc>
              <a:spcAft>
                <a:spcPts val="800"/>
              </a:spcAft>
              <a:buClr>
                <a:srgbClr val="000000"/>
              </a:buClr>
              <a:buSzPts val="1300"/>
              <a:buFont typeface="Wingdings" panose="05000000000000000000" pitchFamily="2" charset="2"/>
              <a:buChar char=""/>
            </a:pPr>
            <a:r>
              <a:rPr lang="fr-FR" b="1" dirty="0">
                <a:solidFill>
                  <a:srgbClr val="002060"/>
                </a:solidFill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fr-FR" b="1" dirty="0">
                <a:uFill>
                  <a:solidFill>
                    <a:srgbClr val="000000"/>
                  </a:solidFill>
                </a:uFill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 Django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fr-FR" b="1" dirty="0">
                <a:latin typeface="Lucida Fax" panose="02060602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b="1" dirty="0">
              <a:effectLst/>
              <a:latin typeface="Lucida Fax" panose="02060602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Image 20" descr="Python Logo et symbole, sens, histoire, PNG, marqu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" y="418704"/>
            <a:ext cx="116268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age 21" descr="JavaScript Logo et symbole, sens, histoire, PNG, marqu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6" y="1261270"/>
            <a:ext cx="907733" cy="779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age 22" descr="Fichier:HTML5 logo and wordmark.svg — Wikipédia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146" y="4714984"/>
            <a:ext cx="1062989" cy="874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Image 23" descr="File:Postgresql elephant.svg - Wikimedia Commons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347" y="4935964"/>
            <a:ext cx="1266825" cy="1306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 24" descr="Django Community | Django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523" y="5035659"/>
            <a:ext cx="1590675" cy="553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7498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700F639-30C2-43F5-A46B-DB8FF0216BFC}"/>
              </a:ext>
            </a:extLst>
          </p:cNvPr>
          <p:cNvSpPr txBox="1"/>
          <p:nvPr/>
        </p:nvSpPr>
        <p:spPr>
          <a:xfrm>
            <a:off x="2426222" y="508323"/>
            <a:ext cx="75178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 smtClean="0">
                <a:solidFill>
                  <a:srgbClr val="263777"/>
                </a:solidFill>
                <a:latin typeface="Lucida Fax" panose="02060602050505020204" pitchFamily="18" charset="0"/>
              </a:rPr>
              <a:t>CONCEPTION ET MISE EN OEUVRE</a:t>
            </a:r>
            <a:endParaRPr lang="fr-FR" sz="3200" u="sng" dirty="0">
              <a:solidFill>
                <a:srgbClr val="263777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1700F639-30C2-43F5-A46B-DB8FF0216BFC}"/>
              </a:ext>
            </a:extLst>
          </p:cNvPr>
          <p:cNvSpPr txBox="1"/>
          <p:nvPr/>
        </p:nvSpPr>
        <p:spPr>
          <a:xfrm>
            <a:off x="3435872" y="1569096"/>
            <a:ext cx="7517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 smtClean="0">
                <a:solidFill>
                  <a:srgbClr val="263777"/>
                </a:solidFill>
                <a:latin typeface="Lucida Fax" panose="02060602050505020204" pitchFamily="18" charset="0"/>
              </a:rPr>
              <a:t>PROCESSUS DE MISE EN OEUVRE</a:t>
            </a:r>
            <a:endParaRPr lang="fr-FR" sz="2000" dirty="0">
              <a:solidFill>
                <a:srgbClr val="263777"/>
              </a:solidFill>
            </a:endParaRPr>
          </a:p>
        </p:txBody>
      </p:sp>
      <p:pic>
        <p:nvPicPr>
          <p:cNvPr id="6" name="Picture 4439"/>
          <p:cNvPicPr/>
          <p:nvPr/>
        </p:nvPicPr>
        <p:blipFill>
          <a:blip r:embed="rId3"/>
          <a:stretch>
            <a:fillRect/>
          </a:stretch>
        </p:blipFill>
        <p:spPr>
          <a:xfrm>
            <a:off x="1561352" y="2914458"/>
            <a:ext cx="2648698" cy="2158617"/>
          </a:xfrm>
          <a:prstGeom prst="rect">
            <a:avLst/>
          </a:prstGeom>
        </p:spPr>
      </p:pic>
      <p:pic>
        <p:nvPicPr>
          <p:cNvPr id="2050" name="Picture 2" descr="Scrum Agile software development Quy trình Software development process, Scrum master, text, logo png thumbn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760" y="2609658"/>
            <a:ext cx="5035289" cy="282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02916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700F639-30C2-43F5-A46B-DB8FF0216BFC}"/>
              </a:ext>
            </a:extLst>
          </p:cNvPr>
          <p:cNvSpPr txBox="1"/>
          <p:nvPr/>
        </p:nvSpPr>
        <p:spPr>
          <a:xfrm>
            <a:off x="2426222" y="508323"/>
            <a:ext cx="75178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 smtClean="0">
                <a:solidFill>
                  <a:srgbClr val="263777"/>
                </a:solidFill>
                <a:latin typeface="Lucida Fax" panose="02060602050505020204" pitchFamily="18" charset="0"/>
              </a:rPr>
              <a:t>CONCEPTION ET MISE EN OEUVRE</a:t>
            </a:r>
            <a:endParaRPr lang="fr-FR" sz="3200" u="sng" dirty="0">
              <a:solidFill>
                <a:srgbClr val="263777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1700F639-30C2-43F5-A46B-DB8FF0216BFC}"/>
              </a:ext>
            </a:extLst>
          </p:cNvPr>
          <p:cNvSpPr txBox="1"/>
          <p:nvPr/>
        </p:nvSpPr>
        <p:spPr>
          <a:xfrm>
            <a:off x="3435872" y="1569096"/>
            <a:ext cx="7517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 smtClean="0">
                <a:solidFill>
                  <a:srgbClr val="263777"/>
                </a:solidFill>
                <a:latin typeface="Lucida Fax" panose="02060602050505020204" pitchFamily="18" charset="0"/>
              </a:rPr>
              <a:t>LANGAGE DE MODELISATION</a:t>
            </a:r>
            <a:endParaRPr lang="fr-FR" sz="2000" dirty="0">
              <a:solidFill>
                <a:srgbClr val="263777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45204"/>
            <a:ext cx="73152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0012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1700F639-30C2-43F5-A46B-DB8FF0216BFC}"/>
              </a:ext>
            </a:extLst>
          </p:cNvPr>
          <p:cNvSpPr txBox="1"/>
          <p:nvPr/>
        </p:nvSpPr>
        <p:spPr>
          <a:xfrm>
            <a:off x="2426222" y="508323"/>
            <a:ext cx="75178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 smtClean="0">
                <a:solidFill>
                  <a:srgbClr val="263777"/>
                </a:solidFill>
                <a:latin typeface="Lucida Fax" panose="02060602050505020204" pitchFamily="18" charset="0"/>
              </a:rPr>
              <a:t>CONCEPTION ET MISE EN OEUVRE</a:t>
            </a:r>
            <a:endParaRPr lang="fr-FR" sz="3200" u="sng" dirty="0">
              <a:solidFill>
                <a:srgbClr val="263777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1700F639-30C2-43F5-A46B-DB8FF0216BFC}"/>
              </a:ext>
            </a:extLst>
          </p:cNvPr>
          <p:cNvSpPr txBox="1"/>
          <p:nvPr/>
        </p:nvSpPr>
        <p:spPr>
          <a:xfrm>
            <a:off x="3784214" y="1569096"/>
            <a:ext cx="7517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 smtClean="0">
                <a:solidFill>
                  <a:srgbClr val="263777"/>
                </a:solidFill>
                <a:latin typeface="Lucida Fax" panose="02060602050505020204" pitchFamily="18" charset="0"/>
              </a:rPr>
              <a:t>ARCHITECTURE MVC</a:t>
            </a:r>
            <a:endParaRPr lang="fr-FR" sz="2000" dirty="0">
              <a:solidFill>
                <a:srgbClr val="263777"/>
              </a:solidFill>
            </a:endParaRPr>
          </a:p>
        </p:txBody>
      </p:sp>
      <p:pic>
        <p:nvPicPr>
          <p:cNvPr id="22" name="Image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222" y="2445204"/>
            <a:ext cx="5715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40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2286" y="836757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b="1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SPRINT 1 : GESTION DES INSCRIPTIONS ET FRAIS DE SCOLARITES  </a:t>
            </a:r>
            <a:endParaRPr lang="fr-FR" b="1" dirty="0">
              <a:solidFill>
                <a:srgbClr val="2E74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322286" y="14514"/>
            <a:ext cx="7162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Diagramme des cas d’utilisation du premier sprint </a:t>
            </a:r>
            <a:endParaRPr lang="fr-FR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86" y="1697142"/>
            <a:ext cx="5760720" cy="4780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98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322286" y="14514"/>
            <a:ext cx="7162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Diagramme des cas d’utilisation du second sprint </a:t>
            </a:r>
            <a:endParaRPr lang="fr-FR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60984" y="758152"/>
            <a:ext cx="424443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8180" indent="-2286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b="1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SPRINT 2 : GESTION DES NOTES</a:t>
            </a:r>
            <a:endParaRPr lang="fr-FR" b="1" dirty="0">
              <a:solidFill>
                <a:srgbClr val="2E74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687" y="1317954"/>
            <a:ext cx="5762625" cy="501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0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322286" y="14514"/>
            <a:ext cx="7162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Diagramme des cas d’utilisation du troisième sprint </a:t>
            </a:r>
            <a:endParaRPr lang="fr-FR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4039" y="720052"/>
            <a:ext cx="479612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8180" indent="-2286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b="1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SPRINT 3 : GESTION DES VACATIONS</a:t>
            </a:r>
            <a:endParaRPr lang="fr-FR" b="1" dirty="0">
              <a:solidFill>
                <a:srgbClr val="2E74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40" y="1364932"/>
            <a:ext cx="5760720" cy="4128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794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322286" y="14514"/>
            <a:ext cx="7162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Diagramme des cas d’utilisation du quatrième sprint </a:t>
            </a:r>
            <a:endParaRPr lang="fr-FR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40" y="1665287"/>
            <a:ext cx="5760720" cy="352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410806" y="745452"/>
            <a:ext cx="476079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b="1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SPRINT 4 : </a:t>
            </a:r>
            <a:r>
              <a:rPr lang="fr-FR" b="1" dirty="0" smtClean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PARAMETRAGE DU SYSTEME</a:t>
            </a:r>
            <a:endParaRPr lang="fr-FR" b="1" dirty="0">
              <a:solidFill>
                <a:srgbClr val="2E74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322286" y="14514"/>
            <a:ext cx="7162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Diagramme des cas d’utilisation du dernier sprint </a:t>
            </a:r>
            <a:endParaRPr lang="fr-FR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28467" y="897852"/>
            <a:ext cx="516346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8180" indent="-228600" algn="just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b="1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SPRINT 5 : GESTION DES UTILISATEURS</a:t>
            </a:r>
            <a:endParaRPr lang="fr-FR" b="1" dirty="0">
              <a:solidFill>
                <a:srgbClr val="2E74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540" y="1402397"/>
            <a:ext cx="5760720" cy="4510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2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322286" y="14514"/>
            <a:ext cx="7162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Diagramme de classes du premier sprint </a:t>
            </a:r>
            <a:endParaRPr lang="fr-FR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40" y="894080"/>
            <a:ext cx="5760720" cy="506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066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37144535-1979-4C02-A5DA-35F31445EA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25" y="278219"/>
            <a:ext cx="1339397" cy="132851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E3A0153E-52F1-4E58-B24E-D8E4B7B68FB2}"/>
              </a:ext>
            </a:extLst>
          </p:cNvPr>
          <p:cNvSpPr txBox="1"/>
          <p:nvPr/>
        </p:nvSpPr>
        <p:spPr>
          <a:xfrm>
            <a:off x="2770866" y="1548341"/>
            <a:ext cx="8334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b="1" dirty="0">
                <a:latin typeface="Lucida Fax" panose="02060602050505020204" pitchFamily="18" charset="0"/>
              </a:rPr>
              <a:t>SOUTENANCE DE FIN DE FORMATION POUR L’OBTENTION DU DIPLÔME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A71C6798-1319-4D18-9143-E07F0DF4103C}"/>
              </a:ext>
            </a:extLst>
          </p:cNvPr>
          <p:cNvSpPr txBox="1"/>
          <p:nvPr/>
        </p:nvSpPr>
        <p:spPr>
          <a:xfrm>
            <a:off x="3798480" y="1892687"/>
            <a:ext cx="53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Lucida Fax" panose="02060602050505020204" pitchFamily="18" charset="0"/>
              </a:rPr>
              <a:t>D’ANALYSTE PROGRAMMEUR</a:t>
            </a:r>
            <a:endParaRPr lang="fr-FR" sz="1400" b="1" dirty="0">
              <a:latin typeface="Lucida Fax" panose="02060602050505020204" pitchFamily="18" charset="0"/>
            </a:endParaRPr>
          </a:p>
        </p:txBody>
      </p:sp>
      <p:sp>
        <p:nvSpPr>
          <p:cNvPr id="14" name="Forme automatique 2">
            <a:extLst>
              <a:ext uri="{FF2B5EF4-FFF2-40B4-BE49-F238E27FC236}">
                <a16:creationId xmlns="" xmlns:a16="http://schemas.microsoft.com/office/drawing/2014/main" id="{1B04DAEF-C48E-48D1-984C-3C26202C4D9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99695" y="-319409"/>
            <a:ext cx="1192608" cy="7070502"/>
          </a:xfrm>
          <a:prstGeom prst="roundRect">
            <a:avLst>
              <a:gd name="adj" fmla="val 13032"/>
            </a:avLst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b="1" dirty="0" smtClean="0">
                <a:latin typeface="Arial" panose="020B0604020202020204" pitchFamily="34" charset="0"/>
              </a:rPr>
              <a:t>MISE EN PLACE D’UNE APPLICATION PARAMETRABLE DE LA VIE SCOLAIRE(INSCRIPTION, FRAIS DE SCOLARITÉ,NOTES,VACATION) </a:t>
            </a:r>
            <a:endParaRPr lang="fr-FR" b="1" dirty="0">
              <a:latin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39CC8A27-0586-4B64-8137-00BF10000241}"/>
              </a:ext>
            </a:extLst>
          </p:cNvPr>
          <p:cNvSpPr txBox="1"/>
          <p:nvPr/>
        </p:nvSpPr>
        <p:spPr>
          <a:xfrm>
            <a:off x="3958107" y="4021870"/>
            <a:ext cx="427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Lucida Fax" panose="02060602050505020204" pitchFamily="18" charset="0"/>
              </a:rPr>
              <a:t>Année </a:t>
            </a:r>
            <a:r>
              <a:rPr lang="fr-FR" sz="1400" dirty="0">
                <a:latin typeface="Lucida Fax" panose="02060602050505020204" pitchFamily="18" charset="0"/>
              </a:rPr>
              <a:t>Universitaire : </a:t>
            </a:r>
            <a:r>
              <a:rPr lang="fr-FR" sz="1400" dirty="0" smtClean="0">
                <a:latin typeface="Lucida Fax" panose="02060602050505020204" pitchFamily="18" charset="0"/>
              </a:rPr>
              <a:t>2021-2022</a:t>
            </a:r>
            <a:endParaRPr lang="fr-FR" sz="1400" dirty="0">
              <a:latin typeface="Lucida Fax" panose="02060602050505020204" pitchFamily="18" charset="0"/>
            </a:endParaRPr>
          </a:p>
        </p:txBody>
      </p:sp>
      <p:sp>
        <p:nvSpPr>
          <p:cNvPr id="17" name="Zone de texte 2">
            <a:extLst>
              <a:ext uri="{FF2B5EF4-FFF2-40B4-BE49-F238E27FC236}">
                <a16:creationId xmlns="" xmlns:a16="http://schemas.microsoft.com/office/drawing/2014/main" id="{663F4E6E-B6AF-4FEF-80BD-D6B8A6AD2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44" y="5342073"/>
            <a:ext cx="3464927" cy="12416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800"/>
              </a:spcAft>
            </a:pPr>
            <a:r>
              <a:rPr lang="fr-FR" sz="1400" b="1" dirty="0">
                <a:latin typeface="Lucida Fax" panose="02060602050505020204" pitchFamily="18" charset="0"/>
              </a:rPr>
              <a:t>SUPERVISEUR</a:t>
            </a:r>
            <a:r>
              <a:rPr lang="fr-F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:</a:t>
            </a:r>
            <a:endParaRPr lang="fr-FR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800"/>
              </a:spcAft>
            </a:pPr>
            <a:r>
              <a:rPr lang="fr-FR" sz="1400" dirty="0">
                <a:latin typeface="Lucida Fax" panose="02060602050505020204" pitchFamily="18" charset="0"/>
              </a:rPr>
              <a:t>M. </a:t>
            </a:r>
            <a:r>
              <a:rPr lang="fr-FR" sz="1400" dirty="0" smtClean="0">
                <a:latin typeface="Lucida Fax" panose="02060602050505020204" pitchFamily="18" charset="0"/>
              </a:rPr>
              <a:t>MAMAN MATY </a:t>
            </a:r>
            <a:endParaRPr lang="fr-FR" sz="1400" dirty="0">
              <a:latin typeface="Lucida Fax" panose="020606020505050202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1400" dirty="0">
                <a:latin typeface="Lucida Fax" panose="02060602050505020204" pitchFamily="18" charset="0"/>
              </a:rPr>
              <a:t>Enseignant chercheur à </a:t>
            </a:r>
            <a:r>
              <a:rPr lang="fr-FR" sz="1400" dirty="0" smtClean="0">
                <a:latin typeface="Lucida Fax" panose="02060602050505020204" pitchFamily="18" charset="0"/>
              </a:rPr>
              <a:t>IAI-GABON</a:t>
            </a:r>
            <a:endParaRPr lang="fr-FR" sz="1400" dirty="0">
              <a:latin typeface="Lucida Fax" panose="020606020505050202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="" xmlns:a16="http://schemas.microsoft.com/office/drawing/2014/main" id="{FDC299A9-2B08-4E9B-AEA6-31E9332417C0}"/>
              </a:ext>
            </a:extLst>
          </p:cNvPr>
          <p:cNvSpPr txBox="1"/>
          <p:nvPr/>
        </p:nvSpPr>
        <p:spPr>
          <a:xfrm>
            <a:off x="4478526" y="4686292"/>
            <a:ext cx="323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Lucida Fax" panose="02060602050505020204" pitchFamily="18" charset="0"/>
              </a:rPr>
              <a:t>Pré</a:t>
            </a:r>
            <a:r>
              <a:rPr lang="en-US" sz="1400" b="1" dirty="0">
                <a:latin typeface="Lucida Fax" panose="02060602050505020204" pitchFamily="18" charset="0"/>
              </a:rPr>
              <a:t>sent</a:t>
            </a:r>
            <a:r>
              <a:rPr lang="fr-FR" sz="1400" b="1" dirty="0">
                <a:latin typeface="Lucida Fax" panose="02060602050505020204" pitchFamily="18" charset="0"/>
              </a:rPr>
              <a:t>é</a:t>
            </a:r>
            <a:r>
              <a:rPr lang="en-US" sz="1400" b="1" dirty="0">
                <a:latin typeface="Lucida Fax" panose="02060602050505020204" pitchFamily="18" charset="0"/>
              </a:rPr>
              <a:t> </a:t>
            </a:r>
            <a:r>
              <a:rPr lang="fr-FR" sz="1400" b="1" dirty="0">
                <a:latin typeface="Lucida Fax" panose="02060602050505020204" pitchFamily="18" charset="0"/>
              </a:rPr>
              <a:t>par : </a:t>
            </a:r>
          </a:p>
          <a:p>
            <a:pPr algn="ctr"/>
            <a:r>
              <a:rPr lang="fr-FR" sz="1400" b="1" dirty="0" smtClean="0">
                <a:latin typeface="Lucida Fax" panose="02060602050505020204" pitchFamily="18" charset="0"/>
              </a:rPr>
              <a:t>KOUSSOUBE ABDIN CHAHID</a:t>
            </a:r>
            <a:endParaRPr lang="fr-FR" sz="1400" b="1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2589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322286" y="14514"/>
            <a:ext cx="7162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Diagramme de classes du second sprint </a:t>
            </a:r>
            <a:endParaRPr lang="fr-FR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40" y="593725"/>
            <a:ext cx="5760720" cy="567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71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322286" y="14514"/>
            <a:ext cx="7162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Diagramme de classes du troisième sprint </a:t>
            </a:r>
            <a:endParaRPr lang="fr-FR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7" y="1731962"/>
            <a:ext cx="4695825" cy="339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544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322286" y="14514"/>
            <a:ext cx="7162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Diagramme de classes du quatrième sprint </a:t>
            </a:r>
            <a:endParaRPr lang="fr-FR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40" y="1665287"/>
            <a:ext cx="5760720" cy="352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455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322286" y="14514"/>
            <a:ext cx="7162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Diagramme des classes du dernier sprint </a:t>
            </a:r>
            <a:endParaRPr lang="fr-FR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1" y="1562100"/>
            <a:ext cx="5535612" cy="3266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856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700F639-30C2-43F5-A46B-DB8FF0216BFC}"/>
              </a:ext>
            </a:extLst>
          </p:cNvPr>
          <p:cNvSpPr txBox="1"/>
          <p:nvPr/>
        </p:nvSpPr>
        <p:spPr>
          <a:xfrm>
            <a:off x="3226323" y="3003873"/>
            <a:ext cx="40875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263777"/>
                </a:solidFill>
                <a:latin typeface="Lucida Fax" panose="02060602050505020204" pitchFamily="18" charset="0"/>
              </a:rPr>
              <a:t>DEMONSTRATION</a:t>
            </a:r>
            <a:endParaRPr lang="fr-FR" sz="3200" dirty="0">
              <a:solidFill>
                <a:srgbClr val="263777"/>
              </a:solidFill>
            </a:endParaRPr>
          </a:p>
        </p:txBody>
      </p:sp>
      <p:pic>
        <p:nvPicPr>
          <p:cNvPr id="3074" name="Picture 2" descr="Démonstration Logisav – Logisav">
            <a:extLst>
              <a:ext uri="{FF2B5EF4-FFF2-40B4-BE49-F238E27FC236}">
                <a16:creationId xmlns:a16="http://schemas.microsoft.com/office/drawing/2014/main" xmlns="" id="{8506E4FA-C188-40A7-BAED-208CC8ECF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04" y="2056726"/>
            <a:ext cx="2479071" cy="247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5749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700F639-30C2-43F5-A46B-DB8FF0216BFC}"/>
              </a:ext>
            </a:extLst>
          </p:cNvPr>
          <p:cNvSpPr txBox="1"/>
          <p:nvPr/>
        </p:nvSpPr>
        <p:spPr>
          <a:xfrm>
            <a:off x="4652882" y="549796"/>
            <a:ext cx="53420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 smtClean="0">
                <a:solidFill>
                  <a:srgbClr val="4472C3"/>
                </a:solidFill>
                <a:latin typeface="Lucida Fax" panose="02060602050505020204" pitchFamily="18" charset="0"/>
              </a:rPr>
              <a:t>GESTION DE PROJET</a:t>
            </a:r>
            <a:endParaRPr lang="fr-FR" sz="3600" dirty="0">
              <a:solidFill>
                <a:srgbClr val="4472C3"/>
              </a:solidFill>
            </a:endParaRPr>
          </a:p>
        </p:txBody>
      </p:sp>
      <p:pic>
        <p:nvPicPr>
          <p:cNvPr id="13" name="Image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540" y="1589827"/>
            <a:ext cx="5760720" cy="4416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31871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60">
            <a:extLst>
              <a:ext uri="{FF2B5EF4-FFF2-40B4-BE49-F238E27FC236}">
                <a16:creationId xmlns:a16="http://schemas.microsoft.com/office/drawing/2014/main" xmlns="" id="{A303F0A9-5F26-4F13-B4B7-D120E101768B}"/>
              </a:ext>
            </a:extLst>
          </p:cNvPr>
          <p:cNvSpPr txBox="1"/>
          <p:nvPr/>
        </p:nvSpPr>
        <p:spPr>
          <a:xfrm>
            <a:off x="3926226" y="239787"/>
            <a:ext cx="1112093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fr-FR" altLang="ko-KR" sz="3200" b="1" dirty="0">
                <a:solidFill>
                  <a:srgbClr val="4472C3"/>
                </a:solidFill>
                <a:latin typeface="Lucida Fax" panose="02060602050505020204" pitchFamily="18" charset="0"/>
              </a:rPr>
              <a:t>EVALUATION FINACIERE</a:t>
            </a:r>
            <a:endParaRPr lang="ko-KR" altLang="en-US" sz="3200" b="1" dirty="0">
              <a:solidFill>
                <a:srgbClr val="4472C3"/>
              </a:solidFill>
              <a:latin typeface="Lucida Fax" panose="02060602050505020204" pitchFamily="18" charset="0"/>
            </a:endParaRPr>
          </a:p>
        </p:txBody>
      </p:sp>
      <p:sp>
        <p:nvSpPr>
          <p:cNvPr id="29" name="Google Shape;1043;p47">
            <a:extLst>
              <a:ext uri="{FF2B5EF4-FFF2-40B4-BE49-F238E27FC236}">
                <a16:creationId xmlns:a16="http://schemas.microsoft.com/office/drawing/2014/main" xmlns="" id="{64C4FF9E-975C-407E-B245-E0C40997768B}"/>
              </a:ext>
            </a:extLst>
          </p:cNvPr>
          <p:cNvSpPr/>
          <p:nvPr/>
        </p:nvSpPr>
        <p:spPr>
          <a:xfrm>
            <a:off x="9486694" y="333887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4472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367967"/>
              </p:ext>
            </p:extLst>
          </p:nvPr>
        </p:nvGraphicFramePr>
        <p:xfrm>
          <a:off x="3926226" y="1095026"/>
          <a:ext cx="4735174" cy="2924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1527"/>
                <a:gridCol w="1666318"/>
                <a:gridCol w="1477329"/>
              </a:tblGrid>
              <a:tr h="216535"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300" dirty="0">
                          <a:effectLst/>
                        </a:rPr>
                        <a:t> </a:t>
                      </a:r>
                      <a:endParaRPr lang="fr-F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988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                          Charge logicielle </a:t>
                      </a:r>
                      <a:endParaRPr lang="fr-F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300" dirty="0">
                          <a:effectLst/>
                        </a:rPr>
                        <a:t> </a:t>
                      </a:r>
                      <a:endParaRPr lang="fr-F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 hMerge="1">
                  <a:txBody>
                    <a:bodyPr/>
                    <a:lstStyle/>
                    <a:p>
                      <a:pPr marL="34988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</a:tr>
              <a:tr h="217170">
                <a:tc>
                  <a:txBody>
                    <a:bodyPr/>
                    <a:lstStyle/>
                    <a:p>
                      <a:pPr marR="3873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Logiciel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Prix </a:t>
                      </a:r>
                      <a:endParaRPr lang="fr-F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>
                  <a:txBody>
                    <a:bodyPr/>
                    <a:lstStyle/>
                    <a:p>
                      <a:pPr marL="5461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>
                          <a:effectLst/>
                        </a:rPr>
                        <a:t>Type Licence </a:t>
                      </a:r>
                      <a:endParaRPr lang="fr-F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</a:tr>
              <a:tr h="224790">
                <a:tc>
                  <a:txBody>
                    <a:bodyPr/>
                    <a:lstStyle/>
                    <a:p>
                      <a:pPr marR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PowerAMC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>
                  <a:txBody>
                    <a:bodyPr/>
                    <a:lstStyle/>
                    <a:p>
                      <a:pPr marL="6604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1 861 493 FCFA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>
                  <a:txBody>
                    <a:bodyPr/>
                    <a:lstStyle/>
                    <a:p>
                      <a:pPr marR="3873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A vie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</a:tr>
              <a:tr h="4419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Adobe Photoshop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>
                  <a:txBody>
                    <a:bodyPr/>
                    <a:lstStyle/>
                    <a:p>
                      <a:pPr marR="4000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51 975 FCFA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 anchor="ctr"/>
                </a:tc>
                <a:tc>
                  <a:txBody>
                    <a:bodyPr/>
                    <a:lstStyle/>
                    <a:p>
                      <a:pPr marR="3873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A vie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</a:tr>
              <a:tr h="441960">
                <a:tc>
                  <a:txBody>
                    <a:bodyPr/>
                    <a:lstStyle/>
                    <a:p>
                      <a:pPr marR="38100" algn="just">
                        <a:lnSpc>
                          <a:spcPct val="107000"/>
                        </a:lnSpc>
                        <a:spcAft>
                          <a:spcPts val="90"/>
                        </a:spcAft>
                      </a:pPr>
                      <a:r>
                        <a:rPr lang="fr-FR" sz="1300">
                          <a:effectLst/>
                        </a:rPr>
                        <a:t>Adobe </a:t>
                      </a:r>
                    </a:p>
                    <a:p>
                      <a:pPr marR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Illustrator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>
                  <a:txBody>
                    <a:bodyPr/>
                    <a:lstStyle/>
                    <a:p>
                      <a:pPr marR="4000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51 975 FCFA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 anchor="ctr"/>
                </a:tc>
                <a:tc>
                  <a:txBody>
                    <a:bodyPr/>
                    <a:lstStyle/>
                    <a:p>
                      <a:pPr marR="3873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A vie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</a:tr>
              <a:tr h="224155">
                <a:tc>
                  <a:txBody>
                    <a:bodyPr/>
                    <a:lstStyle/>
                    <a:p>
                      <a:pPr marR="3937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Apache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>
                  <a:txBody>
                    <a:bodyPr/>
                    <a:lstStyle/>
                    <a:p>
                      <a:pPr marR="3873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-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>
                  <a:txBody>
                    <a:bodyPr/>
                    <a:lstStyle/>
                    <a:p>
                      <a:pPr marR="3937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Gratuite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</a:tr>
              <a:tr h="224155">
                <a:tc>
                  <a:txBody>
                    <a:bodyPr/>
                    <a:lstStyle/>
                    <a:p>
                      <a:pPr marR="3937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Ms Project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>
                  <a:txBody>
                    <a:bodyPr/>
                    <a:lstStyle/>
                    <a:p>
                      <a:pPr marR="4000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989 000 Frs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>
                  <a:txBody>
                    <a:bodyPr/>
                    <a:lstStyle/>
                    <a:p>
                      <a:pPr marR="3873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A vie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</a:tr>
              <a:tr h="217805">
                <a:tc>
                  <a:txBody>
                    <a:bodyPr/>
                    <a:lstStyle/>
                    <a:p>
                      <a:pPr marR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Prix Total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>
                  <a:txBody>
                    <a:bodyPr/>
                    <a:lstStyle/>
                    <a:p>
                      <a:pPr marL="38798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2 064 343 FCFA 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300" dirty="0">
                          <a:effectLst/>
                        </a:rPr>
                        <a:t> </a:t>
                      </a:r>
                      <a:endParaRPr lang="fr-F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1115" marT="35560" marB="0"/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09472"/>
              </p:ext>
            </p:extLst>
          </p:nvPr>
        </p:nvGraphicFramePr>
        <p:xfrm>
          <a:off x="3639502" y="4256818"/>
          <a:ext cx="5598795" cy="740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9080"/>
                <a:gridCol w="2799715"/>
              </a:tblGrid>
              <a:tr h="2273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Charge logicielle</a:t>
                      </a:r>
                      <a:endParaRPr lang="fr-F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4925" marB="0"/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2 064 343FCFA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4925" marB="0"/>
                </a:tc>
              </a:tr>
              <a:tr h="2247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Prix</a:t>
                      </a:r>
                      <a:r>
                        <a:rPr lang="fr-FR" sz="13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prestation</a:t>
                      </a:r>
                      <a:endParaRPr lang="fr-F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4925" marB="0"/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1 500 000</a:t>
                      </a:r>
                      <a:endParaRPr lang="fr-FR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4925" marB="0"/>
                </a:tc>
              </a:tr>
              <a:tr h="216535">
                <a:tc>
                  <a:txBody>
                    <a:bodyPr/>
                    <a:lstStyle/>
                    <a:p>
                      <a:pPr marL="31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Charge totale </a:t>
                      </a:r>
                      <a:endParaRPr lang="fr-F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4925" marB="0"/>
                </a:tc>
                <a:tc>
                  <a:txBody>
                    <a:bodyPr/>
                    <a:lstStyle/>
                    <a:p>
                      <a:pPr marL="698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 dirty="0" smtClean="0">
                          <a:effectLst/>
                        </a:rPr>
                        <a:t>3 564 343 </a:t>
                      </a:r>
                      <a:r>
                        <a:rPr lang="fr-FR" sz="1100" dirty="0" smtClean="0">
                          <a:effectLst/>
                        </a:rPr>
                        <a:t> </a:t>
                      </a:r>
                      <a:r>
                        <a:rPr lang="fr-FR" sz="1300" dirty="0">
                          <a:effectLst/>
                        </a:rPr>
                        <a:t>FCFA </a:t>
                      </a:r>
                      <a:endParaRPr lang="fr-FR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49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4335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66203"/>
              </p:ext>
            </p:extLst>
          </p:nvPr>
        </p:nvGraphicFramePr>
        <p:xfrm>
          <a:off x="457200" y="12192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1700F639-30C2-43F5-A46B-DB8FF0216BFC}"/>
              </a:ext>
            </a:extLst>
          </p:cNvPr>
          <p:cNvSpPr txBox="1"/>
          <p:nvPr/>
        </p:nvSpPr>
        <p:spPr>
          <a:xfrm>
            <a:off x="3357483" y="486296"/>
            <a:ext cx="40875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4472C3"/>
                </a:solidFill>
                <a:latin typeface="Lucida Fax" panose="02060602050505020204" pitchFamily="18" charset="0"/>
              </a:rPr>
              <a:t>CONCLUSION</a:t>
            </a:r>
            <a:endParaRPr lang="fr-FR" sz="3600" dirty="0">
              <a:solidFill>
                <a:srgbClr val="4472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54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511E687B-C9CB-4382-92DB-38335A8624B4}"/>
              </a:ext>
            </a:extLst>
          </p:cNvPr>
          <p:cNvSpPr txBox="1"/>
          <p:nvPr/>
        </p:nvSpPr>
        <p:spPr>
          <a:xfrm>
            <a:off x="9104812" y="6074228"/>
            <a:ext cx="279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Freestyle Script" panose="030804020302050B0404" pitchFamily="66" charset="0"/>
              </a:rPr>
              <a:t>A toutes et à tous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37144535-1979-4C02-A5DA-35F31445EA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25" y="278219"/>
            <a:ext cx="1339397" cy="132851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73BB9270-AAAF-4761-9309-5377DF659A54}"/>
              </a:ext>
            </a:extLst>
          </p:cNvPr>
          <p:cNvSpPr txBox="1"/>
          <p:nvPr/>
        </p:nvSpPr>
        <p:spPr>
          <a:xfrm>
            <a:off x="4698274" y="3040976"/>
            <a:ext cx="2795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Freestyle Script" panose="030804020302050B0404" pitchFamily="66" charset="0"/>
              </a:rPr>
              <a:t>MERCI </a:t>
            </a:r>
          </a:p>
        </p:txBody>
      </p:sp>
    </p:spTree>
    <p:extLst>
      <p:ext uri="{BB962C8B-B14F-4D97-AF65-F5344CB8AC3E}">
        <p14:creationId xmlns:p14="http://schemas.microsoft.com/office/powerpoint/2010/main" val="12114304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DB864D56-2BC8-4E0A-A233-D2E41F41F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08" y="622851"/>
            <a:ext cx="5715000" cy="5715000"/>
          </a:xfrm>
          <a:prstGeom prst="rect">
            <a:avLst/>
          </a:prstGeom>
        </p:spPr>
      </p:pic>
      <p:grpSp>
        <p:nvGrpSpPr>
          <p:cNvPr id="15" name="Google Shape;882;p47">
            <a:extLst>
              <a:ext uri="{FF2B5EF4-FFF2-40B4-BE49-F238E27FC236}">
                <a16:creationId xmlns="" xmlns:a16="http://schemas.microsoft.com/office/drawing/2014/main" id="{C771A7DB-7711-46E8-852E-98D202BF377A}"/>
              </a:ext>
            </a:extLst>
          </p:cNvPr>
          <p:cNvGrpSpPr/>
          <p:nvPr/>
        </p:nvGrpSpPr>
        <p:grpSpPr>
          <a:xfrm>
            <a:off x="6772101" y="215510"/>
            <a:ext cx="347107" cy="438984"/>
            <a:chOff x="584925" y="238125"/>
            <a:chExt cx="415200" cy="525100"/>
          </a:xfrm>
          <a:solidFill>
            <a:srgbClr val="4472C3"/>
          </a:solidFill>
        </p:grpSpPr>
        <p:sp>
          <p:nvSpPr>
            <p:cNvPr id="16" name="Google Shape;883;p47">
              <a:extLst>
                <a:ext uri="{FF2B5EF4-FFF2-40B4-BE49-F238E27FC236}">
                  <a16:creationId xmlns="" xmlns:a16="http://schemas.microsoft.com/office/drawing/2014/main" id="{7A535078-7B2B-4413-A7FF-E38603B27BD4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472C3"/>
                </a:solidFill>
              </a:endParaRPr>
            </a:p>
          </p:txBody>
        </p:sp>
        <p:sp>
          <p:nvSpPr>
            <p:cNvPr id="17" name="Google Shape;884;p47">
              <a:extLst>
                <a:ext uri="{FF2B5EF4-FFF2-40B4-BE49-F238E27FC236}">
                  <a16:creationId xmlns="" xmlns:a16="http://schemas.microsoft.com/office/drawing/2014/main" id="{B92D427A-7810-4CE8-B2D7-3F152C4C9394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472C3"/>
                </a:solidFill>
              </a:endParaRPr>
            </a:p>
          </p:txBody>
        </p:sp>
        <p:sp>
          <p:nvSpPr>
            <p:cNvPr id="18" name="Google Shape;885;p47">
              <a:extLst>
                <a:ext uri="{FF2B5EF4-FFF2-40B4-BE49-F238E27FC236}">
                  <a16:creationId xmlns="" xmlns:a16="http://schemas.microsoft.com/office/drawing/2014/main" id="{797A74A5-6A09-4756-BC3D-AA917D67E94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472C3"/>
                </a:solidFill>
              </a:endParaRPr>
            </a:p>
          </p:txBody>
        </p:sp>
        <p:sp>
          <p:nvSpPr>
            <p:cNvPr id="19" name="Google Shape;886;p47">
              <a:extLst>
                <a:ext uri="{FF2B5EF4-FFF2-40B4-BE49-F238E27FC236}">
                  <a16:creationId xmlns="" xmlns:a16="http://schemas.microsoft.com/office/drawing/2014/main" id="{56149473-58EB-44D1-8C1E-E5B41FEE3867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472C3"/>
                </a:solidFill>
              </a:endParaRPr>
            </a:p>
          </p:txBody>
        </p:sp>
        <p:sp>
          <p:nvSpPr>
            <p:cNvPr id="20" name="Google Shape;887;p47">
              <a:extLst>
                <a:ext uri="{FF2B5EF4-FFF2-40B4-BE49-F238E27FC236}">
                  <a16:creationId xmlns="" xmlns:a16="http://schemas.microsoft.com/office/drawing/2014/main" id="{D04DA9C4-5DA1-468F-9F24-6AC634332A89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472C3"/>
                </a:solidFill>
              </a:endParaRPr>
            </a:p>
          </p:txBody>
        </p:sp>
        <p:sp>
          <p:nvSpPr>
            <p:cNvPr id="21" name="Google Shape;888;p47">
              <a:extLst>
                <a:ext uri="{FF2B5EF4-FFF2-40B4-BE49-F238E27FC236}">
                  <a16:creationId xmlns="" xmlns:a16="http://schemas.microsoft.com/office/drawing/2014/main" id="{34306F8A-523E-4C1A-8143-F356E49C1BB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472C3"/>
                </a:solidFill>
              </a:endParaRPr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="" xmlns:a16="http://schemas.microsoft.com/office/drawing/2014/main" id="{6A836062-24D4-499F-8F63-1BF175D84EE5}"/>
              </a:ext>
            </a:extLst>
          </p:cNvPr>
          <p:cNvSpPr txBox="1"/>
          <p:nvPr/>
        </p:nvSpPr>
        <p:spPr>
          <a:xfrm>
            <a:off x="5195492" y="137355"/>
            <a:ext cx="157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600" b="1" dirty="0">
                <a:solidFill>
                  <a:srgbClr val="4472C3"/>
                </a:solidFill>
                <a:latin typeface="Lucida Fax" panose="02060602050505020204" pitchFamily="18" charset="0"/>
              </a:rPr>
              <a:t>PLAN</a:t>
            </a:r>
            <a:endParaRPr lang="fr-FR" sz="2400" b="1" dirty="0">
              <a:solidFill>
                <a:srgbClr val="4472C3"/>
              </a:solidFill>
              <a:latin typeface="Lucida Fax" panose="02060602050505020204" pitchFamily="18" charset="0"/>
            </a:endParaRPr>
          </a:p>
        </p:txBody>
      </p:sp>
      <p:sp>
        <p:nvSpPr>
          <p:cNvPr id="32" name="TextBox 160">
            <a:extLst>
              <a:ext uri="{FF2B5EF4-FFF2-40B4-BE49-F238E27FC236}">
                <a16:creationId xmlns="" xmlns:a16="http://schemas.microsoft.com/office/drawing/2014/main" id="{2067EA57-39D2-4790-ABF6-F98AE3CCC6A0}"/>
              </a:ext>
            </a:extLst>
          </p:cNvPr>
          <p:cNvSpPr txBox="1"/>
          <p:nvPr/>
        </p:nvSpPr>
        <p:spPr>
          <a:xfrm>
            <a:off x="-96578" y="1199309"/>
            <a:ext cx="520191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b="1" dirty="0">
                <a:solidFill>
                  <a:srgbClr val="4472C3"/>
                </a:solidFill>
                <a:latin typeface="Lucida Fax" panose="02060602050505020204" pitchFamily="18" charset="0"/>
              </a:rPr>
              <a:t>01.</a:t>
            </a:r>
            <a:r>
              <a:rPr lang="fr-FR" altLang="ko-KR" b="1" dirty="0">
                <a:latin typeface="Lucida Fax" panose="02060602050505020204" pitchFamily="18" charset="0"/>
              </a:rPr>
              <a:t> </a:t>
            </a:r>
            <a:r>
              <a:rPr lang="fr-FR" altLang="ko-KR" b="1" dirty="0" smtClean="0">
                <a:latin typeface="Lucida Fax" panose="02060602050505020204" pitchFamily="18" charset="0"/>
              </a:rPr>
              <a:t>INTRODUCTION </a:t>
            </a:r>
            <a:endParaRPr lang="ko-KR" altLang="en-US" b="1" dirty="0">
              <a:latin typeface="Lucida Fax" panose="02060602050505020204" pitchFamily="18" charset="0"/>
            </a:endParaRPr>
          </a:p>
        </p:txBody>
      </p:sp>
      <p:sp>
        <p:nvSpPr>
          <p:cNvPr id="34" name="TextBox 160">
            <a:extLst>
              <a:ext uri="{FF2B5EF4-FFF2-40B4-BE49-F238E27FC236}">
                <a16:creationId xmlns="" xmlns:a16="http://schemas.microsoft.com/office/drawing/2014/main" id="{EF85F569-983E-4D9A-BB58-EEEAB3E70A9D}"/>
              </a:ext>
            </a:extLst>
          </p:cNvPr>
          <p:cNvSpPr txBox="1"/>
          <p:nvPr/>
        </p:nvSpPr>
        <p:spPr>
          <a:xfrm>
            <a:off x="415119" y="2006445"/>
            <a:ext cx="523298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b="1" dirty="0">
                <a:solidFill>
                  <a:srgbClr val="4472C3"/>
                </a:solidFill>
                <a:latin typeface="Lucida Fax" panose="02060602050505020204" pitchFamily="18" charset="0"/>
              </a:rPr>
              <a:t>02.</a:t>
            </a:r>
            <a:r>
              <a:rPr lang="fr-FR" altLang="ko-KR" b="1" dirty="0">
                <a:latin typeface="Lucida Fax" panose="02060602050505020204" pitchFamily="18" charset="0"/>
              </a:rPr>
              <a:t> </a:t>
            </a:r>
            <a:r>
              <a:rPr lang="fr-FR" altLang="ko-KR" b="1" dirty="0" smtClean="0">
                <a:latin typeface="Lucida Fax" panose="02060602050505020204" pitchFamily="18" charset="0"/>
              </a:rPr>
              <a:t>PRESENTATION DU SUJET</a:t>
            </a:r>
            <a:endParaRPr lang="ko-KR" altLang="en-US" b="1" dirty="0">
              <a:latin typeface="Lucida Fax" panose="02060602050505020204" pitchFamily="18" charset="0"/>
            </a:endParaRPr>
          </a:p>
        </p:txBody>
      </p:sp>
      <p:sp>
        <p:nvSpPr>
          <p:cNvPr id="37" name="TextBox 160">
            <a:extLst>
              <a:ext uri="{FF2B5EF4-FFF2-40B4-BE49-F238E27FC236}">
                <a16:creationId xmlns="" xmlns:a16="http://schemas.microsoft.com/office/drawing/2014/main" id="{2671F191-54B1-4490-861F-DB83111C0F44}"/>
              </a:ext>
            </a:extLst>
          </p:cNvPr>
          <p:cNvSpPr txBox="1"/>
          <p:nvPr/>
        </p:nvSpPr>
        <p:spPr>
          <a:xfrm>
            <a:off x="554160" y="2813581"/>
            <a:ext cx="561709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b="1" dirty="0">
                <a:solidFill>
                  <a:srgbClr val="4472C3"/>
                </a:solidFill>
                <a:latin typeface="Lucida Fax" panose="02060602050505020204" pitchFamily="18" charset="0"/>
              </a:rPr>
              <a:t>03.</a:t>
            </a:r>
            <a:r>
              <a:rPr lang="fr-FR" altLang="ko-KR" b="1" dirty="0">
                <a:latin typeface="Lucida Fax" panose="02060602050505020204" pitchFamily="18" charset="0"/>
              </a:rPr>
              <a:t> </a:t>
            </a:r>
            <a:r>
              <a:rPr lang="fr-FR" altLang="ko-KR" b="1" dirty="0" smtClean="0">
                <a:latin typeface="Lucida Fax" panose="02060602050505020204" pitchFamily="18" charset="0"/>
              </a:rPr>
              <a:t>OBJECTIFS ET PROBLEMATIQUE</a:t>
            </a:r>
            <a:endParaRPr lang="ko-KR" altLang="en-US" b="1" dirty="0">
              <a:latin typeface="Lucida Fax" panose="02060602050505020204" pitchFamily="18" charset="0"/>
            </a:endParaRPr>
          </a:p>
        </p:txBody>
      </p:sp>
      <p:sp>
        <p:nvSpPr>
          <p:cNvPr id="38" name="TextBox 160">
            <a:extLst>
              <a:ext uri="{FF2B5EF4-FFF2-40B4-BE49-F238E27FC236}">
                <a16:creationId xmlns="" xmlns:a16="http://schemas.microsoft.com/office/drawing/2014/main" id="{D00EF80E-EA86-4A4F-B998-95F71F60D7AB}"/>
              </a:ext>
            </a:extLst>
          </p:cNvPr>
          <p:cNvSpPr txBox="1"/>
          <p:nvPr/>
        </p:nvSpPr>
        <p:spPr>
          <a:xfrm>
            <a:off x="782084" y="4358739"/>
            <a:ext cx="5413106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b="1" dirty="0">
                <a:solidFill>
                  <a:srgbClr val="4472C3"/>
                </a:solidFill>
                <a:latin typeface="Lucida Fax" panose="02060602050505020204" pitchFamily="18" charset="0"/>
              </a:rPr>
              <a:t>05.</a:t>
            </a:r>
            <a:r>
              <a:rPr lang="fr-FR" altLang="ko-KR" b="1" dirty="0">
                <a:latin typeface="Lucida Fax" panose="02060602050505020204" pitchFamily="18" charset="0"/>
              </a:rPr>
              <a:t> </a:t>
            </a:r>
            <a:r>
              <a:rPr lang="fr-FR" altLang="ko-KR" b="1" dirty="0" smtClean="0">
                <a:latin typeface="Lucida Fax" panose="02060602050505020204" pitchFamily="18" charset="0"/>
              </a:rPr>
              <a:t>CONCEPTION ET MISE EN OEUVRE</a:t>
            </a:r>
            <a:endParaRPr lang="ko-KR" altLang="en-US" b="1" dirty="0">
              <a:latin typeface="Lucida Fax" panose="02060602050505020204" pitchFamily="18" charset="0"/>
            </a:endParaRPr>
          </a:p>
        </p:txBody>
      </p:sp>
      <p:sp>
        <p:nvSpPr>
          <p:cNvPr id="40" name="TextBox 160">
            <a:extLst>
              <a:ext uri="{FF2B5EF4-FFF2-40B4-BE49-F238E27FC236}">
                <a16:creationId xmlns="" xmlns:a16="http://schemas.microsoft.com/office/drawing/2014/main" id="{370FA994-325D-4A17-B4B6-5CABB21DA41B}"/>
              </a:ext>
            </a:extLst>
          </p:cNvPr>
          <p:cNvSpPr txBox="1"/>
          <p:nvPr/>
        </p:nvSpPr>
        <p:spPr>
          <a:xfrm>
            <a:off x="300577" y="5204539"/>
            <a:ext cx="4438229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b="1" dirty="0">
                <a:solidFill>
                  <a:srgbClr val="4472C3"/>
                </a:solidFill>
                <a:latin typeface="Lucida Fax" panose="02060602050505020204" pitchFamily="18" charset="0"/>
              </a:rPr>
              <a:t>06.</a:t>
            </a:r>
            <a:r>
              <a:rPr lang="fr-FR" altLang="ko-KR" b="1" dirty="0">
                <a:latin typeface="Lucida Fax" panose="02060602050505020204" pitchFamily="18" charset="0"/>
              </a:rPr>
              <a:t> DEMONSTRATION </a:t>
            </a:r>
            <a:endParaRPr lang="ko-KR" altLang="en-US" b="1" dirty="0">
              <a:latin typeface="Lucida Fax" panose="02060602050505020204" pitchFamily="18" charset="0"/>
            </a:endParaRPr>
          </a:p>
        </p:txBody>
      </p:sp>
      <p:sp>
        <p:nvSpPr>
          <p:cNvPr id="41" name="TextBox 160">
            <a:extLst>
              <a:ext uri="{FF2B5EF4-FFF2-40B4-BE49-F238E27FC236}">
                <a16:creationId xmlns="" xmlns:a16="http://schemas.microsoft.com/office/drawing/2014/main" id="{6831C5F2-615D-40B2-98A3-E9D30B40C8F7}"/>
              </a:ext>
            </a:extLst>
          </p:cNvPr>
          <p:cNvSpPr txBox="1"/>
          <p:nvPr/>
        </p:nvSpPr>
        <p:spPr>
          <a:xfrm>
            <a:off x="129157" y="6034701"/>
            <a:ext cx="4438229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b="1" dirty="0">
                <a:solidFill>
                  <a:srgbClr val="4472C3"/>
                </a:solidFill>
                <a:latin typeface="Lucida Fax" panose="02060602050505020204" pitchFamily="18" charset="0"/>
              </a:rPr>
              <a:t>07.</a:t>
            </a:r>
            <a:r>
              <a:rPr lang="fr-FR" altLang="ko-KR" b="1" dirty="0">
                <a:latin typeface="Lucida Fax" panose="02060602050505020204" pitchFamily="18" charset="0"/>
              </a:rPr>
              <a:t> CONCLUSION</a:t>
            </a:r>
            <a:endParaRPr lang="ko-KR" altLang="en-US" b="1" dirty="0">
              <a:latin typeface="Lucida Fax" panose="02060602050505020204" pitchFamily="18" charset="0"/>
            </a:endParaRPr>
          </a:p>
        </p:txBody>
      </p:sp>
      <p:sp>
        <p:nvSpPr>
          <p:cNvPr id="42" name="TextBox 160">
            <a:extLst>
              <a:ext uri="{FF2B5EF4-FFF2-40B4-BE49-F238E27FC236}">
                <a16:creationId xmlns="" xmlns:a16="http://schemas.microsoft.com/office/drawing/2014/main" id="{FD041F11-33E4-4B12-ACF0-9657FA93FBEE}"/>
              </a:ext>
            </a:extLst>
          </p:cNvPr>
          <p:cNvSpPr txBox="1"/>
          <p:nvPr/>
        </p:nvSpPr>
        <p:spPr>
          <a:xfrm>
            <a:off x="237660" y="3575589"/>
            <a:ext cx="714255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b="1" dirty="0">
                <a:solidFill>
                  <a:srgbClr val="4472C3"/>
                </a:solidFill>
                <a:latin typeface="Lucida Fax" panose="02060602050505020204" pitchFamily="18" charset="0"/>
              </a:rPr>
              <a:t>04.</a:t>
            </a:r>
            <a:r>
              <a:rPr lang="fr-FR" altLang="ko-KR" b="1" dirty="0">
                <a:latin typeface="Lucida Fax" panose="02060602050505020204" pitchFamily="18" charset="0"/>
              </a:rPr>
              <a:t> PROPOSITION DE </a:t>
            </a:r>
            <a:r>
              <a:rPr lang="fr-FR" altLang="ko-KR" b="1" dirty="0" smtClean="0">
                <a:latin typeface="Lucida Fax" panose="02060602050505020204" pitchFamily="18" charset="0"/>
              </a:rPr>
              <a:t>SOLUTIONS ET CHOIX</a:t>
            </a:r>
            <a:endParaRPr lang="ko-KR" altLang="en-US" b="1" dirty="0">
              <a:latin typeface="Lucida Fax" panose="0206060205050502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C676F4F-E322-468E-A43D-767DF233254C}"/>
              </a:ext>
            </a:extLst>
          </p:cNvPr>
          <p:cNvSpPr/>
          <p:nvPr/>
        </p:nvSpPr>
        <p:spPr>
          <a:xfrm>
            <a:off x="7612032" y="5328360"/>
            <a:ext cx="3502658" cy="820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7578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7" grpId="0"/>
      <p:bldP spid="38" grpId="0"/>
      <p:bldP spid="40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xmlns="" id="{0BE168A7-4981-4AB1-A75C-0F11D37612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757673"/>
            <a:ext cx="1291651" cy="97998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1950904-E86A-4C0E-8E6A-D753DED1369D}"/>
              </a:ext>
            </a:extLst>
          </p:cNvPr>
          <p:cNvSpPr txBox="1"/>
          <p:nvPr/>
        </p:nvSpPr>
        <p:spPr>
          <a:xfrm>
            <a:off x="3417938" y="152734"/>
            <a:ext cx="4914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2800" b="1" dirty="0" smtClean="0">
                <a:solidFill>
                  <a:srgbClr val="4472C3"/>
                </a:solidFill>
                <a:latin typeface="Lucida Fax" panose="02060602050505020204" pitchFamily="18" charset="0"/>
              </a:rPr>
              <a:t>INTRODUCTION </a:t>
            </a:r>
            <a:endParaRPr lang="fr-FR" sz="2800" dirty="0">
              <a:solidFill>
                <a:srgbClr val="4472C3"/>
              </a:solidFill>
            </a:endParaRPr>
          </a:p>
        </p:txBody>
      </p:sp>
      <p:grpSp>
        <p:nvGrpSpPr>
          <p:cNvPr id="6" name="Google Shape;1057;p47">
            <a:extLst>
              <a:ext uri="{FF2B5EF4-FFF2-40B4-BE49-F238E27FC236}">
                <a16:creationId xmlns:a16="http://schemas.microsoft.com/office/drawing/2014/main" xmlns="" id="{51F1484D-CF04-4F0C-808B-C380DFD898CC}"/>
              </a:ext>
            </a:extLst>
          </p:cNvPr>
          <p:cNvGrpSpPr/>
          <p:nvPr/>
        </p:nvGrpSpPr>
        <p:grpSpPr>
          <a:xfrm>
            <a:off x="6858933" y="256082"/>
            <a:ext cx="359355" cy="301190"/>
            <a:chOff x="2599825" y="3689700"/>
            <a:chExt cx="429850" cy="360275"/>
          </a:xfrm>
          <a:solidFill>
            <a:srgbClr val="4472C3"/>
          </a:solidFill>
        </p:grpSpPr>
        <p:sp>
          <p:nvSpPr>
            <p:cNvPr id="7" name="Google Shape;1058;p47">
              <a:extLst>
                <a:ext uri="{FF2B5EF4-FFF2-40B4-BE49-F238E27FC236}">
                  <a16:creationId xmlns:a16="http://schemas.microsoft.com/office/drawing/2014/main" xmlns="" id="{9CADA238-39F2-441F-B899-84AB67B3EFA5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472C3"/>
                </a:solidFill>
              </a:endParaRPr>
            </a:p>
          </p:txBody>
        </p:sp>
        <p:sp>
          <p:nvSpPr>
            <p:cNvPr id="8" name="Google Shape;1059;p47">
              <a:extLst>
                <a:ext uri="{FF2B5EF4-FFF2-40B4-BE49-F238E27FC236}">
                  <a16:creationId xmlns:a16="http://schemas.microsoft.com/office/drawing/2014/main" xmlns="" id="{52D61F27-DE9D-49E2-9571-B35154F14B77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472C3"/>
                </a:solidFill>
              </a:endParaRPr>
            </a:p>
          </p:txBody>
        </p:sp>
      </p:grpSp>
      <p:sp>
        <p:nvSpPr>
          <p:cNvPr id="9" name="TextBox 160">
            <a:extLst>
              <a:ext uri="{FF2B5EF4-FFF2-40B4-BE49-F238E27FC236}">
                <a16:creationId xmlns:a16="http://schemas.microsoft.com/office/drawing/2014/main" xmlns="" id="{099A7CF5-1302-4DEE-8219-98DFBAA87E5E}"/>
              </a:ext>
            </a:extLst>
          </p:cNvPr>
          <p:cNvSpPr txBox="1"/>
          <p:nvPr/>
        </p:nvSpPr>
        <p:spPr>
          <a:xfrm>
            <a:off x="-693683" y="2196339"/>
            <a:ext cx="5590293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sz="2800" b="1" dirty="0">
                <a:latin typeface="Lucida Fax" panose="02060602050505020204" pitchFamily="18" charset="0"/>
              </a:rPr>
              <a:t>- ETUDIANT </a:t>
            </a:r>
            <a:endParaRPr lang="ko-KR" altLang="en-US" sz="2800" b="1" dirty="0">
              <a:latin typeface="Lucida Fax" panose="02060602050505020204" pitchFamily="18" charset="0"/>
            </a:endParaRPr>
          </a:p>
        </p:txBody>
      </p:sp>
      <p:sp>
        <p:nvSpPr>
          <p:cNvPr id="10" name="TextBox 160">
            <a:extLst>
              <a:ext uri="{FF2B5EF4-FFF2-40B4-BE49-F238E27FC236}">
                <a16:creationId xmlns:a16="http://schemas.microsoft.com/office/drawing/2014/main" xmlns="" id="{8153A7BE-F0C4-4009-AA59-CD07264733C1}"/>
              </a:ext>
            </a:extLst>
          </p:cNvPr>
          <p:cNvSpPr txBox="1"/>
          <p:nvPr/>
        </p:nvSpPr>
        <p:spPr>
          <a:xfrm>
            <a:off x="3096299" y="2132514"/>
            <a:ext cx="5590293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sz="2800" b="1" dirty="0">
                <a:latin typeface="Lucida Fax" panose="02060602050505020204" pitchFamily="18" charset="0"/>
              </a:rPr>
              <a:t> STAGE</a:t>
            </a:r>
            <a:endParaRPr lang="ko-KR" altLang="en-US" sz="2800" b="1" dirty="0">
              <a:latin typeface="Lucida Fax" panose="020606020505050202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3208FCAC-D24B-454E-B686-277455F37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769" y="2147889"/>
            <a:ext cx="583069" cy="583069"/>
          </a:xfrm>
          <a:prstGeom prst="rect">
            <a:avLst/>
          </a:prstGeom>
        </p:spPr>
      </p:pic>
      <p:sp>
        <p:nvSpPr>
          <p:cNvPr id="22" name="TextBox 160">
            <a:extLst>
              <a:ext uri="{FF2B5EF4-FFF2-40B4-BE49-F238E27FC236}">
                <a16:creationId xmlns:a16="http://schemas.microsoft.com/office/drawing/2014/main" xmlns="" id="{A6886D09-E298-4F54-BF1B-46112CA0FB85}"/>
              </a:ext>
            </a:extLst>
          </p:cNvPr>
          <p:cNvSpPr txBox="1"/>
          <p:nvPr/>
        </p:nvSpPr>
        <p:spPr>
          <a:xfrm>
            <a:off x="1406769" y="5335045"/>
            <a:ext cx="6552346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sz="2800" b="1" dirty="0" smtClean="0">
                <a:latin typeface="Lucida Fax" panose="02060602050505020204" pitchFamily="18" charset="0"/>
              </a:rPr>
              <a:t>APPLICATION PARAMETRABLE DE GESTION DE  LA VIE SCOLAIRE</a:t>
            </a:r>
            <a:endParaRPr lang="ko-KR" altLang="en-US" sz="2800" b="1" dirty="0">
              <a:latin typeface="Lucida Fax" panose="020606020505050202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337" y="3085904"/>
            <a:ext cx="2061210" cy="199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824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39B708CF-980A-44E2-AAEA-303F27EEB39D}"/>
              </a:ext>
            </a:extLst>
          </p:cNvPr>
          <p:cNvSpPr txBox="1"/>
          <p:nvPr/>
        </p:nvSpPr>
        <p:spPr>
          <a:xfrm>
            <a:off x="1843315" y="403270"/>
            <a:ext cx="6023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rgbClr val="4472C3"/>
                </a:solidFill>
                <a:latin typeface="Lucida Fax" panose="02060602050505020204" pitchFamily="18" charset="0"/>
              </a:rPr>
              <a:t>PRESENTATION DU SUJET</a:t>
            </a:r>
            <a:endParaRPr lang="fr-FR" sz="3200" dirty="0">
              <a:solidFill>
                <a:srgbClr val="4472C3"/>
              </a:solidFill>
            </a:endParaRPr>
          </a:p>
        </p:txBody>
      </p:sp>
      <p:sp>
        <p:nvSpPr>
          <p:cNvPr id="10" name="Forme automatique 2">
            <a:extLst>
              <a:ext uri="{FF2B5EF4-FFF2-40B4-BE49-F238E27FC236}">
                <a16:creationId xmlns="" xmlns:a16="http://schemas.microsoft.com/office/drawing/2014/main" id="{1B04DAEF-C48E-48D1-984C-3C26202C4D9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63524" y="609580"/>
            <a:ext cx="1192608" cy="7070502"/>
          </a:xfrm>
          <a:prstGeom prst="roundRect">
            <a:avLst>
              <a:gd name="adj" fmla="val 1303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b="1" dirty="0" smtClean="0">
                <a:latin typeface="Arial" panose="020B0604020202020204" pitchFamily="34" charset="0"/>
              </a:rPr>
              <a:t>MISE EN PLACE D’UNE APPLICATION PARAMETRABLE DE LA VIE SCOLAIRE(INSCRIPTION, FRAIS DE SCOLARITÉ,NOTES,VACATION) </a:t>
            </a:r>
            <a:endParaRPr lang="fr-FR" b="1" dirty="0">
              <a:latin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39B708CF-980A-44E2-AAEA-303F27EEB39D}"/>
              </a:ext>
            </a:extLst>
          </p:cNvPr>
          <p:cNvSpPr txBox="1"/>
          <p:nvPr/>
        </p:nvSpPr>
        <p:spPr>
          <a:xfrm>
            <a:off x="3975892" y="2369956"/>
            <a:ext cx="6023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rgbClr val="4472C3"/>
                </a:solidFill>
                <a:latin typeface="Lucida Fax" panose="02060602050505020204" pitchFamily="18" charset="0"/>
              </a:rPr>
              <a:t>LIBELLE</a:t>
            </a:r>
            <a:endParaRPr lang="fr-FR" sz="3200" dirty="0">
              <a:solidFill>
                <a:srgbClr val="4472C3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0BE168A7-4981-4AB1-A75C-0F11D37612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797" y="403270"/>
            <a:ext cx="1291651" cy="97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628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udit de sécurité informatique - Ivision">
            <a:extLst>
              <a:ext uri="{FF2B5EF4-FFF2-40B4-BE49-F238E27FC236}">
                <a16:creationId xmlns:a16="http://schemas.microsoft.com/office/drawing/2014/main" xmlns="" id="{493FC522-DC44-4E9C-BC1C-417FD5ECA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17" y="2209800"/>
            <a:ext cx="4474023" cy="387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60">
            <a:extLst>
              <a:ext uri="{FF2B5EF4-FFF2-40B4-BE49-F238E27FC236}">
                <a16:creationId xmlns:a16="http://schemas.microsoft.com/office/drawing/2014/main" xmlns="" id="{60B63909-494B-4664-AF62-684FD188A43D}"/>
              </a:ext>
            </a:extLst>
          </p:cNvPr>
          <p:cNvSpPr txBox="1"/>
          <p:nvPr/>
        </p:nvSpPr>
        <p:spPr>
          <a:xfrm>
            <a:off x="429103" y="1395297"/>
            <a:ext cx="7326469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fr-FR" sz="2400" b="1" dirty="0" smtClean="0"/>
              <a:t>-  Concevoir </a:t>
            </a:r>
            <a:r>
              <a:rPr lang="fr-FR" sz="2400" b="1" dirty="0"/>
              <a:t>et </a:t>
            </a:r>
            <a:r>
              <a:rPr lang="fr-FR" sz="2400" b="1" dirty="0" smtClean="0"/>
              <a:t> </a:t>
            </a:r>
            <a:r>
              <a:rPr lang="fr-FR" sz="2400" b="1" dirty="0"/>
              <a:t>développer une application </a:t>
            </a:r>
            <a:r>
              <a:rPr lang="fr-FR" sz="2400" b="1" dirty="0" smtClean="0"/>
              <a:t>qui </a:t>
            </a:r>
            <a:r>
              <a:rPr lang="fr-FR" sz="2400" b="1" dirty="0"/>
              <a:t>répondra aux besoins des établissements scolaires primaires, secondaires et supérieurs</a:t>
            </a:r>
            <a:endParaRPr lang="ko-KR" altLang="en-US" sz="2400" b="1" dirty="0">
              <a:latin typeface="Lucida Fax" panose="02060602050505020204" pitchFamily="18" charset="0"/>
            </a:endParaRPr>
          </a:p>
        </p:txBody>
      </p:sp>
      <p:sp>
        <p:nvSpPr>
          <p:cNvPr id="18" name="TextBox 160">
            <a:extLst>
              <a:ext uri="{FF2B5EF4-FFF2-40B4-BE49-F238E27FC236}">
                <a16:creationId xmlns:a16="http://schemas.microsoft.com/office/drawing/2014/main" xmlns="" id="{E67DEFC4-68B5-4BA0-A3C6-82B22AF90D4C}"/>
              </a:ext>
            </a:extLst>
          </p:cNvPr>
          <p:cNvSpPr txBox="1"/>
          <p:nvPr/>
        </p:nvSpPr>
        <p:spPr>
          <a:xfrm>
            <a:off x="193028" y="3146776"/>
            <a:ext cx="7344731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sz="2400" b="1" dirty="0" smtClean="0"/>
              <a:t>-  L</a:t>
            </a:r>
            <a:r>
              <a:rPr lang="fr-FR" sz="2400" b="1" dirty="0" smtClean="0"/>
              <a:t>a </a:t>
            </a:r>
            <a:r>
              <a:rPr lang="fr-FR" sz="2400" b="1" dirty="0"/>
              <a:t>mise en place d'un système de configuration facile à utiliser pour les administrateurs de l'application</a:t>
            </a:r>
            <a:endParaRPr lang="ko-KR" altLang="en-US" sz="2400" b="1" dirty="0"/>
          </a:p>
        </p:txBody>
      </p:sp>
      <p:sp>
        <p:nvSpPr>
          <p:cNvPr id="19" name="TextBox 160">
            <a:extLst>
              <a:ext uri="{FF2B5EF4-FFF2-40B4-BE49-F238E27FC236}">
                <a16:creationId xmlns:a16="http://schemas.microsoft.com/office/drawing/2014/main" xmlns="" id="{A3ACBC6A-5D5C-4571-B8A1-35775120258D}"/>
              </a:ext>
            </a:extLst>
          </p:cNvPr>
          <p:cNvSpPr txBox="1"/>
          <p:nvPr/>
        </p:nvSpPr>
        <p:spPr>
          <a:xfrm>
            <a:off x="0" y="4785827"/>
            <a:ext cx="6430294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2400" b="1" dirty="0" smtClean="0"/>
              <a:t>-   Améliorer </a:t>
            </a:r>
            <a:r>
              <a:rPr lang="fr-FR" sz="2400" b="1" dirty="0"/>
              <a:t>l'efficacité et la productivité des établissements scolaires en automatisant de nombreuses tâches administratives</a:t>
            </a:r>
            <a:endParaRPr lang="ko-KR" altLang="en-US" sz="2400" b="1" dirty="0">
              <a:latin typeface="Lucida Fax" panose="02060602050505020204" pitchFamily="18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39B708CF-980A-44E2-AAEA-303F27EEB39D}"/>
              </a:ext>
            </a:extLst>
          </p:cNvPr>
          <p:cNvSpPr txBox="1"/>
          <p:nvPr/>
        </p:nvSpPr>
        <p:spPr>
          <a:xfrm>
            <a:off x="4092338" y="286158"/>
            <a:ext cx="26277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rgbClr val="4472C3"/>
                </a:solidFill>
                <a:latin typeface="Lucida Fax" panose="02060602050505020204" pitchFamily="18" charset="0"/>
              </a:rPr>
              <a:t>OBJECTIFS</a:t>
            </a:r>
            <a:endParaRPr lang="fr-FR" sz="3200" dirty="0">
              <a:solidFill>
                <a:srgbClr val="4472C3"/>
              </a:solidFill>
            </a:endParaRPr>
          </a:p>
        </p:txBody>
      </p:sp>
      <p:grpSp>
        <p:nvGrpSpPr>
          <p:cNvPr id="25" name="Google Shape;1036;p47">
            <a:extLst>
              <a:ext uri="{FF2B5EF4-FFF2-40B4-BE49-F238E27FC236}">
                <a16:creationId xmlns:a16="http://schemas.microsoft.com/office/drawing/2014/main" xmlns="" id="{0FBA1612-4400-49D9-AD1F-36915DE78F62}"/>
              </a:ext>
            </a:extLst>
          </p:cNvPr>
          <p:cNvGrpSpPr/>
          <p:nvPr/>
        </p:nvGrpSpPr>
        <p:grpSpPr>
          <a:xfrm>
            <a:off x="6750977" y="419998"/>
            <a:ext cx="427781" cy="316489"/>
            <a:chOff x="5255200" y="3006475"/>
            <a:chExt cx="511700" cy="378575"/>
          </a:xfrm>
          <a:solidFill>
            <a:srgbClr val="4472C3"/>
          </a:solidFill>
        </p:grpSpPr>
        <p:sp>
          <p:nvSpPr>
            <p:cNvPr id="26" name="Google Shape;1037;p47">
              <a:extLst>
                <a:ext uri="{FF2B5EF4-FFF2-40B4-BE49-F238E27FC236}">
                  <a16:creationId xmlns:a16="http://schemas.microsoft.com/office/drawing/2014/main" xmlns="" id="{2C68DECE-7D7D-44D4-9833-366DFE602C84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38;p47">
              <a:extLst>
                <a:ext uri="{FF2B5EF4-FFF2-40B4-BE49-F238E27FC236}">
                  <a16:creationId xmlns:a16="http://schemas.microsoft.com/office/drawing/2014/main" xmlns="" id="{62427877-0FC5-45A0-A0DD-6978CB0C75CF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690449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A59BF99A-DD71-455D-BB5E-64C14740D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4588" y="227023"/>
            <a:ext cx="973771" cy="116544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A65425E0-F064-4F1F-AFBC-4A37DDEC8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507" y="121124"/>
            <a:ext cx="889410" cy="123121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700F639-30C2-43F5-A46B-DB8FF0216BFC}"/>
              </a:ext>
            </a:extLst>
          </p:cNvPr>
          <p:cNvSpPr txBox="1"/>
          <p:nvPr/>
        </p:nvSpPr>
        <p:spPr>
          <a:xfrm>
            <a:off x="4092338" y="286158"/>
            <a:ext cx="4254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4472C3"/>
                </a:solidFill>
                <a:latin typeface="Lucida Fax" panose="02060602050505020204" pitchFamily="18" charset="0"/>
              </a:rPr>
              <a:t>PROBLEMATIQUE</a:t>
            </a:r>
            <a:endParaRPr lang="fr-FR" sz="2800" dirty="0">
              <a:solidFill>
                <a:srgbClr val="4472C3"/>
              </a:solidFill>
            </a:endParaRPr>
          </a:p>
        </p:txBody>
      </p:sp>
      <p:sp>
        <p:nvSpPr>
          <p:cNvPr id="13" name="TextBox 160">
            <a:extLst>
              <a:ext uri="{FF2B5EF4-FFF2-40B4-BE49-F238E27FC236}">
                <a16:creationId xmlns:a16="http://schemas.microsoft.com/office/drawing/2014/main" xmlns="" id="{60B63909-494B-4664-AF62-684FD188A43D}"/>
              </a:ext>
            </a:extLst>
          </p:cNvPr>
          <p:cNvSpPr txBox="1"/>
          <p:nvPr/>
        </p:nvSpPr>
        <p:spPr>
          <a:xfrm>
            <a:off x="214588" y="1767250"/>
            <a:ext cx="11120937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fr-FR" b="1" dirty="0" smtClean="0">
                <a:latin typeface="Lucida Fax" panose="02060602050505020204" pitchFamily="18" charset="0"/>
              </a:rPr>
              <a:t> </a:t>
            </a:r>
            <a:r>
              <a:rPr lang="fr-FR" b="1" dirty="0">
                <a:latin typeface="Lucida Fax" panose="02060602050505020204" pitchFamily="18" charset="0"/>
              </a:rPr>
              <a:t>Comment concevoir une application de gestion de la vie scolaire qui soit adaptée aux </a:t>
            </a:r>
            <a:r>
              <a:rPr lang="fr-FR" b="1" dirty="0" smtClean="0">
                <a:latin typeface="Lucida Fax" panose="02060602050505020204" pitchFamily="18" charset="0"/>
              </a:rPr>
              <a:t>           </a:t>
            </a:r>
            <a:r>
              <a:rPr lang="fr-FR" b="1" dirty="0">
                <a:latin typeface="Lucida Fax" panose="02060602050505020204" pitchFamily="18" charset="0"/>
              </a:rPr>
              <a:t> </a:t>
            </a:r>
            <a:r>
              <a:rPr lang="fr-FR" b="1" dirty="0" smtClean="0">
                <a:latin typeface="Lucida Fax" panose="02060602050505020204" pitchFamily="18" charset="0"/>
              </a:rPr>
              <a:t>                  différents </a:t>
            </a:r>
            <a:r>
              <a:rPr lang="fr-FR" b="1" dirty="0">
                <a:latin typeface="Lucida Fax" panose="02060602050505020204" pitchFamily="18" charset="0"/>
              </a:rPr>
              <a:t>niveaux d'enseignement (primaire, secondaire, supérieur) </a:t>
            </a:r>
            <a:r>
              <a:rPr lang="fr-FR" altLang="ko-KR" b="1" dirty="0" smtClean="0">
                <a:latin typeface="Lucida Fax" panose="02060602050505020204" pitchFamily="18" charset="0"/>
              </a:rPr>
              <a:t>? </a:t>
            </a:r>
            <a:endParaRPr lang="ko-KR" altLang="en-US" b="1" dirty="0">
              <a:latin typeface="Lucida Fax" panose="02060602050505020204" pitchFamily="18" charset="0"/>
            </a:endParaRPr>
          </a:p>
        </p:txBody>
      </p:sp>
      <p:sp>
        <p:nvSpPr>
          <p:cNvPr id="17" name="TextBox 160">
            <a:extLst>
              <a:ext uri="{FF2B5EF4-FFF2-40B4-BE49-F238E27FC236}">
                <a16:creationId xmlns:a16="http://schemas.microsoft.com/office/drawing/2014/main" xmlns="" id="{162640C8-E1B1-4CD4-9BDC-07C011BA9C8C}"/>
              </a:ext>
            </a:extLst>
          </p:cNvPr>
          <p:cNvSpPr txBox="1"/>
          <p:nvPr/>
        </p:nvSpPr>
        <p:spPr>
          <a:xfrm>
            <a:off x="214588" y="2747207"/>
            <a:ext cx="1066308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altLang="ko-KR" b="1" dirty="0" smtClean="0">
                <a:latin typeface="Lucida Fax" panose="02060602050505020204" pitchFamily="18" charset="0"/>
              </a:rPr>
              <a:t> </a:t>
            </a:r>
            <a:r>
              <a:rPr lang="fr-FR" b="1" dirty="0" smtClean="0">
                <a:latin typeface="Lucida Fax" panose="02060602050505020204" pitchFamily="18" charset="0"/>
              </a:rPr>
              <a:t>Comment </a:t>
            </a:r>
            <a:r>
              <a:rPr lang="fr-FR" b="1" dirty="0">
                <a:latin typeface="Lucida Fax" panose="02060602050505020204" pitchFamily="18" charset="0"/>
              </a:rPr>
              <a:t>intégrer les fonctionnalités d'inscription, de paiement des frais de scolarité, de gestion des notes et des vacations dans une même application tout en garantissant sa </a:t>
            </a:r>
            <a:r>
              <a:rPr lang="fr-FR" b="1" dirty="0" smtClean="0">
                <a:latin typeface="Lucida Fax" panose="02060602050505020204" pitchFamily="18" charset="0"/>
              </a:rPr>
              <a:t>maintenabilité </a:t>
            </a:r>
            <a:r>
              <a:rPr lang="fr-FR" altLang="ko-KR" b="1" dirty="0" smtClean="0">
                <a:latin typeface="Lucida Fax" panose="02060602050505020204" pitchFamily="18" charset="0"/>
              </a:rPr>
              <a:t>?</a:t>
            </a:r>
            <a:endParaRPr lang="ko-KR" altLang="en-US" b="1" dirty="0">
              <a:latin typeface="Lucida Fax" panose="02060602050505020204" pitchFamily="18" charset="0"/>
            </a:endParaRPr>
          </a:p>
        </p:txBody>
      </p:sp>
      <p:sp>
        <p:nvSpPr>
          <p:cNvPr id="18" name="TextBox 160">
            <a:extLst>
              <a:ext uri="{FF2B5EF4-FFF2-40B4-BE49-F238E27FC236}">
                <a16:creationId xmlns:a16="http://schemas.microsoft.com/office/drawing/2014/main" xmlns="" id="{E67DEFC4-68B5-4BA0-A3C6-82B22AF90D4C}"/>
              </a:ext>
            </a:extLst>
          </p:cNvPr>
          <p:cNvSpPr txBox="1"/>
          <p:nvPr/>
        </p:nvSpPr>
        <p:spPr>
          <a:xfrm>
            <a:off x="214588" y="3876731"/>
            <a:ext cx="1066308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fr-FR" b="1" dirty="0" smtClean="0">
                <a:latin typeface="Lucida Fax" panose="02060602050505020204" pitchFamily="18" charset="0"/>
              </a:rPr>
              <a:t>Comment </a:t>
            </a:r>
            <a:r>
              <a:rPr lang="fr-FR" b="1" dirty="0">
                <a:latin typeface="Lucida Fax" panose="02060602050505020204" pitchFamily="18" charset="0"/>
              </a:rPr>
              <a:t>s'assurer que l'application soit facile à utiliser pour les différents acteurs de la vie scolaire </a:t>
            </a:r>
            <a:r>
              <a:rPr lang="fr-FR" b="1" dirty="0" smtClean="0">
                <a:latin typeface="Lucida Fax" panose="02060602050505020204" pitchFamily="18" charset="0"/>
              </a:rPr>
              <a:t>( </a:t>
            </a:r>
            <a:r>
              <a:rPr lang="fr-FR" b="1" dirty="0">
                <a:latin typeface="Lucida Fax" panose="02060602050505020204" pitchFamily="18" charset="0"/>
              </a:rPr>
              <a:t>enseignants, administrateurs) ?</a:t>
            </a:r>
          </a:p>
          <a:p>
            <a:endParaRPr lang="ko-KR" altLang="en-US" b="1" dirty="0">
              <a:latin typeface="Lucida Fax" panose="02060602050505020204" pitchFamily="18" charset="0"/>
            </a:endParaRPr>
          </a:p>
        </p:txBody>
      </p:sp>
      <p:sp>
        <p:nvSpPr>
          <p:cNvPr id="19" name="TextBox 160">
            <a:extLst>
              <a:ext uri="{FF2B5EF4-FFF2-40B4-BE49-F238E27FC236}">
                <a16:creationId xmlns:a16="http://schemas.microsoft.com/office/drawing/2014/main" xmlns="" id="{A3ACBC6A-5D5C-4571-B8A1-35775120258D}"/>
              </a:ext>
            </a:extLst>
          </p:cNvPr>
          <p:cNvSpPr txBox="1"/>
          <p:nvPr/>
        </p:nvSpPr>
        <p:spPr>
          <a:xfrm>
            <a:off x="214588" y="5049644"/>
            <a:ext cx="1060929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b="1" dirty="0">
                <a:latin typeface="Lucida Fax" panose="02060602050505020204" pitchFamily="18" charset="0"/>
              </a:rPr>
              <a:t>Comment garantir la sécurité et la confidentialité des données personnelles des utilisateurs de l'application</a:t>
            </a:r>
            <a:r>
              <a:rPr lang="fr-FR" altLang="ko-KR" b="1" dirty="0" smtClean="0">
                <a:latin typeface="Lucida Fax" panose="02060602050505020204" pitchFamily="18" charset="0"/>
              </a:rPr>
              <a:t>  </a:t>
            </a:r>
            <a:r>
              <a:rPr lang="fr-FR" altLang="ko-KR" b="1" dirty="0">
                <a:latin typeface="Lucida Fax" panose="02060602050505020204" pitchFamily="18" charset="0"/>
              </a:rPr>
              <a:t>?</a:t>
            </a:r>
            <a:endParaRPr lang="ko-KR" altLang="en-US" b="1" dirty="0">
              <a:latin typeface="Lucida Fax" panose="02060602050505020204" pitchFamily="18" charset="0"/>
            </a:endParaRPr>
          </a:p>
        </p:txBody>
      </p:sp>
      <p:grpSp>
        <p:nvGrpSpPr>
          <p:cNvPr id="24" name="Google Shape;1032;p47">
            <a:extLst>
              <a:ext uri="{FF2B5EF4-FFF2-40B4-BE49-F238E27FC236}">
                <a16:creationId xmlns:a16="http://schemas.microsoft.com/office/drawing/2014/main" xmlns="" id="{17100215-6105-4CDF-AB88-EB4C875E1FE1}"/>
              </a:ext>
            </a:extLst>
          </p:cNvPr>
          <p:cNvGrpSpPr/>
          <p:nvPr/>
        </p:nvGrpSpPr>
        <p:grpSpPr>
          <a:xfrm>
            <a:off x="7728405" y="417090"/>
            <a:ext cx="413486" cy="261355"/>
            <a:chOff x="3241525" y="3039450"/>
            <a:chExt cx="494600" cy="312625"/>
          </a:xfrm>
          <a:solidFill>
            <a:srgbClr val="4472C3"/>
          </a:solidFill>
        </p:grpSpPr>
        <p:sp>
          <p:nvSpPr>
            <p:cNvPr id="25" name="Google Shape;1033;p47">
              <a:extLst>
                <a:ext uri="{FF2B5EF4-FFF2-40B4-BE49-F238E27FC236}">
                  <a16:creationId xmlns:a16="http://schemas.microsoft.com/office/drawing/2014/main" xmlns="" id="{27414779-0EA4-4193-9559-A481DC7552FE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034;p47">
              <a:extLst>
                <a:ext uri="{FF2B5EF4-FFF2-40B4-BE49-F238E27FC236}">
                  <a16:creationId xmlns:a16="http://schemas.microsoft.com/office/drawing/2014/main" xmlns="" id="{C63A8755-A859-466E-AAB7-FC75882F5998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34458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700F639-30C2-43F5-A46B-DB8FF0216BFC}"/>
              </a:ext>
            </a:extLst>
          </p:cNvPr>
          <p:cNvSpPr txBox="1"/>
          <p:nvPr/>
        </p:nvSpPr>
        <p:spPr>
          <a:xfrm>
            <a:off x="3473011" y="187619"/>
            <a:ext cx="63363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4472C3"/>
                </a:solidFill>
                <a:latin typeface="Lucida Fax" panose="02060602050505020204" pitchFamily="18" charset="0"/>
              </a:rPr>
              <a:t>PROPOSITION DE SOLUTION </a:t>
            </a:r>
            <a:endParaRPr lang="fr-FR" sz="2800" dirty="0">
              <a:solidFill>
                <a:srgbClr val="4472C3"/>
              </a:solidFill>
            </a:endParaRPr>
          </a:p>
        </p:txBody>
      </p:sp>
      <p:sp>
        <p:nvSpPr>
          <p:cNvPr id="13" name="TextBox 160">
            <a:extLst>
              <a:ext uri="{FF2B5EF4-FFF2-40B4-BE49-F238E27FC236}">
                <a16:creationId xmlns:a16="http://schemas.microsoft.com/office/drawing/2014/main" xmlns="" id="{60B63909-494B-4664-AF62-684FD188A43D}"/>
              </a:ext>
            </a:extLst>
          </p:cNvPr>
          <p:cNvSpPr txBox="1"/>
          <p:nvPr/>
        </p:nvSpPr>
        <p:spPr>
          <a:xfrm>
            <a:off x="1812578" y="2545189"/>
            <a:ext cx="5115904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fr-FR" altLang="ko-KR" sz="2400" b="1" dirty="0" smtClean="0">
                <a:solidFill>
                  <a:srgbClr val="4472C3"/>
                </a:solidFill>
                <a:latin typeface="Lucida Fax" panose="02060602050505020204" pitchFamily="18" charset="0"/>
              </a:rPr>
              <a:t>APPLICATION WEB RESPONSIVE AVEC PHP ET MYSQL</a:t>
            </a:r>
            <a:endParaRPr lang="ko-KR" altLang="en-US" sz="2400" b="1" dirty="0">
              <a:solidFill>
                <a:srgbClr val="4472C3"/>
              </a:solidFill>
              <a:latin typeface="Lucida Fax" panose="02060602050505020204" pitchFamily="18" charset="0"/>
            </a:endParaRPr>
          </a:p>
        </p:txBody>
      </p:sp>
      <p:grpSp>
        <p:nvGrpSpPr>
          <p:cNvPr id="54" name="Google Shape;1039;p47">
            <a:extLst>
              <a:ext uri="{FF2B5EF4-FFF2-40B4-BE49-F238E27FC236}">
                <a16:creationId xmlns:a16="http://schemas.microsoft.com/office/drawing/2014/main" xmlns="" id="{37C359FC-44F3-4391-BB68-512A2B456BB9}"/>
              </a:ext>
            </a:extLst>
          </p:cNvPr>
          <p:cNvGrpSpPr/>
          <p:nvPr/>
        </p:nvGrpSpPr>
        <p:grpSpPr>
          <a:xfrm>
            <a:off x="9091587" y="301641"/>
            <a:ext cx="346104" cy="353231"/>
            <a:chOff x="3955900" y="2984500"/>
            <a:chExt cx="414000" cy="422525"/>
          </a:xfrm>
          <a:solidFill>
            <a:srgbClr val="4472C3"/>
          </a:solidFill>
        </p:grpSpPr>
        <p:sp>
          <p:nvSpPr>
            <p:cNvPr id="55" name="Google Shape;1040;p47">
              <a:extLst>
                <a:ext uri="{FF2B5EF4-FFF2-40B4-BE49-F238E27FC236}">
                  <a16:creationId xmlns:a16="http://schemas.microsoft.com/office/drawing/2014/main" xmlns="" id="{D6420F17-8B32-4B44-B701-3E7F09DBF605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41;p47">
              <a:extLst>
                <a:ext uri="{FF2B5EF4-FFF2-40B4-BE49-F238E27FC236}">
                  <a16:creationId xmlns:a16="http://schemas.microsoft.com/office/drawing/2014/main" xmlns="" id="{34B70655-C94B-4696-94B7-5ABAD5E985E0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42;p47">
              <a:extLst>
                <a:ext uri="{FF2B5EF4-FFF2-40B4-BE49-F238E27FC236}">
                  <a16:creationId xmlns:a16="http://schemas.microsoft.com/office/drawing/2014/main" xmlns="" id="{F588CCB0-C52D-4AF4-AAA2-F63D6B2B70DB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1097;p47">
            <a:extLst>
              <a:ext uri="{FF2B5EF4-FFF2-40B4-BE49-F238E27FC236}">
                <a16:creationId xmlns:a16="http://schemas.microsoft.com/office/drawing/2014/main" xmlns="" id="{2B043B14-B89B-4935-897B-53FE4A56F22E}"/>
              </a:ext>
            </a:extLst>
          </p:cNvPr>
          <p:cNvSpPr/>
          <p:nvPr/>
        </p:nvSpPr>
        <p:spPr>
          <a:xfrm>
            <a:off x="1209063" y="2744531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4472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TextBox 160">
            <a:extLst>
              <a:ext uri="{FF2B5EF4-FFF2-40B4-BE49-F238E27FC236}">
                <a16:creationId xmlns:a16="http://schemas.microsoft.com/office/drawing/2014/main" xmlns="" id="{A5F0EE32-FFBD-469F-9C19-D15F64927B84}"/>
              </a:ext>
            </a:extLst>
          </p:cNvPr>
          <p:cNvSpPr txBox="1"/>
          <p:nvPr/>
        </p:nvSpPr>
        <p:spPr>
          <a:xfrm>
            <a:off x="1996399" y="4590013"/>
            <a:ext cx="4114115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fr-FR" altLang="ko-KR" sz="2400" b="1" dirty="0" smtClean="0">
                <a:solidFill>
                  <a:srgbClr val="4472C3"/>
                </a:solidFill>
                <a:latin typeface="Lucida Fax" panose="02060602050505020204" pitchFamily="18" charset="0"/>
              </a:rPr>
              <a:t>APPLICATION WEB AVEC DJANGO ET POSTGRESQL</a:t>
            </a:r>
            <a:endParaRPr lang="ko-KR" altLang="en-US" sz="2400" b="1" dirty="0">
              <a:solidFill>
                <a:srgbClr val="4472C3"/>
              </a:solidFill>
              <a:latin typeface="Lucida Fax" panose="02060602050505020204" pitchFamily="18" charset="0"/>
            </a:endParaRPr>
          </a:p>
        </p:txBody>
      </p:sp>
      <p:sp>
        <p:nvSpPr>
          <p:cNvPr id="22" name="Google Shape;1097;p47">
            <a:extLst>
              <a:ext uri="{FF2B5EF4-FFF2-40B4-BE49-F238E27FC236}">
                <a16:creationId xmlns:a16="http://schemas.microsoft.com/office/drawing/2014/main" xmlns="" id="{28013978-4452-4A97-82E0-D3ED1EFFB963}"/>
              </a:ext>
            </a:extLst>
          </p:cNvPr>
          <p:cNvSpPr/>
          <p:nvPr/>
        </p:nvSpPr>
        <p:spPr>
          <a:xfrm>
            <a:off x="1136676" y="4800988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4472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https://www.iteindia.in/wp-content/uploads/2019/10/php_mysq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353" y="1751380"/>
            <a:ext cx="2650505" cy="23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enterprisedb.com/sites/default/files/django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353" y="4327814"/>
            <a:ext cx="2286807" cy="128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95803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2" grpId="0" animBg="1"/>
      <p:bldP spid="21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700F639-30C2-43F5-A46B-DB8FF0216BFC}"/>
              </a:ext>
            </a:extLst>
          </p:cNvPr>
          <p:cNvSpPr txBox="1"/>
          <p:nvPr/>
        </p:nvSpPr>
        <p:spPr>
          <a:xfrm>
            <a:off x="2434780" y="228618"/>
            <a:ext cx="72578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4472C3"/>
                </a:solidFill>
                <a:latin typeface="Lucida Fax" panose="02060602050505020204" pitchFamily="18" charset="0"/>
              </a:rPr>
              <a:t>CHOIX DE LA MEILLEURE SOLUTION</a:t>
            </a:r>
            <a:endParaRPr lang="fr-FR" sz="2800" dirty="0">
              <a:solidFill>
                <a:srgbClr val="4472C3"/>
              </a:solidFill>
            </a:endParaRPr>
          </a:p>
        </p:txBody>
      </p:sp>
      <p:sp>
        <p:nvSpPr>
          <p:cNvPr id="17" name="TextBox 160">
            <a:extLst>
              <a:ext uri="{FF2B5EF4-FFF2-40B4-BE49-F238E27FC236}">
                <a16:creationId xmlns:a16="http://schemas.microsoft.com/office/drawing/2014/main" xmlns="" id="{162640C8-E1B1-4CD4-9BDC-07C011BA9C8C}"/>
              </a:ext>
            </a:extLst>
          </p:cNvPr>
          <p:cNvSpPr txBox="1"/>
          <p:nvPr/>
        </p:nvSpPr>
        <p:spPr>
          <a:xfrm>
            <a:off x="1507382" y="2338593"/>
            <a:ext cx="8876707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b="1" dirty="0" smtClean="0">
                <a:latin typeface="Lucida Fax" panose="02060602050505020204" pitchFamily="18" charset="0"/>
              </a:rPr>
              <a:t>Django est un </a:t>
            </a:r>
            <a:r>
              <a:rPr lang="fr-FR" sz="2000" b="1" dirty="0" err="1" smtClean="0">
                <a:latin typeface="Lucida Fax" panose="02060602050505020204" pitchFamily="18" charset="0"/>
              </a:rPr>
              <a:t>framework</a:t>
            </a:r>
            <a:r>
              <a:rPr lang="fr-FR" sz="2000" b="1" dirty="0" smtClean="0">
                <a:latin typeface="Lucida Fax" panose="02060602050505020204" pitchFamily="18" charset="0"/>
              </a:rPr>
              <a:t> </a:t>
            </a:r>
            <a:r>
              <a:rPr lang="fr-FR" sz="2000" b="1" dirty="0">
                <a:latin typeface="Lucida Fax" panose="02060602050505020204" pitchFamily="18" charset="0"/>
              </a:rPr>
              <a:t>de développement web performant, facile à utiliser et à comprendre. </a:t>
            </a:r>
            <a:endParaRPr lang="ko-KR" altLang="en-US" sz="2000" b="1" dirty="0">
              <a:latin typeface="Lucida Fax" panose="02060602050505020204" pitchFamily="18" charset="0"/>
            </a:endParaRPr>
          </a:p>
        </p:txBody>
      </p:sp>
      <p:sp>
        <p:nvSpPr>
          <p:cNvPr id="18" name="TextBox 160">
            <a:extLst>
              <a:ext uri="{FF2B5EF4-FFF2-40B4-BE49-F238E27FC236}">
                <a16:creationId xmlns:a16="http://schemas.microsoft.com/office/drawing/2014/main" xmlns="" id="{E67DEFC4-68B5-4BA0-A3C6-82B22AF90D4C}"/>
              </a:ext>
            </a:extLst>
          </p:cNvPr>
          <p:cNvSpPr txBox="1"/>
          <p:nvPr/>
        </p:nvSpPr>
        <p:spPr>
          <a:xfrm>
            <a:off x="1507382" y="3154544"/>
            <a:ext cx="8876707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b="1" dirty="0" err="1">
                <a:latin typeface="Lucida Fax" panose="02060602050505020204" pitchFamily="18" charset="0"/>
              </a:rPr>
              <a:t>Postgresql</a:t>
            </a:r>
            <a:r>
              <a:rPr lang="fr-FR" sz="2000" b="1" dirty="0">
                <a:latin typeface="Lucida Fax" panose="02060602050505020204" pitchFamily="18" charset="0"/>
              </a:rPr>
              <a:t> est un système de gestion de base de données robuste et fiable, qui est adapté aux applications web complexes</a:t>
            </a:r>
            <a:endParaRPr lang="ko-KR" altLang="en-US" sz="2000" b="1" dirty="0">
              <a:latin typeface="Lucida Fax" panose="02060602050505020204" pitchFamily="18" charset="0"/>
            </a:endParaRPr>
          </a:p>
        </p:txBody>
      </p:sp>
      <p:grpSp>
        <p:nvGrpSpPr>
          <p:cNvPr id="23" name="Google Shape;1018;p47">
            <a:extLst>
              <a:ext uri="{FF2B5EF4-FFF2-40B4-BE49-F238E27FC236}">
                <a16:creationId xmlns:a16="http://schemas.microsoft.com/office/drawing/2014/main" xmlns="" id="{713B2E49-82A4-43DA-805D-78520F698590}"/>
              </a:ext>
            </a:extLst>
          </p:cNvPr>
          <p:cNvGrpSpPr/>
          <p:nvPr/>
        </p:nvGrpSpPr>
        <p:grpSpPr>
          <a:xfrm>
            <a:off x="9556407" y="308932"/>
            <a:ext cx="215437" cy="351204"/>
            <a:chOff x="6730350" y="2315900"/>
            <a:chExt cx="257700" cy="420100"/>
          </a:xfrm>
          <a:solidFill>
            <a:srgbClr val="4472C3"/>
          </a:solidFill>
        </p:grpSpPr>
        <p:sp>
          <p:nvSpPr>
            <p:cNvPr id="24" name="Google Shape;1019;p47">
              <a:extLst>
                <a:ext uri="{FF2B5EF4-FFF2-40B4-BE49-F238E27FC236}">
                  <a16:creationId xmlns:a16="http://schemas.microsoft.com/office/drawing/2014/main" xmlns="" id="{4F5627D9-309D-40E6-A40D-0226CFC065AE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20;p47">
              <a:extLst>
                <a:ext uri="{FF2B5EF4-FFF2-40B4-BE49-F238E27FC236}">
                  <a16:creationId xmlns:a16="http://schemas.microsoft.com/office/drawing/2014/main" xmlns="" id="{F5CD519B-5B6C-4994-9927-BC56A852AF2E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21;p47">
              <a:extLst>
                <a:ext uri="{FF2B5EF4-FFF2-40B4-BE49-F238E27FC236}">
                  <a16:creationId xmlns:a16="http://schemas.microsoft.com/office/drawing/2014/main" xmlns="" id="{08365923-B33C-448E-94AD-F20479B2FA23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22;p47">
              <a:extLst>
                <a:ext uri="{FF2B5EF4-FFF2-40B4-BE49-F238E27FC236}">
                  <a16:creationId xmlns:a16="http://schemas.microsoft.com/office/drawing/2014/main" xmlns="" id="{29E78FEE-4D10-443E-B880-DB250C8188BF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23;p47">
              <a:extLst>
                <a:ext uri="{FF2B5EF4-FFF2-40B4-BE49-F238E27FC236}">
                  <a16:creationId xmlns:a16="http://schemas.microsoft.com/office/drawing/2014/main" xmlns="" id="{EE25DDE1-6BD2-4D51-A1B5-2ADFA83F6E02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60">
            <a:extLst>
              <a:ext uri="{FF2B5EF4-FFF2-40B4-BE49-F238E27FC236}">
                <a16:creationId xmlns:a16="http://schemas.microsoft.com/office/drawing/2014/main" xmlns="" id="{30A624A5-4363-4C94-BE1E-B1F1FF40D7E6}"/>
              </a:ext>
            </a:extLst>
          </p:cNvPr>
          <p:cNvSpPr txBox="1"/>
          <p:nvPr/>
        </p:nvSpPr>
        <p:spPr>
          <a:xfrm>
            <a:off x="1541241" y="4264340"/>
            <a:ext cx="9044968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>
                <a:latin typeface="Lucida Fax" panose="02060602050505020204" pitchFamily="18" charset="0"/>
              </a:rPr>
              <a:t>capacité à fournir toutes les fonctionnalités dont nous avons besoin pour notre application, en particulier la création, la lecture, la mise à jour et la suppression (CRUD) de données</a:t>
            </a:r>
            <a:endParaRPr lang="ko-KR" altLang="en-US" sz="2000" b="1" dirty="0">
              <a:latin typeface="Lucida Fax" panose="02060602050505020204" pitchFamily="18" charset="0"/>
            </a:endParaRPr>
          </a:p>
        </p:txBody>
      </p:sp>
      <p:pic>
        <p:nvPicPr>
          <p:cNvPr id="2050" name="Picture 2" descr="Le Meilleur Tampon En Caoutchouc De Solution Illustration de Vecteur -  Illustration du transmission, endommagé: 18579036">
            <a:extLst>
              <a:ext uri="{FF2B5EF4-FFF2-40B4-BE49-F238E27FC236}">
                <a16:creationId xmlns:a16="http://schemas.microsoft.com/office/drawing/2014/main" xmlns="" id="{AF79783B-0FF6-4B3C-82CA-D19A1CF5A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042" y="5158772"/>
            <a:ext cx="15335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e Meilleur Tampon En Caoutchouc De Solution Illustration de Vecteur -  Illustration du transmission, endommagé: 18579036">
            <a:extLst>
              <a:ext uri="{FF2B5EF4-FFF2-40B4-BE49-F238E27FC236}">
                <a16:creationId xmlns:a16="http://schemas.microsoft.com/office/drawing/2014/main" xmlns="" id="{61D956FB-5072-4372-8FA5-A2AF560AF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5" y="62929"/>
            <a:ext cx="15335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s://www.enterprisedb.com/sites/default/files/django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47" y="931951"/>
            <a:ext cx="2286807" cy="128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75971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1156</Words>
  <Application>Microsoft Office PowerPoint</Application>
  <PresentationFormat>Grand écran</PresentationFormat>
  <Paragraphs>174</Paragraphs>
  <Slides>28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8" baseType="lpstr">
      <vt:lpstr>맑은 고딕</vt:lpstr>
      <vt:lpstr>Arial</vt:lpstr>
      <vt:lpstr>Calibri</vt:lpstr>
      <vt:lpstr>Calibri Light</vt:lpstr>
      <vt:lpstr>Cambria</vt:lpstr>
      <vt:lpstr>Freestyle Script</vt:lpstr>
      <vt:lpstr>Lucida Fax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31</cp:revision>
  <dcterms:created xsi:type="dcterms:W3CDTF">2023-06-21T22:16:03Z</dcterms:created>
  <dcterms:modified xsi:type="dcterms:W3CDTF">2023-06-22T09:31:17Z</dcterms:modified>
</cp:coreProperties>
</file>