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  <p:sldMasterId id="2147483660" r:id="rId2"/>
    <p:sldMasterId id="2147483665" r:id="rId3"/>
    <p:sldMasterId id="2147483677" r:id="rId4"/>
    <p:sldMasterId id="2147483689" r:id="rId5"/>
    <p:sldMasterId id="2147483701" r:id="rId6"/>
  </p:sldMasterIdLst>
  <p:notesMasterIdLst>
    <p:notesMasterId r:id="rId16"/>
  </p:notesMasterIdLst>
  <p:sldIdLst>
    <p:sldId id="322" r:id="rId7"/>
    <p:sldId id="315" r:id="rId8"/>
    <p:sldId id="284" r:id="rId9"/>
    <p:sldId id="273" r:id="rId10"/>
    <p:sldId id="314" r:id="rId11"/>
    <p:sldId id="276" r:id="rId12"/>
    <p:sldId id="268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BE40DAD-9929-466B-820E-594601DF9E24}">
          <p14:sldIdLst>
            <p14:sldId id="322"/>
            <p14:sldId id="315"/>
            <p14:sldId id="284"/>
            <p14:sldId id="273"/>
            <p14:sldId id="314"/>
            <p14:sldId id="276"/>
            <p14:sldId id="268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EC0"/>
    <a:srgbClr val="85DFFF"/>
    <a:srgbClr val="0070C0"/>
    <a:srgbClr val="AC75D5"/>
    <a:srgbClr val="F1DCA7"/>
    <a:srgbClr val="B1CE7C"/>
    <a:srgbClr val="94D8FA"/>
    <a:srgbClr val="D7F0FD"/>
    <a:srgbClr val="FBF9D9"/>
    <a:srgbClr val="9C2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2CCD9-5A89-478A-AAA6-31FBC5FD3719}" v="524" dt="2024-06-02T10:18:47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6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8bc00f6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8bc00f6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8b782381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e8b782381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8b86e5f6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8b86e5f6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e8b782381_0_1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e8b782381_0_1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e64af3dcd5_0_1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e64af3dcd5_0_1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02fe67565e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02fe67565e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78fcf1cc39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78fcf1cc39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987552" y="621792"/>
            <a:ext cx="10216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133"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52" name="Google Shape;52;p6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202400" y="2262367"/>
            <a:ext cx="7787200" cy="11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 idx="2"/>
          </p:nvPr>
        </p:nvSpPr>
        <p:spPr>
          <a:xfrm>
            <a:off x="2202400" y="4217500"/>
            <a:ext cx="7787200" cy="6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None/>
              <a:defRPr sz="2133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75" name="Google Shape;75;p9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35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0" y="-1180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950967" y="5097733"/>
            <a:ext cx="10290000" cy="10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nton"/>
              <a:buNone/>
              <a:defRPr sz="5333">
                <a:latin typeface="Anton"/>
                <a:ea typeface="Anton"/>
                <a:cs typeface="Anton"/>
                <a:sym typeface="Anton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9854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2811800" y="2108808"/>
            <a:ext cx="6568400" cy="17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2811800" y="3820800"/>
            <a:ext cx="6568400" cy="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86" name="Google Shape;86;p11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8469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271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9600" y="1887567"/>
            <a:ext cx="6014800" cy="2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4336467"/>
            <a:ext cx="60148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92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10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609600" y="1663933"/>
            <a:ext cx="10972800" cy="40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986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644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009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614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5923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3418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1175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3726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046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9600" y="1314533"/>
            <a:ext cx="5829200" cy="33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9600" y="4928267"/>
            <a:ext cx="58292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022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8152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00398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48212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609600" y="3520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75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950967" y="4697367"/>
            <a:ext cx="6110800" cy="53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1437600"/>
            <a:ext cx="6110800" cy="3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12" name="Google Shape;12;p2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17" name="Google Shape;17;p2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9188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907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08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1722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87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0732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7745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89367" y="1707200"/>
            <a:ext cx="4582000" cy="28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6933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89367" y="4593600"/>
            <a:ext cx="5260400" cy="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133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1124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83351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76257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2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30200" y="3378307"/>
            <a:ext cx="3734400" cy="9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None/>
              <a:defRPr sz="5733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230200" y="4681467"/>
            <a:ext cx="3734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3733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230200" y="1777133"/>
            <a:ext cx="14516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9066" i="1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26" name="Google Shape;26;p3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974945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5373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5697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21363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50790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35308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657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566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848633" y="2118533"/>
            <a:ext cx="8494800" cy="3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87552" y="621792"/>
            <a:ext cx="10216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133"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34" name="Google Shape;34;p4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1049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87552" y="621792"/>
            <a:ext cx="10216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2"/>
          </p:nvPr>
        </p:nvSpPr>
        <p:spPr>
          <a:xfrm>
            <a:off x="1977903" y="2577376"/>
            <a:ext cx="4019600" cy="6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3"/>
          </p:nvPr>
        </p:nvSpPr>
        <p:spPr>
          <a:xfrm>
            <a:off x="6194484" y="2565667"/>
            <a:ext cx="40196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43" name="Google Shape;43;p5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977903" y="3958300"/>
            <a:ext cx="4019600" cy="9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6194500" y="3928367"/>
            <a:ext cx="40196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8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987552" y="621792"/>
            <a:ext cx="102168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133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133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133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133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133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133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133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133"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52" name="Google Shape;52;p6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3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154633" y="1272833"/>
            <a:ext cx="4648400" cy="20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59" name="Google Shape;59;p7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subTitle" idx="1"/>
          </p:nvPr>
        </p:nvSpPr>
        <p:spPr>
          <a:xfrm>
            <a:off x="1154633" y="4479367"/>
            <a:ext cx="4648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71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950967" y="2041000"/>
            <a:ext cx="6219200" cy="27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101600" y="101600"/>
            <a:ext cx="11988800" cy="6654800"/>
            <a:chOff x="76200" y="76200"/>
            <a:chExt cx="8991600" cy="4991100"/>
          </a:xfrm>
        </p:grpSpPr>
        <p:sp>
          <p:nvSpPr>
            <p:cNvPr id="67" name="Google Shape;67;p8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25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5656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536633"/>
            <a:ext cx="10972800" cy="4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3001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079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5535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s://github.com/kabedkaca/CSP_DA24C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illowkuat/what-i-learned-from-exploratory-data-analysis-eda-of-my-dataset-1b8e72262ea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>
            <a:alpha val="10000"/>
          </a:srgbClr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6289367" y="678500"/>
            <a:ext cx="5625968" cy="288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/>
              <a:t>CAPSTONE PROJECT</a:t>
            </a:r>
            <a:endParaRPr b="1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289366" y="3332672"/>
            <a:ext cx="5625967" cy="55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400" dirty="0"/>
              <a:t>Part 2: Problem Statement and Dataset</a:t>
            </a:r>
            <a:endParaRPr sz="2400" dirty="0"/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3642303" y="1512150"/>
            <a:ext cx="2089240" cy="2286757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612383" y="2839375"/>
            <a:ext cx="1177413" cy="2375797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3034678" y="929534"/>
            <a:ext cx="946289" cy="2293807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963502" y="1650293"/>
            <a:ext cx="2644837" cy="1041203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812029" y="3727785"/>
            <a:ext cx="2593073" cy="1300844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2640860" y="3479425"/>
            <a:ext cx="1701433" cy="2281025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2000" kern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1289069" y="2766011"/>
            <a:ext cx="1844657" cy="885339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3278877" y="3081433"/>
            <a:ext cx="2082548" cy="646809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2165209" y="1481817"/>
            <a:ext cx="1484211" cy="1483587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2372260" y="2415942"/>
            <a:ext cx="1667861" cy="1667861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56;p15">
            <a:extLst>
              <a:ext uri="{FF2B5EF4-FFF2-40B4-BE49-F238E27FC236}">
                <a16:creationId xmlns:a16="http://schemas.microsoft.com/office/drawing/2014/main" id="{A4EE8A72-9464-41F0-EE58-D5C43A806CE4}"/>
              </a:ext>
            </a:extLst>
          </p:cNvPr>
          <p:cNvSpPr txBox="1">
            <a:spLocks/>
          </p:cNvSpPr>
          <p:nvPr/>
        </p:nvSpPr>
        <p:spPr>
          <a:xfrm>
            <a:off x="98474" y="6314792"/>
            <a:ext cx="5105478" cy="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kern="0" dirty="0"/>
              <a:t>Najibah Ali 240602</a:t>
            </a:r>
          </a:p>
        </p:txBody>
      </p:sp>
      <p:pic>
        <p:nvPicPr>
          <p:cNvPr id="1026" name="Picture 2" descr="Flood - Free nature icons">
            <a:extLst>
              <a:ext uri="{FF2B5EF4-FFF2-40B4-BE49-F238E27FC236}">
                <a16:creationId xmlns:a16="http://schemas.microsoft.com/office/drawing/2014/main" id="{DB33C123-D067-DD47-569E-A159C909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44" y="2566237"/>
            <a:ext cx="1288903" cy="12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56;p15">
            <a:extLst>
              <a:ext uri="{FF2B5EF4-FFF2-40B4-BE49-F238E27FC236}">
                <a16:creationId xmlns:a16="http://schemas.microsoft.com/office/drawing/2014/main" id="{22DBAF97-A286-A197-4562-564D2D7B2FC9}"/>
              </a:ext>
            </a:extLst>
          </p:cNvPr>
          <p:cNvSpPr txBox="1">
            <a:spLocks/>
          </p:cNvSpPr>
          <p:nvPr/>
        </p:nvSpPr>
        <p:spPr>
          <a:xfrm>
            <a:off x="6284347" y="3904390"/>
            <a:ext cx="5260400" cy="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800" kern="0" dirty="0"/>
              <a:t>Time-Series Model (Household Power Consumption over time)</a:t>
            </a:r>
          </a:p>
        </p:txBody>
      </p:sp>
      <p:sp>
        <p:nvSpPr>
          <p:cNvPr id="4" name="Google Shape;56;p15">
            <a:extLst>
              <a:ext uri="{FF2B5EF4-FFF2-40B4-BE49-F238E27FC236}">
                <a16:creationId xmlns:a16="http://schemas.microsoft.com/office/drawing/2014/main" id="{67C3F748-ABC7-0705-E8BB-2C149B838393}"/>
              </a:ext>
            </a:extLst>
          </p:cNvPr>
          <p:cNvSpPr txBox="1">
            <a:spLocks/>
          </p:cNvSpPr>
          <p:nvPr/>
        </p:nvSpPr>
        <p:spPr>
          <a:xfrm>
            <a:off x="6298861" y="4522480"/>
            <a:ext cx="5260400" cy="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800" kern="0" dirty="0">
                <a:hlinkClick r:id="rId4"/>
              </a:rPr>
              <a:t>https://github.com/kabedkaca/CSP_DA24C3</a:t>
            </a:r>
            <a:r>
              <a:rPr lang="en-US" sz="1800" kern="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8FA">
            <a:alpha val="24706"/>
          </a:srgbClr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>
            <a:off x="1976284" y="1101749"/>
            <a:ext cx="4148529" cy="5290716"/>
            <a:chOff x="710273" y="1300654"/>
            <a:chExt cx="1846802" cy="3846106"/>
          </a:xfrm>
        </p:grpSpPr>
        <p:sp>
          <p:nvSpPr>
            <p:cNvPr id="416" name="Google Shape;416;p21"/>
            <p:cNvSpPr/>
            <p:nvPr/>
          </p:nvSpPr>
          <p:spPr>
            <a:xfrm rot="10800000" flipH="1">
              <a:off x="710275" y="2177750"/>
              <a:ext cx="1846800" cy="296901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771617" y="2349422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2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Roundtable Lightning Talks</a:t>
              </a:r>
              <a:endParaRPr sz="2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771618" y="3087225"/>
              <a:ext cx="1682100" cy="18990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Choose domain, topics &amp; theme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Find dataset from different sources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Draf problem statement, audiences, success metrics, challenges and mitigation</a:t>
              </a: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10273" y="1300654"/>
              <a:ext cx="1846800" cy="71657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67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PART 1</a:t>
              </a:r>
              <a:endParaRPr sz="2489" dirty="0"/>
            </a:p>
          </p:txBody>
        </p:sp>
      </p:grpSp>
      <p:grpSp>
        <p:nvGrpSpPr>
          <p:cNvPr id="420" name="Google Shape;420;p21"/>
          <p:cNvGrpSpPr/>
          <p:nvPr/>
        </p:nvGrpSpPr>
        <p:grpSpPr>
          <a:xfrm>
            <a:off x="6305393" y="1096565"/>
            <a:ext cx="4608413" cy="5295901"/>
            <a:chOff x="2669153" y="1300654"/>
            <a:chExt cx="1846809" cy="3124109"/>
          </a:xfrm>
        </p:grpSpPr>
        <p:sp>
          <p:nvSpPr>
            <p:cNvPr id="421" name="Google Shape;421;p21"/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2757052" y="2134143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MY" sz="28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Problem Statement and Dataset</a:t>
              </a:r>
              <a:endParaRPr sz="2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2751512" y="2841143"/>
              <a:ext cx="1682100" cy="1453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CRISP-DM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SMART problem statement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Dataset Preprocessing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Project Roadmap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latin typeface="Roboto"/>
                  <a:ea typeface="Roboto"/>
                  <a:cs typeface="Roboto"/>
                  <a:sym typeface="Roboto"/>
                </a:rPr>
                <a:t>Things learnt from EDA of data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8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67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PART 2</a:t>
              </a:r>
              <a:endParaRPr sz="2489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6AF97EB-5815-ADD2-A9C7-0CA5B6CE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00" y="130912"/>
            <a:ext cx="10298000" cy="641600"/>
          </a:xfrm>
        </p:spPr>
        <p:txBody>
          <a:bodyPr/>
          <a:lstStyle/>
          <a:p>
            <a:r>
              <a:rPr lang="en-US" sz="3200" dirty="0"/>
              <a:t>Documentation for Capstone Project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335509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27000"/>
          </a:srgbClr>
        </a:solidFill>
        <a:effectLst/>
      </p:bgPr>
    </p:bg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3"/>
          <p:cNvSpPr/>
          <p:nvPr/>
        </p:nvSpPr>
        <p:spPr>
          <a:xfrm>
            <a:off x="1145594" y="3201250"/>
            <a:ext cx="2310609" cy="2246800"/>
          </a:xfrm>
          <a:prstGeom prst="arc">
            <a:avLst>
              <a:gd name="adj1" fmla="val 10780397"/>
              <a:gd name="adj2" fmla="val 18214917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1" name="Google Shape;1461;p43"/>
          <p:cNvSpPr/>
          <p:nvPr/>
        </p:nvSpPr>
        <p:spPr>
          <a:xfrm>
            <a:off x="3723919" y="2350050"/>
            <a:ext cx="1702400" cy="1702400"/>
          </a:xfrm>
          <a:prstGeom prst="arc">
            <a:avLst>
              <a:gd name="adj1" fmla="val 10137438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2" name="Google Shape;1462;p43"/>
          <p:cNvSpPr/>
          <p:nvPr/>
        </p:nvSpPr>
        <p:spPr>
          <a:xfrm>
            <a:off x="5813225" y="1867117"/>
            <a:ext cx="1702400" cy="17024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3" name="Google Shape;1463;p43"/>
          <p:cNvSpPr/>
          <p:nvPr/>
        </p:nvSpPr>
        <p:spPr>
          <a:xfrm>
            <a:off x="7902541" y="1384183"/>
            <a:ext cx="1702400" cy="17024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6896427" y="6056570"/>
            <a:ext cx="5047002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600" b="1" dirty="0"/>
              <a:t>Project Requirements</a:t>
            </a:r>
            <a:endParaRPr sz="36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F640C6-FA1F-94DB-E47F-EBD95EECA2DD}"/>
              </a:ext>
            </a:extLst>
          </p:cNvPr>
          <p:cNvGrpSpPr/>
          <p:nvPr/>
        </p:nvGrpSpPr>
        <p:grpSpPr>
          <a:xfrm>
            <a:off x="325090" y="4437350"/>
            <a:ext cx="2606479" cy="2040620"/>
            <a:chOff x="325090" y="4437350"/>
            <a:chExt cx="2606479" cy="2040620"/>
          </a:xfrm>
        </p:grpSpPr>
        <p:cxnSp>
          <p:nvCxnSpPr>
            <p:cNvPr id="1466" name="Google Shape;1466;p43"/>
            <p:cNvCxnSpPr>
              <a:cxnSpLocks/>
            </p:cNvCxnSpPr>
            <p:nvPr/>
          </p:nvCxnSpPr>
          <p:spPr>
            <a:xfrm>
              <a:off x="1396214" y="4988679"/>
              <a:ext cx="0" cy="79855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7" name="Google Shape;1467;p43"/>
            <p:cNvSpPr/>
            <p:nvPr/>
          </p:nvSpPr>
          <p:spPr>
            <a:xfrm>
              <a:off x="425813" y="4437350"/>
              <a:ext cx="2405035" cy="842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Chosen proposal</a:t>
              </a:r>
              <a:endParaRPr sz="20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3"/>
            <p:cNvSpPr txBox="1"/>
            <p:nvPr/>
          </p:nvSpPr>
          <p:spPr>
            <a:xfrm>
              <a:off x="325090" y="5635170"/>
              <a:ext cx="2606479" cy="84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Topic: power consumption</a:t>
              </a:r>
            </a:p>
          </p:txBody>
        </p:sp>
      </p:grpSp>
      <p:grpSp>
        <p:nvGrpSpPr>
          <p:cNvPr id="1469" name="Google Shape;1469;p43"/>
          <p:cNvGrpSpPr/>
          <p:nvPr/>
        </p:nvGrpSpPr>
        <p:grpSpPr>
          <a:xfrm>
            <a:off x="699607" y="157277"/>
            <a:ext cx="3831974" cy="3774074"/>
            <a:chOff x="1008505" y="360844"/>
            <a:chExt cx="2873981" cy="2830556"/>
          </a:xfrm>
        </p:grpSpPr>
        <p:cxnSp>
          <p:nvCxnSpPr>
            <p:cNvPr id="1470" name="Google Shape;1470;p43"/>
            <p:cNvCxnSpPr>
              <a:cxnSpLocks/>
            </p:cNvCxnSpPr>
            <p:nvPr/>
          </p:nvCxnSpPr>
          <p:spPr>
            <a:xfrm>
              <a:off x="2926306" y="1613985"/>
              <a:ext cx="0" cy="1169115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1" name="Google Shape;1471;p43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Goal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3"/>
            <p:cNvSpPr txBox="1"/>
            <p:nvPr/>
          </p:nvSpPr>
          <p:spPr>
            <a:xfrm>
              <a:off x="1008505" y="360844"/>
              <a:ext cx="2873981" cy="16594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To see the consumption use over time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Pattern of Household Power Consumption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Produce a model with low error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3" name="Google Shape;1473;p43"/>
          <p:cNvGrpSpPr/>
          <p:nvPr/>
        </p:nvGrpSpPr>
        <p:grpSpPr>
          <a:xfrm>
            <a:off x="3901971" y="2591020"/>
            <a:ext cx="3164693" cy="3277214"/>
            <a:chOff x="3269588" y="2273192"/>
            <a:chExt cx="2373520" cy="2457909"/>
          </a:xfrm>
        </p:grpSpPr>
        <p:cxnSp>
          <p:nvCxnSpPr>
            <p:cNvPr id="1474" name="Google Shape;1474;p43"/>
            <p:cNvCxnSpPr/>
            <p:nvPr/>
          </p:nvCxnSpPr>
          <p:spPr>
            <a:xfrm>
              <a:off x="4310251" y="2954218"/>
              <a:ext cx="0" cy="1003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5" name="Google Shape;1475;p43"/>
            <p:cNvSpPr/>
            <p:nvPr/>
          </p:nvSpPr>
          <p:spPr>
            <a:xfrm>
              <a:off x="3844209" y="2273192"/>
              <a:ext cx="1455600" cy="681026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4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Method &amp; Model</a:t>
              </a:r>
              <a:endParaRPr sz="20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3"/>
            <p:cNvSpPr txBox="1"/>
            <p:nvPr/>
          </p:nvSpPr>
          <p:spPr>
            <a:xfrm>
              <a:off x="3269588" y="3642358"/>
              <a:ext cx="2373520" cy="1088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Method: Time-Series Analysis</a:t>
              </a:r>
            </a:p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Model: </a:t>
              </a: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ARIMA</a:t>
              </a:r>
            </a:p>
          </p:txBody>
        </p:sp>
      </p:grpSp>
      <p:grpSp>
        <p:nvGrpSpPr>
          <p:cNvPr id="1478" name="Google Shape;1478;p43"/>
          <p:cNvGrpSpPr/>
          <p:nvPr/>
        </p:nvGrpSpPr>
        <p:grpSpPr>
          <a:xfrm>
            <a:off x="9817667" y="270594"/>
            <a:ext cx="525855" cy="754759"/>
            <a:chOff x="9442609" y="1874766"/>
            <a:chExt cx="394391" cy="566069"/>
          </a:xfrm>
        </p:grpSpPr>
        <p:sp>
          <p:nvSpPr>
            <p:cNvPr id="1479" name="Google Shape;1479;p43"/>
            <p:cNvSpPr/>
            <p:nvPr/>
          </p:nvSpPr>
          <p:spPr>
            <a:xfrm>
              <a:off x="9585404" y="1874766"/>
              <a:ext cx="108800" cy="108822"/>
            </a:xfrm>
            <a:custGeom>
              <a:avLst/>
              <a:gdLst/>
              <a:ahLst/>
              <a:cxnLst/>
              <a:rect l="l" t="t" r="r" b="b"/>
              <a:pathLst>
                <a:path w="5108" h="5109" extrusionOk="0">
                  <a:moveTo>
                    <a:pt x="2548" y="0"/>
                  </a:moveTo>
                  <a:cubicBezTo>
                    <a:pt x="1143" y="0"/>
                    <a:pt x="0" y="1143"/>
                    <a:pt x="0" y="2560"/>
                  </a:cubicBezTo>
                  <a:cubicBezTo>
                    <a:pt x="0" y="3965"/>
                    <a:pt x="1143" y="5108"/>
                    <a:pt x="2548" y="5108"/>
                  </a:cubicBezTo>
                  <a:cubicBezTo>
                    <a:pt x="3965" y="5108"/>
                    <a:pt x="5108" y="3965"/>
                    <a:pt x="5108" y="2560"/>
                  </a:cubicBezTo>
                  <a:cubicBezTo>
                    <a:pt x="5108" y="1143"/>
                    <a:pt x="3965" y="0"/>
                    <a:pt x="2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9442609" y="1930806"/>
              <a:ext cx="394391" cy="510029"/>
            </a:xfrm>
            <a:custGeom>
              <a:avLst/>
              <a:gdLst/>
              <a:ahLst/>
              <a:cxnLst/>
              <a:rect l="l" t="t" r="r" b="b"/>
              <a:pathLst>
                <a:path w="18516" h="23945" extrusionOk="0">
                  <a:moveTo>
                    <a:pt x="9657" y="5335"/>
                  </a:moveTo>
                  <a:lnTo>
                    <a:pt x="9693" y="5882"/>
                  </a:lnTo>
                  <a:lnTo>
                    <a:pt x="9847" y="7954"/>
                  </a:lnTo>
                  <a:lnTo>
                    <a:pt x="10074" y="10990"/>
                  </a:lnTo>
                  <a:lnTo>
                    <a:pt x="9228" y="11812"/>
                  </a:lnTo>
                  <a:lnTo>
                    <a:pt x="8442" y="10990"/>
                  </a:lnTo>
                  <a:lnTo>
                    <a:pt x="8669" y="7954"/>
                  </a:lnTo>
                  <a:lnTo>
                    <a:pt x="8823" y="5882"/>
                  </a:lnTo>
                  <a:lnTo>
                    <a:pt x="8859" y="5335"/>
                  </a:lnTo>
                  <a:close/>
                  <a:moveTo>
                    <a:pt x="1" y="1"/>
                  </a:moveTo>
                  <a:cubicBezTo>
                    <a:pt x="465" y="3120"/>
                    <a:pt x="2466" y="5728"/>
                    <a:pt x="5204" y="7049"/>
                  </a:cubicBezTo>
                  <a:lnTo>
                    <a:pt x="5204" y="15622"/>
                  </a:lnTo>
                  <a:lnTo>
                    <a:pt x="6168" y="15622"/>
                  </a:lnTo>
                  <a:lnTo>
                    <a:pt x="6168" y="23944"/>
                  </a:lnTo>
                  <a:lnTo>
                    <a:pt x="8514" y="23944"/>
                  </a:lnTo>
                  <a:lnTo>
                    <a:pt x="8514" y="15622"/>
                  </a:lnTo>
                  <a:lnTo>
                    <a:pt x="10002" y="15622"/>
                  </a:lnTo>
                  <a:lnTo>
                    <a:pt x="10002" y="23944"/>
                  </a:lnTo>
                  <a:lnTo>
                    <a:pt x="12348" y="23944"/>
                  </a:lnTo>
                  <a:lnTo>
                    <a:pt x="12348" y="15622"/>
                  </a:lnTo>
                  <a:lnTo>
                    <a:pt x="13312" y="15622"/>
                  </a:lnTo>
                  <a:lnTo>
                    <a:pt x="13312" y="7049"/>
                  </a:lnTo>
                  <a:cubicBezTo>
                    <a:pt x="16051" y="5728"/>
                    <a:pt x="18051" y="3120"/>
                    <a:pt x="18515" y="1"/>
                  </a:cubicBezTo>
                  <a:lnTo>
                    <a:pt x="16396" y="1"/>
                  </a:lnTo>
                  <a:cubicBezTo>
                    <a:pt x="15991" y="2084"/>
                    <a:pt x="14705" y="3846"/>
                    <a:pt x="12931" y="4894"/>
                  </a:cubicBezTo>
                  <a:cubicBezTo>
                    <a:pt x="12514" y="4215"/>
                    <a:pt x="11752" y="3751"/>
                    <a:pt x="10895" y="3751"/>
                  </a:cubicBezTo>
                  <a:lnTo>
                    <a:pt x="10074" y="3751"/>
                  </a:lnTo>
                  <a:lnTo>
                    <a:pt x="9657" y="4870"/>
                  </a:lnTo>
                  <a:lnTo>
                    <a:pt x="8859" y="4870"/>
                  </a:lnTo>
                  <a:lnTo>
                    <a:pt x="8442" y="3751"/>
                  </a:lnTo>
                  <a:lnTo>
                    <a:pt x="7621" y="3751"/>
                  </a:lnTo>
                  <a:cubicBezTo>
                    <a:pt x="6752" y="3751"/>
                    <a:pt x="5990" y="4215"/>
                    <a:pt x="5573" y="4894"/>
                  </a:cubicBezTo>
                  <a:cubicBezTo>
                    <a:pt x="3811" y="3846"/>
                    <a:pt x="2525" y="2084"/>
                    <a:pt x="2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481" name="Google Shape;1481;p43"/>
          <p:cNvCxnSpPr>
            <a:cxnSpLocks/>
          </p:cNvCxnSpPr>
          <p:nvPr/>
        </p:nvCxnSpPr>
        <p:spPr>
          <a:xfrm>
            <a:off x="10385960" y="1682070"/>
            <a:ext cx="0" cy="151918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2" name="Google Shape;1482;p43"/>
          <p:cNvSpPr/>
          <p:nvPr/>
        </p:nvSpPr>
        <p:spPr>
          <a:xfrm>
            <a:off x="9110193" y="1064905"/>
            <a:ext cx="1940800" cy="680039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100"/>
            </a:pPr>
            <a:r>
              <a:rPr lang="en" sz="20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Success Criteria</a:t>
            </a:r>
            <a:endParaRPr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83" name="Google Shape;1483;p43"/>
          <p:cNvSpPr txBox="1"/>
          <p:nvPr/>
        </p:nvSpPr>
        <p:spPr>
          <a:xfrm>
            <a:off x="9604941" y="3263411"/>
            <a:ext cx="1940800" cy="1023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MY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 achieve</a:t>
            </a: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main goal: </a:t>
            </a:r>
          </a:p>
          <a:p>
            <a:pPr algn="ctr" defTabSz="1219170">
              <a:buClr>
                <a:srgbClr val="000000"/>
              </a:buClr>
            </a:pPr>
            <a:r>
              <a: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 the usage of power consumption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84" name="Google Shape;1484;p43"/>
          <p:cNvGrpSpPr/>
          <p:nvPr/>
        </p:nvGrpSpPr>
        <p:grpSpPr>
          <a:xfrm>
            <a:off x="6921580" y="2013119"/>
            <a:ext cx="2896088" cy="3866622"/>
            <a:chOff x="5411211" y="2058699"/>
            <a:chExt cx="2172066" cy="2899967"/>
          </a:xfrm>
        </p:grpSpPr>
        <p:cxnSp>
          <p:nvCxnSpPr>
            <p:cNvPr id="1485" name="Google Shape;1485;p43"/>
            <p:cNvCxnSpPr>
              <a:cxnSpLocks/>
            </p:cNvCxnSpPr>
            <p:nvPr/>
          </p:nvCxnSpPr>
          <p:spPr>
            <a:xfrm>
              <a:off x="6139012" y="2390800"/>
              <a:ext cx="0" cy="605618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6" name="Google Shape;1486;p43"/>
            <p:cNvSpPr/>
            <p:nvPr/>
          </p:nvSpPr>
          <p:spPr>
            <a:xfrm>
              <a:off x="5411211" y="2058699"/>
              <a:ext cx="1622669" cy="526975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0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Risk &amp; Assumption</a:t>
              </a:r>
              <a:endParaRPr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3"/>
            <p:cNvSpPr txBox="1"/>
            <p:nvPr/>
          </p:nvSpPr>
          <p:spPr>
            <a:xfrm>
              <a:off x="5450937" y="2799749"/>
              <a:ext cx="2132340" cy="2158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Risk: 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quality issues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Multicollinearity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relevancy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endParaRPr lang="en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Assumption: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is cleaned and validated</a:t>
              </a:r>
            </a:p>
            <a:p>
              <a:pPr marL="285750" indent="-285750" defTabSz="1219170">
                <a:buClr>
                  <a:srgbClr val="000000"/>
                </a:buClr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distribution is representative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CE7C">
            <a:alpha val="36000"/>
          </a:srgbClr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2"/>
          <p:cNvSpPr txBox="1">
            <a:spLocks noGrp="1"/>
          </p:cNvSpPr>
          <p:nvPr>
            <p:ph type="title"/>
          </p:nvPr>
        </p:nvSpPr>
        <p:spPr>
          <a:xfrm>
            <a:off x="940727" y="192447"/>
            <a:ext cx="10298000" cy="64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Dataset Documentation</a:t>
            </a:r>
            <a:endParaRPr dirty="0"/>
          </a:p>
        </p:txBody>
      </p:sp>
      <p:grpSp>
        <p:nvGrpSpPr>
          <p:cNvPr id="932" name="Google Shape;932;p32"/>
          <p:cNvGrpSpPr/>
          <p:nvPr/>
        </p:nvGrpSpPr>
        <p:grpSpPr>
          <a:xfrm>
            <a:off x="947031" y="1074400"/>
            <a:ext cx="8022915" cy="1375096"/>
            <a:chOff x="852325" y="1239125"/>
            <a:chExt cx="5906730" cy="666322"/>
          </a:xfrm>
        </p:grpSpPr>
        <p:sp>
          <p:nvSpPr>
            <p:cNvPr id="933" name="Google Shape;933;p32"/>
            <p:cNvSpPr/>
            <p:nvPr/>
          </p:nvSpPr>
          <p:spPr>
            <a:xfrm>
              <a:off x="852325" y="1478375"/>
              <a:ext cx="605754" cy="427072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Source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r>
                <a:rPr lang="en-MY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Kaggle: https://www.kaggle.com/code/vedumrajkar/electricity-consumption-time-series-analysis/notebook</a:t>
              </a:r>
            </a:p>
          </p:txBody>
        </p:sp>
        <p:cxnSp>
          <p:nvCxnSpPr>
            <p:cNvPr id="936" name="Google Shape;936;p32"/>
            <p:cNvCxnSpPr>
              <a:stCxn id="934" idx="3"/>
              <a:endCxn id="935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37" name="Google Shape;937;p32"/>
          <p:cNvGrpSpPr/>
          <p:nvPr/>
        </p:nvGrpSpPr>
        <p:grpSpPr>
          <a:xfrm>
            <a:off x="1435975" y="2264228"/>
            <a:ext cx="4412931" cy="1431940"/>
            <a:chOff x="1251400" y="1913024"/>
            <a:chExt cx="3248943" cy="1073955"/>
          </a:xfrm>
        </p:grpSpPr>
        <p:sp>
          <p:nvSpPr>
            <p:cNvPr id="938" name="Google Shape;938;p32"/>
            <p:cNvSpPr/>
            <p:nvPr/>
          </p:nvSpPr>
          <p:spPr>
            <a:xfrm>
              <a:off x="1251400" y="2152274"/>
              <a:ext cx="1324949" cy="834705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3451631" y="1964428"/>
              <a:ext cx="1048712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buSzPts val="1100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CSV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1404039" y="1913024"/>
              <a:ext cx="1361100" cy="60063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Format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941" name="Google Shape;941;p32"/>
            <p:cNvCxnSpPr>
              <a:cxnSpLocks/>
              <a:stCxn id="940" idx="3"/>
              <a:endCxn id="939" idx="1"/>
            </p:cNvCxnSpPr>
            <p:nvPr/>
          </p:nvCxnSpPr>
          <p:spPr>
            <a:xfrm flipV="1">
              <a:off x="2765139" y="2203678"/>
              <a:ext cx="686492" cy="966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444681-0CB0-FBBF-1F3B-4A520B140D08}"/>
              </a:ext>
            </a:extLst>
          </p:cNvPr>
          <p:cNvGrpSpPr/>
          <p:nvPr/>
        </p:nvGrpSpPr>
        <p:grpSpPr>
          <a:xfrm>
            <a:off x="1797689" y="3049145"/>
            <a:ext cx="9044827" cy="2299046"/>
            <a:chOff x="2574960" y="2135275"/>
            <a:chExt cx="9044827" cy="229904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47C8FC-E355-8044-09A2-D8EB95E5BA71}"/>
                </a:ext>
              </a:extLst>
            </p:cNvPr>
            <p:cNvGrpSpPr/>
            <p:nvPr/>
          </p:nvGrpSpPr>
          <p:grpSpPr>
            <a:xfrm>
              <a:off x="2574960" y="2687987"/>
              <a:ext cx="2704700" cy="1746334"/>
              <a:chOff x="2574960" y="2687987"/>
              <a:chExt cx="2704700" cy="1746334"/>
            </a:xfrm>
          </p:grpSpPr>
          <p:sp>
            <p:nvSpPr>
              <p:cNvPr id="943" name="Google Shape;943;p32"/>
              <p:cNvSpPr/>
              <p:nvPr/>
            </p:nvSpPr>
            <p:spPr>
              <a:xfrm>
                <a:off x="2574960" y="3473244"/>
                <a:ext cx="1664257" cy="961077"/>
              </a:xfrm>
              <a:custGeom>
                <a:avLst/>
                <a:gdLst>
                  <a:gd name="connsiteX0" fmla="*/ 22048 w 22048"/>
                  <a:gd name="connsiteY0" fmla="*/ 0 h 22547"/>
                  <a:gd name="connsiteX1" fmla="*/ 0 w 22048"/>
                  <a:gd name="connsiteY1" fmla="*/ 475 h 22547"/>
                  <a:gd name="connsiteX2" fmla="*/ 0 w 22048"/>
                  <a:gd name="connsiteY2" fmla="*/ 22547 h 22547"/>
                  <a:gd name="connsiteX3" fmla="*/ 17933 w 22048"/>
                  <a:gd name="connsiteY3" fmla="*/ 22547 h 22547"/>
                  <a:gd name="connsiteX0" fmla="*/ 21181 w 21181"/>
                  <a:gd name="connsiteY0" fmla="*/ 474 h 22072"/>
                  <a:gd name="connsiteX1" fmla="*/ 0 w 21181"/>
                  <a:gd name="connsiteY1" fmla="*/ 0 h 22072"/>
                  <a:gd name="connsiteX2" fmla="*/ 0 w 21181"/>
                  <a:gd name="connsiteY2" fmla="*/ 22072 h 22072"/>
                  <a:gd name="connsiteX3" fmla="*/ 17933 w 21181"/>
                  <a:gd name="connsiteY3" fmla="*/ 22072 h 22072"/>
                  <a:gd name="connsiteX0" fmla="*/ 21181 w 21181"/>
                  <a:gd name="connsiteY0" fmla="*/ 474 h 22072"/>
                  <a:gd name="connsiteX1" fmla="*/ 0 w 21181"/>
                  <a:gd name="connsiteY1" fmla="*/ 0 h 22072"/>
                  <a:gd name="connsiteX2" fmla="*/ 0 w 21181"/>
                  <a:gd name="connsiteY2" fmla="*/ 22072 h 22072"/>
                  <a:gd name="connsiteX3" fmla="*/ 4813 w 21181"/>
                  <a:gd name="connsiteY3" fmla="*/ 22072 h 22072"/>
                  <a:gd name="connsiteX0" fmla="*/ 21181 w 21181"/>
                  <a:gd name="connsiteY0" fmla="*/ 0 h 21598"/>
                  <a:gd name="connsiteX1" fmla="*/ 108 w 21181"/>
                  <a:gd name="connsiteY1" fmla="*/ 1187 h 21598"/>
                  <a:gd name="connsiteX2" fmla="*/ 0 w 21181"/>
                  <a:gd name="connsiteY2" fmla="*/ 21598 h 21598"/>
                  <a:gd name="connsiteX3" fmla="*/ 4813 w 21181"/>
                  <a:gd name="connsiteY3" fmla="*/ 21598 h 21598"/>
                  <a:gd name="connsiteX0" fmla="*/ 21073 w 21073"/>
                  <a:gd name="connsiteY0" fmla="*/ 712 h 20411"/>
                  <a:gd name="connsiteX1" fmla="*/ 108 w 21073"/>
                  <a:gd name="connsiteY1" fmla="*/ 0 h 20411"/>
                  <a:gd name="connsiteX2" fmla="*/ 0 w 21073"/>
                  <a:gd name="connsiteY2" fmla="*/ 20411 h 20411"/>
                  <a:gd name="connsiteX3" fmla="*/ 4813 w 21073"/>
                  <a:gd name="connsiteY3" fmla="*/ 20411 h 20411"/>
                  <a:gd name="connsiteX0" fmla="*/ 21073 w 21073"/>
                  <a:gd name="connsiteY0" fmla="*/ 0 h 21123"/>
                  <a:gd name="connsiteX1" fmla="*/ 108 w 21073"/>
                  <a:gd name="connsiteY1" fmla="*/ 712 h 21123"/>
                  <a:gd name="connsiteX2" fmla="*/ 0 w 21073"/>
                  <a:gd name="connsiteY2" fmla="*/ 21123 h 21123"/>
                  <a:gd name="connsiteX3" fmla="*/ 4813 w 21073"/>
                  <a:gd name="connsiteY3" fmla="*/ 21123 h 21123"/>
                  <a:gd name="connsiteX0" fmla="*/ 21073 w 21073"/>
                  <a:gd name="connsiteY0" fmla="*/ 237 h 21360"/>
                  <a:gd name="connsiteX1" fmla="*/ 0 w 21073"/>
                  <a:gd name="connsiteY1" fmla="*/ 0 h 21360"/>
                  <a:gd name="connsiteX2" fmla="*/ 0 w 21073"/>
                  <a:gd name="connsiteY2" fmla="*/ 21360 h 21360"/>
                  <a:gd name="connsiteX3" fmla="*/ 4813 w 21073"/>
                  <a:gd name="connsiteY3" fmla="*/ 21360 h 21360"/>
                  <a:gd name="connsiteX0" fmla="*/ 21073 w 32242"/>
                  <a:gd name="connsiteY0" fmla="*/ 237 h 21360"/>
                  <a:gd name="connsiteX1" fmla="*/ 0 w 32242"/>
                  <a:gd name="connsiteY1" fmla="*/ 0 h 21360"/>
                  <a:gd name="connsiteX2" fmla="*/ 0 w 32242"/>
                  <a:gd name="connsiteY2" fmla="*/ 21360 h 21360"/>
                  <a:gd name="connsiteX3" fmla="*/ 32242 w 32242"/>
                  <a:gd name="connsiteY3" fmla="*/ 21123 h 2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42" h="21360" extrusionOk="0">
                    <a:moveTo>
                      <a:pt x="21073" y="237"/>
                    </a:moveTo>
                    <a:lnTo>
                      <a:pt x="0" y="0"/>
                    </a:lnTo>
                    <a:lnTo>
                      <a:pt x="0" y="21360"/>
                    </a:lnTo>
                    <a:lnTo>
                      <a:pt x="32242" y="21123"/>
                    </a:ln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oval" w="med" len="med"/>
              </a:ln>
            </p:spPr>
            <p:txBody>
              <a:bodyPr/>
              <a:lstStyle/>
              <a:p>
                <a:endParaRPr lang="en-MY" dirty="0"/>
              </a:p>
            </p:txBody>
          </p:sp>
          <p:sp>
            <p:nvSpPr>
              <p:cNvPr id="944" name="Google Shape;944;p32"/>
              <p:cNvSpPr/>
              <p:nvPr/>
            </p:nvSpPr>
            <p:spPr>
              <a:xfrm>
                <a:off x="2944360" y="2687987"/>
                <a:ext cx="2335300" cy="94988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  <a:buSzPts val="1100"/>
                </a:pPr>
                <a:r>
                  <a:rPr lang="en" sz="2000" kern="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Data Preprocessing</a:t>
                </a:r>
                <a:endParaRPr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5" name="Google Shape;945;p32"/>
            <p:cNvSpPr/>
            <p:nvPr/>
          </p:nvSpPr>
          <p:spPr>
            <a:xfrm>
              <a:off x="6320103" y="2135275"/>
              <a:ext cx="5299684" cy="1502597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Manage missing value 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organization and cleaning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Data munging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Normalization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6" name="Google Shape;946;p32"/>
            <p:cNvCxnSpPr>
              <a:cxnSpLocks/>
              <a:stCxn id="944" idx="3"/>
              <a:endCxn id="945" idx="1"/>
            </p:cNvCxnSpPr>
            <p:nvPr/>
          </p:nvCxnSpPr>
          <p:spPr>
            <a:xfrm flipV="1">
              <a:off x="5279660" y="2886574"/>
              <a:ext cx="1040443" cy="27635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7" name="Google Shape;947;p32"/>
          <p:cNvGrpSpPr/>
          <p:nvPr/>
        </p:nvGrpSpPr>
        <p:grpSpPr>
          <a:xfrm>
            <a:off x="3323420" y="4903893"/>
            <a:ext cx="8504110" cy="1327297"/>
            <a:chOff x="951987" y="3091229"/>
            <a:chExt cx="6261002" cy="995473"/>
          </a:xfrm>
        </p:grpSpPr>
        <p:sp>
          <p:nvSpPr>
            <p:cNvPr id="949" name="Google Shape;949;p32"/>
            <p:cNvSpPr/>
            <p:nvPr/>
          </p:nvSpPr>
          <p:spPr>
            <a:xfrm>
              <a:off x="951987" y="3361159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EDA</a:t>
              </a: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3415042" y="3091229"/>
              <a:ext cx="3797947" cy="995473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Exploring the data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Visualization of data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Correlation and relationship</a:t>
              </a:r>
            </a:p>
            <a:p>
              <a:pPr marL="285750" indent="-285750" defTabSz="1219170"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" sz="1600" kern="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Outliers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1" name="Google Shape;951;p32"/>
            <p:cNvCxnSpPr>
              <a:cxnSpLocks/>
              <a:stCxn id="949" idx="3"/>
              <a:endCxn id="950" idx="1"/>
            </p:cNvCxnSpPr>
            <p:nvPr/>
          </p:nvCxnSpPr>
          <p:spPr>
            <a:xfrm flipV="1">
              <a:off x="2313087" y="3588966"/>
              <a:ext cx="1101954" cy="1144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23000"/>
          </a:srgbClr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852096" y="-42310"/>
            <a:ext cx="10216800" cy="7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PROBLEM STATEMENT USING </a:t>
            </a:r>
            <a:r>
              <a:rPr lang="en" sz="2400" b="1" dirty="0">
                <a:solidFill>
                  <a:schemeClr val="dk2"/>
                </a:solidFill>
              </a:rPr>
              <a:t>SMART</a:t>
            </a:r>
            <a:r>
              <a:rPr lang="en" sz="1800" b="1" dirty="0">
                <a:solidFill>
                  <a:schemeClr val="dk2"/>
                </a:solidFill>
              </a:rPr>
              <a:t> </a:t>
            </a:r>
            <a:r>
              <a:rPr lang="en" sz="1800" b="1" dirty="0"/>
              <a:t>METHODOLOGY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3" name="Google Shape;198;p18">
            <a:extLst>
              <a:ext uri="{FF2B5EF4-FFF2-40B4-BE49-F238E27FC236}">
                <a16:creationId xmlns:a16="http://schemas.microsoft.com/office/drawing/2014/main" id="{54F26E38-9E91-6270-5064-158C63E95454}"/>
              </a:ext>
            </a:extLst>
          </p:cNvPr>
          <p:cNvSpPr txBox="1">
            <a:spLocks/>
          </p:cNvSpPr>
          <p:nvPr/>
        </p:nvSpPr>
        <p:spPr>
          <a:xfrm>
            <a:off x="211760" y="419442"/>
            <a:ext cx="11334532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kern="0" dirty="0" err="1"/>
              <a:t>Analyse</a:t>
            </a:r>
            <a:r>
              <a:rPr lang="en-US" sz="1800" kern="0" dirty="0"/>
              <a:t> the pattern and trends for the household usage in power consumption from January 2007 to June 2007 and then make a prediction on the power consumption for the next years to come.</a:t>
            </a:r>
            <a:endParaRPr lang="en-US" sz="1800" kern="0" dirty="0">
              <a:solidFill>
                <a:schemeClr val="dk2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0D63E-CD07-2827-4E1B-A3D792CBE21B}"/>
              </a:ext>
            </a:extLst>
          </p:cNvPr>
          <p:cNvGrpSpPr/>
          <p:nvPr/>
        </p:nvGrpSpPr>
        <p:grpSpPr>
          <a:xfrm>
            <a:off x="98214" y="1296072"/>
            <a:ext cx="11875250" cy="5561928"/>
            <a:chOff x="98214" y="1064649"/>
            <a:chExt cx="11875250" cy="5793350"/>
          </a:xfrm>
        </p:grpSpPr>
        <p:grpSp>
          <p:nvGrpSpPr>
            <p:cNvPr id="199" name="Google Shape;199;p18"/>
            <p:cNvGrpSpPr/>
            <p:nvPr/>
          </p:nvGrpSpPr>
          <p:grpSpPr>
            <a:xfrm>
              <a:off x="2230904" y="4302511"/>
              <a:ext cx="3052731" cy="2555488"/>
              <a:chOff x="2007653" y="3540775"/>
              <a:chExt cx="2331682" cy="2440700"/>
            </a:xfrm>
          </p:grpSpPr>
          <p:sp>
            <p:nvSpPr>
              <p:cNvPr id="200" name="Google Shape;200;p18"/>
              <p:cNvSpPr txBox="1"/>
              <p:nvPr/>
            </p:nvSpPr>
            <p:spPr>
              <a:xfrm>
                <a:off x="2007653" y="3892824"/>
                <a:ext cx="2331682" cy="2088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Model performance is assessed by  </a:t>
                </a:r>
                <a:r>
                  <a:rPr lang="en-US" sz="2000" b="1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MAE</a:t>
                </a: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 as it  provides an easy-to-interpret measure of the model’s average in forecasting error.</a:t>
                </a:r>
              </a:p>
            </p:txBody>
          </p:sp>
          <p:sp>
            <p:nvSpPr>
              <p:cNvPr id="201" name="Google Shape;201;p18"/>
              <p:cNvSpPr txBox="1"/>
              <p:nvPr/>
            </p:nvSpPr>
            <p:spPr>
              <a:xfrm>
                <a:off x="2129274" y="3540775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Measurable</a:t>
                </a:r>
              </a:p>
            </p:txBody>
          </p:sp>
        </p:grpSp>
        <p:grpSp>
          <p:nvGrpSpPr>
            <p:cNvPr id="202" name="Google Shape;202;p18"/>
            <p:cNvGrpSpPr/>
            <p:nvPr/>
          </p:nvGrpSpPr>
          <p:grpSpPr>
            <a:xfrm>
              <a:off x="9216050" y="1673268"/>
              <a:ext cx="2757414" cy="1566244"/>
              <a:chOff x="6464231" y="860760"/>
              <a:chExt cx="2106119" cy="1495891"/>
            </a:xfrm>
          </p:grpSpPr>
          <p:sp>
            <p:nvSpPr>
              <p:cNvPr id="203" name="Google Shape;203;p18"/>
              <p:cNvSpPr txBox="1"/>
              <p:nvPr/>
            </p:nvSpPr>
            <p:spPr>
              <a:xfrm>
                <a:off x="6464231" y="860760"/>
                <a:ext cx="2053200" cy="10709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Model will be completed within the camp period</a:t>
                </a:r>
                <a:endParaRPr sz="2000" dirty="0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4" name="Google Shape;204;p18"/>
              <p:cNvSpPr txBox="1"/>
              <p:nvPr/>
            </p:nvSpPr>
            <p:spPr>
              <a:xfrm>
                <a:off x="6517150" y="1864051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TIME-BOUND</a:t>
                </a:r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>
              <a:off x="4307552" y="1732436"/>
              <a:ext cx="3387292" cy="1717092"/>
              <a:chOff x="3270738" y="716687"/>
              <a:chExt cx="2587220" cy="1639963"/>
            </a:xfrm>
          </p:grpSpPr>
          <p:sp>
            <p:nvSpPr>
              <p:cNvPr id="206" name="Google Shape;206;p18"/>
              <p:cNvSpPr txBox="1"/>
              <p:nvPr/>
            </p:nvSpPr>
            <p:spPr>
              <a:xfrm>
                <a:off x="3270738" y="716687"/>
                <a:ext cx="2587220" cy="114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Project is achievable as  there is clear syllabus and reference with guidance and data is cleaned and organized</a:t>
                </a:r>
                <a:endParaRPr sz="2000" dirty="0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7" name="Google Shape;207;p18"/>
              <p:cNvSpPr txBox="1"/>
              <p:nvPr/>
            </p:nvSpPr>
            <p:spPr>
              <a:xfrm>
                <a:off x="3545406" y="1864050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ACHIEVABLE</a:t>
                </a: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98214" y="1626547"/>
              <a:ext cx="2801678" cy="1704318"/>
              <a:chOff x="626498" y="728887"/>
              <a:chExt cx="2139927" cy="1627763"/>
            </a:xfrm>
          </p:grpSpPr>
          <p:sp>
            <p:nvSpPr>
              <p:cNvPr id="209" name="Google Shape;209;p18"/>
              <p:cNvSpPr txBox="1"/>
              <p:nvPr/>
            </p:nvSpPr>
            <p:spPr>
              <a:xfrm>
                <a:off x="626498" y="728887"/>
                <a:ext cx="2053200" cy="1135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Model to predict the household power usage using ARIMA model for time-series analysis</a:t>
                </a:r>
              </a:p>
            </p:txBody>
          </p:sp>
          <p:sp>
            <p:nvSpPr>
              <p:cNvPr id="210" name="Google Shape;210;p18"/>
              <p:cNvSpPr txBox="1"/>
              <p:nvPr/>
            </p:nvSpPr>
            <p:spPr>
              <a:xfrm>
                <a:off x="713225" y="1864050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SPECIFIC</a:t>
                </a:r>
              </a:p>
            </p:txBody>
          </p:sp>
        </p:grpSp>
        <p:grpSp>
          <p:nvGrpSpPr>
            <p:cNvPr id="211" name="Google Shape;211;p18"/>
            <p:cNvGrpSpPr/>
            <p:nvPr/>
          </p:nvGrpSpPr>
          <p:grpSpPr>
            <a:xfrm>
              <a:off x="6364684" y="4279475"/>
              <a:ext cx="3822726" cy="2410195"/>
              <a:chOff x="4582370" y="3540775"/>
              <a:chExt cx="2919805" cy="2301932"/>
            </a:xfrm>
          </p:grpSpPr>
          <p:sp>
            <p:nvSpPr>
              <p:cNvPr id="212" name="Google Shape;212;p18"/>
              <p:cNvSpPr txBox="1"/>
              <p:nvPr/>
            </p:nvSpPr>
            <p:spPr>
              <a:xfrm>
                <a:off x="4582370" y="3959444"/>
                <a:ext cx="2919805" cy="1883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Utility company </a:t>
                </a: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:optimize power generation and distribution, minimizing waste and ensuring reliable service.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b="1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publics: </a:t>
                </a:r>
                <a:r>
                  <a:rPr lang="en-US" sz="2000" dirty="0">
                    <a:solidFill>
                      <a:schemeClr val="dk1"/>
                    </a:solidFill>
                    <a:latin typeface="Anaheim"/>
                    <a:ea typeface="Anaheim"/>
                    <a:cs typeface="Anaheim"/>
                    <a:sym typeface="Anaheim"/>
                  </a:rPr>
                  <a:t>to minimize over-consumption 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3" name="Google Shape;213;p18"/>
              <p:cNvSpPr txBox="1"/>
              <p:nvPr/>
            </p:nvSpPr>
            <p:spPr>
              <a:xfrm>
                <a:off x="4961455" y="3540775"/>
                <a:ext cx="2053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MY" sz="2400" dirty="0">
                    <a:solidFill>
                      <a:schemeClr val="dk2"/>
                    </a:solidFill>
                    <a:latin typeface="Anton"/>
                    <a:ea typeface="Anton"/>
                    <a:cs typeface="Anton"/>
                    <a:sym typeface="Anton"/>
                  </a:rPr>
                  <a:t>RELEVANT</a:t>
                </a:r>
              </a:p>
            </p:txBody>
          </p:sp>
        </p:grpSp>
        <p:cxnSp>
          <p:nvCxnSpPr>
            <p:cNvPr id="214" name="Google Shape;214;p18"/>
            <p:cNvCxnSpPr>
              <a:stCxn id="215" idx="3"/>
              <a:endCxn id="216" idx="0"/>
            </p:cNvCxnSpPr>
            <p:nvPr/>
          </p:nvCxnSpPr>
          <p:spPr>
            <a:xfrm flipV="1">
              <a:off x="1990004" y="3477576"/>
              <a:ext cx="1767267" cy="406324"/>
            </a:xfrm>
            <a:prstGeom prst="bentConnector4">
              <a:avLst>
                <a:gd name="adj1" fmla="val 33731"/>
                <a:gd name="adj2" fmla="val 14418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17" name="Google Shape;217;p18"/>
            <p:cNvCxnSpPr>
              <a:stCxn id="216" idx="3"/>
              <a:endCxn id="218" idx="2"/>
            </p:cNvCxnSpPr>
            <p:nvPr/>
          </p:nvCxnSpPr>
          <p:spPr>
            <a:xfrm>
              <a:off x="4332300" y="3846183"/>
              <a:ext cx="1713527" cy="368607"/>
            </a:xfrm>
            <a:prstGeom prst="bentConnector4">
              <a:avLst>
                <a:gd name="adj1" fmla="val 33221"/>
                <a:gd name="adj2" fmla="val 1487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19" name="Google Shape;219;p18"/>
            <p:cNvCxnSpPr>
              <a:stCxn id="218" idx="3"/>
              <a:endCxn id="220" idx="0"/>
            </p:cNvCxnSpPr>
            <p:nvPr/>
          </p:nvCxnSpPr>
          <p:spPr>
            <a:xfrm flipV="1">
              <a:off x="6620855" y="3464728"/>
              <a:ext cx="1649019" cy="381455"/>
            </a:xfrm>
            <a:prstGeom prst="bentConnector4">
              <a:avLst>
                <a:gd name="adj1" fmla="val 32564"/>
                <a:gd name="adj2" fmla="val 14706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21" name="Google Shape;221;p18"/>
            <p:cNvCxnSpPr>
              <a:cxnSpLocks/>
              <a:stCxn id="220" idx="3"/>
            </p:cNvCxnSpPr>
            <p:nvPr/>
          </p:nvCxnSpPr>
          <p:spPr>
            <a:xfrm>
              <a:off x="8844903" y="3833336"/>
              <a:ext cx="1920863" cy="368607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215" name="Google Shape;215;p18"/>
            <p:cNvSpPr/>
            <p:nvPr/>
          </p:nvSpPr>
          <p:spPr>
            <a:xfrm>
              <a:off x="838475" y="3515292"/>
              <a:ext cx="1151529" cy="737215"/>
            </a:xfrm>
            <a:prstGeom prst="rect">
              <a:avLst/>
            </a:prstGeom>
            <a:solidFill>
              <a:srgbClr val="F4F8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0184920" y="3490812"/>
              <a:ext cx="1150059" cy="737215"/>
            </a:xfrm>
            <a:prstGeom prst="rect">
              <a:avLst/>
            </a:prstGeom>
            <a:solidFill>
              <a:srgbClr val="B1CE7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dirty="0"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3182241" y="3477576"/>
              <a:ext cx="1150059" cy="737215"/>
            </a:xfrm>
            <a:prstGeom prst="rect">
              <a:avLst/>
            </a:prstGeom>
            <a:solidFill>
              <a:srgbClr val="FDCB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5470796" y="3477576"/>
              <a:ext cx="1150059" cy="737215"/>
            </a:xfrm>
            <a:prstGeom prst="rect">
              <a:avLst/>
            </a:prstGeom>
            <a:solidFill>
              <a:srgbClr val="D08C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694844" y="3464728"/>
              <a:ext cx="1150059" cy="737215"/>
            </a:xfrm>
            <a:prstGeom prst="rect">
              <a:avLst/>
            </a:prstGeom>
            <a:solidFill>
              <a:srgbClr val="AC75D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2D515-DFA5-ACFC-AD61-3622D7DBA20D}"/>
                </a:ext>
              </a:extLst>
            </p:cNvPr>
            <p:cNvSpPr txBox="1"/>
            <p:nvPr/>
          </p:nvSpPr>
          <p:spPr>
            <a:xfrm>
              <a:off x="871836" y="3490812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S</a:t>
              </a:r>
              <a:endParaRPr lang="en-MY" sz="4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8E6074-A469-DD62-466F-45D5BD26AC72}"/>
                </a:ext>
              </a:extLst>
            </p:cNvPr>
            <p:cNvSpPr txBox="1"/>
            <p:nvPr/>
          </p:nvSpPr>
          <p:spPr>
            <a:xfrm>
              <a:off x="3160392" y="3417217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M</a:t>
              </a:r>
              <a:endParaRPr lang="en-MY" sz="4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121CD-6701-56D6-E0C0-078B1EDB3BF8}"/>
                </a:ext>
              </a:extLst>
            </p:cNvPr>
            <p:cNvSpPr txBox="1"/>
            <p:nvPr/>
          </p:nvSpPr>
          <p:spPr>
            <a:xfrm>
              <a:off x="5442866" y="3447396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A</a:t>
              </a:r>
              <a:endParaRPr lang="en-MY" sz="4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7EE192-5AFC-6BB1-D31A-AFD49516988F}"/>
                </a:ext>
              </a:extLst>
            </p:cNvPr>
            <p:cNvSpPr txBox="1"/>
            <p:nvPr/>
          </p:nvSpPr>
          <p:spPr>
            <a:xfrm>
              <a:off x="7688346" y="3434548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R</a:t>
              </a:r>
              <a:endParaRPr lang="en-MY" sz="4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881D09-E15B-D4EB-DBEA-C0D78DD63FDF}"/>
                </a:ext>
              </a:extLst>
            </p:cNvPr>
            <p:cNvSpPr txBox="1"/>
            <p:nvPr/>
          </p:nvSpPr>
          <p:spPr>
            <a:xfrm>
              <a:off x="10191417" y="3434548"/>
              <a:ext cx="11500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T</a:t>
              </a:r>
              <a:endParaRPr lang="en-MY" sz="48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619A69-2C2A-525C-2275-FA02D72DD21E}"/>
                </a:ext>
              </a:extLst>
            </p:cNvPr>
            <p:cNvCxnSpPr>
              <a:cxnSpLocks/>
            </p:cNvCxnSpPr>
            <p:nvPr/>
          </p:nvCxnSpPr>
          <p:spPr>
            <a:xfrm>
              <a:off x="1074000" y="1064649"/>
              <a:ext cx="10044000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768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11000"/>
          </a:srgbClr>
        </a:solidFill>
        <a:effectLst/>
      </p:bgPr>
    </p:bg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35"/>
          <p:cNvGrpSpPr/>
          <p:nvPr/>
        </p:nvGrpSpPr>
        <p:grpSpPr>
          <a:xfrm>
            <a:off x="3955668" y="918983"/>
            <a:ext cx="4221463" cy="5500912"/>
            <a:chOff x="2966750" y="1165750"/>
            <a:chExt cx="3166099" cy="397778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53" name="Google Shape;1053;p35"/>
            <p:cNvSpPr/>
            <p:nvPr/>
          </p:nvSpPr>
          <p:spPr>
            <a:xfrm>
              <a:off x="2966750" y="1165750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108439" y="1450889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chemeClr val="tx2">
                <a:lumMod val="9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35"/>
          <p:cNvSpPr txBox="1">
            <a:spLocks noGrp="1"/>
          </p:cNvSpPr>
          <p:nvPr>
            <p:ph type="title"/>
          </p:nvPr>
        </p:nvSpPr>
        <p:spPr>
          <a:xfrm>
            <a:off x="534683" y="81576"/>
            <a:ext cx="4805315" cy="8082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CRISP-DM roadmap </a:t>
            </a:r>
            <a:br>
              <a:rPr lang="en" dirty="0"/>
            </a:br>
            <a:r>
              <a:rPr lang="en" sz="1600" dirty="0"/>
              <a:t>(Cross-Industry S</a:t>
            </a:r>
            <a:r>
              <a:rPr lang="en-MY" sz="1600" dirty="0"/>
              <a:t>t</a:t>
            </a:r>
            <a:r>
              <a:rPr lang="en" sz="1600" dirty="0"/>
              <a:t>andard Process for Data Mining)</a:t>
            </a:r>
            <a:endParaRPr dirty="0"/>
          </a:p>
        </p:txBody>
      </p:sp>
      <p:grpSp>
        <p:nvGrpSpPr>
          <p:cNvPr id="1055" name="Google Shape;1055;p35"/>
          <p:cNvGrpSpPr/>
          <p:nvPr/>
        </p:nvGrpSpPr>
        <p:grpSpPr>
          <a:xfrm>
            <a:off x="947033" y="3429624"/>
            <a:ext cx="3363200" cy="1291999"/>
            <a:chOff x="710275" y="2900830"/>
            <a:chExt cx="2522400" cy="968999"/>
          </a:xfrm>
        </p:grpSpPr>
        <p:sp>
          <p:nvSpPr>
            <p:cNvPr id="1056" name="Google Shape;1056;p35"/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Clean, preprocess, engineer features, split into sets, and normalize data.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7" name="Google Shape;1057;p35"/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1058" name="Google Shape;1058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0" name="Google Shape;1060;p35"/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sz="2000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Preparation</a:t>
              </a:r>
              <a:endParaRPr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7881833" y="2572062"/>
            <a:ext cx="3363200" cy="1292016"/>
            <a:chOff x="5911375" y="2257659"/>
            <a:chExt cx="2522400" cy="969012"/>
          </a:xfrm>
        </p:grpSpPr>
        <p:sp>
          <p:nvSpPr>
            <p:cNvPr id="1062" name="Google Shape;1062;p35"/>
            <p:cNvSpPr txBox="1"/>
            <p:nvPr/>
          </p:nvSpPr>
          <p:spPr>
            <a:xfrm>
              <a:off x="6549175" y="2691771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Select, train, optimize, and interpret models.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3" name="Google Shape;1063;p35"/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1064" name="Google Shape;1064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6" name="Google Shape;1066;p35"/>
            <p:cNvSpPr/>
            <p:nvPr/>
          </p:nvSpPr>
          <p:spPr>
            <a:xfrm>
              <a:off x="6783175" y="2390560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Modelling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>
            <a:off x="7881833" y="4287164"/>
            <a:ext cx="3718800" cy="1292017"/>
            <a:chOff x="5911375" y="3543987"/>
            <a:chExt cx="2789100" cy="969013"/>
          </a:xfrm>
        </p:grpSpPr>
        <p:sp>
          <p:nvSpPr>
            <p:cNvPr id="1068" name="Google Shape;1068;p35"/>
            <p:cNvSpPr txBox="1"/>
            <p:nvPr/>
          </p:nvSpPr>
          <p:spPr>
            <a:xfrm>
              <a:off x="6815875" y="39781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Explore data structure, assess quality, and perform initial analysis for insights.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9" name="Google Shape;1069;p35"/>
            <p:cNvGrpSpPr/>
            <p:nvPr/>
          </p:nvGrpSpPr>
          <p:grpSpPr>
            <a:xfrm>
              <a:off x="5911375" y="3543988"/>
              <a:ext cx="567000" cy="567000"/>
              <a:chOff x="6604775" y="1679913"/>
              <a:chExt cx="567000" cy="567000"/>
            </a:xfrm>
          </p:grpSpPr>
          <p:sp>
            <p:nvSpPr>
              <p:cNvPr id="1070" name="Google Shape;1070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2" name="Google Shape;1072;p35"/>
            <p:cNvSpPr/>
            <p:nvPr/>
          </p:nvSpPr>
          <p:spPr>
            <a:xfrm>
              <a:off x="6783174" y="3543987"/>
              <a:ext cx="1884599" cy="43410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Understanding</a:t>
              </a:r>
              <a:endParaRPr sz="16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35"/>
          <p:cNvGrpSpPr/>
          <p:nvPr/>
        </p:nvGrpSpPr>
        <p:grpSpPr>
          <a:xfrm>
            <a:off x="947034" y="1714501"/>
            <a:ext cx="4938887" cy="1292016"/>
            <a:chOff x="710275" y="1614488"/>
            <a:chExt cx="3704165" cy="969012"/>
          </a:xfrm>
        </p:grpSpPr>
        <p:sp>
          <p:nvSpPr>
            <p:cNvPr id="1074" name="Google Shape;1074;p35"/>
            <p:cNvSpPr txBox="1"/>
            <p:nvPr/>
          </p:nvSpPr>
          <p:spPr>
            <a:xfrm>
              <a:off x="710275" y="2048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Assess model performance, validate, compare, and conduct metrics criteria measure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75" name="Google Shape;1075;p35"/>
            <p:cNvGrpSpPr/>
            <p:nvPr/>
          </p:nvGrpSpPr>
          <p:grpSpPr>
            <a:xfrm rot="10800000">
              <a:off x="2665675" y="1614488"/>
              <a:ext cx="567000" cy="567000"/>
              <a:chOff x="8028600" y="1679913"/>
              <a:chExt cx="567000" cy="567000"/>
            </a:xfrm>
          </p:grpSpPr>
          <p:sp>
            <p:nvSpPr>
              <p:cNvPr id="1076" name="Google Shape;1076;p35"/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BB831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FBB831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8" name="Google Shape;1078;p35"/>
            <p:cNvSpPr/>
            <p:nvPr/>
          </p:nvSpPr>
          <p:spPr>
            <a:xfrm>
              <a:off x="710275" y="17473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  <a:buSzPts val="1100"/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Evaluation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079" name="Google Shape;1079;p35"/>
            <p:cNvCxnSpPr>
              <a:stCxn id="1076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" name="Google Shape;1055;p35">
            <a:extLst>
              <a:ext uri="{FF2B5EF4-FFF2-40B4-BE49-F238E27FC236}">
                <a16:creationId xmlns:a16="http://schemas.microsoft.com/office/drawing/2014/main" id="{495B4575-8789-E8BF-127E-A23527512E3C}"/>
              </a:ext>
            </a:extLst>
          </p:cNvPr>
          <p:cNvGrpSpPr/>
          <p:nvPr/>
        </p:nvGrpSpPr>
        <p:grpSpPr>
          <a:xfrm>
            <a:off x="2518641" y="5232628"/>
            <a:ext cx="3577359" cy="1292000"/>
            <a:chOff x="549656" y="2900829"/>
            <a:chExt cx="2683019" cy="969000"/>
          </a:xfrm>
        </p:grpSpPr>
        <p:sp>
          <p:nvSpPr>
            <p:cNvPr id="3" name="Google Shape;1056;p35">
              <a:extLst>
                <a:ext uri="{FF2B5EF4-FFF2-40B4-BE49-F238E27FC236}">
                  <a16:creationId xmlns:a16="http://schemas.microsoft.com/office/drawing/2014/main" id="{FDEE72D3-B401-FFEC-AB1D-F6BE5D0B007E}"/>
                </a:ext>
              </a:extLst>
            </p:cNvPr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Define the project objectives and goals.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" name="Google Shape;1057;p35">
              <a:extLst>
                <a:ext uri="{FF2B5EF4-FFF2-40B4-BE49-F238E27FC236}">
                  <a16:creationId xmlns:a16="http://schemas.microsoft.com/office/drawing/2014/main" id="{6F2C659B-FF0C-DDB8-9899-6490B81EE759}"/>
                </a:ext>
              </a:extLst>
            </p:cNvPr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6" name="Google Shape;1058;p35">
                <a:extLst>
                  <a:ext uri="{FF2B5EF4-FFF2-40B4-BE49-F238E27FC236}">
                    <a16:creationId xmlns:a16="http://schemas.microsoft.com/office/drawing/2014/main" id="{787D54C3-90ED-5887-9111-8CC4D949EDAF}"/>
                  </a:ext>
                </a:extLst>
              </p:cNvPr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1059;p35">
                <a:extLst>
                  <a:ext uri="{FF2B5EF4-FFF2-40B4-BE49-F238E27FC236}">
                    <a16:creationId xmlns:a16="http://schemas.microsoft.com/office/drawing/2014/main" id="{CCEB50D9-2965-DCB2-30D8-1EEC929045FB}"/>
                  </a:ext>
                </a:extLst>
              </p:cNvPr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" name="Google Shape;1060;p35">
              <a:extLst>
                <a:ext uri="{FF2B5EF4-FFF2-40B4-BE49-F238E27FC236}">
                  <a16:creationId xmlns:a16="http://schemas.microsoft.com/office/drawing/2014/main" id="{ECA0B7F7-8BA4-7A6C-F071-68971EA0C5B6}"/>
                </a:ext>
              </a:extLst>
            </p:cNvPr>
            <p:cNvSpPr/>
            <p:nvPr/>
          </p:nvSpPr>
          <p:spPr>
            <a:xfrm>
              <a:off x="549656" y="2900829"/>
              <a:ext cx="2002826" cy="434089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r" defTabSz="1219170">
                <a:buClr>
                  <a:srgbClr val="000000"/>
                </a:buClr>
              </a:pPr>
              <a:r>
                <a:rPr lang="en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Project Understanding</a:t>
              </a:r>
              <a:endParaRPr sz="1600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055;p35">
            <a:extLst>
              <a:ext uri="{FF2B5EF4-FFF2-40B4-BE49-F238E27FC236}">
                <a16:creationId xmlns:a16="http://schemas.microsoft.com/office/drawing/2014/main" id="{99F6A3FE-5BBF-42B9-7A42-EF22DD248A2E}"/>
              </a:ext>
            </a:extLst>
          </p:cNvPr>
          <p:cNvGrpSpPr/>
          <p:nvPr/>
        </p:nvGrpSpPr>
        <p:grpSpPr>
          <a:xfrm>
            <a:off x="7985270" y="214447"/>
            <a:ext cx="3259763" cy="1137160"/>
            <a:chOff x="150053" y="3016960"/>
            <a:chExt cx="2444822" cy="852869"/>
          </a:xfrm>
        </p:grpSpPr>
        <p:sp>
          <p:nvSpPr>
            <p:cNvPr id="9" name="Google Shape;1056;p35">
              <a:extLst>
                <a:ext uri="{FF2B5EF4-FFF2-40B4-BE49-F238E27FC236}">
                  <a16:creationId xmlns:a16="http://schemas.microsoft.com/office/drawing/2014/main" id="{7AAE53B1-82CA-3FB2-01AA-C6B0C78E2BBA}"/>
                </a:ext>
              </a:extLst>
            </p:cNvPr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-US" sz="1600" kern="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Prepare, integrate, monitor, document, and maintain deployed model.</a:t>
              </a:r>
              <a:endParaRPr sz="16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" name="Google Shape;1057;p35">
              <a:extLst>
                <a:ext uri="{FF2B5EF4-FFF2-40B4-BE49-F238E27FC236}">
                  <a16:creationId xmlns:a16="http://schemas.microsoft.com/office/drawing/2014/main" id="{263DFD0E-B8C8-12B2-5536-7C4267AA72D8}"/>
                </a:ext>
              </a:extLst>
            </p:cNvPr>
            <p:cNvGrpSpPr/>
            <p:nvPr/>
          </p:nvGrpSpPr>
          <p:grpSpPr>
            <a:xfrm rot="10800000">
              <a:off x="150053" y="3016960"/>
              <a:ext cx="400931" cy="400929"/>
              <a:chOff x="9286466" y="1729854"/>
              <a:chExt cx="400931" cy="400929"/>
            </a:xfrm>
          </p:grpSpPr>
          <p:sp>
            <p:nvSpPr>
              <p:cNvPr id="12" name="Google Shape;1058;p35">
                <a:extLst>
                  <a:ext uri="{FF2B5EF4-FFF2-40B4-BE49-F238E27FC236}">
                    <a16:creationId xmlns:a16="http://schemas.microsoft.com/office/drawing/2014/main" id="{732E0EBB-BCD7-3C0C-A69B-A4964902E491}"/>
                  </a:ext>
                </a:extLst>
              </p:cNvPr>
              <p:cNvSpPr/>
              <p:nvPr/>
            </p:nvSpPr>
            <p:spPr>
              <a:xfrm rot="13300891">
                <a:off x="9286466" y="1729854"/>
                <a:ext cx="400931" cy="400929"/>
              </a:xfrm>
              <a:prstGeom prst="teardrop">
                <a:avLst>
                  <a:gd name="adj" fmla="val 100000"/>
                </a:avLst>
              </a:pr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059;p35">
                <a:extLst>
                  <a:ext uri="{FF2B5EF4-FFF2-40B4-BE49-F238E27FC236}">
                    <a16:creationId xmlns:a16="http://schemas.microsoft.com/office/drawing/2014/main" id="{AB6B39D2-9648-5090-C1FC-7CDF752886A4}"/>
                  </a:ext>
                </a:extLst>
              </p:cNvPr>
              <p:cNvSpPr/>
              <p:nvPr/>
            </p:nvSpPr>
            <p:spPr>
              <a:xfrm>
                <a:off x="9361175" y="1804588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" name="Google Shape;1060;p35">
              <a:extLst>
                <a:ext uri="{FF2B5EF4-FFF2-40B4-BE49-F238E27FC236}">
                  <a16:creationId xmlns:a16="http://schemas.microsoft.com/office/drawing/2014/main" id="{9E91F985-9FC2-F4B8-75F1-745B93516874}"/>
                </a:ext>
              </a:extLst>
            </p:cNvPr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2267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Deployment</a:t>
              </a:r>
              <a:endParaRPr sz="1867" kern="0" dirty="0">
                <a:solidFill>
                  <a:srgbClr val="FFFFFF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4" name="Google Shape;1079;p35">
            <a:extLst>
              <a:ext uri="{FF2B5EF4-FFF2-40B4-BE49-F238E27FC236}">
                <a16:creationId xmlns:a16="http://schemas.microsoft.com/office/drawing/2014/main" id="{B78FD96D-DE04-9898-40D1-DFEDE5F16E3D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6096000" y="497206"/>
            <a:ext cx="1889719" cy="318917"/>
          </a:xfrm>
          <a:prstGeom prst="straightConnector1">
            <a:avLst/>
          </a:prstGeom>
          <a:noFill/>
          <a:ln w="19050" cap="flat" cmpd="sng">
            <a:solidFill>
              <a:srgbClr val="FB8569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7000"/>
          </a:srgbClr>
        </a:solidFill>
        <a:effectLst/>
      </p:bgPr>
    </p:bg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5255BD-454D-EF30-A5C1-D0FE456A9DD1}"/>
              </a:ext>
            </a:extLst>
          </p:cNvPr>
          <p:cNvGrpSpPr/>
          <p:nvPr/>
        </p:nvGrpSpPr>
        <p:grpSpPr>
          <a:xfrm>
            <a:off x="2698000" y="882933"/>
            <a:ext cx="8884400" cy="5748833"/>
            <a:chOff x="2698000" y="1347500"/>
            <a:chExt cx="8884400" cy="4962000"/>
          </a:xfrm>
        </p:grpSpPr>
        <p:grpSp>
          <p:nvGrpSpPr>
            <p:cNvPr id="563" name="Google Shape;563;p27"/>
            <p:cNvGrpSpPr/>
            <p:nvPr/>
          </p:nvGrpSpPr>
          <p:grpSpPr>
            <a:xfrm>
              <a:off x="26980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64" name="Google Shape;564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 dirty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1</a:t>
                </a:r>
                <a:endParaRPr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66" name="Google Shape;566;p27"/>
            <p:cNvGrpSpPr/>
            <p:nvPr/>
          </p:nvGrpSpPr>
          <p:grpSpPr>
            <a:xfrm>
              <a:off x="45451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67" name="Google Shape;567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2</a:t>
                </a: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69" name="Google Shape;569;p27"/>
            <p:cNvGrpSpPr/>
            <p:nvPr/>
          </p:nvGrpSpPr>
          <p:grpSpPr>
            <a:xfrm>
              <a:off x="63922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70" name="Google Shape;570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71" name="Google Shape;571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3</a:t>
                </a: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72" name="Google Shape;572;p27"/>
            <p:cNvGrpSpPr/>
            <p:nvPr/>
          </p:nvGrpSpPr>
          <p:grpSpPr>
            <a:xfrm>
              <a:off x="82393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73" name="Google Shape;573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74" name="Google Shape;574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4</a:t>
                </a: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575" name="Google Shape;575;p27"/>
            <p:cNvGrpSpPr/>
            <p:nvPr/>
          </p:nvGrpSpPr>
          <p:grpSpPr>
            <a:xfrm>
              <a:off x="10086400" y="1347500"/>
              <a:ext cx="1496000" cy="4962000"/>
              <a:chOff x="2023500" y="1010625"/>
              <a:chExt cx="1122000" cy="3721500"/>
            </a:xfrm>
          </p:grpSpPr>
          <p:sp>
            <p:nvSpPr>
              <p:cNvPr id="576" name="Google Shape;576;p27"/>
              <p:cNvSpPr/>
              <p:nvPr/>
            </p:nvSpPr>
            <p:spPr>
              <a:xfrm>
                <a:off x="2023500" y="1010625"/>
                <a:ext cx="1122000" cy="3721500"/>
              </a:xfrm>
              <a:prstGeom prst="roundRect">
                <a:avLst>
                  <a:gd name="adj" fmla="val 15755"/>
                </a:avLst>
              </a:prstGeom>
              <a:solidFill>
                <a:srgbClr val="02679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77" name="Google Shape;577;p27"/>
              <p:cNvSpPr/>
              <p:nvPr/>
            </p:nvSpPr>
            <p:spPr>
              <a:xfrm>
                <a:off x="2023500" y="1010625"/>
                <a:ext cx="1122000" cy="3288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 defTabSz="1219170">
                  <a:buClr>
                    <a:srgbClr val="000000"/>
                  </a:buClr>
                </a:pPr>
                <a:r>
                  <a:rPr lang="en" sz="2133" ker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Week 5</a:t>
                </a:r>
                <a:endParaRPr sz="2133" ker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sp>
        <p:nvSpPr>
          <p:cNvPr id="578" name="Google Shape;578;p27"/>
          <p:cNvSpPr txBox="1">
            <a:spLocks noGrp="1"/>
          </p:cNvSpPr>
          <p:nvPr>
            <p:ph type="title"/>
          </p:nvPr>
        </p:nvSpPr>
        <p:spPr>
          <a:xfrm>
            <a:off x="554700" y="223434"/>
            <a:ext cx="10972800" cy="49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Project Timeline Infographics Gantt Chart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389864-D4CB-1E1A-53D0-B41CEBE7377F}"/>
              </a:ext>
            </a:extLst>
          </p:cNvPr>
          <p:cNvGrpSpPr/>
          <p:nvPr/>
        </p:nvGrpSpPr>
        <p:grpSpPr>
          <a:xfrm>
            <a:off x="607252" y="1555150"/>
            <a:ext cx="10983144" cy="4904515"/>
            <a:chOff x="607252" y="2145333"/>
            <a:chExt cx="10983144" cy="4904515"/>
          </a:xfrm>
        </p:grpSpPr>
        <p:sp>
          <p:nvSpPr>
            <p:cNvPr id="579" name="Google Shape;579;p27"/>
            <p:cNvSpPr/>
            <p:nvPr/>
          </p:nvSpPr>
          <p:spPr>
            <a:xfrm>
              <a:off x="4038827" y="3047267"/>
              <a:ext cx="3849374" cy="438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Understanding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140400" y="3949133"/>
              <a:ext cx="2747800" cy="438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Preparation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698000" y="2145333"/>
              <a:ext cx="2442400" cy="438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Understanding Project </a:t>
              </a:r>
              <a:endParaRPr sz="1600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7242629" y="4840618"/>
              <a:ext cx="4339771" cy="438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Modelling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8239300" y="5755667"/>
              <a:ext cx="2606891" cy="438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Evaluation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609600" y="2145333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1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609600" y="3047267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2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609600" y="3949200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3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09600" y="4851133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4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09600" y="5753067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5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589" name="Google Shape;589;p27"/>
            <p:cNvCxnSpPr>
              <a:cxnSpLocks/>
              <a:stCxn id="585" idx="3"/>
              <a:endCxn id="579" idx="1"/>
            </p:cNvCxnSpPr>
            <p:nvPr/>
          </p:nvCxnSpPr>
          <p:spPr>
            <a:xfrm>
              <a:off x="2441600" y="3266467"/>
              <a:ext cx="1597227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27"/>
            <p:cNvCxnSpPr>
              <a:cxnSpLocks/>
              <a:stCxn id="584" idx="3"/>
              <a:endCxn id="581" idx="1"/>
            </p:cNvCxnSpPr>
            <p:nvPr/>
          </p:nvCxnSpPr>
          <p:spPr>
            <a:xfrm>
              <a:off x="2441600" y="2364533"/>
              <a:ext cx="25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27"/>
            <p:cNvCxnSpPr>
              <a:cxnSpLocks/>
              <a:stCxn id="586" idx="3"/>
              <a:endCxn id="580" idx="1"/>
            </p:cNvCxnSpPr>
            <p:nvPr/>
          </p:nvCxnSpPr>
          <p:spPr>
            <a:xfrm flipV="1">
              <a:off x="2441600" y="4168333"/>
              <a:ext cx="2698800" cy="67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27"/>
            <p:cNvCxnSpPr>
              <a:cxnSpLocks/>
              <a:stCxn id="587" idx="3"/>
              <a:endCxn id="582" idx="1"/>
            </p:cNvCxnSpPr>
            <p:nvPr/>
          </p:nvCxnSpPr>
          <p:spPr>
            <a:xfrm flipV="1">
              <a:off x="2441600" y="5059818"/>
              <a:ext cx="4801029" cy="105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27"/>
            <p:cNvCxnSpPr>
              <a:cxnSpLocks/>
              <a:stCxn id="588" idx="3"/>
              <a:endCxn id="583" idx="1"/>
            </p:cNvCxnSpPr>
            <p:nvPr/>
          </p:nvCxnSpPr>
          <p:spPr>
            <a:xfrm>
              <a:off x="2441600" y="5972267"/>
              <a:ext cx="5797700" cy="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" name="Google Shape;583;p27">
              <a:extLst>
                <a:ext uri="{FF2B5EF4-FFF2-40B4-BE49-F238E27FC236}">
                  <a16:creationId xmlns:a16="http://schemas.microsoft.com/office/drawing/2014/main" id="{C23CD866-91E0-00B9-682C-EE1CB0AFE464}"/>
                </a:ext>
              </a:extLst>
            </p:cNvPr>
            <p:cNvSpPr/>
            <p:nvPr/>
          </p:nvSpPr>
          <p:spPr>
            <a:xfrm>
              <a:off x="10094396" y="6611448"/>
              <a:ext cx="1496000" cy="4384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600" kern="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" name="Google Shape;588;p27">
              <a:extLst>
                <a:ext uri="{FF2B5EF4-FFF2-40B4-BE49-F238E27FC236}">
                  <a16:creationId xmlns:a16="http://schemas.microsoft.com/office/drawing/2014/main" id="{DC9D9526-C9B2-AA8B-A3BD-6AB3AEE5F30D}"/>
                </a:ext>
              </a:extLst>
            </p:cNvPr>
            <p:cNvSpPr/>
            <p:nvPr/>
          </p:nvSpPr>
          <p:spPr>
            <a:xfrm>
              <a:off x="607252" y="6608848"/>
              <a:ext cx="1832000" cy="4384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6</a:t>
              </a:r>
              <a:endParaRPr sz="2133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6" name="Google Shape;593;p27">
              <a:extLst>
                <a:ext uri="{FF2B5EF4-FFF2-40B4-BE49-F238E27FC236}">
                  <a16:creationId xmlns:a16="http://schemas.microsoft.com/office/drawing/2014/main" id="{F005AE76-30C8-EF32-F0D9-F892DC79918F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2439252" y="6828048"/>
              <a:ext cx="7655144" cy="2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6000"/>
          </a:srgbClr>
        </a:soli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4"/>
          <p:cNvSpPr txBox="1">
            <a:spLocks noGrp="1"/>
          </p:cNvSpPr>
          <p:nvPr>
            <p:ph type="title"/>
          </p:nvPr>
        </p:nvSpPr>
        <p:spPr>
          <a:xfrm>
            <a:off x="609600" y="352067"/>
            <a:ext cx="10972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b="1" dirty="0"/>
              <a:t>Project documentation</a:t>
            </a:r>
            <a:endParaRPr sz="3600" b="1" dirty="0"/>
          </a:p>
        </p:txBody>
      </p:sp>
      <p:graphicFrame>
        <p:nvGraphicFramePr>
          <p:cNvPr id="955" name="Google Shape;955;p34"/>
          <p:cNvGraphicFramePr/>
          <p:nvPr>
            <p:extLst>
              <p:ext uri="{D42A27DB-BD31-4B8C-83A1-F6EECF244321}">
                <p14:modId xmlns:p14="http://schemas.microsoft.com/office/powerpoint/2010/main" val="529059911"/>
              </p:ext>
            </p:extLst>
          </p:nvPr>
        </p:nvGraphicFramePr>
        <p:xfrm>
          <a:off x="609600" y="1237957"/>
          <a:ext cx="10972669" cy="52679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6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3185778126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896728620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162121038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217">
                  <a:extLst>
                    <a:ext uri="{9D8B030D-6E8A-4147-A177-3AD203B41FA5}">
                      <a16:colId xmlns:a16="http://schemas.microsoft.com/office/drawing/2014/main" val="2380886180"/>
                    </a:ext>
                  </a:extLst>
                </a:gridCol>
              </a:tblGrid>
              <a:tr h="675099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 dirty="0">
                          <a:solidFill>
                            <a:schemeClr val="dk1"/>
                          </a:solidFill>
                          <a:latin typeface="Fira Sans Extra Condensed SemiBold"/>
                          <a:sym typeface="Fira Sans Extra Condensed SemiBold"/>
                        </a:rPr>
                        <a:t>Tasks</a:t>
                      </a:r>
                      <a:endParaRPr sz="2800" b="1" dirty="0">
                        <a:solidFill>
                          <a:schemeClr val="dk1"/>
                        </a:solidFill>
                        <a:latin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1 week each task</a:t>
                      </a:r>
                      <a:endParaRPr sz="24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42117"/>
                  </a:ext>
                </a:extLst>
              </a:tr>
              <a:tr h="63538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On hold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In progress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Presenting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Done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121900" marR="121900" marT="121900" marB="1219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1: Roundtable Lightning Talks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97B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2: Problem Statement and Dataset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9AE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3: Data Preparation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1DC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1DC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1DCA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4: Modelling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B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5: Evaluation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D08C6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Part 6: Deployment</a:t>
                      </a:r>
                      <a:endParaRPr sz="1600" b="1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797D6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3175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3"/>
          <p:cNvSpPr txBox="1">
            <a:spLocks noGrp="1"/>
          </p:cNvSpPr>
          <p:nvPr>
            <p:ph type="title"/>
          </p:nvPr>
        </p:nvSpPr>
        <p:spPr>
          <a:xfrm>
            <a:off x="987600" y="500650"/>
            <a:ext cx="10216800" cy="7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rgbClr val="BB8983"/>
                </a:solidFill>
              </a:rPr>
              <a:t>EXPLORATORY DATA ANALYSIS (EDA) </a:t>
            </a:r>
            <a:r>
              <a:rPr lang="en" dirty="0">
                <a:solidFill>
                  <a:schemeClr val="tx1"/>
                </a:solidFill>
              </a:rPr>
              <a:t>MEDIUM POST</a:t>
            </a:r>
            <a:br>
              <a:rPr lang="en" dirty="0">
                <a:solidFill>
                  <a:srgbClr val="BB8983"/>
                </a:solidFill>
              </a:rPr>
            </a:br>
            <a:r>
              <a:rPr lang="en-MY" sz="2000" dirty="0">
                <a:solidFill>
                  <a:srgbClr val="BB8983"/>
                </a:solidFill>
                <a:latin typeface="Abadi" panose="020F0502020204030204" pitchFamily="34" charset="0"/>
                <a:hlinkClick r:id="rId3"/>
              </a:rPr>
              <a:t>https://medium.com/@pillowkuat/what-i-learned-from-exploratory-data-analysis-eda-of-my-dataset-1b8e72262ea1</a:t>
            </a:r>
            <a:r>
              <a:rPr lang="en-MY" sz="2000" dirty="0">
                <a:solidFill>
                  <a:srgbClr val="BB8983"/>
                </a:solidFill>
                <a:latin typeface="Abadi" panose="020F0502020204030204" pitchFamily="34" charset="0"/>
              </a:rPr>
              <a:t> </a:t>
            </a:r>
            <a:endParaRPr dirty="0">
              <a:latin typeface="Abadi" panose="020F0502020204030204" pitchFamily="34" charset="0"/>
            </a:endParaRPr>
          </a:p>
        </p:txBody>
      </p:sp>
      <p:sp>
        <p:nvSpPr>
          <p:cNvPr id="702" name="Google Shape;702;p33"/>
          <p:cNvSpPr txBox="1"/>
          <p:nvPr/>
        </p:nvSpPr>
        <p:spPr>
          <a:xfrm>
            <a:off x="4837700" y="2248076"/>
            <a:ext cx="2516800" cy="1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rPr>
              <a:t>WHAT I LEARNED</a:t>
            </a:r>
            <a:endParaRPr sz="2400" kern="0" dirty="0">
              <a:solidFill>
                <a:srgbClr val="0F4C8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703" name="Google Shape;703;p33"/>
          <p:cNvCxnSpPr>
            <a:stCxn id="702" idx="1"/>
            <a:endCxn id="704" idx="3"/>
          </p:cNvCxnSpPr>
          <p:nvPr/>
        </p:nvCxnSpPr>
        <p:spPr>
          <a:xfrm rot="10800000">
            <a:off x="4045700" y="2397076"/>
            <a:ext cx="792000" cy="406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05" name="Google Shape;705;p33"/>
          <p:cNvCxnSpPr>
            <a:cxnSpLocks/>
          </p:cNvCxnSpPr>
          <p:nvPr/>
        </p:nvCxnSpPr>
        <p:spPr>
          <a:xfrm rot="10800000" flipV="1">
            <a:off x="4129802" y="3394854"/>
            <a:ext cx="1337699" cy="7528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07" name="Google Shape;707;p33"/>
          <p:cNvCxnSpPr>
            <a:cxnSpLocks/>
          </p:cNvCxnSpPr>
          <p:nvPr/>
        </p:nvCxnSpPr>
        <p:spPr>
          <a:xfrm>
            <a:off x="6893169" y="3429000"/>
            <a:ext cx="1336898" cy="5842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709" name="Google Shape;709;p33"/>
          <p:cNvGrpSpPr/>
          <p:nvPr/>
        </p:nvGrpSpPr>
        <p:grpSpPr>
          <a:xfrm>
            <a:off x="950967" y="2120876"/>
            <a:ext cx="3095000" cy="1245749"/>
            <a:chOff x="713225" y="1485150"/>
            <a:chExt cx="2321250" cy="934312"/>
          </a:xfrm>
        </p:grpSpPr>
        <p:sp>
          <p:nvSpPr>
            <p:cNvPr id="704" name="Google Shape;704;p33"/>
            <p:cNvSpPr txBox="1"/>
            <p:nvPr/>
          </p:nvSpPr>
          <p:spPr>
            <a:xfrm>
              <a:off x="713225" y="1485150"/>
              <a:ext cx="2321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MY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Identify obvious errors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10" name="Google Shape;710;p33"/>
            <p:cNvSpPr txBox="1"/>
            <p:nvPr/>
          </p:nvSpPr>
          <p:spPr>
            <a:xfrm>
              <a:off x="713375" y="1846762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Address missing values, incorrect data types, or anomalies.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11" name="Google Shape;711;p33"/>
          <p:cNvGrpSpPr/>
          <p:nvPr/>
        </p:nvGrpSpPr>
        <p:grpSpPr>
          <a:xfrm>
            <a:off x="950900" y="3753848"/>
            <a:ext cx="3094800" cy="1631593"/>
            <a:chOff x="713225" y="2422130"/>
            <a:chExt cx="2321100" cy="1223695"/>
          </a:xfrm>
        </p:grpSpPr>
        <p:sp>
          <p:nvSpPr>
            <p:cNvPr id="706" name="Google Shape;706;p33"/>
            <p:cNvSpPr txBox="1"/>
            <p:nvPr/>
          </p:nvSpPr>
          <p:spPr>
            <a:xfrm>
              <a:off x="713225" y="2422130"/>
              <a:ext cx="2321100" cy="70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Understand patterns within the data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12" name="Google Shape;712;p33"/>
            <p:cNvSpPr txBox="1"/>
            <p:nvPr/>
          </p:nvSpPr>
          <p:spPr>
            <a:xfrm>
              <a:off x="713225" y="3073125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Identify trends, seasonality, or cyclical patterns.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13" name="Google Shape;713;p33"/>
          <p:cNvGrpSpPr/>
          <p:nvPr/>
        </p:nvGrpSpPr>
        <p:grpSpPr>
          <a:xfrm>
            <a:off x="4548600" y="5109239"/>
            <a:ext cx="3094800" cy="1248111"/>
            <a:chOff x="3411450" y="3726422"/>
            <a:chExt cx="2321100" cy="936083"/>
          </a:xfrm>
        </p:grpSpPr>
        <p:sp>
          <p:nvSpPr>
            <p:cNvPr id="714" name="Google Shape;714;p33"/>
            <p:cNvSpPr txBox="1"/>
            <p:nvPr/>
          </p:nvSpPr>
          <p:spPr>
            <a:xfrm>
              <a:off x="3411450" y="3726422"/>
              <a:ext cx="2321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Visualization of data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15" name="Google Shape;715;p33"/>
            <p:cNvSpPr txBox="1"/>
            <p:nvPr/>
          </p:nvSpPr>
          <p:spPr>
            <a:xfrm>
              <a:off x="3411450" y="4089805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Use plots and charts to visually explore the data.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16" name="Google Shape;716;p33"/>
          <p:cNvGrpSpPr/>
          <p:nvPr/>
        </p:nvGrpSpPr>
        <p:grpSpPr>
          <a:xfrm>
            <a:off x="8146233" y="2120873"/>
            <a:ext cx="3094800" cy="1239332"/>
            <a:chOff x="6109675" y="1485147"/>
            <a:chExt cx="2321100" cy="929499"/>
          </a:xfrm>
        </p:grpSpPr>
        <p:sp>
          <p:nvSpPr>
            <p:cNvPr id="717" name="Google Shape;717;p33"/>
            <p:cNvSpPr txBox="1"/>
            <p:nvPr/>
          </p:nvSpPr>
          <p:spPr>
            <a:xfrm>
              <a:off x="6109675" y="1485147"/>
              <a:ext cx="2321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MY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Detect outliers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18" name="Google Shape;718;p33"/>
            <p:cNvSpPr txBox="1"/>
            <p:nvPr/>
          </p:nvSpPr>
          <p:spPr>
            <a:xfrm>
              <a:off x="6109675" y="1841946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Identify data points that significantly deviate from the rest of the dataset.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719" name="Google Shape;719;p33"/>
          <p:cNvGrpSpPr/>
          <p:nvPr/>
        </p:nvGrpSpPr>
        <p:grpSpPr>
          <a:xfrm>
            <a:off x="8146233" y="3753848"/>
            <a:ext cx="3094800" cy="1247897"/>
            <a:chOff x="6109675" y="2709878"/>
            <a:chExt cx="2321100" cy="935923"/>
          </a:xfrm>
        </p:grpSpPr>
        <p:sp>
          <p:nvSpPr>
            <p:cNvPr id="708" name="Google Shape;708;p33"/>
            <p:cNvSpPr txBox="1"/>
            <p:nvPr/>
          </p:nvSpPr>
          <p:spPr>
            <a:xfrm>
              <a:off x="6109675" y="2709878"/>
              <a:ext cx="23211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 dirty="0">
                  <a:solidFill>
                    <a:srgbClr val="0F4C81"/>
                  </a:solidFill>
                  <a:latin typeface="Anton"/>
                  <a:ea typeface="Anton"/>
                  <a:cs typeface="Anton"/>
                  <a:sym typeface="Anton"/>
                </a:rPr>
                <a:t>Transform data</a:t>
              </a:r>
              <a:endParaRPr sz="2400" kern="0" dirty="0">
                <a:solidFill>
                  <a:srgbClr val="0F4C81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20" name="Google Shape;720;p33"/>
            <p:cNvSpPr txBox="1"/>
            <p:nvPr/>
          </p:nvSpPr>
          <p:spPr>
            <a:xfrm>
              <a:off x="6109675" y="3073101"/>
              <a:ext cx="23211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-US" sz="1867" kern="0" dirty="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Standardize, log or normalize features to ensure consistency and improve distribution.</a:t>
              </a:r>
              <a:endParaRPr sz="1867" kern="0" dirty="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cxnSp>
        <p:nvCxnSpPr>
          <p:cNvPr id="721" name="Google Shape;721;p33"/>
          <p:cNvCxnSpPr>
            <a:stCxn id="702" idx="3"/>
            <a:endCxn id="717" idx="1"/>
          </p:cNvCxnSpPr>
          <p:nvPr/>
        </p:nvCxnSpPr>
        <p:spPr>
          <a:xfrm rot="10800000" flipH="1">
            <a:off x="7354500" y="2397076"/>
            <a:ext cx="791600" cy="4068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722" name="Google Shape;722;p33"/>
          <p:cNvCxnSpPr>
            <a:cxnSpLocks/>
            <a:stCxn id="702" idx="2"/>
          </p:cNvCxnSpPr>
          <p:nvPr/>
        </p:nvCxnSpPr>
        <p:spPr>
          <a:xfrm rot="16200000" flipH="1">
            <a:off x="5472896" y="3982880"/>
            <a:ext cx="1330242" cy="838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raphic Design Project Proposal Infographics by Slidesgo">
  <a:themeElements>
    <a:clrScheme name="Simple Light">
      <a:dk1>
        <a:srgbClr val="434343"/>
      </a:dk1>
      <a:lt1>
        <a:srgbClr val="F3F3F3"/>
      </a:lt1>
      <a:dk2>
        <a:srgbClr val="0F4C81"/>
      </a:dk2>
      <a:lt2>
        <a:srgbClr val="98BEE0"/>
      </a:lt2>
      <a:accent1>
        <a:srgbClr val="C5D8E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Graphic Design Project Proposal Infographics by Slidesgo">
  <a:themeElements>
    <a:clrScheme name="Simple Light">
      <a:dk1>
        <a:srgbClr val="434343"/>
      </a:dk1>
      <a:lt1>
        <a:srgbClr val="F3F3F3"/>
      </a:lt1>
      <a:dk2>
        <a:srgbClr val="0F4C81"/>
      </a:dk2>
      <a:lt2>
        <a:srgbClr val="98BEE0"/>
      </a:lt2>
      <a:accent1>
        <a:srgbClr val="C5D8E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roject Timeline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D4840"/>
      </a:accent1>
      <a:accent2>
        <a:srgbClr val="358A84"/>
      </a:accent2>
      <a:accent3>
        <a:srgbClr val="026796"/>
      </a:accent3>
      <a:accent4>
        <a:srgbClr val="DAD671"/>
      </a:accent4>
      <a:accent5>
        <a:srgbClr val="FAA74D"/>
      </a:accent5>
      <a:accent6>
        <a:srgbClr val="6E598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gile Project Management Infographics by Slidesgo">
  <a:themeElements>
    <a:clrScheme name="Simple Light">
      <a:dk1>
        <a:srgbClr val="000000"/>
      </a:dk1>
      <a:lt1>
        <a:srgbClr val="FFFFFF"/>
      </a:lt1>
      <a:dk2>
        <a:srgbClr val="797D62"/>
      </a:dk2>
      <a:lt2>
        <a:srgbClr val="9B9B7A"/>
      </a:lt2>
      <a:accent1>
        <a:srgbClr val="D9AE94"/>
      </a:accent1>
      <a:accent2>
        <a:srgbClr val="F1DCA7"/>
      </a:accent2>
      <a:accent3>
        <a:srgbClr val="FFCB69"/>
      </a:accent3>
      <a:accent4>
        <a:srgbClr val="D08C60"/>
      </a:accent4>
      <a:accent5>
        <a:srgbClr val="997B66"/>
      </a:accent5>
      <a:accent6>
        <a:srgbClr val="EEEEE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597</Words>
  <Application>Microsoft Office PowerPoint</Application>
  <PresentationFormat>Widescreen</PresentationFormat>
  <Paragraphs>129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Abadi</vt:lpstr>
      <vt:lpstr>Anaheim</vt:lpstr>
      <vt:lpstr>Anton</vt:lpstr>
      <vt:lpstr>Arial</vt:lpstr>
      <vt:lpstr>Calibri</vt:lpstr>
      <vt:lpstr>Fira Sans Extra Condensed</vt:lpstr>
      <vt:lpstr>Fira Sans Extra Condensed Medium</vt:lpstr>
      <vt:lpstr>Fira Sans Extra Condensed SemiBold</vt:lpstr>
      <vt:lpstr>Roboto</vt:lpstr>
      <vt:lpstr>Graphic Design Project Proposal Infographics by Slidesgo</vt:lpstr>
      <vt:lpstr>Project Management Infographics by Slidesgo</vt:lpstr>
      <vt:lpstr>1_Graphic Design Project Proposal Infographics by Slidesgo</vt:lpstr>
      <vt:lpstr>Project Timeline Infographics by Slidesgo</vt:lpstr>
      <vt:lpstr>Agile Project Management Infographics by Slidesgo</vt:lpstr>
      <vt:lpstr>1_Project Management Infographics by Slidesgo</vt:lpstr>
      <vt:lpstr>CAPSTONE PROJECT</vt:lpstr>
      <vt:lpstr>Documentation for Capstone Project</vt:lpstr>
      <vt:lpstr>Project Requirements</vt:lpstr>
      <vt:lpstr>Dataset Documentation</vt:lpstr>
      <vt:lpstr>PROBLEM STATEMENT USING SMART METHODOLOGY</vt:lpstr>
      <vt:lpstr>CRISP-DM roadmap  (Cross-Industry Standard Process for Data Mining)</vt:lpstr>
      <vt:lpstr>Project Timeline Infographics Gantt Chart</vt:lpstr>
      <vt:lpstr>Project documentation</vt:lpstr>
      <vt:lpstr>EXPLORATORY DATA ANALYSIS (EDA) MEDIUM POST https://medium.com/@pillowkuat/what-i-learned-from-exploratory-data-analysis-eda-of-my-dataset-1b8e72262ea1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najibah ali</dc:creator>
  <cp:lastModifiedBy>Najibah Ali</cp:lastModifiedBy>
  <cp:revision>20</cp:revision>
  <dcterms:created xsi:type="dcterms:W3CDTF">2024-05-22T12:07:00Z</dcterms:created>
  <dcterms:modified xsi:type="dcterms:W3CDTF">2024-06-02T12:14:09Z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A6B5730E59E743C987ABB5478B57D534_13</vt:lpwstr>
  </property>
  <property fmtid="{D5CDD505-2E9C-101B-9397-08002B2CF9AE}" pid="3" name="KSOProductBuildVer">
    <vt:lpwstr>1033-12.2.0.16909</vt:lpwstr>
  </property>
</Properties>
</file>