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8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CF61-E080-4619-AD16-552260CD173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DB0DA-DAA0-4B40-8FAF-1B8D38D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2F342-7191-4188-8BCB-6F641BCCA9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27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2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9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5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EBAC16-9A96-4602-9B8B-E7B018085D6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64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0.png"/><Relationship Id="rId3" Type="http://schemas.openxmlformats.org/officeDocument/2006/relationships/image" Target="../media/image33.png"/><Relationship Id="rId7" Type="http://schemas.openxmlformats.org/officeDocument/2006/relationships/image" Target="../media/image330.png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35.png"/><Relationship Id="rId4" Type="http://schemas.openxmlformats.org/officeDocument/2006/relationships/image" Target="../media/image311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r>
              <a:rPr lang="en-US" sz="675" dirty="0">
                <a:latin typeface="Calibri" panose="020F0502020204030204"/>
              </a:rPr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2A571446-35F1-4CD5-8066-69BB6D4AC6EC}" type="slidenum">
              <a:rPr lang="en-US" sz="788">
                <a:latin typeface="Calibri" panose="020F0502020204030204"/>
              </a:rPr>
              <a:pPr defTabSz="685800">
                <a:defRPr/>
              </a:pPr>
              <a:t>1</a:t>
            </a:fld>
            <a:endParaRPr lang="en-US" sz="788" dirty="0">
              <a:latin typeface="Calibri" panose="020F0502020204030204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434703" y="2265589"/>
            <a:ext cx="6274594" cy="127396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chemeClr val="folHlink"/>
                </a:solidFill>
              </a:rPr>
              <a:t>Lecture # 10</a:t>
            </a:r>
            <a:br>
              <a:rPr lang="en-US" sz="2700" b="1" dirty="0">
                <a:solidFill>
                  <a:schemeClr val="folHlink"/>
                </a:solidFill>
              </a:rPr>
            </a:br>
            <a:r>
              <a:rPr lang="en-US" sz="1200" b="1" dirty="0">
                <a:solidFill>
                  <a:schemeClr val="folHlink"/>
                </a:solidFill>
              </a:rPr>
              <a:t>State diagram/sequence detector of mealy and Moore machine</a:t>
            </a:r>
            <a:br>
              <a:rPr lang="en-US" sz="2700" b="1" dirty="0">
                <a:solidFill>
                  <a:schemeClr val="folHlink"/>
                </a:solidFill>
              </a:rPr>
            </a:br>
            <a:endParaRPr lang="en-US" sz="2700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000250" y="3943350"/>
            <a:ext cx="5143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</a:rPr>
              <a:t>By: Muhammad Zain Uddin</a:t>
            </a:r>
          </a:p>
          <a:p>
            <a:pPr algn="ctr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</a:rPr>
              <a:t>email: zuddin@iba.edu.pk</a:t>
            </a:r>
          </a:p>
          <a:p>
            <a:pPr algn="ctr" defTabSz="68580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60197"/>
            <a:ext cx="8991600" cy="1280161"/>
          </a:xfrm>
        </p:spPr>
        <p:txBody>
          <a:bodyPr>
            <a:normAutofit fontScale="90000"/>
          </a:bodyPr>
          <a:lstStyle/>
          <a:p>
            <a:r>
              <a:rPr lang="en-US" dirty="0"/>
              <a:t>Draw the Moore Sequence Detector Circuit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66951" y="2988499"/>
            <a:ext cx="7811255" cy="3265429"/>
            <a:chOff x="722530" y="1096621"/>
            <a:chExt cx="8575746" cy="4987674"/>
          </a:xfrm>
        </p:grpSpPr>
        <p:pic>
          <p:nvPicPr>
            <p:cNvPr id="1026" name="Picture 2" descr="C:\Users\mudawar\Documents\+COE 202\202 Lectures\SequenceDetect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30" y="1096621"/>
              <a:ext cx="8575746" cy="4987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258145" y="2708920"/>
                  <a:ext cx="270030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145" y="2708920"/>
                  <a:ext cx="270030" cy="36004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2273" r="-11364" b="-1525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258145" y="3429000"/>
                  <a:ext cx="270030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46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46" i="1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46" i="1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846" i="1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145" y="3429000"/>
                  <a:ext cx="270030" cy="3600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2273" r="-11364" b="-1525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258145" y="4554125"/>
                  <a:ext cx="270030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145" y="4554125"/>
                  <a:ext cx="270030" cy="3600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4545" r="-11364" b="-1525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258145" y="5274205"/>
                  <a:ext cx="270030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846" i="1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145" y="5274205"/>
                  <a:ext cx="270030" cy="36004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4545" r="-11364" b="-1525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538065" y="2708920"/>
                  <a:ext cx="315035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i="1" baseline="-250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065" y="2708920"/>
                  <a:ext cx="315035" cy="3600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6923" r="-5769" b="-678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538065" y="4548730"/>
                  <a:ext cx="315035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i="1" baseline="-250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065" y="4548730"/>
                  <a:ext cx="315035" cy="36004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923" r="-7692" b="-847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965916" y="2918326"/>
            <a:ext cx="1062118" cy="1832899"/>
            <a:chOff x="7563290" y="1538790"/>
            <a:chExt cx="1170130" cy="2250250"/>
          </a:xfrm>
        </p:grpSpPr>
        <p:sp>
          <p:nvSpPr>
            <p:cNvPr id="5" name="Rectangle 4"/>
            <p:cNvSpPr/>
            <p:nvPr/>
          </p:nvSpPr>
          <p:spPr>
            <a:xfrm>
              <a:off x="7563290" y="2348880"/>
              <a:ext cx="1170130" cy="144016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53300" y="1538790"/>
              <a:ext cx="945105" cy="76508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solidFill>
                    <a:srgbClr val="0000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lang="en-US" sz="1846" dirty="0">
                  <a:solidFill>
                    <a:srgbClr val="0000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Logic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6125" y="2820956"/>
            <a:ext cx="2532743" cy="3034736"/>
            <a:chOff x="1937665" y="1818489"/>
            <a:chExt cx="2790310" cy="3725745"/>
          </a:xfrm>
        </p:grpSpPr>
        <p:sp>
          <p:nvSpPr>
            <p:cNvPr id="13" name="Rectangle 12"/>
            <p:cNvSpPr/>
            <p:nvPr/>
          </p:nvSpPr>
          <p:spPr>
            <a:xfrm>
              <a:off x="1937665" y="2377883"/>
              <a:ext cx="2790310" cy="3166351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7704" y="1818489"/>
              <a:ext cx="2070230" cy="38254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solidFill>
                    <a:srgbClr val="0066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State Logic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2373665"/>
                <a:ext cx="5314033" cy="433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23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15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𝑥</m:t>
                    </m:r>
                    <m:r>
                      <a:rPr lang="en-US" sz="2215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215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15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𝑥</m:t>
                    </m:r>
                    <m:r>
                      <a:rPr lang="en-US" sz="2215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15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215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215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sz="2215" i="1">
                        <a:latin typeface="Cambria Math"/>
                      </a:rPr>
                      <m:t> </m:t>
                    </m:r>
                    <m:r>
                      <a:rPr lang="en-US" sz="2215" i="1">
                        <a:latin typeface="Cambria Math"/>
                      </a:rPr>
                      <m:t>𝑥</m:t>
                    </m:r>
                  </m:oMath>
                </a14:m>
                <a:endParaRPr lang="en-US" sz="2215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73665"/>
                <a:ext cx="5314033" cy="433196"/>
              </a:xfrm>
              <a:prstGeom prst="rect">
                <a:avLst/>
              </a:prstGeom>
              <a:blipFill>
                <a:blip r:embed="rId9"/>
                <a:stretch>
                  <a:fillRect l="-115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64824" y="2342103"/>
                <a:ext cx="1423450" cy="433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15" i="1" dirty="0">
                        <a:latin typeface="Cambria Math"/>
                      </a:rPr>
                      <m:t>𝑧</m:t>
                    </m:r>
                    <m:r>
                      <a:rPr lang="en-US" sz="2215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1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215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15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215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15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2215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15" i="1" dirty="0"/>
                  <a:t> </a:t>
                </a:r>
                <a:endParaRPr lang="en-US" sz="2215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24" y="2342103"/>
                <a:ext cx="1423450" cy="433196"/>
              </a:xfrm>
              <a:prstGeom prst="rect">
                <a:avLst/>
              </a:prstGeom>
              <a:blipFill>
                <a:blip r:embed="rId10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38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Type Sequence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72501"/>
                <a:ext cx="8267072" cy="33906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us redesign a Mealy type </a:t>
                </a:r>
                <a:r>
                  <a:rPr lang="en-US" b="1" dirty="0">
                    <a:solidFill>
                      <a:srgbClr val="FF0000"/>
                    </a:solidFill>
                  </a:rPr>
                  <a:t>"111" </a:t>
                </a:r>
                <a:r>
                  <a:rPr lang="en-US" dirty="0"/>
                  <a:t>sequence detector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The initial state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0</a:t>
                </a:r>
                <a:r>
                  <a:rPr lang="en-US" dirty="0"/>
                  <a:t> indicates that a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is NOT detected yet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dirty="0"/>
                  <a:t>As long as the input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 remain in the initial state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0</a:t>
                </a:r>
                <a:endParaRPr lang="en-US" b="1" dirty="0"/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dirty="0"/>
                  <a:t>Notice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b="1" dirty="0"/>
                  <a:t> / </a:t>
                </a:r>
                <a:r>
                  <a:rPr lang="en-US" b="1" dirty="0">
                    <a:solidFill>
                      <a:srgbClr val="0000FF"/>
                    </a:solidFill>
                  </a:rPr>
                  <a:t>output</a:t>
                </a:r>
                <a:r>
                  <a:rPr lang="en-US" dirty="0"/>
                  <a:t> is written on the arc (Mealy type) 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Add a state (call it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1</a:t>
                </a:r>
                <a:r>
                  <a:rPr lang="en-US" dirty="0"/>
                  <a:t>) that detects the first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in the input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Add a state (call it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2</a:t>
                </a:r>
                <a:r>
                  <a:rPr lang="en-US" dirty="0"/>
                  <a:t>) that detects the input sequence </a:t>
                </a:r>
                <a:r>
                  <a:rPr lang="en-US" b="1" dirty="0">
                    <a:solidFill>
                      <a:srgbClr val="FF0000"/>
                    </a:solidFill>
                  </a:rPr>
                  <a:t>"11"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72501"/>
                <a:ext cx="8267072" cy="3390679"/>
              </a:xfrm>
              <a:blipFill>
                <a:blip r:embed="rId2"/>
                <a:stretch>
                  <a:fillRect l="-737" t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037872" y="4534811"/>
            <a:ext cx="777687" cy="1552947"/>
            <a:chOff x="2207695" y="4626961"/>
            <a:chExt cx="842494" cy="1682359"/>
          </a:xfrm>
        </p:grpSpPr>
        <p:sp>
          <p:nvSpPr>
            <p:cNvPr id="32" name="Oval 31"/>
            <p:cNvSpPr/>
            <p:nvPr/>
          </p:nvSpPr>
          <p:spPr>
            <a:xfrm>
              <a:off x="2207695" y="5470355"/>
              <a:ext cx="842494" cy="838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923"/>
                </a:spcAft>
              </a:pPr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42710" y="4626961"/>
              <a:ext cx="551762" cy="1009113"/>
              <a:chOff x="2342710" y="4626961"/>
              <a:chExt cx="551762" cy="1009113"/>
            </a:xfrm>
          </p:grpSpPr>
          <p:sp>
            <p:nvSpPr>
              <p:cNvPr id="14" name="Arc 13"/>
              <p:cNvSpPr/>
              <p:nvPr/>
            </p:nvSpPr>
            <p:spPr>
              <a:xfrm>
                <a:off x="2453423" y="5057718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42710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2815559" y="5313328"/>
            <a:ext cx="2106234" cy="774429"/>
            <a:chOff x="5210429" y="2032945"/>
            <a:chExt cx="2281754" cy="83896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210429" y="2535901"/>
              <a:ext cx="14392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01974" y="2213865"/>
              <a:ext cx="661572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 </a:t>
              </a:r>
              <a:r>
                <a:rPr lang="en-US" sz="1846" b="1" dirty="0">
                  <a:cs typeface="Times New Roman" panose="02020603050405020304" pitchFamily="18" charset="0"/>
                </a:rPr>
                <a:t>/</a:t>
              </a:r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49689" y="2032945"/>
              <a:ext cx="842494" cy="838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923"/>
                </a:spcAft>
              </a:pPr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16807" y="5309110"/>
            <a:ext cx="2106234" cy="774429"/>
            <a:chOff x="5210429" y="2032945"/>
            <a:chExt cx="2281754" cy="838965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5210429" y="2535901"/>
              <a:ext cx="14392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01974" y="2213865"/>
              <a:ext cx="661572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 </a:t>
              </a:r>
              <a:r>
                <a:rPr lang="en-US" sz="1846" b="1" dirty="0">
                  <a:cs typeface="Times New Roman" panose="02020603050405020304" pitchFamily="18" charset="0"/>
                </a:rPr>
                <a:t>/</a:t>
              </a:r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6649689" y="2032945"/>
              <a:ext cx="842494" cy="838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923"/>
                </a:spcAft>
              </a:pPr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4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25528" y="4426034"/>
            <a:ext cx="3894248" cy="2118697"/>
            <a:chOff x="2804461" y="4509120"/>
            <a:chExt cx="4218769" cy="2295255"/>
          </a:xfrm>
        </p:grpSpPr>
        <p:sp>
          <p:nvSpPr>
            <p:cNvPr id="5" name="Arc 4"/>
            <p:cNvSpPr/>
            <p:nvPr/>
          </p:nvSpPr>
          <p:spPr>
            <a:xfrm>
              <a:off x="2839565" y="5478381"/>
              <a:ext cx="1860508" cy="721880"/>
            </a:xfrm>
            <a:prstGeom prst="arc">
              <a:avLst>
                <a:gd name="adj1" fmla="val 11580537"/>
                <a:gd name="adj2" fmla="val 20930474"/>
              </a:avLst>
            </a:prstGeom>
            <a:ln w="254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6748" y="5164514"/>
              <a:ext cx="421247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0 </a:t>
              </a:r>
              <a:r>
                <a:rPr lang="en-US" sz="1846" b="1" dirty="0">
                  <a:cs typeface="Times New Roman" panose="02020603050405020304" pitchFamily="18" charset="0"/>
                </a:rPr>
                <a:t>/</a:t>
              </a:r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" name="Arc 20"/>
            <p:cNvSpPr/>
            <p:nvPr/>
          </p:nvSpPr>
          <p:spPr>
            <a:xfrm>
              <a:off x="2804461" y="4848737"/>
              <a:ext cx="4218769" cy="1955638"/>
            </a:xfrm>
            <a:prstGeom prst="arc">
              <a:avLst>
                <a:gd name="adj1" fmla="val 11245500"/>
                <a:gd name="adj2" fmla="val 21158237"/>
              </a:avLst>
            </a:prstGeom>
            <a:ln w="254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6778" y="4509120"/>
              <a:ext cx="421247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0 </a:t>
              </a:r>
              <a:r>
                <a:rPr lang="en-US" sz="1846" b="1" dirty="0">
                  <a:cs typeface="Times New Roman" panose="02020603050405020304" pitchFamily="18" charset="0"/>
                </a:rPr>
                <a:t>/</a:t>
              </a:r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Mealy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7707"/>
            <a:ext cx="8001001" cy="24506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385"/>
              </a:spcBef>
            </a:pPr>
            <a:r>
              <a:rPr lang="en-US" dirty="0"/>
              <a:t>State </a:t>
            </a:r>
            <a:r>
              <a:rPr lang="en-US" b="1" dirty="0"/>
              <a:t>S</a:t>
            </a:r>
            <a:r>
              <a:rPr lang="en-US" b="1" baseline="-25000" dirty="0"/>
              <a:t>2</a:t>
            </a:r>
            <a:r>
              <a:rPr lang="en-US" dirty="0"/>
              <a:t> is reached after detecting the input sequence </a:t>
            </a:r>
            <a:r>
              <a:rPr lang="en-US" b="1" dirty="0">
                <a:solidFill>
                  <a:srgbClr val="FF0000"/>
                </a:solidFill>
              </a:rPr>
              <a:t>"11"</a:t>
            </a:r>
          </a:p>
          <a:p>
            <a:pPr>
              <a:spcBef>
                <a:spcPts val="1385"/>
              </a:spcBef>
            </a:pPr>
            <a:r>
              <a:rPr lang="en-US" dirty="0"/>
              <a:t>At </a:t>
            </a:r>
            <a:r>
              <a:rPr lang="en-US" b="1" dirty="0"/>
              <a:t>S</a:t>
            </a:r>
            <a:r>
              <a:rPr lang="en-US" b="1" baseline="-25000" dirty="0"/>
              <a:t>2</a:t>
            </a:r>
            <a:r>
              <a:rPr lang="en-US" dirty="0"/>
              <a:t>, if the next input is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then the output should be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</a:p>
          <a:p>
            <a:pPr marL="332651" indent="0">
              <a:spcBef>
                <a:spcPts val="1385"/>
              </a:spcBef>
              <a:buNone/>
            </a:pPr>
            <a:r>
              <a:rPr lang="en-US" dirty="0"/>
              <a:t>Make a transition from </a:t>
            </a:r>
            <a:r>
              <a:rPr lang="en-US" b="1" dirty="0"/>
              <a:t>S</a:t>
            </a:r>
            <a:r>
              <a:rPr lang="en-US" b="1" baseline="-25000" dirty="0"/>
              <a:t>2</a:t>
            </a:r>
            <a:r>
              <a:rPr lang="en-US" dirty="0"/>
              <a:t> back to itself labeled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 /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</a:p>
          <a:p>
            <a:pPr marL="332651" indent="0">
              <a:spcBef>
                <a:spcPts val="1385"/>
              </a:spcBef>
              <a:buNone/>
            </a:pPr>
            <a:r>
              <a:rPr lang="en-US" dirty="0"/>
              <a:t>No need for state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, because output is on the arc </a:t>
            </a:r>
          </a:p>
          <a:p>
            <a:pPr>
              <a:spcBef>
                <a:spcPts val="1385"/>
              </a:spcBef>
            </a:pPr>
            <a:r>
              <a:rPr lang="en-US" dirty="0"/>
              <a:t>Now complete the state diagram</a:t>
            </a:r>
          </a:p>
          <a:p>
            <a:pPr marL="332651" indent="0">
              <a:spcBef>
                <a:spcPts val="1385"/>
              </a:spcBef>
              <a:buNone/>
            </a:pPr>
            <a:r>
              <a:rPr lang="en-US" dirty="0"/>
              <a:t>Add transitions from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 and </a:t>
            </a:r>
            <a:r>
              <a:rPr lang="en-US" b="1" dirty="0"/>
              <a:t>S</a:t>
            </a:r>
            <a:r>
              <a:rPr lang="en-US" b="1" baseline="-25000" dirty="0"/>
              <a:t>2</a:t>
            </a:r>
            <a:r>
              <a:rPr lang="en-US" dirty="0"/>
              <a:t> back to </a:t>
            </a:r>
            <a:r>
              <a:rPr lang="en-US" b="1" dirty="0"/>
              <a:t>S</a:t>
            </a:r>
            <a:r>
              <a:rPr lang="en-US" b="1" baseline="-25000" dirty="0"/>
              <a:t>0</a:t>
            </a:r>
            <a:r>
              <a:rPr lang="en-US" dirty="0"/>
              <a:t> when input is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4666" y="4534811"/>
            <a:ext cx="777687" cy="1552947"/>
            <a:chOff x="2207695" y="4626961"/>
            <a:chExt cx="842494" cy="1682359"/>
          </a:xfrm>
        </p:grpSpPr>
        <p:sp>
          <p:nvSpPr>
            <p:cNvPr id="14" name="Arc 13"/>
            <p:cNvSpPr/>
            <p:nvPr/>
          </p:nvSpPr>
          <p:spPr>
            <a:xfrm>
              <a:off x="2453423" y="5057718"/>
              <a:ext cx="351039" cy="578356"/>
            </a:xfrm>
            <a:prstGeom prst="arc">
              <a:avLst>
                <a:gd name="adj1" fmla="val 8029806"/>
                <a:gd name="adj2" fmla="val 265636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32" name="Oval 31"/>
            <p:cNvSpPr/>
            <p:nvPr/>
          </p:nvSpPr>
          <p:spPr>
            <a:xfrm>
              <a:off x="2207695" y="5470355"/>
              <a:ext cx="842494" cy="838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923"/>
                </a:spcAft>
              </a:pPr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42710" y="4626961"/>
              <a:ext cx="551762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0 </a:t>
              </a:r>
              <a:r>
                <a:rPr lang="en-US" sz="1846" b="1" dirty="0">
                  <a:cs typeface="Times New Roman" panose="02020603050405020304" pitchFamily="18" charset="0"/>
                </a:rPr>
                <a:t>/</a:t>
              </a:r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52353" y="5313328"/>
            <a:ext cx="2106234" cy="774429"/>
            <a:chOff x="5210429" y="2032945"/>
            <a:chExt cx="2281754" cy="83896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210429" y="2535901"/>
              <a:ext cx="14392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01974" y="2213865"/>
              <a:ext cx="661572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 </a:t>
              </a:r>
              <a:r>
                <a:rPr lang="en-US" sz="1846" b="1" dirty="0">
                  <a:cs typeface="Times New Roman" panose="02020603050405020304" pitchFamily="18" charset="0"/>
                </a:rPr>
                <a:t>/</a:t>
              </a:r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649689" y="2032945"/>
              <a:ext cx="842494" cy="838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923"/>
                </a:spcAft>
              </a:pPr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53601" y="5309110"/>
            <a:ext cx="2106234" cy="774429"/>
            <a:chOff x="5210429" y="2032945"/>
            <a:chExt cx="2281754" cy="838965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5210429" y="2535901"/>
              <a:ext cx="14392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601974" y="2213865"/>
              <a:ext cx="661572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 </a:t>
              </a:r>
              <a:r>
                <a:rPr lang="en-US" sz="1846" b="1" dirty="0">
                  <a:cs typeface="Times New Roman" panose="02020603050405020304" pitchFamily="18" charset="0"/>
                </a:rPr>
                <a:t>/</a:t>
              </a:r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6649689" y="2032945"/>
              <a:ext cx="842494" cy="838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923"/>
                </a:spcAft>
              </a:pPr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25887" y="4534810"/>
            <a:ext cx="509319" cy="923608"/>
            <a:chOff x="6921518" y="4626961"/>
            <a:chExt cx="551762" cy="1000575"/>
          </a:xfrm>
        </p:grpSpPr>
        <p:sp>
          <p:nvSpPr>
            <p:cNvPr id="19" name="Arc 18"/>
            <p:cNvSpPr/>
            <p:nvPr/>
          </p:nvSpPr>
          <p:spPr>
            <a:xfrm>
              <a:off x="7023230" y="5049180"/>
              <a:ext cx="351039" cy="578356"/>
            </a:xfrm>
            <a:prstGeom prst="arc">
              <a:avLst>
                <a:gd name="adj1" fmla="val 8029806"/>
                <a:gd name="adj2" fmla="val 265636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21518" y="4626961"/>
              <a:ext cx="551762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 </a:t>
              </a:r>
              <a:r>
                <a:rPr lang="en-US" sz="1846" b="1" dirty="0">
                  <a:cs typeface="Times New Roman" panose="02020603050405020304" pitchFamily="18" charset="0"/>
                </a:rPr>
                <a:t>/</a:t>
              </a:r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09094" y="4426034"/>
            <a:ext cx="2705078" cy="1749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15" dirty="0">
                <a:cs typeface="Times New Roman" panose="02020603050405020304" pitchFamily="18" charset="0"/>
              </a:rPr>
              <a:t>Mealy Machines typically use</a:t>
            </a:r>
          </a:p>
          <a:p>
            <a:pPr algn="ctr">
              <a:lnSpc>
                <a:spcPct val="120000"/>
              </a:lnSpc>
            </a:pPr>
            <a:r>
              <a:rPr lang="en-US" sz="2215" b="1" dirty="0">
                <a:solidFill>
                  <a:srgbClr val="FF0000"/>
                </a:solidFill>
                <a:cs typeface="Times New Roman" panose="02020603050405020304" pitchFamily="18" charset="0"/>
              </a:rPr>
              <a:t>less states</a:t>
            </a:r>
            <a:r>
              <a:rPr lang="en-US" sz="2215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215" dirty="0">
                <a:cs typeface="Times New Roman" panose="02020603050405020304" pitchFamily="18" charset="0"/>
              </a:rPr>
              <a:t>than Moore Machines</a:t>
            </a:r>
          </a:p>
        </p:txBody>
      </p:sp>
    </p:spTree>
    <p:extLst>
      <p:ext uri="{BB962C8B-B14F-4D97-AF65-F5344CB8AC3E}">
        <p14:creationId xmlns:p14="http://schemas.microsoft.com/office/powerpoint/2010/main" val="158733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18" y="214583"/>
            <a:ext cx="7543800" cy="1450757"/>
          </a:xfrm>
        </p:spPr>
        <p:txBody>
          <a:bodyPr/>
          <a:lstStyle/>
          <a:p>
            <a:r>
              <a:rPr lang="en-US" dirty="0"/>
              <a:t>State Assignment and State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74" y="1704423"/>
            <a:ext cx="8077200" cy="915079"/>
          </a:xfrm>
        </p:spPr>
        <p:txBody>
          <a:bodyPr>
            <a:normAutofit/>
          </a:bodyPr>
          <a:lstStyle/>
          <a:p>
            <a:pPr marL="0" indent="0">
              <a:spcBef>
                <a:spcPts val="1385"/>
              </a:spcBef>
              <a:buNone/>
            </a:pPr>
            <a:r>
              <a:rPr lang="en-US" dirty="0"/>
              <a:t>Three States </a:t>
            </a:r>
            <a:r>
              <a:rPr lang="en-US" dirty="0">
                <a:sym typeface="Wingdings" panose="05000000000000000000" pitchFamily="2" charset="2"/>
              </a:rPr>
              <a:t> Minimum number of state bits (Flip-Flops) = 2</a:t>
            </a:r>
          </a:p>
          <a:p>
            <a:pPr marL="0" indent="0">
              <a:spcBef>
                <a:spcPts val="1385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Assign: </a:t>
            </a:r>
            <a:r>
              <a:rPr lang="en-US" b="1" dirty="0"/>
              <a:t>S</a:t>
            </a:r>
            <a:r>
              <a:rPr lang="en-US" b="1" baseline="-25000" dirty="0"/>
              <a:t>0</a:t>
            </a:r>
            <a:r>
              <a:rPr lang="en-US" b="1" dirty="0">
                <a:sym typeface="Wingdings" panose="05000000000000000000" pitchFamily="2" charset="2"/>
              </a:rPr>
              <a:t> = 00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b="1" dirty="0">
                <a:sym typeface="Wingdings" panose="05000000000000000000" pitchFamily="2" charset="2"/>
              </a:rPr>
              <a:t> = 01</a:t>
            </a:r>
            <a:r>
              <a:rPr lang="en-US" dirty="0">
                <a:sym typeface="Wingdings" panose="05000000000000000000" pitchFamily="2" charset="2"/>
              </a:rPr>
              <a:t>, and </a:t>
            </a:r>
            <a:r>
              <a:rPr lang="en-US" b="1" dirty="0"/>
              <a:t>S</a:t>
            </a:r>
            <a:r>
              <a:rPr lang="en-US" b="1" baseline="-25000" dirty="0"/>
              <a:t>2</a:t>
            </a:r>
            <a:r>
              <a:rPr lang="en-US" b="1" dirty="0">
                <a:sym typeface="Wingdings" panose="05000000000000000000" pitchFamily="2" charset="2"/>
              </a:rPr>
              <a:t> = 10 </a:t>
            </a:r>
            <a:r>
              <a:rPr lang="en-US" dirty="0">
                <a:sym typeface="Wingdings" panose="05000000000000000000" pitchFamily="2" charset="2"/>
              </a:rPr>
              <a:t>(State</a:t>
            </a:r>
            <a:r>
              <a:rPr lang="en-US" b="1" dirty="0">
                <a:sym typeface="Wingdings" panose="05000000000000000000" pitchFamily="2" charset="2"/>
              </a:rPr>
              <a:t> 11 </a:t>
            </a:r>
            <a:r>
              <a:rPr lang="en-US" dirty="0">
                <a:sym typeface="Wingdings" panose="05000000000000000000" pitchFamily="2" charset="2"/>
              </a:rPr>
              <a:t>is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Unused</a:t>
            </a:r>
            <a:r>
              <a:rPr lang="en-US" dirty="0">
                <a:sym typeface="Wingdings" panose="05000000000000000000" pitchFamily="2" charset="2"/>
              </a:rPr>
              <a:t>)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58645" y="2590800"/>
            <a:ext cx="4723156" cy="1931434"/>
            <a:chOff x="2207695" y="4509120"/>
            <a:chExt cx="5400600" cy="2295255"/>
          </a:xfrm>
        </p:grpSpPr>
        <p:grpSp>
          <p:nvGrpSpPr>
            <p:cNvPr id="4" name="Group 3"/>
            <p:cNvGrpSpPr/>
            <p:nvPr/>
          </p:nvGrpSpPr>
          <p:grpSpPr>
            <a:xfrm>
              <a:off x="2804461" y="4509120"/>
              <a:ext cx="4218769" cy="2295255"/>
              <a:chOff x="2804461" y="4509120"/>
              <a:chExt cx="4218769" cy="2295255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39565" y="5478381"/>
                <a:ext cx="1860508" cy="721880"/>
              </a:xfrm>
              <a:prstGeom prst="arc">
                <a:avLst>
                  <a:gd name="adj1" fmla="val 11580537"/>
                  <a:gd name="adj2" fmla="val 20930474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576748" y="5164514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" name="Arc 6"/>
              <p:cNvSpPr/>
              <p:nvPr/>
            </p:nvSpPr>
            <p:spPr>
              <a:xfrm>
                <a:off x="2804461" y="4848737"/>
                <a:ext cx="4218769" cy="1955638"/>
              </a:xfrm>
              <a:prstGeom prst="arc">
                <a:avLst>
                  <a:gd name="adj1" fmla="val 11245500"/>
                  <a:gd name="adj2" fmla="val 21158237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756778" y="4509120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07695" y="4626961"/>
              <a:ext cx="842494" cy="1682359"/>
              <a:chOff x="2207695" y="4626961"/>
              <a:chExt cx="842494" cy="1682359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2453423" y="5057718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07695" y="547035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42710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050189" y="5470355"/>
              <a:ext cx="2281754" cy="838965"/>
              <a:chOff x="5210429" y="2032945"/>
              <a:chExt cx="2281754" cy="838965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5210429" y="2535901"/>
                <a:ext cx="143926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01974" y="2213865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649689" y="203294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26541" y="5465785"/>
              <a:ext cx="2281754" cy="838965"/>
              <a:chOff x="5210429" y="2032945"/>
              <a:chExt cx="2281754" cy="838965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210429" y="2535901"/>
                <a:ext cx="143926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601974" y="2213865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649689" y="203294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921518" y="4626961"/>
              <a:ext cx="551762" cy="1000575"/>
              <a:chOff x="6921518" y="4626961"/>
              <a:chExt cx="551762" cy="1000575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7023230" y="5049180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21518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/>
            </p:nvGraphicFramePr>
            <p:xfrm>
              <a:off x="417694" y="4093689"/>
              <a:ext cx="3905046" cy="2110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62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62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46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20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0" marR="0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Output</a:t>
                          </a:r>
                          <a:r>
                            <a:rPr lang="en-US" sz="220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oMath>
                          </a14:m>
                          <a:endParaRPr lang="en-US" sz="2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203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/>
            </p:nvGraphicFramePr>
            <p:xfrm>
              <a:off x="417694" y="4093689"/>
              <a:ext cx="3905046" cy="2110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62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62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46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20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0" marR="0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778" t="-10145" r="-1778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203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5528" t="-108571" r="-280488" b="-3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0345" t="-108571" r="-197414" b="-3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0345" t="-108571" r="-97414" b="-3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908" t="-108571" r="-3670" b="-32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/>
            </p:nvGraphicFramePr>
            <p:xfrm>
              <a:off x="4779717" y="4093689"/>
              <a:ext cx="3905046" cy="2110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62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62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46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20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0" marR="0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Output</a:t>
                          </a:r>
                          <a:r>
                            <a:rPr lang="en-US" sz="2200" baseline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oMath>
                          </a14:m>
                          <a:endParaRPr lang="en-US" sz="2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203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/>
            </p:nvGraphicFramePr>
            <p:xfrm>
              <a:off x="4779717" y="4093689"/>
              <a:ext cx="3905046" cy="21101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77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062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62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646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203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0" marR="0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5333" t="-10145" r="-1778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203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715" t="-108571" r="-280488" b="-3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483" t="-108571" r="-197414" b="-3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9483" t="-108571" r="-97414" b="-3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8991" t="-108571" r="-3670" b="-32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20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Right Arrow 26"/>
          <p:cNvSpPr/>
          <p:nvPr/>
        </p:nvSpPr>
        <p:spPr>
          <a:xfrm>
            <a:off x="4405828" y="5215352"/>
            <a:ext cx="305757" cy="33234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4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 Next State and Output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771" y="4621478"/>
                <a:ext cx="7150527" cy="162340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dirty="0"/>
                  <a:t>Present State = Flip-Flop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(state 11 is unused)</a:t>
                </a:r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dirty="0"/>
                  <a:t>Next State = Flip-Flop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dirty="0"/>
                  <a:t>Flip-Flop Input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dirty="0"/>
                  <a:t>Output equation: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𝑧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771" y="4621478"/>
                <a:ext cx="7150527" cy="1623405"/>
              </a:xfrm>
              <a:blipFill>
                <a:blip r:embed="rId2"/>
                <a:stretch>
                  <a:fillRect l="-2046" t="-6391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378315"/>
                  </p:ext>
                </p:extLst>
              </p:nvPr>
            </p:nvGraphicFramePr>
            <p:xfrm>
              <a:off x="133748" y="1775136"/>
              <a:ext cx="3531164" cy="26736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6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86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86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1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572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</a:rPr>
                            <a:t>State</a:t>
                          </a:r>
                        </a:p>
                      </a:txBody>
                      <a:tcPr marL="0" marR="0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</a:rPr>
                            <a:t>Next State</a:t>
                          </a: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</a:rPr>
                            <a:t>Output</a:t>
                          </a:r>
                          <a:r>
                            <a:rPr lang="en-US" sz="2200" baseline="0" dirty="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oMath>
                          </a14:m>
                          <a:endParaRPr lang="en-US" sz="2200" dirty="0">
                            <a:solidFill>
                              <a:schemeClr val="tx1"/>
                            </a:solidFill>
                            <a:latin typeface="Arial Narrow" panose="020B0606020202030204" pitchFamily="34" charset="0"/>
                          </a:endParaRP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49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18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5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5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5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>
                              <a:latin typeface="Calibri" panose="020F0502020204030204" pitchFamily="34" charset="0"/>
                            </a:rPr>
                            <a:t>1 1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baseline="0" dirty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sz="2200" b="1" baseline="0" dirty="0" err="1"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US" sz="2200" b="1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sz="2200" b="1" baseline="0" dirty="0" err="1"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US" sz="2200" b="1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378315"/>
                  </p:ext>
                </p:extLst>
              </p:nvPr>
            </p:nvGraphicFramePr>
            <p:xfrm>
              <a:off x="133748" y="1775136"/>
              <a:ext cx="3531164" cy="26736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6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86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86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1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572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</a:rPr>
                            <a:t>State</a:t>
                          </a:r>
                        </a:p>
                      </a:txBody>
                      <a:tcPr marL="0" marR="0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Arial Narrow" panose="020B0606020202030204" pitchFamily="34" charset="0"/>
                            </a:rPr>
                            <a:t>Next State</a:t>
                          </a:r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5294" t="-5333" r="-1961" b="-509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496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5946" t="-121538" r="-281982" b="-48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0000" t="-121538" r="-198095" b="-48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0000" t="-121538" r="-98095" b="-48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42203" marB="42203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7879" t="-121538" r="-4040" b="-48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5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5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5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>
                              <a:latin typeface="Calibri" panose="020F0502020204030204" pitchFamily="34" charset="0"/>
                            </a:rPr>
                            <a:t>1 1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baseline="0" dirty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sz="2200" b="1" baseline="0" dirty="0" err="1"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US" sz="2200" b="1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>
                              <a:latin typeface="Calibri" panose="020F0502020204030204" pitchFamily="34" charset="0"/>
                            </a:rPr>
                            <a:t>X </a:t>
                          </a:r>
                          <a:r>
                            <a:rPr lang="en-US" sz="2200" b="1" baseline="0" dirty="0" err="1">
                              <a:latin typeface="Calibri" panose="020F0502020204030204" pitchFamily="34" charset="0"/>
                            </a:rPr>
                            <a:t>X</a:t>
                          </a:r>
                          <a:endParaRPr lang="en-US" sz="2200" b="1" baseline="0" dirty="0"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0" marR="0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baseline="0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0" marR="0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3664912" y="1384667"/>
            <a:ext cx="1706355" cy="2647988"/>
            <a:chOff x="4727977" y="710261"/>
            <a:chExt cx="1848551" cy="2868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727977" y="1149355"/>
                  <a:ext cx="585063" cy="314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7977" y="1149355"/>
                  <a:ext cx="585063" cy="3143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667" r="-7292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895" r="-5263" b="-186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 Box 108"/>
            <p:cNvSpPr txBox="1">
              <a:spLocks noChangeArrowheads="1"/>
            </p:cNvSpPr>
            <p:nvPr/>
          </p:nvSpPr>
          <p:spPr bwMode="auto">
            <a:xfrm>
              <a:off x="5582581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6114393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5079343" y="1493786"/>
              <a:ext cx="368300" cy="359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11" name="Line 111"/>
            <p:cNvSpPr>
              <a:spLocks noChangeShapeType="1"/>
            </p:cNvSpPr>
            <p:nvPr/>
          </p:nvSpPr>
          <p:spPr bwMode="auto">
            <a:xfrm flipH="1" flipV="1">
              <a:off x="5177768" y="1045000"/>
              <a:ext cx="314325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en-US" sz="1662"/>
            </a:p>
          </p:txBody>
        </p:sp>
        <p:sp>
          <p:nvSpPr>
            <p:cNvPr id="12" name="Text Box 112"/>
            <p:cNvSpPr txBox="1">
              <a:spLocks noChangeArrowheads="1"/>
            </p:cNvSpPr>
            <p:nvPr/>
          </p:nvSpPr>
          <p:spPr bwMode="auto">
            <a:xfrm>
              <a:off x="5079343" y="2070177"/>
              <a:ext cx="368300" cy="278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13" name="Text Box 113"/>
            <p:cNvSpPr txBox="1">
              <a:spLocks noChangeArrowheads="1"/>
            </p:cNvSpPr>
            <p:nvPr/>
          </p:nvSpPr>
          <p:spPr bwMode="auto">
            <a:xfrm>
              <a:off x="5079343" y="2637057"/>
              <a:ext cx="368300" cy="34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14" name="Text Box 114"/>
            <p:cNvSpPr txBox="1">
              <a:spLocks noChangeArrowheads="1"/>
            </p:cNvSpPr>
            <p:nvPr/>
          </p:nvSpPr>
          <p:spPr bwMode="auto">
            <a:xfrm>
              <a:off x="5079343" y="3158970"/>
              <a:ext cx="368300" cy="39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493060" y="1403775"/>
              <a:ext cx="1083468" cy="543600"/>
              <a:chOff x="5489712" y="1396083"/>
              <a:chExt cx="1083468" cy="54360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493060" y="1943835"/>
              <a:ext cx="1083468" cy="543600"/>
              <a:chOff x="5489712" y="1396083"/>
              <a:chExt cx="1083468" cy="5436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493060" y="2491587"/>
              <a:ext cx="1083468" cy="543600"/>
              <a:chOff x="5489712" y="1396083"/>
              <a:chExt cx="1083468" cy="54360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93060" y="3035315"/>
              <a:ext cx="1083468" cy="543600"/>
              <a:chOff x="5489712" y="1396083"/>
              <a:chExt cx="1083468" cy="543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583071" y="710261"/>
                  <a:ext cx="990109" cy="373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83071" y="710261"/>
                  <a:ext cx="990109" cy="37396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492806" y="1384667"/>
            <a:ext cx="1664813" cy="2646253"/>
            <a:chOff x="4803771" y="712141"/>
            <a:chExt cx="1803547" cy="2866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03771" y="1149355"/>
                  <a:ext cx="509270" cy="314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9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3771" y="1149355"/>
                  <a:ext cx="509270" cy="3143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1687" r="-21687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7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526" r="-2632" b="-1627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5582581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32" name="Text Box 109"/>
            <p:cNvSpPr txBox="1">
              <a:spLocks noChangeArrowheads="1"/>
            </p:cNvSpPr>
            <p:nvPr/>
          </p:nvSpPr>
          <p:spPr bwMode="auto">
            <a:xfrm>
              <a:off x="6114393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 Box 110"/>
            <p:cNvSpPr txBox="1">
              <a:spLocks noChangeArrowheads="1"/>
            </p:cNvSpPr>
            <p:nvPr/>
          </p:nvSpPr>
          <p:spPr bwMode="auto">
            <a:xfrm>
              <a:off x="5079343" y="1493786"/>
              <a:ext cx="368300" cy="359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 flipH="1" flipV="1">
              <a:off x="5177768" y="1045000"/>
              <a:ext cx="314325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en-US" sz="1662"/>
            </a:p>
          </p:txBody>
        </p:sp>
        <p:sp>
          <p:nvSpPr>
            <p:cNvPr id="35" name="Text Box 112"/>
            <p:cNvSpPr txBox="1">
              <a:spLocks noChangeArrowheads="1"/>
            </p:cNvSpPr>
            <p:nvPr/>
          </p:nvSpPr>
          <p:spPr bwMode="auto">
            <a:xfrm>
              <a:off x="5079343" y="2070177"/>
              <a:ext cx="368300" cy="278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36" name="Text Box 113"/>
            <p:cNvSpPr txBox="1">
              <a:spLocks noChangeArrowheads="1"/>
            </p:cNvSpPr>
            <p:nvPr/>
          </p:nvSpPr>
          <p:spPr bwMode="auto">
            <a:xfrm>
              <a:off x="5079343" y="2637057"/>
              <a:ext cx="368300" cy="34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7" name="Text Box 114"/>
            <p:cNvSpPr txBox="1">
              <a:spLocks noChangeArrowheads="1"/>
            </p:cNvSpPr>
            <p:nvPr/>
          </p:nvSpPr>
          <p:spPr bwMode="auto">
            <a:xfrm>
              <a:off x="5079343" y="3158970"/>
              <a:ext cx="368300" cy="39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5493060" y="1403775"/>
              <a:ext cx="1083468" cy="543600"/>
              <a:chOff x="5489712" y="1396083"/>
              <a:chExt cx="1083468" cy="5436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493060" y="1943835"/>
              <a:ext cx="1083468" cy="543600"/>
              <a:chOff x="5489712" y="1396083"/>
              <a:chExt cx="1083468" cy="543600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493060" y="2491587"/>
              <a:ext cx="1083468" cy="543600"/>
              <a:chOff x="5489712" y="1396083"/>
              <a:chExt cx="1083468" cy="54360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493060" y="3035315"/>
              <a:ext cx="1083468" cy="543600"/>
              <a:chOff x="5489712" y="1396083"/>
              <a:chExt cx="1083468" cy="5436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568855" y="712141"/>
                  <a:ext cx="1038463" cy="373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2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8855" y="712141"/>
                  <a:ext cx="1038463" cy="3739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163190" y="2597289"/>
            <a:ext cx="1412702" cy="1909709"/>
            <a:chOff x="5650933" y="2137839"/>
            <a:chExt cx="1530427" cy="2068851"/>
          </a:xfrm>
        </p:grpSpPr>
        <p:grpSp>
          <p:nvGrpSpPr>
            <p:cNvPr id="52" name="Group 51"/>
            <p:cNvGrpSpPr/>
            <p:nvPr/>
          </p:nvGrpSpPr>
          <p:grpSpPr>
            <a:xfrm>
              <a:off x="6463464" y="2137839"/>
              <a:ext cx="449279" cy="1500255"/>
              <a:chOff x="6211976" y="2135959"/>
              <a:chExt cx="449279" cy="1500255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6251740" y="2658208"/>
                <a:ext cx="368300" cy="97800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6211976" y="2135959"/>
                <a:ext cx="449279" cy="955015"/>
              </a:xfrm>
              <a:prstGeom prst="roundRect">
                <a:avLst/>
              </a:prstGeom>
              <a:noFill/>
              <a:ln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650933" y="3749490"/>
                  <a:ext cx="1530427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215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933" y="3749490"/>
                  <a:ext cx="1530427" cy="4572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359" r="-1195" b="-16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983106" y="2085864"/>
            <a:ext cx="1254508" cy="2421134"/>
            <a:chOff x="8166897" y="1583795"/>
            <a:chExt cx="1359050" cy="2622895"/>
          </a:xfrm>
        </p:grpSpPr>
        <p:sp>
          <p:nvSpPr>
            <p:cNvPr id="59" name="Rounded Rectangle 58"/>
            <p:cNvSpPr/>
            <p:nvPr/>
          </p:nvSpPr>
          <p:spPr>
            <a:xfrm>
              <a:off x="8964585" y="1583795"/>
              <a:ext cx="368300" cy="38151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166897" y="3749490"/>
                  <a:ext cx="1359050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215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897" y="3749490"/>
                  <a:ext cx="1359050" cy="4572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6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7237616" y="1421174"/>
            <a:ext cx="1636391" cy="2609745"/>
            <a:chOff x="4803771" y="751691"/>
            <a:chExt cx="1772757" cy="2827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803771" y="1149355"/>
                  <a:ext cx="500598" cy="314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3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3771" y="1149355"/>
                  <a:ext cx="500598" cy="31432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951" r="-23171" b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7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526" r="-2632" b="-1627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 Box 108"/>
            <p:cNvSpPr txBox="1">
              <a:spLocks noChangeArrowheads="1"/>
            </p:cNvSpPr>
            <p:nvPr/>
          </p:nvSpPr>
          <p:spPr bwMode="auto">
            <a:xfrm>
              <a:off x="5582581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109"/>
            <p:cNvSpPr txBox="1">
              <a:spLocks noChangeArrowheads="1"/>
            </p:cNvSpPr>
            <p:nvPr/>
          </p:nvSpPr>
          <p:spPr bwMode="auto">
            <a:xfrm>
              <a:off x="6114393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110"/>
            <p:cNvSpPr txBox="1">
              <a:spLocks noChangeArrowheads="1"/>
            </p:cNvSpPr>
            <p:nvPr/>
          </p:nvSpPr>
          <p:spPr bwMode="auto">
            <a:xfrm>
              <a:off x="5079343" y="1493786"/>
              <a:ext cx="368300" cy="359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68" name="Line 111"/>
            <p:cNvSpPr>
              <a:spLocks noChangeShapeType="1"/>
            </p:cNvSpPr>
            <p:nvPr/>
          </p:nvSpPr>
          <p:spPr bwMode="auto">
            <a:xfrm flipH="1" flipV="1">
              <a:off x="5177768" y="1045000"/>
              <a:ext cx="314325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en-US" sz="1662"/>
            </a:p>
          </p:txBody>
        </p:sp>
        <p:sp>
          <p:nvSpPr>
            <p:cNvPr id="69" name="Text Box 112"/>
            <p:cNvSpPr txBox="1">
              <a:spLocks noChangeArrowheads="1"/>
            </p:cNvSpPr>
            <p:nvPr/>
          </p:nvSpPr>
          <p:spPr bwMode="auto">
            <a:xfrm>
              <a:off x="5079343" y="2070177"/>
              <a:ext cx="368300" cy="278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70" name="Text Box 113"/>
            <p:cNvSpPr txBox="1">
              <a:spLocks noChangeArrowheads="1"/>
            </p:cNvSpPr>
            <p:nvPr/>
          </p:nvSpPr>
          <p:spPr bwMode="auto">
            <a:xfrm>
              <a:off x="5079343" y="2637057"/>
              <a:ext cx="368300" cy="34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1" name="Text Box 114"/>
            <p:cNvSpPr txBox="1">
              <a:spLocks noChangeArrowheads="1"/>
            </p:cNvSpPr>
            <p:nvPr/>
          </p:nvSpPr>
          <p:spPr bwMode="auto">
            <a:xfrm>
              <a:off x="5079343" y="3158970"/>
              <a:ext cx="368300" cy="39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493060" y="1403775"/>
              <a:ext cx="1083468" cy="543600"/>
              <a:chOff x="5489712" y="1396083"/>
              <a:chExt cx="1083468" cy="543600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493060" y="1943835"/>
              <a:ext cx="1083468" cy="543600"/>
              <a:chOff x="5489712" y="1396083"/>
              <a:chExt cx="1083468" cy="54360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493060" y="2491587"/>
              <a:ext cx="1083468" cy="543600"/>
              <a:chOff x="5489712" y="1396083"/>
              <a:chExt cx="1083468" cy="543600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493060" y="3035315"/>
              <a:ext cx="1083468" cy="543600"/>
              <a:chOff x="5489712" y="1396083"/>
              <a:chExt cx="1083468" cy="543600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853100" y="751691"/>
                  <a:ext cx="370690" cy="3739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53100" y="751691"/>
                  <a:ext cx="370690" cy="373961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7832339" y="3092657"/>
            <a:ext cx="1066998" cy="1414340"/>
            <a:chOff x="8280022" y="2674488"/>
            <a:chExt cx="1155915" cy="1532202"/>
          </a:xfrm>
        </p:grpSpPr>
        <p:sp>
          <p:nvSpPr>
            <p:cNvPr id="86" name="Rounded Rectangle 85"/>
            <p:cNvSpPr/>
            <p:nvPr/>
          </p:nvSpPr>
          <p:spPr>
            <a:xfrm>
              <a:off x="8957385" y="2674488"/>
              <a:ext cx="368300" cy="93998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280022" y="3749490"/>
                  <a:ext cx="1155915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215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0022" y="3749490"/>
                  <a:ext cx="1155915" cy="4572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6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09977" y="2545341"/>
            <a:ext cx="8634454" cy="3240361"/>
            <a:chOff x="227475" y="-63443"/>
            <a:chExt cx="9353992" cy="3267417"/>
          </a:xfrm>
        </p:grpSpPr>
        <p:pic>
          <p:nvPicPr>
            <p:cNvPr id="27" name="Picture 2" descr="C:\Users\mudawar\Documents\+COE 202\202 Lectures\MealySequenceDetecto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75" y="-63443"/>
              <a:ext cx="9353992" cy="326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07895" y="1493785"/>
                  <a:ext cx="315035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i="1" baseline="-250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7895" y="1493785"/>
                  <a:ext cx="315035" cy="36004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923" r="-5769" b="-4762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57945" y="2056347"/>
                  <a:ext cx="315035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846" i="1" baseline="-250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945" y="2056347"/>
                  <a:ext cx="315035" cy="3600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692" r="-5769" b="-125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58245" y="1493785"/>
                  <a:ext cx="315035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i="1" baseline="-250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245" y="1493785"/>
                  <a:ext cx="315035" cy="3600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6923" r="-7692" b="-634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45197" y="1329005"/>
                  <a:ext cx="315035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i="1" baseline="-250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97" y="1329005"/>
                  <a:ext cx="315035" cy="36004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2692" r="-7692" b="-1428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45197" y="2056347"/>
                  <a:ext cx="315035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846" i="1" baseline="-25000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97" y="2056347"/>
                  <a:ext cx="315035" cy="36004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2692" r="-7692" b="-125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457945" y="1329005"/>
                  <a:ext cx="315035" cy="36004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latin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945" y="1329005"/>
                  <a:ext cx="315035" cy="36004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6538" r="-1923" b="-1111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209977" y="5090013"/>
            <a:ext cx="6771522" cy="1128916"/>
            <a:chOff x="227475" y="5214031"/>
            <a:chExt cx="7335816" cy="1222992"/>
          </a:xfrm>
        </p:grpSpPr>
        <p:sp>
          <p:nvSpPr>
            <p:cNvPr id="3" name="Freeform 2"/>
            <p:cNvSpPr/>
            <p:nvPr/>
          </p:nvSpPr>
          <p:spPr>
            <a:xfrm>
              <a:off x="811035" y="5214031"/>
              <a:ext cx="6752256" cy="1065475"/>
            </a:xfrm>
            <a:custGeom>
              <a:avLst/>
              <a:gdLst>
                <a:gd name="connsiteX0" fmla="*/ 0 w 3713259"/>
                <a:gd name="connsiteY0" fmla="*/ 1065475 h 1065475"/>
                <a:gd name="connsiteX1" fmla="*/ 3713259 w 3713259"/>
                <a:gd name="connsiteY1" fmla="*/ 1065475 h 1065475"/>
                <a:gd name="connsiteX2" fmla="*/ 3713259 w 3713259"/>
                <a:gd name="connsiteY2" fmla="*/ 978010 h 1065475"/>
                <a:gd name="connsiteX3" fmla="*/ 3713259 w 3713259"/>
                <a:gd name="connsiteY3" fmla="*/ 0 h 106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259" h="1065475">
                  <a:moveTo>
                    <a:pt x="0" y="1065475"/>
                  </a:moveTo>
                  <a:lnTo>
                    <a:pt x="3713259" y="1065475"/>
                  </a:lnTo>
                  <a:lnTo>
                    <a:pt x="3713259" y="978010"/>
                  </a:lnTo>
                  <a:lnTo>
                    <a:pt x="3713259" y="0"/>
                  </a:lnTo>
                </a:path>
              </a:pathLst>
            </a:custGeom>
            <a:noFill/>
            <a:ln w="190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67935" y="5214031"/>
              <a:ext cx="0" cy="1065475"/>
            </a:xfrm>
            <a:prstGeom prst="line">
              <a:avLst/>
            </a:prstGeom>
            <a:ln w="19050">
              <a:solidFill>
                <a:srgbClr val="FF339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7475" y="6121988"/>
              <a:ext cx="541285" cy="31503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662" dirty="0">
                  <a:solidFill>
                    <a:srgbClr val="FF3399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Reset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 the Mealy Sequence Detector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5988" y="1930335"/>
                <a:ext cx="2672048" cy="4220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8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8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85" i="1" dirty="0" err="1">
                          <a:latin typeface="Cambria Math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585" i="1" dirty="0" err="1">
                          <a:latin typeface="Cambria Math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8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85" i="1" dirty="0" err="1">
                          <a:latin typeface="Cambria Math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585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8" y="1930335"/>
                <a:ext cx="2672048" cy="422031"/>
              </a:xfrm>
              <a:prstGeom prst="rect">
                <a:avLst/>
              </a:prstGeom>
              <a:blipFill>
                <a:blip r:embed="rId9"/>
                <a:stretch>
                  <a:fillRect l="-456" b="-2463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5073" y="1927771"/>
                <a:ext cx="2077154" cy="4220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8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58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58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85" i="1" dirty="0" err="1">
                          <a:latin typeface="Cambria Math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585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073" y="1927771"/>
                <a:ext cx="2077154" cy="422031"/>
              </a:xfrm>
              <a:prstGeom prst="rect">
                <a:avLst/>
              </a:prstGeom>
              <a:blipFill>
                <a:blip r:embed="rId10"/>
                <a:stretch>
                  <a:fillRect l="-1466" b="-2608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47907" y="1614515"/>
                <a:ext cx="1412465" cy="42203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8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85" i="1" dirty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85" i="1" dirty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585" i="1" dirty="0" err="1">
                          <a:latin typeface="Cambria Math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585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07" y="1614515"/>
                <a:ext cx="1412465" cy="422031"/>
              </a:xfrm>
              <a:prstGeom prst="rect">
                <a:avLst/>
              </a:prstGeom>
              <a:blipFill>
                <a:blip r:embed="rId11"/>
                <a:stretch>
                  <a:fillRect l="-862" b="-2608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7313843" y="2016536"/>
            <a:ext cx="1246292" cy="1254861"/>
            <a:chOff x="7473280" y="1880542"/>
            <a:chExt cx="1350150" cy="1359433"/>
          </a:xfrm>
        </p:grpSpPr>
        <p:sp>
          <p:nvSpPr>
            <p:cNvPr id="16" name="Rectangle 15"/>
            <p:cNvSpPr/>
            <p:nvPr/>
          </p:nvSpPr>
          <p:spPr>
            <a:xfrm>
              <a:off x="7698305" y="2339875"/>
              <a:ext cx="945106" cy="9001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73280" y="1880542"/>
              <a:ext cx="1350150" cy="423333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solidFill>
                    <a:srgbClr val="0000FF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Output Logic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5948" y="3179742"/>
            <a:ext cx="1080120" cy="1495552"/>
            <a:chOff x="1847655" y="1291262"/>
            <a:chExt cx="1170130" cy="1620181"/>
          </a:xfrm>
        </p:grpSpPr>
        <p:sp>
          <p:nvSpPr>
            <p:cNvPr id="22" name="Rectangle 21"/>
            <p:cNvSpPr/>
            <p:nvPr/>
          </p:nvSpPr>
          <p:spPr>
            <a:xfrm>
              <a:off x="2027675" y="2011343"/>
              <a:ext cx="900100" cy="900100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47655" y="1291262"/>
              <a:ext cx="1170130" cy="63007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solidFill>
                    <a:srgbClr val="0066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State</a:t>
              </a:r>
            </a:p>
            <a:p>
              <a:pPr algn="ctr"/>
              <a:r>
                <a:rPr lang="en-US" sz="1846" dirty="0">
                  <a:solidFill>
                    <a:srgbClr val="0066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Logic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90097" y="3238165"/>
            <a:ext cx="2201783" cy="2060274"/>
            <a:chOff x="1937664" y="2434673"/>
            <a:chExt cx="2385265" cy="2231963"/>
          </a:xfrm>
        </p:grpSpPr>
        <p:sp>
          <p:nvSpPr>
            <p:cNvPr id="19" name="Rectangle 18"/>
            <p:cNvSpPr/>
            <p:nvPr/>
          </p:nvSpPr>
          <p:spPr>
            <a:xfrm>
              <a:off x="1937664" y="2434673"/>
              <a:ext cx="2385265" cy="2231963"/>
            </a:xfrm>
            <a:prstGeom prst="rect">
              <a:avLst/>
            </a:prstGeom>
            <a:noFill/>
            <a:ln w="12700">
              <a:solidFill>
                <a:srgbClr val="008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rgbClr val="008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7804" y="2551401"/>
              <a:ext cx="1080120" cy="58506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solidFill>
                    <a:srgbClr val="0066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Next State</a:t>
              </a:r>
            </a:p>
            <a:p>
              <a:pPr algn="ctr"/>
              <a:r>
                <a:rPr lang="en-US" sz="1846" dirty="0">
                  <a:solidFill>
                    <a:srgbClr val="006600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2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Mealy versus Moore Sequence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35" y="3802888"/>
            <a:ext cx="5192885" cy="232641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385"/>
              </a:spcBef>
              <a:buNone/>
            </a:pPr>
            <a:r>
              <a:rPr lang="en-US" dirty="0"/>
              <a:t>In general, Moore state diagrams have </a:t>
            </a:r>
            <a:r>
              <a:rPr lang="en-US" b="1" dirty="0">
                <a:solidFill>
                  <a:srgbClr val="FF0000"/>
                </a:solidFill>
              </a:rPr>
              <a:t>more states</a:t>
            </a:r>
            <a:r>
              <a:rPr lang="en-US" dirty="0"/>
              <a:t> than corresponding Mealy. </a:t>
            </a:r>
          </a:p>
          <a:p>
            <a:pPr marL="0" indent="0">
              <a:lnSpc>
                <a:spcPct val="120000"/>
              </a:lnSpc>
              <a:spcBef>
                <a:spcPts val="1385"/>
              </a:spcBef>
              <a:buNone/>
            </a:pPr>
            <a:r>
              <a:rPr lang="en-US" dirty="0"/>
              <a:t>The drawback of Mealy is that </a:t>
            </a:r>
            <a:r>
              <a:rPr lang="en-US" b="1" dirty="0">
                <a:solidFill>
                  <a:srgbClr val="FF0000"/>
                </a:solidFill>
              </a:rPr>
              <a:t>glitches</a:t>
            </a:r>
            <a:r>
              <a:rPr lang="en-US" dirty="0"/>
              <a:t> can appear in the output if the input is not synchronized with the clock.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9044" y="2186030"/>
            <a:ext cx="4985169" cy="2118697"/>
            <a:chOff x="2207695" y="4509120"/>
            <a:chExt cx="5400600" cy="2295255"/>
          </a:xfrm>
        </p:grpSpPr>
        <p:grpSp>
          <p:nvGrpSpPr>
            <p:cNvPr id="5" name="Group 4"/>
            <p:cNvGrpSpPr/>
            <p:nvPr/>
          </p:nvGrpSpPr>
          <p:grpSpPr>
            <a:xfrm>
              <a:off x="2804461" y="4509120"/>
              <a:ext cx="4218769" cy="2295255"/>
              <a:chOff x="2804461" y="4509120"/>
              <a:chExt cx="4218769" cy="2295255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2839565" y="5478381"/>
                <a:ext cx="1860508" cy="721880"/>
              </a:xfrm>
              <a:prstGeom prst="arc">
                <a:avLst>
                  <a:gd name="adj1" fmla="val 11580537"/>
                  <a:gd name="adj2" fmla="val 20930474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576748" y="5164514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3" name="Arc 22"/>
              <p:cNvSpPr/>
              <p:nvPr/>
            </p:nvSpPr>
            <p:spPr>
              <a:xfrm>
                <a:off x="2804461" y="4848737"/>
                <a:ext cx="4218769" cy="1955638"/>
              </a:xfrm>
              <a:prstGeom prst="arc">
                <a:avLst>
                  <a:gd name="adj1" fmla="val 11245500"/>
                  <a:gd name="adj2" fmla="val 21158237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56778" y="4509120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07695" y="4626961"/>
              <a:ext cx="842494" cy="1682359"/>
              <a:chOff x="2207695" y="4626961"/>
              <a:chExt cx="842494" cy="1682359"/>
            </a:xfrm>
          </p:grpSpPr>
          <p:sp>
            <p:nvSpPr>
              <p:cNvPr id="18" name="Arc 17"/>
              <p:cNvSpPr/>
              <p:nvPr/>
            </p:nvSpPr>
            <p:spPr>
              <a:xfrm>
                <a:off x="2453423" y="5057718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7695" y="547035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42710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050189" y="5470355"/>
              <a:ext cx="2281754" cy="838965"/>
              <a:chOff x="5210429" y="2032945"/>
              <a:chExt cx="2281754" cy="838965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5210429" y="2535901"/>
                <a:ext cx="143926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601974" y="2213865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49689" y="203294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26541" y="5465785"/>
              <a:ext cx="2281754" cy="838965"/>
              <a:chOff x="5210429" y="2032945"/>
              <a:chExt cx="2281754" cy="83896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210429" y="2535901"/>
                <a:ext cx="143926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01974" y="2213865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649689" y="203294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921518" y="4626961"/>
              <a:ext cx="551762" cy="1000575"/>
              <a:chOff x="6921518" y="4626961"/>
              <a:chExt cx="551762" cy="1000575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7023230" y="5049180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921518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925473" y="1777247"/>
            <a:ext cx="2883921" cy="4601311"/>
            <a:chOff x="6464267" y="1549591"/>
            <a:chExt cx="3124248" cy="4984754"/>
          </a:xfrm>
        </p:grpSpPr>
        <p:grpSp>
          <p:nvGrpSpPr>
            <p:cNvPr id="65" name="Group 64"/>
            <p:cNvGrpSpPr/>
            <p:nvPr/>
          </p:nvGrpSpPr>
          <p:grpSpPr>
            <a:xfrm>
              <a:off x="7096137" y="2087144"/>
              <a:ext cx="1860508" cy="1035747"/>
              <a:chOff x="6601082" y="1952129"/>
              <a:chExt cx="1860508" cy="1035747"/>
            </a:xfrm>
          </p:grpSpPr>
          <p:sp>
            <p:nvSpPr>
              <p:cNvPr id="96" name="Arc 95"/>
              <p:cNvSpPr/>
              <p:nvPr/>
            </p:nvSpPr>
            <p:spPr>
              <a:xfrm>
                <a:off x="6601082" y="2265996"/>
                <a:ext cx="1860508" cy="721880"/>
              </a:xfrm>
              <a:prstGeom prst="arc">
                <a:avLst>
                  <a:gd name="adj1" fmla="val 11580537"/>
                  <a:gd name="adj2" fmla="val 20930474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338265" y="1952129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6569579" y="3387397"/>
              <a:ext cx="313829" cy="1684987"/>
              <a:chOff x="6074524" y="3252382"/>
              <a:chExt cx="313829" cy="1684987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 flipV="1">
                <a:off x="6388353" y="3252382"/>
                <a:ext cx="0" cy="16849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6074524" y="3709125"/>
                <a:ext cx="280831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7183381" y="3231050"/>
              <a:ext cx="1686020" cy="1621836"/>
              <a:chOff x="6688326" y="3096035"/>
              <a:chExt cx="1686020" cy="1621836"/>
            </a:xfrm>
          </p:grpSpPr>
          <p:cxnSp>
            <p:nvCxnSpPr>
              <p:cNvPr id="92" name="Straight Arrow Connector 91"/>
              <p:cNvCxnSpPr>
                <a:stCxn id="86" idx="1"/>
                <a:endCxn id="90" idx="5"/>
              </p:cNvCxnSpPr>
              <p:nvPr/>
            </p:nvCxnSpPr>
            <p:spPr>
              <a:xfrm flipH="1" flipV="1">
                <a:off x="6688326" y="3096035"/>
                <a:ext cx="1686020" cy="16218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7689304" y="3709125"/>
                <a:ext cx="351039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464267" y="1549591"/>
              <a:ext cx="3124248" cy="4142260"/>
              <a:chOff x="5969212" y="1414576"/>
              <a:chExt cx="3124248" cy="4142260"/>
            </a:xfrm>
          </p:grpSpPr>
          <p:sp>
            <p:nvSpPr>
              <p:cNvPr id="72" name="Arc 71"/>
              <p:cNvSpPr/>
              <p:nvPr/>
            </p:nvSpPr>
            <p:spPr>
              <a:xfrm>
                <a:off x="6214940" y="1845333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811706" y="5077785"/>
                <a:ext cx="18254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8684618" y="2888940"/>
                <a:ext cx="0" cy="16849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6425563" y="2760926"/>
                <a:ext cx="18254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5969212" y="2257070"/>
                <a:ext cx="842494" cy="982909"/>
                <a:chOff x="5853100" y="2078851"/>
                <a:chExt cx="540060" cy="63007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5853100" y="2078851"/>
                  <a:ext cx="540060" cy="63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2215" b="1" baseline="-25000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sz="2215" b="1" dirty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988115" y="2411066"/>
                  <a:ext cx="27003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8250966" y="2257070"/>
                <a:ext cx="842494" cy="982909"/>
                <a:chOff x="5853100" y="2078851"/>
                <a:chExt cx="540060" cy="630070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5853100" y="2078851"/>
                  <a:ext cx="540060" cy="63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2215" b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pPr algn="ctr"/>
                  <a:r>
                    <a:rPr lang="en-US" sz="2215" b="1" dirty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988115" y="2411066"/>
                  <a:ext cx="27003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/>
              <p:cNvGrpSpPr/>
              <p:nvPr/>
            </p:nvGrpSpPr>
            <p:grpSpPr>
              <a:xfrm>
                <a:off x="8250966" y="4573927"/>
                <a:ext cx="842494" cy="982909"/>
                <a:chOff x="5853100" y="2078851"/>
                <a:chExt cx="540060" cy="630070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5853100" y="2078851"/>
                  <a:ext cx="540060" cy="63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2215" b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988115" y="2401836"/>
                  <a:ext cx="27003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5969212" y="4573927"/>
                <a:ext cx="842494" cy="982909"/>
                <a:chOff x="5853100" y="2078851"/>
                <a:chExt cx="540060" cy="63007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5853100" y="2078851"/>
                  <a:ext cx="540060" cy="63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2215" b="1" baseline="-25000" dirty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 algn="ctr"/>
                  <a:r>
                    <a:rPr lang="en-US" sz="2215" b="1" dirty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988115" y="2401836"/>
                  <a:ext cx="27003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7338265" y="2438890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8742423" y="3709125"/>
                <a:ext cx="280831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338265" y="5113282"/>
                <a:ext cx="421247" cy="28411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250043" y="1414576"/>
                <a:ext cx="280831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709995" y="5532416"/>
              <a:ext cx="351039" cy="1001929"/>
              <a:chOff x="6214940" y="5397401"/>
              <a:chExt cx="351039" cy="1001929"/>
            </a:xfrm>
          </p:grpSpPr>
          <p:sp>
            <p:nvSpPr>
              <p:cNvPr id="70" name="Arc 69"/>
              <p:cNvSpPr/>
              <p:nvPr/>
            </p:nvSpPr>
            <p:spPr>
              <a:xfrm flipV="1">
                <a:off x="6214940" y="5397401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231024" y="5955775"/>
                <a:ext cx="280831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98" name="Content Placeholder 2"/>
          <p:cNvSpPr txBox="1">
            <a:spLocks/>
          </p:cNvSpPr>
          <p:nvPr/>
        </p:nvSpPr>
        <p:spPr bwMode="auto">
          <a:xfrm>
            <a:off x="1233130" y="1609168"/>
            <a:ext cx="3452338" cy="43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385"/>
              </a:spcBef>
              <a:buNone/>
            </a:pPr>
            <a:r>
              <a:rPr lang="en-US" sz="2215" b="1" kern="0" dirty="0"/>
              <a:t>Mealy</a:t>
            </a:r>
            <a:r>
              <a:rPr lang="en-US" sz="2215" kern="0" dirty="0"/>
              <a:t> Sequence Detector</a:t>
            </a:r>
          </a:p>
        </p:txBody>
      </p:sp>
      <p:sp>
        <p:nvSpPr>
          <p:cNvPr id="99" name="Content Placeholder 2"/>
          <p:cNvSpPr txBox="1">
            <a:spLocks/>
          </p:cNvSpPr>
          <p:nvPr/>
        </p:nvSpPr>
        <p:spPr bwMode="auto">
          <a:xfrm>
            <a:off x="5779260" y="1216971"/>
            <a:ext cx="3792016" cy="94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462"/>
              </a:spcAft>
              <a:buNone/>
            </a:pPr>
            <a:r>
              <a:rPr lang="en-US" sz="2215" b="1" kern="0" dirty="0"/>
              <a:t>Moore</a:t>
            </a:r>
          </a:p>
          <a:p>
            <a:pPr marL="0" indent="0" algn="ctr">
              <a:spcBef>
                <a:spcPts val="0"/>
              </a:spcBef>
              <a:spcAft>
                <a:spcPts val="462"/>
              </a:spcAft>
              <a:buNone/>
            </a:pPr>
            <a:r>
              <a:rPr lang="en-US" sz="2215" kern="0" dirty="0"/>
              <a:t>Sequence</a:t>
            </a:r>
          </a:p>
          <a:p>
            <a:pPr marL="0" indent="0" algn="ctr">
              <a:spcBef>
                <a:spcPts val="0"/>
              </a:spcBef>
              <a:spcAft>
                <a:spcPts val="462"/>
              </a:spcAft>
              <a:buNone/>
            </a:pPr>
            <a:r>
              <a:rPr lang="en-US" sz="2215" kern="0" dirty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220628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37361"/>
            <a:ext cx="7620001" cy="495875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108"/>
              </a:spcBef>
            </a:pPr>
            <a:r>
              <a:rPr lang="en-US" altLang="en-US" dirty="0"/>
              <a:t>Sequential circuits should be verified by showing that the circuit produces the original state diagram</a:t>
            </a:r>
          </a:p>
          <a:p>
            <a:pPr>
              <a:lnSpc>
                <a:spcPct val="120000"/>
              </a:lnSpc>
              <a:spcBef>
                <a:spcPts val="1108"/>
              </a:spcBef>
            </a:pPr>
            <a:r>
              <a:rPr lang="en-US" altLang="en-US" dirty="0"/>
              <a:t>Verification can be done manually, or with the help of a simulation program</a:t>
            </a:r>
          </a:p>
          <a:p>
            <a:pPr>
              <a:lnSpc>
                <a:spcPct val="120000"/>
              </a:lnSpc>
              <a:spcBef>
                <a:spcPts val="1108"/>
              </a:spcBef>
            </a:pPr>
            <a:r>
              <a:rPr lang="en-US" altLang="en-US" dirty="0"/>
              <a:t>All possible input combinations are applied at each state and the state variables and outputs are observed</a:t>
            </a:r>
          </a:p>
          <a:p>
            <a:pPr>
              <a:lnSpc>
                <a:spcPct val="120000"/>
              </a:lnSpc>
              <a:spcBef>
                <a:spcPts val="1108"/>
              </a:spcBef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FF0000"/>
                </a:solidFill>
              </a:rPr>
              <a:t>reset</a:t>
            </a:r>
            <a:r>
              <a:rPr lang="en-US" altLang="en-US" dirty="0"/>
              <a:t> input is used to reset the circuit to its initial state</a:t>
            </a:r>
          </a:p>
          <a:p>
            <a:pPr>
              <a:lnSpc>
                <a:spcPct val="120000"/>
              </a:lnSpc>
              <a:spcBef>
                <a:spcPts val="1108"/>
              </a:spcBef>
            </a:pPr>
            <a:r>
              <a:rPr lang="en-US" altLang="en-US" dirty="0"/>
              <a:t>Apply a sequence of inputs to test all the state-input combinations, i.e., </a:t>
            </a:r>
            <a:r>
              <a:rPr lang="en-US" altLang="en-US" b="1" dirty="0">
                <a:solidFill>
                  <a:srgbClr val="FF0000"/>
                </a:solidFill>
              </a:rPr>
              <a:t>all transitions</a:t>
            </a:r>
            <a:r>
              <a:rPr lang="en-US" altLang="en-US" dirty="0"/>
              <a:t> in the state diagram</a:t>
            </a:r>
          </a:p>
          <a:p>
            <a:pPr>
              <a:lnSpc>
                <a:spcPct val="120000"/>
              </a:lnSpc>
              <a:spcBef>
                <a:spcPts val="1108"/>
              </a:spcBef>
            </a:pPr>
            <a:r>
              <a:rPr lang="en-US" altLang="en-US" dirty="0"/>
              <a:t>Observe the output and the next state that appears after each clock edge in the timing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9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Test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98" y="1713921"/>
            <a:ext cx="7086600" cy="27024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Required to verify the correct operation of a sequential circuit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It should test each state transition of the state diagram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Test sequences can be produced from the state diagram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Consider the Mealy sequence detector, starting at </a:t>
            </a:r>
            <a:r>
              <a:rPr lang="en-US" b="1" dirty="0"/>
              <a:t>S</a:t>
            </a:r>
            <a:r>
              <a:rPr lang="en-US" b="1" baseline="-25000" dirty="0"/>
              <a:t>0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reset</a:t>
            </a:r>
            <a:r>
              <a:rPr lang="en-US" dirty="0"/>
              <a:t>), we can use an input test sequence to verify all state transitions:</a:t>
            </a:r>
          </a:p>
          <a:p>
            <a:pPr marL="332651" indent="0">
              <a:buNone/>
            </a:pPr>
            <a:r>
              <a:rPr lang="en-US" b="1" dirty="0"/>
              <a:t>Input test sequence: </a:t>
            </a:r>
            <a:r>
              <a:rPr lang="en-US" b="1" dirty="0">
                <a:solidFill>
                  <a:srgbClr val="FF0000"/>
                </a:solidFill>
              </a:rPr>
              <a:t>reset</a:t>
            </a:r>
            <a:r>
              <a:rPr lang="en-US" b="1" dirty="0"/>
              <a:t> then x = </a:t>
            </a:r>
            <a:r>
              <a:rPr lang="en-US" b="1" dirty="0">
                <a:solidFill>
                  <a:srgbClr val="FF0000"/>
                </a:solidFill>
              </a:rPr>
              <a:t>0,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1, 0, 1, 1, 0, 1, 1, 1, 1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7131" y="4467577"/>
            <a:ext cx="6148375" cy="2118697"/>
            <a:chOff x="947555" y="4509120"/>
            <a:chExt cx="6660740" cy="2295255"/>
          </a:xfrm>
        </p:grpSpPr>
        <p:grpSp>
          <p:nvGrpSpPr>
            <p:cNvPr id="6" name="Group 5"/>
            <p:cNvGrpSpPr/>
            <p:nvPr/>
          </p:nvGrpSpPr>
          <p:grpSpPr>
            <a:xfrm>
              <a:off x="2804461" y="4509120"/>
              <a:ext cx="4218769" cy="2295255"/>
              <a:chOff x="2804461" y="4509120"/>
              <a:chExt cx="4218769" cy="2295255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2839565" y="5478381"/>
                <a:ext cx="1860508" cy="721880"/>
              </a:xfrm>
              <a:prstGeom prst="arc">
                <a:avLst>
                  <a:gd name="adj1" fmla="val 11580537"/>
                  <a:gd name="adj2" fmla="val 20930474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76748" y="5164514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4" name="Arc 23"/>
              <p:cNvSpPr/>
              <p:nvPr/>
            </p:nvSpPr>
            <p:spPr>
              <a:xfrm>
                <a:off x="2804461" y="4848737"/>
                <a:ext cx="4218769" cy="1955638"/>
              </a:xfrm>
              <a:prstGeom prst="arc">
                <a:avLst>
                  <a:gd name="adj1" fmla="val 11245500"/>
                  <a:gd name="adj2" fmla="val 21158237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756778" y="4509120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207695" y="4626961"/>
              <a:ext cx="842494" cy="1682359"/>
              <a:chOff x="2207695" y="4626961"/>
              <a:chExt cx="842494" cy="1682359"/>
            </a:xfrm>
          </p:grpSpPr>
          <p:sp>
            <p:nvSpPr>
              <p:cNvPr id="19" name="Arc 18"/>
              <p:cNvSpPr/>
              <p:nvPr/>
            </p:nvSpPr>
            <p:spPr>
              <a:xfrm>
                <a:off x="2453423" y="5057718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207695" y="547035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42710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47555" y="5470355"/>
              <a:ext cx="4384388" cy="838965"/>
              <a:chOff x="3107795" y="2032945"/>
              <a:chExt cx="4384388" cy="838965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210429" y="2535901"/>
                <a:ext cx="143926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601974" y="2213865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49689" y="203294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3872880" y="2427053"/>
                <a:ext cx="49505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3107795" y="2241840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reset</a:t>
                </a:r>
                <a:endParaRPr lang="en-US" sz="1846" b="1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326541" y="5465785"/>
              <a:ext cx="2281754" cy="838965"/>
              <a:chOff x="5210429" y="2032945"/>
              <a:chExt cx="2281754" cy="8389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10429" y="2535901"/>
                <a:ext cx="143926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601974" y="2213865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649689" y="203294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921518" y="4626961"/>
              <a:ext cx="551762" cy="1000575"/>
              <a:chOff x="6921518" y="4626961"/>
              <a:chExt cx="551762" cy="1000575"/>
            </a:xfrm>
          </p:grpSpPr>
          <p:sp>
            <p:nvSpPr>
              <p:cNvPr id="11" name="Arc 10"/>
              <p:cNvSpPr/>
              <p:nvPr/>
            </p:nvSpPr>
            <p:spPr>
              <a:xfrm>
                <a:off x="7023230" y="5049180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21518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500779" y="4758379"/>
            <a:ext cx="1620180" cy="12878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sz="1846" dirty="0">
                <a:cs typeface="Times New Roman" panose="02020603050405020304" pitchFamily="18" charset="0"/>
              </a:rPr>
              <a:t>Reset input forces initial state to be </a:t>
            </a:r>
            <a:r>
              <a:rPr lang="en-US" sz="1846" b="1" dirty="0">
                <a:cs typeface="Times New Roman" panose="02020603050405020304" pitchFamily="18" charset="0"/>
              </a:rPr>
              <a:t>S</a:t>
            </a:r>
            <a:r>
              <a:rPr lang="en-US" sz="1846" b="1" baseline="-25000" dirty="0"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12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/>
          <p:cNvGrpSpPr/>
          <p:nvPr/>
        </p:nvGrpSpPr>
        <p:grpSpPr>
          <a:xfrm>
            <a:off x="43805" y="5457562"/>
            <a:ext cx="8967650" cy="339394"/>
            <a:chOff x="47455" y="5626608"/>
            <a:chExt cx="9714954" cy="367677"/>
          </a:xfrm>
        </p:grpSpPr>
        <p:sp>
          <p:nvSpPr>
            <p:cNvPr id="78" name="TextBox 77"/>
            <p:cNvSpPr txBox="1"/>
            <p:nvPr/>
          </p:nvSpPr>
          <p:spPr>
            <a:xfrm>
              <a:off x="47455" y="5631046"/>
              <a:ext cx="637220" cy="3632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Q0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77525" y="5639838"/>
              <a:ext cx="1050866" cy="353343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670559" y="5626608"/>
              <a:ext cx="9091850" cy="367205"/>
              <a:chOff x="670559" y="5626608"/>
              <a:chExt cx="9091850" cy="367205"/>
            </a:xfrm>
          </p:grpSpPr>
          <p:sp>
            <p:nvSpPr>
              <p:cNvPr id="83" name="Freeform 82"/>
              <p:cNvSpPr/>
              <p:nvPr/>
            </p:nvSpPr>
            <p:spPr>
              <a:xfrm>
                <a:off x="670559" y="5626608"/>
                <a:ext cx="5099911" cy="365760"/>
              </a:xfrm>
              <a:custGeom>
                <a:avLst/>
                <a:gdLst>
                  <a:gd name="connsiteX0" fmla="*/ 0 w 8887968"/>
                  <a:gd name="connsiteY0" fmla="*/ 365760 h 365760"/>
                  <a:gd name="connsiteX1" fmla="*/ 3139440 w 8887968"/>
                  <a:gd name="connsiteY1" fmla="*/ 365760 h 365760"/>
                  <a:gd name="connsiteX2" fmla="*/ 3139440 w 8887968"/>
                  <a:gd name="connsiteY2" fmla="*/ 6096 h 365760"/>
                  <a:gd name="connsiteX3" fmla="*/ 4114800 w 8887968"/>
                  <a:gd name="connsiteY3" fmla="*/ 6096 h 365760"/>
                  <a:gd name="connsiteX4" fmla="*/ 4114800 w 8887968"/>
                  <a:gd name="connsiteY4" fmla="*/ 359664 h 365760"/>
                  <a:gd name="connsiteX5" fmla="*/ 5090160 w 8887968"/>
                  <a:gd name="connsiteY5" fmla="*/ 359664 h 365760"/>
                  <a:gd name="connsiteX6" fmla="*/ 5090160 w 8887968"/>
                  <a:gd name="connsiteY6" fmla="*/ 0 h 365760"/>
                  <a:gd name="connsiteX7" fmla="*/ 6059424 w 8887968"/>
                  <a:gd name="connsiteY7" fmla="*/ 0 h 365760"/>
                  <a:gd name="connsiteX8" fmla="*/ 6059424 w 8887968"/>
                  <a:gd name="connsiteY8" fmla="*/ 359664 h 365760"/>
                  <a:gd name="connsiteX9" fmla="*/ 8887968 w 8887968"/>
                  <a:gd name="connsiteY9" fmla="*/ 359664 h 365760"/>
                  <a:gd name="connsiteX0" fmla="*/ 0 w 8002489"/>
                  <a:gd name="connsiteY0" fmla="*/ 365760 h 365760"/>
                  <a:gd name="connsiteX1" fmla="*/ 3139440 w 8002489"/>
                  <a:gd name="connsiteY1" fmla="*/ 365760 h 365760"/>
                  <a:gd name="connsiteX2" fmla="*/ 3139440 w 8002489"/>
                  <a:gd name="connsiteY2" fmla="*/ 6096 h 365760"/>
                  <a:gd name="connsiteX3" fmla="*/ 4114800 w 8002489"/>
                  <a:gd name="connsiteY3" fmla="*/ 6096 h 365760"/>
                  <a:gd name="connsiteX4" fmla="*/ 4114800 w 8002489"/>
                  <a:gd name="connsiteY4" fmla="*/ 359664 h 365760"/>
                  <a:gd name="connsiteX5" fmla="*/ 5090160 w 8002489"/>
                  <a:gd name="connsiteY5" fmla="*/ 359664 h 365760"/>
                  <a:gd name="connsiteX6" fmla="*/ 5090160 w 8002489"/>
                  <a:gd name="connsiteY6" fmla="*/ 0 h 365760"/>
                  <a:gd name="connsiteX7" fmla="*/ 6059424 w 8002489"/>
                  <a:gd name="connsiteY7" fmla="*/ 0 h 365760"/>
                  <a:gd name="connsiteX8" fmla="*/ 6059424 w 8002489"/>
                  <a:gd name="connsiteY8" fmla="*/ 359664 h 365760"/>
                  <a:gd name="connsiteX9" fmla="*/ 8002489 w 8002489"/>
                  <a:gd name="connsiteY9" fmla="*/ 364950 h 365760"/>
                  <a:gd name="connsiteX0" fmla="*/ 0 w 6059424"/>
                  <a:gd name="connsiteY0" fmla="*/ 365760 h 365760"/>
                  <a:gd name="connsiteX1" fmla="*/ 3139440 w 6059424"/>
                  <a:gd name="connsiteY1" fmla="*/ 365760 h 365760"/>
                  <a:gd name="connsiteX2" fmla="*/ 3139440 w 6059424"/>
                  <a:gd name="connsiteY2" fmla="*/ 6096 h 365760"/>
                  <a:gd name="connsiteX3" fmla="*/ 4114800 w 6059424"/>
                  <a:gd name="connsiteY3" fmla="*/ 6096 h 365760"/>
                  <a:gd name="connsiteX4" fmla="*/ 4114800 w 6059424"/>
                  <a:gd name="connsiteY4" fmla="*/ 359664 h 365760"/>
                  <a:gd name="connsiteX5" fmla="*/ 5090160 w 6059424"/>
                  <a:gd name="connsiteY5" fmla="*/ 359664 h 365760"/>
                  <a:gd name="connsiteX6" fmla="*/ 5090160 w 6059424"/>
                  <a:gd name="connsiteY6" fmla="*/ 0 h 365760"/>
                  <a:gd name="connsiteX7" fmla="*/ 6059424 w 6059424"/>
                  <a:gd name="connsiteY7" fmla="*/ 0 h 365760"/>
                  <a:gd name="connsiteX8" fmla="*/ 6059424 w 6059424"/>
                  <a:gd name="connsiteY8" fmla="*/ 359664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9424" h="365760">
                    <a:moveTo>
                      <a:pt x="0" y="365760"/>
                    </a:moveTo>
                    <a:lnTo>
                      <a:pt x="3139440" y="365760"/>
                    </a:lnTo>
                    <a:lnTo>
                      <a:pt x="3139440" y="6096"/>
                    </a:lnTo>
                    <a:lnTo>
                      <a:pt x="4114800" y="6096"/>
                    </a:lnTo>
                    <a:lnTo>
                      <a:pt x="4114800" y="359664"/>
                    </a:lnTo>
                    <a:lnTo>
                      <a:pt x="5090160" y="359664"/>
                    </a:lnTo>
                    <a:lnTo>
                      <a:pt x="5090160" y="0"/>
                    </a:lnTo>
                    <a:lnTo>
                      <a:pt x="6059424" y="0"/>
                    </a:lnTo>
                    <a:lnTo>
                      <a:pt x="6059424" y="35966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47" name="Freeform 146"/>
              <p:cNvSpPr/>
              <p:nvPr/>
            </p:nvSpPr>
            <p:spPr>
              <a:xfrm>
                <a:off x="5771820" y="5629110"/>
                <a:ext cx="3990589" cy="364703"/>
              </a:xfrm>
              <a:custGeom>
                <a:avLst/>
                <a:gdLst>
                  <a:gd name="connsiteX0" fmla="*/ 0 w 3990589"/>
                  <a:gd name="connsiteY0" fmla="*/ 359417 h 364703"/>
                  <a:gd name="connsiteX1" fmla="*/ 1633234 w 3990589"/>
                  <a:gd name="connsiteY1" fmla="*/ 359417 h 364703"/>
                  <a:gd name="connsiteX2" fmla="*/ 1633234 w 3990589"/>
                  <a:gd name="connsiteY2" fmla="*/ 0 h 364703"/>
                  <a:gd name="connsiteX3" fmla="*/ 2447209 w 3990589"/>
                  <a:gd name="connsiteY3" fmla="*/ 0 h 364703"/>
                  <a:gd name="connsiteX4" fmla="*/ 2447209 w 3990589"/>
                  <a:gd name="connsiteY4" fmla="*/ 364703 h 364703"/>
                  <a:gd name="connsiteX5" fmla="*/ 3990589 w 3990589"/>
                  <a:gd name="connsiteY5" fmla="*/ 364703 h 36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90589" h="364703">
                    <a:moveTo>
                      <a:pt x="0" y="359417"/>
                    </a:moveTo>
                    <a:lnTo>
                      <a:pt x="1633234" y="359417"/>
                    </a:lnTo>
                    <a:lnTo>
                      <a:pt x="1633234" y="0"/>
                    </a:lnTo>
                    <a:lnTo>
                      <a:pt x="2447209" y="0"/>
                    </a:lnTo>
                    <a:lnTo>
                      <a:pt x="2447209" y="364703"/>
                    </a:lnTo>
                    <a:lnTo>
                      <a:pt x="3990589" y="364703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13" name="Freeform 212"/>
              <p:cNvSpPr/>
              <p:nvPr/>
            </p:nvSpPr>
            <p:spPr>
              <a:xfrm flipV="1">
                <a:off x="5771820" y="5817376"/>
                <a:ext cx="190068" cy="174992"/>
              </a:xfrm>
              <a:custGeom>
                <a:avLst/>
                <a:gdLst>
                  <a:gd name="connsiteX0" fmla="*/ 0 w 79248"/>
                  <a:gd name="connsiteY0" fmla="*/ 103632 h 103632"/>
                  <a:gd name="connsiteX1" fmla="*/ 0 w 79248"/>
                  <a:gd name="connsiteY1" fmla="*/ 0 h 103632"/>
                  <a:gd name="connsiteX2" fmla="*/ 79248 w 79248"/>
                  <a:gd name="connsiteY2" fmla="*/ 0 h 10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" h="103632">
                    <a:moveTo>
                      <a:pt x="0" y="103632"/>
                    </a:moveTo>
                    <a:lnTo>
                      <a:pt x="0" y="0"/>
                    </a:lnTo>
                    <a:lnTo>
                      <a:pt x="792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3804" y="5007173"/>
            <a:ext cx="8978286" cy="335762"/>
            <a:chOff x="47455" y="5138687"/>
            <a:chExt cx="9726476" cy="363742"/>
          </a:xfrm>
        </p:grpSpPr>
        <p:sp>
          <p:nvSpPr>
            <p:cNvPr id="77" name="TextBox 76"/>
            <p:cNvSpPr txBox="1"/>
            <p:nvPr/>
          </p:nvSpPr>
          <p:spPr>
            <a:xfrm>
              <a:off x="47455" y="5139190"/>
              <a:ext cx="637220" cy="3632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77525" y="5138687"/>
              <a:ext cx="1050866" cy="353343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2027675" y="5184195"/>
              <a:ext cx="7712734" cy="270030"/>
              <a:chOff x="1610849" y="3248980"/>
              <a:chExt cx="7712734" cy="270030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1610849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S0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2419880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S0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3235537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057820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S0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4873477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689134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504791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S0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7307196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S1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129479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S2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51762" y="3248980"/>
                <a:ext cx="37182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S2</a:t>
                </a: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670560" y="5138687"/>
              <a:ext cx="9103371" cy="359905"/>
              <a:chOff x="670560" y="5138687"/>
              <a:chExt cx="9103371" cy="359905"/>
            </a:xfrm>
          </p:grpSpPr>
          <p:sp>
            <p:nvSpPr>
              <p:cNvPr id="82" name="Freeform 81"/>
              <p:cNvSpPr/>
              <p:nvPr/>
            </p:nvSpPr>
            <p:spPr>
              <a:xfrm>
                <a:off x="670560" y="5138687"/>
                <a:ext cx="5094780" cy="353809"/>
              </a:xfrm>
              <a:custGeom>
                <a:avLst/>
                <a:gdLst>
                  <a:gd name="connsiteX0" fmla="*/ 0 w 8875776"/>
                  <a:gd name="connsiteY0" fmla="*/ 347472 h 353568"/>
                  <a:gd name="connsiteX1" fmla="*/ 6053328 w 8875776"/>
                  <a:gd name="connsiteY1" fmla="*/ 347472 h 353568"/>
                  <a:gd name="connsiteX2" fmla="*/ 6053328 w 8875776"/>
                  <a:gd name="connsiteY2" fmla="*/ 0 h 353568"/>
                  <a:gd name="connsiteX3" fmla="*/ 6193536 w 8875776"/>
                  <a:gd name="connsiteY3" fmla="*/ 0 h 353568"/>
                  <a:gd name="connsiteX4" fmla="*/ 8473440 w 8875776"/>
                  <a:gd name="connsiteY4" fmla="*/ 0 h 353568"/>
                  <a:gd name="connsiteX5" fmla="*/ 8473440 w 8875776"/>
                  <a:gd name="connsiteY5" fmla="*/ 353568 h 353568"/>
                  <a:gd name="connsiteX6" fmla="*/ 8875776 w 8875776"/>
                  <a:gd name="connsiteY6" fmla="*/ 353568 h 353568"/>
                  <a:gd name="connsiteX0" fmla="*/ 0 w 8473440"/>
                  <a:gd name="connsiteY0" fmla="*/ 347472 h 353568"/>
                  <a:gd name="connsiteX1" fmla="*/ 6053328 w 8473440"/>
                  <a:gd name="connsiteY1" fmla="*/ 347472 h 353568"/>
                  <a:gd name="connsiteX2" fmla="*/ 6053328 w 8473440"/>
                  <a:gd name="connsiteY2" fmla="*/ 0 h 353568"/>
                  <a:gd name="connsiteX3" fmla="*/ 6193536 w 8473440"/>
                  <a:gd name="connsiteY3" fmla="*/ 0 h 353568"/>
                  <a:gd name="connsiteX4" fmla="*/ 8473440 w 8473440"/>
                  <a:gd name="connsiteY4" fmla="*/ 0 h 353568"/>
                  <a:gd name="connsiteX5" fmla="*/ 8473440 w 8473440"/>
                  <a:gd name="connsiteY5" fmla="*/ 353568 h 353568"/>
                  <a:gd name="connsiteX0" fmla="*/ 0 w 8473440"/>
                  <a:gd name="connsiteY0" fmla="*/ 347472 h 347472"/>
                  <a:gd name="connsiteX1" fmla="*/ 6053328 w 8473440"/>
                  <a:gd name="connsiteY1" fmla="*/ 347472 h 347472"/>
                  <a:gd name="connsiteX2" fmla="*/ 6053328 w 8473440"/>
                  <a:gd name="connsiteY2" fmla="*/ 0 h 347472"/>
                  <a:gd name="connsiteX3" fmla="*/ 6193536 w 8473440"/>
                  <a:gd name="connsiteY3" fmla="*/ 0 h 347472"/>
                  <a:gd name="connsiteX4" fmla="*/ 8473440 w 8473440"/>
                  <a:gd name="connsiteY4" fmla="*/ 0 h 347472"/>
                  <a:gd name="connsiteX0" fmla="*/ 0 w 6193536"/>
                  <a:gd name="connsiteY0" fmla="*/ 347472 h 347472"/>
                  <a:gd name="connsiteX1" fmla="*/ 6053328 w 6193536"/>
                  <a:gd name="connsiteY1" fmla="*/ 347472 h 347472"/>
                  <a:gd name="connsiteX2" fmla="*/ 6053328 w 6193536"/>
                  <a:gd name="connsiteY2" fmla="*/ 0 h 347472"/>
                  <a:gd name="connsiteX3" fmla="*/ 6193536 w 6193536"/>
                  <a:gd name="connsiteY3" fmla="*/ 0 h 347472"/>
                  <a:gd name="connsiteX0" fmla="*/ 0 w 6053328"/>
                  <a:gd name="connsiteY0" fmla="*/ 347472 h 347472"/>
                  <a:gd name="connsiteX1" fmla="*/ 6053328 w 6053328"/>
                  <a:gd name="connsiteY1" fmla="*/ 347472 h 347472"/>
                  <a:gd name="connsiteX2" fmla="*/ 6053328 w 6053328"/>
                  <a:gd name="connsiteY2" fmla="*/ 0 h 3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53328" h="347472">
                    <a:moveTo>
                      <a:pt x="0" y="347472"/>
                    </a:moveTo>
                    <a:lnTo>
                      <a:pt x="6053328" y="347472"/>
                    </a:lnTo>
                    <a:lnTo>
                      <a:pt x="605332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5766816" y="5138928"/>
                <a:ext cx="4007115" cy="359664"/>
              </a:xfrm>
              <a:custGeom>
                <a:avLst/>
                <a:gdLst>
                  <a:gd name="connsiteX0" fmla="*/ 0 w 4023360"/>
                  <a:gd name="connsiteY0" fmla="*/ 0 h 359664"/>
                  <a:gd name="connsiteX1" fmla="*/ 816864 w 4023360"/>
                  <a:gd name="connsiteY1" fmla="*/ 0 h 359664"/>
                  <a:gd name="connsiteX2" fmla="*/ 816864 w 4023360"/>
                  <a:gd name="connsiteY2" fmla="*/ 359664 h 359664"/>
                  <a:gd name="connsiteX3" fmla="*/ 2456688 w 4023360"/>
                  <a:gd name="connsiteY3" fmla="*/ 359664 h 359664"/>
                  <a:gd name="connsiteX4" fmla="*/ 2456688 w 4023360"/>
                  <a:gd name="connsiteY4" fmla="*/ 0 h 359664"/>
                  <a:gd name="connsiteX5" fmla="*/ 4023360 w 4023360"/>
                  <a:gd name="connsiteY5" fmla="*/ 0 h 359664"/>
                  <a:gd name="connsiteX0" fmla="*/ 0 w 3980688"/>
                  <a:gd name="connsiteY0" fmla="*/ 0 h 359664"/>
                  <a:gd name="connsiteX1" fmla="*/ 816864 w 3980688"/>
                  <a:gd name="connsiteY1" fmla="*/ 0 h 359664"/>
                  <a:gd name="connsiteX2" fmla="*/ 816864 w 3980688"/>
                  <a:gd name="connsiteY2" fmla="*/ 359664 h 359664"/>
                  <a:gd name="connsiteX3" fmla="*/ 2456688 w 3980688"/>
                  <a:gd name="connsiteY3" fmla="*/ 359664 h 359664"/>
                  <a:gd name="connsiteX4" fmla="*/ 2456688 w 3980688"/>
                  <a:gd name="connsiteY4" fmla="*/ 0 h 359664"/>
                  <a:gd name="connsiteX5" fmla="*/ 3980688 w 3980688"/>
                  <a:gd name="connsiteY5" fmla="*/ 0 h 359664"/>
                  <a:gd name="connsiteX0" fmla="*/ 0 w 4007115"/>
                  <a:gd name="connsiteY0" fmla="*/ 0 h 359664"/>
                  <a:gd name="connsiteX1" fmla="*/ 816864 w 4007115"/>
                  <a:gd name="connsiteY1" fmla="*/ 0 h 359664"/>
                  <a:gd name="connsiteX2" fmla="*/ 816864 w 4007115"/>
                  <a:gd name="connsiteY2" fmla="*/ 359664 h 359664"/>
                  <a:gd name="connsiteX3" fmla="*/ 2456688 w 4007115"/>
                  <a:gd name="connsiteY3" fmla="*/ 359664 h 359664"/>
                  <a:gd name="connsiteX4" fmla="*/ 2456688 w 4007115"/>
                  <a:gd name="connsiteY4" fmla="*/ 0 h 359664"/>
                  <a:gd name="connsiteX5" fmla="*/ 4007115 w 4007115"/>
                  <a:gd name="connsiteY5" fmla="*/ 0 h 35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07115" h="359664">
                    <a:moveTo>
                      <a:pt x="0" y="0"/>
                    </a:moveTo>
                    <a:lnTo>
                      <a:pt x="816864" y="0"/>
                    </a:lnTo>
                    <a:lnTo>
                      <a:pt x="816864" y="359664"/>
                    </a:lnTo>
                    <a:lnTo>
                      <a:pt x="2456688" y="359664"/>
                    </a:lnTo>
                    <a:lnTo>
                      <a:pt x="2456688" y="0"/>
                    </a:lnTo>
                    <a:lnTo>
                      <a:pt x="400711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12" name="Freeform 211"/>
              <p:cNvSpPr/>
              <p:nvPr/>
            </p:nvSpPr>
            <p:spPr>
              <a:xfrm>
                <a:off x="5765341" y="5138687"/>
                <a:ext cx="132764" cy="176903"/>
              </a:xfrm>
              <a:custGeom>
                <a:avLst/>
                <a:gdLst>
                  <a:gd name="connsiteX0" fmla="*/ 0 w 79248"/>
                  <a:gd name="connsiteY0" fmla="*/ 103632 h 103632"/>
                  <a:gd name="connsiteX1" fmla="*/ 0 w 79248"/>
                  <a:gd name="connsiteY1" fmla="*/ 0 h 103632"/>
                  <a:gd name="connsiteX2" fmla="*/ 79248 w 79248"/>
                  <a:gd name="connsiteY2" fmla="*/ 0 h 103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48" h="103632">
                    <a:moveTo>
                      <a:pt x="0" y="103632"/>
                    </a:moveTo>
                    <a:lnTo>
                      <a:pt x="0" y="0"/>
                    </a:lnTo>
                    <a:lnTo>
                      <a:pt x="7924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Verifying the Mealy Sequence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123" y="2764311"/>
            <a:ext cx="7863821" cy="415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Input test sequence: </a:t>
            </a:r>
            <a:r>
              <a:rPr lang="en-US" b="1" dirty="0">
                <a:solidFill>
                  <a:srgbClr val="FF0000"/>
                </a:solidFill>
              </a:rPr>
              <a:t>reset</a:t>
            </a:r>
            <a:r>
              <a:rPr lang="en-US" b="1" dirty="0"/>
              <a:t> then x = </a:t>
            </a:r>
            <a:r>
              <a:rPr lang="en-US" b="1" dirty="0">
                <a:solidFill>
                  <a:srgbClr val="FF0000"/>
                </a:solidFill>
              </a:rPr>
              <a:t>0,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1, 0, 1, 1, 0, 1, 1, 1, 1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52783" y="1539672"/>
            <a:ext cx="5720302" cy="1661135"/>
            <a:chOff x="947555" y="4509120"/>
            <a:chExt cx="6660740" cy="2295255"/>
          </a:xfrm>
        </p:grpSpPr>
        <p:grpSp>
          <p:nvGrpSpPr>
            <p:cNvPr id="5" name="Group 4"/>
            <p:cNvGrpSpPr/>
            <p:nvPr/>
          </p:nvGrpSpPr>
          <p:grpSpPr>
            <a:xfrm>
              <a:off x="2804461" y="4509120"/>
              <a:ext cx="4218769" cy="2295255"/>
              <a:chOff x="2804461" y="4509120"/>
              <a:chExt cx="4218769" cy="2295255"/>
            </a:xfrm>
          </p:grpSpPr>
          <p:sp>
            <p:nvSpPr>
              <p:cNvPr id="23" name="Arc 22"/>
              <p:cNvSpPr/>
              <p:nvPr/>
            </p:nvSpPr>
            <p:spPr>
              <a:xfrm>
                <a:off x="2839565" y="5478381"/>
                <a:ext cx="1860508" cy="721880"/>
              </a:xfrm>
              <a:prstGeom prst="arc">
                <a:avLst>
                  <a:gd name="adj1" fmla="val 11580537"/>
                  <a:gd name="adj2" fmla="val 20930474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576748" y="5164514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5" name="Arc 24"/>
              <p:cNvSpPr/>
              <p:nvPr/>
            </p:nvSpPr>
            <p:spPr>
              <a:xfrm>
                <a:off x="2804461" y="4848737"/>
                <a:ext cx="4218769" cy="1955638"/>
              </a:xfrm>
              <a:prstGeom prst="arc">
                <a:avLst>
                  <a:gd name="adj1" fmla="val 11245500"/>
                  <a:gd name="adj2" fmla="val 21158237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756778" y="4509120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07695" y="4626961"/>
              <a:ext cx="842494" cy="1682359"/>
              <a:chOff x="2207695" y="4626961"/>
              <a:chExt cx="842494" cy="1682359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453423" y="5057718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207695" y="547035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42710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47555" y="5470355"/>
              <a:ext cx="4384388" cy="838965"/>
              <a:chOff x="3107795" y="2032945"/>
              <a:chExt cx="4384388" cy="838965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5210429" y="2535901"/>
                <a:ext cx="143926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601974" y="2213865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49689" y="203294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872880" y="2427053"/>
                <a:ext cx="49505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107795" y="2241840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reset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26541" y="5465785"/>
              <a:ext cx="2281754" cy="838965"/>
              <a:chOff x="5210429" y="2032945"/>
              <a:chExt cx="2281754" cy="838965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210429" y="2535901"/>
                <a:ext cx="143926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01974" y="2213865"/>
                <a:ext cx="661572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649689" y="2032945"/>
                <a:ext cx="842494" cy="83896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921518" y="4626961"/>
              <a:ext cx="551762" cy="1000575"/>
              <a:chOff x="6921518" y="4626961"/>
              <a:chExt cx="551762" cy="1000575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7023230" y="5049180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921518" y="4626961"/>
                <a:ext cx="551762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 </a:t>
                </a:r>
                <a:r>
                  <a:rPr lang="en-US" sz="1846" b="1" dirty="0">
                    <a:cs typeface="Times New Roman" panose="02020603050405020304" pitchFamily="18" charset="0"/>
                  </a:rPr>
                  <a:t>/</a:t>
                </a:r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846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43805" y="5918632"/>
            <a:ext cx="588203" cy="335298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846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52" name="Freeform 151"/>
          <p:cNvSpPr/>
          <p:nvPr/>
        </p:nvSpPr>
        <p:spPr>
          <a:xfrm>
            <a:off x="618978" y="5918981"/>
            <a:ext cx="8395599" cy="337625"/>
          </a:xfrm>
          <a:custGeom>
            <a:avLst/>
            <a:gdLst>
              <a:gd name="connsiteX0" fmla="*/ 0 w 9095232"/>
              <a:gd name="connsiteY0" fmla="*/ 365760 h 365760"/>
              <a:gd name="connsiteX1" fmla="*/ 5102352 w 9095232"/>
              <a:gd name="connsiteY1" fmla="*/ 365760 h 365760"/>
              <a:gd name="connsiteX2" fmla="*/ 5102352 w 9095232"/>
              <a:gd name="connsiteY2" fmla="*/ 0 h 365760"/>
              <a:gd name="connsiteX3" fmla="*/ 5291328 w 9095232"/>
              <a:gd name="connsiteY3" fmla="*/ 0 h 365760"/>
              <a:gd name="connsiteX4" fmla="*/ 5291328 w 9095232"/>
              <a:gd name="connsiteY4" fmla="*/ 365760 h 365760"/>
              <a:gd name="connsiteX5" fmla="*/ 7552944 w 9095232"/>
              <a:gd name="connsiteY5" fmla="*/ 365760 h 365760"/>
              <a:gd name="connsiteX6" fmla="*/ 7552944 w 9095232"/>
              <a:gd name="connsiteY6" fmla="*/ 0 h 365760"/>
              <a:gd name="connsiteX7" fmla="*/ 9095232 w 9095232"/>
              <a:gd name="connsiteY7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95232" h="365760">
                <a:moveTo>
                  <a:pt x="0" y="365760"/>
                </a:moveTo>
                <a:lnTo>
                  <a:pt x="5102352" y="365760"/>
                </a:lnTo>
                <a:lnTo>
                  <a:pt x="5102352" y="0"/>
                </a:lnTo>
                <a:lnTo>
                  <a:pt x="5291328" y="0"/>
                </a:lnTo>
                <a:lnTo>
                  <a:pt x="5291328" y="365760"/>
                </a:lnTo>
                <a:lnTo>
                  <a:pt x="7552944" y="365760"/>
                </a:lnTo>
                <a:lnTo>
                  <a:pt x="7552944" y="0"/>
                </a:lnTo>
                <a:lnTo>
                  <a:pt x="9095232" y="0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grpSp>
        <p:nvGrpSpPr>
          <p:cNvPr id="216" name="Group 215"/>
          <p:cNvGrpSpPr/>
          <p:nvPr/>
        </p:nvGrpSpPr>
        <p:grpSpPr>
          <a:xfrm>
            <a:off x="43805" y="4090736"/>
            <a:ext cx="8971751" cy="344409"/>
            <a:chOff x="47455" y="4145881"/>
            <a:chExt cx="9719397" cy="373110"/>
          </a:xfrm>
        </p:grpSpPr>
        <p:sp>
          <p:nvSpPr>
            <p:cNvPr id="75" name="TextBox 74"/>
            <p:cNvSpPr txBox="1"/>
            <p:nvPr/>
          </p:nvSpPr>
          <p:spPr>
            <a:xfrm>
              <a:off x="47455" y="4145881"/>
              <a:ext cx="637220" cy="3632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solidFill>
                    <a:srgbClr val="FF3399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reset</a:t>
              </a: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675861" y="4154557"/>
              <a:ext cx="9090991" cy="364434"/>
            </a:xfrm>
            <a:custGeom>
              <a:avLst/>
              <a:gdLst>
                <a:gd name="connsiteX0" fmla="*/ 0 w 9090991"/>
                <a:gd name="connsiteY0" fmla="*/ 351182 h 364434"/>
                <a:gd name="connsiteX1" fmla="*/ 337930 w 9090991"/>
                <a:gd name="connsiteY1" fmla="*/ 351182 h 364434"/>
                <a:gd name="connsiteX2" fmla="*/ 337930 w 9090991"/>
                <a:gd name="connsiteY2" fmla="*/ 0 h 364434"/>
                <a:gd name="connsiteX3" fmla="*/ 1027043 w 9090991"/>
                <a:gd name="connsiteY3" fmla="*/ 0 h 364434"/>
                <a:gd name="connsiteX4" fmla="*/ 1027043 w 9090991"/>
                <a:gd name="connsiteY4" fmla="*/ 364434 h 364434"/>
                <a:gd name="connsiteX5" fmla="*/ 9090991 w 9090991"/>
                <a:gd name="connsiteY5" fmla="*/ 364434 h 36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90991" h="364434">
                  <a:moveTo>
                    <a:pt x="0" y="351182"/>
                  </a:moveTo>
                  <a:lnTo>
                    <a:pt x="337930" y="351182"/>
                  </a:lnTo>
                  <a:lnTo>
                    <a:pt x="337930" y="0"/>
                  </a:lnTo>
                  <a:lnTo>
                    <a:pt x="1027043" y="0"/>
                  </a:lnTo>
                  <a:lnTo>
                    <a:pt x="1027043" y="364434"/>
                  </a:lnTo>
                  <a:lnTo>
                    <a:pt x="9090991" y="364434"/>
                  </a:lnTo>
                </a:path>
              </a:pathLst>
            </a:cu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3805" y="4545384"/>
            <a:ext cx="8976400" cy="338216"/>
            <a:chOff x="47455" y="4638415"/>
            <a:chExt cx="9724433" cy="366401"/>
          </a:xfrm>
        </p:grpSpPr>
        <p:sp>
          <p:nvSpPr>
            <p:cNvPr id="101" name="Freeform 100"/>
            <p:cNvSpPr/>
            <p:nvPr/>
          </p:nvSpPr>
          <p:spPr>
            <a:xfrm>
              <a:off x="5955792" y="4638415"/>
              <a:ext cx="3816096" cy="365760"/>
            </a:xfrm>
            <a:custGeom>
              <a:avLst/>
              <a:gdLst>
                <a:gd name="connsiteX0" fmla="*/ 0 w 3816096"/>
                <a:gd name="connsiteY0" fmla="*/ 0 h 365760"/>
                <a:gd name="connsiteX1" fmla="*/ 0 w 3816096"/>
                <a:gd name="connsiteY1" fmla="*/ 365760 h 365760"/>
                <a:gd name="connsiteX2" fmla="*/ 822960 w 3816096"/>
                <a:gd name="connsiteY2" fmla="*/ 365760 h 365760"/>
                <a:gd name="connsiteX3" fmla="*/ 822960 w 3816096"/>
                <a:gd name="connsiteY3" fmla="*/ 12192 h 365760"/>
                <a:gd name="connsiteX4" fmla="*/ 3816096 w 3816096"/>
                <a:gd name="connsiteY4" fmla="*/ 12192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6096" h="365760">
                  <a:moveTo>
                    <a:pt x="0" y="0"/>
                  </a:moveTo>
                  <a:lnTo>
                    <a:pt x="0" y="365760"/>
                  </a:lnTo>
                  <a:lnTo>
                    <a:pt x="822960" y="365760"/>
                  </a:lnTo>
                  <a:lnTo>
                    <a:pt x="822960" y="12192"/>
                  </a:lnTo>
                  <a:lnTo>
                    <a:pt x="3816096" y="12192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47455" y="4640936"/>
              <a:ext cx="9692954" cy="363880"/>
              <a:chOff x="47455" y="4640936"/>
              <a:chExt cx="9692954" cy="363880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7455" y="4640936"/>
                <a:ext cx="637220" cy="36323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solidFill>
                      <a:srgbClr val="FF0000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670560" y="4645152"/>
                <a:ext cx="5290687" cy="359664"/>
              </a:xfrm>
              <a:custGeom>
                <a:avLst/>
                <a:gdLst>
                  <a:gd name="connsiteX0" fmla="*/ 0 w 8881872"/>
                  <a:gd name="connsiteY0" fmla="*/ 353568 h 365760"/>
                  <a:gd name="connsiteX1" fmla="*/ 2401824 w 8881872"/>
                  <a:gd name="connsiteY1" fmla="*/ 353568 h 365760"/>
                  <a:gd name="connsiteX2" fmla="*/ 2401824 w 8881872"/>
                  <a:gd name="connsiteY2" fmla="*/ 0 h 365760"/>
                  <a:gd name="connsiteX3" fmla="*/ 3364992 w 8881872"/>
                  <a:gd name="connsiteY3" fmla="*/ 0 h 365760"/>
                  <a:gd name="connsiteX4" fmla="*/ 3364992 w 8881872"/>
                  <a:gd name="connsiteY4" fmla="*/ 359664 h 365760"/>
                  <a:gd name="connsiteX5" fmla="*/ 4334256 w 8881872"/>
                  <a:gd name="connsiteY5" fmla="*/ 359664 h 365760"/>
                  <a:gd name="connsiteX6" fmla="*/ 4334256 w 8881872"/>
                  <a:gd name="connsiteY6" fmla="*/ 0 h 365760"/>
                  <a:gd name="connsiteX7" fmla="*/ 7741920 w 8881872"/>
                  <a:gd name="connsiteY7" fmla="*/ 0 h 365760"/>
                  <a:gd name="connsiteX8" fmla="*/ 7741920 w 8881872"/>
                  <a:gd name="connsiteY8" fmla="*/ 365760 h 365760"/>
                  <a:gd name="connsiteX9" fmla="*/ 8881872 w 8881872"/>
                  <a:gd name="connsiteY9" fmla="*/ 365760 h 365760"/>
                  <a:gd name="connsiteX0" fmla="*/ 0 w 7741920"/>
                  <a:gd name="connsiteY0" fmla="*/ 353568 h 365760"/>
                  <a:gd name="connsiteX1" fmla="*/ 2401824 w 7741920"/>
                  <a:gd name="connsiteY1" fmla="*/ 353568 h 365760"/>
                  <a:gd name="connsiteX2" fmla="*/ 2401824 w 7741920"/>
                  <a:gd name="connsiteY2" fmla="*/ 0 h 365760"/>
                  <a:gd name="connsiteX3" fmla="*/ 3364992 w 7741920"/>
                  <a:gd name="connsiteY3" fmla="*/ 0 h 365760"/>
                  <a:gd name="connsiteX4" fmla="*/ 3364992 w 7741920"/>
                  <a:gd name="connsiteY4" fmla="*/ 359664 h 365760"/>
                  <a:gd name="connsiteX5" fmla="*/ 4334256 w 7741920"/>
                  <a:gd name="connsiteY5" fmla="*/ 359664 h 365760"/>
                  <a:gd name="connsiteX6" fmla="*/ 4334256 w 7741920"/>
                  <a:gd name="connsiteY6" fmla="*/ 0 h 365760"/>
                  <a:gd name="connsiteX7" fmla="*/ 7741920 w 7741920"/>
                  <a:gd name="connsiteY7" fmla="*/ 0 h 365760"/>
                  <a:gd name="connsiteX8" fmla="*/ 7741920 w 7741920"/>
                  <a:gd name="connsiteY8" fmla="*/ 365760 h 365760"/>
                  <a:gd name="connsiteX0" fmla="*/ 0 w 7741920"/>
                  <a:gd name="connsiteY0" fmla="*/ 353568 h 359664"/>
                  <a:gd name="connsiteX1" fmla="*/ 2401824 w 7741920"/>
                  <a:gd name="connsiteY1" fmla="*/ 353568 h 359664"/>
                  <a:gd name="connsiteX2" fmla="*/ 2401824 w 7741920"/>
                  <a:gd name="connsiteY2" fmla="*/ 0 h 359664"/>
                  <a:gd name="connsiteX3" fmla="*/ 3364992 w 7741920"/>
                  <a:gd name="connsiteY3" fmla="*/ 0 h 359664"/>
                  <a:gd name="connsiteX4" fmla="*/ 3364992 w 7741920"/>
                  <a:gd name="connsiteY4" fmla="*/ 359664 h 359664"/>
                  <a:gd name="connsiteX5" fmla="*/ 4334256 w 7741920"/>
                  <a:gd name="connsiteY5" fmla="*/ 359664 h 359664"/>
                  <a:gd name="connsiteX6" fmla="*/ 4334256 w 7741920"/>
                  <a:gd name="connsiteY6" fmla="*/ 0 h 359664"/>
                  <a:gd name="connsiteX7" fmla="*/ 7741920 w 7741920"/>
                  <a:gd name="connsiteY7" fmla="*/ 0 h 359664"/>
                  <a:gd name="connsiteX0" fmla="*/ 0 w 6286093"/>
                  <a:gd name="connsiteY0" fmla="*/ 353568 h 359664"/>
                  <a:gd name="connsiteX1" fmla="*/ 2401824 w 6286093"/>
                  <a:gd name="connsiteY1" fmla="*/ 353568 h 359664"/>
                  <a:gd name="connsiteX2" fmla="*/ 2401824 w 6286093"/>
                  <a:gd name="connsiteY2" fmla="*/ 0 h 359664"/>
                  <a:gd name="connsiteX3" fmla="*/ 3364992 w 6286093"/>
                  <a:gd name="connsiteY3" fmla="*/ 0 h 359664"/>
                  <a:gd name="connsiteX4" fmla="*/ 3364992 w 6286093"/>
                  <a:gd name="connsiteY4" fmla="*/ 359664 h 359664"/>
                  <a:gd name="connsiteX5" fmla="*/ 4334256 w 6286093"/>
                  <a:gd name="connsiteY5" fmla="*/ 359664 h 359664"/>
                  <a:gd name="connsiteX6" fmla="*/ 4334256 w 6286093"/>
                  <a:gd name="connsiteY6" fmla="*/ 0 h 359664"/>
                  <a:gd name="connsiteX7" fmla="*/ 6286093 w 6286093"/>
                  <a:gd name="connsiteY7" fmla="*/ 0 h 35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6093" h="359664">
                    <a:moveTo>
                      <a:pt x="0" y="353568"/>
                    </a:moveTo>
                    <a:lnTo>
                      <a:pt x="2401824" y="353568"/>
                    </a:lnTo>
                    <a:lnTo>
                      <a:pt x="2401824" y="0"/>
                    </a:lnTo>
                    <a:lnTo>
                      <a:pt x="3364992" y="0"/>
                    </a:lnTo>
                    <a:lnTo>
                      <a:pt x="3364992" y="359664"/>
                    </a:lnTo>
                    <a:lnTo>
                      <a:pt x="4334256" y="359664"/>
                    </a:lnTo>
                    <a:lnTo>
                      <a:pt x="4334256" y="0"/>
                    </a:lnTo>
                    <a:lnTo>
                      <a:pt x="6286093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75861" y="4645151"/>
                <a:ext cx="1052530" cy="353343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2027675" y="4683460"/>
                <a:ext cx="7712734" cy="270030"/>
                <a:chOff x="1610849" y="3248980"/>
                <a:chExt cx="7712734" cy="270030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1610849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419880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3235537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4057820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4873477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5689134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504791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7307196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8129479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8951762" y="3248980"/>
                  <a:ext cx="371821" cy="27003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b="1" dirty="0">
                      <a:solidFill>
                        <a:srgbClr val="FF0000"/>
                      </a:solidFill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</p:grpSp>
      </p:grpSp>
      <p:sp>
        <p:nvSpPr>
          <p:cNvPr id="180" name="Rectangle 179"/>
          <p:cNvSpPr/>
          <p:nvPr/>
        </p:nvSpPr>
        <p:spPr>
          <a:xfrm>
            <a:off x="625408" y="5928786"/>
            <a:ext cx="970030" cy="326163"/>
          </a:xfrm>
          <a:prstGeom prst="rect">
            <a:avLst/>
          </a:prstGeom>
          <a:pattFill prst="wdUpDiag">
            <a:fgClr>
              <a:srgbClr val="0000FF"/>
            </a:fgClr>
            <a:bgClr>
              <a:schemeClr val="bg1"/>
            </a:bgClr>
          </a:patt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schemeClr val="tx1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43805" y="3262827"/>
            <a:ext cx="8978010" cy="2991102"/>
            <a:chOff x="47455" y="3248980"/>
            <a:chExt cx="9726178" cy="3240360"/>
          </a:xfrm>
        </p:grpSpPr>
        <p:sp>
          <p:nvSpPr>
            <p:cNvPr id="74" name="TextBox 73"/>
            <p:cNvSpPr txBox="1"/>
            <p:nvPr/>
          </p:nvSpPr>
          <p:spPr>
            <a:xfrm>
              <a:off x="47455" y="3654024"/>
              <a:ext cx="637220" cy="36323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solidFill>
                    <a:srgbClr val="FF3399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clock</a:t>
              </a: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70560" y="3645408"/>
              <a:ext cx="9095232" cy="371856"/>
              <a:chOff x="670560" y="3645408"/>
              <a:chExt cx="9095232" cy="371856"/>
            </a:xfrm>
          </p:grpSpPr>
          <p:sp>
            <p:nvSpPr>
              <p:cNvPr id="53" name="Freeform 52"/>
              <p:cNvSpPr/>
              <p:nvPr/>
            </p:nvSpPr>
            <p:spPr>
              <a:xfrm>
                <a:off x="670560" y="3645408"/>
                <a:ext cx="7470292" cy="371856"/>
              </a:xfrm>
              <a:custGeom>
                <a:avLst/>
                <a:gdLst>
                  <a:gd name="connsiteX0" fmla="*/ 0 w 8875776"/>
                  <a:gd name="connsiteY0" fmla="*/ 365760 h 371856"/>
                  <a:gd name="connsiteX1" fmla="*/ 140208 w 8875776"/>
                  <a:gd name="connsiteY1" fmla="*/ 365760 h 371856"/>
                  <a:gd name="connsiteX2" fmla="*/ 140208 w 8875776"/>
                  <a:gd name="connsiteY2" fmla="*/ 6096 h 371856"/>
                  <a:gd name="connsiteX3" fmla="*/ 627888 w 8875776"/>
                  <a:gd name="connsiteY3" fmla="*/ 6096 h 371856"/>
                  <a:gd name="connsiteX4" fmla="*/ 627888 w 8875776"/>
                  <a:gd name="connsiteY4" fmla="*/ 371856 h 371856"/>
                  <a:gd name="connsiteX5" fmla="*/ 1115568 w 8875776"/>
                  <a:gd name="connsiteY5" fmla="*/ 371856 h 371856"/>
                  <a:gd name="connsiteX6" fmla="*/ 1115568 w 8875776"/>
                  <a:gd name="connsiteY6" fmla="*/ 0 h 371856"/>
                  <a:gd name="connsiteX7" fmla="*/ 1591056 w 8875776"/>
                  <a:gd name="connsiteY7" fmla="*/ 0 h 371856"/>
                  <a:gd name="connsiteX8" fmla="*/ 1591056 w 8875776"/>
                  <a:gd name="connsiteY8" fmla="*/ 371856 h 371856"/>
                  <a:gd name="connsiteX9" fmla="*/ 2084832 w 8875776"/>
                  <a:gd name="connsiteY9" fmla="*/ 371856 h 371856"/>
                  <a:gd name="connsiteX10" fmla="*/ 2084832 w 8875776"/>
                  <a:gd name="connsiteY10" fmla="*/ 0 h 371856"/>
                  <a:gd name="connsiteX11" fmla="*/ 2560320 w 8875776"/>
                  <a:gd name="connsiteY11" fmla="*/ 0 h 371856"/>
                  <a:gd name="connsiteX12" fmla="*/ 2560320 w 8875776"/>
                  <a:gd name="connsiteY12" fmla="*/ 365760 h 371856"/>
                  <a:gd name="connsiteX13" fmla="*/ 2651760 w 8875776"/>
                  <a:gd name="connsiteY13" fmla="*/ 365760 h 371856"/>
                  <a:gd name="connsiteX14" fmla="*/ 3048000 w 8875776"/>
                  <a:gd name="connsiteY14" fmla="*/ 365760 h 371856"/>
                  <a:gd name="connsiteX15" fmla="*/ 3048000 w 8875776"/>
                  <a:gd name="connsiteY15" fmla="*/ 6096 h 371856"/>
                  <a:gd name="connsiteX16" fmla="*/ 3541776 w 8875776"/>
                  <a:gd name="connsiteY16" fmla="*/ 6096 h 371856"/>
                  <a:gd name="connsiteX17" fmla="*/ 3541776 w 8875776"/>
                  <a:gd name="connsiteY17" fmla="*/ 365760 h 371856"/>
                  <a:gd name="connsiteX18" fmla="*/ 4029456 w 8875776"/>
                  <a:gd name="connsiteY18" fmla="*/ 365760 h 371856"/>
                  <a:gd name="connsiteX19" fmla="*/ 4029456 w 8875776"/>
                  <a:gd name="connsiteY19" fmla="*/ 6096 h 371856"/>
                  <a:gd name="connsiteX20" fmla="*/ 4504944 w 8875776"/>
                  <a:gd name="connsiteY20" fmla="*/ 6096 h 371856"/>
                  <a:gd name="connsiteX21" fmla="*/ 4504944 w 8875776"/>
                  <a:gd name="connsiteY21" fmla="*/ 365760 h 371856"/>
                  <a:gd name="connsiteX22" fmla="*/ 4992624 w 8875776"/>
                  <a:gd name="connsiteY22" fmla="*/ 365760 h 371856"/>
                  <a:gd name="connsiteX23" fmla="*/ 4992624 w 8875776"/>
                  <a:gd name="connsiteY23" fmla="*/ 6096 h 371856"/>
                  <a:gd name="connsiteX24" fmla="*/ 5480304 w 8875776"/>
                  <a:gd name="connsiteY24" fmla="*/ 6096 h 371856"/>
                  <a:gd name="connsiteX25" fmla="*/ 5480304 w 8875776"/>
                  <a:gd name="connsiteY25" fmla="*/ 365760 h 371856"/>
                  <a:gd name="connsiteX26" fmla="*/ 5967984 w 8875776"/>
                  <a:gd name="connsiteY26" fmla="*/ 365760 h 371856"/>
                  <a:gd name="connsiteX27" fmla="*/ 5967984 w 8875776"/>
                  <a:gd name="connsiteY27" fmla="*/ 6096 h 371856"/>
                  <a:gd name="connsiteX28" fmla="*/ 6449568 w 8875776"/>
                  <a:gd name="connsiteY28" fmla="*/ 6096 h 371856"/>
                  <a:gd name="connsiteX29" fmla="*/ 6449568 w 8875776"/>
                  <a:gd name="connsiteY29" fmla="*/ 365760 h 371856"/>
                  <a:gd name="connsiteX30" fmla="*/ 6931152 w 8875776"/>
                  <a:gd name="connsiteY30" fmla="*/ 365760 h 371856"/>
                  <a:gd name="connsiteX31" fmla="*/ 6931152 w 8875776"/>
                  <a:gd name="connsiteY31" fmla="*/ 6096 h 371856"/>
                  <a:gd name="connsiteX32" fmla="*/ 7424928 w 8875776"/>
                  <a:gd name="connsiteY32" fmla="*/ 6096 h 371856"/>
                  <a:gd name="connsiteX33" fmla="*/ 7424928 w 8875776"/>
                  <a:gd name="connsiteY33" fmla="*/ 365760 h 371856"/>
                  <a:gd name="connsiteX34" fmla="*/ 7894320 w 8875776"/>
                  <a:gd name="connsiteY34" fmla="*/ 365760 h 371856"/>
                  <a:gd name="connsiteX35" fmla="*/ 7894320 w 8875776"/>
                  <a:gd name="connsiteY35" fmla="*/ 6096 h 371856"/>
                  <a:gd name="connsiteX36" fmla="*/ 8388096 w 8875776"/>
                  <a:gd name="connsiteY36" fmla="*/ 6096 h 371856"/>
                  <a:gd name="connsiteX37" fmla="*/ 8388096 w 8875776"/>
                  <a:gd name="connsiteY37" fmla="*/ 365760 h 371856"/>
                  <a:gd name="connsiteX38" fmla="*/ 8875776 w 8875776"/>
                  <a:gd name="connsiteY38" fmla="*/ 36576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8875776" h="371856">
                    <a:moveTo>
                      <a:pt x="0" y="365760"/>
                    </a:moveTo>
                    <a:lnTo>
                      <a:pt x="140208" y="365760"/>
                    </a:lnTo>
                    <a:lnTo>
                      <a:pt x="140208" y="6096"/>
                    </a:lnTo>
                    <a:lnTo>
                      <a:pt x="627888" y="6096"/>
                    </a:lnTo>
                    <a:lnTo>
                      <a:pt x="627888" y="371856"/>
                    </a:lnTo>
                    <a:lnTo>
                      <a:pt x="1115568" y="371856"/>
                    </a:lnTo>
                    <a:lnTo>
                      <a:pt x="1115568" y="0"/>
                    </a:lnTo>
                    <a:lnTo>
                      <a:pt x="1591056" y="0"/>
                    </a:lnTo>
                    <a:lnTo>
                      <a:pt x="1591056" y="371856"/>
                    </a:lnTo>
                    <a:lnTo>
                      <a:pt x="2084832" y="371856"/>
                    </a:lnTo>
                    <a:lnTo>
                      <a:pt x="2084832" y="0"/>
                    </a:lnTo>
                    <a:lnTo>
                      <a:pt x="2560320" y="0"/>
                    </a:lnTo>
                    <a:lnTo>
                      <a:pt x="2560320" y="365760"/>
                    </a:lnTo>
                    <a:lnTo>
                      <a:pt x="2651760" y="365760"/>
                    </a:lnTo>
                    <a:lnTo>
                      <a:pt x="3048000" y="365760"/>
                    </a:lnTo>
                    <a:lnTo>
                      <a:pt x="3048000" y="6096"/>
                    </a:lnTo>
                    <a:lnTo>
                      <a:pt x="3541776" y="6096"/>
                    </a:lnTo>
                    <a:lnTo>
                      <a:pt x="3541776" y="365760"/>
                    </a:lnTo>
                    <a:lnTo>
                      <a:pt x="4029456" y="365760"/>
                    </a:lnTo>
                    <a:lnTo>
                      <a:pt x="4029456" y="6096"/>
                    </a:lnTo>
                    <a:lnTo>
                      <a:pt x="4504944" y="6096"/>
                    </a:lnTo>
                    <a:lnTo>
                      <a:pt x="4504944" y="365760"/>
                    </a:lnTo>
                    <a:lnTo>
                      <a:pt x="4992624" y="365760"/>
                    </a:lnTo>
                    <a:lnTo>
                      <a:pt x="4992624" y="6096"/>
                    </a:lnTo>
                    <a:lnTo>
                      <a:pt x="5480304" y="6096"/>
                    </a:lnTo>
                    <a:lnTo>
                      <a:pt x="5480304" y="365760"/>
                    </a:lnTo>
                    <a:lnTo>
                      <a:pt x="5967984" y="365760"/>
                    </a:lnTo>
                    <a:lnTo>
                      <a:pt x="5967984" y="6096"/>
                    </a:lnTo>
                    <a:lnTo>
                      <a:pt x="6449568" y="6096"/>
                    </a:lnTo>
                    <a:lnTo>
                      <a:pt x="6449568" y="365760"/>
                    </a:lnTo>
                    <a:lnTo>
                      <a:pt x="6931152" y="365760"/>
                    </a:lnTo>
                    <a:lnTo>
                      <a:pt x="6931152" y="6096"/>
                    </a:lnTo>
                    <a:lnTo>
                      <a:pt x="7424928" y="6096"/>
                    </a:lnTo>
                    <a:lnTo>
                      <a:pt x="7424928" y="365760"/>
                    </a:lnTo>
                    <a:lnTo>
                      <a:pt x="7894320" y="365760"/>
                    </a:lnTo>
                    <a:lnTo>
                      <a:pt x="7894320" y="6096"/>
                    </a:lnTo>
                    <a:lnTo>
                      <a:pt x="8388096" y="6096"/>
                    </a:lnTo>
                    <a:lnTo>
                      <a:pt x="8388096" y="365760"/>
                    </a:lnTo>
                    <a:lnTo>
                      <a:pt x="8875776" y="365760"/>
                    </a:lnTo>
                  </a:path>
                </a:pathLst>
              </a:custGeom>
              <a:noFill/>
              <a:ln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90" name="Freeform 89"/>
              <p:cNvSpPr/>
              <p:nvPr/>
            </p:nvSpPr>
            <p:spPr>
              <a:xfrm>
                <a:off x="8132064" y="3651504"/>
                <a:ext cx="1633728" cy="359664"/>
              </a:xfrm>
              <a:custGeom>
                <a:avLst/>
                <a:gdLst>
                  <a:gd name="connsiteX0" fmla="*/ 0 w 1633728"/>
                  <a:gd name="connsiteY0" fmla="*/ 353568 h 359664"/>
                  <a:gd name="connsiteX1" fmla="*/ 0 w 1633728"/>
                  <a:gd name="connsiteY1" fmla="*/ 0 h 359664"/>
                  <a:gd name="connsiteX2" fmla="*/ 414528 w 1633728"/>
                  <a:gd name="connsiteY2" fmla="*/ 0 h 359664"/>
                  <a:gd name="connsiteX3" fmla="*/ 414528 w 1633728"/>
                  <a:gd name="connsiteY3" fmla="*/ 359664 h 359664"/>
                  <a:gd name="connsiteX4" fmla="*/ 822960 w 1633728"/>
                  <a:gd name="connsiteY4" fmla="*/ 359664 h 359664"/>
                  <a:gd name="connsiteX5" fmla="*/ 822960 w 1633728"/>
                  <a:gd name="connsiteY5" fmla="*/ 0 h 359664"/>
                  <a:gd name="connsiteX6" fmla="*/ 1225296 w 1633728"/>
                  <a:gd name="connsiteY6" fmla="*/ 0 h 359664"/>
                  <a:gd name="connsiteX7" fmla="*/ 1225296 w 1633728"/>
                  <a:gd name="connsiteY7" fmla="*/ 353568 h 359664"/>
                  <a:gd name="connsiteX8" fmla="*/ 1633728 w 1633728"/>
                  <a:gd name="connsiteY8" fmla="*/ 353568 h 35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3728" h="359664">
                    <a:moveTo>
                      <a:pt x="0" y="353568"/>
                    </a:moveTo>
                    <a:lnTo>
                      <a:pt x="0" y="0"/>
                    </a:lnTo>
                    <a:lnTo>
                      <a:pt x="414528" y="0"/>
                    </a:lnTo>
                    <a:lnTo>
                      <a:pt x="414528" y="359664"/>
                    </a:lnTo>
                    <a:lnTo>
                      <a:pt x="822960" y="359664"/>
                    </a:lnTo>
                    <a:lnTo>
                      <a:pt x="822960" y="0"/>
                    </a:lnTo>
                    <a:lnTo>
                      <a:pt x="1225296" y="0"/>
                    </a:lnTo>
                    <a:lnTo>
                      <a:pt x="1225296" y="353568"/>
                    </a:lnTo>
                    <a:lnTo>
                      <a:pt x="1633728" y="353568"/>
                    </a:lnTo>
                  </a:path>
                </a:pathLst>
              </a:custGeom>
              <a:noFill/>
              <a:ln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88566" y="3248980"/>
              <a:ext cx="8985067" cy="270030"/>
              <a:chOff x="788566" y="3248980"/>
              <a:chExt cx="8985067" cy="27003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788566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cc0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610849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cc1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419880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cc2</a:t>
                </a: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3235537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cc3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057820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cc4</a:t>
                </a: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4873477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cc5</a:t>
                </a: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689134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cc6</a:t>
                </a: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504791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cc7</a:t>
                </a: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307196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cc8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8129479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cc9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951762" y="3248980"/>
                <a:ext cx="821871" cy="2700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cc10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788566" y="3338990"/>
              <a:ext cx="8163856" cy="3150350"/>
              <a:chOff x="788566" y="3879050"/>
              <a:chExt cx="8163856" cy="2610290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V="1">
                <a:off x="788566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1610438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420118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3235894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4057766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4873542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5689318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6505094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V="1">
                <a:off x="7314774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8130550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8952422" y="3879050"/>
                <a:ext cx="0" cy="2610290"/>
              </a:xfrm>
              <a:prstGeom prst="line">
                <a:avLst/>
              </a:prstGeom>
              <a:ln w="12700">
                <a:solidFill>
                  <a:srgbClr val="FF33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180"/>
          <p:cNvGrpSpPr/>
          <p:nvPr/>
        </p:nvGrpSpPr>
        <p:grpSpPr>
          <a:xfrm>
            <a:off x="1871700" y="5963128"/>
            <a:ext cx="7119447" cy="249258"/>
            <a:chOff x="1610849" y="3248980"/>
            <a:chExt cx="7712734" cy="270030"/>
          </a:xfrm>
        </p:grpSpPr>
        <p:sp>
          <p:nvSpPr>
            <p:cNvPr id="182" name="TextBox 181"/>
            <p:cNvSpPr txBox="1"/>
            <p:nvPr/>
          </p:nvSpPr>
          <p:spPr>
            <a:xfrm>
              <a:off x="1610849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419880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235537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57820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873477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689134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504791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307196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129479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951762" y="3248980"/>
              <a:ext cx="371821" cy="2700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0000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5361318" y="5466191"/>
            <a:ext cx="540060" cy="247678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846" dirty="0">
                <a:solidFill>
                  <a:srgbClr val="0000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glitch</a:t>
            </a:r>
          </a:p>
        </p:txBody>
      </p:sp>
      <p:cxnSp>
        <p:nvCxnSpPr>
          <p:cNvPr id="206" name="Straight Arrow Connector 205"/>
          <p:cNvCxnSpPr>
            <a:stCxn id="204" idx="2"/>
            <a:endCxn id="152" idx="3"/>
          </p:cNvCxnSpPr>
          <p:nvPr/>
        </p:nvCxnSpPr>
        <p:spPr>
          <a:xfrm flipH="1">
            <a:off x="5503282" y="5713870"/>
            <a:ext cx="128067" cy="205112"/>
          </a:xfrm>
          <a:prstGeom prst="straightConnector1">
            <a:avLst/>
          </a:prstGeom>
          <a:ln w="127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37361"/>
            <a:ext cx="6474964" cy="39765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1846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state</a:t>
            </a:r>
            <a:r>
              <a:rPr lang="en-US" dirty="0"/>
              <a:t> is an abstraction of memory</a:t>
            </a:r>
          </a:p>
          <a:p>
            <a:pPr>
              <a:lnSpc>
                <a:spcPct val="130000"/>
              </a:lnSpc>
              <a:spcBef>
                <a:spcPts val="1846"/>
              </a:spcBef>
            </a:pPr>
            <a:r>
              <a:rPr lang="en-US" dirty="0"/>
              <a:t>A state </a:t>
            </a:r>
            <a:r>
              <a:rPr lang="en-US" b="1" dirty="0">
                <a:solidFill>
                  <a:srgbClr val="FF0000"/>
                </a:solidFill>
              </a:rPr>
              <a:t>remembers</a:t>
            </a:r>
            <a:r>
              <a:rPr lang="en-US" dirty="0"/>
              <a:t> a history of inputs applied to the circuit</a:t>
            </a:r>
          </a:p>
          <a:p>
            <a:pPr>
              <a:lnSpc>
                <a:spcPct val="130000"/>
              </a:lnSpc>
              <a:spcBef>
                <a:spcPts val="1846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130000"/>
              </a:lnSpc>
              <a:spcBef>
                <a:spcPts val="1846"/>
              </a:spcBef>
            </a:pPr>
            <a:r>
              <a:rPr lang="en-US" dirty="0"/>
              <a:t>State </a:t>
            </a:r>
            <a:r>
              <a:rPr lang="en-US" b="1" dirty="0"/>
              <a:t>S0</a:t>
            </a:r>
            <a:r>
              <a:rPr lang="en-US" dirty="0"/>
              <a:t> represents the fact that the last input is a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 lvl="1">
              <a:lnSpc>
                <a:spcPct val="130000"/>
              </a:lnSpc>
              <a:spcBef>
                <a:spcPts val="1846"/>
              </a:spcBef>
            </a:pPr>
            <a:r>
              <a:rPr lang="en-US" dirty="0"/>
              <a:t>State </a:t>
            </a:r>
            <a:r>
              <a:rPr lang="en-US" b="1" dirty="0"/>
              <a:t>S1</a:t>
            </a:r>
            <a:r>
              <a:rPr lang="en-US" dirty="0"/>
              <a:t> represents the fact that the last input is a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>
              <a:lnSpc>
                <a:spcPct val="130000"/>
              </a:lnSpc>
              <a:spcBef>
                <a:spcPts val="1846"/>
              </a:spcBef>
            </a:pPr>
            <a:r>
              <a:rPr lang="en-US" dirty="0"/>
              <a:t>State </a:t>
            </a:r>
            <a:r>
              <a:rPr lang="en-US" b="1" dirty="0"/>
              <a:t>S2</a:t>
            </a:r>
            <a:r>
              <a:rPr lang="en-US" dirty="0"/>
              <a:t> represents the fact that the last two-input sequence is </a:t>
            </a:r>
            <a:r>
              <a:rPr lang="en-US" b="1" dirty="0">
                <a:solidFill>
                  <a:srgbClr val="FF0000"/>
                </a:solidFill>
              </a:rPr>
              <a:t>"11"</a:t>
            </a:r>
          </a:p>
          <a:p>
            <a:pPr>
              <a:lnSpc>
                <a:spcPct val="130000"/>
              </a:lnSpc>
              <a:spcBef>
                <a:spcPts val="1846"/>
              </a:spcBef>
            </a:pPr>
            <a:r>
              <a:rPr lang="en-US" dirty="0"/>
              <a:t>Obtaining the state diagram is the most important step</a:t>
            </a:r>
          </a:p>
          <a:p>
            <a:pPr>
              <a:lnSpc>
                <a:spcPct val="130000"/>
              </a:lnSpc>
              <a:spcBef>
                <a:spcPts val="1846"/>
              </a:spcBef>
            </a:pPr>
            <a:r>
              <a:rPr lang="en-US" dirty="0"/>
              <a:t>Requires experience and good understanding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259085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Sequence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58900"/>
                <a:ext cx="6705600" cy="323392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30000"/>
                  </a:lnSpc>
                  <a:spcBef>
                    <a:spcPts val="1385"/>
                  </a:spcBef>
                </a:pPr>
                <a:r>
                  <a:rPr lang="en-US" dirty="0"/>
                  <a:t>A sequence detector is a sequential circuit</a:t>
                </a:r>
              </a:p>
              <a:p>
                <a:pPr>
                  <a:lnSpc>
                    <a:spcPct val="130000"/>
                  </a:lnSpc>
                  <a:spcBef>
                    <a:spcPts val="1385"/>
                  </a:spcBef>
                </a:pPr>
                <a:r>
                  <a:rPr lang="en-US" dirty="0"/>
                  <a:t>Detects a specific sequence of bits in the input</a:t>
                </a:r>
              </a:p>
              <a:p>
                <a:pPr>
                  <a:lnSpc>
                    <a:spcPct val="130000"/>
                  </a:lnSpc>
                  <a:spcBef>
                    <a:spcPts val="1385"/>
                  </a:spcBef>
                </a:pPr>
                <a:r>
                  <a:rPr lang="en-US" dirty="0"/>
                  <a:t>The input is a serial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bit stream</a:t>
                </a:r>
                <a:r>
                  <a:rPr lang="en-US" dirty="0"/>
                  <a:t>:</a:t>
                </a:r>
              </a:p>
              <a:p>
                <a:pPr marL="329720" indent="0">
                  <a:lnSpc>
                    <a:spcPct val="130000"/>
                  </a:lnSpc>
                  <a:spcBef>
                    <a:spcPts val="1385"/>
                  </a:spcBef>
                  <a:buNone/>
                </a:pPr>
                <a:r>
                  <a:rPr lang="en-US" dirty="0"/>
                  <a:t>One input bit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is fed to the sequence detector each cycle</a:t>
                </a:r>
              </a:p>
              <a:p>
                <a:pPr>
                  <a:lnSpc>
                    <a:spcPct val="130000"/>
                  </a:lnSpc>
                  <a:spcBef>
                    <a:spcPts val="1385"/>
                  </a:spcBef>
                </a:pPr>
                <a:r>
                  <a:rPr lang="en-US" dirty="0"/>
                  <a:t>The output is also a </a:t>
                </a:r>
                <a:r>
                  <a:rPr lang="en-US" b="1" dirty="0">
                    <a:solidFill>
                      <a:srgbClr val="FF0000"/>
                    </a:solidFill>
                  </a:rPr>
                  <a:t>bit stream</a:t>
                </a:r>
                <a:r>
                  <a:rPr lang="en-US" dirty="0"/>
                  <a:t>: One output bit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/>
                  <a:t> each cycle</a:t>
                </a:r>
              </a:p>
              <a:p>
                <a:pPr marL="329720" indent="0">
                  <a:lnSpc>
                    <a:spcPct val="130000"/>
                  </a:lnSpc>
                  <a:spcBef>
                    <a:spcPts val="1385"/>
                  </a:spcBef>
                  <a:buNone/>
                </a:pPr>
                <a:r>
                  <a:rPr lang="en-US" dirty="0"/>
                  <a:t>Indicates whether a given sequence is detected or not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58900"/>
                <a:ext cx="6705600" cy="3233926"/>
              </a:xfrm>
              <a:blipFill>
                <a:blip r:embed="rId2"/>
                <a:stretch>
                  <a:fillRect l="-909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370217" y="5049180"/>
            <a:ext cx="4237394" cy="997034"/>
            <a:chOff x="2567735" y="5184195"/>
            <a:chExt cx="4590510" cy="1080120"/>
          </a:xfrm>
        </p:grpSpPr>
        <p:sp>
          <p:nvSpPr>
            <p:cNvPr id="4" name="Rectangle 3"/>
            <p:cNvSpPr/>
            <p:nvPr/>
          </p:nvSpPr>
          <p:spPr>
            <a:xfrm>
              <a:off x="3737865" y="5184195"/>
              <a:ext cx="2340260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15" dirty="0">
                  <a:solidFill>
                    <a:schemeClr val="tx1"/>
                  </a:solidFill>
                </a:rPr>
                <a:t>Sequence Detector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062790" y="5414614"/>
              <a:ext cx="6750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078125" y="5724255"/>
              <a:ext cx="6750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02750" y="5184195"/>
                  <a:ext cx="3150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15" b="1" i="1" dirty="0"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215" b="1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750" y="5184195"/>
                  <a:ext cx="315035" cy="36004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385" b="-339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843210" y="5493835"/>
                  <a:ext cx="3150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15" b="1" i="1" dirty="0">
                            <a:latin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sz="2215" b="1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10" y="5493835"/>
                  <a:ext cx="315035" cy="36004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725" b="-339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3062790" y="6044684"/>
              <a:ext cx="6750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567735" y="5814265"/>
                  <a:ext cx="450050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15" i="1">
                            <a:latin typeface="Cambria Math"/>
                            <a:cs typeface="Times New Roman" panose="020206030504050203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en-US" sz="2215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735" y="5814265"/>
                  <a:ext cx="450050" cy="3600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8378" r="-10811" b="-1186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/>
            <p:cNvSpPr/>
            <p:nvPr/>
          </p:nvSpPr>
          <p:spPr>
            <a:xfrm rot="5400000">
              <a:off x="3760367" y="5954674"/>
              <a:ext cx="135015" cy="1800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693663" y="5298439"/>
            <a:ext cx="1827895" cy="747775"/>
            <a:chOff x="6168135" y="5274205"/>
            <a:chExt cx="1980220" cy="81009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6168135" y="5708353"/>
              <a:ext cx="12151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383270" y="5319210"/>
              <a:ext cx="765085" cy="7650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63190" y="5274205"/>
              <a:ext cx="315035" cy="38914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215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31940" y="5298439"/>
            <a:ext cx="1827895" cy="747775"/>
            <a:chOff x="4367935" y="5274205"/>
            <a:chExt cx="1980220" cy="81009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367935" y="5708353"/>
              <a:ext cx="12151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5583070" y="5319210"/>
              <a:ext cx="765085" cy="7650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2990" y="5274205"/>
              <a:ext cx="315035" cy="38914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215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70217" y="5298439"/>
            <a:ext cx="1827895" cy="747775"/>
            <a:chOff x="2567735" y="5274205"/>
            <a:chExt cx="1980220" cy="81009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567735" y="5708353"/>
              <a:ext cx="12151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3782870" y="5319210"/>
              <a:ext cx="765085" cy="7650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2790" y="5274205"/>
              <a:ext cx="315035" cy="38914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215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Diagram for a Sequence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606" y="1740414"/>
                <a:ext cx="6480720" cy="3184138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Example: Design a circuit that detects the input sequence </a:t>
                </a:r>
                <a:r>
                  <a:rPr lang="en-US" b="1" dirty="0">
                    <a:solidFill>
                      <a:srgbClr val="FF0000"/>
                    </a:solidFill>
                  </a:rPr>
                  <a:t>"111"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Begin in an initial state: call it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0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b="1" dirty="0"/>
                  <a:t>S</a:t>
                </a:r>
                <a:r>
                  <a:rPr lang="en-US" b="1" baseline="-25000" dirty="0"/>
                  <a:t>0</a:t>
                </a:r>
                <a:r>
                  <a:rPr lang="en-US" dirty="0"/>
                  <a:t> indicates that a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is NOT detected yet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dirty="0"/>
                  <a:t>As long as the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 remain in the initial state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0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Add a state (call it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1</a:t>
                </a:r>
                <a:r>
                  <a:rPr lang="en-US" dirty="0"/>
                  <a:t>) that detects the first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in the input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Add a state (call it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2</a:t>
                </a:r>
                <a:r>
                  <a:rPr lang="en-US" dirty="0"/>
                  <a:t>) that detects the input sequence </a:t>
                </a:r>
                <a:r>
                  <a:rPr lang="en-US" b="1" dirty="0">
                    <a:solidFill>
                      <a:srgbClr val="FF0000"/>
                    </a:solidFill>
                  </a:rPr>
                  <a:t>"11"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Add a state (call it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3</a:t>
                </a:r>
                <a:r>
                  <a:rPr lang="en-US" dirty="0"/>
                  <a:t>) that detects the input sequence </a:t>
                </a:r>
                <a:r>
                  <a:rPr lang="en-US" b="1" dirty="0">
                    <a:solidFill>
                      <a:srgbClr val="FF0000"/>
                    </a:solidFill>
                  </a:rPr>
                  <a:t>"111"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606" y="1740414"/>
                <a:ext cx="6480720" cy="3184138"/>
              </a:xfrm>
              <a:blipFill>
                <a:blip r:embed="rId2"/>
                <a:stretch>
                  <a:fillRect l="-941" t="-1916" r="-188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622441" y="4966095"/>
            <a:ext cx="913948" cy="1080119"/>
            <a:chOff x="1757645" y="4914166"/>
            <a:chExt cx="990110" cy="1170129"/>
          </a:xfrm>
        </p:grpSpPr>
        <p:sp>
          <p:nvSpPr>
            <p:cNvPr id="20" name="Arc 19"/>
            <p:cNvSpPr/>
            <p:nvPr/>
          </p:nvSpPr>
          <p:spPr>
            <a:xfrm>
              <a:off x="2117685" y="4914166"/>
              <a:ext cx="307581" cy="787586"/>
            </a:xfrm>
            <a:prstGeom prst="arc">
              <a:avLst>
                <a:gd name="adj1" fmla="val 8136078"/>
                <a:gd name="adj2" fmla="val 53884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4" name="Oval 3"/>
            <p:cNvSpPr/>
            <p:nvPr/>
          </p:nvSpPr>
          <p:spPr>
            <a:xfrm>
              <a:off x="1982670" y="5319210"/>
              <a:ext cx="765085" cy="7650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15" b="1" dirty="0">
                  <a:solidFill>
                    <a:schemeClr val="tx1"/>
                  </a:solidFill>
                </a:rPr>
                <a:t>S</a:t>
              </a:r>
              <a:r>
                <a:rPr lang="en-US" sz="2215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57645" y="5004175"/>
              <a:ext cx="315035" cy="38914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2215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9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50280" y="2190364"/>
            <a:ext cx="1717392" cy="956074"/>
            <a:chOff x="6601082" y="1952129"/>
            <a:chExt cx="1860508" cy="1035747"/>
          </a:xfrm>
        </p:grpSpPr>
        <p:sp>
          <p:nvSpPr>
            <p:cNvPr id="7" name="Arc 6"/>
            <p:cNvSpPr/>
            <p:nvPr/>
          </p:nvSpPr>
          <p:spPr>
            <a:xfrm>
              <a:off x="6601082" y="2265996"/>
              <a:ext cx="1860508" cy="721880"/>
            </a:xfrm>
            <a:prstGeom prst="arc">
              <a:avLst>
                <a:gd name="adj1" fmla="val 11580537"/>
                <a:gd name="adj2" fmla="val 20930474"/>
              </a:avLst>
            </a:prstGeom>
            <a:ln w="254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38265" y="1952129"/>
              <a:ext cx="421247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the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13" y="1662337"/>
            <a:ext cx="4258278" cy="171681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923"/>
              </a:spcBef>
              <a:buNone/>
            </a:pPr>
            <a:r>
              <a:rPr lang="en-US" b="1" dirty="0"/>
              <a:t>Moore Design:</a:t>
            </a:r>
            <a:r>
              <a:rPr lang="en-US" dirty="0"/>
              <a:t> Assign Output to States</a:t>
            </a:r>
          </a:p>
          <a:p>
            <a:pPr marL="0" indent="0">
              <a:lnSpc>
                <a:spcPct val="130000"/>
              </a:lnSpc>
              <a:spcBef>
                <a:spcPts val="923"/>
              </a:spcBef>
              <a:buNone/>
            </a:pPr>
            <a:r>
              <a:rPr lang="en-US" dirty="0"/>
              <a:t>The output in </a:t>
            </a:r>
            <a:r>
              <a:rPr lang="en-US" b="1" dirty="0"/>
              <a:t>S</a:t>
            </a:r>
            <a:r>
              <a:rPr lang="en-US" b="1" baseline="-25000" dirty="0"/>
              <a:t>0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, and </a:t>
            </a:r>
            <a:r>
              <a:rPr lang="en-US" b="1" dirty="0"/>
              <a:t>S</a:t>
            </a:r>
            <a:r>
              <a:rPr lang="en-US" b="1" baseline="-25000" dirty="0"/>
              <a:t>2</a:t>
            </a:r>
            <a:r>
              <a:rPr lang="en-US" dirty="0"/>
              <a:t> should be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</a:p>
          <a:p>
            <a:pPr marL="0" indent="0">
              <a:lnSpc>
                <a:spcPct val="130000"/>
              </a:lnSpc>
              <a:spcBef>
                <a:spcPts val="923"/>
              </a:spcBef>
              <a:buNone/>
            </a:pPr>
            <a:r>
              <a:rPr lang="en-US" dirty="0"/>
              <a:t>The output in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 should be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64227" y="3390598"/>
            <a:ext cx="289688" cy="1555373"/>
            <a:chOff x="6074524" y="3252382"/>
            <a:chExt cx="313829" cy="1684987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6388353" y="3252382"/>
              <a:ext cx="0" cy="1684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74524" y="370912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30813" y="3246277"/>
            <a:ext cx="1556326" cy="1497079"/>
            <a:chOff x="6688326" y="3096035"/>
            <a:chExt cx="1686020" cy="1621836"/>
          </a:xfrm>
        </p:grpSpPr>
        <p:cxnSp>
          <p:nvCxnSpPr>
            <p:cNvPr id="21" name="Straight Arrow Connector 20"/>
            <p:cNvCxnSpPr>
              <a:stCxn id="29" idx="1"/>
              <a:endCxn id="33" idx="5"/>
            </p:cNvCxnSpPr>
            <p:nvPr/>
          </p:nvCxnSpPr>
          <p:spPr>
            <a:xfrm flipH="1" flipV="1">
              <a:off x="6688326" y="3096035"/>
              <a:ext cx="1686020" cy="1621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689304" y="3709125"/>
              <a:ext cx="351039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67016" y="1694161"/>
            <a:ext cx="2883921" cy="3823625"/>
            <a:chOff x="5969212" y="1414576"/>
            <a:chExt cx="3124248" cy="4142260"/>
          </a:xfrm>
        </p:grpSpPr>
        <p:sp>
          <p:nvSpPr>
            <p:cNvPr id="8" name="Arc 7"/>
            <p:cNvSpPr/>
            <p:nvPr/>
          </p:nvSpPr>
          <p:spPr>
            <a:xfrm>
              <a:off x="6214940" y="1845333"/>
              <a:ext cx="351039" cy="578356"/>
            </a:xfrm>
            <a:prstGeom prst="arc">
              <a:avLst>
                <a:gd name="adj1" fmla="val 8029806"/>
                <a:gd name="adj2" fmla="val 265636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6811706" y="5077785"/>
              <a:ext cx="18254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684618" y="2888940"/>
              <a:ext cx="0" cy="1684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425563" y="2760926"/>
              <a:ext cx="18254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969212" y="2257070"/>
              <a:ext cx="842494" cy="982909"/>
              <a:chOff x="5853100" y="2078851"/>
              <a:chExt cx="540060" cy="6300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0</a:t>
                </a:r>
              </a:p>
              <a:p>
                <a:pPr algn="ctr"/>
                <a:r>
                  <a:rPr lang="en-US" sz="2215" b="1" dirty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5988115" y="241106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8250966" y="2257070"/>
              <a:ext cx="842494" cy="982909"/>
              <a:chOff x="5853100" y="2078851"/>
              <a:chExt cx="540060" cy="63007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algn="ctr"/>
                <a:r>
                  <a:rPr lang="en-US" sz="2215" b="1" dirty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988115" y="241106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8250966" y="4573927"/>
              <a:ext cx="842494" cy="982909"/>
              <a:chOff x="5853100" y="2078851"/>
              <a:chExt cx="540060" cy="63007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rgbClr val="0000FF"/>
                    </a:solidFill>
                  </a:rPr>
                  <a:t>0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969212" y="4573927"/>
              <a:ext cx="842494" cy="982909"/>
              <a:chOff x="5853100" y="2078851"/>
              <a:chExt cx="540060" cy="63007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853100" y="2078851"/>
                <a:ext cx="540060" cy="6300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spcAft>
                    <a:spcPts val="923"/>
                  </a:spcAft>
                </a:pPr>
                <a:r>
                  <a:rPr lang="en-US" sz="2215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215" b="1" baseline="-25000" dirty="0">
                    <a:solidFill>
                      <a:schemeClr val="tx1"/>
                    </a:solidFill>
                  </a:rPr>
                  <a:t>3</a:t>
                </a:r>
              </a:p>
              <a:p>
                <a:pPr algn="ctr"/>
                <a:r>
                  <a:rPr lang="en-US" sz="2215" b="1" dirty="0">
                    <a:solidFill>
                      <a:srgbClr val="0000FF"/>
                    </a:solidFill>
                  </a:rPr>
                  <a:t>1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5988115" y="2401836"/>
                <a:ext cx="27003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7338265" y="2438890"/>
              <a:ext cx="421247" cy="30674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42423" y="370912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8265" y="5113282"/>
              <a:ext cx="421247" cy="28411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50043" y="1414576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93842" y="5370615"/>
            <a:ext cx="324036" cy="924858"/>
            <a:chOff x="6214940" y="5397401"/>
            <a:chExt cx="351039" cy="1001929"/>
          </a:xfrm>
        </p:grpSpPr>
        <p:sp>
          <p:nvSpPr>
            <p:cNvPr id="23" name="Arc 22"/>
            <p:cNvSpPr/>
            <p:nvPr/>
          </p:nvSpPr>
          <p:spPr>
            <a:xfrm flipV="1">
              <a:off x="6214940" y="5397401"/>
              <a:ext cx="351039" cy="578356"/>
            </a:xfrm>
            <a:prstGeom prst="arc">
              <a:avLst>
                <a:gd name="adj1" fmla="val 8029806"/>
                <a:gd name="adj2" fmla="val 265636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31024" y="5955775"/>
              <a:ext cx="280831" cy="44355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42323" y="3138198"/>
            <a:ext cx="4486651" cy="307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2769"/>
              </a:spcBef>
              <a:buNone/>
            </a:pPr>
            <a:r>
              <a:rPr lang="en-US" sz="2215" kern="0" dirty="0"/>
              <a:t>Now complete the state diagram:</a:t>
            </a:r>
          </a:p>
          <a:p>
            <a:pPr marL="0" indent="0">
              <a:lnSpc>
                <a:spcPct val="130000"/>
              </a:lnSpc>
              <a:spcBef>
                <a:spcPts val="923"/>
              </a:spcBef>
              <a:buNone/>
            </a:pPr>
            <a:r>
              <a:rPr lang="en-US" sz="2215" kern="0" dirty="0"/>
              <a:t>Add transitions from </a:t>
            </a:r>
            <a:r>
              <a:rPr lang="en-US" sz="2215" b="1" kern="0" dirty="0"/>
              <a:t>S</a:t>
            </a:r>
            <a:r>
              <a:rPr lang="en-US" sz="2215" b="1" kern="0" baseline="-25000" dirty="0"/>
              <a:t>1</a:t>
            </a:r>
            <a:r>
              <a:rPr lang="en-US" sz="2215" kern="0" dirty="0"/>
              <a:t>, </a:t>
            </a:r>
            <a:r>
              <a:rPr lang="en-US" sz="2215" b="1" kern="0" dirty="0"/>
              <a:t>S</a:t>
            </a:r>
            <a:r>
              <a:rPr lang="en-US" sz="2215" b="1" kern="0" baseline="-25000" dirty="0"/>
              <a:t>2</a:t>
            </a:r>
            <a:r>
              <a:rPr lang="en-US" sz="2215" kern="0" dirty="0"/>
              <a:t>, </a:t>
            </a:r>
            <a:r>
              <a:rPr lang="en-US" sz="2215" b="1" kern="0" dirty="0"/>
              <a:t>S</a:t>
            </a:r>
            <a:r>
              <a:rPr lang="en-US" sz="2215" b="1" kern="0" baseline="-25000" dirty="0"/>
              <a:t>3</a:t>
            </a:r>
            <a:r>
              <a:rPr lang="en-US" sz="2215" kern="0" dirty="0"/>
              <a:t> back to </a:t>
            </a:r>
            <a:r>
              <a:rPr lang="en-US" sz="2215" b="1" kern="0" dirty="0"/>
              <a:t>S</a:t>
            </a:r>
            <a:r>
              <a:rPr lang="en-US" sz="2215" b="1" kern="0" baseline="-25000" dirty="0"/>
              <a:t>0</a:t>
            </a:r>
            <a:r>
              <a:rPr lang="en-US" sz="2215" kern="0" dirty="0"/>
              <a:t> if the input is </a:t>
            </a:r>
            <a:r>
              <a:rPr lang="en-US" sz="2215" b="1" kern="0" dirty="0">
                <a:solidFill>
                  <a:srgbClr val="FF0000"/>
                </a:solidFill>
              </a:rPr>
              <a:t>0</a:t>
            </a:r>
          </a:p>
          <a:p>
            <a:pPr marL="0" indent="0">
              <a:lnSpc>
                <a:spcPct val="130000"/>
              </a:lnSpc>
              <a:spcBef>
                <a:spcPts val="923"/>
              </a:spcBef>
              <a:buNone/>
            </a:pPr>
            <a:r>
              <a:rPr lang="en-US" sz="2215" kern="0" dirty="0"/>
              <a:t>Add transition from </a:t>
            </a:r>
            <a:r>
              <a:rPr lang="en-US" sz="2215" b="1" kern="0" dirty="0"/>
              <a:t>S</a:t>
            </a:r>
            <a:r>
              <a:rPr lang="en-US" sz="2215" b="1" kern="0" baseline="-25000" dirty="0"/>
              <a:t>3</a:t>
            </a:r>
            <a:r>
              <a:rPr lang="en-US" sz="2215" kern="0" dirty="0"/>
              <a:t> to itself if the input is </a:t>
            </a:r>
            <a:r>
              <a:rPr lang="en-US" sz="2215" b="1" kern="0" dirty="0">
                <a:solidFill>
                  <a:srgbClr val="FF0000"/>
                </a:solidFill>
              </a:rPr>
              <a:t>1</a:t>
            </a:r>
            <a:r>
              <a:rPr lang="en-US" sz="2215" kern="0" dirty="0"/>
              <a:t> to detect sequences longer than three </a:t>
            </a:r>
            <a:r>
              <a:rPr lang="en-US" sz="2215" b="1" kern="0" dirty="0">
                <a:solidFill>
                  <a:srgbClr val="FF0000"/>
                </a:solidFill>
              </a:rPr>
              <a:t>1's</a:t>
            </a:r>
          </a:p>
        </p:txBody>
      </p:sp>
    </p:spTree>
    <p:extLst>
      <p:ext uri="{BB962C8B-B14F-4D97-AF65-F5344CB8AC3E}">
        <p14:creationId xmlns:p14="http://schemas.microsoft.com/office/powerpoint/2010/main" val="16495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981200"/>
                <a:ext cx="7086600" cy="4231412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Each state must be assigned a unique binary code</a:t>
                </a:r>
              </a:p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states, then</a:t>
                </a:r>
              </a:p>
              <a:p>
                <a:pPr marL="332651" indent="0">
                  <a:lnSpc>
                    <a:spcPct val="120000"/>
                  </a:lnSpc>
                  <a:spcBef>
                    <a:spcPts val="1385"/>
                  </a:spcBef>
                  <a:buNone/>
                </a:pPr>
                <a:r>
                  <a:rPr lang="en-US" dirty="0"/>
                  <a:t>The minimum number of state bits: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𝑙𝑜𝑔</m:t>
                        </m:r>
                        <m:r>
                          <a:rPr lang="en-US" b="0" i="1" baseline="-25000" dirty="0" smtClean="0"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pPr marL="332651" indent="0">
                  <a:lnSpc>
                    <a:spcPct val="120000"/>
                  </a:lnSpc>
                  <a:spcBef>
                    <a:spcPts val="1385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the smallest integer ≥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(ceiling function)</a:t>
                </a:r>
              </a:p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In our example, there are four states: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0</a:t>
                </a:r>
                <a:r>
                  <a:rPr lang="en-US" dirty="0"/>
                  <a:t>,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2</a:t>
                </a:r>
                <a:r>
                  <a:rPr lang="en-US" dirty="0"/>
                  <a:t>, and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3</a:t>
                </a:r>
              </a:p>
              <a:p>
                <a:pPr marL="332651" indent="0">
                  <a:lnSpc>
                    <a:spcPct val="120000"/>
                  </a:lnSpc>
                  <a:spcBef>
                    <a:spcPts val="1385"/>
                  </a:spcBef>
                  <a:buNone/>
                </a:pPr>
                <a:r>
                  <a:rPr lang="en-US" dirty="0"/>
                  <a:t>Therefore, the minimum number of state bits (Flip-Flops) = 2</a:t>
                </a:r>
              </a:p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State assignment: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0</a:t>
                </a:r>
                <a:r>
                  <a:rPr lang="en-US" b="1" dirty="0"/>
                  <a:t> = 00, S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= 01, S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= 10 </a:t>
                </a:r>
                <a:r>
                  <a:rPr lang="en-US" dirty="0"/>
                  <a:t>and </a:t>
                </a:r>
                <a:r>
                  <a:rPr lang="en-US" b="1" dirty="0"/>
                  <a:t>S</a:t>
                </a:r>
                <a:r>
                  <a:rPr lang="en-US" b="1" baseline="-25000" dirty="0"/>
                  <a:t>3</a:t>
                </a:r>
                <a:r>
                  <a:rPr lang="en-US" b="1" dirty="0"/>
                  <a:t> = 11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are used, the number of unused states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baseline="30000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1385"/>
                  </a:spcBef>
                </a:pPr>
                <a:r>
                  <a:rPr lang="en-US" dirty="0"/>
                  <a:t>In our example, there are NO unused states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981200"/>
                <a:ext cx="7086600" cy="4231412"/>
              </a:xfrm>
              <a:blipFill>
                <a:blip r:embed="rId2"/>
                <a:stretch>
                  <a:fillRect l="-602" t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0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State Diagram to State Table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85133" y="1728438"/>
            <a:ext cx="2176784" cy="3812671"/>
            <a:chOff x="6464267" y="1549591"/>
            <a:chExt cx="3124248" cy="4984754"/>
          </a:xfrm>
        </p:grpSpPr>
        <p:grpSp>
          <p:nvGrpSpPr>
            <p:cNvPr id="4" name="Group 3"/>
            <p:cNvGrpSpPr/>
            <p:nvPr/>
          </p:nvGrpSpPr>
          <p:grpSpPr>
            <a:xfrm>
              <a:off x="7096137" y="2087144"/>
              <a:ext cx="1860508" cy="1035747"/>
              <a:chOff x="6601082" y="1952129"/>
              <a:chExt cx="1860508" cy="1035747"/>
            </a:xfrm>
          </p:grpSpPr>
          <p:sp>
            <p:nvSpPr>
              <p:cNvPr id="5" name="Arc 4"/>
              <p:cNvSpPr/>
              <p:nvPr/>
            </p:nvSpPr>
            <p:spPr>
              <a:xfrm>
                <a:off x="6601082" y="2265996"/>
                <a:ext cx="1860508" cy="721880"/>
              </a:xfrm>
              <a:prstGeom prst="arc">
                <a:avLst>
                  <a:gd name="adj1" fmla="val 11580537"/>
                  <a:gd name="adj2" fmla="val 20930474"/>
                </a:avLst>
              </a:prstGeom>
              <a:ln w="25400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338265" y="1952129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569579" y="3387397"/>
              <a:ext cx="313829" cy="1684987"/>
              <a:chOff x="6074524" y="3252382"/>
              <a:chExt cx="313829" cy="168498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6388353" y="3252382"/>
                <a:ext cx="0" cy="16849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074524" y="3709125"/>
                <a:ext cx="280831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183381" y="3231050"/>
              <a:ext cx="1686020" cy="1621836"/>
              <a:chOff x="6688326" y="3096035"/>
              <a:chExt cx="1686020" cy="1621836"/>
            </a:xfrm>
          </p:grpSpPr>
          <p:cxnSp>
            <p:nvCxnSpPr>
              <p:cNvPr id="11" name="Straight Arrow Connector 10"/>
              <p:cNvCxnSpPr>
                <a:stCxn id="28" idx="1"/>
                <a:endCxn id="32" idx="5"/>
              </p:cNvCxnSpPr>
              <p:nvPr/>
            </p:nvCxnSpPr>
            <p:spPr>
              <a:xfrm flipH="1" flipV="1">
                <a:off x="6688326" y="3096035"/>
                <a:ext cx="1686020" cy="16218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7689304" y="3709125"/>
                <a:ext cx="351039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464267" y="1549591"/>
              <a:ext cx="3124248" cy="4142260"/>
              <a:chOff x="5969212" y="1414576"/>
              <a:chExt cx="3124248" cy="4142260"/>
            </a:xfrm>
          </p:grpSpPr>
          <p:sp>
            <p:nvSpPr>
              <p:cNvPr id="14" name="Arc 13"/>
              <p:cNvSpPr/>
              <p:nvPr/>
            </p:nvSpPr>
            <p:spPr>
              <a:xfrm>
                <a:off x="6214940" y="1845333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6811706" y="5077785"/>
                <a:ext cx="18254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684618" y="2888940"/>
                <a:ext cx="0" cy="16849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25563" y="2760926"/>
                <a:ext cx="18254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5969212" y="2257070"/>
                <a:ext cx="842494" cy="982909"/>
                <a:chOff x="5853100" y="2078851"/>
                <a:chExt cx="540060" cy="630070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5853100" y="2078851"/>
                  <a:ext cx="540060" cy="63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2215" b="1" baseline="-25000" dirty="0">
                      <a:solidFill>
                        <a:schemeClr val="tx1"/>
                      </a:solidFill>
                    </a:rPr>
                    <a:t>0</a:t>
                  </a:r>
                </a:p>
                <a:p>
                  <a:pPr algn="ctr"/>
                  <a:r>
                    <a:rPr lang="en-US" sz="2215" b="1" dirty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988115" y="2411066"/>
                  <a:ext cx="27003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8250966" y="2257070"/>
                <a:ext cx="842494" cy="982909"/>
                <a:chOff x="5853100" y="2078851"/>
                <a:chExt cx="540060" cy="6300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5853100" y="2078851"/>
                  <a:ext cx="540060" cy="63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2215" b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  <a:p>
                  <a:pPr algn="ctr"/>
                  <a:r>
                    <a:rPr lang="en-US" sz="2215" b="1" dirty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988115" y="2411066"/>
                  <a:ext cx="27003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8250966" y="4573927"/>
                <a:ext cx="842494" cy="982909"/>
                <a:chOff x="5853100" y="2078851"/>
                <a:chExt cx="540060" cy="63007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5853100" y="2078851"/>
                  <a:ext cx="540060" cy="63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2215" b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rgbClr val="0000FF"/>
                      </a:solidFill>
                    </a:rPr>
                    <a:t>0</a:t>
                  </a:r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5988115" y="2401836"/>
                  <a:ext cx="27003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969212" y="4573927"/>
                <a:ext cx="842494" cy="982909"/>
                <a:chOff x="5853100" y="2078851"/>
                <a:chExt cx="540060" cy="63007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853100" y="2078851"/>
                  <a:ext cx="540060" cy="6300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>
                    <a:spcAft>
                      <a:spcPts val="923"/>
                    </a:spcAft>
                  </a:pPr>
                  <a:r>
                    <a:rPr lang="en-US" sz="2215" b="1" dirty="0">
                      <a:solidFill>
                        <a:schemeClr val="tx1"/>
                      </a:solidFill>
                    </a:rPr>
                    <a:t>S</a:t>
                  </a:r>
                  <a:r>
                    <a:rPr lang="en-US" sz="2215" b="1" baseline="-25000" dirty="0">
                      <a:solidFill>
                        <a:schemeClr val="tx1"/>
                      </a:solidFill>
                    </a:rPr>
                    <a:t>3</a:t>
                  </a:r>
                </a:p>
                <a:p>
                  <a:pPr algn="ctr"/>
                  <a:r>
                    <a:rPr lang="en-US" sz="2215" b="1" dirty="0">
                      <a:solidFill>
                        <a:srgbClr val="0000FF"/>
                      </a:solidFill>
                    </a:rPr>
                    <a:t>1</a:t>
                  </a:r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988115" y="2401836"/>
                  <a:ext cx="27003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338265" y="2438890"/>
                <a:ext cx="421247" cy="306741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742423" y="3709125"/>
                <a:ext cx="280831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38265" y="5113282"/>
                <a:ext cx="421247" cy="28411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50043" y="1414576"/>
                <a:ext cx="280831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709995" y="5532416"/>
              <a:ext cx="351039" cy="1001929"/>
              <a:chOff x="6214940" y="5397401"/>
              <a:chExt cx="351039" cy="1001929"/>
            </a:xfrm>
          </p:grpSpPr>
          <p:sp>
            <p:nvSpPr>
              <p:cNvPr id="35" name="Arc 34"/>
              <p:cNvSpPr/>
              <p:nvPr/>
            </p:nvSpPr>
            <p:spPr>
              <a:xfrm flipV="1">
                <a:off x="6214940" y="5397401"/>
                <a:ext cx="351039" cy="578356"/>
              </a:xfrm>
              <a:prstGeom prst="arc">
                <a:avLst>
                  <a:gd name="adj1" fmla="val 8029806"/>
                  <a:gd name="adj2" fmla="val 2656363"/>
                </a:avLst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31024" y="5955775"/>
                <a:ext cx="280831" cy="44355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180589"/>
                  </p:ext>
                </p:extLst>
              </p:nvPr>
            </p:nvGraphicFramePr>
            <p:xfrm>
              <a:off x="4904344" y="1102586"/>
              <a:ext cx="4159833" cy="2674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7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7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96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986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579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84406" marR="84406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84406" marR="84406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579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180589"/>
                  </p:ext>
                </p:extLst>
              </p:nvPr>
            </p:nvGraphicFramePr>
            <p:xfrm>
              <a:off x="4904344" y="1102586"/>
              <a:ext cx="4159833" cy="2674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17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7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596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986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579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84406" marR="84406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84406" marR="84406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7208" t="-2721" r="-2538" b="-2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579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3784" t="-104054" r="-231757" b="-42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390" t="-104054" r="-143262" b="-42162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5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S</a:t>
                          </a:r>
                          <a:r>
                            <a:rPr lang="en-US" sz="2200" b="1" baseline="-25000" dirty="0"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538130"/>
                  </p:ext>
                </p:extLst>
              </p:nvPr>
            </p:nvGraphicFramePr>
            <p:xfrm>
              <a:off x="4904345" y="3777358"/>
              <a:ext cx="4163453" cy="2518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2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05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04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996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14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84406" marR="84406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84406" marR="84406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614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61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0538130"/>
                  </p:ext>
                </p:extLst>
              </p:nvPr>
            </p:nvGraphicFramePr>
            <p:xfrm>
              <a:off x="4904345" y="3777358"/>
              <a:ext cx="4163453" cy="2518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2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05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044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9969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968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84406" marR="84406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84406" marR="84406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716" t="-5072" r="-2030" b="-2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968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459" t="-110145" r="-231081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6099" t="-110145" r="-142553" b="-43043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9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9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ight Arrow 39"/>
          <p:cNvSpPr/>
          <p:nvPr/>
        </p:nvSpPr>
        <p:spPr>
          <a:xfrm>
            <a:off x="3865768" y="2598139"/>
            <a:ext cx="456974" cy="34889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71700" y="4987538"/>
            <a:ext cx="2534128" cy="12810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15" dirty="0">
                <a:cs typeface="Times New Roman" panose="02020603050405020304" pitchFamily="18" charset="0"/>
              </a:rPr>
              <a:t>State Assignment</a:t>
            </a:r>
          </a:p>
          <a:p>
            <a:pPr algn="ctr">
              <a:lnSpc>
                <a:spcPct val="120000"/>
              </a:lnSpc>
            </a:pPr>
            <a:r>
              <a:rPr lang="en-US" sz="2215" b="1" dirty="0">
                <a:cs typeface="Times New Roman" panose="02020603050405020304" pitchFamily="18" charset="0"/>
              </a:rPr>
              <a:t>S</a:t>
            </a:r>
            <a:r>
              <a:rPr lang="en-US" sz="2215" b="1" baseline="-25000" dirty="0">
                <a:cs typeface="Times New Roman" panose="02020603050405020304" pitchFamily="18" charset="0"/>
              </a:rPr>
              <a:t>0</a:t>
            </a:r>
            <a:r>
              <a:rPr lang="en-US" sz="2215" b="1" dirty="0">
                <a:cs typeface="Times New Roman" panose="02020603050405020304" pitchFamily="18" charset="0"/>
              </a:rPr>
              <a:t> = 00, S</a:t>
            </a:r>
            <a:r>
              <a:rPr lang="en-US" sz="2215" b="1" baseline="-25000" dirty="0">
                <a:cs typeface="Times New Roman" panose="02020603050405020304" pitchFamily="18" charset="0"/>
              </a:rPr>
              <a:t>1</a:t>
            </a:r>
            <a:r>
              <a:rPr lang="en-US" sz="2215" b="1" dirty="0">
                <a:cs typeface="Times New Roman" panose="02020603050405020304" pitchFamily="18" charset="0"/>
              </a:rPr>
              <a:t> = 01</a:t>
            </a:r>
          </a:p>
          <a:p>
            <a:pPr algn="ctr">
              <a:lnSpc>
                <a:spcPct val="120000"/>
              </a:lnSpc>
            </a:pPr>
            <a:r>
              <a:rPr lang="en-US" sz="2215" b="1" dirty="0">
                <a:cs typeface="Times New Roman" panose="02020603050405020304" pitchFamily="18" charset="0"/>
              </a:rPr>
              <a:t>S</a:t>
            </a:r>
            <a:r>
              <a:rPr lang="en-US" sz="2215" b="1" baseline="-25000" dirty="0">
                <a:cs typeface="Times New Roman" panose="02020603050405020304" pitchFamily="18" charset="0"/>
              </a:rPr>
              <a:t>2</a:t>
            </a:r>
            <a:r>
              <a:rPr lang="en-US" sz="2215" b="1" dirty="0">
                <a:cs typeface="Times New Roman" panose="02020603050405020304" pitchFamily="18" charset="0"/>
              </a:rPr>
              <a:t> = 10, S</a:t>
            </a:r>
            <a:r>
              <a:rPr lang="en-US" sz="2215" b="1" baseline="-25000" dirty="0">
                <a:cs typeface="Times New Roman" panose="02020603050405020304" pitchFamily="18" charset="0"/>
              </a:rPr>
              <a:t>3</a:t>
            </a:r>
            <a:r>
              <a:rPr lang="en-US" sz="2215" b="1" dirty="0">
                <a:cs typeface="Times New Roman" panose="02020603050405020304" pitchFamily="18" charset="0"/>
              </a:rPr>
              <a:t> = 11</a:t>
            </a:r>
          </a:p>
        </p:txBody>
      </p:sp>
    </p:spTree>
    <p:extLst>
      <p:ext uri="{BB962C8B-B14F-4D97-AF65-F5344CB8AC3E}">
        <p14:creationId xmlns:p14="http://schemas.microsoft.com/office/powerpoint/2010/main" val="41018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 Moore Sequence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4371"/>
            <a:ext cx="8435280" cy="2762321"/>
          </a:xfrm>
        </p:spPr>
        <p:txBody>
          <a:bodyPr>
            <a:normAutofit/>
          </a:bodyPr>
          <a:lstStyle/>
          <a:p>
            <a:pPr>
              <a:spcBef>
                <a:spcPts val="1846"/>
              </a:spcBef>
            </a:pPr>
            <a:r>
              <a:rPr lang="en-US" dirty="0"/>
              <a:t>In our design examples, only D-type Flip-Flops will be used</a:t>
            </a:r>
          </a:p>
          <a:p>
            <a:pPr>
              <a:spcBef>
                <a:spcPts val="1846"/>
              </a:spcBef>
            </a:pPr>
            <a:r>
              <a:rPr lang="en-US" dirty="0"/>
              <a:t>They are the simplest to analyze and implement</a:t>
            </a:r>
          </a:p>
          <a:p>
            <a:pPr>
              <a:spcBef>
                <a:spcPts val="1846"/>
              </a:spcBef>
            </a:pPr>
            <a:r>
              <a:rPr lang="en-US" dirty="0"/>
              <a:t>Next, we need minimal expressions for</a:t>
            </a:r>
          </a:p>
          <a:p>
            <a:pPr marL="329720" indent="-329720">
              <a:spcBef>
                <a:spcPts val="1846"/>
              </a:spcBef>
              <a:buFont typeface="+mj-lt"/>
              <a:buAutoNum type="arabicPeriod"/>
            </a:pPr>
            <a:r>
              <a:rPr lang="en-US" dirty="0"/>
              <a:t>Next State Logic</a:t>
            </a:r>
          </a:p>
          <a:p>
            <a:pPr marL="329720" indent="-329720">
              <a:spcBef>
                <a:spcPts val="1846"/>
              </a:spcBef>
              <a:buFont typeface="+mj-lt"/>
              <a:buAutoNum type="arabicPeriod"/>
            </a:pPr>
            <a:r>
              <a:rPr lang="en-US" dirty="0"/>
              <a:t>Output Logic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0329" y="1793029"/>
            <a:ext cx="7315199" cy="1450757"/>
            <a:chOff x="587515" y="1808820"/>
            <a:chExt cx="8820980" cy="1888537"/>
          </a:xfrm>
        </p:grpSpPr>
        <p:sp>
          <p:nvSpPr>
            <p:cNvPr id="5" name="Rectangle 4"/>
            <p:cNvSpPr/>
            <p:nvPr/>
          </p:nvSpPr>
          <p:spPr>
            <a:xfrm>
              <a:off x="1622630" y="2033845"/>
              <a:ext cx="1800200" cy="1080120"/>
            </a:xfrm>
            <a:prstGeom prst="rect">
              <a:avLst/>
            </a:prstGeom>
            <a:solidFill>
              <a:srgbClr val="EDFF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2215" dirty="0">
                  <a:solidFill>
                    <a:schemeClr val="tx1"/>
                  </a:solidFill>
                </a:rPr>
                <a:t>Next State</a:t>
              </a:r>
            </a:p>
            <a:p>
              <a:pPr algn="ctr">
                <a:lnSpc>
                  <a:spcPct val="120000"/>
                </a:lnSpc>
              </a:pPr>
              <a:r>
                <a:rPr lang="en-US" sz="2215" dirty="0">
                  <a:solidFill>
                    <a:schemeClr val="tx1"/>
                  </a:solidFill>
                </a:rPr>
                <a:t>Logic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947555" y="2303874"/>
              <a:ext cx="6750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898105" y="2577385"/>
              <a:ext cx="13501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87515" y="2123855"/>
                  <a:ext cx="3150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b="1" i="1" dirty="0">
                            <a:latin typeface="Cambria Math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846" b="1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15" y="2123855"/>
                  <a:ext cx="315035" cy="36004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84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093460" y="2348880"/>
                  <a:ext cx="315035" cy="36004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b="1" i="1" dirty="0">
                            <a:latin typeface="Cambria Math"/>
                            <a:cs typeface="Times New Roman" panose="02020603050405020304" pitchFamily="18" charset="0"/>
                          </a:rPr>
                          <m:t>𝒛</m:t>
                        </m:r>
                      </m:oMath>
                    </m:oMathPara>
                  </a14:m>
                  <a:endParaRPr lang="en-US" sz="1846" b="1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60" y="2348880"/>
                  <a:ext cx="315035" cy="36004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96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4457945" y="2033845"/>
              <a:ext cx="1575175" cy="1080120"/>
            </a:xfrm>
            <a:prstGeom prst="rect">
              <a:avLst/>
            </a:prstGeom>
            <a:solidFill>
              <a:srgbClr val="FFE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2215" dirty="0">
                  <a:solidFill>
                    <a:schemeClr val="tx1"/>
                  </a:solidFill>
                </a:rPr>
                <a:t>D Flip</a:t>
              </a:r>
            </a:p>
            <a:p>
              <a:pPr algn="ctr">
                <a:lnSpc>
                  <a:spcPct val="120000"/>
                </a:lnSpc>
              </a:pPr>
              <a:r>
                <a:rPr lang="en-US" sz="2215" dirty="0">
                  <a:solidFill>
                    <a:schemeClr val="tx1"/>
                  </a:solidFill>
                </a:rPr>
                <a:t>Flops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2830" y="2577385"/>
              <a:ext cx="10351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22831" y="1808820"/>
              <a:ext cx="1035114" cy="72008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Next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33121" y="1808820"/>
              <a:ext cx="1170129" cy="72008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Current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8255" y="2033845"/>
              <a:ext cx="1260140" cy="1080120"/>
            </a:xfrm>
            <a:prstGeom prst="rect">
              <a:avLst/>
            </a:prstGeom>
            <a:solidFill>
              <a:srgbClr val="DEF1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2215" dirty="0">
                  <a:solidFill>
                    <a:schemeClr val="tx1"/>
                  </a:solidFill>
                </a:rPr>
                <a:t>Output</a:t>
              </a:r>
            </a:p>
            <a:p>
              <a:pPr algn="ctr">
                <a:lnSpc>
                  <a:spcPct val="120000"/>
                </a:lnSpc>
              </a:pPr>
              <a:r>
                <a:rPr lang="en-US" sz="2215" dirty="0">
                  <a:solidFill>
                    <a:schemeClr val="tx1"/>
                  </a:solidFill>
                </a:rPr>
                <a:t>Logic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4457945" y="2843935"/>
              <a:ext cx="180020" cy="1800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rot="5400000" flipH="1">
              <a:off x="4165255" y="2956291"/>
              <a:ext cx="315036" cy="270344"/>
            </a:xfrm>
            <a:custGeom>
              <a:avLst/>
              <a:gdLst>
                <a:gd name="connsiteX0" fmla="*/ 731520 w 731520"/>
                <a:gd name="connsiteY0" fmla="*/ 0 h 270344"/>
                <a:gd name="connsiteX1" fmla="*/ 731520 w 731520"/>
                <a:gd name="connsiteY1" fmla="*/ 270344 h 270344"/>
                <a:gd name="connsiteX2" fmla="*/ 0 w 731520"/>
                <a:gd name="connsiteY2" fmla="*/ 270344 h 27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520" h="270344">
                  <a:moveTo>
                    <a:pt x="731520" y="0"/>
                  </a:moveTo>
                  <a:lnTo>
                    <a:pt x="731520" y="270344"/>
                  </a:lnTo>
                  <a:lnTo>
                    <a:pt x="0" y="270344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27875" y="3248981"/>
              <a:ext cx="765085" cy="36004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clock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59673" y="2577384"/>
              <a:ext cx="5271715" cy="1119973"/>
            </a:xfrm>
            <a:custGeom>
              <a:avLst/>
              <a:gdLst>
                <a:gd name="connsiteX0" fmla="*/ 262393 w 5271715"/>
                <a:gd name="connsiteY0" fmla="*/ 278296 h 1113183"/>
                <a:gd name="connsiteX1" fmla="*/ 0 w 5271715"/>
                <a:gd name="connsiteY1" fmla="*/ 278296 h 1113183"/>
                <a:gd name="connsiteX2" fmla="*/ 0 w 5271715"/>
                <a:gd name="connsiteY2" fmla="*/ 1113183 h 1113183"/>
                <a:gd name="connsiteX3" fmla="*/ 5271715 w 5271715"/>
                <a:gd name="connsiteY3" fmla="*/ 1113183 h 1113183"/>
                <a:gd name="connsiteX4" fmla="*/ 5271715 w 5271715"/>
                <a:gd name="connsiteY4" fmla="*/ 0 h 111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1715" h="1113183">
                  <a:moveTo>
                    <a:pt x="262393" y="278296"/>
                  </a:moveTo>
                  <a:lnTo>
                    <a:pt x="0" y="278296"/>
                  </a:lnTo>
                  <a:lnTo>
                    <a:pt x="0" y="1113183"/>
                  </a:lnTo>
                  <a:lnTo>
                    <a:pt x="5271715" y="1113183"/>
                  </a:lnTo>
                  <a:lnTo>
                    <a:pt x="5271715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508396" y="2573905"/>
              <a:ext cx="5400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91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Derive Next State an Output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4520858"/>
                <a:ext cx="6329451" cy="189289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spcBef>
                    <a:spcPts val="923"/>
                  </a:spcBef>
                  <a:buNone/>
                </a:pPr>
                <a:r>
                  <a:rPr lang="en-US" dirty="0"/>
                  <a:t>Two D-type Flips-Flops</a:t>
                </a:r>
                <a:endParaRPr lang="en-US" i="1" dirty="0"/>
              </a:p>
              <a:p>
                <a:pPr marL="0" indent="0">
                  <a:spcBef>
                    <a:spcPts val="923"/>
                  </a:spcBef>
                  <a:buNone/>
                  <a:tabLst>
                    <a:tab pos="1987111" algn="l"/>
                  </a:tabLst>
                </a:pPr>
                <a:r>
                  <a:rPr lang="en-US" dirty="0"/>
                  <a:t>Present State = Flip-Flop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923"/>
                  </a:spcBef>
                  <a:buNone/>
                </a:pPr>
                <a:r>
                  <a:rPr lang="en-US" dirty="0"/>
                  <a:t>Next State = Flip-Flop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spcBef>
                    <a:spcPts val="923"/>
                  </a:spcBef>
                  <a:buNone/>
                </a:pPr>
                <a:r>
                  <a:rPr lang="en-US" b="0" dirty="0"/>
                  <a:t>Next State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923"/>
                  </a:spcBef>
                  <a:buNone/>
                </a:pPr>
                <a:r>
                  <a:rPr lang="en-US" dirty="0"/>
                  <a:t>Output equation: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(from the state diagram)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520858"/>
                <a:ext cx="6329451" cy="1892896"/>
              </a:xfrm>
              <a:blipFill>
                <a:blip r:embed="rId2"/>
                <a:stretch>
                  <a:fillRect l="-2312" t="-4194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204372"/>
                  </p:ext>
                </p:extLst>
              </p:nvPr>
            </p:nvGraphicFramePr>
            <p:xfrm>
              <a:off x="20898" y="1749415"/>
              <a:ext cx="4024612" cy="2518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6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5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17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968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73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84406" marR="84406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84406" marR="84406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Output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sz="22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73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 = </a:t>
                          </a:r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7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7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7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7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204372"/>
                  </p:ext>
                </p:extLst>
              </p:nvPr>
            </p:nvGraphicFramePr>
            <p:xfrm>
              <a:off x="20898" y="1749415"/>
              <a:ext cx="4024612" cy="25181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6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05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17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5968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968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Present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State</a:t>
                          </a:r>
                        </a:p>
                      </a:txBody>
                      <a:tcPr marL="84406" marR="84406" marT="42203" marB="42203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Next State</a:t>
                          </a:r>
                        </a:p>
                      </a:txBody>
                      <a:tcPr marL="84406" marR="84406" marT="42203" marB="42203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8421" t="-4348" r="-2105" b="-21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968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266" t="-108696" r="-231469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526" t="-108696" r="-141606" b="-43043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9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9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9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0 0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b="1" dirty="0">
                              <a:latin typeface="Calibri" panose="020F0502020204030204" pitchFamily="34" charset="0"/>
                            </a:rPr>
                            <a:t>1 1</a:t>
                          </a:r>
                          <a:endParaRPr lang="en-US" sz="2200" b="1" baseline="-25000" dirty="0">
                            <a:latin typeface="Calibri" panose="020F0502020204030204" pitchFamily="34" charset="0"/>
                          </a:endParaRPr>
                        </a:p>
                      </a:txBody>
                      <a:tcPr marL="84406" marR="84406" marT="42203" marB="4220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84406" marR="84406" marT="42203" marB="42203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0" name="Group 39"/>
          <p:cNvGrpSpPr/>
          <p:nvPr/>
        </p:nvGrpSpPr>
        <p:grpSpPr>
          <a:xfrm>
            <a:off x="4572001" y="1984634"/>
            <a:ext cx="1686150" cy="2569937"/>
            <a:chOff x="4749865" y="794817"/>
            <a:chExt cx="1826663" cy="2784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749865" y="1149355"/>
                  <a:ext cx="517836" cy="314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8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49865" y="1149355"/>
                  <a:ext cx="517836" cy="31432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1429" r="-20238" b="-254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895" r="-5263" b="-1860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 Box 108"/>
            <p:cNvSpPr txBox="1">
              <a:spLocks noChangeArrowheads="1"/>
            </p:cNvSpPr>
            <p:nvPr/>
          </p:nvSpPr>
          <p:spPr bwMode="auto">
            <a:xfrm>
              <a:off x="5582581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29" name="Text Box 109"/>
            <p:cNvSpPr txBox="1">
              <a:spLocks noChangeArrowheads="1"/>
            </p:cNvSpPr>
            <p:nvPr/>
          </p:nvSpPr>
          <p:spPr bwMode="auto">
            <a:xfrm>
              <a:off x="6114393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0" name="Text Box 110"/>
            <p:cNvSpPr txBox="1">
              <a:spLocks noChangeArrowheads="1"/>
            </p:cNvSpPr>
            <p:nvPr/>
          </p:nvSpPr>
          <p:spPr bwMode="auto">
            <a:xfrm>
              <a:off x="5079343" y="1493786"/>
              <a:ext cx="368300" cy="359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31" name="Line 111"/>
            <p:cNvSpPr>
              <a:spLocks noChangeShapeType="1"/>
            </p:cNvSpPr>
            <p:nvPr/>
          </p:nvSpPr>
          <p:spPr bwMode="auto">
            <a:xfrm flipH="1" flipV="1">
              <a:off x="5177768" y="1045000"/>
              <a:ext cx="314325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en-US" sz="1662"/>
            </a:p>
          </p:txBody>
        </p:sp>
        <p:sp>
          <p:nvSpPr>
            <p:cNvPr id="32" name="Text Box 112"/>
            <p:cNvSpPr txBox="1">
              <a:spLocks noChangeArrowheads="1"/>
            </p:cNvSpPr>
            <p:nvPr/>
          </p:nvSpPr>
          <p:spPr bwMode="auto">
            <a:xfrm>
              <a:off x="5079343" y="2070177"/>
              <a:ext cx="368300" cy="278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5079343" y="2637057"/>
              <a:ext cx="368300" cy="34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4" name="Text Box 114"/>
            <p:cNvSpPr txBox="1">
              <a:spLocks noChangeArrowheads="1"/>
            </p:cNvSpPr>
            <p:nvPr/>
          </p:nvSpPr>
          <p:spPr bwMode="auto">
            <a:xfrm>
              <a:off x="5079343" y="3158970"/>
              <a:ext cx="368300" cy="39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493060" y="1403775"/>
              <a:ext cx="1083468" cy="543600"/>
              <a:chOff x="5489712" y="1396083"/>
              <a:chExt cx="1083468" cy="5436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493060" y="1943835"/>
              <a:ext cx="1083468" cy="543600"/>
              <a:chOff x="5489712" y="1396083"/>
              <a:chExt cx="1083468" cy="5436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493060" y="2491587"/>
              <a:ext cx="1083468" cy="543600"/>
              <a:chOff x="5489712" y="1396083"/>
              <a:chExt cx="1083468" cy="54360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93060" y="3035315"/>
              <a:ext cx="1083468" cy="543600"/>
              <a:chOff x="5489712" y="1396083"/>
              <a:chExt cx="1083468" cy="5436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911657" y="794817"/>
                  <a:ext cx="233363" cy="261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5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1657" y="794817"/>
                  <a:ext cx="233363" cy="26193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6842" r="-44737" b="-3488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6856870" y="1984635"/>
            <a:ext cx="1703266" cy="2568201"/>
            <a:chOff x="4731323" y="796697"/>
            <a:chExt cx="1845205" cy="2782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731323" y="1149355"/>
                  <a:ext cx="536378" cy="314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1846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6" name="Text 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31323" y="1149355"/>
                  <a:ext cx="536378" cy="3143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0455" r="-14773" b="-254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altLang="en-US" sz="1846" i="1" baseline="-25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7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4702" y="886707"/>
                  <a:ext cx="233363" cy="26193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526" r="-2632" b="-1627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 Box 108"/>
            <p:cNvSpPr txBox="1">
              <a:spLocks noChangeArrowheads="1"/>
            </p:cNvSpPr>
            <p:nvPr/>
          </p:nvSpPr>
          <p:spPr bwMode="auto">
            <a:xfrm>
              <a:off x="5582581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 dirty="0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109"/>
            <p:cNvSpPr txBox="1">
              <a:spLocks noChangeArrowheads="1"/>
            </p:cNvSpPr>
            <p:nvPr/>
          </p:nvSpPr>
          <p:spPr bwMode="auto">
            <a:xfrm>
              <a:off x="6114393" y="1080170"/>
              <a:ext cx="368300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en-US" sz="1846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110"/>
            <p:cNvSpPr txBox="1">
              <a:spLocks noChangeArrowheads="1"/>
            </p:cNvSpPr>
            <p:nvPr/>
          </p:nvSpPr>
          <p:spPr bwMode="auto">
            <a:xfrm>
              <a:off x="5079343" y="1493786"/>
              <a:ext cx="368300" cy="359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00</a:t>
              </a:r>
            </a:p>
          </p:txBody>
        </p:sp>
        <p:sp>
          <p:nvSpPr>
            <p:cNvPr id="61" name="Line 111"/>
            <p:cNvSpPr>
              <a:spLocks noChangeShapeType="1"/>
            </p:cNvSpPr>
            <p:nvPr/>
          </p:nvSpPr>
          <p:spPr bwMode="auto">
            <a:xfrm flipH="1" flipV="1">
              <a:off x="5177768" y="1045000"/>
              <a:ext cx="314325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endParaRPr lang="en-US" sz="1662"/>
            </a:p>
          </p:txBody>
        </p:sp>
        <p:sp>
          <p:nvSpPr>
            <p:cNvPr id="62" name="Text Box 112"/>
            <p:cNvSpPr txBox="1">
              <a:spLocks noChangeArrowheads="1"/>
            </p:cNvSpPr>
            <p:nvPr/>
          </p:nvSpPr>
          <p:spPr bwMode="auto">
            <a:xfrm>
              <a:off x="5079343" y="2070177"/>
              <a:ext cx="368300" cy="278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63" name="Text Box 113"/>
            <p:cNvSpPr txBox="1">
              <a:spLocks noChangeArrowheads="1"/>
            </p:cNvSpPr>
            <p:nvPr/>
          </p:nvSpPr>
          <p:spPr bwMode="auto">
            <a:xfrm>
              <a:off x="5079343" y="2637057"/>
              <a:ext cx="368300" cy="341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64" name="Text Box 114"/>
            <p:cNvSpPr txBox="1">
              <a:spLocks noChangeArrowheads="1"/>
            </p:cNvSpPr>
            <p:nvPr/>
          </p:nvSpPr>
          <p:spPr bwMode="auto">
            <a:xfrm>
              <a:off x="5079343" y="3158970"/>
              <a:ext cx="368300" cy="398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493060" y="1403775"/>
              <a:ext cx="1083468" cy="543600"/>
              <a:chOff x="5489712" y="1396083"/>
              <a:chExt cx="1083468" cy="543600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493060" y="1943835"/>
              <a:ext cx="1083468" cy="543600"/>
              <a:chOff x="5489712" y="1396083"/>
              <a:chExt cx="1083468" cy="543600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493060" y="2491587"/>
              <a:ext cx="1083468" cy="543600"/>
              <a:chOff x="5489712" y="1396083"/>
              <a:chExt cx="1083468" cy="5436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493060" y="3035315"/>
              <a:ext cx="1083468" cy="543600"/>
              <a:chOff x="5489712" y="1396083"/>
              <a:chExt cx="1083468" cy="54360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5489712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31048" y="1396083"/>
                <a:ext cx="542132" cy="543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893115" y="796697"/>
                  <a:ext cx="233363" cy="261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/>
                <a:p>
                  <a:pPr algn="l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46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1846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1846" i="1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6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93115" y="796697"/>
                  <a:ext cx="233363" cy="26193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6842" r="-47368" b="-3720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4987431" y="3119205"/>
            <a:ext cx="1557537" cy="1986195"/>
            <a:chOff x="5583070" y="2137839"/>
            <a:chExt cx="1687332" cy="2151711"/>
          </a:xfrm>
        </p:grpSpPr>
        <p:grpSp>
          <p:nvGrpSpPr>
            <p:cNvPr id="53" name="Group 52"/>
            <p:cNvGrpSpPr/>
            <p:nvPr/>
          </p:nvGrpSpPr>
          <p:grpSpPr>
            <a:xfrm>
              <a:off x="6463464" y="2137839"/>
              <a:ext cx="449279" cy="1500255"/>
              <a:chOff x="6211976" y="2135959"/>
              <a:chExt cx="449279" cy="1500255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6251740" y="2658208"/>
                <a:ext cx="368300" cy="97800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211976" y="2135959"/>
                <a:ext cx="449279" cy="955015"/>
              </a:xfrm>
              <a:prstGeom prst="roundRect">
                <a:avLst/>
              </a:prstGeom>
              <a:noFill/>
              <a:ln>
                <a:solidFill>
                  <a:srgbClr val="00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583070" y="3832350"/>
                  <a:ext cx="1687332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215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70" y="3832350"/>
                  <a:ext cx="1687332" cy="45720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693" b="-16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7268972" y="2600311"/>
            <a:ext cx="1540422" cy="2503353"/>
            <a:chOff x="8009734" y="1575704"/>
            <a:chExt cx="1668791" cy="2711966"/>
          </a:xfrm>
        </p:grpSpPr>
        <p:grpSp>
          <p:nvGrpSpPr>
            <p:cNvPr id="79" name="Group 78"/>
            <p:cNvGrpSpPr/>
            <p:nvPr/>
          </p:nvGrpSpPr>
          <p:grpSpPr>
            <a:xfrm>
              <a:off x="8929454" y="1575704"/>
              <a:ext cx="429234" cy="2094023"/>
              <a:chOff x="8569414" y="1575704"/>
              <a:chExt cx="429234" cy="2094023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8604545" y="2663915"/>
                <a:ext cx="368300" cy="97800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8578525" y="3248980"/>
                <a:ext cx="420123" cy="420747"/>
              </a:xfrm>
              <a:custGeom>
                <a:avLst/>
                <a:gdLst>
                  <a:gd name="connsiteX0" fmla="*/ 0 w 388800"/>
                  <a:gd name="connsiteY0" fmla="*/ 410400 h 410400"/>
                  <a:gd name="connsiteX1" fmla="*/ 0 w 388800"/>
                  <a:gd name="connsiteY1" fmla="*/ 410400 h 410400"/>
                  <a:gd name="connsiteX2" fmla="*/ 0 w 388800"/>
                  <a:gd name="connsiteY2" fmla="*/ 0 h 410400"/>
                  <a:gd name="connsiteX3" fmla="*/ 388800 w 388800"/>
                  <a:gd name="connsiteY3" fmla="*/ 0 h 410400"/>
                  <a:gd name="connsiteX4" fmla="*/ 388800 w 388800"/>
                  <a:gd name="connsiteY4" fmla="*/ 410400 h 41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800" h="410400">
                    <a:moveTo>
                      <a:pt x="0" y="410400"/>
                    </a:moveTo>
                    <a:lnTo>
                      <a:pt x="0" y="410400"/>
                    </a:lnTo>
                    <a:lnTo>
                      <a:pt x="0" y="0"/>
                    </a:lnTo>
                    <a:lnTo>
                      <a:pt x="388800" y="0"/>
                    </a:lnTo>
                    <a:lnTo>
                      <a:pt x="388800" y="410400"/>
                    </a:lnTo>
                  </a:path>
                </a:pathLst>
              </a:cu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80" name="Freeform 79"/>
              <p:cNvSpPr/>
              <p:nvPr/>
            </p:nvSpPr>
            <p:spPr>
              <a:xfrm flipV="1">
                <a:off x="8569414" y="1575704"/>
                <a:ext cx="420123" cy="413136"/>
              </a:xfrm>
              <a:custGeom>
                <a:avLst/>
                <a:gdLst>
                  <a:gd name="connsiteX0" fmla="*/ 0 w 388800"/>
                  <a:gd name="connsiteY0" fmla="*/ 410400 h 410400"/>
                  <a:gd name="connsiteX1" fmla="*/ 0 w 388800"/>
                  <a:gd name="connsiteY1" fmla="*/ 410400 h 410400"/>
                  <a:gd name="connsiteX2" fmla="*/ 0 w 388800"/>
                  <a:gd name="connsiteY2" fmla="*/ 0 h 410400"/>
                  <a:gd name="connsiteX3" fmla="*/ 388800 w 388800"/>
                  <a:gd name="connsiteY3" fmla="*/ 0 h 410400"/>
                  <a:gd name="connsiteX4" fmla="*/ 388800 w 388800"/>
                  <a:gd name="connsiteY4" fmla="*/ 410400 h 41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800" h="410400">
                    <a:moveTo>
                      <a:pt x="0" y="410400"/>
                    </a:moveTo>
                    <a:lnTo>
                      <a:pt x="0" y="410400"/>
                    </a:lnTo>
                    <a:lnTo>
                      <a:pt x="0" y="0"/>
                    </a:lnTo>
                    <a:lnTo>
                      <a:pt x="388800" y="0"/>
                    </a:lnTo>
                    <a:lnTo>
                      <a:pt x="388800" y="410400"/>
                    </a:lnTo>
                  </a:path>
                </a:pathLst>
              </a:cu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009734" y="3830470"/>
                  <a:ext cx="166879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15" i="1" dirty="0" err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215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734" y="3830470"/>
                  <a:ext cx="1668791" cy="45720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839" b="-16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46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2765</TotalTime>
  <Words>1763</Words>
  <Application>Microsoft Office PowerPoint</Application>
  <PresentationFormat>On-screen Show (4:3)</PresentationFormat>
  <Paragraphs>545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Narrow</vt:lpstr>
      <vt:lpstr>Calibri</vt:lpstr>
      <vt:lpstr>Calibri Light</vt:lpstr>
      <vt:lpstr>Cambria Math</vt:lpstr>
      <vt:lpstr>Tahoma</vt:lpstr>
      <vt:lpstr>Times New Roman</vt:lpstr>
      <vt:lpstr>Wingdings</vt:lpstr>
      <vt:lpstr>Retrospect</vt:lpstr>
      <vt:lpstr>Lecture # 10 State diagram/sequence detector of mealy and Moore machine </vt:lpstr>
      <vt:lpstr>The State Diagram</vt:lpstr>
      <vt:lpstr>Example: Sequence Detector</vt:lpstr>
      <vt:lpstr>State Diagram for a Sequence Detector</vt:lpstr>
      <vt:lpstr>Complete the State Diagram</vt:lpstr>
      <vt:lpstr>State Assignment</vt:lpstr>
      <vt:lpstr>From State Diagram to State Table</vt:lpstr>
      <vt:lpstr>Structure of a Moore Sequence Detector</vt:lpstr>
      <vt:lpstr>Derive Next State an Output Equations</vt:lpstr>
      <vt:lpstr>Draw the Moore Sequence Detector Circuit</vt:lpstr>
      <vt:lpstr>Mealy Type Sequence Detector</vt:lpstr>
      <vt:lpstr>Complete the Mealy State Diagram</vt:lpstr>
      <vt:lpstr>State Assignment and State Table</vt:lpstr>
      <vt:lpstr>Derive Next State and Output Equations</vt:lpstr>
      <vt:lpstr>Draw the Mealy Sequence Detector Circuit</vt:lpstr>
      <vt:lpstr>Mealy versus Moore Sequence Detector</vt:lpstr>
      <vt:lpstr>Verification</vt:lpstr>
      <vt:lpstr>Input Test Sequence</vt:lpstr>
      <vt:lpstr>Verifying the Mealy Sequence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Circuits</dc:title>
  <dc:creator>faisaliradat</dc:creator>
  <cp:lastModifiedBy>Muhammad Zain Uddin / Lecturer</cp:lastModifiedBy>
  <cp:revision>131</cp:revision>
  <dcterms:created xsi:type="dcterms:W3CDTF">2022-08-28T11:36:31Z</dcterms:created>
  <dcterms:modified xsi:type="dcterms:W3CDTF">2024-11-04T10:52:06Z</dcterms:modified>
</cp:coreProperties>
</file>