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8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2E07-EADD-4B66-8E40-D53DA2E8B4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70D08-9724-458E-A912-20DC8385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EBAC16-9A96-4602-9B8B-E7B018085D6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49.png"/><Relationship Id="rId7" Type="http://schemas.openxmlformats.org/officeDocument/2006/relationships/image" Target="../media/image7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40.png"/><Relationship Id="rId3" Type="http://schemas.openxmlformats.org/officeDocument/2006/relationships/image" Target="../media/image8.png"/><Relationship Id="rId7" Type="http://schemas.openxmlformats.org/officeDocument/2006/relationships/image" Target="../media/image680.png"/><Relationship Id="rId12" Type="http://schemas.openxmlformats.org/officeDocument/2006/relationships/image" Target="../media/image73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20.png"/><Relationship Id="rId5" Type="http://schemas.openxmlformats.org/officeDocument/2006/relationships/image" Target="../media/image4800.png"/><Relationship Id="rId10" Type="http://schemas.openxmlformats.org/officeDocument/2006/relationships/image" Target="../media/image710.png"/><Relationship Id="rId4" Type="http://schemas.openxmlformats.org/officeDocument/2006/relationships/image" Target="../media/image650.png"/><Relationship Id="rId9" Type="http://schemas.openxmlformats.org/officeDocument/2006/relationships/image" Target="../media/image700.png"/><Relationship Id="rId14" Type="http://schemas.openxmlformats.org/officeDocument/2006/relationships/image" Target="../media/image7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10" Type="http://schemas.openxmlformats.org/officeDocument/2006/relationships/image" Target="../media/image57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z="675" dirty="0">
                <a:latin typeface="Calibri" panose="020F0502020204030204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2A571446-35F1-4CD5-8066-69BB6D4AC6EC}" type="slidenum">
              <a:rPr lang="en-US" sz="788">
                <a:latin typeface="Calibri" panose="020F0502020204030204"/>
              </a:rPr>
              <a:pPr defTabSz="685800">
                <a:defRPr/>
              </a:pPr>
              <a:t>1</a:t>
            </a:fld>
            <a:endParaRPr lang="en-US" sz="788" dirty="0">
              <a:latin typeface="Calibri" panose="020F0502020204030204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958703" y="2265590"/>
            <a:ext cx="6274594" cy="127396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chemeClr val="folHlink"/>
                </a:solidFill>
              </a:rPr>
              <a:t>Lecture # 11</a:t>
            </a:r>
            <a:br>
              <a:rPr lang="en-US" sz="2700" b="1" dirty="0">
                <a:solidFill>
                  <a:schemeClr val="folHlink"/>
                </a:solidFill>
              </a:rPr>
            </a:br>
            <a:r>
              <a:rPr lang="en-US" sz="1200" b="1" dirty="0">
                <a:solidFill>
                  <a:schemeClr val="folHlink"/>
                </a:solidFill>
              </a:rPr>
              <a:t>Counter designing/ Up-Down counter designing </a:t>
            </a:r>
            <a:br>
              <a:rPr lang="en-US" sz="2700" b="1" dirty="0">
                <a:solidFill>
                  <a:schemeClr val="folHlink"/>
                </a:solidFill>
              </a:rPr>
            </a:br>
            <a:endParaRPr lang="en-US" sz="27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524250" y="3943351"/>
            <a:ext cx="5143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</a:rPr>
              <a:t>By: Muhammad Zain Uddin</a:t>
            </a:r>
          </a:p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</a:rPr>
              <a:t>email: zuddin@iba.edu.pk</a:t>
            </a:r>
          </a:p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803" y="711334"/>
            <a:ext cx="8366760" cy="957270"/>
          </a:xfrm>
        </p:spPr>
        <p:txBody>
          <a:bodyPr/>
          <a:lstStyle/>
          <a:p>
            <a:r>
              <a:rPr lang="en-US" dirty="0"/>
              <a:t>State Assignment and State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8323"/>
            <a:ext cx="8229600" cy="1038578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dirty="0"/>
              <a:t>Four States </a:t>
            </a:r>
            <a:r>
              <a:rPr lang="en-US" dirty="0">
                <a:sym typeface="Wingdings" panose="05000000000000000000" pitchFamily="2" charset="2"/>
              </a:rPr>
              <a:t> Two State variables (2 Flip-Flops)</a:t>
            </a:r>
          </a:p>
          <a:p>
            <a:pPr>
              <a:spcBef>
                <a:spcPts val="1846"/>
              </a:spcBef>
            </a:pPr>
            <a:r>
              <a:rPr lang="en-US" dirty="0">
                <a:sym typeface="Wingdings" panose="05000000000000000000" pitchFamily="2" charset="2"/>
              </a:rPr>
              <a:t>State Assignment: S0 = 00, S1 = 01, S2 = 10, and S3 = 11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888284" y="3138199"/>
          <a:ext cx="4403566" cy="286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031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Present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State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42203" marB="42203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Next State</a:t>
                      </a:r>
                      <a:endParaRPr lang="en-US" sz="22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0 0</a:t>
                      </a: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1 0</a:t>
                      </a: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1 1</a:t>
                      </a: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42203" marB="42203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42203" marB="42203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1   1</a:t>
                      </a:r>
                    </a:p>
                  </a:txBody>
                  <a:tcPr marL="0" marR="0" marT="42203" marB="42203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42203" marB="42203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775520" y="2515053"/>
            <a:ext cx="3614248" cy="3655791"/>
            <a:chOff x="4547955" y="1223755"/>
            <a:chExt cx="5085564" cy="5085565"/>
          </a:xfrm>
        </p:grpSpPr>
        <p:grpSp>
          <p:nvGrpSpPr>
            <p:cNvPr id="6" name="Group 5"/>
            <p:cNvGrpSpPr/>
            <p:nvPr/>
          </p:nvGrpSpPr>
          <p:grpSpPr>
            <a:xfrm>
              <a:off x="5178025" y="1223755"/>
              <a:ext cx="4320480" cy="5085565"/>
              <a:chOff x="5178025" y="1223755"/>
              <a:chExt cx="4320480" cy="5085565"/>
            </a:xfrm>
          </p:grpSpPr>
          <p:sp>
            <p:nvSpPr>
              <p:cNvPr id="33" name="Arc 32"/>
              <p:cNvSpPr/>
              <p:nvPr/>
            </p:nvSpPr>
            <p:spPr>
              <a:xfrm flipH="1">
                <a:off x="5178025" y="5168070"/>
                <a:ext cx="720000" cy="720000"/>
              </a:xfrm>
              <a:prstGeom prst="arc">
                <a:avLst>
                  <a:gd name="adj1" fmla="val 14680113"/>
                  <a:gd name="adj2" fmla="val 10775823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Arc 33"/>
              <p:cNvSpPr/>
              <p:nvPr/>
            </p:nvSpPr>
            <p:spPr>
              <a:xfrm>
                <a:off x="8778505" y="5168070"/>
                <a:ext cx="720000" cy="720000"/>
              </a:xfrm>
              <a:prstGeom prst="arc">
                <a:avLst>
                  <a:gd name="adj1" fmla="val 14680113"/>
                  <a:gd name="adj2" fmla="val 10775823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5" name="Arc 34"/>
              <p:cNvSpPr/>
              <p:nvPr/>
            </p:nvSpPr>
            <p:spPr>
              <a:xfrm flipH="1" flipV="1">
                <a:off x="5178025" y="1583795"/>
                <a:ext cx="720000" cy="720000"/>
              </a:xfrm>
              <a:prstGeom prst="arc">
                <a:avLst>
                  <a:gd name="adj1" fmla="val 14680113"/>
                  <a:gd name="adj2" fmla="val 10775823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Arc 35"/>
              <p:cNvSpPr/>
              <p:nvPr/>
            </p:nvSpPr>
            <p:spPr>
              <a:xfrm flipV="1">
                <a:off x="8778505" y="1583795"/>
                <a:ext cx="720000" cy="720000"/>
              </a:xfrm>
              <a:prstGeom prst="arc">
                <a:avLst>
                  <a:gd name="adj1" fmla="val 14680113"/>
                  <a:gd name="adj2" fmla="val 10775823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178025" y="1223755"/>
                <a:ext cx="720000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 = 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778425" y="1223755"/>
                <a:ext cx="720000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 = 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178025" y="5994285"/>
                <a:ext cx="720000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 = 0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778425" y="5994285"/>
                <a:ext cx="720000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 = 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900691" y="2303795"/>
              <a:ext cx="2877815" cy="2885438"/>
              <a:chOff x="5900691" y="2303795"/>
              <a:chExt cx="2877815" cy="288543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rot="10800000" flipV="1">
                <a:off x="6265647" y="5189232"/>
                <a:ext cx="2385265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 flipV="1">
                <a:off x="7585873" y="3627082"/>
                <a:ext cx="2385265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16200000" flipV="1">
                <a:off x="4708059" y="3857907"/>
                <a:ext cx="2385265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35787" y="2303795"/>
                <a:ext cx="2385265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779233" y="2348880"/>
                <a:ext cx="1054087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779233" y="4824155"/>
                <a:ext cx="1054087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5686096" y="3564015"/>
                <a:ext cx="919072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16200000">
                <a:off x="8116366" y="3564015"/>
                <a:ext cx="919072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43009" y="1448780"/>
              <a:ext cx="4590510" cy="4545505"/>
              <a:chOff x="5043009" y="1448780"/>
              <a:chExt cx="4590510" cy="4545505"/>
            </a:xfrm>
          </p:grpSpPr>
          <p:sp>
            <p:nvSpPr>
              <p:cNvPr id="17" name="Arc 16"/>
              <p:cNvSpPr/>
              <p:nvPr/>
            </p:nvSpPr>
            <p:spPr>
              <a:xfrm rot="5400000" flipV="1">
                <a:off x="4641635" y="3091244"/>
                <a:ext cx="2880040" cy="1305145"/>
              </a:xfrm>
              <a:prstGeom prst="arc">
                <a:avLst>
                  <a:gd name="adj1" fmla="val 11943467"/>
                  <a:gd name="adj2" fmla="val 20461980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Arc 17"/>
              <p:cNvSpPr/>
              <p:nvPr/>
            </p:nvSpPr>
            <p:spPr>
              <a:xfrm flipV="1">
                <a:off x="5900732" y="4312537"/>
                <a:ext cx="2880040" cy="1305145"/>
              </a:xfrm>
              <a:prstGeom prst="arc">
                <a:avLst>
                  <a:gd name="adj1" fmla="val 11943467"/>
                  <a:gd name="adj2" fmla="val 20461980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5900692" y="1837262"/>
                <a:ext cx="2880040" cy="1305145"/>
              </a:xfrm>
              <a:prstGeom prst="arc">
                <a:avLst>
                  <a:gd name="adj1" fmla="val 11943467"/>
                  <a:gd name="adj2" fmla="val 20461980"/>
                </a:avLst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" name="Arc 19"/>
              <p:cNvSpPr/>
              <p:nvPr/>
            </p:nvSpPr>
            <p:spPr>
              <a:xfrm rot="16200000" flipV="1">
                <a:off x="7154714" y="3096639"/>
                <a:ext cx="2880040" cy="1305145"/>
              </a:xfrm>
              <a:prstGeom prst="arc">
                <a:avLst>
                  <a:gd name="adj1" fmla="val 11943467"/>
                  <a:gd name="adj2" fmla="val 20461980"/>
                </a:avLst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79233" y="1448780"/>
                <a:ext cx="1054087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79233" y="5679250"/>
                <a:ext cx="1054087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6200000">
                <a:off x="4772979" y="3596003"/>
                <a:ext cx="855096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6200000">
                <a:off x="9048454" y="3596003"/>
                <a:ext cx="855096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EU = 10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540692" y="1945275"/>
              <a:ext cx="3600400" cy="3589597"/>
              <a:chOff x="5540692" y="1945275"/>
              <a:chExt cx="3600400" cy="358959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540732" y="1945275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457200"/>
                <a:r>
                  <a:rPr lang="en-US" sz="2215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00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421092" y="1945275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457200"/>
                <a:r>
                  <a:rPr lang="en-US" sz="2215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01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40692" y="4814872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457200"/>
                <a:r>
                  <a:rPr lang="en-US" sz="2215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421052" y="4814872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457200"/>
                <a:r>
                  <a:rPr lang="en-US" sz="2215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10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547955" y="2263985"/>
              <a:ext cx="1024845" cy="371215"/>
              <a:chOff x="4547955" y="2263985"/>
              <a:chExt cx="1024845" cy="371215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547955" y="2448000"/>
                <a:ext cx="1024845" cy="187200"/>
              </a:xfrm>
              <a:custGeom>
                <a:avLst/>
                <a:gdLst>
                  <a:gd name="connsiteX0" fmla="*/ 820800 w 820800"/>
                  <a:gd name="connsiteY0" fmla="*/ 0 h 187200"/>
                  <a:gd name="connsiteX1" fmla="*/ 554400 w 820800"/>
                  <a:gd name="connsiteY1" fmla="*/ 187200 h 187200"/>
                  <a:gd name="connsiteX2" fmla="*/ 0 w 820800"/>
                  <a:gd name="connsiteY2" fmla="*/ 187200 h 18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800" h="187200">
                    <a:moveTo>
                      <a:pt x="820800" y="0"/>
                    </a:moveTo>
                    <a:lnTo>
                      <a:pt x="554400" y="187200"/>
                    </a:lnTo>
                    <a:lnTo>
                      <a:pt x="0" y="187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47955" y="2263985"/>
                <a:ext cx="720080" cy="315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Reset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2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Table for Flip-Flops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1737362"/>
                <a:ext cx="7239000" cy="244415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846"/>
                  </a:spcBef>
                </a:pPr>
                <a:r>
                  <a:rPr lang="en-US" dirty="0"/>
                  <a:t>Excitation Table:</a:t>
                </a:r>
              </a:p>
              <a:p>
                <a:pPr marL="332651" indent="0">
                  <a:spcBef>
                    <a:spcPts val="1846"/>
                  </a:spcBef>
                  <a:buNone/>
                </a:pPr>
                <a:r>
                  <a:rPr lang="en-US" dirty="0"/>
                  <a:t>Lists the required input for next state transition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For D Flip-Flop: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= Next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+1)</m:t>
                    </m:r>
                  </m:oMath>
                </a14:m>
                <a:endParaRPr lang="en-US" dirty="0"/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For T Flip-Flop: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Excitation tables are used to find the Flip-Flop input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1737362"/>
                <a:ext cx="7239000" cy="2444155"/>
              </a:xfrm>
              <a:blipFill>
                <a:blip r:embed="rId2"/>
                <a:stretch>
                  <a:fillRect l="-842" t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386802" y="4467577"/>
              <a:ext cx="2326412" cy="177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5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8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𝑸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𝑸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386802" y="4467577"/>
              <a:ext cx="2326412" cy="1778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5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8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62" t="-1493" r="-233621" b="-3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68421" t="-1493" r="-58480" b="-3626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00000" t="-1493" r="-4167" b="-362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437243" y="4467579"/>
              <a:ext cx="2326412" cy="17863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5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70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𝑸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𝑸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437243" y="4467579"/>
              <a:ext cx="2326412" cy="17863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85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7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62" t="-1449" r="-233621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68421" t="-1449" r="-58480" b="-3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00000" t="-1449" r="-4167" b="-35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23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897185" y="3969060"/>
            <a:ext cx="6605349" cy="390522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/>
            <a:r>
              <a:rPr lang="en-US" sz="2215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Excitation Tables for the D and T Flip-Flops</a:t>
            </a:r>
          </a:p>
        </p:txBody>
      </p:sp>
    </p:spTree>
    <p:extLst>
      <p:ext uri="{BB962C8B-B14F-4D97-AF65-F5344CB8AC3E}">
        <p14:creationId xmlns:p14="http://schemas.microsoft.com/office/powerpoint/2010/main" val="344511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774438"/>
          </a:xfrm>
        </p:spPr>
        <p:txBody>
          <a:bodyPr>
            <a:normAutofit/>
          </a:bodyPr>
          <a:lstStyle/>
          <a:p>
            <a:r>
              <a:rPr lang="en-US" dirty="0"/>
              <a:t>Deriving the T-Flip-Flop Input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5380" y="4509121"/>
                <a:ext cx="2713065" cy="1697847"/>
              </a:xfrm>
            </p:spPr>
            <p:txBody>
              <a:bodyPr>
                <a:normAutofit/>
              </a:bodyPr>
              <a:lstStyle/>
              <a:p>
                <a:pPr marL="665301" indent="-665301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𝐸𝑈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</a:p>
              <a:p>
                <a:pPr marL="665301" indent="-665301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184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5380" y="4509121"/>
                <a:ext cx="2713065" cy="1697847"/>
              </a:xfrm>
              <a:blipFill>
                <a:blip r:embed="rId2"/>
                <a:stretch>
                  <a:fillRect l="-3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52098"/>
              </p:ext>
            </p:extLst>
          </p:nvPr>
        </p:nvGraphicFramePr>
        <p:xfrm>
          <a:off x="821095" y="1549648"/>
          <a:ext cx="454375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591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Present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State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Next State at (</a:t>
                      </a:r>
                      <a:r>
                        <a:rPr lang="en-US" sz="2200" i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+1)</a:t>
                      </a:r>
                      <a:endParaRPr lang="en-US" sz="22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91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1   1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59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9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AutoNum type="arabicPlain"/>
                      </a:pPr>
                      <a:r>
                        <a:rPr lang="en-US" sz="2200" b="1" dirty="0">
                          <a:latin typeface="Calibri" panose="020F0502020204030204" pitchFamily="34" charset="0"/>
                        </a:rPr>
                        <a:t>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9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AutoNum type="arabicPlain"/>
                      </a:pPr>
                      <a:r>
                        <a:rPr lang="en-US" sz="2200" b="1" dirty="0">
                          <a:latin typeface="Calibri" panose="020F0502020204030204" pitchFamily="34" charset="0"/>
                        </a:rPr>
                        <a:t>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16053"/>
              </p:ext>
            </p:extLst>
          </p:nvPr>
        </p:nvGraphicFramePr>
        <p:xfrm>
          <a:off x="6525279" y="1550911"/>
          <a:ext cx="4214257" cy="237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274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Present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State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Flip-Flop Inputs T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T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0" marR="0" anchor="ctr"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E U</a:t>
                      </a:r>
                    </a:p>
                    <a:p>
                      <a:pPr algn="ctr"/>
                      <a:r>
                        <a:rPr lang="en-US" sz="2200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1   1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888285" y="2609187"/>
            <a:ext cx="373888" cy="332345"/>
          </a:xfrm>
          <a:prstGeom prst="rightArrow">
            <a:avLst/>
          </a:prstGeom>
          <a:solidFill>
            <a:srgbClr val="DEF1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662" dirty="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>
          <a:xfrm>
            <a:off x="2014193" y="3857625"/>
            <a:ext cx="2280715" cy="2529877"/>
            <a:chOff x="6618185" y="3379342"/>
            <a:chExt cx="2745305" cy="3045222"/>
          </a:xfrm>
        </p:grpSpPr>
        <p:sp>
          <p:nvSpPr>
            <p:cNvPr id="8" name="Rectangle 7"/>
            <p:cNvSpPr/>
            <p:nvPr/>
          </p:nvSpPr>
          <p:spPr>
            <a:xfrm>
              <a:off x="7252478" y="4230842"/>
              <a:ext cx="2111012" cy="2193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398884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00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927020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8455924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8984825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10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8312583" y="4233794"/>
              <a:ext cx="0" cy="21907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783679" y="4230842"/>
              <a:ext cx="1049374" cy="2193721"/>
              <a:chOff x="4203980" y="2816118"/>
              <a:chExt cx="1683742" cy="1687149"/>
            </a:xfrm>
          </p:grpSpPr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>
                <a:off x="4203980" y="2818388"/>
                <a:ext cx="0" cy="16848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>
                <a:off x="5887722" y="2816118"/>
                <a:ext cx="0" cy="16871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6912816" y="434876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00</a:t>
              </a:r>
            </a:p>
          </p:txBody>
        </p:sp>
        <p:sp>
          <p:nvSpPr>
            <p:cNvPr id="16" name="Line 108"/>
            <p:cNvSpPr>
              <a:spLocks noChangeShapeType="1"/>
            </p:cNvSpPr>
            <p:nvPr/>
          </p:nvSpPr>
          <p:spPr bwMode="auto">
            <a:xfrm>
              <a:off x="6753200" y="3804284"/>
              <a:ext cx="501577" cy="428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Ctr="1">
              <a:spAutoFit/>
            </a:bodyPr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6618185" y="3925851"/>
                  <a:ext cx="424389" cy="4190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 anchor="ctr" anchorCtr="0">
                  <a:spAutoFit/>
                </a:bodyPr>
                <a:lstStyle>
                  <a:lvl1pPr marL="285750" indent="-28575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indent="0" algn="ctr" defTabSz="45720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662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" name="Text 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85" y="3925851"/>
                  <a:ext cx="424389" cy="419020"/>
                </a:xfrm>
                <a:prstGeom prst="rect">
                  <a:avLst/>
                </a:prstGeom>
                <a:blipFill>
                  <a:blip r:embed="rId3"/>
                  <a:stretch>
                    <a:fillRect l="-50000" r="-22414" b="-1228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6983731" y="3622431"/>
                  <a:ext cx="354535" cy="4190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 anchorCtr="1">
                  <a:spAutoFit/>
                </a:bodyPr>
                <a:lstStyle>
                  <a:lvl1pPr marL="285750" indent="-28575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indent="0" algn="ctr" defTabSz="45720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662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𝐸𝑈</m:t>
                        </m:r>
                      </m:oMath>
                    </m:oMathPara>
                  </a14:m>
                  <a:endParaRPr lang="en-US" altLang="en-US" sz="1662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83731" y="3622431"/>
                  <a:ext cx="354535" cy="419020"/>
                </a:xfrm>
                <a:prstGeom prst="rect">
                  <a:avLst/>
                </a:prstGeom>
                <a:blipFill>
                  <a:blip r:embed="rId4"/>
                  <a:stretch>
                    <a:fillRect l="-31250" r="-16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013216" y="3379342"/>
                  <a:ext cx="585189" cy="521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 anchor="ctr" anchorCtr="0">
                  <a:spAutoFit/>
                </a:bodyPr>
                <a:lstStyle>
                  <a:lvl1pPr marL="285750" indent="-28575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indent="0" algn="ctr" defTabSz="45720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215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9" name="Text 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13216" y="3379342"/>
                  <a:ext cx="585189" cy="521440"/>
                </a:xfrm>
                <a:prstGeom prst="rect">
                  <a:avLst/>
                </a:prstGeom>
                <a:blipFill>
                  <a:blip r:embed="rId5"/>
                  <a:stretch>
                    <a:fillRect l="-375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7255050" y="5322857"/>
              <a:ext cx="21084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52478" y="4772003"/>
              <a:ext cx="2111012" cy="1101707"/>
              <a:chOff x="3351656" y="3979853"/>
              <a:chExt cx="3029011" cy="1548216"/>
            </a:xfrm>
          </p:grpSpPr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 flipV="1">
                <a:off x="3355346" y="3979853"/>
                <a:ext cx="30253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 flipV="1">
                <a:off x="3351656" y="5528069"/>
                <a:ext cx="30290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912816" y="4896069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6912816" y="5469970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912816" y="6019739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10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443509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7443509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7443509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443509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7967910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7967910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7967910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7967910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8492311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8492311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8492311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8492311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9031113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9031113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9031113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9031113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4766621" y="3863308"/>
            <a:ext cx="2280715" cy="2529877"/>
            <a:chOff x="6618185" y="3379342"/>
            <a:chExt cx="2745305" cy="3045222"/>
          </a:xfrm>
        </p:grpSpPr>
        <p:sp>
          <p:nvSpPr>
            <p:cNvPr id="46" name="Rectangle 45"/>
            <p:cNvSpPr/>
            <p:nvPr/>
          </p:nvSpPr>
          <p:spPr>
            <a:xfrm>
              <a:off x="7252478" y="4230842"/>
              <a:ext cx="2111012" cy="2193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7398884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00</a:t>
              </a: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7927020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8455924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8984825" y="388757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10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H="1">
              <a:off x="8312583" y="4233794"/>
              <a:ext cx="0" cy="21907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783679" y="4230842"/>
              <a:ext cx="1049374" cy="2193721"/>
              <a:chOff x="4203980" y="2816118"/>
              <a:chExt cx="1683742" cy="1687149"/>
            </a:xfrm>
          </p:grpSpPr>
          <p:sp>
            <p:nvSpPr>
              <p:cNvPr id="81" name="Line 17"/>
              <p:cNvSpPr>
                <a:spLocks noChangeShapeType="1"/>
              </p:cNvSpPr>
              <p:nvPr/>
            </p:nvSpPr>
            <p:spPr bwMode="auto">
              <a:xfrm>
                <a:off x="4203980" y="2818388"/>
                <a:ext cx="0" cy="16848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Line 19"/>
              <p:cNvSpPr>
                <a:spLocks noChangeShapeType="1"/>
              </p:cNvSpPr>
              <p:nvPr/>
            </p:nvSpPr>
            <p:spPr bwMode="auto">
              <a:xfrm>
                <a:off x="5887722" y="2816118"/>
                <a:ext cx="0" cy="168714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6912816" y="4348768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00</a:t>
              </a:r>
            </a:p>
          </p:txBody>
        </p:sp>
        <p:sp>
          <p:nvSpPr>
            <p:cNvPr id="54" name="Line 108"/>
            <p:cNvSpPr>
              <a:spLocks noChangeShapeType="1"/>
            </p:cNvSpPr>
            <p:nvPr/>
          </p:nvSpPr>
          <p:spPr bwMode="auto">
            <a:xfrm>
              <a:off x="6753200" y="3804284"/>
              <a:ext cx="501577" cy="428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 anchorCtr="1">
              <a:spAutoFit/>
            </a:bodyPr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6618185" y="3925851"/>
                  <a:ext cx="424389" cy="4190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 anchor="ctr" anchorCtr="0">
                  <a:spAutoFit/>
                </a:bodyPr>
                <a:lstStyle>
                  <a:lvl1pPr marL="285750" indent="-28575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indent="0" algn="ctr" defTabSz="45720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662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662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5" name="Text 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85" y="3925851"/>
                  <a:ext cx="424389" cy="419020"/>
                </a:xfrm>
                <a:prstGeom prst="rect">
                  <a:avLst/>
                </a:prstGeom>
                <a:blipFill>
                  <a:blip r:embed="rId6"/>
                  <a:stretch>
                    <a:fillRect l="-50000" r="-20690" b="-1228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6983731" y="3622431"/>
                  <a:ext cx="354535" cy="4190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 anchorCtr="1">
                  <a:spAutoFit/>
                </a:bodyPr>
                <a:lstStyle>
                  <a:lvl1pPr marL="285750" indent="-28575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indent="0" algn="ctr" defTabSz="45720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662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𝐸𝑈</m:t>
                        </m:r>
                      </m:oMath>
                    </m:oMathPara>
                  </a14:m>
                  <a:endParaRPr lang="en-US" altLang="en-US" sz="1662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 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83731" y="3622431"/>
                  <a:ext cx="354535" cy="419020"/>
                </a:xfrm>
                <a:prstGeom prst="rect">
                  <a:avLst/>
                </a:prstGeom>
                <a:blipFill>
                  <a:blip r:embed="rId7"/>
                  <a:stretch>
                    <a:fillRect l="-33333" r="-1458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013216" y="3379342"/>
                  <a:ext cx="585189" cy="521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 anchor="ctr" anchorCtr="0">
                  <a:spAutoFit/>
                </a:bodyPr>
                <a:lstStyle>
                  <a:lvl1pPr marL="285750" indent="-285750"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>
                    <a:spcBef>
                      <a:spcPct val="0"/>
                    </a:spcBef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marL="0" indent="0" algn="ctr" defTabSz="45720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215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7" name="Text 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13216" y="3379342"/>
                  <a:ext cx="585189" cy="521440"/>
                </a:xfrm>
                <a:prstGeom prst="rect">
                  <a:avLst/>
                </a:prstGeom>
                <a:blipFill>
                  <a:blip r:embed="rId8"/>
                  <a:stretch>
                    <a:fillRect l="-375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255050" y="5322857"/>
              <a:ext cx="210843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252478" y="4772003"/>
              <a:ext cx="2111012" cy="1101707"/>
              <a:chOff x="3351656" y="3979853"/>
              <a:chExt cx="3029011" cy="1548216"/>
            </a:xfrm>
          </p:grpSpPr>
          <p:sp>
            <p:nvSpPr>
              <p:cNvPr id="79" name="Line 41"/>
              <p:cNvSpPr>
                <a:spLocks noChangeShapeType="1"/>
              </p:cNvSpPr>
              <p:nvPr/>
            </p:nvSpPr>
            <p:spPr bwMode="auto">
              <a:xfrm flipV="1">
                <a:off x="3355346" y="3979853"/>
                <a:ext cx="30253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Line 41"/>
              <p:cNvSpPr>
                <a:spLocks noChangeShapeType="1"/>
              </p:cNvSpPr>
              <p:nvPr/>
            </p:nvSpPr>
            <p:spPr bwMode="auto">
              <a:xfrm flipV="1">
                <a:off x="3351656" y="5528069"/>
                <a:ext cx="30290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912816" y="4896069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6912816" y="5469970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11</a:t>
              </a: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6912816" y="6019739"/>
              <a:ext cx="258558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10</a:t>
              </a: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7443509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7443509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7443509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7443509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7967910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7967910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7967910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7967910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8492311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8492311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8492311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8492311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9031113" y="6010279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9031113" y="5456281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9031113" y="4354335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78" name="Rectangle 21"/>
            <p:cNvSpPr>
              <a:spLocks noChangeArrowheads="1"/>
            </p:cNvSpPr>
            <p:nvPr/>
          </p:nvSpPr>
          <p:spPr bwMode="auto">
            <a:xfrm>
              <a:off x="9031113" y="4908794"/>
              <a:ext cx="129280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57200"/>
              <a:r>
                <a:rPr lang="en-US" altLang="en-US" sz="1662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</a:p>
          </p:txBody>
        </p:sp>
      </p:grpSp>
      <p:sp>
        <p:nvSpPr>
          <p:cNvPr id="83" name="Rounded Rectangle 82"/>
          <p:cNvSpPr/>
          <p:nvPr/>
        </p:nvSpPr>
        <p:spPr>
          <a:xfrm>
            <a:off x="6233922" y="4467578"/>
            <a:ext cx="763938" cy="17448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662" dirty="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478788" y="4467578"/>
            <a:ext cx="792645" cy="1744808"/>
            <a:chOff x="8017840" y="1642302"/>
            <a:chExt cx="858699" cy="1890209"/>
          </a:xfrm>
        </p:grpSpPr>
        <p:sp>
          <p:nvSpPr>
            <p:cNvPr id="85" name="Rounded Rectangle 84"/>
            <p:cNvSpPr/>
            <p:nvPr/>
          </p:nvSpPr>
          <p:spPr>
            <a:xfrm>
              <a:off x="8017840" y="2158957"/>
              <a:ext cx="360040" cy="8678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 rot="16200000">
              <a:off x="8486835" y="1651846"/>
              <a:ext cx="399247" cy="380160"/>
            </a:xfrm>
            <a:custGeom>
              <a:avLst/>
              <a:gdLst>
                <a:gd name="connsiteX0" fmla="*/ 388800 w 388800"/>
                <a:gd name="connsiteY0" fmla="*/ 0 h 345600"/>
                <a:gd name="connsiteX1" fmla="*/ 0 w 388800"/>
                <a:gd name="connsiteY1" fmla="*/ 0 h 345600"/>
                <a:gd name="connsiteX2" fmla="*/ 0 w 388800"/>
                <a:gd name="connsiteY2" fmla="*/ 345600 h 345600"/>
                <a:gd name="connsiteX3" fmla="*/ 374400 w 388800"/>
                <a:gd name="connsiteY3" fmla="*/ 345600 h 345600"/>
                <a:gd name="connsiteX0" fmla="*/ 388800 w 399247"/>
                <a:gd name="connsiteY0" fmla="*/ 0 h 345600"/>
                <a:gd name="connsiteX1" fmla="*/ 0 w 399247"/>
                <a:gd name="connsiteY1" fmla="*/ 0 h 345600"/>
                <a:gd name="connsiteX2" fmla="*/ 0 w 399247"/>
                <a:gd name="connsiteY2" fmla="*/ 345600 h 345600"/>
                <a:gd name="connsiteX3" fmla="*/ 399247 w 399247"/>
                <a:gd name="connsiteY3" fmla="*/ 34560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247" h="345600">
                  <a:moveTo>
                    <a:pt x="388800" y="0"/>
                  </a:moveTo>
                  <a:lnTo>
                    <a:pt x="0" y="0"/>
                  </a:lnTo>
                  <a:lnTo>
                    <a:pt x="0" y="345600"/>
                  </a:lnTo>
                  <a:lnTo>
                    <a:pt x="399247" y="345600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rot="16200000" flipH="1">
              <a:off x="8483231" y="3142808"/>
              <a:ext cx="399247" cy="380160"/>
            </a:xfrm>
            <a:custGeom>
              <a:avLst/>
              <a:gdLst>
                <a:gd name="connsiteX0" fmla="*/ 388800 w 388800"/>
                <a:gd name="connsiteY0" fmla="*/ 0 h 345600"/>
                <a:gd name="connsiteX1" fmla="*/ 0 w 388800"/>
                <a:gd name="connsiteY1" fmla="*/ 0 h 345600"/>
                <a:gd name="connsiteX2" fmla="*/ 0 w 388800"/>
                <a:gd name="connsiteY2" fmla="*/ 345600 h 345600"/>
                <a:gd name="connsiteX3" fmla="*/ 374400 w 388800"/>
                <a:gd name="connsiteY3" fmla="*/ 345600 h 345600"/>
                <a:gd name="connsiteX0" fmla="*/ 388800 w 399247"/>
                <a:gd name="connsiteY0" fmla="*/ 0 h 345600"/>
                <a:gd name="connsiteX1" fmla="*/ 0 w 399247"/>
                <a:gd name="connsiteY1" fmla="*/ 0 h 345600"/>
                <a:gd name="connsiteX2" fmla="*/ 0 w 399247"/>
                <a:gd name="connsiteY2" fmla="*/ 345600 h 345600"/>
                <a:gd name="connsiteX3" fmla="*/ 399247 w 399247"/>
                <a:gd name="connsiteY3" fmla="*/ 34560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247" h="345600">
                  <a:moveTo>
                    <a:pt x="388800" y="0"/>
                  </a:moveTo>
                  <a:lnTo>
                    <a:pt x="0" y="0"/>
                  </a:lnTo>
                  <a:lnTo>
                    <a:pt x="0" y="345600"/>
                  </a:lnTo>
                  <a:lnTo>
                    <a:pt x="399247" y="345600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6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351191" y="1594460"/>
            <a:ext cx="4018348" cy="2640043"/>
            <a:chOff x="3062790" y="1441580"/>
            <a:chExt cx="4353210" cy="2860047"/>
          </a:xfrm>
        </p:grpSpPr>
        <p:sp>
          <p:nvSpPr>
            <p:cNvPr id="73" name="Freeform 72"/>
            <p:cNvSpPr/>
            <p:nvPr/>
          </p:nvSpPr>
          <p:spPr>
            <a:xfrm>
              <a:off x="3780000" y="1850400"/>
              <a:ext cx="3636000" cy="2433600"/>
            </a:xfrm>
            <a:custGeom>
              <a:avLst/>
              <a:gdLst>
                <a:gd name="connsiteX0" fmla="*/ 374400 w 3636000"/>
                <a:gd name="connsiteY0" fmla="*/ 0 h 2433600"/>
                <a:gd name="connsiteX1" fmla="*/ 0 w 3636000"/>
                <a:gd name="connsiteY1" fmla="*/ 0 h 2433600"/>
                <a:gd name="connsiteX2" fmla="*/ 0 w 3636000"/>
                <a:gd name="connsiteY2" fmla="*/ 1814400 h 2433600"/>
                <a:gd name="connsiteX3" fmla="*/ 3636000 w 3636000"/>
                <a:gd name="connsiteY3" fmla="*/ 1814400 h 2433600"/>
                <a:gd name="connsiteX4" fmla="*/ 3636000 w 3636000"/>
                <a:gd name="connsiteY4" fmla="*/ 2433600 h 2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6000" h="2433600">
                  <a:moveTo>
                    <a:pt x="374400" y="0"/>
                  </a:moveTo>
                  <a:lnTo>
                    <a:pt x="0" y="0"/>
                  </a:lnTo>
                  <a:lnTo>
                    <a:pt x="0" y="1814400"/>
                  </a:lnTo>
                  <a:lnTo>
                    <a:pt x="3636000" y="1814400"/>
                  </a:lnTo>
                  <a:lnTo>
                    <a:pt x="3636000" y="24336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3526116" y="1625322"/>
              <a:ext cx="6304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10996" y="1500094"/>
              <a:ext cx="1412036" cy="500186"/>
              <a:chOff x="7893435" y="5398752"/>
              <a:chExt cx="1144845" cy="384183"/>
            </a:xfrm>
          </p:grpSpPr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>
                <a:off x="8492403" y="5586908"/>
                <a:ext cx="5458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Arc 11"/>
              <p:cNvSpPr/>
              <p:nvPr/>
            </p:nvSpPr>
            <p:spPr>
              <a:xfrm>
                <a:off x="7893435" y="5398752"/>
                <a:ext cx="194200" cy="384183"/>
              </a:xfrm>
              <a:prstGeom prst="arc">
                <a:avLst>
                  <a:gd name="adj1" fmla="val 17150550"/>
                  <a:gd name="adj2" fmla="val 433623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Freeform 29"/>
              <p:cNvSpPr>
                <a:spLocks/>
              </p:cNvSpPr>
              <p:nvPr/>
            </p:nvSpPr>
            <p:spPr bwMode="auto">
              <a:xfrm>
                <a:off x="8100290" y="5432127"/>
                <a:ext cx="392113" cy="309562"/>
              </a:xfrm>
              <a:custGeom>
                <a:avLst/>
                <a:gdLst>
                  <a:gd name="T0" fmla="*/ 2 w 176"/>
                  <a:gd name="T1" fmla="*/ 135 h 139"/>
                  <a:gd name="T2" fmla="*/ 20 w 176"/>
                  <a:gd name="T3" fmla="*/ 67 h 139"/>
                  <a:gd name="T4" fmla="*/ 3 w 176"/>
                  <a:gd name="T5" fmla="*/ 3 h 139"/>
                  <a:gd name="T6" fmla="*/ 1 w 176"/>
                  <a:gd name="T7" fmla="*/ 0 h 139"/>
                  <a:gd name="T8" fmla="*/ 58 w 176"/>
                  <a:gd name="T9" fmla="*/ 0 h 139"/>
                  <a:gd name="T10" fmla="*/ 176 w 176"/>
                  <a:gd name="T11" fmla="*/ 67 h 139"/>
                  <a:gd name="T12" fmla="*/ 175 w 176"/>
                  <a:gd name="T13" fmla="*/ 72 h 139"/>
                  <a:gd name="T14" fmla="*/ 58 w 176"/>
                  <a:gd name="T15" fmla="*/ 139 h 139"/>
                  <a:gd name="T16" fmla="*/ 0 w 176"/>
                  <a:gd name="T17" fmla="*/ 139 h 139"/>
                  <a:gd name="T18" fmla="*/ 2 w 176"/>
                  <a:gd name="T19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39">
                    <a:moveTo>
                      <a:pt x="2" y="135"/>
                    </a:moveTo>
                    <a:cubicBezTo>
                      <a:pt x="14" y="114"/>
                      <a:pt x="20" y="91"/>
                      <a:pt x="20" y="67"/>
                    </a:cubicBezTo>
                    <a:cubicBezTo>
                      <a:pt x="20" y="45"/>
                      <a:pt x="14" y="23"/>
                      <a:pt x="3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06" y="0"/>
                      <a:pt x="151" y="26"/>
                      <a:pt x="176" y="67"/>
                    </a:cubicBezTo>
                    <a:cubicBezTo>
                      <a:pt x="175" y="72"/>
                      <a:pt x="175" y="72"/>
                      <a:pt x="175" y="72"/>
                    </a:cubicBezTo>
                    <a:cubicBezTo>
                      <a:pt x="150" y="113"/>
                      <a:pt x="106" y="139"/>
                      <a:pt x="58" y="13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2" y="135"/>
                      <a:pt x="2" y="135"/>
                      <a:pt x="2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5391960" y="1861025"/>
              <a:ext cx="5458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Delay 18"/>
            <p:cNvSpPr/>
            <p:nvPr/>
          </p:nvSpPr>
          <p:spPr>
            <a:xfrm>
              <a:off x="4953000" y="1675654"/>
              <a:ext cx="465412" cy="385109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4686620" y="2000984"/>
              <a:ext cx="266380" cy="2300643"/>
            </a:xfrm>
            <a:custGeom>
              <a:avLst/>
              <a:gdLst>
                <a:gd name="connsiteX0" fmla="*/ 0 w 446400"/>
                <a:gd name="connsiteY0" fmla="*/ 0 h 424800"/>
                <a:gd name="connsiteX1" fmla="*/ 0 w 446400"/>
                <a:gd name="connsiteY1" fmla="*/ 424800 h 424800"/>
                <a:gd name="connsiteX2" fmla="*/ 446400 w 446400"/>
                <a:gd name="connsiteY2" fmla="*/ 424800 h 4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00" h="424800">
                  <a:moveTo>
                    <a:pt x="0" y="0"/>
                  </a:moveTo>
                  <a:lnTo>
                    <a:pt x="0" y="424800"/>
                  </a:lnTo>
                  <a:lnTo>
                    <a:pt x="446400" y="4248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553370" y="1695405"/>
              <a:ext cx="108000" cy="10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062790" y="1441580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790" y="1441580"/>
                  <a:ext cx="329335" cy="36004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815" b="-1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2-bit Up/Down Counter Circuit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80495" y="2265795"/>
                <a:ext cx="2644585" cy="1627587"/>
              </a:xfrm>
            </p:spPr>
            <p:txBody>
              <a:bodyPr/>
              <a:lstStyle/>
              <a:p>
                <a:pPr marL="665301" indent="-665301">
                  <a:spcBef>
                    <a:spcPts val="461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8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585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85" i="1" dirty="0">
                        <a:latin typeface="Cambria Math"/>
                      </a:rPr>
                      <m:t>=</m:t>
                    </m:r>
                    <m:r>
                      <a:rPr lang="en-US" sz="2585" i="1" dirty="0">
                        <a:latin typeface="Cambria Math"/>
                      </a:rPr>
                      <m:t>𝐸</m:t>
                    </m:r>
                    <m:r>
                      <a:rPr lang="en-US" sz="2585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8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585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585" dirty="0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sz="2585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585" i="1" dirty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sz="2585" i="1" dirty="0">
                        <a:latin typeface="Cambria Math"/>
                        <a:ea typeface="Cambria Math"/>
                      </a:rPr>
                      <m:t>)′</m:t>
                    </m:r>
                  </m:oMath>
                </a14:m>
                <a:r>
                  <a:rPr lang="en-US" sz="2585" dirty="0"/>
                  <a:t> </a:t>
                </a:r>
              </a:p>
              <a:p>
                <a:pPr marL="0" indent="0">
                  <a:spcBef>
                    <a:spcPts val="4616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8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585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585" i="1" dirty="0">
                        <a:latin typeface="Cambria Math"/>
                      </a:rPr>
                      <m:t>=</m:t>
                    </m:r>
                    <m:r>
                      <a:rPr lang="en-US" sz="2585" i="1" dirty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585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0495" y="2265795"/>
                <a:ext cx="2644585" cy="1627587"/>
              </a:xfrm>
              <a:blipFill>
                <a:blip r:embed="rId3"/>
                <a:stretch>
                  <a:fillRect l="-4147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/>
          <p:cNvGrpSpPr/>
          <p:nvPr/>
        </p:nvGrpSpPr>
        <p:grpSpPr>
          <a:xfrm>
            <a:off x="4351192" y="4068332"/>
            <a:ext cx="2498021" cy="332345"/>
            <a:chOff x="3062790" y="4121609"/>
            <a:chExt cx="2706189" cy="36004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26115" y="4301629"/>
              <a:ext cx="22428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062790" y="4121609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790" y="4121609"/>
                  <a:ext cx="329335" cy="3600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963" b="-169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4143477" y="1727442"/>
            <a:ext cx="5275971" cy="4152600"/>
            <a:chOff x="2837765" y="1585645"/>
            <a:chExt cx="5715635" cy="4498650"/>
          </a:xfrm>
        </p:grpSpPr>
        <p:sp>
          <p:nvSpPr>
            <p:cNvPr id="72" name="Freeform 71"/>
            <p:cNvSpPr/>
            <p:nvPr/>
          </p:nvSpPr>
          <p:spPr>
            <a:xfrm>
              <a:off x="5432130" y="2937600"/>
              <a:ext cx="961470" cy="2973600"/>
            </a:xfrm>
            <a:custGeom>
              <a:avLst/>
              <a:gdLst>
                <a:gd name="connsiteX0" fmla="*/ 907200 w 907200"/>
                <a:gd name="connsiteY0" fmla="*/ 0 h 2973600"/>
                <a:gd name="connsiteX1" fmla="*/ 907200 w 907200"/>
                <a:gd name="connsiteY1" fmla="*/ 374400 h 2973600"/>
                <a:gd name="connsiteX2" fmla="*/ 0 w 907200"/>
                <a:gd name="connsiteY2" fmla="*/ 374400 h 2973600"/>
                <a:gd name="connsiteX3" fmla="*/ 0 w 907200"/>
                <a:gd name="connsiteY3" fmla="*/ 2973600 h 29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200" h="2973600">
                  <a:moveTo>
                    <a:pt x="907200" y="0"/>
                  </a:moveTo>
                  <a:lnTo>
                    <a:pt x="907200" y="374400"/>
                  </a:lnTo>
                  <a:lnTo>
                    <a:pt x="0" y="374400"/>
                  </a:lnTo>
                  <a:lnTo>
                    <a:pt x="0" y="2973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5400000" flipH="1" flipV="1">
              <a:off x="4689608" y="4200723"/>
              <a:ext cx="540059" cy="2867044"/>
            </a:xfrm>
            <a:custGeom>
              <a:avLst/>
              <a:gdLst>
                <a:gd name="connsiteX0" fmla="*/ 0 w 446400"/>
                <a:gd name="connsiteY0" fmla="*/ 0 h 424800"/>
                <a:gd name="connsiteX1" fmla="*/ 0 w 446400"/>
                <a:gd name="connsiteY1" fmla="*/ 424800 h 424800"/>
                <a:gd name="connsiteX2" fmla="*/ 446400 w 446400"/>
                <a:gd name="connsiteY2" fmla="*/ 424800 h 4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00" h="424800">
                  <a:moveTo>
                    <a:pt x="0" y="0"/>
                  </a:moveTo>
                  <a:lnTo>
                    <a:pt x="0" y="424800"/>
                  </a:lnTo>
                  <a:lnTo>
                    <a:pt x="446400" y="4248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978225" y="5086985"/>
              <a:ext cx="45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2837765" y="2598257"/>
              <a:ext cx="2938481" cy="3486038"/>
              <a:chOff x="3602850" y="3460552"/>
              <a:chExt cx="2938481" cy="3486038"/>
            </a:xfrm>
          </p:grpSpPr>
          <p:sp>
            <p:nvSpPr>
              <p:cNvPr id="26" name="Freeform 25"/>
              <p:cNvSpPr/>
              <p:nvPr/>
            </p:nvSpPr>
            <p:spPr>
              <a:xfrm flipV="1">
                <a:off x="5853100" y="3460552"/>
                <a:ext cx="688231" cy="2421220"/>
              </a:xfrm>
              <a:custGeom>
                <a:avLst/>
                <a:gdLst>
                  <a:gd name="connsiteX0" fmla="*/ 0 w 446400"/>
                  <a:gd name="connsiteY0" fmla="*/ 0 h 424800"/>
                  <a:gd name="connsiteX1" fmla="*/ 0 w 446400"/>
                  <a:gd name="connsiteY1" fmla="*/ 424800 h 424800"/>
                  <a:gd name="connsiteX2" fmla="*/ 446400 w 446400"/>
                  <a:gd name="connsiteY2" fmla="*/ 424800 h 42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6400" h="424800">
                    <a:moveTo>
                      <a:pt x="0" y="0"/>
                    </a:moveTo>
                    <a:lnTo>
                      <a:pt x="0" y="424800"/>
                    </a:lnTo>
                    <a:lnTo>
                      <a:pt x="446400" y="42480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4291200" y="5881772"/>
                <a:ext cx="225013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602850" y="5701752"/>
                    <a:ext cx="67507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𝐶𝑙𝑜𝑐𝑘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850" y="5701752"/>
                    <a:ext cx="675075" cy="36004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5455" r="-4545" b="-169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602850" y="6586550"/>
                    <a:ext cx="67507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𝑅𝑒𝑠𝑒𝑡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850" y="6586550"/>
                    <a:ext cx="675075" cy="36004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6364" r="-5455" b="-169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Connector 29"/>
            <p:cNvCxnSpPr/>
            <p:nvPr/>
          </p:nvCxnSpPr>
          <p:spPr>
            <a:xfrm>
              <a:off x="6978225" y="2658564"/>
              <a:ext cx="45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5763090" y="4006865"/>
              <a:ext cx="1215135" cy="1350150"/>
              <a:chOff x="6258145" y="1943836"/>
              <a:chExt cx="1215135" cy="135015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258145" y="1943836"/>
                <a:ext cx="1215135" cy="1350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4074" b="-1016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35185" b="-1694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Isosceles Triangle 52"/>
              <p:cNvSpPr/>
              <p:nvPr/>
            </p:nvSpPr>
            <p:spPr>
              <a:xfrm rot="5400000">
                <a:off x="6235643" y="2866438"/>
                <a:ext cx="225024" cy="1800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6978225" y="2575754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978225" y="4996975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6978225" y="1862874"/>
              <a:ext cx="1170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78225" y="4282019"/>
              <a:ext cx="1170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24065" y="1675654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065" y="1675654"/>
                  <a:ext cx="329335" cy="36004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5185" b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24065" y="4096875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065" y="4096875"/>
                  <a:ext cx="329335" cy="36004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5185" b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5763090" y="1585645"/>
              <a:ext cx="1215135" cy="1350150"/>
              <a:chOff x="6258145" y="1943836"/>
              <a:chExt cx="1215135" cy="135015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258145" y="1943836"/>
                <a:ext cx="1215135" cy="1350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22222" b="-847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Isosceles Triangle 47"/>
              <p:cNvSpPr/>
              <p:nvPr/>
            </p:nvSpPr>
            <p:spPr>
              <a:xfrm rot="5400000">
                <a:off x="6235643" y="2866438"/>
                <a:ext cx="225024" cy="1800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9460989" y="1764066"/>
            <a:ext cx="872404" cy="2821494"/>
            <a:chOff x="8598405" y="1422159"/>
            <a:chExt cx="945104" cy="3987060"/>
          </a:xfrm>
        </p:grpSpPr>
        <p:sp>
          <p:nvSpPr>
            <p:cNvPr id="60" name="TextBox 59"/>
            <p:cNvSpPr txBox="1"/>
            <p:nvPr/>
          </p:nvSpPr>
          <p:spPr>
            <a:xfrm rot="16200000">
              <a:off x="7246196" y="3111903"/>
              <a:ext cx="3987058" cy="60756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2-bit Count Value</a:t>
              </a:r>
            </a:p>
          </p:txBody>
        </p:sp>
        <p:sp>
          <p:nvSpPr>
            <p:cNvPr id="61" name="Right Brace 60"/>
            <p:cNvSpPr/>
            <p:nvPr/>
          </p:nvSpPr>
          <p:spPr>
            <a:xfrm>
              <a:off x="8598405" y="1448780"/>
              <a:ext cx="315035" cy="3960439"/>
            </a:xfrm>
            <a:prstGeom prst="rightBrace">
              <a:avLst>
                <a:gd name="adj1" fmla="val 7004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7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Unused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8801"/>
            <a:ext cx="7742594" cy="426606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08"/>
              </a:spcBef>
            </a:pPr>
            <a:r>
              <a:rPr lang="en-US" dirty="0"/>
              <a:t>A circuit with </a:t>
            </a:r>
            <a:r>
              <a:rPr lang="en-US" i="1" dirty="0"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flip-flops has 2</a:t>
            </a:r>
            <a:r>
              <a:rPr lang="en-US" i="1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binary states</a:t>
            </a:r>
          </a:p>
          <a:p>
            <a:pPr>
              <a:spcBef>
                <a:spcPts val="1108"/>
              </a:spcBef>
            </a:pPr>
            <a:r>
              <a:rPr lang="en-US" dirty="0"/>
              <a:t>However, the state diagram may have </a:t>
            </a:r>
            <a:r>
              <a:rPr lang="en-US" i="1" dirty="0">
                <a:latin typeface="Cambria" panose="02040503050406030204" pitchFamily="18" charset="0"/>
              </a:rPr>
              <a:t>m</a:t>
            </a:r>
            <a:r>
              <a:rPr lang="en-US" dirty="0"/>
              <a:t> states</a:t>
            </a:r>
          </a:p>
          <a:p>
            <a:pPr>
              <a:spcBef>
                <a:spcPts val="1108"/>
              </a:spcBef>
            </a:pPr>
            <a:r>
              <a:rPr lang="en-US" dirty="0"/>
              <a:t>Therefore, the number of unused states = 2</a:t>
            </a:r>
            <a:r>
              <a:rPr lang="en-US" i="1" baseline="30000" dirty="0">
                <a:latin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– </a:t>
            </a:r>
            <a:r>
              <a:rPr lang="en-US" i="1" dirty="0">
                <a:latin typeface="Cambria" panose="02040503050406030204" pitchFamily="18" charset="0"/>
              </a:rPr>
              <a:t>m</a:t>
            </a:r>
            <a:endParaRPr lang="en-US" dirty="0"/>
          </a:p>
          <a:p>
            <a:pPr>
              <a:spcBef>
                <a:spcPts val="1108"/>
              </a:spcBef>
            </a:pPr>
            <a:r>
              <a:rPr lang="en-US" dirty="0"/>
              <a:t>Unused states do not appear in the state diagram</a:t>
            </a:r>
          </a:p>
          <a:p>
            <a:pPr lvl="1">
              <a:spcBef>
                <a:spcPts val="1108"/>
              </a:spcBef>
            </a:pPr>
            <a:r>
              <a:rPr lang="en-US" dirty="0"/>
              <a:t>Sometimes treated as don't cares when simplifying expressions in K-maps</a:t>
            </a:r>
          </a:p>
          <a:p>
            <a:pPr>
              <a:spcBef>
                <a:spcPts val="1108"/>
              </a:spcBef>
            </a:pPr>
            <a:r>
              <a:rPr lang="en-US" dirty="0"/>
              <a:t>However, it is possible to enter an unused state!</a:t>
            </a:r>
          </a:p>
          <a:p>
            <a:pPr lvl="1">
              <a:spcBef>
                <a:spcPts val="1108"/>
              </a:spcBef>
            </a:pPr>
            <a:r>
              <a:rPr lang="en-US" dirty="0"/>
              <a:t>Caused by outside interference or a circuit malfunction</a:t>
            </a:r>
          </a:p>
          <a:p>
            <a:pPr>
              <a:spcBef>
                <a:spcPts val="1108"/>
              </a:spcBef>
            </a:pPr>
            <a:r>
              <a:rPr lang="en-US" dirty="0"/>
              <a:t>Must specify the output and next state values for unused states</a:t>
            </a:r>
          </a:p>
          <a:p>
            <a:pPr>
              <a:spcBef>
                <a:spcPts val="1108"/>
              </a:spcBef>
            </a:pPr>
            <a:r>
              <a:rPr lang="en-US" dirty="0"/>
              <a:t>A special (invalid) output can be used to indicate an unused state</a:t>
            </a:r>
          </a:p>
          <a:p>
            <a:pPr>
              <a:spcBef>
                <a:spcPts val="1108"/>
              </a:spcBef>
            </a:pPr>
            <a:r>
              <a:rPr lang="en-US" dirty="0"/>
              <a:t>A return to a valid state must be possible without reset</a:t>
            </a:r>
          </a:p>
          <a:p>
            <a:pPr lvl="1">
              <a:spcBef>
                <a:spcPts val="1108"/>
              </a:spcBef>
            </a:pPr>
            <a:r>
              <a:rPr lang="en-US" dirty="0"/>
              <a:t>Next state for unused states should be specified (NOT don't cares!)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 Binary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1828800"/>
            <a:ext cx="6828193" cy="407212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2308"/>
              </a:spcBef>
              <a:buNone/>
            </a:pPr>
            <a:r>
              <a:rPr lang="en-US" dirty="0"/>
              <a:t>Problem Specification:</a:t>
            </a:r>
          </a:p>
          <a:p>
            <a:pPr>
              <a:spcBef>
                <a:spcPts val="2308"/>
              </a:spcBef>
            </a:pPr>
            <a:r>
              <a:rPr lang="en-US" dirty="0"/>
              <a:t>Design a circuit that counts up from 0 to 7 then back to 0</a:t>
            </a:r>
          </a:p>
          <a:p>
            <a:pPr marL="332651" indent="0">
              <a:spcBef>
                <a:spcPts val="2308"/>
              </a:spcBef>
              <a:buNone/>
            </a:pPr>
            <a:r>
              <a:rPr lang="en-US" dirty="0"/>
              <a:t>000 </a:t>
            </a:r>
            <a:r>
              <a:rPr lang="en-US" dirty="0">
                <a:sym typeface="Wingdings" panose="05000000000000000000" pitchFamily="2" charset="2"/>
              </a:rPr>
              <a:t> 001  010  011  100  101  110  111  000</a:t>
            </a:r>
          </a:p>
          <a:p>
            <a:pPr marL="332651" indent="0">
              <a:spcBef>
                <a:spcPts val="2308"/>
              </a:spcBef>
              <a:buNone/>
            </a:pPr>
            <a:r>
              <a:rPr lang="en-US" dirty="0"/>
              <a:t>When reaching 7, the counter goes back to 0 then goes up again</a:t>
            </a:r>
          </a:p>
          <a:p>
            <a:pPr>
              <a:spcBef>
                <a:spcPts val="2308"/>
              </a:spcBef>
            </a:pPr>
            <a:r>
              <a:rPr lang="en-US" dirty="0"/>
              <a:t>There is no input to the circuit</a:t>
            </a:r>
          </a:p>
          <a:p>
            <a:pPr>
              <a:spcBef>
                <a:spcPts val="2308"/>
              </a:spcBef>
            </a:pPr>
            <a:r>
              <a:rPr lang="en-US" dirty="0"/>
              <a:t>The counter is incremented each cycle</a:t>
            </a:r>
          </a:p>
          <a:p>
            <a:pPr>
              <a:spcBef>
                <a:spcPts val="2308"/>
              </a:spcBef>
            </a:pPr>
            <a:r>
              <a:rPr lang="en-US" dirty="0"/>
              <a:t>The output of the circuit is the present state (count value)</a:t>
            </a:r>
          </a:p>
          <a:p>
            <a:pPr>
              <a:spcBef>
                <a:spcPts val="2308"/>
              </a:spcBef>
            </a:pPr>
            <a:r>
              <a:rPr lang="en-US" dirty="0"/>
              <a:t>The circuit should be designed using D-type Flip-Flops</a:t>
            </a:r>
          </a:p>
        </p:txBody>
      </p:sp>
    </p:spTree>
    <p:extLst>
      <p:ext uri="{BB962C8B-B14F-4D97-AF65-F5344CB8AC3E}">
        <p14:creationId xmlns:p14="http://schemas.microsoft.com/office/powerpoint/2010/main" val="20236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767" y="1691787"/>
            <a:ext cx="7863840" cy="905373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dirty="0"/>
              <a:t>Eight states are needed to store the count values 0 to 7</a:t>
            </a:r>
          </a:p>
          <a:p>
            <a:pPr>
              <a:spcBef>
                <a:spcPts val="1385"/>
              </a:spcBef>
            </a:pPr>
            <a:r>
              <a:rPr lang="en-US" dirty="0"/>
              <a:t>No input, state transition happens at the edge of each cycle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435293" y="2635674"/>
            <a:ext cx="3655791" cy="3414549"/>
            <a:chOff x="2657745" y="2123855"/>
            <a:chExt cx="4230470" cy="4230470"/>
          </a:xfrm>
        </p:grpSpPr>
        <p:sp>
          <p:nvSpPr>
            <p:cNvPr id="4" name="Oval 3"/>
            <p:cNvSpPr/>
            <p:nvPr/>
          </p:nvSpPr>
          <p:spPr>
            <a:xfrm>
              <a:off x="2973180" y="2438890"/>
              <a:ext cx="36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413180" y="212385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13180" y="563432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68215" y="387889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57745" y="387889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687520" y="261891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129475" y="261891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S7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129475" y="513923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687520" y="513923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S3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28075" y="2655081"/>
              <a:ext cx="149455" cy="90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282342" y="2473060"/>
              <a:ext cx="135015" cy="337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505366" y="3750872"/>
              <a:ext cx="34858" cy="1338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78175" y="3252536"/>
              <a:ext cx="83070" cy="151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3004590" y="4596383"/>
              <a:ext cx="41535" cy="151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3763416" y="5731881"/>
              <a:ext cx="154534" cy="91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130005" y="5965825"/>
              <a:ext cx="154534" cy="348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279355" y="5089525"/>
              <a:ext cx="77267" cy="1364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7176122" y="4342948"/>
            <a:ext cx="2575671" cy="15031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  <a:cs typeface="Times New Roman" panose="02020603050405020304" pitchFamily="18" charset="0"/>
              </a:rPr>
              <a:t>Each state is</a:t>
            </a:r>
          </a:p>
          <a:p>
            <a:pPr algn="ctr" defTabSz="457200">
              <a:lnSpc>
                <a:spcPct val="12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  <a:cs typeface="Times New Roman" panose="02020603050405020304" pitchFamily="18" charset="0"/>
              </a:rPr>
              <a:t>assigned a unique</a:t>
            </a:r>
          </a:p>
          <a:p>
            <a:pPr algn="ctr" defTabSz="457200">
              <a:lnSpc>
                <a:spcPct val="12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  <a:cs typeface="Times New Roman" panose="02020603050405020304" pitchFamily="18" charset="0"/>
              </a:rPr>
              <a:t>binary count value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76121" y="2473509"/>
            <a:ext cx="2575671" cy="1598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  <a:cs typeface="Times New Roman" panose="02020603050405020304" pitchFamily="18" charset="0"/>
              </a:rPr>
              <a:t>Three Flip-Flops</a:t>
            </a:r>
          </a:p>
          <a:p>
            <a:pPr algn="ctr" defTabSz="457200">
              <a:lnSpc>
                <a:spcPct val="12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  <a:cs typeface="Times New Roman" panose="02020603050405020304" pitchFamily="18" charset="0"/>
              </a:rPr>
              <a:t>are required for</a:t>
            </a:r>
          </a:p>
          <a:p>
            <a:pPr algn="ctr" defTabSz="457200">
              <a:lnSpc>
                <a:spcPct val="12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  <a:cs typeface="Times New Roman" panose="02020603050405020304" pitchFamily="18" charset="0"/>
              </a:rPr>
              <a:t>the eight states</a:t>
            </a:r>
          </a:p>
        </p:txBody>
      </p:sp>
    </p:spTree>
    <p:extLst>
      <p:ext uri="{BB962C8B-B14F-4D97-AF65-F5344CB8AC3E}">
        <p14:creationId xmlns:p14="http://schemas.microsoft.com/office/powerpoint/2010/main" val="3782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1" y="1888891"/>
            <a:ext cx="6399669" cy="1038576"/>
          </a:xfrm>
        </p:spPr>
        <p:txBody>
          <a:bodyPr>
            <a:normAutofit/>
          </a:bodyPr>
          <a:lstStyle/>
          <a:p>
            <a:pPr marL="0" indent="0">
              <a:spcBef>
                <a:spcPts val="1385"/>
              </a:spcBef>
              <a:buNone/>
            </a:pPr>
            <a:r>
              <a:rPr lang="en-US" dirty="0"/>
              <a:t>Only two columns: Present State and Next State</a:t>
            </a:r>
          </a:p>
          <a:p>
            <a:pPr marL="0" indent="0">
              <a:spcBef>
                <a:spcPts val="1385"/>
              </a:spcBef>
              <a:buNone/>
            </a:pPr>
            <a:r>
              <a:rPr lang="en-US" dirty="0"/>
              <a:t>State changes each cycle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440210" y="2957150"/>
            <a:ext cx="3655791" cy="3172150"/>
            <a:chOff x="2657745" y="2123855"/>
            <a:chExt cx="4230470" cy="4230470"/>
          </a:xfrm>
        </p:grpSpPr>
        <p:sp>
          <p:nvSpPr>
            <p:cNvPr id="4" name="Oval 3"/>
            <p:cNvSpPr/>
            <p:nvPr/>
          </p:nvSpPr>
          <p:spPr>
            <a:xfrm>
              <a:off x="2973180" y="2438890"/>
              <a:ext cx="36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413180" y="212385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000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13180" y="563432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100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68215" y="387889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010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57745" y="387889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110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687520" y="261891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001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129475" y="261891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111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129475" y="513923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101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687520" y="5139230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011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28075" y="2655081"/>
              <a:ext cx="149455" cy="900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282342" y="2473060"/>
              <a:ext cx="135015" cy="337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505366" y="3750872"/>
              <a:ext cx="34858" cy="1338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178175" y="3252536"/>
              <a:ext cx="83070" cy="151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3004590" y="4596383"/>
              <a:ext cx="41535" cy="1510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3763416" y="5731881"/>
              <a:ext cx="154534" cy="910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5130005" y="5965825"/>
              <a:ext cx="154534" cy="348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279355" y="5089525"/>
              <a:ext cx="77267" cy="1364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716143" y="2062537"/>
          <a:ext cx="3448075" cy="4228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Present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State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Next State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1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56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989575"/>
          </a:xfrm>
        </p:spPr>
        <p:txBody>
          <a:bodyPr/>
          <a:lstStyle/>
          <a:p>
            <a:r>
              <a:rPr lang="en-US" dirty="0"/>
              <a:t>Deriving the Next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2279" y="4394604"/>
                <a:ext cx="4320480" cy="19940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2279" y="4394604"/>
                <a:ext cx="4320480" cy="1994067"/>
              </a:xfrm>
              <a:blipFill>
                <a:blip r:embed="rId2"/>
                <a:stretch>
                  <a:fillRect l="-1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/>
          <p:cNvGrpSpPr/>
          <p:nvPr/>
        </p:nvGrpSpPr>
        <p:grpSpPr>
          <a:xfrm>
            <a:off x="5015880" y="1061045"/>
            <a:ext cx="1664814" cy="2647988"/>
            <a:chOff x="3782870" y="863715"/>
            <a:chExt cx="1803548" cy="2868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782870" y="1302809"/>
                  <a:ext cx="540060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82870" y="1302809"/>
                  <a:ext cx="540060" cy="3143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455" r="-14773" b="-254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277925" y="998729"/>
                  <a:ext cx="368378" cy="3568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7925" y="998729"/>
                  <a:ext cx="368378" cy="3568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8333" r="-3333" b="-1034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4592471" y="1233624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8" name="Text Box 109"/>
            <p:cNvSpPr txBox="1">
              <a:spLocks noChangeArrowheads="1"/>
            </p:cNvSpPr>
            <p:nvPr/>
          </p:nvSpPr>
          <p:spPr bwMode="auto">
            <a:xfrm>
              <a:off x="5124283" y="1233624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457200"/>
              <a:r>
                <a:rPr lang="en-US" altLang="en-US" sz="1846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Text Box 110"/>
            <p:cNvSpPr txBox="1">
              <a:spLocks noChangeArrowheads="1"/>
            </p:cNvSpPr>
            <p:nvPr/>
          </p:nvSpPr>
          <p:spPr bwMode="auto">
            <a:xfrm>
              <a:off x="4089233" y="1647240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10" name="Line 111"/>
            <p:cNvSpPr>
              <a:spLocks noChangeShapeType="1"/>
            </p:cNvSpPr>
            <p:nvPr/>
          </p:nvSpPr>
          <p:spPr bwMode="auto">
            <a:xfrm flipH="1" flipV="1">
              <a:off x="4187658" y="1198454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1" name="Text Box 112"/>
            <p:cNvSpPr txBox="1">
              <a:spLocks noChangeArrowheads="1"/>
            </p:cNvSpPr>
            <p:nvPr/>
          </p:nvSpPr>
          <p:spPr bwMode="auto">
            <a:xfrm>
              <a:off x="4089233" y="2223631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2" name="Text Box 113"/>
            <p:cNvSpPr txBox="1">
              <a:spLocks noChangeArrowheads="1"/>
            </p:cNvSpPr>
            <p:nvPr/>
          </p:nvSpPr>
          <p:spPr bwMode="auto">
            <a:xfrm>
              <a:off x="4089233" y="2790511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3" name="Text Box 114"/>
            <p:cNvSpPr txBox="1">
              <a:spLocks noChangeArrowheads="1"/>
            </p:cNvSpPr>
            <p:nvPr/>
          </p:nvSpPr>
          <p:spPr bwMode="auto">
            <a:xfrm>
              <a:off x="4089233" y="3312424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2950" y="1557229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4286" y="1557229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2950" y="2097289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4286" y="2097289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2950" y="2645041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44286" y="2645041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2950" y="3188769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4286" y="3188769"/>
              <a:ext cx="542132" cy="543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592961" y="863715"/>
                  <a:ext cx="990109" cy="373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215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2961" y="863715"/>
                  <a:ext cx="990109" cy="3739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85219"/>
              </p:ext>
            </p:extLst>
          </p:nvPr>
        </p:nvGraphicFramePr>
        <p:xfrm>
          <a:off x="1320088" y="1784299"/>
          <a:ext cx="2617216" cy="4447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59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Present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State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Q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Next State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D</a:t>
                      </a:r>
                      <a:r>
                        <a:rPr lang="en-US" sz="22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0   1   1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1   0   0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1   0   1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2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Calibri" panose="020F0502020204030204" pitchFamily="34" charset="0"/>
                        </a:rPr>
                        <a:t>1   1   1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baseline="0" dirty="0">
                          <a:latin typeface="Calibri" panose="020F0502020204030204" pitchFamily="34" charset="0"/>
                        </a:rPr>
                        <a:t>0   0   0</a:t>
                      </a:r>
                      <a:endParaRPr lang="en-US" sz="2200" b="1" baseline="-25000" dirty="0">
                        <a:latin typeface="Calibri" panose="020F0502020204030204" pitchFamily="34" charset="0"/>
                      </a:endParaRPr>
                    </a:p>
                  </a:txBody>
                  <a:tcPr marL="0" marR="0" marT="42203" marB="4220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6885318" y="1061045"/>
            <a:ext cx="1664814" cy="2647988"/>
            <a:chOff x="4772980" y="710261"/>
            <a:chExt cx="1803548" cy="2868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772980" y="1149355"/>
                  <a:ext cx="540060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6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2980" y="1149355"/>
                  <a:ext cx="540060" cy="3143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0455" r="-14773" b="-254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268035" y="845275"/>
                  <a:ext cx="368378" cy="3568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68035" y="845275"/>
                  <a:ext cx="368378" cy="35683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8333" r="-3333" b="-1034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89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457200"/>
              <a:r>
                <a:rPr lang="en-US" altLang="en-US" sz="1846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91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2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93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4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583071" y="710261"/>
                  <a:ext cx="990109" cy="373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215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9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3071" y="710261"/>
                  <a:ext cx="990109" cy="3739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/>
          <p:cNvGrpSpPr/>
          <p:nvPr/>
        </p:nvGrpSpPr>
        <p:grpSpPr>
          <a:xfrm>
            <a:off x="8754757" y="1061045"/>
            <a:ext cx="1664814" cy="2647988"/>
            <a:chOff x="4772980" y="710261"/>
            <a:chExt cx="1803548" cy="2868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772980" y="1149355"/>
                  <a:ext cx="540060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4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2980" y="1149355"/>
                  <a:ext cx="540060" cy="3143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0225" r="-13483" b="-254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268035" y="845275"/>
                  <a:ext cx="368378" cy="3568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5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68035" y="845275"/>
                  <a:ext cx="368378" cy="35683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6393" r="-3279" b="-1034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117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457200"/>
              <a:r>
                <a:rPr lang="en-US" altLang="en-US" sz="1846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18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119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20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21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22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r>
                <a:rPr lang="en-US" altLang="en-US" sz="1846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583071" y="710261"/>
                  <a:ext cx="990109" cy="373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defTabSz="457200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2215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215" i="1" dirty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3071" y="710261"/>
                  <a:ext cx="990109" cy="37396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1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Rounded Rectangle 139"/>
          <p:cNvSpPr/>
          <p:nvPr/>
        </p:nvSpPr>
        <p:spPr>
          <a:xfrm>
            <a:off x="9502535" y="1756509"/>
            <a:ext cx="339517" cy="1902008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662" dirty="0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7633095" y="1739217"/>
            <a:ext cx="844117" cy="1909089"/>
            <a:chOff x="6618185" y="1598400"/>
            <a:chExt cx="914460" cy="2068180"/>
          </a:xfrm>
        </p:grpSpPr>
        <p:sp>
          <p:nvSpPr>
            <p:cNvPr id="111" name="Rounded Rectangle 110"/>
            <p:cNvSpPr/>
            <p:nvPr/>
          </p:nvSpPr>
          <p:spPr>
            <a:xfrm>
              <a:off x="6618185" y="2164759"/>
              <a:ext cx="368300" cy="9780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7164000" y="1598400"/>
              <a:ext cx="367200" cy="417600"/>
            </a:xfrm>
            <a:custGeom>
              <a:avLst/>
              <a:gdLst>
                <a:gd name="connsiteX0" fmla="*/ 0 w 367200"/>
                <a:gd name="connsiteY0" fmla="*/ 7200 h 417600"/>
                <a:gd name="connsiteX1" fmla="*/ 0 w 367200"/>
                <a:gd name="connsiteY1" fmla="*/ 417600 h 417600"/>
                <a:gd name="connsiteX2" fmla="*/ 367200 w 367200"/>
                <a:gd name="connsiteY2" fmla="*/ 417600 h 417600"/>
                <a:gd name="connsiteX3" fmla="*/ 367200 w 367200"/>
                <a:gd name="connsiteY3" fmla="*/ 0 h 4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00" h="417600">
                  <a:moveTo>
                    <a:pt x="0" y="7200"/>
                  </a:moveTo>
                  <a:lnTo>
                    <a:pt x="0" y="417600"/>
                  </a:lnTo>
                  <a:lnTo>
                    <a:pt x="367200" y="417600"/>
                  </a:lnTo>
                  <a:lnTo>
                    <a:pt x="367200" y="0"/>
                  </a:lnTo>
                </a:path>
              </a:pathLst>
            </a:cu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 flipV="1">
              <a:off x="7165445" y="3248980"/>
              <a:ext cx="367200" cy="417600"/>
            </a:xfrm>
            <a:custGeom>
              <a:avLst/>
              <a:gdLst>
                <a:gd name="connsiteX0" fmla="*/ 0 w 367200"/>
                <a:gd name="connsiteY0" fmla="*/ 7200 h 417600"/>
                <a:gd name="connsiteX1" fmla="*/ 0 w 367200"/>
                <a:gd name="connsiteY1" fmla="*/ 417600 h 417600"/>
                <a:gd name="connsiteX2" fmla="*/ 367200 w 367200"/>
                <a:gd name="connsiteY2" fmla="*/ 417600 h 417600"/>
                <a:gd name="connsiteX3" fmla="*/ 367200 w 367200"/>
                <a:gd name="connsiteY3" fmla="*/ 0 h 4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00" h="417600">
                  <a:moveTo>
                    <a:pt x="0" y="7200"/>
                  </a:moveTo>
                  <a:lnTo>
                    <a:pt x="0" y="417600"/>
                  </a:lnTo>
                  <a:lnTo>
                    <a:pt x="367200" y="417600"/>
                  </a:lnTo>
                  <a:lnTo>
                    <a:pt x="367200" y="0"/>
                  </a:lnTo>
                </a:path>
              </a:pathLst>
            </a:cu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738535" y="2273668"/>
            <a:ext cx="885835" cy="1384850"/>
            <a:chOff x="4565744" y="2177390"/>
            <a:chExt cx="959655" cy="1500254"/>
          </a:xfrm>
        </p:grpSpPr>
        <p:sp>
          <p:nvSpPr>
            <p:cNvPr id="149" name="Rounded Rectangle 148"/>
            <p:cNvSpPr/>
            <p:nvPr/>
          </p:nvSpPr>
          <p:spPr>
            <a:xfrm>
              <a:off x="4584700" y="2699638"/>
              <a:ext cx="368300" cy="97800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5120269" y="2177390"/>
              <a:ext cx="405130" cy="396516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4565744" y="3264709"/>
              <a:ext cx="955275" cy="396516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7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85"/>
          <p:cNvSpPr/>
          <p:nvPr/>
        </p:nvSpPr>
        <p:spPr>
          <a:xfrm>
            <a:off x="5775800" y="5007638"/>
            <a:ext cx="2817969" cy="1169723"/>
          </a:xfrm>
          <a:custGeom>
            <a:avLst/>
            <a:gdLst>
              <a:gd name="connsiteX0" fmla="*/ 1152000 w 3052800"/>
              <a:gd name="connsiteY0" fmla="*/ 0 h 1267200"/>
              <a:gd name="connsiteX1" fmla="*/ 0 w 3052800"/>
              <a:gd name="connsiteY1" fmla="*/ 0 h 1267200"/>
              <a:gd name="connsiteX2" fmla="*/ 0 w 3052800"/>
              <a:gd name="connsiteY2" fmla="*/ 1267200 h 1267200"/>
              <a:gd name="connsiteX3" fmla="*/ 3052800 w 3052800"/>
              <a:gd name="connsiteY3" fmla="*/ 1267200 h 1267200"/>
              <a:gd name="connsiteX4" fmla="*/ 3052800 w 3052800"/>
              <a:gd name="connsiteY4" fmla="*/ 799200 h 1267200"/>
              <a:gd name="connsiteX5" fmla="*/ 2340000 w 3052800"/>
              <a:gd name="connsiteY5" fmla="*/ 799200 h 1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2800" h="1267200">
                <a:moveTo>
                  <a:pt x="1152000" y="0"/>
                </a:moveTo>
                <a:lnTo>
                  <a:pt x="0" y="0"/>
                </a:lnTo>
                <a:lnTo>
                  <a:pt x="0" y="1267200"/>
                </a:lnTo>
                <a:lnTo>
                  <a:pt x="3052800" y="1267200"/>
                </a:lnTo>
                <a:lnTo>
                  <a:pt x="3052800" y="799200"/>
                </a:lnTo>
                <a:lnTo>
                  <a:pt x="2340000" y="7992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66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950173"/>
          </a:xfrm>
        </p:spPr>
        <p:txBody>
          <a:bodyPr/>
          <a:lstStyle/>
          <a:p>
            <a:r>
              <a:rPr lang="en-US" dirty="0"/>
              <a:t>3-Bit Counter Circuit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8608" y="1577967"/>
                <a:ext cx="2797675" cy="3720473"/>
              </a:xfrm>
            </p:spPr>
            <p:txBody>
              <a:bodyPr/>
              <a:lstStyle/>
              <a:p>
                <a:pPr marL="0" indent="0">
                  <a:spcBef>
                    <a:spcPts val="9231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85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85" dirty="0"/>
                  <a:t> </a:t>
                </a:r>
                <a:r>
                  <a:rPr lang="en-US" sz="2585" dirty="0">
                    <a:latin typeface="Cambria Math"/>
                    <a:ea typeface="Cambria Math"/>
                  </a:rPr>
                  <a:t>⨁</a:t>
                </a:r>
                <a:r>
                  <a:rPr lang="en-US" sz="2585" dirty="0"/>
                  <a:t> </a:t>
                </a:r>
                <a14:m>
                  <m:oMath xmlns:m="http://schemas.openxmlformats.org/officeDocument/2006/math">
                    <m:r>
                      <a:rPr lang="en-US" sz="2585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8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 dirty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58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585" i="1" dirty="0">
                        <a:latin typeface="Cambria Math"/>
                      </a:rPr>
                      <m:t>)</m:t>
                    </m:r>
                  </m:oMath>
                </a14:m>
                <a:endParaRPr lang="en-US" sz="2585" dirty="0"/>
              </a:p>
              <a:p>
                <a:pPr marL="0" indent="0">
                  <a:spcBef>
                    <a:spcPts val="9231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85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85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585"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sz="2585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85" dirty="0"/>
                  <a:t> </a:t>
                </a:r>
              </a:p>
              <a:p>
                <a:pPr marL="0" indent="0">
                  <a:spcBef>
                    <a:spcPts val="9231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85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585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58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58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585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585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585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8608" y="1577967"/>
                <a:ext cx="2797675" cy="3720473"/>
              </a:xfrm>
              <a:blipFill>
                <a:blip r:embed="rId2"/>
                <a:stretch>
                  <a:fillRect l="-4139" t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5555942" y="2922131"/>
            <a:ext cx="1370923" cy="1652870"/>
            <a:chOff x="5133020" y="2879891"/>
            <a:chExt cx="1485167" cy="1790609"/>
          </a:xfrm>
        </p:grpSpPr>
        <p:sp>
          <p:nvSpPr>
            <p:cNvPr id="81" name="Freeform 80"/>
            <p:cNvSpPr/>
            <p:nvPr/>
          </p:nvSpPr>
          <p:spPr>
            <a:xfrm flipV="1">
              <a:off x="5133020" y="3532253"/>
              <a:ext cx="446400" cy="1138247"/>
            </a:xfrm>
            <a:custGeom>
              <a:avLst/>
              <a:gdLst>
                <a:gd name="connsiteX0" fmla="*/ 0 w 446400"/>
                <a:gd name="connsiteY0" fmla="*/ 0 h 424800"/>
                <a:gd name="connsiteX1" fmla="*/ 0 w 446400"/>
                <a:gd name="connsiteY1" fmla="*/ 424800 h 424800"/>
                <a:gd name="connsiteX2" fmla="*/ 446400 w 446400"/>
                <a:gd name="connsiteY2" fmla="*/ 424800 h 4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00" h="424800">
                  <a:moveTo>
                    <a:pt x="0" y="0"/>
                  </a:moveTo>
                  <a:lnTo>
                    <a:pt x="0" y="424800"/>
                  </a:lnTo>
                  <a:lnTo>
                    <a:pt x="446400" y="4248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133520" y="2879891"/>
              <a:ext cx="446400" cy="396219"/>
            </a:xfrm>
            <a:custGeom>
              <a:avLst/>
              <a:gdLst>
                <a:gd name="connsiteX0" fmla="*/ 0 w 446400"/>
                <a:gd name="connsiteY0" fmla="*/ 0 h 424800"/>
                <a:gd name="connsiteX1" fmla="*/ 0 w 446400"/>
                <a:gd name="connsiteY1" fmla="*/ 424800 h 424800"/>
                <a:gd name="connsiteX2" fmla="*/ 446400 w 446400"/>
                <a:gd name="connsiteY2" fmla="*/ 424800 h 4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00" h="424800">
                  <a:moveTo>
                    <a:pt x="0" y="0"/>
                  </a:moveTo>
                  <a:lnTo>
                    <a:pt x="0" y="424800"/>
                  </a:lnTo>
                  <a:lnTo>
                    <a:pt x="446400" y="4248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206151" y="3153839"/>
              <a:ext cx="1412036" cy="500186"/>
              <a:chOff x="7893435" y="5398752"/>
              <a:chExt cx="1144845" cy="384183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8492403" y="5586908"/>
                <a:ext cx="54587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Arc 59"/>
              <p:cNvSpPr/>
              <p:nvPr/>
            </p:nvSpPr>
            <p:spPr>
              <a:xfrm>
                <a:off x="7893435" y="5398752"/>
                <a:ext cx="194200" cy="384183"/>
              </a:xfrm>
              <a:prstGeom prst="arc">
                <a:avLst>
                  <a:gd name="adj1" fmla="val 17150550"/>
                  <a:gd name="adj2" fmla="val 433623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>
                <a:off x="8100290" y="5432127"/>
                <a:ext cx="392113" cy="309562"/>
              </a:xfrm>
              <a:custGeom>
                <a:avLst/>
                <a:gdLst>
                  <a:gd name="T0" fmla="*/ 2 w 176"/>
                  <a:gd name="T1" fmla="*/ 135 h 139"/>
                  <a:gd name="T2" fmla="*/ 20 w 176"/>
                  <a:gd name="T3" fmla="*/ 67 h 139"/>
                  <a:gd name="T4" fmla="*/ 3 w 176"/>
                  <a:gd name="T5" fmla="*/ 3 h 139"/>
                  <a:gd name="T6" fmla="*/ 1 w 176"/>
                  <a:gd name="T7" fmla="*/ 0 h 139"/>
                  <a:gd name="T8" fmla="*/ 58 w 176"/>
                  <a:gd name="T9" fmla="*/ 0 h 139"/>
                  <a:gd name="T10" fmla="*/ 176 w 176"/>
                  <a:gd name="T11" fmla="*/ 67 h 139"/>
                  <a:gd name="T12" fmla="*/ 175 w 176"/>
                  <a:gd name="T13" fmla="*/ 72 h 139"/>
                  <a:gd name="T14" fmla="*/ 58 w 176"/>
                  <a:gd name="T15" fmla="*/ 139 h 139"/>
                  <a:gd name="T16" fmla="*/ 0 w 176"/>
                  <a:gd name="T17" fmla="*/ 139 h 139"/>
                  <a:gd name="T18" fmla="*/ 2 w 176"/>
                  <a:gd name="T19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39">
                    <a:moveTo>
                      <a:pt x="2" y="135"/>
                    </a:moveTo>
                    <a:cubicBezTo>
                      <a:pt x="14" y="114"/>
                      <a:pt x="20" y="91"/>
                      <a:pt x="20" y="67"/>
                    </a:cubicBezTo>
                    <a:cubicBezTo>
                      <a:pt x="20" y="45"/>
                      <a:pt x="14" y="23"/>
                      <a:pt x="3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06" y="0"/>
                      <a:pt x="151" y="26"/>
                      <a:pt x="176" y="67"/>
                    </a:cubicBezTo>
                    <a:cubicBezTo>
                      <a:pt x="175" y="72"/>
                      <a:pt x="175" y="72"/>
                      <a:pt x="175" y="72"/>
                    </a:cubicBezTo>
                    <a:cubicBezTo>
                      <a:pt x="150" y="113"/>
                      <a:pt x="106" y="139"/>
                      <a:pt x="58" y="13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2" y="135"/>
                      <a:pt x="2" y="135"/>
                      <a:pt x="2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4778876" y="1355125"/>
            <a:ext cx="3821538" cy="3660644"/>
            <a:chOff x="4291200" y="1182302"/>
            <a:chExt cx="4140000" cy="3965698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4912140" y="1718810"/>
              <a:ext cx="8462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reeform 77"/>
            <p:cNvSpPr/>
            <p:nvPr/>
          </p:nvSpPr>
          <p:spPr>
            <a:xfrm>
              <a:off x="4507200" y="1836000"/>
              <a:ext cx="3924000" cy="1555200"/>
            </a:xfrm>
            <a:custGeom>
              <a:avLst/>
              <a:gdLst>
                <a:gd name="connsiteX0" fmla="*/ 237600 w 3924000"/>
                <a:gd name="connsiteY0" fmla="*/ 0 h 1555200"/>
                <a:gd name="connsiteX1" fmla="*/ 0 w 3924000"/>
                <a:gd name="connsiteY1" fmla="*/ 0 h 1555200"/>
                <a:gd name="connsiteX2" fmla="*/ 0 w 3924000"/>
                <a:gd name="connsiteY2" fmla="*/ 1044000 h 1555200"/>
                <a:gd name="connsiteX3" fmla="*/ 3924000 w 3924000"/>
                <a:gd name="connsiteY3" fmla="*/ 1044000 h 1555200"/>
                <a:gd name="connsiteX4" fmla="*/ 3924000 w 3924000"/>
                <a:gd name="connsiteY4" fmla="*/ 1555200 h 155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000" h="1555200">
                  <a:moveTo>
                    <a:pt x="237600" y="0"/>
                  </a:moveTo>
                  <a:lnTo>
                    <a:pt x="0" y="0"/>
                  </a:lnTo>
                  <a:lnTo>
                    <a:pt x="0" y="1044000"/>
                  </a:lnTo>
                  <a:lnTo>
                    <a:pt x="3924000" y="1044000"/>
                  </a:lnTo>
                  <a:lnTo>
                    <a:pt x="3924000" y="15552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5464800" y="1182302"/>
              <a:ext cx="2959200" cy="439200"/>
            </a:xfrm>
            <a:custGeom>
              <a:avLst/>
              <a:gdLst>
                <a:gd name="connsiteX0" fmla="*/ 324000 w 2959200"/>
                <a:gd name="connsiteY0" fmla="*/ 345600 h 468000"/>
                <a:gd name="connsiteX1" fmla="*/ 0 w 2959200"/>
                <a:gd name="connsiteY1" fmla="*/ 345600 h 468000"/>
                <a:gd name="connsiteX2" fmla="*/ 0 w 2959200"/>
                <a:gd name="connsiteY2" fmla="*/ 0 h 468000"/>
                <a:gd name="connsiteX3" fmla="*/ 2959200 w 2959200"/>
                <a:gd name="connsiteY3" fmla="*/ 0 h 468000"/>
                <a:gd name="connsiteX4" fmla="*/ 2959200 w 2959200"/>
                <a:gd name="connsiteY4" fmla="*/ 468000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200" h="468000">
                  <a:moveTo>
                    <a:pt x="324000" y="345600"/>
                  </a:moveTo>
                  <a:lnTo>
                    <a:pt x="0" y="345600"/>
                  </a:lnTo>
                  <a:lnTo>
                    <a:pt x="0" y="0"/>
                  </a:lnTo>
                  <a:lnTo>
                    <a:pt x="2959200" y="0"/>
                  </a:lnTo>
                  <a:lnTo>
                    <a:pt x="2959200" y="4680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443829" y="1378708"/>
              <a:ext cx="1084346" cy="500186"/>
              <a:chOff x="7893435" y="5398752"/>
              <a:chExt cx="879162" cy="384183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8492403" y="5586908"/>
                <a:ext cx="28019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Arc 53"/>
              <p:cNvSpPr/>
              <p:nvPr/>
            </p:nvSpPr>
            <p:spPr>
              <a:xfrm>
                <a:off x="7893435" y="5398752"/>
                <a:ext cx="194200" cy="384183"/>
              </a:xfrm>
              <a:prstGeom prst="arc">
                <a:avLst>
                  <a:gd name="adj1" fmla="val 17150550"/>
                  <a:gd name="adj2" fmla="val 433623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2" name="Freeform 29"/>
              <p:cNvSpPr>
                <a:spLocks/>
              </p:cNvSpPr>
              <p:nvPr/>
            </p:nvSpPr>
            <p:spPr bwMode="auto">
              <a:xfrm>
                <a:off x="8100290" y="5432127"/>
                <a:ext cx="392113" cy="309562"/>
              </a:xfrm>
              <a:custGeom>
                <a:avLst/>
                <a:gdLst>
                  <a:gd name="T0" fmla="*/ 2 w 176"/>
                  <a:gd name="T1" fmla="*/ 135 h 139"/>
                  <a:gd name="T2" fmla="*/ 20 w 176"/>
                  <a:gd name="T3" fmla="*/ 67 h 139"/>
                  <a:gd name="T4" fmla="*/ 3 w 176"/>
                  <a:gd name="T5" fmla="*/ 3 h 139"/>
                  <a:gd name="T6" fmla="*/ 1 w 176"/>
                  <a:gd name="T7" fmla="*/ 0 h 139"/>
                  <a:gd name="T8" fmla="*/ 58 w 176"/>
                  <a:gd name="T9" fmla="*/ 0 h 139"/>
                  <a:gd name="T10" fmla="*/ 176 w 176"/>
                  <a:gd name="T11" fmla="*/ 67 h 139"/>
                  <a:gd name="T12" fmla="*/ 175 w 176"/>
                  <a:gd name="T13" fmla="*/ 72 h 139"/>
                  <a:gd name="T14" fmla="*/ 58 w 176"/>
                  <a:gd name="T15" fmla="*/ 139 h 139"/>
                  <a:gd name="T16" fmla="*/ 0 w 176"/>
                  <a:gd name="T17" fmla="*/ 139 h 139"/>
                  <a:gd name="T18" fmla="*/ 2 w 176"/>
                  <a:gd name="T19" fmla="*/ 13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139">
                    <a:moveTo>
                      <a:pt x="2" y="135"/>
                    </a:moveTo>
                    <a:cubicBezTo>
                      <a:pt x="14" y="114"/>
                      <a:pt x="20" y="91"/>
                      <a:pt x="20" y="67"/>
                    </a:cubicBezTo>
                    <a:cubicBezTo>
                      <a:pt x="20" y="45"/>
                      <a:pt x="14" y="23"/>
                      <a:pt x="3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06" y="0"/>
                      <a:pt x="151" y="26"/>
                      <a:pt x="176" y="67"/>
                    </a:cubicBezTo>
                    <a:cubicBezTo>
                      <a:pt x="175" y="72"/>
                      <a:pt x="175" y="72"/>
                      <a:pt x="175" y="72"/>
                    </a:cubicBezTo>
                    <a:cubicBezTo>
                      <a:pt x="150" y="113"/>
                      <a:pt x="106" y="139"/>
                      <a:pt x="58" y="13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2" y="135"/>
                      <a:pt x="2" y="135"/>
                      <a:pt x="2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1" name="Flowchart: Delay 60"/>
            <p:cNvSpPr/>
            <p:nvPr/>
          </p:nvSpPr>
          <p:spPr>
            <a:xfrm>
              <a:off x="4733577" y="1531590"/>
              <a:ext cx="465412" cy="385109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4291200" y="1605600"/>
              <a:ext cx="4132800" cy="3542400"/>
            </a:xfrm>
            <a:custGeom>
              <a:avLst/>
              <a:gdLst>
                <a:gd name="connsiteX0" fmla="*/ 446400 w 4132800"/>
                <a:gd name="connsiteY0" fmla="*/ 0 h 3542400"/>
                <a:gd name="connsiteX1" fmla="*/ 0 w 4132800"/>
                <a:gd name="connsiteY1" fmla="*/ 0 h 3542400"/>
                <a:gd name="connsiteX2" fmla="*/ 0 w 4132800"/>
                <a:gd name="connsiteY2" fmla="*/ 3067200 h 3542400"/>
                <a:gd name="connsiteX3" fmla="*/ 4132800 w 4132800"/>
                <a:gd name="connsiteY3" fmla="*/ 3067200 h 3542400"/>
                <a:gd name="connsiteX4" fmla="*/ 4132800 w 4132800"/>
                <a:gd name="connsiteY4" fmla="*/ 3542400 h 354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2800" h="3542400">
                  <a:moveTo>
                    <a:pt x="446400" y="0"/>
                  </a:moveTo>
                  <a:lnTo>
                    <a:pt x="0" y="0"/>
                  </a:lnTo>
                  <a:lnTo>
                    <a:pt x="0" y="3067200"/>
                  </a:lnTo>
                  <a:lnTo>
                    <a:pt x="4132800" y="3067200"/>
                  </a:lnTo>
                  <a:lnTo>
                    <a:pt x="4132800" y="35424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143476" y="2452739"/>
            <a:ext cx="2888077" cy="3406530"/>
            <a:chOff x="3602850" y="2371384"/>
            <a:chExt cx="3128750" cy="3690408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281550" y="4126578"/>
              <a:ext cx="4500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 flipV="1">
              <a:off x="6281547" y="2371384"/>
              <a:ext cx="259783" cy="3510388"/>
            </a:xfrm>
            <a:custGeom>
              <a:avLst/>
              <a:gdLst>
                <a:gd name="connsiteX0" fmla="*/ 0 w 446400"/>
                <a:gd name="connsiteY0" fmla="*/ 0 h 424800"/>
                <a:gd name="connsiteX1" fmla="*/ 0 w 446400"/>
                <a:gd name="connsiteY1" fmla="*/ 424800 h 424800"/>
                <a:gd name="connsiteX2" fmla="*/ 446400 w 446400"/>
                <a:gd name="connsiteY2" fmla="*/ 424800 h 42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00" h="424800">
                  <a:moveTo>
                    <a:pt x="0" y="0"/>
                  </a:moveTo>
                  <a:lnTo>
                    <a:pt x="0" y="424800"/>
                  </a:lnTo>
                  <a:lnTo>
                    <a:pt x="446400" y="4248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291200" y="5881772"/>
              <a:ext cx="2250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3602850" y="5701752"/>
                  <a:ext cx="67507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50" y="5701752"/>
                  <a:ext cx="675075" cy="3600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455" r="-4545" b="-169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6843776" y="1518021"/>
            <a:ext cx="2575671" cy="4486650"/>
            <a:chOff x="6528175" y="1358772"/>
            <a:chExt cx="2790310" cy="486053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743310" y="4186885"/>
              <a:ext cx="45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43310" y="2431690"/>
              <a:ext cx="450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6528175" y="1358772"/>
              <a:ext cx="1215135" cy="1350150"/>
              <a:chOff x="6258145" y="1943836"/>
              <a:chExt cx="1215135" cy="13501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58145" y="1943836"/>
                <a:ext cx="1215135" cy="1350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29630" b="-1016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Isosceles Triangle 7"/>
              <p:cNvSpPr/>
              <p:nvPr/>
            </p:nvSpPr>
            <p:spPr>
              <a:xfrm rot="5400000">
                <a:off x="6235643" y="2866438"/>
                <a:ext cx="225024" cy="1800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528175" y="4869160"/>
              <a:ext cx="1215135" cy="1350150"/>
              <a:chOff x="6258145" y="1943836"/>
              <a:chExt cx="1215135" cy="135015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258145" y="1943836"/>
                <a:ext cx="1215135" cy="1350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9630" b="-1016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35185" b="-1694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Isosceles Triangle 20"/>
              <p:cNvSpPr/>
              <p:nvPr/>
            </p:nvSpPr>
            <p:spPr>
              <a:xfrm rot="5400000">
                <a:off x="6235643" y="2866438"/>
                <a:ext cx="225024" cy="1800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4" name="Oval 63"/>
            <p:cNvSpPr/>
            <p:nvPr/>
          </p:nvSpPr>
          <p:spPr>
            <a:xfrm>
              <a:off x="7743310" y="2348880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743310" y="4104075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7743310" y="5859270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7743310" y="1623676"/>
              <a:ext cx="1170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43310" y="3391195"/>
              <a:ext cx="1170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743310" y="5144314"/>
              <a:ext cx="11701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89150" y="1448780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150" y="1448780"/>
                  <a:ext cx="329335" cy="36004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5185" b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989150" y="3203975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150" y="3203975"/>
                  <a:ext cx="329335" cy="36004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5185" b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989150" y="4959170"/>
                  <a:ext cx="3293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150" y="4959170"/>
                  <a:ext cx="329335" cy="36004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35185" b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6528175" y="3113966"/>
              <a:ext cx="1215135" cy="1350150"/>
              <a:chOff x="6258145" y="1943836"/>
              <a:chExt cx="1215135" cy="13501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258145" y="1943836"/>
                <a:ext cx="1215135" cy="1350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155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9630" b="-847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033845"/>
                    <a:ext cx="329335" cy="36004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46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940" y="2798930"/>
                    <a:ext cx="329335" cy="360040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35185" b="-1864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Isosceles Triangle 14"/>
              <p:cNvSpPr/>
              <p:nvPr/>
            </p:nvSpPr>
            <p:spPr>
              <a:xfrm rot="5400000">
                <a:off x="6235643" y="2866438"/>
                <a:ext cx="225024" cy="18002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9460989" y="1576532"/>
            <a:ext cx="872404" cy="3680363"/>
            <a:chOff x="8598405" y="1422159"/>
            <a:chExt cx="945104" cy="3987060"/>
          </a:xfrm>
        </p:grpSpPr>
        <p:sp>
          <p:nvSpPr>
            <p:cNvPr id="96" name="TextBox 95"/>
            <p:cNvSpPr txBox="1"/>
            <p:nvPr/>
          </p:nvSpPr>
          <p:spPr>
            <a:xfrm rot="16200000">
              <a:off x="7246196" y="3111903"/>
              <a:ext cx="3987058" cy="60756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Output = 3-bit Count Value</a:t>
              </a:r>
            </a:p>
          </p:txBody>
        </p:sp>
        <p:sp>
          <p:nvSpPr>
            <p:cNvPr id="97" name="Right Brace 96"/>
            <p:cNvSpPr/>
            <p:nvPr/>
          </p:nvSpPr>
          <p:spPr>
            <a:xfrm>
              <a:off x="8598405" y="1448780"/>
              <a:ext cx="315035" cy="3960439"/>
            </a:xfrm>
            <a:prstGeom prst="rightBrace">
              <a:avLst>
                <a:gd name="adj1" fmla="val 7004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34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Up/Down Counter with Enable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607" y="1737362"/>
            <a:ext cx="8557875" cy="447502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846"/>
              </a:spcBef>
              <a:buNone/>
            </a:pPr>
            <a:r>
              <a:rPr lang="en-US" dirty="0"/>
              <a:t>Problem Specification:</a:t>
            </a:r>
          </a:p>
          <a:p>
            <a:pPr>
              <a:spcBef>
                <a:spcPts val="1846"/>
              </a:spcBef>
            </a:pPr>
            <a:r>
              <a:rPr lang="en-US" dirty="0"/>
              <a:t>Design a 2-bit Up / Down counter</a:t>
            </a:r>
          </a:p>
          <a:p>
            <a:pPr>
              <a:spcBef>
                <a:spcPts val="1846"/>
              </a:spcBef>
            </a:pPr>
            <a:r>
              <a:rPr lang="en-US" dirty="0"/>
              <a:t>Two inputs: E (Enable) and U (Up)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If E = 0 then counter remains in the same state (regardless of U)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If EU = 11 then count up from 0 to 3, then back to 0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If EU = 10 then count down from 3 down to 0, then back to 3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 of the counter is the present state (count value)</a:t>
            </a:r>
          </a:p>
          <a:p>
            <a:pPr>
              <a:spcBef>
                <a:spcPts val="1846"/>
              </a:spcBef>
            </a:pPr>
            <a:r>
              <a:rPr lang="en-US" dirty="0"/>
              <a:t>The circuit should be designed using T Flip-Flops</a:t>
            </a:r>
          </a:p>
          <a:p>
            <a:pPr>
              <a:spcBef>
                <a:spcPts val="1846"/>
              </a:spcBef>
            </a:pPr>
            <a:r>
              <a:rPr lang="en-US" dirty="0"/>
              <a:t>A reset signal resets the counter to its initial state</a:t>
            </a:r>
          </a:p>
        </p:txBody>
      </p:sp>
    </p:spTree>
    <p:extLst>
      <p:ext uri="{BB962C8B-B14F-4D97-AF65-F5344CB8AC3E}">
        <p14:creationId xmlns:p14="http://schemas.microsoft.com/office/powerpoint/2010/main" val="62891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64" y="1737361"/>
            <a:ext cx="4112765" cy="4558112"/>
          </a:xfrm>
        </p:spPr>
        <p:txBody>
          <a:bodyPr>
            <a:normAutofit lnSpcReduction="10000"/>
          </a:bodyPr>
          <a:lstStyle/>
          <a:p>
            <a:pPr>
              <a:spcBef>
                <a:spcPts val="1846"/>
              </a:spcBef>
            </a:pPr>
            <a:r>
              <a:rPr lang="en-US" dirty="0"/>
              <a:t>Four states are required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to store the count 0 to 3</a:t>
            </a:r>
          </a:p>
          <a:p>
            <a:pPr>
              <a:spcBef>
                <a:spcPts val="1846"/>
              </a:spcBef>
            </a:pPr>
            <a:r>
              <a:rPr lang="en-US" dirty="0"/>
              <a:t>Count up if EU = 11</a:t>
            </a:r>
          </a:p>
          <a:p>
            <a:pPr>
              <a:spcBef>
                <a:spcPts val="1846"/>
              </a:spcBef>
            </a:pPr>
            <a:r>
              <a:rPr lang="en-US" dirty="0"/>
              <a:t>Count down if EU = 10</a:t>
            </a:r>
          </a:p>
          <a:p>
            <a:pPr>
              <a:spcBef>
                <a:spcPts val="1846"/>
              </a:spcBef>
            </a:pPr>
            <a:r>
              <a:rPr lang="en-US" dirty="0"/>
              <a:t>Disable counter if E = 0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Transition to same state if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EU = 00 or 01</a:t>
            </a:r>
          </a:p>
          <a:p>
            <a:pPr>
              <a:spcBef>
                <a:spcPts val="1846"/>
              </a:spcBef>
            </a:pPr>
            <a:r>
              <a:rPr lang="en-US" dirty="0"/>
              <a:t>Asynchronous reset to</a:t>
            </a:r>
          </a:p>
          <a:p>
            <a:pPr marL="332651" indent="0">
              <a:spcBef>
                <a:spcPts val="1846"/>
              </a:spcBef>
              <a:buNone/>
            </a:pPr>
            <a:r>
              <a:rPr lang="en-US" dirty="0"/>
              <a:t>start initially at state S0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303717" y="1393390"/>
            <a:ext cx="3988135" cy="4694368"/>
            <a:chOff x="5178025" y="1223755"/>
            <a:chExt cx="4320480" cy="5085565"/>
          </a:xfrm>
        </p:grpSpPr>
        <p:sp>
          <p:nvSpPr>
            <p:cNvPr id="41" name="Arc 40"/>
            <p:cNvSpPr/>
            <p:nvPr/>
          </p:nvSpPr>
          <p:spPr>
            <a:xfrm flipH="1">
              <a:off x="5178025" y="5168070"/>
              <a:ext cx="720000" cy="720000"/>
            </a:xfrm>
            <a:prstGeom prst="arc">
              <a:avLst>
                <a:gd name="adj1" fmla="val 14680113"/>
                <a:gd name="adj2" fmla="val 10775823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2" name="Arc 41"/>
            <p:cNvSpPr/>
            <p:nvPr/>
          </p:nvSpPr>
          <p:spPr>
            <a:xfrm>
              <a:off x="8778505" y="5168070"/>
              <a:ext cx="720000" cy="720000"/>
            </a:xfrm>
            <a:prstGeom prst="arc">
              <a:avLst>
                <a:gd name="adj1" fmla="val 14680113"/>
                <a:gd name="adj2" fmla="val 10775823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flipH="1" flipV="1">
              <a:off x="5178025" y="1583795"/>
              <a:ext cx="720000" cy="720000"/>
            </a:xfrm>
            <a:prstGeom prst="arc">
              <a:avLst>
                <a:gd name="adj1" fmla="val 14680113"/>
                <a:gd name="adj2" fmla="val 10775823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8" name="Arc 27"/>
            <p:cNvSpPr/>
            <p:nvPr/>
          </p:nvSpPr>
          <p:spPr>
            <a:xfrm flipV="1">
              <a:off x="8778505" y="1583795"/>
              <a:ext cx="720000" cy="720000"/>
            </a:xfrm>
            <a:prstGeom prst="arc">
              <a:avLst>
                <a:gd name="adj1" fmla="val 14680113"/>
                <a:gd name="adj2" fmla="val 10775823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8025" y="1223755"/>
              <a:ext cx="720000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 =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778425" y="1223755"/>
              <a:ext cx="720000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 = 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8025" y="5994285"/>
              <a:ext cx="720000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 = 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78425" y="5994285"/>
              <a:ext cx="720000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 = 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970793" y="2390350"/>
            <a:ext cx="2656445" cy="2663481"/>
            <a:chOff x="5900691" y="2303795"/>
            <a:chExt cx="2877815" cy="2885438"/>
          </a:xfrm>
        </p:grpSpPr>
        <p:cxnSp>
          <p:nvCxnSpPr>
            <p:cNvPr id="37" name="Straight Arrow Connector 36"/>
            <p:cNvCxnSpPr/>
            <p:nvPr/>
          </p:nvCxnSpPr>
          <p:spPr>
            <a:xfrm rot="10800000" flipV="1">
              <a:off x="6265647" y="5189232"/>
              <a:ext cx="238526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V="1">
              <a:off x="7585873" y="3627082"/>
              <a:ext cx="238526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V="1">
              <a:off x="4708059" y="3857907"/>
              <a:ext cx="238526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035787" y="2303795"/>
              <a:ext cx="2385265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779233" y="2348880"/>
              <a:ext cx="1054087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79233" y="4824155"/>
              <a:ext cx="1054087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5686096" y="3564015"/>
              <a:ext cx="919072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8116366" y="3564015"/>
              <a:ext cx="919072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179085" y="1601106"/>
            <a:ext cx="4237394" cy="4195851"/>
            <a:chOff x="5043009" y="1448780"/>
            <a:chExt cx="4590510" cy="4545505"/>
          </a:xfrm>
        </p:grpSpPr>
        <p:sp>
          <p:nvSpPr>
            <p:cNvPr id="27" name="Arc 26"/>
            <p:cNvSpPr/>
            <p:nvPr/>
          </p:nvSpPr>
          <p:spPr>
            <a:xfrm rot="5400000" flipV="1">
              <a:off x="4641635" y="3091244"/>
              <a:ext cx="2880040" cy="1305145"/>
            </a:xfrm>
            <a:prstGeom prst="arc">
              <a:avLst>
                <a:gd name="adj1" fmla="val 11943467"/>
                <a:gd name="adj2" fmla="val 20461980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6" name="Arc 25"/>
            <p:cNvSpPr/>
            <p:nvPr/>
          </p:nvSpPr>
          <p:spPr>
            <a:xfrm flipV="1">
              <a:off x="5900732" y="4312537"/>
              <a:ext cx="2880040" cy="1305145"/>
            </a:xfrm>
            <a:prstGeom prst="arc">
              <a:avLst>
                <a:gd name="adj1" fmla="val 11943467"/>
                <a:gd name="adj2" fmla="val 20461980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5900692" y="1837262"/>
              <a:ext cx="2880040" cy="1305145"/>
            </a:xfrm>
            <a:prstGeom prst="arc">
              <a:avLst>
                <a:gd name="adj1" fmla="val 11943467"/>
                <a:gd name="adj2" fmla="val 20461980"/>
              </a:avLst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9" name="Arc 28"/>
            <p:cNvSpPr/>
            <p:nvPr/>
          </p:nvSpPr>
          <p:spPr>
            <a:xfrm rot="16200000" flipV="1">
              <a:off x="7154714" y="3096639"/>
              <a:ext cx="2880040" cy="1305145"/>
            </a:xfrm>
            <a:prstGeom prst="arc">
              <a:avLst>
                <a:gd name="adj1" fmla="val 11943467"/>
                <a:gd name="adj2" fmla="val 20461980"/>
              </a:avLst>
            </a:prstGeom>
            <a:ln w="254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79233" y="1448780"/>
              <a:ext cx="1054087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79233" y="5679250"/>
              <a:ext cx="1054087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4772979" y="3596003"/>
              <a:ext cx="855096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9048454" y="3596003"/>
              <a:ext cx="855096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EU = 10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638485" y="2059408"/>
            <a:ext cx="3323446" cy="3313474"/>
            <a:chOff x="5540692" y="1945275"/>
            <a:chExt cx="3600400" cy="3589597"/>
          </a:xfrm>
        </p:grpSpPr>
        <p:sp>
          <p:nvSpPr>
            <p:cNvPr id="5" name="Oval 4"/>
            <p:cNvSpPr/>
            <p:nvPr/>
          </p:nvSpPr>
          <p:spPr>
            <a:xfrm>
              <a:off x="5540732" y="194527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S0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8421092" y="194527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540692" y="4814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8421052" y="4814872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457200"/>
              <a:r>
                <a:rPr lang="en-US" sz="2585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S2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722114" y="2390424"/>
            <a:ext cx="946011" cy="305838"/>
            <a:chOff x="4547955" y="2303875"/>
            <a:chExt cx="1024845" cy="331325"/>
          </a:xfrm>
        </p:grpSpPr>
        <p:sp>
          <p:nvSpPr>
            <p:cNvPr id="60" name="Freeform 59"/>
            <p:cNvSpPr/>
            <p:nvPr/>
          </p:nvSpPr>
          <p:spPr>
            <a:xfrm>
              <a:off x="4547955" y="2448000"/>
              <a:ext cx="1024845" cy="187200"/>
            </a:xfrm>
            <a:custGeom>
              <a:avLst/>
              <a:gdLst>
                <a:gd name="connsiteX0" fmla="*/ 820800 w 820800"/>
                <a:gd name="connsiteY0" fmla="*/ 0 h 187200"/>
                <a:gd name="connsiteX1" fmla="*/ 554400 w 820800"/>
                <a:gd name="connsiteY1" fmla="*/ 187200 h 187200"/>
                <a:gd name="connsiteX2" fmla="*/ 0 w 820800"/>
                <a:gd name="connsiteY2" fmla="*/ 187200 h 18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0800" h="187200">
                  <a:moveTo>
                    <a:pt x="820800" y="0"/>
                  </a:moveTo>
                  <a:lnTo>
                    <a:pt x="554400" y="187200"/>
                  </a:lnTo>
                  <a:lnTo>
                    <a:pt x="0" y="18720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47955" y="2303875"/>
              <a:ext cx="720080" cy="315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  <a:cs typeface="Times New Roman" panose="02020603050405020304" pitchFamily="18" charset="0"/>
                </a:rPr>
                <a:t>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93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1265</Words>
  <Application>Microsoft Office PowerPoint</Application>
  <PresentationFormat>Widescreen</PresentationFormat>
  <Paragraphs>435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Cambria</vt:lpstr>
      <vt:lpstr>Cambria Math</vt:lpstr>
      <vt:lpstr>Consolas</vt:lpstr>
      <vt:lpstr>Tahoma</vt:lpstr>
      <vt:lpstr>Times New Roman</vt:lpstr>
      <vt:lpstr>Retrospect</vt:lpstr>
      <vt:lpstr>Lecture # 11 Counter designing/ Up-Down counter designing  </vt:lpstr>
      <vt:lpstr>Designing with Unused States</vt:lpstr>
      <vt:lpstr>Design of a Binary Counter</vt:lpstr>
      <vt:lpstr>Designing the State Diagram</vt:lpstr>
      <vt:lpstr>State Table</vt:lpstr>
      <vt:lpstr>Deriving the Next State Equations</vt:lpstr>
      <vt:lpstr>3-Bit Counter Circuit Diagram</vt:lpstr>
      <vt:lpstr>Up/Down Counter with Enable</vt:lpstr>
      <vt:lpstr>Designing the State Diagram</vt:lpstr>
      <vt:lpstr>State Assignment and State Table</vt:lpstr>
      <vt:lpstr>Excitation Table for Flip-Flops</vt:lpstr>
      <vt:lpstr>Deriving the T-Flip-Flop Input Equations</vt:lpstr>
      <vt:lpstr>2-bit Up/Down Counter Circuit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11 Counter designing/ Up-Down counter designing</dc:title>
  <dc:creator>Muhammad Zain Uddin / Lecturer</dc:creator>
  <cp:lastModifiedBy>Muhammad Zain Uddin / Lecturer</cp:lastModifiedBy>
  <cp:revision>1</cp:revision>
  <dcterms:created xsi:type="dcterms:W3CDTF">2023-11-26T16:25:46Z</dcterms:created>
  <dcterms:modified xsi:type="dcterms:W3CDTF">2024-11-15T10:06:07Z</dcterms:modified>
</cp:coreProperties>
</file>