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8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54" r:id="rId10"/>
    <p:sldId id="553" r:id="rId11"/>
    <p:sldId id="555" r:id="rId12"/>
    <p:sldId id="548" r:id="rId13"/>
    <p:sldId id="551" r:id="rId14"/>
    <p:sldId id="549" r:id="rId15"/>
    <p:sldId id="556" r:id="rId16"/>
    <p:sldId id="557" r:id="rId17"/>
    <p:sldId id="558" r:id="rId18"/>
    <p:sldId id="559" r:id="rId19"/>
    <p:sldId id="5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450ED-20F7-44ED-B592-B9BF2175F30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0E8AE-7377-400A-B167-978FFB505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2F342-7191-4188-8BCB-6F641BCCA9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47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0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7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1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9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EBAC16-9A96-4602-9B8B-E7B018085D6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E5AAC4-CD67-4C68-8356-406120D451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6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1.png"/><Relationship Id="rId13" Type="http://schemas.openxmlformats.org/officeDocument/2006/relationships/image" Target="../media/image940.png"/><Relationship Id="rId18" Type="http://schemas.openxmlformats.org/officeDocument/2006/relationships/image" Target="../media/image1491.png"/><Relationship Id="rId3" Type="http://schemas.openxmlformats.org/officeDocument/2006/relationships/image" Target="../media/image4100.png"/><Relationship Id="rId21" Type="http://schemas.openxmlformats.org/officeDocument/2006/relationships/image" Target="../media/image142.png"/><Relationship Id="rId7" Type="http://schemas.openxmlformats.org/officeDocument/2006/relationships/image" Target="../media/image900.png"/><Relationship Id="rId12" Type="http://schemas.openxmlformats.org/officeDocument/2006/relationships/image" Target="../media/image560.png"/><Relationship Id="rId17" Type="http://schemas.openxmlformats.org/officeDocument/2006/relationships/image" Target="../media/image5000.png"/><Relationship Id="rId2" Type="http://schemas.openxmlformats.org/officeDocument/2006/relationships/image" Target="../media/image1430.png"/><Relationship Id="rId16" Type="http://schemas.openxmlformats.org/officeDocument/2006/relationships/image" Target="../media/image490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0.png"/><Relationship Id="rId11" Type="http://schemas.openxmlformats.org/officeDocument/2006/relationships/image" Target="../media/image1471.png"/><Relationship Id="rId5" Type="http://schemas.openxmlformats.org/officeDocument/2006/relationships/image" Target="../media/image1450.png"/><Relationship Id="rId15" Type="http://schemas.openxmlformats.org/officeDocument/2006/relationships/image" Target="../media/image4810.png"/><Relationship Id="rId23" Type="http://schemas.openxmlformats.org/officeDocument/2006/relationships/image" Target="../media/image145.png"/><Relationship Id="rId10" Type="http://schemas.openxmlformats.org/officeDocument/2006/relationships/image" Target="../media/image920.png"/><Relationship Id="rId19" Type="http://schemas.openxmlformats.org/officeDocument/2006/relationships/image" Target="../media/image150.png"/><Relationship Id="rId4" Type="http://schemas.openxmlformats.org/officeDocument/2006/relationships/image" Target="../media/image880.png"/><Relationship Id="rId9" Type="http://schemas.openxmlformats.org/officeDocument/2006/relationships/image" Target="../media/image5100.png"/><Relationship Id="rId14" Type="http://schemas.openxmlformats.org/officeDocument/2006/relationships/image" Target="../media/image4710.png"/><Relationship Id="rId22" Type="http://schemas.openxmlformats.org/officeDocument/2006/relationships/image" Target="../media/image1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10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1.png"/><Relationship Id="rId13" Type="http://schemas.openxmlformats.org/officeDocument/2006/relationships/image" Target="../media/image2350.png"/><Relationship Id="rId18" Type="http://schemas.openxmlformats.org/officeDocument/2006/relationships/image" Target="../media/image240.png"/><Relationship Id="rId3" Type="http://schemas.openxmlformats.org/officeDocument/2006/relationships/image" Target="../media/image2251.png"/><Relationship Id="rId7" Type="http://schemas.openxmlformats.org/officeDocument/2006/relationships/image" Target="../media/image2291.png"/><Relationship Id="rId12" Type="http://schemas.openxmlformats.org/officeDocument/2006/relationships/image" Target="../media/image2341.png"/><Relationship Id="rId17" Type="http://schemas.openxmlformats.org/officeDocument/2006/relationships/image" Target="../media/image239.png"/><Relationship Id="rId2" Type="http://schemas.openxmlformats.org/officeDocument/2006/relationships/image" Target="../media/image224.png"/><Relationship Id="rId16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1.png"/><Relationship Id="rId11" Type="http://schemas.openxmlformats.org/officeDocument/2006/relationships/image" Target="../media/image2331.png"/><Relationship Id="rId5" Type="http://schemas.openxmlformats.org/officeDocument/2006/relationships/image" Target="../media/image2270.png"/><Relationship Id="rId15" Type="http://schemas.openxmlformats.org/officeDocument/2006/relationships/image" Target="../media/image2371.png"/><Relationship Id="rId10" Type="http://schemas.openxmlformats.org/officeDocument/2006/relationships/image" Target="../media/image2321.png"/><Relationship Id="rId19" Type="http://schemas.openxmlformats.org/officeDocument/2006/relationships/image" Target="../media/image241.png"/><Relationship Id="rId4" Type="http://schemas.openxmlformats.org/officeDocument/2006/relationships/image" Target="../media/image226.png"/><Relationship Id="rId9" Type="http://schemas.openxmlformats.org/officeDocument/2006/relationships/image" Target="../media/image2310.png"/><Relationship Id="rId14" Type="http://schemas.openxmlformats.org/officeDocument/2006/relationships/image" Target="../media/image23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0.png"/><Relationship Id="rId13" Type="http://schemas.openxmlformats.org/officeDocument/2006/relationships/image" Target="../media/image244.png"/><Relationship Id="rId18" Type="http://schemas.openxmlformats.org/officeDocument/2006/relationships/image" Target="../media/image2400.png"/><Relationship Id="rId3" Type="http://schemas.openxmlformats.org/officeDocument/2006/relationships/image" Target="../media/image2250.png"/><Relationship Id="rId7" Type="http://schemas.openxmlformats.org/officeDocument/2006/relationships/image" Target="../media/image2290.png"/><Relationship Id="rId12" Type="http://schemas.openxmlformats.org/officeDocument/2006/relationships/image" Target="../media/image2340.png"/><Relationship Id="rId17" Type="http://schemas.openxmlformats.org/officeDocument/2006/relationships/image" Target="../media/image2390.png"/><Relationship Id="rId2" Type="http://schemas.openxmlformats.org/officeDocument/2006/relationships/image" Target="../media/image11.png"/><Relationship Id="rId16" Type="http://schemas.openxmlformats.org/officeDocument/2006/relationships/image" Target="../media/image2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80.png"/><Relationship Id="rId11" Type="http://schemas.openxmlformats.org/officeDocument/2006/relationships/image" Target="../media/image2330.png"/><Relationship Id="rId5" Type="http://schemas.openxmlformats.org/officeDocument/2006/relationships/image" Target="../media/image2420.png"/><Relationship Id="rId15" Type="http://schemas.openxmlformats.org/officeDocument/2006/relationships/image" Target="../media/image2370.png"/><Relationship Id="rId10" Type="http://schemas.openxmlformats.org/officeDocument/2006/relationships/image" Target="../media/image2320.png"/><Relationship Id="rId4" Type="http://schemas.openxmlformats.org/officeDocument/2006/relationships/image" Target="../media/image2260.png"/><Relationship Id="rId9" Type="http://schemas.openxmlformats.org/officeDocument/2006/relationships/image" Target="../media/image243.png"/><Relationship Id="rId14" Type="http://schemas.openxmlformats.org/officeDocument/2006/relationships/image" Target="../media/image23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png"/><Relationship Id="rId3" Type="http://schemas.openxmlformats.org/officeDocument/2006/relationships/image" Target="../media/image245.png"/><Relationship Id="rId7" Type="http://schemas.openxmlformats.org/officeDocument/2006/relationships/image" Target="../media/image246.png"/><Relationship Id="rId2" Type="http://schemas.openxmlformats.org/officeDocument/2006/relationships/image" Target="../media/image2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0.png"/><Relationship Id="rId5" Type="http://schemas.openxmlformats.org/officeDocument/2006/relationships/image" Target="../media/image2440.png"/><Relationship Id="rId4" Type="http://schemas.openxmlformats.org/officeDocument/2006/relationships/image" Target="../media/image2430.png"/><Relationship Id="rId9" Type="http://schemas.openxmlformats.org/officeDocument/2006/relationships/image" Target="../media/image2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18" Type="http://schemas.openxmlformats.org/officeDocument/2006/relationships/image" Target="../media/image249.png"/><Relationship Id="rId26" Type="http://schemas.openxmlformats.org/officeDocument/2006/relationships/image" Target="../media/image1550.png"/><Relationship Id="rId3" Type="http://schemas.openxmlformats.org/officeDocument/2006/relationships/image" Target="../media/image1451.png"/><Relationship Id="rId21" Type="http://schemas.openxmlformats.org/officeDocument/2006/relationships/image" Target="../media/image13.png"/><Relationship Id="rId7" Type="http://schemas.openxmlformats.org/officeDocument/2006/relationships/image" Target="../media/image1500.png"/><Relationship Id="rId17" Type="http://schemas.openxmlformats.org/officeDocument/2006/relationships/image" Target="../media/image500.png"/><Relationship Id="rId25" Type="http://schemas.openxmlformats.org/officeDocument/2006/relationships/image" Target="../media/image1540.png"/><Relationship Id="rId2" Type="http://schemas.openxmlformats.org/officeDocument/2006/relationships/image" Target="../media/image1431.png"/><Relationship Id="rId16" Type="http://schemas.openxmlformats.org/officeDocument/2006/relationships/image" Target="../media/image490.png"/><Relationship Id="rId20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0.png"/><Relationship Id="rId24" Type="http://schemas.openxmlformats.org/officeDocument/2006/relationships/image" Target="../media/image16.png"/><Relationship Id="rId5" Type="http://schemas.openxmlformats.org/officeDocument/2006/relationships/image" Target="../media/image1470.png"/><Relationship Id="rId15" Type="http://schemas.openxmlformats.org/officeDocument/2006/relationships/image" Target="../media/image481.png"/><Relationship Id="rId23" Type="http://schemas.openxmlformats.org/officeDocument/2006/relationships/image" Target="../media/image15.png"/><Relationship Id="rId28" Type="http://schemas.openxmlformats.org/officeDocument/2006/relationships/image" Target="../media/image2100.png"/><Relationship Id="rId19" Type="http://schemas.openxmlformats.org/officeDocument/2006/relationships/image" Target="../media/image12.png"/><Relationship Id="rId4" Type="http://schemas.openxmlformats.org/officeDocument/2006/relationships/image" Target="../media/image1460.png"/><Relationship Id="rId9" Type="http://schemas.openxmlformats.org/officeDocument/2006/relationships/image" Target="../media/image1530.png"/><Relationship Id="rId14" Type="http://schemas.openxmlformats.org/officeDocument/2006/relationships/image" Target="../media/image471.png"/><Relationship Id="rId22" Type="http://schemas.openxmlformats.org/officeDocument/2006/relationships/image" Target="../media/image14.png"/><Relationship Id="rId27" Type="http://schemas.openxmlformats.org/officeDocument/2006/relationships/image" Target="../media/image17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13" Type="http://schemas.openxmlformats.org/officeDocument/2006/relationships/image" Target="../media/image271.png"/><Relationship Id="rId3" Type="http://schemas.openxmlformats.org/officeDocument/2006/relationships/image" Target="../media/image261.png"/><Relationship Id="rId7" Type="http://schemas.openxmlformats.org/officeDocument/2006/relationships/image" Target="../media/image265.png"/><Relationship Id="rId12" Type="http://schemas.openxmlformats.org/officeDocument/2006/relationships/image" Target="../media/image270.png"/><Relationship Id="rId2" Type="http://schemas.openxmlformats.org/officeDocument/2006/relationships/image" Target="../media/image260.png"/><Relationship Id="rId16" Type="http://schemas.openxmlformats.org/officeDocument/2006/relationships/image" Target="../media/image2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11" Type="http://schemas.openxmlformats.org/officeDocument/2006/relationships/image" Target="../media/image269.png"/><Relationship Id="rId5" Type="http://schemas.openxmlformats.org/officeDocument/2006/relationships/image" Target="../media/image263.png"/><Relationship Id="rId15" Type="http://schemas.openxmlformats.org/officeDocument/2006/relationships/image" Target="../media/image273.png"/><Relationship Id="rId10" Type="http://schemas.openxmlformats.org/officeDocument/2006/relationships/image" Target="../media/image268.png"/><Relationship Id="rId4" Type="http://schemas.openxmlformats.org/officeDocument/2006/relationships/image" Target="../media/image262.png"/><Relationship Id="rId9" Type="http://schemas.openxmlformats.org/officeDocument/2006/relationships/image" Target="../media/image267.png"/><Relationship Id="rId14" Type="http://schemas.openxmlformats.org/officeDocument/2006/relationships/image" Target="../media/image2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13" Type="http://schemas.openxmlformats.org/officeDocument/2006/relationships/image" Target="../media/image287.png"/><Relationship Id="rId18" Type="http://schemas.openxmlformats.org/officeDocument/2006/relationships/image" Target="../media/image292.png"/><Relationship Id="rId26" Type="http://schemas.openxmlformats.org/officeDocument/2006/relationships/image" Target="../media/image300.png"/><Relationship Id="rId3" Type="http://schemas.openxmlformats.org/officeDocument/2006/relationships/image" Target="../media/image277.png"/><Relationship Id="rId21" Type="http://schemas.openxmlformats.org/officeDocument/2006/relationships/image" Target="../media/image295.png"/><Relationship Id="rId7" Type="http://schemas.openxmlformats.org/officeDocument/2006/relationships/image" Target="../media/image281.png"/><Relationship Id="rId12" Type="http://schemas.openxmlformats.org/officeDocument/2006/relationships/image" Target="../media/image286.png"/><Relationship Id="rId17" Type="http://schemas.openxmlformats.org/officeDocument/2006/relationships/image" Target="../media/image291.png"/><Relationship Id="rId25" Type="http://schemas.openxmlformats.org/officeDocument/2006/relationships/image" Target="../media/image299.png"/><Relationship Id="rId2" Type="http://schemas.openxmlformats.org/officeDocument/2006/relationships/image" Target="../media/image276.png"/><Relationship Id="rId16" Type="http://schemas.openxmlformats.org/officeDocument/2006/relationships/image" Target="../media/image290.png"/><Relationship Id="rId20" Type="http://schemas.openxmlformats.org/officeDocument/2006/relationships/image" Target="../media/image2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285.png"/><Relationship Id="rId24" Type="http://schemas.openxmlformats.org/officeDocument/2006/relationships/image" Target="../media/image298.png"/><Relationship Id="rId5" Type="http://schemas.openxmlformats.org/officeDocument/2006/relationships/image" Target="../media/image279.png"/><Relationship Id="rId15" Type="http://schemas.openxmlformats.org/officeDocument/2006/relationships/image" Target="../media/image289.png"/><Relationship Id="rId23" Type="http://schemas.openxmlformats.org/officeDocument/2006/relationships/image" Target="../media/image297.png"/><Relationship Id="rId10" Type="http://schemas.openxmlformats.org/officeDocument/2006/relationships/image" Target="../media/image284.png"/><Relationship Id="rId19" Type="http://schemas.openxmlformats.org/officeDocument/2006/relationships/image" Target="../media/image293.png"/><Relationship Id="rId4" Type="http://schemas.openxmlformats.org/officeDocument/2006/relationships/image" Target="../media/image278.png"/><Relationship Id="rId9" Type="http://schemas.openxmlformats.org/officeDocument/2006/relationships/image" Target="../media/image283.png"/><Relationship Id="rId14" Type="http://schemas.openxmlformats.org/officeDocument/2006/relationships/image" Target="../media/image288.png"/><Relationship Id="rId22" Type="http://schemas.openxmlformats.org/officeDocument/2006/relationships/image" Target="../media/image296.png"/><Relationship Id="rId27" Type="http://schemas.openxmlformats.org/officeDocument/2006/relationships/image" Target="../media/image30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3" Type="http://schemas.openxmlformats.org/officeDocument/2006/relationships/image" Target="../media/image1650.png"/><Relationship Id="rId21" Type="http://schemas.openxmlformats.org/officeDocument/2006/relationships/image" Target="../media/image184.png"/><Relationship Id="rId7" Type="http://schemas.openxmlformats.org/officeDocument/2006/relationships/image" Target="../media/image169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" Type="http://schemas.openxmlformats.org/officeDocument/2006/relationships/image" Target="../media/image1640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4.png"/><Relationship Id="rId5" Type="http://schemas.openxmlformats.org/officeDocument/2006/relationships/image" Target="../media/image167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60.png"/><Relationship Id="rId9" Type="http://schemas.openxmlformats.org/officeDocument/2006/relationships/image" Target="../media/image171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4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7" Type="http://schemas.openxmlformats.org/officeDocument/2006/relationships/image" Target="../media/image2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5" Type="http://schemas.openxmlformats.org/officeDocument/2006/relationships/image" Target="../media/image35.png"/><Relationship Id="rId4" Type="http://schemas.openxmlformats.org/officeDocument/2006/relationships/image" Target="../media/image2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4.png"/><Relationship Id="rId18" Type="http://schemas.openxmlformats.org/officeDocument/2006/relationships/image" Target="../media/image217.png"/><Relationship Id="rId3" Type="http://schemas.openxmlformats.org/officeDocument/2006/relationships/image" Target="../media/image410.png"/><Relationship Id="rId21" Type="http://schemas.openxmlformats.org/officeDocument/2006/relationships/image" Target="../media/image142.png"/><Relationship Id="rId7" Type="http://schemas.openxmlformats.org/officeDocument/2006/relationships/image" Target="../media/image90.png"/><Relationship Id="rId12" Type="http://schemas.openxmlformats.org/officeDocument/2006/relationships/image" Target="../media/image56.png"/><Relationship Id="rId17" Type="http://schemas.openxmlformats.org/officeDocument/2006/relationships/image" Target="../media/image500.png"/><Relationship Id="rId2" Type="http://schemas.openxmlformats.org/officeDocument/2006/relationships/image" Target="../media/image87.png"/><Relationship Id="rId16" Type="http://schemas.openxmlformats.org/officeDocument/2006/relationships/image" Target="../media/image49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93.png"/><Relationship Id="rId24" Type="http://schemas.openxmlformats.org/officeDocument/2006/relationships/image" Target="../media/image146.png"/><Relationship Id="rId5" Type="http://schemas.openxmlformats.org/officeDocument/2006/relationships/image" Target="../media/image89.png"/><Relationship Id="rId15" Type="http://schemas.openxmlformats.org/officeDocument/2006/relationships/image" Target="../media/image481.png"/><Relationship Id="rId23" Type="http://schemas.openxmlformats.org/officeDocument/2006/relationships/image" Target="../media/image145.png"/><Relationship Id="rId10" Type="http://schemas.openxmlformats.org/officeDocument/2006/relationships/image" Target="../media/image92.png"/><Relationship Id="rId19" Type="http://schemas.openxmlformats.org/officeDocument/2006/relationships/image" Target="../media/image218.png"/><Relationship Id="rId4" Type="http://schemas.openxmlformats.org/officeDocument/2006/relationships/image" Target="../media/image88.png"/><Relationship Id="rId9" Type="http://schemas.openxmlformats.org/officeDocument/2006/relationships/image" Target="../media/image510.png"/><Relationship Id="rId14" Type="http://schemas.openxmlformats.org/officeDocument/2006/relationships/image" Target="../media/image471.png"/><Relationship Id="rId22" Type="http://schemas.openxmlformats.org/officeDocument/2006/relationships/image" Target="../media/image1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>
              <a:defRPr/>
            </a:pPr>
            <a:r>
              <a:rPr lang="en-US" sz="506" dirty="0">
                <a:latin typeface="Calibri" panose="020F0502020204030204"/>
              </a:rPr>
              <a:t>M. Zain Uddin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>
              <a:defRPr/>
            </a:pPr>
            <a:fld id="{2A571446-35F1-4CD5-8066-69BB6D4AC6EC}" type="slidenum">
              <a:rPr lang="en-US" sz="591">
                <a:latin typeface="Calibri" panose="020F0502020204030204"/>
              </a:rPr>
              <a:pPr defTabSz="514350">
                <a:defRPr/>
              </a:pPr>
              <a:t>1</a:t>
            </a:fld>
            <a:endParaRPr lang="en-US" sz="591" dirty="0">
              <a:latin typeface="Calibri" panose="020F0502020204030204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3743027" y="2556444"/>
            <a:ext cx="4705946" cy="95547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025" b="1" dirty="0">
                <a:solidFill>
                  <a:schemeClr val="folHlink"/>
                </a:solidFill>
              </a:rPr>
              <a:t>Lecture # 12</a:t>
            </a:r>
            <a:br>
              <a:rPr lang="en-US" sz="2025" b="1" dirty="0">
                <a:solidFill>
                  <a:schemeClr val="folHlink"/>
                </a:solidFill>
              </a:rPr>
            </a:br>
            <a:r>
              <a:rPr lang="en-US" sz="900" b="1" dirty="0">
                <a:solidFill>
                  <a:schemeClr val="folHlink"/>
                </a:solidFill>
              </a:rPr>
              <a:t>Counter logic /Ripple or Asynchronous counter/Synchronous counter/Integration of counter</a:t>
            </a:r>
            <a:br>
              <a:rPr lang="en-US" sz="2025" b="1" dirty="0">
                <a:solidFill>
                  <a:schemeClr val="folHlink"/>
                </a:solidFill>
              </a:rPr>
            </a:br>
            <a:endParaRPr lang="en-US" sz="2025" b="1" dirty="0">
              <a:solidFill>
                <a:schemeClr val="folHlink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4167189" y="3814763"/>
            <a:ext cx="38576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defTabSz="51435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</a:rPr>
              <a:t>By: Muhammad Zain Uddin</a:t>
            </a:r>
          </a:p>
          <a:p>
            <a:pPr algn="ctr" defTabSz="51435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350" dirty="0">
                <a:solidFill>
                  <a:srgbClr val="000000"/>
                </a:solidFill>
              </a:rPr>
              <a:t>email: zuddin@iba.edu.pk</a:t>
            </a:r>
          </a:p>
          <a:p>
            <a:pPr algn="ctr" defTabSz="514350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13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6605"/>
            <a:ext cx="9144000" cy="845644"/>
          </a:xfrm>
        </p:spPr>
        <p:txBody>
          <a:bodyPr>
            <a:normAutofit/>
          </a:bodyPr>
          <a:lstStyle/>
          <a:p>
            <a:r>
              <a:rPr lang="en-US" sz="4000" dirty="0"/>
              <a:t>4-Bit Synchronous Counter with T Flip-Flops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122" y="1195623"/>
            <a:ext cx="8401759" cy="478581"/>
          </a:xfrm>
        </p:spPr>
        <p:txBody>
          <a:bodyPr>
            <a:normAutofit/>
          </a:bodyPr>
          <a:lstStyle/>
          <a:p>
            <a:pPr>
              <a:spcBef>
                <a:spcPts val="1385"/>
              </a:spcBef>
            </a:pPr>
            <a:r>
              <a:rPr lang="en-US" dirty="0"/>
              <a:t>Toggle Q1 when c1 = 1, Toggle Q2 when c2 = 1, etc.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9174595" y="1940082"/>
            <a:ext cx="1281813" cy="1588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US" sz="1846" b="1" dirty="0">
                <a:solidFill>
                  <a:srgbClr val="FF0000"/>
                </a:solidFill>
                <a:latin typeface="Calibri" panose="020F0502020204030204"/>
              </a:rPr>
              <a:t>EN = 0 </a:t>
            </a:r>
            <a:r>
              <a:rPr lang="en-US" sz="1846" dirty="0">
                <a:solidFill>
                  <a:srgbClr val="000000"/>
                </a:solidFill>
                <a:latin typeface="Calibri" panose="020F0502020204030204"/>
                <a:sym typeface="Wingdings" panose="05000000000000000000" pitchFamily="2" charset="2"/>
              </a:rPr>
              <a:t></a:t>
            </a:r>
            <a:endParaRPr lang="en-US" sz="1846" dirty="0">
              <a:solidFill>
                <a:srgbClr val="000000"/>
              </a:solidFill>
              <a:latin typeface="Calibri" panose="020F0502020204030204"/>
            </a:endParaRPr>
          </a:p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No Change</a:t>
            </a:r>
          </a:p>
          <a:p>
            <a:pPr algn="ctr" defTabSz="457200">
              <a:lnSpc>
                <a:spcPct val="120000"/>
              </a:lnSpc>
              <a:spcBef>
                <a:spcPts val="923"/>
              </a:spcBef>
            </a:pPr>
            <a:r>
              <a:rPr lang="en-US" sz="1846" b="1" dirty="0">
                <a:solidFill>
                  <a:srgbClr val="FF0000"/>
                </a:solidFill>
                <a:latin typeface="Calibri" panose="020F0502020204030204"/>
              </a:rPr>
              <a:t>EN = 1 </a:t>
            </a:r>
            <a:r>
              <a:rPr lang="en-US" sz="1846" dirty="0">
                <a:solidFill>
                  <a:srgbClr val="000000"/>
                </a:solidFill>
                <a:latin typeface="Calibri" panose="020F0502020204030204"/>
                <a:sym typeface="Wingdings" panose="05000000000000000000" pitchFamily="2" charset="2"/>
              </a:rPr>
              <a:t></a:t>
            </a:r>
            <a:endParaRPr lang="en-US" sz="1846" dirty="0">
              <a:solidFill>
                <a:srgbClr val="000000"/>
              </a:solidFill>
              <a:latin typeface="Calibri" panose="020F0502020204030204"/>
            </a:endParaRPr>
          </a:p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Increment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CBCC540-9C19-4D63-AAD2-EA14B623874C}"/>
              </a:ext>
            </a:extLst>
          </p:cNvPr>
          <p:cNvGrpSpPr/>
          <p:nvPr/>
        </p:nvGrpSpPr>
        <p:grpSpPr>
          <a:xfrm>
            <a:off x="1742343" y="1886906"/>
            <a:ext cx="7278320" cy="4413582"/>
            <a:chOff x="236538" y="1758397"/>
            <a:chExt cx="7884847" cy="4781381"/>
          </a:xfrm>
        </p:grpSpPr>
        <p:sp>
          <p:nvSpPr>
            <p:cNvPr id="209" name="Rectangle 208"/>
            <p:cNvSpPr/>
            <p:nvPr/>
          </p:nvSpPr>
          <p:spPr>
            <a:xfrm>
              <a:off x="965306" y="1826413"/>
              <a:ext cx="6199263" cy="946046"/>
            </a:xfrm>
            <a:prstGeom prst="rect">
              <a:avLst/>
            </a:prstGeom>
            <a:solidFill>
              <a:srgbClr val="EBF7FF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778442" y="2277242"/>
              <a:ext cx="4950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Line 74"/>
            <p:cNvSpPr>
              <a:spLocks noChangeAspect="1" noChangeShapeType="1"/>
            </p:cNvSpPr>
            <p:nvPr/>
          </p:nvSpPr>
          <p:spPr bwMode="auto">
            <a:xfrm>
              <a:off x="6184411" y="2161646"/>
              <a:ext cx="134424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76" name="AutoShape 63"/>
            <p:cNvSpPr>
              <a:spLocks noChangeAspect="1" noChangeArrowheads="1"/>
            </p:cNvSpPr>
            <p:nvPr/>
          </p:nvSpPr>
          <p:spPr bwMode="auto">
            <a:xfrm flipH="1">
              <a:off x="5921682" y="2104039"/>
              <a:ext cx="390928" cy="334215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/>
              <a:endParaRPr lang="en-US" alt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6312610" y="2386279"/>
              <a:ext cx="1585659" cy="1322832"/>
            </a:xfrm>
            <a:custGeom>
              <a:avLst/>
              <a:gdLst>
                <a:gd name="connsiteX0" fmla="*/ 1572768 w 1572768"/>
                <a:gd name="connsiteY0" fmla="*/ 1322832 h 1322832"/>
                <a:gd name="connsiteX1" fmla="*/ 1572768 w 1572768"/>
                <a:gd name="connsiteY1" fmla="*/ 853440 h 1322832"/>
                <a:gd name="connsiteX2" fmla="*/ 719328 w 1572768"/>
                <a:gd name="connsiteY2" fmla="*/ 0 h 1322832"/>
                <a:gd name="connsiteX3" fmla="*/ 0 w 1572768"/>
                <a:gd name="connsiteY3" fmla="*/ 0 h 132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2768" h="1322832">
                  <a:moveTo>
                    <a:pt x="1572768" y="1322832"/>
                  </a:moveTo>
                  <a:lnTo>
                    <a:pt x="1572768" y="853440"/>
                  </a:lnTo>
                  <a:lnTo>
                    <a:pt x="719328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7" name="Freeform 156"/>
            <p:cNvSpPr/>
            <p:nvPr/>
          </p:nvSpPr>
          <p:spPr>
            <a:xfrm flipH="1" flipV="1">
              <a:off x="6054845" y="3709567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 flipH="1" flipV="1">
              <a:off x="7671949" y="3709567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8" name="Straight Connector 27"/>
            <p:cNvCxnSpPr>
              <a:endCxn id="63" idx="2"/>
            </p:cNvCxnSpPr>
            <p:nvPr/>
          </p:nvCxnSpPr>
          <p:spPr>
            <a:xfrm flipH="1" flipV="1">
              <a:off x="3998748" y="4569709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68" idx="2"/>
            </p:cNvCxnSpPr>
            <p:nvPr/>
          </p:nvCxnSpPr>
          <p:spPr>
            <a:xfrm flipH="1" flipV="1">
              <a:off x="5613322" y="4569709"/>
              <a:ext cx="2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4" idx="2"/>
            </p:cNvCxnSpPr>
            <p:nvPr/>
          </p:nvCxnSpPr>
          <p:spPr>
            <a:xfrm flipV="1">
              <a:off x="2384173" y="4569709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 flipV="1">
              <a:off x="1806341" y="4205630"/>
              <a:ext cx="128565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V="1">
              <a:off x="3417902" y="4205630"/>
              <a:ext cx="140507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601350" y="4205632"/>
              <a:ext cx="5247801" cy="663396"/>
            </a:xfrm>
            <a:custGeom>
              <a:avLst/>
              <a:gdLst>
                <a:gd name="connsiteX0" fmla="*/ 5961888 w 5961888"/>
                <a:gd name="connsiteY0" fmla="*/ 0 h 597408"/>
                <a:gd name="connsiteX1" fmla="*/ 5742432 w 5961888"/>
                <a:gd name="connsiteY1" fmla="*/ 0 h 597408"/>
                <a:gd name="connsiteX2" fmla="*/ 5742432 w 5961888"/>
                <a:gd name="connsiteY2" fmla="*/ 597408 h 597408"/>
                <a:gd name="connsiteX3" fmla="*/ 0 w 5961888"/>
                <a:gd name="connsiteY3" fmla="*/ 597408 h 5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888" h="597408">
                  <a:moveTo>
                    <a:pt x="5961888" y="0"/>
                  </a:moveTo>
                  <a:lnTo>
                    <a:pt x="5742432" y="0"/>
                  </a:lnTo>
                  <a:lnTo>
                    <a:pt x="5742432" y="597408"/>
                  </a:lnTo>
                  <a:lnTo>
                    <a:pt x="0" y="5974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787558" y="3429000"/>
              <a:ext cx="880678" cy="1140709"/>
              <a:chOff x="5529069" y="2288290"/>
              <a:chExt cx="1036927" cy="11407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7451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5833" r="-37500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Isosceles Triangle 75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77778" r="-25000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5172983" y="3429000"/>
              <a:ext cx="880678" cy="1140709"/>
              <a:chOff x="5529069" y="2288290"/>
              <a:chExt cx="1036927" cy="114070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783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Isosceles Triangle 70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77778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558409" y="3429000"/>
              <a:ext cx="880678" cy="1140709"/>
              <a:chOff x="5529069" y="2288290"/>
              <a:chExt cx="1036927" cy="114070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6957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Isosceles Triangle 65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5294" r="-2941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1943842" y="3429000"/>
              <a:ext cx="6127248" cy="2465671"/>
              <a:chOff x="5529069" y="2288290"/>
              <a:chExt cx="7214330" cy="2465671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6170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Isosceles Triangle 56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80556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774581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581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77778" r="-2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673749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3749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80556" r="-2222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572920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2920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80000" r="-25714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2486729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86729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77778" r="-2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Freeform 38"/>
            <p:cNvSpPr/>
            <p:nvPr/>
          </p:nvSpPr>
          <p:spPr>
            <a:xfrm>
              <a:off x="1601350" y="4569709"/>
              <a:ext cx="5622153" cy="576071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965307" y="4627317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07" y="4627317"/>
                  <a:ext cx="598767" cy="345642"/>
                </a:xfrm>
                <a:prstGeom prst="rect">
                  <a:avLst/>
                </a:prstGeom>
                <a:blipFill>
                  <a:blip r:embed="rId18"/>
                  <a:stretch>
                    <a:fillRect l="-23232" r="-10101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65306" y="5030566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06" y="5030566"/>
                  <a:ext cx="598767" cy="345642"/>
                </a:xfrm>
                <a:prstGeom prst="rect">
                  <a:avLst/>
                </a:prstGeom>
                <a:blipFill>
                  <a:blip r:embed="rId19"/>
                  <a:stretch>
                    <a:fillRect l="-23232" r="-11111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reeform 41"/>
            <p:cNvSpPr/>
            <p:nvPr/>
          </p:nvSpPr>
          <p:spPr>
            <a:xfrm flipV="1">
              <a:off x="5031126" y="4205630"/>
              <a:ext cx="152214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23386" y="6135931"/>
              <a:ext cx="3114329" cy="40384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4-bit Counter Output</a:t>
              </a:r>
              <a:endParaRPr lang="en-US" sz="2215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Left Brace 52"/>
            <p:cNvSpPr/>
            <p:nvPr/>
          </p:nvSpPr>
          <p:spPr>
            <a:xfrm rot="16200000">
              <a:off x="5370075" y="3398031"/>
              <a:ext cx="230428" cy="5246569"/>
            </a:xfrm>
            <a:prstGeom prst="leftBrace">
              <a:avLst>
                <a:gd name="adj1" fmla="val 61051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 Box 9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36538" y="2049571"/>
                  <a:ext cx="576070" cy="407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𝐶𝑜𝑢𝑡</m:t>
                        </m:r>
                      </m:oMath>
                    </m:oMathPara>
                  </a14:m>
                  <a:endParaRPr lang="en-US" altLang="en-US" sz="1846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7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38" y="2049571"/>
                  <a:ext cx="576070" cy="407750"/>
                </a:xfrm>
                <a:prstGeom prst="rect">
                  <a:avLst/>
                </a:prstGeom>
                <a:blipFill>
                  <a:blip r:embed="rId20"/>
                  <a:stretch>
                    <a:fillRect l="-2413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08172" y="1758397"/>
                  <a:ext cx="299926" cy="400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lang="en-US" altLang="en-US" sz="1846" i="1" baseline="-25000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2</m:t>
                        </m:r>
                      </m:oMath>
                    </m:oMathPara>
                  </a14:m>
                  <a:endParaRPr lang="en-US" altLang="en-US" sz="1846" baseline="-250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85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08172" y="1758397"/>
                  <a:ext cx="299926" cy="400527"/>
                </a:xfrm>
                <a:prstGeom prst="rect">
                  <a:avLst/>
                </a:prstGeom>
                <a:blipFill>
                  <a:blip r:embed="rId21"/>
                  <a:stretch>
                    <a:fillRect l="-22222" b="-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183285" y="1758397"/>
                  <a:ext cx="299926" cy="400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lang="en-US" altLang="en-US" sz="1846" i="1" baseline="-25000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3</m:t>
                        </m:r>
                      </m:oMath>
                    </m:oMathPara>
                  </a14:m>
                  <a:endParaRPr lang="en-US" altLang="en-US" sz="1846" baseline="-250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87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83285" y="1758397"/>
                  <a:ext cx="299926" cy="400527"/>
                </a:xfrm>
                <a:prstGeom prst="rect">
                  <a:avLst/>
                </a:prstGeom>
                <a:blipFill>
                  <a:blip r:embed="rId22"/>
                  <a:stretch>
                    <a:fillRect l="-22222" b="-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Freeform 157"/>
            <p:cNvSpPr/>
            <p:nvPr/>
          </p:nvSpPr>
          <p:spPr>
            <a:xfrm flipH="1" flipV="1">
              <a:off x="4441849" y="3709567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 flipH="1" flipV="1">
              <a:off x="2828853" y="3709567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4692915" y="2154473"/>
              <a:ext cx="1221954" cy="115982"/>
            </a:xfrm>
            <a:custGeom>
              <a:avLst/>
              <a:gdLst>
                <a:gd name="connsiteX0" fmla="*/ 1219200 w 1219200"/>
                <a:gd name="connsiteY0" fmla="*/ 115824 h 115824"/>
                <a:gd name="connsiteX1" fmla="*/ 1005840 w 1219200"/>
                <a:gd name="connsiteY1" fmla="*/ 115824 h 115824"/>
                <a:gd name="connsiteX2" fmla="*/ 1005840 w 1219200"/>
                <a:gd name="connsiteY2" fmla="*/ 0 h 115824"/>
                <a:gd name="connsiteX3" fmla="*/ 0 w 1219200"/>
                <a:gd name="connsiteY3" fmla="*/ 0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115824">
                  <a:moveTo>
                    <a:pt x="1219200" y="115824"/>
                  </a:moveTo>
                  <a:lnTo>
                    <a:pt x="1005840" y="115824"/>
                  </a:lnTo>
                  <a:lnTo>
                    <a:pt x="100584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1" name="Freeform 160"/>
            <p:cNvSpPr/>
            <p:nvPr/>
          </p:nvSpPr>
          <p:spPr>
            <a:xfrm>
              <a:off x="5031125" y="2165684"/>
              <a:ext cx="156892" cy="1529636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6" name="AutoShape 63"/>
            <p:cNvSpPr>
              <a:spLocks noChangeAspect="1" noChangeArrowheads="1"/>
            </p:cNvSpPr>
            <p:nvPr/>
          </p:nvSpPr>
          <p:spPr bwMode="auto">
            <a:xfrm flipH="1">
              <a:off x="4301986" y="2104039"/>
              <a:ext cx="390928" cy="334215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/>
              <a:endParaRPr lang="en-US" alt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692914" y="2386279"/>
              <a:ext cx="1585659" cy="1322832"/>
            </a:xfrm>
            <a:custGeom>
              <a:avLst/>
              <a:gdLst>
                <a:gd name="connsiteX0" fmla="*/ 1572768 w 1572768"/>
                <a:gd name="connsiteY0" fmla="*/ 1322832 h 1322832"/>
                <a:gd name="connsiteX1" fmla="*/ 1572768 w 1572768"/>
                <a:gd name="connsiteY1" fmla="*/ 853440 h 1322832"/>
                <a:gd name="connsiteX2" fmla="*/ 719328 w 1572768"/>
                <a:gd name="connsiteY2" fmla="*/ 0 h 1322832"/>
                <a:gd name="connsiteX3" fmla="*/ 0 w 1572768"/>
                <a:gd name="connsiteY3" fmla="*/ 0 h 132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2768" h="1322832">
                  <a:moveTo>
                    <a:pt x="1572768" y="1322832"/>
                  </a:moveTo>
                  <a:lnTo>
                    <a:pt x="1572768" y="853440"/>
                  </a:lnTo>
                  <a:lnTo>
                    <a:pt x="719328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3080523" y="2154473"/>
              <a:ext cx="1221954" cy="115982"/>
            </a:xfrm>
            <a:custGeom>
              <a:avLst/>
              <a:gdLst>
                <a:gd name="connsiteX0" fmla="*/ 1219200 w 1219200"/>
                <a:gd name="connsiteY0" fmla="*/ 115824 h 115824"/>
                <a:gd name="connsiteX1" fmla="*/ 1005840 w 1219200"/>
                <a:gd name="connsiteY1" fmla="*/ 115824 h 115824"/>
                <a:gd name="connsiteX2" fmla="*/ 1005840 w 1219200"/>
                <a:gd name="connsiteY2" fmla="*/ 0 h 115824"/>
                <a:gd name="connsiteX3" fmla="*/ 0 w 1219200"/>
                <a:gd name="connsiteY3" fmla="*/ 0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115824">
                  <a:moveTo>
                    <a:pt x="1219200" y="115824"/>
                  </a:moveTo>
                  <a:lnTo>
                    <a:pt x="1005840" y="115824"/>
                  </a:lnTo>
                  <a:lnTo>
                    <a:pt x="100584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3418733" y="2165684"/>
              <a:ext cx="132863" cy="1529635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9" name="AutoShape 63"/>
            <p:cNvSpPr>
              <a:spLocks noChangeAspect="1" noChangeArrowheads="1"/>
            </p:cNvSpPr>
            <p:nvPr/>
          </p:nvSpPr>
          <p:spPr bwMode="auto">
            <a:xfrm flipH="1">
              <a:off x="2689594" y="2104039"/>
              <a:ext cx="390928" cy="334215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/>
              <a:endParaRPr lang="en-US" alt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3080522" y="2386279"/>
              <a:ext cx="1585659" cy="1322832"/>
            </a:xfrm>
            <a:custGeom>
              <a:avLst/>
              <a:gdLst>
                <a:gd name="connsiteX0" fmla="*/ 1572768 w 1572768"/>
                <a:gd name="connsiteY0" fmla="*/ 1322832 h 1322832"/>
                <a:gd name="connsiteX1" fmla="*/ 1572768 w 1572768"/>
                <a:gd name="connsiteY1" fmla="*/ 853440 h 1322832"/>
                <a:gd name="connsiteX2" fmla="*/ 719328 w 1572768"/>
                <a:gd name="connsiteY2" fmla="*/ 0 h 1322832"/>
                <a:gd name="connsiteX3" fmla="*/ 0 w 1572768"/>
                <a:gd name="connsiteY3" fmla="*/ 0 h 132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2768" h="1322832">
                  <a:moveTo>
                    <a:pt x="1572768" y="1322832"/>
                  </a:moveTo>
                  <a:lnTo>
                    <a:pt x="1572768" y="853440"/>
                  </a:lnTo>
                  <a:lnTo>
                    <a:pt x="719328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1468131" y="2154473"/>
              <a:ext cx="1221954" cy="115982"/>
            </a:xfrm>
            <a:custGeom>
              <a:avLst/>
              <a:gdLst>
                <a:gd name="connsiteX0" fmla="*/ 1219200 w 1219200"/>
                <a:gd name="connsiteY0" fmla="*/ 115824 h 115824"/>
                <a:gd name="connsiteX1" fmla="*/ 1005840 w 1219200"/>
                <a:gd name="connsiteY1" fmla="*/ 115824 h 115824"/>
                <a:gd name="connsiteX2" fmla="*/ 1005840 w 1219200"/>
                <a:gd name="connsiteY2" fmla="*/ 0 h 115824"/>
                <a:gd name="connsiteX3" fmla="*/ 0 w 1219200"/>
                <a:gd name="connsiteY3" fmla="*/ 0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115824">
                  <a:moveTo>
                    <a:pt x="1219200" y="115824"/>
                  </a:moveTo>
                  <a:lnTo>
                    <a:pt x="1005840" y="115824"/>
                  </a:lnTo>
                  <a:lnTo>
                    <a:pt x="100584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1806341" y="2158508"/>
              <a:ext cx="135513" cy="1536812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00" name="AutoShape 63"/>
            <p:cNvSpPr>
              <a:spLocks noChangeAspect="1" noChangeArrowheads="1"/>
            </p:cNvSpPr>
            <p:nvPr/>
          </p:nvSpPr>
          <p:spPr bwMode="auto">
            <a:xfrm flipH="1">
              <a:off x="1077202" y="2104039"/>
              <a:ext cx="390928" cy="334215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/>
              <a:endParaRPr lang="en-US" alt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1468130" y="2386279"/>
              <a:ext cx="1585659" cy="1322832"/>
            </a:xfrm>
            <a:custGeom>
              <a:avLst/>
              <a:gdLst>
                <a:gd name="connsiteX0" fmla="*/ 1572768 w 1572768"/>
                <a:gd name="connsiteY0" fmla="*/ 1322832 h 1322832"/>
                <a:gd name="connsiteX1" fmla="*/ 1572768 w 1572768"/>
                <a:gd name="connsiteY1" fmla="*/ 853440 h 1322832"/>
                <a:gd name="connsiteX2" fmla="*/ 719328 w 1572768"/>
                <a:gd name="connsiteY2" fmla="*/ 0 h 1322832"/>
                <a:gd name="connsiteX3" fmla="*/ 0 w 1572768"/>
                <a:gd name="connsiteY3" fmla="*/ 0 h 132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2768" h="1322832">
                  <a:moveTo>
                    <a:pt x="1572768" y="1322832"/>
                  </a:moveTo>
                  <a:lnTo>
                    <a:pt x="1572768" y="853440"/>
                  </a:lnTo>
                  <a:lnTo>
                    <a:pt x="719328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409277" y="1758397"/>
                  <a:ext cx="299926" cy="400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lang="en-US" altLang="en-US" sz="1846" i="1" baseline="-25000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1</m:t>
                        </m:r>
                      </m:oMath>
                    </m:oMathPara>
                  </a14:m>
                  <a:endParaRPr lang="en-US" altLang="en-US" sz="1846" baseline="-250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5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09277" y="1758397"/>
                  <a:ext cx="299926" cy="400527"/>
                </a:xfrm>
                <a:prstGeom prst="rect">
                  <a:avLst/>
                </a:prstGeom>
                <a:blipFill>
                  <a:blip r:embed="rId23"/>
                  <a:stretch>
                    <a:fillRect l="-21739" b="-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 Box 9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651681" y="1931218"/>
                  <a:ext cx="469704" cy="407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>
                            <a:solidFill>
                              <a:srgbClr val="FF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𝐸𝑁</m:t>
                        </m:r>
                      </m:oMath>
                    </m:oMathPara>
                  </a14:m>
                  <a:endParaRPr lang="en-US" altLang="en-US" sz="1846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8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51681" y="1931218"/>
                  <a:ext cx="469704" cy="407750"/>
                </a:xfrm>
                <a:prstGeom prst="rect">
                  <a:avLst/>
                </a:prstGeom>
                <a:blipFill>
                  <a:blip r:embed="rId8"/>
                  <a:stretch>
                    <a:fillRect l="-2112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2" name="Freeform 171"/>
            <p:cNvSpPr/>
            <p:nvPr/>
          </p:nvSpPr>
          <p:spPr>
            <a:xfrm>
              <a:off x="6650822" y="2173076"/>
              <a:ext cx="146562" cy="1522243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993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E408B73-5C18-433B-9703-A20077B4618E}"/>
              </a:ext>
            </a:extLst>
          </p:cNvPr>
          <p:cNvGrpSpPr/>
          <p:nvPr/>
        </p:nvGrpSpPr>
        <p:grpSpPr>
          <a:xfrm>
            <a:off x="6470358" y="1737361"/>
            <a:ext cx="4114800" cy="4531038"/>
            <a:chOff x="4563824" y="792160"/>
            <a:chExt cx="4877535" cy="5805224"/>
          </a:xfrm>
        </p:grpSpPr>
        <p:pic>
          <p:nvPicPr>
            <p:cNvPr id="31" name="Picture 30" descr="Diagram&#10;&#10;Description automatically generated">
              <a:extLst>
                <a:ext uri="{FF2B5EF4-FFF2-40B4-BE49-F238E27FC236}">
                  <a16:creationId xmlns:a16="http://schemas.microsoft.com/office/drawing/2014/main" id="{02A57604-7CAC-47B0-8B92-79E2BA0E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393" y="792161"/>
              <a:ext cx="4545966" cy="580522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98FA014-2503-435F-918B-5524D7EB71C3}"/>
                    </a:ext>
                  </a:extLst>
                </p:cNvPr>
                <p:cNvSpPr txBox="1"/>
                <p:nvPr/>
              </p:nvSpPr>
              <p:spPr>
                <a:xfrm>
                  <a:off x="8697455" y="1439950"/>
                  <a:ext cx="322552" cy="44272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98FA014-2503-435F-918B-5524D7EB71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55" y="1439950"/>
                  <a:ext cx="322552" cy="442729"/>
                </a:xfrm>
                <a:prstGeom prst="rect">
                  <a:avLst/>
                </a:prstGeom>
                <a:blipFill>
                  <a:blip r:embed="rId4"/>
                  <a:stretch>
                    <a:fillRect l="-28302" b="-137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BACD514-3597-40A7-B440-1FA16ABE65B8}"/>
                    </a:ext>
                  </a:extLst>
                </p:cNvPr>
                <p:cNvSpPr txBox="1"/>
                <p:nvPr/>
              </p:nvSpPr>
              <p:spPr>
                <a:xfrm>
                  <a:off x="8697455" y="2958162"/>
                  <a:ext cx="322552" cy="44272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BACD514-3597-40A7-B440-1FA16ABE65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55" y="2958162"/>
                  <a:ext cx="322552" cy="442729"/>
                </a:xfrm>
                <a:prstGeom prst="rect">
                  <a:avLst/>
                </a:prstGeom>
                <a:blipFill>
                  <a:blip r:embed="rId5"/>
                  <a:stretch>
                    <a:fillRect l="-28302" b="-137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F2EBCFB-707C-4215-AB6A-E4058ADE1650}"/>
                    </a:ext>
                  </a:extLst>
                </p:cNvPr>
                <p:cNvSpPr txBox="1"/>
                <p:nvPr/>
              </p:nvSpPr>
              <p:spPr>
                <a:xfrm>
                  <a:off x="8697455" y="4455944"/>
                  <a:ext cx="322552" cy="44272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F2EBCFB-707C-4215-AB6A-E4058ADE1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55" y="4455944"/>
                  <a:ext cx="322552" cy="442729"/>
                </a:xfrm>
                <a:prstGeom prst="rect">
                  <a:avLst/>
                </a:prstGeom>
                <a:blipFill>
                  <a:blip r:embed="rId6"/>
                  <a:stretch>
                    <a:fillRect l="-28302" b="-137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255685-B950-4A20-A5AB-C3A2852E052D}"/>
                    </a:ext>
                  </a:extLst>
                </p:cNvPr>
                <p:cNvSpPr txBox="1"/>
                <p:nvPr/>
              </p:nvSpPr>
              <p:spPr>
                <a:xfrm>
                  <a:off x="8697455" y="5971853"/>
                  <a:ext cx="322552" cy="44272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662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255685-B950-4A20-A5AB-C3A2852E0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7455" y="5971853"/>
                  <a:ext cx="322552" cy="442729"/>
                </a:xfrm>
                <a:prstGeom prst="rect">
                  <a:avLst/>
                </a:prstGeom>
                <a:blipFill>
                  <a:blip r:embed="rId7"/>
                  <a:stretch>
                    <a:fillRect l="-28302" b="-138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71A2C3D-6D7A-4B1D-948F-A4EAB5F1E321}"/>
                    </a:ext>
                  </a:extLst>
                </p:cNvPr>
                <p:cNvSpPr txBox="1"/>
                <p:nvPr/>
              </p:nvSpPr>
              <p:spPr>
                <a:xfrm>
                  <a:off x="8898915" y="886484"/>
                  <a:ext cx="322552" cy="44272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71A2C3D-6D7A-4B1D-948F-A4EAB5F1E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915" y="886484"/>
                  <a:ext cx="322552" cy="442729"/>
                </a:xfrm>
                <a:prstGeom prst="rect">
                  <a:avLst/>
                </a:prstGeom>
                <a:blipFill>
                  <a:blip r:embed="rId8"/>
                  <a:stretch>
                    <a:fillRect l="-28302" b="-137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F12088E-8C0C-46C7-8482-17A21558C19D}"/>
                    </a:ext>
                  </a:extLst>
                </p:cNvPr>
                <p:cNvSpPr txBox="1"/>
                <p:nvPr/>
              </p:nvSpPr>
              <p:spPr>
                <a:xfrm>
                  <a:off x="8898915" y="2410201"/>
                  <a:ext cx="322552" cy="44272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F12088E-8C0C-46C7-8482-17A21558C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915" y="2410201"/>
                  <a:ext cx="322552" cy="442729"/>
                </a:xfrm>
                <a:prstGeom prst="rect">
                  <a:avLst/>
                </a:prstGeom>
                <a:blipFill>
                  <a:blip r:embed="rId9"/>
                  <a:stretch>
                    <a:fillRect l="-28302" b="-137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E7EBA13-DB20-4708-81F4-DB18334D241B}"/>
                    </a:ext>
                  </a:extLst>
                </p:cNvPr>
                <p:cNvSpPr txBox="1"/>
                <p:nvPr/>
              </p:nvSpPr>
              <p:spPr>
                <a:xfrm>
                  <a:off x="8898915" y="3907983"/>
                  <a:ext cx="322552" cy="44272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E7EBA13-DB20-4708-81F4-DB18334D2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915" y="3907983"/>
                  <a:ext cx="322552" cy="442729"/>
                </a:xfrm>
                <a:prstGeom prst="rect">
                  <a:avLst/>
                </a:prstGeom>
                <a:blipFill>
                  <a:blip r:embed="rId10"/>
                  <a:stretch>
                    <a:fillRect l="-28302" b="-137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48E7B2-473E-436C-8100-816D39D827E5}"/>
                    </a:ext>
                  </a:extLst>
                </p:cNvPr>
                <p:cNvSpPr txBox="1"/>
                <p:nvPr/>
              </p:nvSpPr>
              <p:spPr>
                <a:xfrm>
                  <a:off x="8898915" y="5445245"/>
                  <a:ext cx="322552" cy="44272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62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C48E7B2-473E-436C-8100-816D39D82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915" y="5445245"/>
                  <a:ext cx="322552" cy="442729"/>
                </a:xfrm>
                <a:prstGeom prst="rect">
                  <a:avLst/>
                </a:prstGeom>
                <a:blipFill>
                  <a:blip r:embed="rId11"/>
                  <a:stretch>
                    <a:fillRect l="-28302" b="-137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A496E99-EF61-4F1C-B00F-EA28C61948E1}"/>
                    </a:ext>
                  </a:extLst>
                </p:cNvPr>
                <p:cNvSpPr txBox="1"/>
                <p:nvPr/>
              </p:nvSpPr>
              <p:spPr>
                <a:xfrm>
                  <a:off x="4895393" y="792160"/>
                  <a:ext cx="322552" cy="274953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62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𝑈𝑝</m:t>
                        </m:r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A496E99-EF61-4F1C-B00F-EA28C61948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393" y="792160"/>
                  <a:ext cx="322552" cy="274953"/>
                </a:xfrm>
                <a:prstGeom prst="rect">
                  <a:avLst/>
                </a:prstGeom>
                <a:blipFill>
                  <a:blip r:embed="rId12"/>
                  <a:stretch>
                    <a:fillRect l="-35849" r="-18868" b="-3555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9FE5C60-E503-478E-8190-AC2BE3EF1582}"/>
                    </a:ext>
                  </a:extLst>
                </p:cNvPr>
                <p:cNvSpPr txBox="1"/>
                <p:nvPr/>
              </p:nvSpPr>
              <p:spPr>
                <a:xfrm>
                  <a:off x="4563824" y="1234889"/>
                  <a:ext cx="677211" cy="442729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62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𝐷𝑜𝑤𝑛</m:t>
                        </m:r>
                      </m:oMath>
                    </m:oMathPara>
                  </a14:m>
                  <a:endParaRPr lang="en-US" sz="1662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9FE5C60-E503-478E-8190-AC2BE3EF1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824" y="1234889"/>
                  <a:ext cx="677211" cy="442729"/>
                </a:xfrm>
                <a:prstGeom prst="rect">
                  <a:avLst/>
                </a:prstGeom>
                <a:blipFill>
                  <a:blip r:embed="rId13"/>
                  <a:stretch>
                    <a:fillRect l="-9910" r="-90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055F65-0AC0-4902-B3EF-73CBC8B3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1" y="286605"/>
            <a:ext cx="8826054" cy="849595"/>
          </a:xfrm>
        </p:spPr>
        <p:txBody>
          <a:bodyPr>
            <a:normAutofit/>
          </a:bodyPr>
          <a:lstStyle/>
          <a:p>
            <a:r>
              <a:rPr lang="en-US" sz="3600" dirty="0"/>
              <a:t>Synchronous Up-Down Counter (T Flip-Flops)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BEC9DDDF-F248-4E04-B2F1-731B27DD2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2522" y="2152784"/>
                <a:ext cx="3142870" cy="3710222"/>
              </a:xfrm>
              <a:ln w="19050">
                <a:solidFill>
                  <a:srgbClr val="FF0000"/>
                </a:solidFill>
              </a:ln>
            </p:spPr>
            <p:txBody>
              <a:bodyPr anchor="ctr" anchorCtr="0"/>
              <a:lstStyle/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sz="2585" b="1" dirty="0"/>
                  <a:t>Count Down</a:t>
                </a:r>
              </a:p>
              <a:p>
                <a:pPr>
                  <a:spcBef>
                    <a:spcPts val="1846"/>
                  </a:spcBef>
                </a:pPr>
                <a:r>
                  <a:rPr lang="en-US" sz="1846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46" dirty="0"/>
                  <a:t> = 0</a:t>
                </a:r>
              </a:p>
              <a:p>
                <a:pPr marL="334116" indent="0">
                  <a:spcBef>
                    <a:spcPts val="1385"/>
                  </a:spcBef>
                  <a:buNone/>
                </a:pPr>
                <a:r>
                  <a:rPr lang="en-US" sz="1846" dirty="0"/>
                  <a:t>Toggle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46" dirty="0"/>
              </a:p>
              <a:p>
                <a:pPr>
                  <a:spcBef>
                    <a:spcPts val="2308"/>
                  </a:spcBef>
                </a:pPr>
                <a:r>
                  <a:rPr lang="en-US" sz="1846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46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46" dirty="0"/>
                  <a:t> = 0</a:t>
                </a:r>
              </a:p>
              <a:p>
                <a:pPr marL="334116" indent="0">
                  <a:spcBef>
                    <a:spcPts val="1385"/>
                  </a:spcBef>
                  <a:buNone/>
                </a:pPr>
                <a:r>
                  <a:rPr lang="en-US" sz="1846" dirty="0"/>
                  <a:t>Toggle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46" dirty="0"/>
                  <a:t> </a:t>
                </a:r>
              </a:p>
              <a:p>
                <a:pPr>
                  <a:spcBef>
                    <a:spcPts val="2308"/>
                  </a:spcBef>
                </a:pPr>
                <a:r>
                  <a:rPr lang="en-US" sz="1846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46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46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46" dirty="0"/>
                  <a:t> = 0</a:t>
                </a:r>
              </a:p>
              <a:p>
                <a:pPr marL="334116" indent="0">
                  <a:spcBef>
                    <a:spcPts val="1385"/>
                  </a:spcBef>
                  <a:buNone/>
                </a:pPr>
                <a:r>
                  <a:rPr lang="en-US" sz="1846" dirty="0"/>
                  <a:t>Toggle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46" dirty="0"/>
                  <a:t>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BEC9DDDF-F248-4E04-B2F1-731B27DD2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2522" y="2152784"/>
                <a:ext cx="3142870" cy="3710222"/>
              </a:xfrm>
              <a:blipFill>
                <a:blip r:embed="rId14"/>
                <a:stretch>
                  <a:fillRect l="-617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060D34-0ECB-4351-90D3-30B5F02F046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41945" y="1136199"/>
              <a:ext cx="2233380" cy="5132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8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717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Count Down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1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060D34-0ECB-4351-90D3-30B5F02F046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41945" y="1136199"/>
              <a:ext cx="2233380" cy="5132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8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717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Count Down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1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5"/>
                          <a:stretch>
                            <a:fillRect l="-1087" t="-100000" r="-303261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5"/>
                          <a:stretch>
                            <a:fillRect l="-101087" t="-100000" r="-203261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5"/>
                          <a:stretch>
                            <a:fillRect l="-203297" t="-100000" r="-105495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5"/>
                          <a:stretch>
                            <a:fillRect l="-300000" t="-100000" r="-4348" b="-983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97F37F8-E676-45B3-A953-46EC90A0BC29}"/>
              </a:ext>
            </a:extLst>
          </p:cNvPr>
          <p:cNvGrpSpPr/>
          <p:nvPr/>
        </p:nvGrpSpPr>
        <p:grpSpPr>
          <a:xfrm>
            <a:off x="1935005" y="2036305"/>
            <a:ext cx="2033969" cy="3945129"/>
            <a:chOff x="721439" y="1920246"/>
            <a:chExt cx="2203466" cy="42738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28576-8156-4BA0-B1F9-3544108FC35C}"/>
                </a:ext>
              </a:extLst>
            </p:cNvPr>
            <p:cNvSpPr/>
            <p:nvPr/>
          </p:nvSpPr>
          <p:spPr>
            <a:xfrm>
              <a:off x="2015043" y="3083363"/>
              <a:ext cx="86410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22A13EB-D03E-46A1-B9B3-406D8927F910}"/>
                </a:ext>
              </a:extLst>
            </p:cNvPr>
            <p:cNvSpPr/>
            <p:nvPr/>
          </p:nvSpPr>
          <p:spPr>
            <a:xfrm>
              <a:off x="1410170" y="4235502"/>
              <a:ext cx="1468978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C74B18-3C6C-4C30-A1AC-8BC5E3AE629F}"/>
                </a:ext>
              </a:extLst>
            </p:cNvPr>
            <p:cNvSpPr/>
            <p:nvPr/>
          </p:nvSpPr>
          <p:spPr>
            <a:xfrm>
              <a:off x="2015042" y="5387641"/>
              <a:ext cx="86410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F46B3F-B12B-43C2-BC53-F71519C26DD1}"/>
                </a:ext>
              </a:extLst>
            </p:cNvPr>
            <p:cNvSpPr/>
            <p:nvPr/>
          </p:nvSpPr>
          <p:spPr>
            <a:xfrm>
              <a:off x="721439" y="1920246"/>
              <a:ext cx="2203466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368C68-8938-4A8E-B1F7-5A2C6565C117}"/>
                </a:ext>
              </a:extLst>
            </p:cNvPr>
            <p:cNvSpPr/>
            <p:nvPr/>
          </p:nvSpPr>
          <p:spPr>
            <a:xfrm>
              <a:off x="2591112" y="2507294"/>
              <a:ext cx="28803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C737FF3-B46B-4FD5-A052-6E966C3E0F2A}"/>
                </a:ext>
              </a:extLst>
            </p:cNvPr>
            <p:cNvSpPr/>
            <p:nvPr/>
          </p:nvSpPr>
          <p:spPr>
            <a:xfrm>
              <a:off x="2587841" y="3659432"/>
              <a:ext cx="28803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CD93C4-FDD0-4B0F-8A9E-16D7D2368B8F}"/>
                </a:ext>
              </a:extLst>
            </p:cNvPr>
            <p:cNvSpPr/>
            <p:nvPr/>
          </p:nvSpPr>
          <p:spPr>
            <a:xfrm>
              <a:off x="2584570" y="4811570"/>
              <a:ext cx="28803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3E5A94-23B3-405D-A200-07CFCAA28A3B}"/>
                </a:ext>
              </a:extLst>
            </p:cNvPr>
            <p:cNvSpPr/>
            <p:nvPr/>
          </p:nvSpPr>
          <p:spPr>
            <a:xfrm>
              <a:off x="2581299" y="5963708"/>
              <a:ext cx="28803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59D3BDC-424F-48DC-92EB-2B7562D810F7}"/>
                </a:ext>
              </a:extLst>
            </p:cNvPr>
            <p:cNvSpPr/>
            <p:nvPr/>
          </p:nvSpPr>
          <p:spPr>
            <a:xfrm>
              <a:off x="2071732" y="2316275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C2A8EED-3406-4DAE-8448-4EDBB2C0F1F4}"/>
                </a:ext>
              </a:extLst>
            </p:cNvPr>
            <p:cNvSpPr/>
            <p:nvPr/>
          </p:nvSpPr>
          <p:spPr>
            <a:xfrm>
              <a:off x="2071732" y="2875196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3A02F8C-56C0-4C2B-A5BA-49C58259474D}"/>
                </a:ext>
              </a:extLst>
            </p:cNvPr>
            <p:cNvSpPr/>
            <p:nvPr/>
          </p:nvSpPr>
          <p:spPr>
            <a:xfrm>
              <a:off x="2071732" y="346443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F836A1BC-0F04-4D8E-B5D0-B1A66F1B9642}"/>
                </a:ext>
              </a:extLst>
            </p:cNvPr>
            <p:cNvSpPr/>
            <p:nvPr/>
          </p:nvSpPr>
          <p:spPr>
            <a:xfrm>
              <a:off x="2071732" y="404050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31D0EB4-87CD-49C2-97AA-53815120E2CA}"/>
                </a:ext>
              </a:extLst>
            </p:cNvPr>
            <p:cNvSpPr/>
            <p:nvPr/>
          </p:nvSpPr>
          <p:spPr>
            <a:xfrm>
              <a:off x="2071732" y="4585754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A7CA23A-9CCC-4F83-9BC9-C0451C60BC45}"/>
                </a:ext>
              </a:extLst>
            </p:cNvPr>
            <p:cNvSpPr/>
            <p:nvPr/>
          </p:nvSpPr>
          <p:spPr>
            <a:xfrm>
              <a:off x="2071732" y="5174990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9DF7FA7-0090-4070-A40F-4470E19B363A}"/>
                </a:ext>
              </a:extLst>
            </p:cNvPr>
            <p:cNvSpPr/>
            <p:nvPr/>
          </p:nvSpPr>
          <p:spPr>
            <a:xfrm>
              <a:off x="2071732" y="5778237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B2DD1EA7-D958-411E-8600-74913ADE0EB3}"/>
                </a:ext>
              </a:extLst>
            </p:cNvPr>
            <p:cNvSpPr/>
            <p:nvPr/>
          </p:nvSpPr>
          <p:spPr>
            <a:xfrm>
              <a:off x="1476616" y="2875196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26F762E-A8C8-4ADD-A530-76BEDF959C08}"/>
                </a:ext>
              </a:extLst>
            </p:cNvPr>
            <p:cNvSpPr/>
            <p:nvPr/>
          </p:nvSpPr>
          <p:spPr>
            <a:xfrm>
              <a:off x="1476616" y="404050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C176FA7-D3D5-4050-AE59-B89492F3E328}"/>
                </a:ext>
              </a:extLst>
            </p:cNvPr>
            <p:cNvSpPr/>
            <p:nvPr/>
          </p:nvSpPr>
          <p:spPr>
            <a:xfrm>
              <a:off x="1476616" y="5174990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AF27134-92F2-4FB4-9888-8FDF7726213C}"/>
                </a:ext>
              </a:extLst>
            </p:cNvPr>
            <p:cNvSpPr/>
            <p:nvPr/>
          </p:nvSpPr>
          <p:spPr>
            <a:xfrm>
              <a:off x="866198" y="404050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96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845" y="799077"/>
            <a:ext cx="8366760" cy="856396"/>
          </a:xfrm>
        </p:spPr>
        <p:txBody>
          <a:bodyPr/>
          <a:lstStyle/>
          <a:p>
            <a:r>
              <a:rPr lang="en-US" dirty="0"/>
              <a:t>Timing of a Synchronous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19" y="4492514"/>
            <a:ext cx="8773989" cy="1807974"/>
          </a:xfrm>
        </p:spPr>
        <p:txBody>
          <a:bodyPr>
            <a:normAutofit/>
          </a:bodyPr>
          <a:lstStyle/>
          <a:p>
            <a:pPr>
              <a:spcBef>
                <a:spcPts val="1846"/>
              </a:spcBef>
            </a:pPr>
            <a:r>
              <a:rPr lang="en-US" b="1" dirty="0">
                <a:solidFill>
                  <a:srgbClr val="FF0000"/>
                </a:solidFill>
              </a:rPr>
              <a:t>Advantage of Synchronous counter:</a:t>
            </a:r>
          </a:p>
          <a:p>
            <a:pPr marL="329720" indent="0">
              <a:spcBef>
                <a:spcPts val="1846"/>
              </a:spcBef>
              <a:buNone/>
            </a:pPr>
            <a:r>
              <a:rPr lang="en-US" b="1" dirty="0"/>
              <a:t>ALL</a:t>
            </a:r>
            <a:r>
              <a:rPr lang="en-US" dirty="0"/>
              <a:t> Flip-flops are driven by the </a:t>
            </a:r>
            <a:r>
              <a:rPr lang="en-US" b="1" dirty="0">
                <a:solidFill>
                  <a:srgbClr val="FF0000"/>
                </a:solidFill>
              </a:rPr>
              <a:t>same clock</a:t>
            </a:r>
          </a:p>
          <a:p>
            <a:pPr marL="329720" indent="0">
              <a:spcBef>
                <a:spcPts val="1846"/>
              </a:spcBef>
              <a:buNone/>
            </a:pPr>
            <a:r>
              <a:rPr lang="en-US" dirty="0">
                <a:sym typeface="Symbol"/>
              </a:rPr>
              <a:t>D</a:t>
            </a:r>
            <a:r>
              <a:rPr lang="en-US" dirty="0"/>
              <a:t>elay of all outputs is identical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Delay of Q</a:t>
            </a:r>
            <a:r>
              <a:rPr lang="en-US" baseline="-25000" dirty="0"/>
              <a:t>0</a:t>
            </a:r>
            <a:r>
              <a:rPr lang="en-US" dirty="0"/>
              <a:t> = Q</a:t>
            </a:r>
            <a:r>
              <a:rPr lang="en-US" baseline="-25000" dirty="0"/>
              <a:t>1 </a:t>
            </a:r>
            <a:r>
              <a:rPr lang="en-US" dirty="0"/>
              <a:t>= Q</a:t>
            </a:r>
            <a:r>
              <a:rPr lang="en-US" baseline="-25000" dirty="0"/>
              <a:t>2</a:t>
            </a:r>
            <a:r>
              <a:rPr lang="en-US" dirty="0"/>
              <a:t> = Q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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82418" y="1828800"/>
            <a:ext cx="8604582" cy="2666172"/>
            <a:chOff x="114012" y="1067113"/>
            <a:chExt cx="9432187" cy="3184980"/>
          </a:xfrm>
        </p:grpSpPr>
        <p:grpSp>
          <p:nvGrpSpPr>
            <p:cNvPr id="72" name="Group 71"/>
            <p:cNvGrpSpPr/>
            <p:nvPr/>
          </p:nvGrpSpPr>
          <p:grpSpPr>
            <a:xfrm>
              <a:off x="640471" y="1067113"/>
              <a:ext cx="8898785" cy="410818"/>
              <a:chOff x="453264" y="3081130"/>
              <a:chExt cx="8898785" cy="41081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453264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999069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1545820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2092571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2639322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186073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732519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4280216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4821356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372772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921484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6467525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7014986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561737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108488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8655239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9201989" y="3081130"/>
                <a:ext cx="150060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152188"/>
                  <a:gd name="connsiteY0" fmla="*/ 0 h 410818"/>
                  <a:gd name="connsiteX1" fmla="*/ 119269 w 152188"/>
                  <a:gd name="connsiteY1" fmla="*/ 0 h 410818"/>
                  <a:gd name="connsiteX2" fmla="*/ 119269 w 152188"/>
                  <a:gd name="connsiteY2" fmla="*/ 410818 h 410818"/>
                  <a:gd name="connsiteX3" fmla="*/ 152188 w 152188"/>
                  <a:gd name="connsiteY3" fmla="*/ 410818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188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52188" y="41081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47765" y="1747376"/>
              <a:ext cx="8895652" cy="410894"/>
              <a:chOff x="682192" y="3767073"/>
              <a:chExt cx="4480814" cy="410894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682192" y="3767073"/>
                <a:ext cx="482624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489468"/>
                  <a:gd name="connsiteY0" fmla="*/ 410818 h 410818"/>
                  <a:gd name="connsiteX1" fmla="*/ 244303 w 489468"/>
                  <a:gd name="connsiteY1" fmla="*/ 410818 h 410818"/>
                  <a:gd name="connsiteX2" fmla="*/ 244303 w 489468"/>
                  <a:gd name="connsiteY2" fmla="*/ 0 h 410818"/>
                  <a:gd name="connsiteX3" fmla="*/ 489468 w 489468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68" h="410818">
                    <a:moveTo>
                      <a:pt x="0" y="410818"/>
                    </a:moveTo>
                    <a:lnTo>
                      <a:pt x="244303" y="410818"/>
                    </a:lnTo>
                    <a:lnTo>
                      <a:pt x="244303" y="0"/>
                    </a:lnTo>
                    <a:lnTo>
                      <a:pt x="489468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076971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1629444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2179056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731529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281141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830753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4383268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932836" y="3767073"/>
                <a:ext cx="230170" cy="410894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355955"/>
                  <a:gd name="connsiteY0" fmla="*/ 0 h 410818"/>
                  <a:gd name="connsiteX1" fmla="*/ 119269 w 355955"/>
                  <a:gd name="connsiteY1" fmla="*/ 0 h 410818"/>
                  <a:gd name="connsiteX2" fmla="*/ 119269 w 355955"/>
                  <a:gd name="connsiteY2" fmla="*/ 410818 h 410818"/>
                  <a:gd name="connsiteX3" fmla="*/ 355955 w 355955"/>
                  <a:gd name="connsiteY3" fmla="*/ 405848 h 410818"/>
                  <a:gd name="connsiteX0" fmla="*/ 0 w 368649"/>
                  <a:gd name="connsiteY0" fmla="*/ 0 h 410818"/>
                  <a:gd name="connsiteX1" fmla="*/ 119269 w 368649"/>
                  <a:gd name="connsiteY1" fmla="*/ 0 h 410818"/>
                  <a:gd name="connsiteX2" fmla="*/ 119269 w 368649"/>
                  <a:gd name="connsiteY2" fmla="*/ 410818 h 410818"/>
                  <a:gd name="connsiteX3" fmla="*/ 368649 w 368649"/>
                  <a:gd name="connsiteY3" fmla="*/ 405848 h 410818"/>
                  <a:gd name="connsiteX0" fmla="*/ 0 w 362400"/>
                  <a:gd name="connsiteY0" fmla="*/ 0 h 410818"/>
                  <a:gd name="connsiteX1" fmla="*/ 119269 w 362400"/>
                  <a:gd name="connsiteY1" fmla="*/ 0 h 410818"/>
                  <a:gd name="connsiteX2" fmla="*/ 119269 w 362400"/>
                  <a:gd name="connsiteY2" fmla="*/ 410818 h 410818"/>
                  <a:gd name="connsiteX3" fmla="*/ 362400 w 362400"/>
                  <a:gd name="connsiteY3" fmla="*/ 408906 h 410818"/>
                  <a:gd name="connsiteX0" fmla="*/ 0 w 357323"/>
                  <a:gd name="connsiteY0" fmla="*/ 0 h 410894"/>
                  <a:gd name="connsiteX1" fmla="*/ 119269 w 357323"/>
                  <a:gd name="connsiteY1" fmla="*/ 0 h 410894"/>
                  <a:gd name="connsiteX2" fmla="*/ 119269 w 357323"/>
                  <a:gd name="connsiteY2" fmla="*/ 410818 h 410894"/>
                  <a:gd name="connsiteX3" fmla="*/ 357323 w 357323"/>
                  <a:gd name="connsiteY3" fmla="*/ 410894 h 410894"/>
                  <a:gd name="connsiteX0" fmla="*/ 0 w 233434"/>
                  <a:gd name="connsiteY0" fmla="*/ 0 h 410894"/>
                  <a:gd name="connsiteX1" fmla="*/ 119269 w 233434"/>
                  <a:gd name="connsiteY1" fmla="*/ 0 h 410894"/>
                  <a:gd name="connsiteX2" fmla="*/ 119269 w 233434"/>
                  <a:gd name="connsiteY2" fmla="*/ 410818 h 410894"/>
                  <a:gd name="connsiteX3" fmla="*/ 233434 w 233434"/>
                  <a:gd name="connsiteY3" fmla="*/ 410894 h 41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434" h="410894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233434" y="410894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44861" y="2444340"/>
              <a:ext cx="8901338" cy="410818"/>
              <a:chOff x="666193" y="3767073"/>
              <a:chExt cx="2243698" cy="410818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666193" y="3767073"/>
                <a:ext cx="498624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07728"/>
                  <a:gd name="connsiteY0" fmla="*/ 408830 h 410818"/>
                  <a:gd name="connsiteX1" fmla="*/ 262563 w 507728"/>
                  <a:gd name="connsiteY1" fmla="*/ 410818 h 410818"/>
                  <a:gd name="connsiteX2" fmla="*/ 262563 w 507728"/>
                  <a:gd name="connsiteY2" fmla="*/ 0 h 410818"/>
                  <a:gd name="connsiteX3" fmla="*/ 507728 w 507728"/>
                  <a:gd name="connsiteY3" fmla="*/ 0 h 410818"/>
                  <a:gd name="connsiteX0" fmla="*/ 0 w 508236"/>
                  <a:gd name="connsiteY0" fmla="*/ 414793 h 414793"/>
                  <a:gd name="connsiteX1" fmla="*/ 263071 w 508236"/>
                  <a:gd name="connsiteY1" fmla="*/ 410818 h 414793"/>
                  <a:gd name="connsiteX2" fmla="*/ 263071 w 508236"/>
                  <a:gd name="connsiteY2" fmla="*/ 0 h 414793"/>
                  <a:gd name="connsiteX3" fmla="*/ 508236 w 508236"/>
                  <a:gd name="connsiteY3" fmla="*/ 0 h 414793"/>
                  <a:gd name="connsiteX0" fmla="*/ 0 w 507728"/>
                  <a:gd name="connsiteY0" fmla="*/ 410817 h 410818"/>
                  <a:gd name="connsiteX1" fmla="*/ 262563 w 507728"/>
                  <a:gd name="connsiteY1" fmla="*/ 410818 h 410818"/>
                  <a:gd name="connsiteX2" fmla="*/ 262563 w 507728"/>
                  <a:gd name="connsiteY2" fmla="*/ 0 h 410818"/>
                  <a:gd name="connsiteX3" fmla="*/ 507728 w 507728"/>
                  <a:gd name="connsiteY3" fmla="*/ 0 h 410818"/>
                  <a:gd name="connsiteX0" fmla="*/ 0 w 508236"/>
                  <a:gd name="connsiteY0" fmla="*/ 412805 h 412805"/>
                  <a:gd name="connsiteX1" fmla="*/ 263071 w 508236"/>
                  <a:gd name="connsiteY1" fmla="*/ 410818 h 412805"/>
                  <a:gd name="connsiteX2" fmla="*/ 263071 w 508236"/>
                  <a:gd name="connsiteY2" fmla="*/ 0 h 412805"/>
                  <a:gd name="connsiteX3" fmla="*/ 508236 w 508236"/>
                  <a:gd name="connsiteY3" fmla="*/ 0 h 412805"/>
                  <a:gd name="connsiteX0" fmla="*/ 0 w 505695"/>
                  <a:gd name="connsiteY0" fmla="*/ 406841 h 410818"/>
                  <a:gd name="connsiteX1" fmla="*/ 260530 w 505695"/>
                  <a:gd name="connsiteY1" fmla="*/ 410818 h 410818"/>
                  <a:gd name="connsiteX2" fmla="*/ 260530 w 505695"/>
                  <a:gd name="connsiteY2" fmla="*/ 0 h 410818"/>
                  <a:gd name="connsiteX3" fmla="*/ 505695 w 505695"/>
                  <a:gd name="connsiteY3" fmla="*/ 0 h 410818"/>
                  <a:gd name="connsiteX0" fmla="*/ 0 w 505695"/>
                  <a:gd name="connsiteY0" fmla="*/ 412804 h 412804"/>
                  <a:gd name="connsiteX1" fmla="*/ 260530 w 505695"/>
                  <a:gd name="connsiteY1" fmla="*/ 410818 h 412804"/>
                  <a:gd name="connsiteX2" fmla="*/ 260530 w 505695"/>
                  <a:gd name="connsiteY2" fmla="*/ 0 h 412804"/>
                  <a:gd name="connsiteX3" fmla="*/ 505695 w 505695"/>
                  <a:gd name="connsiteY3" fmla="*/ 0 h 412804"/>
                  <a:gd name="connsiteX0" fmla="*/ 0 w 506711"/>
                  <a:gd name="connsiteY0" fmla="*/ 400877 h 410818"/>
                  <a:gd name="connsiteX1" fmla="*/ 261546 w 506711"/>
                  <a:gd name="connsiteY1" fmla="*/ 410818 h 410818"/>
                  <a:gd name="connsiteX2" fmla="*/ 261546 w 506711"/>
                  <a:gd name="connsiteY2" fmla="*/ 0 h 410818"/>
                  <a:gd name="connsiteX3" fmla="*/ 506711 w 506711"/>
                  <a:gd name="connsiteY3" fmla="*/ 0 h 410818"/>
                  <a:gd name="connsiteX0" fmla="*/ 0 w 507219"/>
                  <a:gd name="connsiteY0" fmla="*/ 406840 h 410818"/>
                  <a:gd name="connsiteX1" fmla="*/ 262054 w 507219"/>
                  <a:gd name="connsiteY1" fmla="*/ 410818 h 410818"/>
                  <a:gd name="connsiteX2" fmla="*/ 262054 w 507219"/>
                  <a:gd name="connsiteY2" fmla="*/ 0 h 410818"/>
                  <a:gd name="connsiteX3" fmla="*/ 507219 w 507219"/>
                  <a:gd name="connsiteY3" fmla="*/ 0 h 410818"/>
                  <a:gd name="connsiteX0" fmla="*/ 0 w 507219"/>
                  <a:gd name="connsiteY0" fmla="*/ 406840 h 410818"/>
                  <a:gd name="connsiteX1" fmla="*/ 262054 w 507219"/>
                  <a:gd name="connsiteY1" fmla="*/ 410818 h 410818"/>
                  <a:gd name="connsiteX2" fmla="*/ 262054 w 507219"/>
                  <a:gd name="connsiteY2" fmla="*/ 0 h 410818"/>
                  <a:gd name="connsiteX3" fmla="*/ 507219 w 507219"/>
                  <a:gd name="connsiteY3" fmla="*/ 0 h 410818"/>
                  <a:gd name="connsiteX0" fmla="*/ 0 w 506711"/>
                  <a:gd name="connsiteY0" fmla="*/ 406840 h 410818"/>
                  <a:gd name="connsiteX1" fmla="*/ 261546 w 506711"/>
                  <a:gd name="connsiteY1" fmla="*/ 410818 h 410818"/>
                  <a:gd name="connsiteX2" fmla="*/ 261546 w 506711"/>
                  <a:gd name="connsiteY2" fmla="*/ 0 h 410818"/>
                  <a:gd name="connsiteX3" fmla="*/ 506711 w 506711"/>
                  <a:gd name="connsiteY3" fmla="*/ 0 h 410818"/>
                  <a:gd name="connsiteX0" fmla="*/ 0 w 505695"/>
                  <a:gd name="connsiteY0" fmla="*/ 410816 h 410818"/>
                  <a:gd name="connsiteX1" fmla="*/ 260530 w 505695"/>
                  <a:gd name="connsiteY1" fmla="*/ 410818 h 410818"/>
                  <a:gd name="connsiteX2" fmla="*/ 260530 w 505695"/>
                  <a:gd name="connsiteY2" fmla="*/ 0 h 410818"/>
                  <a:gd name="connsiteX3" fmla="*/ 505695 w 505695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695" h="410818">
                    <a:moveTo>
                      <a:pt x="0" y="410816"/>
                    </a:moveTo>
                    <a:lnTo>
                      <a:pt x="260530" y="410818"/>
                    </a:lnTo>
                    <a:lnTo>
                      <a:pt x="260530" y="0"/>
                    </a:lnTo>
                    <a:lnTo>
                      <a:pt x="505695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1083773" y="3767073"/>
                <a:ext cx="629148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634814" y="3767073"/>
                <a:ext cx="626940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2183352" y="3767073"/>
                <a:ext cx="634691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2735825" y="3767073"/>
                <a:ext cx="17406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233448"/>
                  <a:gd name="connsiteY0" fmla="*/ 0 h 410818"/>
                  <a:gd name="connsiteX1" fmla="*/ 119269 w 233448"/>
                  <a:gd name="connsiteY1" fmla="*/ 0 h 410818"/>
                  <a:gd name="connsiteX2" fmla="*/ 119269 w 233448"/>
                  <a:gd name="connsiteY2" fmla="*/ 410818 h 410818"/>
                  <a:gd name="connsiteX3" fmla="*/ 233448 w 233448"/>
                  <a:gd name="connsiteY3" fmla="*/ 404854 h 410818"/>
                  <a:gd name="connsiteX0" fmla="*/ 0 w 233956"/>
                  <a:gd name="connsiteY0" fmla="*/ 0 h 412805"/>
                  <a:gd name="connsiteX1" fmla="*/ 119269 w 233956"/>
                  <a:gd name="connsiteY1" fmla="*/ 0 h 412805"/>
                  <a:gd name="connsiteX2" fmla="*/ 119269 w 233956"/>
                  <a:gd name="connsiteY2" fmla="*/ 410818 h 412805"/>
                  <a:gd name="connsiteX3" fmla="*/ 233956 w 233956"/>
                  <a:gd name="connsiteY3" fmla="*/ 412805 h 412805"/>
                  <a:gd name="connsiteX0" fmla="*/ 0 w 235481"/>
                  <a:gd name="connsiteY0" fmla="*/ 0 h 412805"/>
                  <a:gd name="connsiteX1" fmla="*/ 119269 w 235481"/>
                  <a:gd name="connsiteY1" fmla="*/ 0 h 412805"/>
                  <a:gd name="connsiteX2" fmla="*/ 119269 w 235481"/>
                  <a:gd name="connsiteY2" fmla="*/ 410818 h 412805"/>
                  <a:gd name="connsiteX3" fmla="*/ 235481 w 235481"/>
                  <a:gd name="connsiteY3" fmla="*/ 412805 h 412805"/>
                  <a:gd name="connsiteX0" fmla="*/ 0 w 235481"/>
                  <a:gd name="connsiteY0" fmla="*/ 0 h 410818"/>
                  <a:gd name="connsiteX1" fmla="*/ 119269 w 235481"/>
                  <a:gd name="connsiteY1" fmla="*/ 0 h 410818"/>
                  <a:gd name="connsiteX2" fmla="*/ 119269 w 235481"/>
                  <a:gd name="connsiteY2" fmla="*/ 410818 h 410818"/>
                  <a:gd name="connsiteX3" fmla="*/ 235481 w 235481"/>
                  <a:gd name="connsiteY3" fmla="*/ 404854 h 410818"/>
                  <a:gd name="connsiteX0" fmla="*/ 0 w 235481"/>
                  <a:gd name="connsiteY0" fmla="*/ 0 h 412805"/>
                  <a:gd name="connsiteX1" fmla="*/ 119269 w 235481"/>
                  <a:gd name="connsiteY1" fmla="*/ 0 h 412805"/>
                  <a:gd name="connsiteX2" fmla="*/ 119269 w 235481"/>
                  <a:gd name="connsiteY2" fmla="*/ 410818 h 412805"/>
                  <a:gd name="connsiteX3" fmla="*/ 235481 w 235481"/>
                  <a:gd name="connsiteY3" fmla="*/ 412805 h 412805"/>
                  <a:gd name="connsiteX0" fmla="*/ 0 w 235481"/>
                  <a:gd name="connsiteY0" fmla="*/ 0 h 410818"/>
                  <a:gd name="connsiteX1" fmla="*/ 119269 w 235481"/>
                  <a:gd name="connsiteY1" fmla="*/ 0 h 410818"/>
                  <a:gd name="connsiteX2" fmla="*/ 119269 w 235481"/>
                  <a:gd name="connsiteY2" fmla="*/ 410818 h 410818"/>
                  <a:gd name="connsiteX3" fmla="*/ 235481 w 235481"/>
                  <a:gd name="connsiteY3" fmla="*/ 406841 h 410818"/>
                  <a:gd name="connsiteX0" fmla="*/ 0 w 236497"/>
                  <a:gd name="connsiteY0" fmla="*/ 0 h 410818"/>
                  <a:gd name="connsiteX1" fmla="*/ 119269 w 236497"/>
                  <a:gd name="connsiteY1" fmla="*/ 0 h 410818"/>
                  <a:gd name="connsiteX2" fmla="*/ 119269 w 236497"/>
                  <a:gd name="connsiteY2" fmla="*/ 410818 h 410818"/>
                  <a:gd name="connsiteX3" fmla="*/ 236497 w 236497"/>
                  <a:gd name="connsiteY3" fmla="*/ 408829 h 410818"/>
                  <a:gd name="connsiteX0" fmla="*/ 0 w 216171"/>
                  <a:gd name="connsiteY0" fmla="*/ 0 h 410818"/>
                  <a:gd name="connsiteX1" fmla="*/ 119269 w 216171"/>
                  <a:gd name="connsiteY1" fmla="*/ 0 h 410818"/>
                  <a:gd name="connsiteX2" fmla="*/ 119269 w 216171"/>
                  <a:gd name="connsiteY2" fmla="*/ 410818 h 410818"/>
                  <a:gd name="connsiteX3" fmla="*/ 216171 w 216171"/>
                  <a:gd name="connsiteY3" fmla="*/ 410817 h 410818"/>
                  <a:gd name="connsiteX0" fmla="*/ 0 w 176534"/>
                  <a:gd name="connsiteY0" fmla="*/ 0 h 410818"/>
                  <a:gd name="connsiteX1" fmla="*/ 119269 w 176534"/>
                  <a:gd name="connsiteY1" fmla="*/ 0 h 410818"/>
                  <a:gd name="connsiteX2" fmla="*/ 119269 w 176534"/>
                  <a:gd name="connsiteY2" fmla="*/ 410818 h 410818"/>
                  <a:gd name="connsiteX3" fmla="*/ 176534 w 176534"/>
                  <a:gd name="connsiteY3" fmla="*/ 410817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534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76534" y="410817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632887" y="3135624"/>
              <a:ext cx="8905993" cy="410821"/>
              <a:chOff x="656749" y="3767073"/>
              <a:chExt cx="1109278" cy="410821"/>
            </a:xfrm>
          </p:grpSpPr>
          <p:sp>
            <p:nvSpPr>
              <p:cNvPr id="103" name="Freeform 102"/>
              <p:cNvSpPr/>
              <p:nvPr/>
            </p:nvSpPr>
            <p:spPr>
              <a:xfrm>
                <a:off x="656749" y="3767073"/>
                <a:ext cx="506210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3226"/>
                  <a:gd name="connsiteY0" fmla="*/ 410818 h 410818"/>
                  <a:gd name="connsiteX1" fmla="*/ 288061 w 533226"/>
                  <a:gd name="connsiteY1" fmla="*/ 410818 h 410818"/>
                  <a:gd name="connsiteX2" fmla="*/ 288061 w 533226"/>
                  <a:gd name="connsiteY2" fmla="*/ 0 h 410818"/>
                  <a:gd name="connsiteX3" fmla="*/ 533226 w 533226"/>
                  <a:gd name="connsiteY3" fmla="*/ 0 h 410818"/>
                  <a:gd name="connsiteX0" fmla="*/ 0 w 513389"/>
                  <a:gd name="connsiteY0" fmla="*/ 410818 h 410818"/>
                  <a:gd name="connsiteX1" fmla="*/ 268224 w 513389"/>
                  <a:gd name="connsiteY1" fmla="*/ 410818 h 410818"/>
                  <a:gd name="connsiteX2" fmla="*/ 268224 w 513389"/>
                  <a:gd name="connsiteY2" fmla="*/ 0 h 410818"/>
                  <a:gd name="connsiteX3" fmla="*/ 513389 w 513389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3389" h="410818">
                    <a:moveTo>
                      <a:pt x="0" y="410818"/>
                    </a:moveTo>
                    <a:lnTo>
                      <a:pt x="268224" y="410818"/>
                    </a:lnTo>
                    <a:lnTo>
                      <a:pt x="268224" y="0"/>
                    </a:lnTo>
                    <a:lnTo>
                      <a:pt x="513389" y="0"/>
                    </a:lnTo>
                  </a:path>
                </a:pathLst>
              </a:custGeom>
              <a:noFill/>
              <a:ln w="1905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1081330" y="3767073"/>
                <a:ext cx="617627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1630451" y="3767073"/>
                <a:ext cx="135576" cy="410821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162373"/>
                  <a:gd name="connsiteY0" fmla="*/ 0 h 414794"/>
                  <a:gd name="connsiteX1" fmla="*/ 119269 w 162373"/>
                  <a:gd name="connsiteY1" fmla="*/ 0 h 414794"/>
                  <a:gd name="connsiteX2" fmla="*/ 119269 w 162373"/>
                  <a:gd name="connsiteY2" fmla="*/ 410818 h 414794"/>
                  <a:gd name="connsiteX3" fmla="*/ 162373 w 162373"/>
                  <a:gd name="connsiteY3" fmla="*/ 414794 h 414794"/>
                  <a:gd name="connsiteX0" fmla="*/ 0 w 159911"/>
                  <a:gd name="connsiteY0" fmla="*/ 0 h 414794"/>
                  <a:gd name="connsiteX1" fmla="*/ 119269 w 159911"/>
                  <a:gd name="connsiteY1" fmla="*/ 0 h 414794"/>
                  <a:gd name="connsiteX2" fmla="*/ 119269 w 159911"/>
                  <a:gd name="connsiteY2" fmla="*/ 410818 h 414794"/>
                  <a:gd name="connsiteX3" fmla="*/ 159911 w 159911"/>
                  <a:gd name="connsiteY3" fmla="*/ 414794 h 414794"/>
                  <a:gd name="connsiteX0" fmla="*/ 0 w 159090"/>
                  <a:gd name="connsiteY0" fmla="*/ 0 h 410818"/>
                  <a:gd name="connsiteX1" fmla="*/ 119269 w 159090"/>
                  <a:gd name="connsiteY1" fmla="*/ 0 h 410818"/>
                  <a:gd name="connsiteX2" fmla="*/ 119269 w 159090"/>
                  <a:gd name="connsiteY2" fmla="*/ 410818 h 410818"/>
                  <a:gd name="connsiteX3" fmla="*/ 159090 w 159090"/>
                  <a:gd name="connsiteY3" fmla="*/ 406843 h 410818"/>
                  <a:gd name="connsiteX0" fmla="*/ 0 w 160731"/>
                  <a:gd name="connsiteY0" fmla="*/ 0 h 416782"/>
                  <a:gd name="connsiteX1" fmla="*/ 119269 w 160731"/>
                  <a:gd name="connsiteY1" fmla="*/ 0 h 416782"/>
                  <a:gd name="connsiteX2" fmla="*/ 119269 w 160731"/>
                  <a:gd name="connsiteY2" fmla="*/ 410818 h 416782"/>
                  <a:gd name="connsiteX3" fmla="*/ 160731 w 160731"/>
                  <a:gd name="connsiteY3" fmla="*/ 416782 h 416782"/>
                  <a:gd name="connsiteX0" fmla="*/ 0 w 159637"/>
                  <a:gd name="connsiteY0" fmla="*/ 0 h 412806"/>
                  <a:gd name="connsiteX1" fmla="*/ 119269 w 159637"/>
                  <a:gd name="connsiteY1" fmla="*/ 0 h 412806"/>
                  <a:gd name="connsiteX2" fmla="*/ 119269 w 159637"/>
                  <a:gd name="connsiteY2" fmla="*/ 410818 h 412806"/>
                  <a:gd name="connsiteX3" fmla="*/ 159637 w 159637"/>
                  <a:gd name="connsiteY3" fmla="*/ 412806 h 412806"/>
                  <a:gd name="connsiteX0" fmla="*/ 0 w 159911"/>
                  <a:gd name="connsiteY0" fmla="*/ 0 h 410818"/>
                  <a:gd name="connsiteX1" fmla="*/ 119269 w 159911"/>
                  <a:gd name="connsiteY1" fmla="*/ 0 h 410818"/>
                  <a:gd name="connsiteX2" fmla="*/ 119269 w 159911"/>
                  <a:gd name="connsiteY2" fmla="*/ 410818 h 410818"/>
                  <a:gd name="connsiteX3" fmla="*/ 159911 w 159911"/>
                  <a:gd name="connsiteY3" fmla="*/ 406843 h 410818"/>
                  <a:gd name="connsiteX0" fmla="*/ 0 w 158543"/>
                  <a:gd name="connsiteY0" fmla="*/ 0 h 410818"/>
                  <a:gd name="connsiteX1" fmla="*/ 119269 w 158543"/>
                  <a:gd name="connsiteY1" fmla="*/ 0 h 410818"/>
                  <a:gd name="connsiteX2" fmla="*/ 119269 w 158543"/>
                  <a:gd name="connsiteY2" fmla="*/ 410818 h 410818"/>
                  <a:gd name="connsiteX3" fmla="*/ 158543 w 158543"/>
                  <a:gd name="connsiteY3" fmla="*/ 408831 h 410818"/>
                  <a:gd name="connsiteX0" fmla="*/ 0 w 159090"/>
                  <a:gd name="connsiteY0" fmla="*/ 0 h 410818"/>
                  <a:gd name="connsiteX1" fmla="*/ 119269 w 159090"/>
                  <a:gd name="connsiteY1" fmla="*/ 0 h 410818"/>
                  <a:gd name="connsiteX2" fmla="*/ 119269 w 159090"/>
                  <a:gd name="connsiteY2" fmla="*/ 410818 h 410818"/>
                  <a:gd name="connsiteX3" fmla="*/ 159090 w 159090"/>
                  <a:gd name="connsiteY3" fmla="*/ 406844 h 410818"/>
                  <a:gd name="connsiteX0" fmla="*/ 0 w 159090"/>
                  <a:gd name="connsiteY0" fmla="*/ 0 h 412808"/>
                  <a:gd name="connsiteX1" fmla="*/ 119269 w 159090"/>
                  <a:gd name="connsiteY1" fmla="*/ 0 h 412808"/>
                  <a:gd name="connsiteX2" fmla="*/ 119269 w 159090"/>
                  <a:gd name="connsiteY2" fmla="*/ 410818 h 412808"/>
                  <a:gd name="connsiteX3" fmla="*/ 159090 w 159090"/>
                  <a:gd name="connsiteY3" fmla="*/ 412808 h 412808"/>
                  <a:gd name="connsiteX0" fmla="*/ 0 w 160184"/>
                  <a:gd name="connsiteY0" fmla="*/ 0 h 418772"/>
                  <a:gd name="connsiteX1" fmla="*/ 119269 w 160184"/>
                  <a:gd name="connsiteY1" fmla="*/ 0 h 418772"/>
                  <a:gd name="connsiteX2" fmla="*/ 119269 w 160184"/>
                  <a:gd name="connsiteY2" fmla="*/ 410818 h 418772"/>
                  <a:gd name="connsiteX3" fmla="*/ 160184 w 160184"/>
                  <a:gd name="connsiteY3" fmla="*/ 418772 h 418772"/>
                  <a:gd name="connsiteX0" fmla="*/ 0 w 160184"/>
                  <a:gd name="connsiteY0" fmla="*/ 0 h 410818"/>
                  <a:gd name="connsiteX1" fmla="*/ 119269 w 160184"/>
                  <a:gd name="connsiteY1" fmla="*/ 0 h 410818"/>
                  <a:gd name="connsiteX2" fmla="*/ 119269 w 160184"/>
                  <a:gd name="connsiteY2" fmla="*/ 410818 h 410818"/>
                  <a:gd name="connsiteX3" fmla="*/ 160184 w 160184"/>
                  <a:gd name="connsiteY3" fmla="*/ 408833 h 410818"/>
                  <a:gd name="connsiteX0" fmla="*/ 0 w 159637"/>
                  <a:gd name="connsiteY0" fmla="*/ 0 h 410821"/>
                  <a:gd name="connsiteX1" fmla="*/ 119269 w 159637"/>
                  <a:gd name="connsiteY1" fmla="*/ 0 h 410821"/>
                  <a:gd name="connsiteX2" fmla="*/ 119269 w 159637"/>
                  <a:gd name="connsiteY2" fmla="*/ 410818 h 410821"/>
                  <a:gd name="connsiteX3" fmla="*/ 159637 w 159637"/>
                  <a:gd name="connsiteY3" fmla="*/ 410821 h 410821"/>
                  <a:gd name="connsiteX0" fmla="*/ 0 w 149789"/>
                  <a:gd name="connsiteY0" fmla="*/ 0 h 410821"/>
                  <a:gd name="connsiteX1" fmla="*/ 119269 w 149789"/>
                  <a:gd name="connsiteY1" fmla="*/ 0 h 410821"/>
                  <a:gd name="connsiteX2" fmla="*/ 119269 w 149789"/>
                  <a:gd name="connsiteY2" fmla="*/ 410818 h 410821"/>
                  <a:gd name="connsiteX3" fmla="*/ 149789 w 149789"/>
                  <a:gd name="connsiteY3" fmla="*/ 410821 h 410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789" h="410821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49789" y="410821"/>
                    </a:lnTo>
                  </a:path>
                </a:pathLst>
              </a:custGeom>
              <a:noFill/>
              <a:ln w="1905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630651" y="3826908"/>
              <a:ext cx="8906178" cy="410818"/>
              <a:chOff x="653897" y="3767073"/>
              <a:chExt cx="554427" cy="410818"/>
            </a:xfrm>
          </p:grpSpPr>
          <p:sp>
            <p:nvSpPr>
              <p:cNvPr id="109" name="Freeform 108"/>
              <p:cNvSpPr/>
              <p:nvPr/>
            </p:nvSpPr>
            <p:spPr>
              <a:xfrm>
                <a:off x="653897" y="3767073"/>
                <a:ext cx="510919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2597"/>
                  <a:gd name="connsiteY0" fmla="*/ 410818 h 410818"/>
                  <a:gd name="connsiteX1" fmla="*/ 287432 w 532597"/>
                  <a:gd name="connsiteY1" fmla="*/ 410818 h 410818"/>
                  <a:gd name="connsiteX2" fmla="*/ 287432 w 532597"/>
                  <a:gd name="connsiteY2" fmla="*/ 0 h 410818"/>
                  <a:gd name="connsiteX3" fmla="*/ 532597 w 532597"/>
                  <a:gd name="connsiteY3" fmla="*/ 0 h 410818"/>
                  <a:gd name="connsiteX0" fmla="*/ 0 w 518164"/>
                  <a:gd name="connsiteY0" fmla="*/ 410818 h 410818"/>
                  <a:gd name="connsiteX1" fmla="*/ 272999 w 518164"/>
                  <a:gd name="connsiteY1" fmla="*/ 410818 h 410818"/>
                  <a:gd name="connsiteX2" fmla="*/ 272999 w 518164"/>
                  <a:gd name="connsiteY2" fmla="*/ 0 h 410818"/>
                  <a:gd name="connsiteX3" fmla="*/ 518164 w 518164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164" h="410818">
                    <a:moveTo>
                      <a:pt x="0" y="410818"/>
                    </a:moveTo>
                    <a:lnTo>
                      <a:pt x="272999" y="410818"/>
                    </a:lnTo>
                    <a:lnTo>
                      <a:pt x="272999" y="0"/>
                    </a:lnTo>
                    <a:lnTo>
                      <a:pt x="51816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1080338" y="3767073"/>
                <a:ext cx="12798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134667"/>
                  <a:gd name="connsiteY0" fmla="*/ 0 h 410818"/>
                  <a:gd name="connsiteX1" fmla="*/ 119269 w 134667"/>
                  <a:gd name="connsiteY1" fmla="*/ 0 h 410818"/>
                  <a:gd name="connsiteX2" fmla="*/ 119269 w 134667"/>
                  <a:gd name="connsiteY2" fmla="*/ 410818 h 410818"/>
                  <a:gd name="connsiteX3" fmla="*/ 134667 w 134667"/>
                  <a:gd name="connsiteY3" fmla="*/ 406842 h 410818"/>
                  <a:gd name="connsiteX0" fmla="*/ 0 w 133250"/>
                  <a:gd name="connsiteY0" fmla="*/ 0 h 410818"/>
                  <a:gd name="connsiteX1" fmla="*/ 119269 w 133250"/>
                  <a:gd name="connsiteY1" fmla="*/ 0 h 410818"/>
                  <a:gd name="connsiteX2" fmla="*/ 119269 w 133250"/>
                  <a:gd name="connsiteY2" fmla="*/ 410818 h 410818"/>
                  <a:gd name="connsiteX3" fmla="*/ 133250 w 133250"/>
                  <a:gd name="connsiteY3" fmla="*/ 410818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250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33250" y="41081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1035502" y="1467801"/>
              <a:ext cx="8202014" cy="2769925"/>
              <a:chOff x="848295" y="3481818"/>
              <a:chExt cx="8202014" cy="54907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6317184" y="3486607"/>
                <a:ext cx="0" cy="544289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48295" y="3481818"/>
                <a:ext cx="8202014" cy="549078"/>
                <a:chOff x="848295" y="3481818"/>
                <a:chExt cx="8202014" cy="549078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48295" y="3481818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40124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94418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4908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03743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358405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13068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773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22393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77055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8638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741043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95705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850368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90503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" name="TextBox 163"/>
            <p:cNvSpPr txBox="1"/>
            <p:nvPr/>
          </p:nvSpPr>
          <p:spPr>
            <a:xfrm>
              <a:off x="114012" y="1067113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Clock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4012" y="1763186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FF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0000FF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14012" y="2459259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8000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008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114012" y="3155332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CC6600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CC6600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14012" y="3851405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00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000000"/>
                  </a:solidFill>
                  <a:latin typeface="Calibri" panose="020F0502020204030204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711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346" y="1737361"/>
            <a:ext cx="8188640" cy="165050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385"/>
              </a:spcBef>
            </a:pPr>
            <a:r>
              <a:rPr lang="en-US" dirty="0"/>
              <a:t>A counter can be used as a frequency divider</a:t>
            </a:r>
          </a:p>
          <a:p>
            <a:pPr>
              <a:spcBef>
                <a:spcPts val="1385"/>
              </a:spcBef>
            </a:pPr>
            <a:r>
              <a:rPr lang="en-US" dirty="0"/>
              <a:t>Counter is driven by a </a:t>
            </a:r>
            <a:r>
              <a:rPr lang="en-US" b="1" dirty="0">
                <a:solidFill>
                  <a:srgbClr val="FF0000"/>
                </a:solidFill>
              </a:rPr>
              <a:t>Clock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rgbClr val="FF0000"/>
                </a:solidFill>
              </a:rPr>
              <a:t>frequency F</a:t>
            </a:r>
          </a:p>
          <a:p>
            <a:pPr>
              <a:spcBef>
                <a:spcPts val="1385"/>
              </a:spcBef>
            </a:pPr>
            <a:r>
              <a:rPr lang="en-US" dirty="0"/>
              <a:t>Output </a:t>
            </a:r>
            <a:r>
              <a:rPr lang="en-US" b="1" dirty="0">
                <a:solidFill>
                  <a:srgbClr val="0000FF"/>
                </a:solidFill>
              </a:rPr>
              <a:t>Q</a:t>
            </a:r>
            <a:r>
              <a:rPr lang="en-US" b="1" baseline="-25000" dirty="0">
                <a:solidFill>
                  <a:srgbClr val="0000FF"/>
                </a:solidFill>
              </a:rPr>
              <a:t>0</a:t>
            </a:r>
            <a:r>
              <a:rPr lang="en-US" dirty="0"/>
              <a:t> Frequency = </a:t>
            </a:r>
            <a:r>
              <a:rPr lang="en-US" b="1" dirty="0">
                <a:solidFill>
                  <a:srgbClr val="0000FF"/>
                </a:solidFill>
              </a:rPr>
              <a:t>F/2</a:t>
            </a:r>
            <a:r>
              <a:rPr lang="en-US" dirty="0"/>
              <a:t>, Output </a:t>
            </a:r>
            <a:r>
              <a:rPr lang="en-US" b="1" dirty="0">
                <a:solidFill>
                  <a:srgbClr val="008000"/>
                </a:solidFill>
              </a:rPr>
              <a:t>Q</a:t>
            </a:r>
            <a:r>
              <a:rPr lang="en-US" b="1" baseline="-25000" dirty="0">
                <a:solidFill>
                  <a:srgbClr val="008000"/>
                </a:solidFill>
              </a:rPr>
              <a:t>1</a:t>
            </a:r>
            <a:r>
              <a:rPr lang="en-US" dirty="0"/>
              <a:t> Frequency = </a:t>
            </a:r>
            <a:r>
              <a:rPr lang="en-US" b="1" dirty="0">
                <a:solidFill>
                  <a:srgbClr val="008000"/>
                </a:solidFill>
              </a:rPr>
              <a:t>F/4</a:t>
            </a:r>
          </a:p>
          <a:p>
            <a:pPr>
              <a:spcBef>
                <a:spcPts val="1385"/>
              </a:spcBef>
            </a:pPr>
            <a:r>
              <a:rPr lang="en-US" dirty="0"/>
              <a:t>Output </a:t>
            </a:r>
            <a:r>
              <a:rPr lang="en-US" b="1" dirty="0">
                <a:solidFill>
                  <a:srgbClr val="CC6600"/>
                </a:solidFill>
              </a:rPr>
              <a:t>Q</a:t>
            </a:r>
            <a:r>
              <a:rPr lang="en-US" b="1" baseline="-25000" dirty="0">
                <a:solidFill>
                  <a:srgbClr val="CC6600"/>
                </a:solidFill>
              </a:rPr>
              <a:t>2</a:t>
            </a:r>
            <a:r>
              <a:rPr lang="en-US" dirty="0"/>
              <a:t> Frequency = </a:t>
            </a:r>
            <a:r>
              <a:rPr lang="en-US" b="1" dirty="0">
                <a:solidFill>
                  <a:srgbClr val="CC6600"/>
                </a:solidFill>
              </a:rPr>
              <a:t>F/8</a:t>
            </a:r>
            <a:r>
              <a:rPr lang="en-US" dirty="0"/>
              <a:t>, Output </a:t>
            </a:r>
            <a:r>
              <a:rPr lang="en-US" b="1" dirty="0"/>
              <a:t>Q</a:t>
            </a:r>
            <a:r>
              <a:rPr lang="en-US" b="1" baseline="-25000" dirty="0"/>
              <a:t>3</a:t>
            </a:r>
            <a:r>
              <a:rPr lang="en-US" dirty="0"/>
              <a:t> Frequency = </a:t>
            </a:r>
            <a:r>
              <a:rPr lang="en-US" b="1" dirty="0"/>
              <a:t>F/16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88770" y="3657600"/>
            <a:ext cx="8498231" cy="2498679"/>
            <a:chOff x="114012" y="1067113"/>
            <a:chExt cx="9432187" cy="3184980"/>
          </a:xfrm>
        </p:grpSpPr>
        <p:grpSp>
          <p:nvGrpSpPr>
            <p:cNvPr id="5" name="Group 4"/>
            <p:cNvGrpSpPr/>
            <p:nvPr/>
          </p:nvGrpSpPr>
          <p:grpSpPr>
            <a:xfrm>
              <a:off x="640471" y="1067113"/>
              <a:ext cx="8898785" cy="410818"/>
              <a:chOff x="453264" y="3081130"/>
              <a:chExt cx="8898785" cy="410818"/>
            </a:xfrm>
          </p:grpSpPr>
          <p:sp>
            <p:nvSpPr>
              <p:cNvPr id="52" name="Freeform 51"/>
              <p:cNvSpPr/>
              <p:nvPr/>
            </p:nvSpPr>
            <p:spPr>
              <a:xfrm>
                <a:off x="453264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3" name="Freeform 52"/>
              <p:cNvSpPr/>
              <p:nvPr/>
            </p:nvSpPr>
            <p:spPr>
              <a:xfrm>
                <a:off x="999069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1545820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092571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2639322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3186073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3732519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4280216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4821356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5372772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5921484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6467525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7014986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7561737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8108488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8655239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9201989" y="3081130"/>
                <a:ext cx="150060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152188"/>
                  <a:gd name="connsiteY0" fmla="*/ 0 h 410818"/>
                  <a:gd name="connsiteX1" fmla="*/ 119269 w 152188"/>
                  <a:gd name="connsiteY1" fmla="*/ 0 h 410818"/>
                  <a:gd name="connsiteX2" fmla="*/ 119269 w 152188"/>
                  <a:gd name="connsiteY2" fmla="*/ 410818 h 410818"/>
                  <a:gd name="connsiteX3" fmla="*/ 152188 w 152188"/>
                  <a:gd name="connsiteY3" fmla="*/ 410818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188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52188" y="41081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47765" y="1747376"/>
              <a:ext cx="8895652" cy="410894"/>
              <a:chOff x="682192" y="3767073"/>
              <a:chExt cx="4480814" cy="410894"/>
            </a:xfrm>
          </p:grpSpPr>
          <p:sp>
            <p:nvSpPr>
              <p:cNvPr id="43" name="Freeform 42"/>
              <p:cNvSpPr/>
              <p:nvPr/>
            </p:nvSpPr>
            <p:spPr>
              <a:xfrm>
                <a:off x="682192" y="3767073"/>
                <a:ext cx="482624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489468"/>
                  <a:gd name="connsiteY0" fmla="*/ 410818 h 410818"/>
                  <a:gd name="connsiteX1" fmla="*/ 244303 w 489468"/>
                  <a:gd name="connsiteY1" fmla="*/ 410818 h 410818"/>
                  <a:gd name="connsiteX2" fmla="*/ 244303 w 489468"/>
                  <a:gd name="connsiteY2" fmla="*/ 0 h 410818"/>
                  <a:gd name="connsiteX3" fmla="*/ 489468 w 489468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68" h="410818">
                    <a:moveTo>
                      <a:pt x="0" y="410818"/>
                    </a:moveTo>
                    <a:lnTo>
                      <a:pt x="244303" y="410818"/>
                    </a:lnTo>
                    <a:lnTo>
                      <a:pt x="244303" y="0"/>
                    </a:lnTo>
                    <a:lnTo>
                      <a:pt x="489468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1076971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1629444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2179056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2731529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3281141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3830753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383268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932836" y="3767073"/>
                <a:ext cx="230170" cy="410894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355955"/>
                  <a:gd name="connsiteY0" fmla="*/ 0 h 410818"/>
                  <a:gd name="connsiteX1" fmla="*/ 119269 w 355955"/>
                  <a:gd name="connsiteY1" fmla="*/ 0 h 410818"/>
                  <a:gd name="connsiteX2" fmla="*/ 119269 w 355955"/>
                  <a:gd name="connsiteY2" fmla="*/ 410818 h 410818"/>
                  <a:gd name="connsiteX3" fmla="*/ 355955 w 355955"/>
                  <a:gd name="connsiteY3" fmla="*/ 405848 h 410818"/>
                  <a:gd name="connsiteX0" fmla="*/ 0 w 368649"/>
                  <a:gd name="connsiteY0" fmla="*/ 0 h 410818"/>
                  <a:gd name="connsiteX1" fmla="*/ 119269 w 368649"/>
                  <a:gd name="connsiteY1" fmla="*/ 0 h 410818"/>
                  <a:gd name="connsiteX2" fmla="*/ 119269 w 368649"/>
                  <a:gd name="connsiteY2" fmla="*/ 410818 h 410818"/>
                  <a:gd name="connsiteX3" fmla="*/ 368649 w 368649"/>
                  <a:gd name="connsiteY3" fmla="*/ 405848 h 410818"/>
                  <a:gd name="connsiteX0" fmla="*/ 0 w 362400"/>
                  <a:gd name="connsiteY0" fmla="*/ 0 h 410818"/>
                  <a:gd name="connsiteX1" fmla="*/ 119269 w 362400"/>
                  <a:gd name="connsiteY1" fmla="*/ 0 h 410818"/>
                  <a:gd name="connsiteX2" fmla="*/ 119269 w 362400"/>
                  <a:gd name="connsiteY2" fmla="*/ 410818 h 410818"/>
                  <a:gd name="connsiteX3" fmla="*/ 362400 w 362400"/>
                  <a:gd name="connsiteY3" fmla="*/ 408906 h 410818"/>
                  <a:gd name="connsiteX0" fmla="*/ 0 w 357323"/>
                  <a:gd name="connsiteY0" fmla="*/ 0 h 410894"/>
                  <a:gd name="connsiteX1" fmla="*/ 119269 w 357323"/>
                  <a:gd name="connsiteY1" fmla="*/ 0 h 410894"/>
                  <a:gd name="connsiteX2" fmla="*/ 119269 w 357323"/>
                  <a:gd name="connsiteY2" fmla="*/ 410818 h 410894"/>
                  <a:gd name="connsiteX3" fmla="*/ 357323 w 357323"/>
                  <a:gd name="connsiteY3" fmla="*/ 410894 h 410894"/>
                  <a:gd name="connsiteX0" fmla="*/ 0 w 233434"/>
                  <a:gd name="connsiteY0" fmla="*/ 0 h 410894"/>
                  <a:gd name="connsiteX1" fmla="*/ 119269 w 233434"/>
                  <a:gd name="connsiteY1" fmla="*/ 0 h 410894"/>
                  <a:gd name="connsiteX2" fmla="*/ 119269 w 233434"/>
                  <a:gd name="connsiteY2" fmla="*/ 410818 h 410894"/>
                  <a:gd name="connsiteX3" fmla="*/ 233434 w 233434"/>
                  <a:gd name="connsiteY3" fmla="*/ 410894 h 41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434" h="410894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233434" y="410894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44861" y="2444340"/>
              <a:ext cx="8901338" cy="410818"/>
              <a:chOff x="666193" y="3767073"/>
              <a:chExt cx="2243698" cy="410818"/>
            </a:xfrm>
          </p:grpSpPr>
          <p:sp>
            <p:nvSpPr>
              <p:cNvPr id="38" name="Freeform 37"/>
              <p:cNvSpPr/>
              <p:nvPr/>
            </p:nvSpPr>
            <p:spPr>
              <a:xfrm>
                <a:off x="666193" y="3767073"/>
                <a:ext cx="498624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07728"/>
                  <a:gd name="connsiteY0" fmla="*/ 408830 h 410818"/>
                  <a:gd name="connsiteX1" fmla="*/ 262563 w 507728"/>
                  <a:gd name="connsiteY1" fmla="*/ 410818 h 410818"/>
                  <a:gd name="connsiteX2" fmla="*/ 262563 w 507728"/>
                  <a:gd name="connsiteY2" fmla="*/ 0 h 410818"/>
                  <a:gd name="connsiteX3" fmla="*/ 507728 w 507728"/>
                  <a:gd name="connsiteY3" fmla="*/ 0 h 410818"/>
                  <a:gd name="connsiteX0" fmla="*/ 0 w 508236"/>
                  <a:gd name="connsiteY0" fmla="*/ 414793 h 414793"/>
                  <a:gd name="connsiteX1" fmla="*/ 263071 w 508236"/>
                  <a:gd name="connsiteY1" fmla="*/ 410818 h 414793"/>
                  <a:gd name="connsiteX2" fmla="*/ 263071 w 508236"/>
                  <a:gd name="connsiteY2" fmla="*/ 0 h 414793"/>
                  <a:gd name="connsiteX3" fmla="*/ 508236 w 508236"/>
                  <a:gd name="connsiteY3" fmla="*/ 0 h 414793"/>
                  <a:gd name="connsiteX0" fmla="*/ 0 w 507728"/>
                  <a:gd name="connsiteY0" fmla="*/ 410817 h 410818"/>
                  <a:gd name="connsiteX1" fmla="*/ 262563 w 507728"/>
                  <a:gd name="connsiteY1" fmla="*/ 410818 h 410818"/>
                  <a:gd name="connsiteX2" fmla="*/ 262563 w 507728"/>
                  <a:gd name="connsiteY2" fmla="*/ 0 h 410818"/>
                  <a:gd name="connsiteX3" fmla="*/ 507728 w 507728"/>
                  <a:gd name="connsiteY3" fmla="*/ 0 h 410818"/>
                  <a:gd name="connsiteX0" fmla="*/ 0 w 508236"/>
                  <a:gd name="connsiteY0" fmla="*/ 412805 h 412805"/>
                  <a:gd name="connsiteX1" fmla="*/ 263071 w 508236"/>
                  <a:gd name="connsiteY1" fmla="*/ 410818 h 412805"/>
                  <a:gd name="connsiteX2" fmla="*/ 263071 w 508236"/>
                  <a:gd name="connsiteY2" fmla="*/ 0 h 412805"/>
                  <a:gd name="connsiteX3" fmla="*/ 508236 w 508236"/>
                  <a:gd name="connsiteY3" fmla="*/ 0 h 412805"/>
                  <a:gd name="connsiteX0" fmla="*/ 0 w 505695"/>
                  <a:gd name="connsiteY0" fmla="*/ 406841 h 410818"/>
                  <a:gd name="connsiteX1" fmla="*/ 260530 w 505695"/>
                  <a:gd name="connsiteY1" fmla="*/ 410818 h 410818"/>
                  <a:gd name="connsiteX2" fmla="*/ 260530 w 505695"/>
                  <a:gd name="connsiteY2" fmla="*/ 0 h 410818"/>
                  <a:gd name="connsiteX3" fmla="*/ 505695 w 505695"/>
                  <a:gd name="connsiteY3" fmla="*/ 0 h 410818"/>
                  <a:gd name="connsiteX0" fmla="*/ 0 w 505695"/>
                  <a:gd name="connsiteY0" fmla="*/ 412804 h 412804"/>
                  <a:gd name="connsiteX1" fmla="*/ 260530 w 505695"/>
                  <a:gd name="connsiteY1" fmla="*/ 410818 h 412804"/>
                  <a:gd name="connsiteX2" fmla="*/ 260530 w 505695"/>
                  <a:gd name="connsiteY2" fmla="*/ 0 h 412804"/>
                  <a:gd name="connsiteX3" fmla="*/ 505695 w 505695"/>
                  <a:gd name="connsiteY3" fmla="*/ 0 h 412804"/>
                  <a:gd name="connsiteX0" fmla="*/ 0 w 506711"/>
                  <a:gd name="connsiteY0" fmla="*/ 400877 h 410818"/>
                  <a:gd name="connsiteX1" fmla="*/ 261546 w 506711"/>
                  <a:gd name="connsiteY1" fmla="*/ 410818 h 410818"/>
                  <a:gd name="connsiteX2" fmla="*/ 261546 w 506711"/>
                  <a:gd name="connsiteY2" fmla="*/ 0 h 410818"/>
                  <a:gd name="connsiteX3" fmla="*/ 506711 w 506711"/>
                  <a:gd name="connsiteY3" fmla="*/ 0 h 410818"/>
                  <a:gd name="connsiteX0" fmla="*/ 0 w 507219"/>
                  <a:gd name="connsiteY0" fmla="*/ 406840 h 410818"/>
                  <a:gd name="connsiteX1" fmla="*/ 262054 w 507219"/>
                  <a:gd name="connsiteY1" fmla="*/ 410818 h 410818"/>
                  <a:gd name="connsiteX2" fmla="*/ 262054 w 507219"/>
                  <a:gd name="connsiteY2" fmla="*/ 0 h 410818"/>
                  <a:gd name="connsiteX3" fmla="*/ 507219 w 507219"/>
                  <a:gd name="connsiteY3" fmla="*/ 0 h 410818"/>
                  <a:gd name="connsiteX0" fmla="*/ 0 w 507219"/>
                  <a:gd name="connsiteY0" fmla="*/ 406840 h 410818"/>
                  <a:gd name="connsiteX1" fmla="*/ 262054 w 507219"/>
                  <a:gd name="connsiteY1" fmla="*/ 410818 h 410818"/>
                  <a:gd name="connsiteX2" fmla="*/ 262054 w 507219"/>
                  <a:gd name="connsiteY2" fmla="*/ 0 h 410818"/>
                  <a:gd name="connsiteX3" fmla="*/ 507219 w 507219"/>
                  <a:gd name="connsiteY3" fmla="*/ 0 h 410818"/>
                  <a:gd name="connsiteX0" fmla="*/ 0 w 506711"/>
                  <a:gd name="connsiteY0" fmla="*/ 406840 h 410818"/>
                  <a:gd name="connsiteX1" fmla="*/ 261546 w 506711"/>
                  <a:gd name="connsiteY1" fmla="*/ 410818 h 410818"/>
                  <a:gd name="connsiteX2" fmla="*/ 261546 w 506711"/>
                  <a:gd name="connsiteY2" fmla="*/ 0 h 410818"/>
                  <a:gd name="connsiteX3" fmla="*/ 506711 w 506711"/>
                  <a:gd name="connsiteY3" fmla="*/ 0 h 410818"/>
                  <a:gd name="connsiteX0" fmla="*/ 0 w 505695"/>
                  <a:gd name="connsiteY0" fmla="*/ 410816 h 410818"/>
                  <a:gd name="connsiteX1" fmla="*/ 260530 w 505695"/>
                  <a:gd name="connsiteY1" fmla="*/ 410818 h 410818"/>
                  <a:gd name="connsiteX2" fmla="*/ 260530 w 505695"/>
                  <a:gd name="connsiteY2" fmla="*/ 0 h 410818"/>
                  <a:gd name="connsiteX3" fmla="*/ 505695 w 505695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5695" h="410818">
                    <a:moveTo>
                      <a:pt x="0" y="410816"/>
                    </a:moveTo>
                    <a:lnTo>
                      <a:pt x="260530" y="410818"/>
                    </a:lnTo>
                    <a:lnTo>
                      <a:pt x="260530" y="0"/>
                    </a:lnTo>
                    <a:lnTo>
                      <a:pt x="505695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9" name="Freeform 38"/>
              <p:cNvSpPr/>
              <p:nvPr/>
            </p:nvSpPr>
            <p:spPr>
              <a:xfrm>
                <a:off x="1083773" y="3767073"/>
                <a:ext cx="629148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1634814" y="3767073"/>
                <a:ext cx="626940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2183352" y="3767073"/>
                <a:ext cx="634691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735825" y="3767073"/>
                <a:ext cx="17406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233448"/>
                  <a:gd name="connsiteY0" fmla="*/ 0 h 410818"/>
                  <a:gd name="connsiteX1" fmla="*/ 119269 w 233448"/>
                  <a:gd name="connsiteY1" fmla="*/ 0 h 410818"/>
                  <a:gd name="connsiteX2" fmla="*/ 119269 w 233448"/>
                  <a:gd name="connsiteY2" fmla="*/ 410818 h 410818"/>
                  <a:gd name="connsiteX3" fmla="*/ 233448 w 233448"/>
                  <a:gd name="connsiteY3" fmla="*/ 404854 h 410818"/>
                  <a:gd name="connsiteX0" fmla="*/ 0 w 233956"/>
                  <a:gd name="connsiteY0" fmla="*/ 0 h 412805"/>
                  <a:gd name="connsiteX1" fmla="*/ 119269 w 233956"/>
                  <a:gd name="connsiteY1" fmla="*/ 0 h 412805"/>
                  <a:gd name="connsiteX2" fmla="*/ 119269 w 233956"/>
                  <a:gd name="connsiteY2" fmla="*/ 410818 h 412805"/>
                  <a:gd name="connsiteX3" fmla="*/ 233956 w 233956"/>
                  <a:gd name="connsiteY3" fmla="*/ 412805 h 412805"/>
                  <a:gd name="connsiteX0" fmla="*/ 0 w 235481"/>
                  <a:gd name="connsiteY0" fmla="*/ 0 h 412805"/>
                  <a:gd name="connsiteX1" fmla="*/ 119269 w 235481"/>
                  <a:gd name="connsiteY1" fmla="*/ 0 h 412805"/>
                  <a:gd name="connsiteX2" fmla="*/ 119269 w 235481"/>
                  <a:gd name="connsiteY2" fmla="*/ 410818 h 412805"/>
                  <a:gd name="connsiteX3" fmla="*/ 235481 w 235481"/>
                  <a:gd name="connsiteY3" fmla="*/ 412805 h 412805"/>
                  <a:gd name="connsiteX0" fmla="*/ 0 w 235481"/>
                  <a:gd name="connsiteY0" fmla="*/ 0 h 410818"/>
                  <a:gd name="connsiteX1" fmla="*/ 119269 w 235481"/>
                  <a:gd name="connsiteY1" fmla="*/ 0 h 410818"/>
                  <a:gd name="connsiteX2" fmla="*/ 119269 w 235481"/>
                  <a:gd name="connsiteY2" fmla="*/ 410818 h 410818"/>
                  <a:gd name="connsiteX3" fmla="*/ 235481 w 235481"/>
                  <a:gd name="connsiteY3" fmla="*/ 404854 h 410818"/>
                  <a:gd name="connsiteX0" fmla="*/ 0 w 235481"/>
                  <a:gd name="connsiteY0" fmla="*/ 0 h 412805"/>
                  <a:gd name="connsiteX1" fmla="*/ 119269 w 235481"/>
                  <a:gd name="connsiteY1" fmla="*/ 0 h 412805"/>
                  <a:gd name="connsiteX2" fmla="*/ 119269 w 235481"/>
                  <a:gd name="connsiteY2" fmla="*/ 410818 h 412805"/>
                  <a:gd name="connsiteX3" fmla="*/ 235481 w 235481"/>
                  <a:gd name="connsiteY3" fmla="*/ 412805 h 412805"/>
                  <a:gd name="connsiteX0" fmla="*/ 0 w 235481"/>
                  <a:gd name="connsiteY0" fmla="*/ 0 h 410818"/>
                  <a:gd name="connsiteX1" fmla="*/ 119269 w 235481"/>
                  <a:gd name="connsiteY1" fmla="*/ 0 h 410818"/>
                  <a:gd name="connsiteX2" fmla="*/ 119269 w 235481"/>
                  <a:gd name="connsiteY2" fmla="*/ 410818 h 410818"/>
                  <a:gd name="connsiteX3" fmla="*/ 235481 w 235481"/>
                  <a:gd name="connsiteY3" fmla="*/ 406841 h 410818"/>
                  <a:gd name="connsiteX0" fmla="*/ 0 w 236497"/>
                  <a:gd name="connsiteY0" fmla="*/ 0 h 410818"/>
                  <a:gd name="connsiteX1" fmla="*/ 119269 w 236497"/>
                  <a:gd name="connsiteY1" fmla="*/ 0 h 410818"/>
                  <a:gd name="connsiteX2" fmla="*/ 119269 w 236497"/>
                  <a:gd name="connsiteY2" fmla="*/ 410818 h 410818"/>
                  <a:gd name="connsiteX3" fmla="*/ 236497 w 236497"/>
                  <a:gd name="connsiteY3" fmla="*/ 408829 h 410818"/>
                  <a:gd name="connsiteX0" fmla="*/ 0 w 216171"/>
                  <a:gd name="connsiteY0" fmla="*/ 0 h 410818"/>
                  <a:gd name="connsiteX1" fmla="*/ 119269 w 216171"/>
                  <a:gd name="connsiteY1" fmla="*/ 0 h 410818"/>
                  <a:gd name="connsiteX2" fmla="*/ 119269 w 216171"/>
                  <a:gd name="connsiteY2" fmla="*/ 410818 h 410818"/>
                  <a:gd name="connsiteX3" fmla="*/ 216171 w 216171"/>
                  <a:gd name="connsiteY3" fmla="*/ 410817 h 410818"/>
                  <a:gd name="connsiteX0" fmla="*/ 0 w 176534"/>
                  <a:gd name="connsiteY0" fmla="*/ 0 h 410818"/>
                  <a:gd name="connsiteX1" fmla="*/ 119269 w 176534"/>
                  <a:gd name="connsiteY1" fmla="*/ 0 h 410818"/>
                  <a:gd name="connsiteX2" fmla="*/ 119269 w 176534"/>
                  <a:gd name="connsiteY2" fmla="*/ 410818 h 410818"/>
                  <a:gd name="connsiteX3" fmla="*/ 176534 w 176534"/>
                  <a:gd name="connsiteY3" fmla="*/ 410817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534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76534" y="410817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32887" y="3135624"/>
              <a:ext cx="8905993" cy="410821"/>
              <a:chOff x="656749" y="3767073"/>
              <a:chExt cx="1109278" cy="410821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656749" y="3767073"/>
                <a:ext cx="506210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3226"/>
                  <a:gd name="connsiteY0" fmla="*/ 410818 h 410818"/>
                  <a:gd name="connsiteX1" fmla="*/ 288061 w 533226"/>
                  <a:gd name="connsiteY1" fmla="*/ 410818 h 410818"/>
                  <a:gd name="connsiteX2" fmla="*/ 288061 w 533226"/>
                  <a:gd name="connsiteY2" fmla="*/ 0 h 410818"/>
                  <a:gd name="connsiteX3" fmla="*/ 533226 w 533226"/>
                  <a:gd name="connsiteY3" fmla="*/ 0 h 410818"/>
                  <a:gd name="connsiteX0" fmla="*/ 0 w 513389"/>
                  <a:gd name="connsiteY0" fmla="*/ 410818 h 410818"/>
                  <a:gd name="connsiteX1" fmla="*/ 268224 w 513389"/>
                  <a:gd name="connsiteY1" fmla="*/ 410818 h 410818"/>
                  <a:gd name="connsiteX2" fmla="*/ 268224 w 513389"/>
                  <a:gd name="connsiteY2" fmla="*/ 0 h 410818"/>
                  <a:gd name="connsiteX3" fmla="*/ 513389 w 513389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3389" h="410818">
                    <a:moveTo>
                      <a:pt x="0" y="410818"/>
                    </a:moveTo>
                    <a:lnTo>
                      <a:pt x="268224" y="410818"/>
                    </a:lnTo>
                    <a:lnTo>
                      <a:pt x="268224" y="0"/>
                    </a:lnTo>
                    <a:lnTo>
                      <a:pt x="513389" y="0"/>
                    </a:lnTo>
                  </a:path>
                </a:pathLst>
              </a:custGeom>
              <a:noFill/>
              <a:ln w="1905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1081330" y="3767073"/>
                <a:ext cx="617627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>
              <a:xfrm>
                <a:off x="1630451" y="3767073"/>
                <a:ext cx="135576" cy="410821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162373"/>
                  <a:gd name="connsiteY0" fmla="*/ 0 h 414794"/>
                  <a:gd name="connsiteX1" fmla="*/ 119269 w 162373"/>
                  <a:gd name="connsiteY1" fmla="*/ 0 h 414794"/>
                  <a:gd name="connsiteX2" fmla="*/ 119269 w 162373"/>
                  <a:gd name="connsiteY2" fmla="*/ 410818 h 414794"/>
                  <a:gd name="connsiteX3" fmla="*/ 162373 w 162373"/>
                  <a:gd name="connsiteY3" fmla="*/ 414794 h 414794"/>
                  <a:gd name="connsiteX0" fmla="*/ 0 w 159911"/>
                  <a:gd name="connsiteY0" fmla="*/ 0 h 414794"/>
                  <a:gd name="connsiteX1" fmla="*/ 119269 w 159911"/>
                  <a:gd name="connsiteY1" fmla="*/ 0 h 414794"/>
                  <a:gd name="connsiteX2" fmla="*/ 119269 w 159911"/>
                  <a:gd name="connsiteY2" fmla="*/ 410818 h 414794"/>
                  <a:gd name="connsiteX3" fmla="*/ 159911 w 159911"/>
                  <a:gd name="connsiteY3" fmla="*/ 414794 h 414794"/>
                  <a:gd name="connsiteX0" fmla="*/ 0 w 159090"/>
                  <a:gd name="connsiteY0" fmla="*/ 0 h 410818"/>
                  <a:gd name="connsiteX1" fmla="*/ 119269 w 159090"/>
                  <a:gd name="connsiteY1" fmla="*/ 0 h 410818"/>
                  <a:gd name="connsiteX2" fmla="*/ 119269 w 159090"/>
                  <a:gd name="connsiteY2" fmla="*/ 410818 h 410818"/>
                  <a:gd name="connsiteX3" fmla="*/ 159090 w 159090"/>
                  <a:gd name="connsiteY3" fmla="*/ 406843 h 410818"/>
                  <a:gd name="connsiteX0" fmla="*/ 0 w 160731"/>
                  <a:gd name="connsiteY0" fmla="*/ 0 h 416782"/>
                  <a:gd name="connsiteX1" fmla="*/ 119269 w 160731"/>
                  <a:gd name="connsiteY1" fmla="*/ 0 h 416782"/>
                  <a:gd name="connsiteX2" fmla="*/ 119269 w 160731"/>
                  <a:gd name="connsiteY2" fmla="*/ 410818 h 416782"/>
                  <a:gd name="connsiteX3" fmla="*/ 160731 w 160731"/>
                  <a:gd name="connsiteY3" fmla="*/ 416782 h 416782"/>
                  <a:gd name="connsiteX0" fmla="*/ 0 w 159637"/>
                  <a:gd name="connsiteY0" fmla="*/ 0 h 412806"/>
                  <a:gd name="connsiteX1" fmla="*/ 119269 w 159637"/>
                  <a:gd name="connsiteY1" fmla="*/ 0 h 412806"/>
                  <a:gd name="connsiteX2" fmla="*/ 119269 w 159637"/>
                  <a:gd name="connsiteY2" fmla="*/ 410818 h 412806"/>
                  <a:gd name="connsiteX3" fmla="*/ 159637 w 159637"/>
                  <a:gd name="connsiteY3" fmla="*/ 412806 h 412806"/>
                  <a:gd name="connsiteX0" fmla="*/ 0 w 159911"/>
                  <a:gd name="connsiteY0" fmla="*/ 0 h 410818"/>
                  <a:gd name="connsiteX1" fmla="*/ 119269 w 159911"/>
                  <a:gd name="connsiteY1" fmla="*/ 0 h 410818"/>
                  <a:gd name="connsiteX2" fmla="*/ 119269 w 159911"/>
                  <a:gd name="connsiteY2" fmla="*/ 410818 h 410818"/>
                  <a:gd name="connsiteX3" fmla="*/ 159911 w 159911"/>
                  <a:gd name="connsiteY3" fmla="*/ 406843 h 410818"/>
                  <a:gd name="connsiteX0" fmla="*/ 0 w 158543"/>
                  <a:gd name="connsiteY0" fmla="*/ 0 h 410818"/>
                  <a:gd name="connsiteX1" fmla="*/ 119269 w 158543"/>
                  <a:gd name="connsiteY1" fmla="*/ 0 h 410818"/>
                  <a:gd name="connsiteX2" fmla="*/ 119269 w 158543"/>
                  <a:gd name="connsiteY2" fmla="*/ 410818 h 410818"/>
                  <a:gd name="connsiteX3" fmla="*/ 158543 w 158543"/>
                  <a:gd name="connsiteY3" fmla="*/ 408831 h 410818"/>
                  <a:gd name="connsiteX0" fmla="*/ 0 w 159090"/>
                  <a:gd name="connsiteY0" fmla="*/ 0 h 410818"/>
                  <a:gd name="connsiteX1" fmla="*/ 119269 w 159090"/>
                  <a:gd name="connsiteY1" fmla="*/ 0 h 410818"/>
                  <a:gd name="connsiteX2" fmla="*/ 119269 w 159090"/>
                  <a:gd name="connsiteY2" fmla="*/ 410818 h 410818"/>
                  <a:gd name="connsiteX3" fmla="*/ 159090 w 159090"/>
                  <a:gd name="connsiteY3" fmla="*/ 406844 h 410818"/>
                  <a:gd name="connsiteX0" fmla="*/ 0 w 159090"/>
                  <a:gd name="connsiteY0" fmla="*/ 0 h 412808"/>
                  <a:gd name="connsiteX1" fmla="*/ 119269 w 159090"/>
                  <a:gd name="connsiteY1" fmla="*/ 0 h 412808"/>
                  <a:gd name="connsiteX2" fmla="*/ 119269 w 159090"/>
                  <a:gd name="connsiteY2" fmla="*/ 410818 h 412808"/>
                  <a:gd name="connsiteX3" fmla="*/ 159090 w 159090"/>
                  <a:gd name="connsiteY3" fmla="*/ 412808 h 412808"/>
                  <a:gd name="connsiteX0" fmla="*/ 0 w 160184"/>
                  <a:gd name="connsiteY0" fmla="*/ 0 h 418772"/>
                  <a:gd name="connsiteX1" fmla="*/ 119269 w 160184"/>
                  <a:gd name="connsiteY1" fmla="*/ 0 h 418772"/>
                  <a:gd name="connsiteX2" fmla="*/ 119269 w 160184"/>
                  <a:gd name="connsiteY2" fmla="*/ 410818 h 418772"/>
                  <a:gd name="connsiteX3" fmla="*/ 160184 w 160184"/>
                  <a:gd name="connsiteY3" fmla="*/ 418772 h 418772"/>
                  <a:gd name="connsiteX0" fmla="*/ 0 w 160184"/>
                  <a:gd name="connsiteY0" fmla="*/ 0 h 410818"/>
                  <a:gd name="connsiteX1" fmla="*/ 119269 w 160184"/>
                  <a:gd name="connsiteY1" fmla="*/ 0 h 410818"/>
                  <a:gd name="connsiteX2" fmla="*/ 119269 w 160184"/>
                  <a:gd name="connsiteY2" fmla="*/ 410818 h 410818"/>
                  <a:gd name="connsiteX3" fmla="*/ 160184 w 160184"/>
                  <a:gd name="connsiteY3" fmla="*/ 408833 h 410818"/>
                  <a:gd name="connsiteX0" fmla="*/ 0 w 159637"/>
                  <a:gd name="connsiteY0" fmla="*/ 0 h 410821"/>
                  <a:gd name="connsiteX1" fmla="*/ 119269 w 159637"/>
                  <a:gd name="connsiteY1" fmla="*/ 0 h 410821"/>
                  <a:gd name="connsiteX2" fmla="*/ 119269 w 159637"/>
                  <a:gd name="connsiteY2" fmla="*/ 410818 h 410821"/>
                  <a:gd name="connsiteX3" fmla="*/ 159637 w 159637"/>
                  <a:gd name="connsiteY3" fmla="*/ 410821 h 410821"/>
                  <a:gd name="connsiteX0" fmla="*/ 0 w 149789"/>
                  <a:gd name="connsiteY0" fmla="*/ 0 h 410821"/>
                  <a:gd name="connsiteX1" fmla="*/ 119269 w 149789"/>
                  <a:gd name="connsiteY1" fmla="*/ 0 h 410821"/>
                  <a:gd name="connsiteX2" fmla="*/ 119269 w 149789"/>
                  <a:gd name="connsiteY2" fmla="*/ 410818 h 410821"/>
                  <a:gd name="connsiteX3" fmla="*/ 149789 w 149789"/>
                  <a:gd name="connsiteY3" fmla="*/ 410821 h 410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789" h="410821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49789" y="410821"/>
                    </a:lnTo>
                  </a:path>
                </a:pathLst>
              </a:custGeom>
              <a:noFill/>
              <a:ln w="1905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30651" y="3826908"/>
              <a:ext cx="8906178" cy="410818"/>
              <a:chOff x="653897" y="3767073"/>
              <a:chExt cx="554427" cy="410818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653897" y="3767073"/>
                <a:ext cx="510919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2597"/>
                  <a:gd name="connsiteY0" fmla="*/ 410818 h 410818"/>
                  <a:gd name="connsiteX1" fmla="*/ 287432 w 532597"/>
                  <a:gd name="connsiteY1" fmla="*/ 410818 h 410818"/>
                  <a:gd name="connsiteX2" fmla="*/ 287432 w 532597"/>
                  <a:gd name="connsiteY2" fmla="*/ 0 h 410818"/>
                  <a:gd name="connsiteX3" fmla="*/ 532597 w 532597"/>
                  <a:gd name="connsiteY3" fmla="*/ 0 h 410818"/>
                  <a:gd name="connsiteX0" fmla="*/ 0 w 518164"/>
                  <a:gd name="connsiteY0" fmla="*/ 410818 h 410818"/>
                  <a:gd name="connsiteX1" fmla="*/ 272999 w 518164"/>
                  <a:gd name="connsiteY1" fmla="*/ 410818 h 410818"/>
                  <a:gd name="connsiteX2" fmla="*/ 272999 w 518164"/>
                  <a:gd name="connsiteY2" fmla="*/ 0 h 410818"/>
                  <a:gd name="connsiteX3" fmla="*/ 518164 w 518164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8164" h="410818">
                    <a:moveTo>
                      <a:pt x="0" y="410818"/>
                    </a:moveTo>
                    <a:lnTo>
                      <a:pt x="272999" y="410818"/>
                    </a:lnTo>
                    <a:lnTo>
                      <a:pt x="272999" y="0"/>
                    </a:lnTo>
                    <a:lnTo>
                      <a:pt x="518164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1080338" y="3767073"/>
                <a:ext cx="12798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134667"/>
                  <a:gd name="connsiteY0" fmla="*/ 0 h 410818"/>
                  <a:gd name="connsiteX1" fmla="*/ 119269 w 134667"/>
                  <a:gd name="connsiteY1" fmla="*/ 0 h 410818"/>
                  <a:gd name="connsiteX2" fmla="*/ 119269 w 134667"/>
                  <a:gd name="connsiteY2" fmla="*/ 410818 h 410818"/>
                  <a:gd name="connsiteX3" fmla="*/ 134667 w 134667"/>
                  <a:gd name="connsiteY3" fmla="*/ 406842 h 410818"/>
                  <a:gd name="connsiteX0" fmla="*/ 0 w 133250"/>
                  <a:gd name="connsiteY0" fmla="*/ 0 h 410818"/>
                  <a:gd name="connsiteX1" fmla="*/ 119269 w 133250"/>
                  <a:gd name="connsiteY1" fmla="*/ 0 h 410818"/>
                  <a:gd name="connsiteX2" fmla="*/ 119269 w 133250"/>
                  <a:gd name="connsiteY2" fmla="*/ 410818 h 410818"/>
                  <a:gd name="connsiteX3" fmla="*/ 133250 w 133250"/>
                  <a:gd name="connsiteY3" fmla="*/ 410818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250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33250" y="41081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035502" y="1467801"/>
              <a:ext cx="8202014" cy="2769925"/>
              <a:chOff x="848295" y="3481818"/>
              <a:chExt cx="8202014" cy="54907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317184" y="3486607"/>
                <a:ext cx="0" cy="544289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/>
              <p:cNvGrpSpPr/>
              <p:nvPr/>
            </p:nvGrpSpPr>
            <p:grpSpPr>
              <a:xfrm>
                <a:off x="848295" y="3481818"/>
                <a:ext cx="8202014" cy="549078"/>
                <a:chOff x="848295" y="3481818"/>
                <a:chExt cx="8202014" cy="549078"/>
              </a:xfrm>
            </p:grpSpPr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48295" y="3481818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40124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94418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908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03743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8405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413068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46773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522393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577055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68638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41043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795705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850368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90503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TextBox 10"/>
            <p:cNvSpPr txBox="1"/>
            <p:nvPr/>
          </p:nvSpPr>
          <p:spPr>
            <a:xfrm>
              <a:off x="114012" y="1067113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Clock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012" y="1763186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FF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0000FF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4012" y="2459259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8000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008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4012" y="3155332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CC6600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CC6600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012" y="3851405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00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000000"/>
                  </a:solidFill>
                  <a:latin typeface="Calibri" panose="020F0502020204030204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236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BCD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024" y="1679585"/>
            <a:ext cx="7018528" cy="1373969"/>
          </a:xfrm>
        </p:spPr>
        <p:txBody>
          <a:bodyPr>
            <a:normAutofit lnSpcReduction="10000"/>
          </a:bodyPr>
          <a:lstStyle/>
          <a:p>
            <a:pPr>
              <a:spcBef>
                <a:spcPts val="1846"/>
              </a:spcBef>
            </a:pPr>
            <a:r>
              <a:rPr lang="en-US" b="1" dirty="0">
                <a:solidFill>
                  <a:srgbClr val="FF0000"/>
                </a:solidFill>
              </a:rPr>
              <a:t>Problem:</a:t>
            </a:r>
            <a:r>
              <a:rPr lang="en-US" dirty="0"/>
              <a:t> Convert a 4-bit binary counter into a BCD counter</a:t>
            </a:r>
          </a:p>
          <a:p>
            <a:pPr>
              <a:spcBef>
                <a:spcPts val="1846"/>
              </a:spcBef>
            </a:pPr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b="1" dirty="0"/>
              <a:t> </a:t>
            </a:r>
            <a:r>
              <a:rPr lang="en-US" dirty="0"/>
              <a:t>When output reaches 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 then reset back to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pPr>
              <a:spcBef>
                <a:spcPts val="1846"/>
              </a:spcBef>
            </a:pPr>
            <a:r>
              <a:rPr lang="en-US" b="1" dirty="0">
                <a:solidFill>
                  <a:srgbClr val="FF0000"/>
                </a:solidFill>
              </a:rPr>
              <a:t>Asynchronous Reset: </a:t>
            </a:r>
            <a:r>
              <a:rPr lang="en-US" dirty="0"/>
              <a:t>Count to 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 and reset immediately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487522" y="3130341"/>
            <a:ext cx="3366226" cy="3170146"/>
            <a:chOff x="1043815" y="2852930"/>
            <a:chExt cx="3853573" cy="3686848"/>
          </a:xfrm>
        </p:grpSpPr>
        <p:sp>
          <p:nvSpPr>
            <p:cNvPr id="50" name="TextBox 49"/>
            <p:cNvSpPr txBox="1"/>
            <p:nvPr/>
          </p:nvSpPr>
          <p:spPr>
            <a:xfrm>
              <a:off x="1994358" y="2852930"/>
              <a:ext cx="2534708" cy="6912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4-bit Counter with</a:t>
              </a:r>
            </a:p>
            <a:p>
              <a:pPr algn="ctr" defTabSz="457200"/>
              <a:r>
                <a:rPr lang="en-US" sz="1846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Synchronous</a:t>
              </a:r>
              <a:r>
                <a:rPr lang="en-US" sz="1846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 Reset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1043815" y="3601821"/>
              <a:ext cx="3853573" cy="2937957"/>
              <a:chOff x="1043815" y="3601821"/>
              <a:chExt cx="3853573" cy="2937957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043815" y="3601821"/>
                <a:ext cx="3853573" cy="2937957"/>
                <a:chOff x="3051969" y="3601821"/>
                <a:chExt cx="3853573" cy="2937957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4223609" y="3601821"/>
                  <a:ext cx="2025576" cy="172580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846" dirty="0">
                      <a:solidFill>
                        <a:srgbClr val="000000"/>
                      </a:solidFill>
                      <a:latin typeface="Calibri" panose="020F0502020204030204"/>
                    </a:rPr>
                    <a:t>4-bit</a:t>
                  </a:r>
                </a:p>
                <a:p>
                  <a:pPr algn="ctr" defTabSz="457200"/>
                  <a:r>
                    <a:rPr lang="en-US" sz="1846" dirty="0">
                      <a:solidFill>
                        <a:srgbClr val="000000"/>
                      </a:solidFill>
                      <a:latin typeface="Calibri" panose="020F0502020204030204"/>
                    </a:rPr>
                    <a:t>Counter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5804913" y="3775843"/>
                      <a:ext cx="403248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𝐸𝑁</m:t>
                            </m:r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4913" y="3775843"/>
                      <a:ext cx="403248" cy="288035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l="-16667" r="-13636" b="-12500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4262497" y="3775843"/>
                      <a:ext cx="594789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𝐶𝑜𝑢𝑡</m:t>
                            </m:r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497" y="3775843"/>
                      <a:ext cx="594789" cy="288035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l="-10309" r="-10309" b="-12500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3714476" y="3919860"/>
                  <a:ext cx="50913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257086" y="3919860"/>
                  <a:ext cx="398583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/>
                <p:cNvSpPr txBox="1"/>
                <p:nvPr/>
              </p:nvSpPr>
              <p:spPr>
                <a:xfrm>
                  <a:off x="6694558" y="3775843"/>
                  <a:ext cx="210984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:r>
                    <a:rPr lang="en-US" sz="1846" b="1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</a:t>
                  </a: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3051969" y="4320232"/>
                  <a:ext cx="1344461" cy="288035"/>
                  <a:chOff x="2331854" y="4568948"/>
                  <a:chExt cx="1344461" cy="28803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TextBox 4"/>
                      <p:cNvSpPr txBox="1"/>
                      <p:nvPr/>
                    </p:nvSpPr>
                    <p:spPr>
                      <a:xfrm>
                        <a:off x="2331854" y="4568948"/>
                        <a:ext cx="576069" cy="28803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none" lIns="0" tIns="0" rIns="0" bIns="0" rtlCol="0" anchor="ctr" anchorCtr="0">
                        <a:noAutofit/>
                      </a:bodyPr>
                      <a:lstStyle/>
                      <a:p>
                        <a:pPr algn="r" defTabSz="457200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𝑐𝑙𝑜𝑐𝑘</m:t>
                              </m:r>
                            </m:oMath>
                          </m:oMathPara>
                        </a14:m>
                        <a:endParaRPr lang="en-US" sz="1846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TextBox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854" y="4568948"/>
                        <a:ext cx="576069" cy="288035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l="-14737" r="-17895" b="-12766"/>
                        </a:stretch>
                      </a:blipFill>
                      <a:ln w="254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" name="Isosceles Triangle 6"/>
                  <p:cNvSpPr/>
                  <p:nvPr/>
                </p:nvSpPr>
                <p:spPr>
                  <a:xfrm rot="5400000">
                    <a:off x="3503494" y="4638748"/>
                    <a:ext cx="172821" cy="17282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:endParaRPr lang="en-US" sz="166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4" name="Straight Arrow Connector 13"/>
                  <p:cNvCxnSpPr/>
                  <p:nvPr/>
                </p:nvCxnSpPr>
                <p:spPr>
                  <a:xfrm flipH="1">
                    <a:off x="3000743" y="4721516"/>
                    <a:ext cx="512082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809010" y="6138931"/>
                      <a:ext cx="403249" cy="400847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ct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9010" y="6138931"/>
                      <a:ext cx="403249" cy="400847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l="-17910" b="-9091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67" name="Group 66"/>
                <p:cNvGrpSpPr/>
                <p:nvPr/>
              </p:nvGrpSpPr>
              <p:grpSpPr>
                <a:xfrm>
                  <a:off x="4924224" y="5327629"/>
                  <a:ext cx="1036926" cy="811302"/>
                  <a:chOff x="4924224" y="5327629"/>
                  <a:chExt cx="1036926" cy="573668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>
                  <a:xfrm flipV="1">
                    <a:off x="4924224" y="5327629"/>
                    <a:ext cx="0" cy="5736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5269866" y="5327629"/>
                    <a:ext cx="0" cy="5736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5615508" y="5327629"/>
                    <a:ext cx="0" cy="5736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5961150" y="5327629"/>
                    <a:ext cx="0" cy="5736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5154652" y="6136529"/>
                      <a:ext cx="403249" cy="400847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ct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4652" y="6136529"/>
                      <a:ext cx="403249" cy="400847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l="-19697" b="-10769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5500294" y="6134127"/>
                      <a:ext cx="403249" cy="400847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ct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0294" y="6134127"/>
                      <a:ext cx="403249" cy="400847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l="-19697" b="-10606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5845936" y="6131725"/>
                      <a:ext cx="403249" cy="400847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ct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5936" y="6131725"/>
                      <a:ext cx="403249" cy="400847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l="-19697" b="-9091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4232940" y="4869175"/>
                      <a:ext cx="720087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𝑅𝑒𝑠𝑒𝑡</m:t>
                            </m:r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2940" y="4869175"/>
                      <a:ext cx="720087" cy="288035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l="-6780" r="-5932" b="-12766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TextBox 75"/>
              <p:cNvSpPr txBox="1"/>
              <p:nvPr/>
            </p:nvSpPr>
            <p:spPr>
              <a:xfrm>
                <a:off x="2936755" y="4842048"/>
                <a:ext cx="1209746" cy="34564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(Synchronous)</a:t>
                </a:r>
              </a:p>
            </p:txBody>
          </p:sp>
        </p:grpSp>
      </p:grpSp>
      <p:grpSp>
        <p:nvGrpSpPr>
          <p:cNvPr id="77" name="Group 76"/>
          <p:cNvGrpSpPr/>
          <p:nvPr/>
        </p:nvGrpSpPr>
        <p:grpSpPr>
          <a:xfrm>
            <a:off x="1788770" y="4650494"/>
            <a:ext cx="3384150" cy="1077509"/>
            <a:chOff x="2294987" y="4752284"/>
            <a:chExt cx="3666163" cy="1167301"/>
          </a:xfrm>
        </p:grpSpPr>
        <p:sp>
          <p:nvSpPr>
            <p:cNvPr id="71" name="Freeform 70"/>
            <p:cNvSpPr/>
            <p:nvPr/>
          </p:nvSpPr>
          <p:spPr>
            <a:xfrm>
              <a:off x="3283920" y="5163312"/>
              <a:ext cx="286512" cy="545334"/>
            </a:xfrm>
            <a:custGeom>
              <a:avLst/>
              <a:gdLst>
                <a:gd name="connsiteX0" fmla="*/ 195072 w 286512"/>
                <a:gd name="connsiteY0" fmla="*/ 560832 h 560832"/>
                <a:gd name="connsiteX1" fmla="*/ 0 w 286512"/>
                <a:gd name="connsiteY1" fmla="*/ 560832 h 560832"/>
                <a:gd name="connsiteX2" fmla="*/ 0 w 286512"/>
                <a:gd name="connsiteY2" fmla="*/ 0 h 560832"/>
                <a:gd name="connsiteX3" fmla="*/ 286512 w 286512"/>
                <a:gd name="connsiteY3" fmla="*/ 0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560832">
                  <a:moveTo>
                    <a:pt x="195072" y="560832"/>
                  </a:moveTo>
                  <a:lnTo>
                    <a:pt x="0" y="560832"/>
                  </a:lnTo>
                  <a:lnTo>
                    <a:pt x="0" y="0"/>
                  </a:lnTo>
                  <a:lnTo>
                    <a:pt x="286512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015074" y="4896302"/>
              <a:ext cx="5734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76899" y="5026956"/>
              <a:ext cx="23527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 61"/>
            <p:cNvSpPr>
              <a:spLocks noChangeAspect="1"/>
            </p:cNvSpPr>
            <p:nvPr/>
          </p:nvSpPr>
          <p:spPr bwMode="auto">
            <a:xfrm>
              <a:off x="3475930" y="4820666"/>
              <a:ext cx="497751" cy="412580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294987" y="4752284"/>
                  <a:ext cx="720087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𝑅𝑒𝑠𝑒𝑡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987" y="4752284"/>
                  <a:ext cx="720087" cy="28803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932" r="-6780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>
            <a:xfrm>
              <a:off x="3969042" y="5560459"/>
              <a:ext cx="955182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16074" y="5821367"/>
              <a:ext cx="2045076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Delay 44"/>
            <p:cNvSpPr/>
            <p:nvPr/>
          </p:nvSpPr>
          <p:spPr>
            <a:xfrm rot="10800000" flipV="1">
              <a:off x="3455218" y="5461131"/>
              <a:ext cx="518463" cy="45845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6686560" y="3130341"/>
            <a:ext cx="3577401" cy="3170146"/>
            <a:chOff x="5592773" y="2852930"/>
            <a:chExt cx="3853573" cy="3686848"/>
          </a:xfrm>
        </p:grpSpPr>
        <p:sp>
          <p:nvSpPr>
            <p:cNvPr id="79" name="TextBox 78"/>
            <p:cNvSpPr txBox="1"/>
            <p:nvPr/>
          </p:nvSpPr>
          <p:spPr>
            <a:xfrm>
              <a:off x="6543316" y="2852930"/>
              <a:ext cx="2534708" cy="69128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4-bit Counter with</a:t>
              </a:r>
            </a:p>
            <a:p>
              <a:pPr algn="ctr" defTabSz="457200"/>
              <a:r>
                <a:rPr lang="en-US" sz="1846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Asynchronous</a:t>
              </a:r>
              <a:r>
                <a:rPr lang="en-US" sz="1846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 Reset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592773" y="3601821"/>
              <a:ext cx="3853573" cy="2937957"/>
              <a:chOff x="1043815" y="3601821"/>
              <a:chExt cx="3853573" cy="2937957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1043815" y="3601821"/>
                <a:ext cx="3853573" cy="2937957"/>
                <a:chOff x="3051969" y="3601821"/>
                <a:chExt cx="3853573" cy="2937957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4223609" y="3601821"/>
                  <a:ext cx="2025576" cy="1725808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846" dirty="0">
                      <a:solidFill>
                        <a:srgbClr val="000000"/>
                      </a:solidFill>
                      <a:latin typeface="Calibri" panose="020F0502020204030204"/>
                    </a:rPr>
                    <a:t>4-bit</a:t>
                  </a:r>
                </a:p>
                <a:p>
                  <a:pPr algn="ctr" defTabSz="457200"/>
                  <a:r>
                    <a:rPr lang="en-US" sz="1846" dirty="0">
                      <a:solidFill>
                        <a:srgbClr val="000000"/>
                      </a:solidFill>
                      <a:latin typeface="Calibri" panose="020F0502020204030204"/>
                    </a:rPr>
                    <a:t>Counter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5804913" y="3775843"/>
                      <a:ext cx="403248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𝐸𝑁</m:t>
                            </m:r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04913" y="3775843"/>
                      <a:ext cx="403248" cy="288035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l="-15152" r="-15152" b="-12500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4262497" y="3775843"/>
                      <a:ext cx="594789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𝐶𝑜𝑢𝑡</m:t>
                            </m:r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497" y="3775843"/>
                      <a:ext cx="594789" cy="288035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l="-9184" r="-10204" b="-12500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3714476" y="3919860"/>
                  <a:ext cx="50913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>
                  <a:off x="6257086" y="3919860"/>
                  <a:ext cx="398583" cy="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headEnd type="arrow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6694558" y="3775843"/>
                  <a:ext cx="210984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:r>
                    <a:rPr lang="en-US" sz="1846" b="1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1</a:t>
                  </a: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051969" y="4320232"/>
                  <a:ext cx="1344461" cy="288035"/>
                  <a:chOff x="2331854" y="4568948"/>
                  <a:chExt cx="1344461" cy="28803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TextBox 99"/>
                      <p:cNvSpPr txBox="1"/>
                      <p:nvPr/>
                    </p:nvSpPr>
                    <p:spPr>
                      <a:xfrm>
                        <a:off x="2331854" y="4568948"/>
                        <a:ext cx="576069" cy="28803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</p:spPr>
                    <p:txBody>
                      <a:bodyPr wrap="none" lIns="0" tIns="0" rIns="0" bIns="0" rtlCol="0" anchor="ctr" anchorCtr="0">
                        <a:noAutofit/>
                      </a:bodyPr>
                      <a:lstStyle/>
                      <a:p>
                        <a:pPr algn="r" defTabSz="457200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𝑐𝑙𝑜𝑐𝑘</m:t>
                              </m:r>
                            </m:oMath>
                          </m:oMathPara>
                        </a14:m>
                        <a:endParaRPr lang="en-US" sz="1846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0" name="TextBox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31854" y="4568948"/>
                        <a:ext cx="576069" cy="288035"/>
                      </a:xfrm>
                      <a:prstGeom prst="rect">
                        <a:avLst/>
                      </a:prstGeom>
                      <a:blipFill rotWithShape="1">
                        <a:blip r:embed="rId13"/>
                        <a:stretch>
                          <a:fillRect l="-14737" r="-17895" b="-12766"/>
                        </a:stretch>
                      </a:blipFill>
                      <a:ln w="254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1" name="Isosceles Triangle 100"/>
                  <p:cNvSpPr/>
                  <p:nvPr/>
                </p:nvSpPr>
                <p:spPr>
                  <a:xfrm rot="5400000">
                    <a:off x="3503494" y="4638748"/>
                    <a:ext cx="172821" cy="172821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:endParaRPr lang="en-US" sz="1662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102" name="Straight Arrow Connector 101"/>
                  <p:cNvCxnSpPr/>
                  <p:nvPr/>
                </p:nvCxnSpPr>
                <p:spPr>
                  <a:xfrm flipH="1">
                    <a:off x="3000743" y="4721516"/>
                    <a:ext cx="512082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4809010" y="6138931"/>
                      <a:ext cx="403249" cy="400847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ct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9010" y="6138931"/>
                      <a:ext cx="403249" cy="400847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l="-19697" b="-9091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91" name="Group 90"/>
                <p:cNvGrpSpPr/>
                <p:nvPr/>
              </p:nvGrpSpPr>
              <p:grpSpPr>
                <a:xfrm>
                  <a:off x="4924224" y="5327629"/>
                  <a:ext cx="1036926" cy="811302"/>
                  <a:chOff x="4924224" y="5327629"/>
                  <a:chExt cx="1036926" cy="573668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4924224" y="5327629"/>
                    <a:ext cx="0" cy="5736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flipV="1">
                    <a:off x="5269866" y="5327629"/>
                    <a:ext cx="0" cy="5736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V="1">
                    <a:off x="5615508" y="5327629"/>
                    <a:ext cx="0" cy="5736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 flipV="1">
                    <a:off x="5961150" y="5327629"/>
                    <a:ext cx="0" cy="57366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5154652" y="6136529"/>
                      <a:ext cx="403249" cy="400847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ct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4652" y="6136529"/>
                      <a:ext cx="403249" cy="400847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7910" b="-10769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5500294" y="6134127"/>
                      <a:ext cx="403249" cy="400847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ct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0294" y="6134127"/>
                      <a:ext cx="403249" cy="400847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l="-19697" b="-10606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5845936" y="6131725"/>
                      <a:ext cx="403249" cy="400847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ct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46" i="1" dirty="0">
                                    <a:solidFill>
                                      <a:srgbClr val="00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5936" y="6131725"/>
                      <a:ext cx="403249" cy="400847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l="-19697" b="-9091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4232940" y="4869175"/>
                      <a:ext cx="720087" cy="288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algn="r" defTabSz="4572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46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𝑅𝑒𝑠𝑒𝑡</m:t>
                            </m:r>
                          </m:oMath>
                        </m:oMathPara>
                      </a14:m>
                      <a:endParaRPr lang="en-US" sz="1846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2940" y="4869175"/>
                      <a:ext cx="720087" cy="288035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l="-5932" r="-6780" b="-12766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2" name="TextBox 81"/>
              <p:cNvSpPr txBox="1"/>
              <p:nvPr/>
            </p:nvSpPr>
            <p:spPr>
              <a:xfrm>
                <a:off x="2950942" y="4842048"/>
                <a:ext cx="1209746" cy="34564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Arial Narrow" panose="020B0606020202030204" pitchFamily="34" charset="0"/>
                  </a:rPr>
                  <a:t>(Asynchronous)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5987808" y="4650494"/>
            <a:ext cx="3065096" cy="1077509"/>
            <a:chOff x="2294987" y="4752284"/>
            <a:chExt cx="3320521" cy="1167301"/>
          </a:xfrm>
        </p:grpSpPr>
        <p:sp>
          <p:nvSpPr>
            <p:cNvPr id="104" name="Freeform 103"/>
            <p:cNvSpPr/>
            <p:nvPr/>
          </p:nvSpPr>
          <p:spPr>
            <a:xfrm>
              <a:off x="3283920" y="5163312"/>
              <a:ext cx="286512" cy="545334"/>
            </a:xfrm>
            <a:custGeom>
              <a:avLst/>
              <a:gdLst>
                <a:gd name="connsiteX0" fmla="*/ 195072 w 286512"/>
                <a:gd name="connsiteY0" fmla="*/ 560832 h 560832"/>
                <a:gd name="connsiteX1" fmla="*/ 0 w 286512"/>
                <a:gd name="connsiteY1" fmla="*/ 560832 h 560832"/>
                <a:gd name="connsiteX2" fmla="*/ 0 w 286512"/>
                <a:gd name="connsiteY2" fmla="*/ 0 h 560832"/>
                <a:gd name="connsiteX3" fmla="*/ 286512 w 286512"/>
                <a:gd name="connsiteY3" fmla="*/ 0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560832">
                  <a:moveTo>
                    <a:pt x="195072" y="560832"/>
                  </a:moveTo>
                  <a:lnTo>
                    <a:pt x="0" y="560832"/>
                  </a:lnTo>
                  <a:lnTo>
                    <a:pt x="0" y="0"/>
                  </a:lnTo>
                  <a:lnTo>
                    <a:pt x="286512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3015074" y="4896302"/>
              <a:ext cx="5734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976899" y="5026956"/>
              <a:ext cx="23527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Freeform 61"/>
            <p:cNvSpPr>
              <a:spLocks noChangeAspect="1"/>
            </p:cNvSpPr>
            <p:nvPr/>
          </p:nvSpPr>
          <p:spPr bwMode="auto">
            <a:xfrm>
              <a:off x="3475930" y="4820666"/>
              <a:ext cx="497751" cy="412580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2294987" y="4752284"/>
                  <a:ext cx="720087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𝑅𝑒𝑠𝑒𝑡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987" y="4752284"/>
                  <a:ext cx="720087" cy="28803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5932" r="-6780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/>
            <p:nvPr/>
          </p:nvCxnSpPr>
          <p:spPr>
            <a:xfrm>
              <a:off x="3969042" y="5560459"/>
              <a:ext cx="955182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916074" y="5821367"/>
              <a:ext cx="1699434" cy="0"/>
            </a:xfrm>
            <a:prstGeom prst="line">
              <a:avLst/>
            </a:prstGeom>
            <a:ln w="254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lowchart: Delay 110"/>
            <p:cNvSpPr/>
            <p:nvPr/>
          </p:nvSpPr>
          <p:spPr>
            <a:xfrm rot="10800000" flipV="1">
              <a:off x="3455218" y="5461131"/>
              <a:ext cx="518463" cy="45845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21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6605"/>
            <a:ext cx="9144000" cy="1450757"/>
          </a:xfrm>
        </p:spPr>
        <p:txBody>
          <a:bodyPr>
            <a:normAutofit/>
          </a:bodyPr>
          <a:lstStyle/>
          <a:p>
            <a:r>
              <a:rPr lang="en-US" dirty="0"/>
              <a:t>Building Larger Synchronous Counters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43333" y="1812107"/>
                <a:ext cx="7086600" cy="1631934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Smaller counters can be used to build a larger counter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Example: 12-bit counter designed using three 4-bit counters</a:t>
                </a:r>
              </a:p>
              <a:p>
                <a:pPr marL="329720" indent="0">
                  <a:spcBef>
                    <a:spcPts val="1385"/>
                  </a:spcBef>
                  <a:buNone/>
                </a:pPr>
                <a:r>
                  <a:rPr lang="en-US" dirty="0"/>
                  <a:t>Counts from </a:t>
                </a:r>
                <a:r>
                  <a:rPr lang="en-US" b="1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to </a:t>
                </a:r>
                <a:r>
                  <a:rPr lang="en-US" b="1" dirty="0">
                    <a:solidFill>
                      <a:srgbClr val="FF0000"/>
                    </a:solidFill>
                  </a:rPr>
                  <a:t>4095 </a:t>
                </a:r>
                <a:r>
                  <a:rPr lang="en-US" dirty="0"/>
                  <a:t>(2</a:t>
                </a:r>
                <a:r>
                  <a:rPr lang="en-US" baseline="30000" dirty="0"/>
                  <a:t>12</a:t>
                </a:r>
                <a:r>
                  <a:rPr lang="en-US" dirty="0"/>
                  <a:t> – 1), then back to </a:t>
                </a:r>
                <a:r>
                  <a:rPr lang="en-US" b="1" dirty="0">
                    <a:solidFill>
                      <a:srgbClr val="FF0000"/>
                    </a:solidFill>
                  </a:rPr>
                  <a:t>0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𝐶𝑜𝑢𝑡</m:t>
                    </m:r>
                  </m:oMath>
                </a14:m>
                <a:r>
                  <a:rPr lang="en-US" dirty="0"/>
                  <a:t> of a 4-bit counter is used to enable the next counter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3333" y="1812107"/>
                <a:ext cx="7086600" cy="1631934"/>
              </a:xfrm>
              <a:blipFill>
                <a:blip r:embed="rId2"/>
                <a:stretch>
                  <a:fillRect l="-861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1788769" y="3375825"/>
            <a:ext cx="8667638" cy="2818312"/>
            <a:chOff x="344440" y="2968144"/>
            <a:chExt cx="9389941" cy="3053171"/>
          </a:xfrm>
        </p:grpSpPr>
        <p:sp>
          <p:nvSpPr>
            <p:cNvPr id="50" name="Freeform 49"/>
            <p:cNvSpPr/>
            <p:nvPr/>
          </p:nvSpPr>
          <p:spPr>
            <a:xfrm>
              <a:off x="1021617" y="3198572"/>
              <a:ext cx="6162154" cy="1222353"/>
            </a:xfrm>
            <a:custGeom>
              <a:avLst/>
              <a:gdLst>
                <a:gd name="connsiteX0" fmla="*/ 5573864 w 5573864"/>
                <a:gd name="connsiteY0" fmla="*/ 1470991 h 1470991"/>
                <a:gd name="connsiteX1" fmla="*/ 5367130 w 5573864"/>
                <a:gd name="connsiteY1" fmla="*/ 1470991 h 1470991"/>
                <a:gd name="connsiteX2" fmla="*/ 5367130 w 5573864"/>
                <a:gd name="connsiteY2" fmla="*/ 0 h 1470991"/>
                <a:gd name="connsiteX3" fmla="*/ 0 w 5573864"/>
                <a:gd name="connsiteY3" fmla="*/ 0 h 147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3864" h="1470991">
                  <a:moveTo>
                    <a:pt x="5573864" y="1470991"/>
                  </a:moveTo>
                  <a:lnTo>
                    <a:pt x="5367130" y="1470991"/>
                  </a:lnTo>
                  <a:lnTo>
                    <a:pt x="536713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4440" y="2968144"/>
                  <a:ext cx="57606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𝑐𝑙𝑜𝑐𝑘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40" y="2968144"/>
                  <a:ext cx="576069" cy="2880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737" r="-17895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752585" y="3978668"/>
              <a:ext cx="797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44440" y="3313786"/>
                  <a:ext cx="576068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𝑟𝑒𝑠𝑒𝑡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40" y="3313786"/>
                  <a:ext cx="576068" cy="2880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632" r="-17895" b="-851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/>
            <p:cNvGrpSpPr/>
            <p:nvPr/>
          </p:nvGrpSpPr>
          <p:grpSpPr>
            <a:xfrm>
              <a:off x="7132734" y="3719437"/>
              <a:ext cx="1795149" cy="2301878"/>
              <a:chOff x="5183427" y="3429000"/>
              <a:chExt cx="1795149" cy="230187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183427" y="3429000"/>
                <a:ext cx="1795149" cy="138256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</a:ln>
            </p:spPr>
            <p:txBody>
              <a:bodyPr wrap="square" lIns="0" tIns="99692" rIns="0" bIns="0" rtlCol="0" anchor="ctr" anchorCtr="0">
                <a:noAutofit/>
              </a:bodyPr>
              <a:lstStyle/>
              <a:p>
                <a:pPr algn="ctr" defTabSz="457200">
                  <a:lnSpc>
                    <a:spcPct val="120000"/>
                  </a:lnSpc>
                </a:pPr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</a:rPr>
                  <a:t>4-bit</a:t>
                </a:r>
              </a:p>
              <a:p>
                <a:pPr algn="ctr" defTabSz="457200">
                  <a:lnSpc>
                    <a:spcPct val="120000"/>
                  </a:lnSpc>
                </a:pPr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</a:rPr>
                  <a:t>Counter</a:t>
                </a: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076337" y="4811568"/>
                <a:ext cx="0" cy="57607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Isosceles Triangle 6"/>
              <p:cNvSpPr/>
              <p:nvPr/>
            </p:nvSpPr>
            <p:spPr>
              <a:xfrm rot="5400000">
                <a:off x="5183428" y="4038824"/>
                <a:ext cx="172821" cy="17282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5979842" y="4984389"/>
                <a:ext cx="192990" cy="93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814717" y="4897978"/>
                <a:ext cx="142189" cy="288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500267" y="5330031"/>
                    <a:ext cx="1123335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[3:0]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0267" y="5330031"/>
                    <a:ext cx="1123335" cy="40084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666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183428" y="4408319"/>
                    <a:ext cx="288034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3428" y="4408319"/>
                    <a:ext cx="288034" cy="28803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10638" r="-8511" b="-1276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565996" y="3544214"/>
                    <a:ext cx="403248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𝐸𝑁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96" y="3544214"/>
                    <a:ext cx="403248" cy="28803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14925" r="-13433" b="-1041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222316" y="3544214"/>
                    <a:ext cx="59478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𝐶𝑜𝑢𝑡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316" y="3544214"/>
                    <a:ext cx="594789" cy="28803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0204" r="-9184" b="-1041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549751" y="3719437"/>
              <a:ext cx="1795149" cy="2301878"/>
              <a:chOff x="5183427" y="3429000"/>
              <a:chExt cx="1795149" cy="2301878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183427" y="3429000"/>
                <a:ext cx="1795149" cy="138256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</a:ln>
            </p:spPr>
            <p:txBody>
              <a:bodyPr wrap="square" lIns="0" tIns="99692" rIns="0" bIns="0" rtlCol="0" anchor="ctr" anchorCtr="0">
                <a:noAutofit/>
              </a:bodyPr>
              <a:lstStyle/>
              <a:p>
                <a:pPr algn="ctr" defTabSz="457200">
                  <a:lnSpc>
                    <a:spcPct val="120000"/>
                  </a:lnSpc>
                </a:pPr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</a:rPr>
                  <a:t>4-bit</a:t>
                </a:r>
              </a:p>
              <a:p>
                <a:pPr algn="ctr" defTabSz="457200">
                  <a:lnSpc>
                    <a:spcPct val="120000"/>
                  </a:lnSpc>
                </a:pPr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</a:rPr>
                  <a:t>Counter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6076337" y="4811568"/>
                <a:ext cx="0" cy="57607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>
              <a:xfrm rot="5400000">
                <a:off x="5183428" y="4038824"/>
                <a:ext cx="172821" cy="17282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H="1">
                <a:off x="5979842" y="4984389"/>
                <a:ext cx="192990" cy="93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814717" y="4897978"/>
                <a:ext cx="142189" cy="288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500267" y="5330031"/>
                    <a:ext cx="1123335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[7:4]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0267" y="5330031"/>
                    <a:ext cx="1123335" cy="40084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b="-1666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183428" y="4408319"/>
                    <a:ext cx="288034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3428" y="4408319"/>
                    <a:ext cx="288034" cy="28803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10638" r="-8511" b="-1276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565996" y="3544214"/>
                    <a:ext cx="403248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𝐸𝑁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96" y="3544214"/>
                    <a:ext cx="403248" cy="28803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16667" r="-13636" b="-1041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5222316" y="3544214"/>
                    <a:ext cx="59478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𝐶𝑜𝑢𝑡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316" y="3544214"/>
                    <a:ext cx="594789" cy="28803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9184" r="-10204" b="-1041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/>
            <p:cNvGrpSpPr/>
            <p:nvPr/>
          </p:nvGrpSpPr>
          <p:grpSpPr>
            <a:xfrm>
              <a:off x="1957436" y="3717035"/>
              <a:ext cx="1795149" cy="2301878"/>
              <a:chOff x="5183427" y="3429000"/>
              <a:chExt cx="1795149" cy="2301878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183427" y="3429000"/>
                <a:ext cx="1795149" cy="1382568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</a:ln>
            </p:spPr>
            <p:txBody>
              <a:bodyPr wrap="square" lIns="0" tIns="99692" rIns="0" bIns="0" rtlCol="0" anchor="ctr" anchorCtr="0">
                <a:noAutofit/>
              </a:bodyPr>
              <a:lstStyle/>
              <a:p>
                <a:pPr algn="ctr" defTabSz="457200">
                  <a:lnSpc>
                    <a:spcPct val="120000"/>
                  </a:lnSpc>
                </a:pPr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</a:rPr>
                  <a:t>4-bit</a:t>
                </a:r>
              </a:p>
              <a:p>
                <a:pPr algn="ctr" defTabSz="457200">
                  <a:lnSpc>
                    <a:spcPct val="120000"/>
                  </a:lnSpc>
                </a:pPr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</a:rPr>
                  <a:t>Counter</a:t>
                </a: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>
                <a:off x="6076337" y="4811568"/>
                <a:ext cx="0" cy="57607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sosceles Triangle 35"/>
              <p:cNvSpPr/>
              <p:nvPr/>
            </p:nvSpPr>
            <p:spPr>
              <a:xfrm rot="5400000">
                <a:off x="5183428" y="4038824"/>
                <a:ext cx="172821" cy="172821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flipH="1">
                <a:off x="5979842" y="4984389"/>
                <a:ext cx="192990" cy="93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5814717" y="4897978"/>
                <a:ext cx="142189" cy="288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500267" y="5330031"/>
                    <a:ext cx="1123335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[11:8]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0267" y="5330031"/>
                    <a:ext cx="1123335" cy="40084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2174" b="-15152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83428" y="4408319"/>
                    <a:ext cx="288034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3428" y="4408319"/>
                    <a:ext cx="288034" cy="288035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10638" r="-8511" b="-1276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565996" y="3544214"/>
                    <a:ext cx="403248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𝐸𝑁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5996" y="3544214"/>
                    <a:ext cx="403248" cy="28803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14925" r="-13433" b="-1276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222316" y="3544214"/>
                    <a:ext cx="59478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𝐶𝑜𝑢𝑡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2316" y="3544214"/>
                    <a:ext cx="594789" cy="28803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9184" r="-10204" b="-1276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>
            <a:xfrm>
              <a:off x="6335568" y="3978668"/>
              <a:ext cx="797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918551" y="3978668"/>
              <a:ext cx="398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017766" y="3978668"/>
              <a:ext cx="9303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4353339" y="3198572"/>
              <a:ext cx="196413" cy="1222352"/>
            </a:xfrm>
            <a:custGeom>
              <a:avLst/>
              <a:gdLst>
                <a:gd name="connsiteX0" fmla="*/ 182880 w 182880"/>
                <a:gd name="connsiteY0" fmla="*/ 1486894 h 1486894"/>
                <a:gd name="connsiteX1" fmla="*/ 0 w 182880"/>
                <a:gd name="connsiteY1" fmla="*/ 1486894 h 1486894"/>
                <a:gd name="connsiteX2" fmla="*/ 0 w 182880"/>
                <a:gd name="connsiteY2" fmla="*/ 0 h 148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" h="1486894">
                  <a:moveTo>
                    <a:pt x="182880" y="1486894"/>
                  </a:moveTo>
                  <a:lnTo>
                    <a:pt x="0" y="148689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1751691" y="3198572"/>
              <a:ext cx="196413" cy="1222353"/>
            </a:xfrm>
            <a:custGeom>
              <a:avLst/>
              <a:gdLst>
                <a:gd name="connsiteX0" fmla="*/ 182880 w 182880"/>
                <a:gd name="connsiteY0" fmla="*/ 1486894 h 1486894"/>
                <a:gd name="connsiteX1" fmla="*/ 0 w 182880"/>
                <a:gd name="connsiteY1" fmla="*/ 1486894 h 1486894"/>
                <a:gd name="connsiteX2" fmla="*/ 0 w 182880"/>
                <a:gd name="connsiteY2" fmla="*/ 0 h 148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" h="1486894">
                  <a:moveTo>
                    <a:pt x="182880" y="1486894"/>
                  </a:moveTo>
                  <a:lnTo>
                    <a:pt x="0" y="148689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1017766" y="3486607"/>
              <a:ext cx="6114967" cy="1374056"/>
            </a:xfrm>
            <a:custGeom>
              <a:avLst/>
              <a:gdLst>
                <a:gd name="connsiteX0" fmla="*/ 6098650 w 6098650"/>
                <a:gd name="connsiteY0" fmla="*/ 1566407 h 1566407"/>
                <a:gd name="connsiteX1" fmla="*/ 5748793 w 6098650"/>
                <a:gd name="connsiteY1" fmla="*/ 1566407 h 1566407"/>
                <a:gd name="connsiteX2" fmla="*/ 5748793 w 6098650"/>
                <a:gd name="connsiteY2" fmla="*/ 0 h 1566407"/>
                <a:gd name="connsiteX3" fmla="*/ 0 w 6098650"/>
                <a:gd name="connsiteY3" fmla="*/ 0 h 1566407"/>
                <a:gd name="connsiteX4" fmla="*/ 7951 w 6098650"/>
                <a:gd name="connsiteY4" fmla="*/ 190832 h 1566407"/>
                <a:gd name="connsiteX0" fmla="*/ 6098650 w 6098650"/>
                <a:gd name="connsiteY0" fmla="*/ 1566407 h 1566407"/>
                <a:gd name="connsiteX1" fmla="*/ 5748793 w 6098650"/>
                <a:gd name="connsiteY1" fmla="*/ 1566407 h 1566407"/>
                <a:gd name="connsiteX2" fmla="*/ 5748793 w 6098650"/>
                <a:gd name="connsiteY2" fmla="*/ 0 h 1566407"/>
                <a:gd name="connsiteX3" fmla="*/ 0 w 6098650"/>
                <a:gd name="connsiteY3" fmla="*/ 0 h 1566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8650" h="1566407">
                  <a:moveTo>
                    <a:pt x="6098650" y="1566407"/>
                  </a:moveTo>
                  <a:lnTo>
                    <a:pt x="5748793" y="1566407"/>
                  </a:lnTo>
                  <a:lnTo>
                    <a:pt x="5748793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4151168" y="3486607"/>
              <a:ext cx="398583" cy="1374056"/>
            </a:xfrm>
            <a:custGeom>
              <a:avLst/>
              <a:gdLst>
                <a:gd name="connsiteX0" fmla="*/ 182880 w 182880"/>
                <a:gd name="connsiteY0" fmla="*/ 1486894 h 1486894"/>
                <a:gd name="connsiteX1" fmla="*/ 0 w 182880"/>
                <a:gd name="connsiteY1" fmla="*/ 1486894 h 1486894"/>
                <a:gd name="connsiteX2" fmla="*/ 0 w 182880"/>
                <a:gd name="connsiteY2" fmla="*/ 0 h 148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" h="1486894">
                  <a:moveTo>
                    <a:pt x="182880" y="1486894"/>
                  </a:moveTo>
                  <a:lnTo>
                    <a:pt x="0" y="148689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543482" y="3486607"/>
              <a:ext cx="413955" cy="1374056"/>
            </a:xfrm>
            <a:custGeom>
              <a:avLst/>
              <a:gdLst>
                <a:gd name="connsiteX0" fmla="*/ 182880 w 182880"/>
                <a:gd name="connsiteY0" fmla="*/ 1486894 h 1486894"/>
                <a:gd name="connsiteX1" fmla="*/ 0 w 182880"/>
                <a:gd name="connsiteY1" fmla="*/ 1486894 h 1486894"/>
                <a:gd name="connsiteX2" fmla="*/ 0 w 182880"/>
                <a:gd name="connsiteY2" fmla="*/ 0 h 148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" h="1486894">
                  <a:moveTo>
                    <a:pt x="182880" y="1486894"/>
                  </a:moveTo>
                  <a:lnTo>
                    <a:pt x="0" y="1486894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344440" y="3832249"/>
                  <a:ext cx="59478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𝐶𝑜𝑢𝑡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440" y="3832249"/>
                  <a:ext cx="594789" cy="28803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184" r="-10204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9370020" y="3832249"/>
                  <a:ext cx="364361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𝐸𝑁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020" y="3832249"/>
                  <a:ext cx="364361" cy="28803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3729" r="-22034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1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Counter with Parallel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084" y="1780557"/>
            <a:ext cx="7411694" cy="20206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385"/>
              </a:spcBef>
            </a:pPr>
            <a:r>
              <a:rPr lang="en-US" dirty="0"/>
              <a:t>Ability to load an initial binary number into the counter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Prior to the count operation</a:t>
            </a:r>
          </a:p>
          <a:p>
            <a:pPr>
              <a:spcBef>
                <a:spcPts val="1385"/>
              </a:spcBef>
              <a:defRPr/>
            </a:pPr>
            <a:r>
              <a:rPr lang="en-US" dirty="0"/>
              <a:t>Two control inputs:</a:t>
            </a:r>
          </a:p>
          <a:p>
            <a:pPr lvl="1">
              <a:spcBef>
                <a:spcPts val="1385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Load:</a:t>
            </a:r>
            <a:r>
              <a:rPr lang="en-US" dirty="0"/>
              <a:t> Initialize counter with input Data</a:t>
            </a:r>
          </a:p>
          <a:p>
            <a:pPr lvl="1">
              <a:spcBef>
                <a:spcPts val="1385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EN:</a:t>
            </a:r>
            <a:r>
              <a:rPr lang="en-US" dirty="0"/>
              <a:t> enables the counting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361880" y="3112165"/>
            <a:ext cx="3988177" cy="3028797"/>
            <a:chOff x="5932319" y="3892258"/>
            <a:chExt cx="4320525" cy="32811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32320" y="5790887"/>
                  <a:ext cx="57606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𝑐𝑙𝑜𝑐𝑘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320" y="5790887"/>
                  <a:ext cx="576069" cy="28803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5957" r="-18085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7075127" y="4871577"/>
              <a:ext cx="2198398" cy="138256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99692" rIns="0" bIns="0" rtlCol="0" anchor="ctr" anchorCtr="0">
              <a:noAutofit/>
            </a:bodyPr>
            <a:lstStyle/>
            <a:p>
              <a:pPr algn="ctr" defTabSz="457200">
                <a:lnSpc>
                  <a:spcPct val="120000"/>
                </a:lnSpc>
              </a:pPr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</a:rPr>
                <a:t>4-bit</a:t>
              </a:r>
            </a:p>
            <a:p>
              <a:pPr algn="ctr" defTabSz="457200">
                <a:lnSpc>
                  <a:spcPct val="120000"/>
                </a:lnSpc>
              </a:pPr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</a:rPr>
                <a:t>Counter</a:t>
              </a:r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7075128" y="5848495"/>
              <a:ext cx="172821" cy="1728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602923" y="6254145"/>
              <a:ext cx="1209748" cy="919310"/>
              <a:chOff x="7602923" y="6254145"/>
              <a:chExt cx="1209748" cy="919310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8178992" y="6254145"/>
                <a:ext cx="0" cy="57607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8082497" y="6426966"/>
                <a:ext cx="192990" cy="936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7917372" y="6340555"/>
                <a:ext cx="142189" cy="28803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477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7602923" y="6772608"/>
                    <a:ext cx="1209748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[3:0]</m:t>
                          </m:r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2923" y="6772608"/>
                    <a:ext cx="1209748" cy="400847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1692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812670" y="4986791"/>
                  <a:ext cx="403248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𝐸𝑁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670" y="4986791"/>
                  <a:ext cx="403248" cy="2880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5152" r="-15152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114016" y="4986791"/>
                  <a:ext cx="59478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𝐶𝑜𝑢𝑡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016" y="4986791"/>
                  <a:ext cx="594789" cy="2880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0309" r="-10309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6565995" y="5130808"/>
              <a:ext cx="5091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278191" y="5130808"/>
              <a:ext cx="39858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932319" y="4984388"/>
                  <a:ext cx="59478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𝐶𝑜𝑢𝑡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319" y="4984388"/>
                  <a:ext cx="594789" cy="2880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309" r="-10309" b="-1041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715662" y="4984389"/>
                  <a:ext cx="537182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𝐸𝑁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662" y="4984389"/>
                  <a:ext cx="537182" cy="2880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41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8668652" y="4295507"/>
              <a:ext cx="0" cy="57607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8572157" y="4468328"/>
              <a:ext cx="192990" cy="93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407032" y="4381917"/>
              <a:ext cx="142189" cy="288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477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351813" y="3892258"/>
                  <a:ext cx="1324961" cy="4008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𝐷𝑎𝑡𝑎</m:t>
                        </m:r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[3:0]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813" y="3892258"/>
                  <a:ext cx="1324961" cy="400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843" b="-16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H="1">
              <a:off x="6572377" y="5943455"/>
              <a:ext cx="5120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7602922" y="4295507"/>
              <a:ext cx="0" cy="57366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7123347" y="3947463"/>
                  <a:ext cx="767610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𝐿𝑜𝑎𝑑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3347" y="3947463"/>
                  <a:ext cx="767610" cy="28803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041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Rectangle 63"/>
          <p:cNvSpPr/>
          <p:nvPr/>
        </p:nvSpPr>
        <p:spPr>
          <a:xfrm>
            <a:off x="2533228" y="3907583"/>
            <a:ext cx="3190542" cy="154209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wrap="square" anchor="ctr" anchorCtr="0">
            <a:noAutofit/>
          </a:bodyPr>
          <a:lstStyle/>
          <a:p>
            <a:pPr algn="ctr" defTabSz="457200">
              <a:lnSpc>
                <a:spcPct val="120000"/>
              </a:lnSpc>
              <a:spcBef>
                <a:spcPts val="1385"/>
              </a:spcBef>
              <a:defRPr/>
            </a:pPr>
            <a:r>
              <a:rPr lang="en-US" sz="2215" dirty="0">
                <a:solidFill>
                  <a:srgbClr val="000000"/>
                </a:solidFill>
                <a:latin typeface="Calibri" panose="020F0502020204030204"/>
              </a:rPr>
              <a:t>Very useful in implementing different counting sequences</a:t>
            </a:r>
          </a:p>
        </p:txBody>
      </p:sp>
    </p:spTree>
    <p:extLst>
      <p:ext uri="{BB962C8B-B14F-4D97-AF65-F5344CB8AC3E}">
        <p14:creationId xmlns:p14="http://schemas.microsoft.com/office/powerpoint/2010/main" val="123712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Implementing a Counter with Parallel Load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3497826" y="1832587"/>
            <a:ext cx="7170174" cy="4415132"/>
            <a:chOff x="-404451" y="872150"/>
            <a:chExt cx="8513024" cy="5669806"/>
          </a:xfrm>
        </p:grpSpPr>
        <p:sp>
          <p:nvSpPr>
            <p:cNvPr id="140" name="Freeform 139"/>
            <p:cNvSpPr/>
            <p:nvPr/>
          </p:nvSpPr>
          <p:spPr>
            <a:xfrm flipH="1">
              <a:off x="517260" y="1239934"/>
              <a:ext cx="5930491" cy="1852521"/>
            </a:xfrm>
            <a:custGeom>
              <a:avLst/>
              <a:gdLst>
                <a:gd name="connsiteX0" fmla="*/ 0 w 5418246"/>
                <a:gd name="connsiteY0" fmla="*/ 1862877 h 1862877"/>
                <a:gd name="connsiteX1" fmla="*/ 5418246 w 5418246"/>
                <a:gd name="connsiteY1" fmla="*/ 1862877 h 1862877"/>
                <a:gd name="connsiteX2" fmla="*/ 5418246 w 5418246"/>
                <a:gd name="connsiteY2" fmla="*/ 0 h 18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18246" h="1862877">
                  <a:moveTo>
                    <a:pt x="0" y="1862877"/>
                  </a:moveTo>
                  <a:lnTo>
                    <a:pt x="5418246" y="1862877"/>
                  </a:lnTo>
                  <a:lnTo>
                    <a:pt x="5418246" y="0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>
              <a:off x="6649991" y="3240772"/>
              <a:ext cx="129616" cy="47260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flipH="1" flipV="1">
              <a:off x="6054845" y="3711745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flipH="1" flipV="1">
              <a:off x="7671949" y="3711745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flipV="1">
              <a:off x="1806342" y="4320991"/>
              <a:ext cx="150240" cy="826966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flipV="1">
              <a:off x="3417903" y="4320991"/>
              <a:ext cx="130064" cy="826966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1601350" y="4320990"/>
              <a:ext cx="5247801" cy="826967"/>
            </a:xfrm>
            <a:custGeom>
              <a:avLst/>
              <a:gdLst>
                <a:gd name="connsiteX0" fmla="*/ 5961888 w 5961888"/>
                <a:gd name="connsiteY0" fmla="*/ 0 h 597408"/>
                <a:gd name="connsiteX1" fmla="*/ 5742432 w 5961888"/>
                <a:gd name="connsiteY1" fmla="*/ 0 h 597408"/>
                <a:gd name="connsiteX2" fmla="*/ 5742432 w 5961888"/>
                <a:gd name="connsiteY2" fmla="*/ 597408 h 597408"/>
                <a:gd name="connsiteX3" fmla="*/ 0 w 5961888"/>
                <a:gd name="connsiteY3" fmla="*/ 597408 h 5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888" h="597408">
                  <a:moveTo>
                    <a:pt x="5961888" y="0"/>
                  </a:moveTo>
                  <a:lnTo>
                    <a:pt x="5742432" y="0"/>
                  </a:lnTo>
                  <a:lnTo>
                    <a:pt x="5742432" y="597408"/>
                  </a:lnTo>
                  <a:lnTo>
                    <a:pt x="0" y="5974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787558" y="3431178"/>
              <a:ext cx="880678" cy="1140709"/>
              <a:chOff x="5529069" y="2288290"/>
              <a:chExt cx="1036927" cy="1140709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9608" b="-350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Isosceles Triangle 89"/>
              <p:cNvSpPr/>
              <p:nvPr/>
            </p:nvSpPr>
            <p:spPr>
              <a:xfrm rot="5400000">
                <a:off x="5516584" y="3115149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55556" r="-2222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5172983" y="3431178"/>
              <a:ext cx="880678" cy="1140709"/>
              <a:chOff x="5529069" y="2288290"/>
              <a:chExt cx="1036927" cy="1140709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26087" b="-350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Isosceles Triangle 84"/>
              <p:cNvSpPr/>
              <p:nvPr/>
            </p:nvSpPr>
            <p:spPr>
              <a:xfrm rot="5400000">
                <a:off x="5516584" y="3115149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55556" r="-2222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3558409" y="3431178"/>
              <a:ext cx="880678" cy="1140709"/>
              <a:chOff x="5529069" y="2288290"/>
              <a:chExt cx="1036927" cy="1140709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26087" b="-350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Isosceles Triangle 79"/>
              <p:cNvSpPr/>
              <p:nvPr/>
            </p:nvSpPr>
            <p:spPr>
              <a:xfrm rot="5400000">
                <a:off x="5516584" y="3115149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61765" r="-26471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943842" y="3431178"/>
              <a:ext cx="6127248" cy="2465671"/>
              <a:chOff x="5529069" y="2288290"/>
              <a:chExt cx="7214330" cy="2465671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25532" b="-350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Isosceles Triangle 70"/>
              <p:cNvSpPr/>
              <p:nvPr/>
            </p:nvSpPr>
            <p:spPr>
              <a:xfrm rot="5400000">
                <a:off x="5516584" y="3115149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𝑄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55556" r="-2222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6774581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581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77778" r="-2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8673749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3749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80556" r="-2222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0572920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2920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80000" r="-25714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2486729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86729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77778" r="-2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965307" y="4984389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07" y="4984389"/>
                  <a:ext cx="598767" cy="34564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3469" r="-11224" b="-35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4"/>
            <p:cNvSpPr/>
            <p:nvPr/>
          </p:nvSpPr>
          <p:spPr>
            <a:xfrm flipV="1">
              <a:off x="5031126" y="4320991"/>
              <a:ext cx="140901" cy="826966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3386" y="6138109"/>
              <a:ext cx="3114329" cy="40384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4-bit Counter Output</a:t>
              </a:r>
              <a:endParaRPr lang="en-US" sz="2215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" name="Left Brace 26"/>
            <p:cNvSpPr/>
            <p:nvPr/>
          </p:nvSpPr>
          <p:spPr>
            <a:xfrm rot="16200000">
              <a:off x="5370075" y="3400209"/>
              <a:ext cx="230428" cy="5246569"/>
            </a:xfrm>
            <a:prstGeom prst="leftBrace">
              <a:avLst>
                <a:gd name="adj1" fmla="val 61051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 flipH="1" flipV="1">
              <a:off x="4441849" y="3711745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H="1" flipV="1">
              <a:off x="2828853" y="3711745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9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487708" y="1547847"/>
                  <a:ext cx="527311" cy="483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>
                            <a:solidFill>
                              <a:srgbClr val="FF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𝐸𝑁</m:t>
                        </m:r>
                      </m:oMath>
                    </m:oMathPara>
                  </a14:m>
                  <a:endParaRPr lang="en-US" altLang="en-US" sz="1846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7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87708" y="1547847"/>
                  <a:ext cx="527311" cy="483345"/>
                </a:xfrm>
                <a:prstGeom prst="rect">
                  <a:avLst/>
                </a:prstGeom>
                <a:blipFill>
                  <a:blip r:embed="rId19"/>
                  <a:stretch>
                    <a:fillRect l="-1917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73895" y="894292"/>
                  <a:ext cx="686730" cy="30135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𝐿𝑜𝑎𝑑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895" y="894292"/>
                  <a:ext cx="686730" cy="30135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8850" b="-1224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/>
            <p:cNvGrpSpPr/>
            <p:nvPr/>
          </p:nvGrpSpPr>
          <p:grpSpPr>
            <a:xfrm>
              <a:off x="3128599" y="2943482"/>
              <a:ext cx="613800" cy="297289"/>
              <a:chOff x="5061243" y="3131711"/>
              <a:chExt cx="773223" cy="297289"/>
            </a:xfrm>
          </p:grpSpPr>
          <p:sp>
            <p:nvSpPr>
              <p:cNvPr id="105" name="Flowchart: Manual Operation 104"/>
              <p:cNvSpPr/>
              <p:nvPr/>
            </p:nvSpPr>
            <p:spPr>
              <a:xfrm>
                <a:off x="5061243" y="3131711"/>
                <a:ext cx="773223" cy="297289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66154" rIns="0" bIns="0"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5188623" y="3160843"/>
                <a:ext cx="518463" cy="239682"/>
                <a:chOff x="5183428" y="2852930"/>
                <a:chExt cx="518463" cy="230428"/>
              </a:xfrm>
            </p:grpSpPr>
            <p:sp>
              <p:nvSpPr>
                <p:cNvPr id="107" name="TextBox 106"/>
                <p:cNvSpPr txBox="1"/>
                <p:nvPr/>
              </p:nvSpPr>
              <p:spPr>
                <a:xfrm>
                  <a:off x="5496583" y="2852930"/>
                  <a:ext cx="205308" cy="23042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292" dirty="0">
                      <a:solidFill>
                        <a:srgbClr val="000000"/>
                      </a:solidFill>
                      <a:latin typeface="Calibri" panose="020F0502020204030204"/>
                    </a:rPr>
                    <a:t>1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183428" y="2852930"/>
                  <a:ext cx="205308" cy="23042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292" dirty="0">
                      <a:solidFill>
                        <a:srgbClr val="000000"/>
                      </a:solidFill>
                      <a:latin typeface="Calibri" panose="020F0502020204030204"/>
                    </a:rPr>
                    <a:t>0</a:t>
                  </a: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4742915" y="2943482"/>
              <a:ext cx="613799" cy="297289"/>
              <a:chOff x="5061243" y="3131711"/>
              <a:chExt cx="773223" cy="297289"/>
            </a:xfrm>
          </p:grpSpPr>
          <p:sp>
            <p:nvSpPr>
              <p:cNvPr id="110" name="Flowchart: Manual Operation 109"/>
              <p:cNvSpPr/>
              <p:nvPr/>
            </p:nvSpPr>
            <p:spPr>
              <a:xfrm>
                <a:off x="5061243" y="3131711"/>
                <a:ext cx="773223" cy="297289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66154" rIns="0" bIns="0"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5188623" y="3160843"/>
                <a:ext cx="518463" cy="239682"/>
                <a:chOff x="5183428" y="2852930"/>
                <a:chExt cx="518463" cy="230428"/>
              </a:xfrm>
            </p:grpSpPr>
            <p:sp>
              <p:nvSpPr>
                <p:cNvPr id="112" name="TextBox 111"/>
                <p:cNvSpPr txBox="1"/>
                <p:nvPr/>
              </p:nvSpPr>
              <p:spPr>
                <a:xfrm>
                  <a:off x="5496583" y="2852930"/>
                  <a:ext cx="205308" cy="23042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292" dirty="0">
                      <a:solidFill>
                        <a:srgbClr val="000000"/>
                      </a:solidFill>
                      <a:latin typeface="Calibri" panose="020F0502020204030204"/>
                    </a:rPr>
                    <a:t>1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5183428" y="2852930"/>
                  <a:ext cx="205308" cy="23042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292" dirty="0">
                      <a:solidFill>
                        <a:srgbClr val="000000"/>
                      </a:solidFill>
                      <a:latin typeface="Calibri" panose="020F0502020204030204"/>
                    </a:rPr>
                    <a:t>0</a:t>
                  </a:r>
                </a:p>
              </p:txBody>
            </p:sp>
          </p:grpSp>
        </p:grpSp>
        <p:grpSp>
          <p:nvGrpSpPr>
            <p:cNvPr id="114" name="Group 113"/>
            <p:cNvGrpSpPr/>
            <p:nvPr/>
          </p:nvGrpSpPr>
          <p:grpSpPr>
            <a:xfrm>
              <a:off x="6346635" y="2943482"/>
              <a:ext cx="613799" cy="297289"/>
              <a:chOff x="5061243" y="3131711"/>
              <a:chExt cx="773223" cy="297289"/>
            </a:xfrm>
          </p:grpSpPr>
          <p:sp>
            <p:nvSpPr>
              <p:cNvPr id="115" name="Flowchart: Manual Operation 114"/>
              <p:cNvSpPr/>
              <p:nvPr/>
            </p:nvSpPr>
            <p:spPr>
              <a:xfrm>
                <a:off x="5061243" y="3131711"/>
                <a:ext cx="773223" cy="297289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66154" rIns="0" bIns="0"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5188623" y="3160843"/>
                <a:ext cx="518463" cy="239682"/>
                <a:chOff x="5183428" y="2852930"/>
                <a:chExt cx="518463" cy="230428"/>
              </a:xfrm>
            </p:grpSpPr>
            <p:sp>
              <p:nvSpPr>
                <p:cNvPr id="117" name="TextBox 116"/>
                <p:cNvSpPr txBox="1"/>
                <p:nvPr/>
              </p:nvSpPr>
              <p:spPr>
                <a:xfrm>
                  <a:off x="5496583" y="2852930"/>
                  <a:ext cx="205308" cy="23042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292" dirty="0">
                      <a:solidFill>
                        <a:srgbClr val="000000"/>
                      </a:solidFill>
                      <a:latin typeface="Calibri" panose="020F0502020204030204"/>
                    </a:rPr>
                    <a:t>1</a:t>
                  </a: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5183428" y="2852930"/>
                  <a:ext cx="205308" cy="23042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292" dirty="0">
                      <a:solidFill>
                        <a:srgbClr val="000000"/>
                      </a:solidFill>
                      <a:latin typeface="Calibri" panose="020F0502020204030204"/>
                    </a:rPr>
                    <a:t>0</a:t>
                  </a:r>
                </a:p>
              </p:txBody>
            </p:sp>
          </p:grpSp>
        </p:grpSp>
        <p:grpSp>
          <p:nvGrpSpPr>
            <p:cNvPr id="119" name="Group 118"/>
            <p:cNvGrpSpPr/>
            <p:nvPr/>
          </p:nvGrpSpPr>
          <p:grpSpPr>
            <a:xfrm>
              <a:off x="1502002" y="2943082"/>
              <a:ext cx="613800" cy="297289"/>
              <a:chOff x="5061243" y="3131711"/>
              <a:chExt cx="773223" cy="297289"/>
            </a:xfrm>
          </p:grpSpPr>
          <p:sp>
            <p:nvSpPr>
              <p:cNvPr id="120" name="Flowchart: Manual Operation 119"/>
              <p:cNvSpPr/>
              <p:nvPr/>
            </p:nvSpPr>
            <p:spPr>
              <a:xfrm>
                <a:off x="5061243" y="3131711"/>
                <a:ext cx="773223" cy="297289"/>
              </a:xfrm>
              <a:prstGeom prst="flowChartManualOperati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66154" rIns="0" bIns="0" rtlCol="0" anchor="ctr"/>
              <a:lstStyle/>
              <a:p>
                <a:pPr algn="ctr" defTabSz="457200"/>
                <a:endParaRPr lang="en-US" sz="1662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121" name="Group 120"/>
              <p:cNvGrpSpPr/>
              <p:nvPr/>
            </p:nvGrpSpPr>
            <p:grpSpPr>
              <a:xfrm>
                <a:off x="5188623" y="3160843"/>
                <a:ext cx="518463" cy="239682"/>
                <a:chOff x="5183428" y="2852930"/>
                <a:chExt cx="518463" cy="230428"/>
              </a:xfrm>
            </p:grpSpPr>
            <p:sp>
              <p:nvSpPr>
                <p:cNvPr id="122" name="TextBox 121"/>
                <p:cNvSpPr txBox="1"/>
                <p:nvPr/>
              </p:nvSpPr>
              <p:spPr>
                <a:xfrm>
                  <a:off x="5496583" y="2852930"/>
                  <a:ext cx="205308" cy="23042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292" dirty="0">
                      <a:solidFill>
                        <a:srgbClr val="000000"/>
                      </a:solidFill>
                      <a:latin typeface="Calibri" panose="020F0502020204030204"/>
                    </a:rPr>
                    <a:t>1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183428" y="2852930"/>
                  <a:ext cx="205308" cy="23042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:r>
                    <a:rPr lang="en-US" sz="1292" dirty="0">
                      <a:solidFill>
                        <a:srgbClr val="000000"/>
                      </a:solidFill>
                      <a:latin typeface="Calibri" panose="020F0502020204030204"/>
                    </a:rPr>
                    <a:t>0</a:t>
                  </a:r>
                </a:p>
              </p:txBody>
            </p:sp>
          </p:grpSp>
        </p:grpSp>
        <p:sp>
          <p:nvSpPr>
            <p:cNvPr id="124" name="Freeform 123"/>
            <p:cNvSpPr/>
            <p:nvPr/>
          </p:nvSpPr>
          <p:spPr>
            <a:xfrm>
              <a:off x="5042411" y="3240277"/>
              <a:ext cx="129616" cy="47260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3426880" y="3239782"/>
              <a:ext cx="129616" cy="47260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803398" y="3239287"/>
              <a:ext cx="129616" cy="47260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42780" y="1428910"/>
              <a:ext cx="6199263" cy="1332404"/>
            </a:xfrm>
            <a:prstGeom prst="rect">
              <a:avLst/>
            </a:prstGeom>
            <a:solidFill>
              <a:srgbClr val="EBF7FF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14012" y="1881917"/>
              <a:ext cx="10369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Freeform 61"/>
            <p:cNvSpPr>
              <a:spLocks noChangeAspect="1"/>
            </p:cNvSpPr>
            <p:nvPr/>
          </p:nvSpPr>
          <p:spPr bwMode="auto">
            <a:xfrm rot="5400000">
              <a:off x="6322126" y="2237157"/>
              <a:ext cx="412340" cy="319226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00" name="Freeform 62"/>
            <p:cNvSpPr>
              <a:spLocks noChangeAspect="1"/>
            </p:cNvSpPr>
            <p:nvPr/>
          </p:nvSpPr>
          <p:spPr bwMode="auto">
            <a:xfrm rot="5400000">
              <a:off x="6505334" y="1988721"/>
              <a:ext cx="44262" cy="317563"/>
            </a:xfrm>
            <a:custGeom>
              <a:avLst/>
              <a:gdLst>
                <a:gd name="T0" fmla="*/ 3 w 76"/>
                <a:gd name="T1" fmla="*/ 0 h 573"/>
                <a:gd name="T2" fmla="*/ 30 w 76"/>
                <a:gd name="T3" fmla="*/ 71 h 573"/>
                <a:gd name="T4" fmla="*/ 48 w 76"/>
                <a:gd name="T5" fmla="*/ 135 h 573"/>
                <a:gd name="T6" fmla="*/ 62 w 76"/>
                <a:gd name="T7" fmla="*/ 194 h 573"/>
                <a:gd name="T8" fmla="*/ 75 w 76"/>
                <a:gd name="T9" fmla="*/ 279 h 573"/>
                <a:gd name="T10" fmla="*/ 66 w 76"/>
                <a:gd name="T11" fmla="*/ 354 h 573"/>
                <a:gd name="T12" fmla="*/ 54 w 76"/>
                <a:gd name="T13" fmla="*/ 411 h 573"/>
                <a:gd name="T14" fmla="*/ 35 w 76"/>
                <a:gd name="T15" fmla="*/ 488 h 573"/>
                <a:gd name="T16" fmla="*/ 0 w 76"/>
                <a:gd name="T17" fmla="*/ 573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573">
                  <a:moveTo>
                    <a:pt x="3" y="0"/>
                  </a:moveTo>
                  <a:cubicBezTo>
                    <a:pt x="7" y="12"/>
                    <a:pt x="23" y="49"/>
                    <a:pt x="30" y="71"/>
                  </a:cubicBezTo>
                  <a:cubicBezTo>
                    <a:pt x="37" y="93"/>
                    <a:pt x="43" y="115"/>
                    <a:pt x="48" y="135"/>
                  </a:cubicBezTo>
                  <a:cubicBezTo>
                    <a:pt x="53" y="155"/>
                    <a:pt x="58" y="170"/>
                    <a:pt x="62" y="194"/>
                  </a:cubicBezTo>
                  <a:cubicBezTo>
                    <a:pt x="66" y="218"/>
                    <a:pt x="74" y="252"/>
                    <a:pt x="75" y="279"/>
                  </a:cubicBezTo>
                  <a:cubicBezTo>
                    <a:pt x="76" y="306"/>
                    <a:pt x="69" y="332"/>
                    <a:pt x="66" y="354"/>
                  </a:cubicBezTo>
                  <a:cubicBezTo>
                    <a:pt x="63" y="376"/>
                    <a:pt x="59" y="389"/>
                    <a:pt x="54" y="411"/>
                  </a:cubicBezTo>
                  <a:cubicBezTo>
                    <a:pt x="49" y="433"/>
                    <a:pt x="44" y="461"/>
                    <a:pt x="35" y="488"/>
                  </a:cubicBezTo>
                  <a:cubicBezTo>
                    <a:pt x="26" y="515"/>
                    <a:pt x="7" y="555"/>
                    <a:pt x="0" y="573"/>
                  </a:cubicBez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5" name="Line 74"/>
            <p:cNvSpPr>
              <a:spLocks noChangeAspect="1" noChangeShapeType="1"/>
            </p:cNvSpPr>
            <p:nvPr/>
          </p:nvSpPr>
          <p:spPr bwMode="auto">
            <a:xfrm>
              <a:off x="6061885" y="1772400"/>
              <a:ext cx="136593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6" name="AutoShape 63"/>
            <p:cNvSpPr>
              <a:spLocks noChangeAspect="1" noChangeArrowheads="1"/>
            </p:cNvSpPr>
            <p:nvPr/>
          </p:nvSpPr>
          <p:spPr bwMode="auto">
            <a:xfrm flipH="1">
              <a:off x="5799156" y="1708714"/>
              <a:ext cx="390928" cy="334215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/>
              <a:endParaRPr lang="en-US" alt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6626360" y="1991193"/>
              <a:ext cx="3943" cy="2300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9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-404451" y="1654246"/>
                  <a:ext cx="576070" cy="4833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𝐶𝑜𝑢𝑡</m:t>
                        </m:r>
                      </m:oMath>
                    </m:oMathPara>
                  </a14:m>
                  <a:endParaRPr lang="en-US" altLang="en-US" sz="1846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8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404451" y="1654246"/>
                  <a:ext cx="576070" cy="483345"/>
                </a:xfrm>
                <a:prstGeom prst="rect">
                  <a:avLst/>
                </a:prstGeom>
                <a:blipFill>
                  <a:blip r:embed="rId21"/>
                  <a:stretch>
                    <a:fillRect l="-31646" r="-37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3858468" y="1363072"/>
                  <a:ext cx="299925" cy="4747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lang="en-US" altLang="en-US" sz="1846" i="1" baseline="-25000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2</m:t>
                        </m:r>
                      </m:oMath>
                    </m:oMathPara>
                  </a14:m>
                  <a:endParaRPr lang="en-US" altLang="en-US" sz="1846" baseline="-250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9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8468" y="1363072"/>
                  <a:ext cx="299925" cy="474782"/>
                </a:xfrm>
                <a:prstGeom prst="rect">
                  <a:avLst/>
                </a:prstGeom>
                <a:blipFill>
                  <a:blip r:embed="rId22"/>
                  <a:stretch>
                    <a:fillRect l="-29268" b="-327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233581" y="1363072"/>
                  <a:ext cx="299925" cy="4747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lang="en-US" altLang="en-US" sz="1846" i="1" baseline="-25000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3</m:t>
                        </m:r>
                      </m:oMath>
                    </m:oMathPara>
                  </a14:m>
                  <a:endParaRPr lang="en-US" altLang="en-US" sz="1846" baseline="-250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0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3581" y="1363072"/>
                  <a:ext cx="299925" cy="474782"/>
                </a:xfrm>
                <a:prstGeom prst="rect">
                  <a:avLst/>
                </a:prstGeom>
                <a:blipFill>
                  <a:blip r:embed="rId23"/>
                  <a:stretch>
                    <a:fillRect l="-28571" b="-327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eeform 57"/>
            <p:cNvSpPr/>
            <p:nvPr/>
          </p:nvSpPr>
          <p:spPr>
            <a:xfrm>
              <a:off x="4570389" y="1772400"/>
              <a:ext cx="1221954" cy="115982"/>
            </a:xfrm>
            <a:custGeom>
              <a:avLst/>
              <a:gdLst>
                <a:gd name="connsiteX0" fmla="*/ 1219200 w 1219200"/>
                <a:gd name="connsiteY0" fmla="*/ 115824 h 115824"/>
                <a:gd name="connsiteX1" fmla="*/ 1005840 w 1219200"/>
                <a:gd name="connsiteY1" fmla="*/ 115824 h 115824"/>
                <a:gd name="connsiteX2" fmla="*/ 1005840 w 1219200"/>
                <a:gd name="connsiteY2" fmla="*/ 0 h 115824"/>
                <a:gd name="connsiteX3" fmla="*/ 0 w 1219200"/>
                <a:gd name="connsiteY3" fmla="*/ 0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115824">
                  <a:moveTo>
                    <a:pt x="1219200" y="115824"/>
                  </a:moveTo>
                  <a:lnTo>
                    <a:pt x="1005840" y="115824"/>
                  </a:lnTo>
                  <a:lnTo>
                    <a:pt x="100584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1" name="Group 60"/>
            <p:cNvGrpSpPr>
              <a:grpSpLocks noChangeAspect="1"/>
            </p:cNvGrpSpPr>
            <p:nvPr/>
          </p:nvGrpSpPr>
          <p:grpSpPr bwMode="auto">
            <a:xfrm rot="5400000">
              <a:off x="4669816" y="2204543"/>
              <a:ext cx="477569" cy="319226"/>
              <a:chOff x="704" y="2323"/>
              <a:chExt cx="820" cy="576"/>
            </a:xfrm>
          </p:grpSpPr>
          <p:sp>
            <p:nvSpPr>
              <p:cNvPr id="66" name="Freeform 61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Freeform 62"/>
              <p:cNvSpPr>
                <a:spLocks noChangeAspect="1"/>
              </p:cNvSpPr>
              <p:nvPr/>
            </p:nvSpPr>
            <p:spPr bwMode="auto">
              <a:xfrm>
                <a:off x="704" y="2326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2" name="Line 71"/>
            <p:cNvSpPr>
              <a:spLocks noChangeAspect="1" noChangeShapeType="1"/>
            </p:cNvSpPr>
            <p:nvPr/>
          </p:nvSpPr>
          <p:spPr bwMode="auto">
            <a:xfrm>
              <a:off x="4816523" y="1772400"/>
              <a:ext cx="0" cy="4456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63" name="AutoShape 63"/>
            <p:cNvSpPr>
              <a:spLocks noChangeAspect="1" noChangeArrowheads="1"/>
            </p:cNvSpPr>
            <p:nvPr/>
          </p:nvSpPr>
          <p:spPr bwMode="auto">
            <a:xfrm flipH="1">
              <a:off x="4179460" y="1708714"/>
              <a:ext cx="390928" cy="334215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/>
              <a:endParaRPr lang="en-US" alt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5006664" y="1991193"/>
              <a:ext cx="3943" cy="2300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2957997" y="1772400"/>
              <a:ext cx="1221954" cy="115982"/>
            </a:xfrm>
            <a:custGeom>
              <a:avLst/>
              <a:gdLst>
                <a:gd name="connsiteX0" fmla="*/ 1219200 w 1219200"/>
                <a:gd name="connsiteY0" fmla="*/ 115824 h 115824"/>
                <a:gd name="connsiteX1" fmla="*/ 1005840 w 1219200"/>
                <a:gd name="connsiteY1" fmla="*/ 115824 h 115824"/>
                <a:gd name="connsiteX2" fmla="*/ 1005840 w 1219200"/>
                <a:gd name="connsiteY2" fmla="*/ 0 h 115824"/>
                <a:gd name="connsiteX3" fmla="*/ 0 w 1219200"/>
                <a:gd name="connsiteY3" fmla="*/ 0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115824">
                  <a:moveTo>
                    <a:pt x="1219200" y="115824"/>
                  </a:moveTo>
                  <a:lnTo>
                    <a:pt x="1005840" y="115824"/>
                  </a:lnTo>
                  <a:lnTo>
                    <a:pt x="100584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51" name="Group 60"/>
            <p:cNvGrpSpPr>
              <a:grpSpLocks noChangeAspect="1"/>
            </p:cNvGrpSpPr>
            <p:nvPr/>
          </p:nvGrpSpPr>
          <p:grpSpPr bwMode="auto">
            <a:xfrm rot="5400000">
              <a:off x="3057424" y="2204543"/>
              <a:ext cx="477569" cy="319226"/>
              <a:chOff x="704" y="2323"/>
              <a:chExt cx="820" cy="576"/>
            </a:xfrm>
          </p:grpSpPr>
          <p:sp>
            <p:nvSpPr>
              <p:cNvPr id="56" name="Freeform 61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Freeform 62"/>
              <p:cNvSpPr>
                <a:spLocks noChangeAspect="1"/>
              </p:cNvSpPr>
              <p:nvPr/>
            </p:nvSpPr>
            <p:spPr bwMode="auto">
              <a:xfrm>
                <a:off x="704" y="2326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2" name="Line 71"/>
            <p:cNvSpPr>
              <a:spLocks noChangeAspect="1" noChangeShapeType="1"/>
            </p:cNvSpPr>
            <p:nvPr/>
          </p:nvSpPr>
          <p:spPr bwMode="auto">
            <a:xfrm>
              <a:off x="3204131" y="1772400"/>
              <a:ext cx="0" cy="4456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53" name="AutoShape 63"/>
            <p:cNvSpPr>
              <a:spLocks noChangeAspect="1" noChangeArrowheads="1"/>
            </p:cNvSpPr>
            <p:nvPr/>
          </p:nvSpPr>
          <p:spPr bwMode="auto">
            <a:xfrm flipH="1">
              <a:off x="2567068" y="1708714"/>
              <a:ext cx="390928" cy="334215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/>
              <a:endParaRPr lang="en-US" alt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3394272" y="1991193"/>
              <a:ext cx="3943" cy="2300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>
              <a:off x="1345605" y="1772400"/>
              <a:ext cx="1221954" cy="115982"/>
            </a:xfrm>
            <a:custGeom>
              <a:avLst/>
              <a:gdLst>
                <a:gd name="connsiteX0" fmla="*/ 1219200 w 1219200"/>
                <a:gd name="connsiteY0" fmla="*/ 115824 h 115824"/>
                <a:gd name="connsiteX1" fmla="*/ 1005840 w 1219200"/>
                <a:gd name="connsiteY1" fmla="*/ 115824 h 115824"/>
                <a:gd name="connsiteX2" fmla="*/ 1005840 w 1219200"/>
                <a:gd name="connsiteY2" fmla="*/ 0 h 115824"/>
                <a:gd name="connsiteX3" fmla="*/ 0 w 1219200"/>
                <a:gd name="connsiteY3" fmla="*/ 0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115824">
                  <a:moveTo>
                    <a:pt x="1219200" y="115824"/>
                  </a:moveTo>
                  <a:lnTo>
                    <a:pt x="1005840" y="115824"/>
                  </a:lnTo>
                  <a:lnTo>
                    <a:pt x="1005840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41" name="Group 60"/>
            <p:cNvGrpSpPr>
              <a:grpSpLocks noChangeAspect="1"/>
            </p:cNvGrpSpPr>
            <p:nvPr/>
          </p:nvGrpSpPr>
          <p:grpSpPr bwMode="auto">
            <a:xfrm rot="5400000">
              <a:off x="1445032" y="2204543"/>
              <a:ext cx="477569" cy="319226"/>
              <a:chOff x="704" y="2323"/>
              <a:chExt cx="820" cy="576"/>
            </a:xfrm>
          </p:grpSpPr>
          <p:sp>
            <p:nvSpPr>
              <p:cNvPr id="46" name="Freeform 61"/>
              <p:cNvSpPr>
                <a:spLocks noChangeAspect="1"/>
              </p:cNvSpPr>
              <p:nvPr/>
            </p:nvSpPr>
            <p:spPr bwMode="auto">
              <a:xfrm>
                <a:off x="816" y="2323"/>
                <a:ext cx="708" cy="576"/>
              </a:xfrm>
              <a:custGeom>
                <a:avLst/>
                <a:gdLst>
                  <a:gd name="T0" fmla="*/ 0 w 708"/>
                  <a:gd name="T1" fmla="*/ 0 h 576"/>
                  <a:gd name="T2" fmla="*/ 17 w 708"/>
                  <a:gd name="T3" fmla="*/ 40 h 576"/>
                  <a:gd name="T4" fmla="*/ 39 w 708"/>
                  <a:gd name="T5" fmla="*/ 95 h 576"/>
                  <a:gd name="T6" fmla="*/ 54 w 708"/>
                  <a:gd name="T7" fmla="*/ 157 h 576"/>
                  <a:gd name="T8" fmla="*/ 66 w 708"/>
                  <a:gd name="T9" fmla="*/ 227 h 576"/>
                  <a:gd name="T10" fmla="*/ 74 w 708"/>
                  <a:gd name="T11" fmla="*/ 284 h 576"/>
                  <a:gd name="T12" fmla="*/ 69 w 708"/>
                  <a:gd name="T13" fmla="*/ 338 h 576"/>
                  <a:gd name="T14" fmla="*/ 58 w 708"/>
                  <a:gd name="T15" fmla="*/ 399 h 576"/>
                  <a:gd name="T16" fmla="*/ 45 w 708"/>
                  <a:gd name="T17" fmla="*/ 458 h 576"/>
                  <a:gd name="T18" fmla="*/ 28 w 708"/>
                  <a:gd name="T19" fmla="*/ 512 h 576"/>
                  <a:gd name="T20" fmla="*/ 0 w 708"/>
                  <a:gd name="T21" fmla="*/ 572 h 576"/>
                  <a:gd name="T22" fmla="*/ 210 w 708"/>
                  <a:gd name="T23" fmla="*/ 576 h 576"/>
                  <a:gd name="T24" fmla="*/ 297 w 708"/>
                  <a:gd name="T25" fmla="*/ 570 h 576"/>
                  <a:gd name="T26" fmla="*/ 342 w 708"/>
                  <a:gd name="T27" fmla="*/ 567 h 576"/>
                  <a:gd name="T28" fmla="*/ 375 w 708"/>
                  <a:gd name="T29" fmla="*/ 559 h 576"/>
                  <a:gd name="T30" fmla="*/ 409 w 708"/>
                  <a:gd name="T31" fmla="*/ 549 h 576"/>
                  <a:gd name="T32" fmla="*/ 445 w 708"/>
                  <a:gd name="T33" fmla="*/ 533 h 576"/>
                  <a:gd name="T34" fmla="*/ 486 w 708"/>
                  <a:gd name="T35" fmla="*/ 515 h 576"/>
                  <a:gd name="T36" fmla="*/ 526 w 708"/>
                  <a:gd name="T37" fmla="*/ 490 h 576"/>
                  <a:gd name="T38" fmla="*/ 552 w 708"/>
                  <a:gd name="T39" fmla="*/ 470 h 576"/>
                  <a:gd name="T40" fmla="*/ 577 w 708"/>
                  <a:gd name="T41" fmla="*/ 447 h 576"/>
                  <a:gd name="T42" fmla="*/ 604 w 708"/>
                  <a:gd name="T43" fmla="*/ 420 h 576"/>
                  <a:gd name="T44" fmla="*/ 628 w 708"/>
                  <a:gd name="T45" fmla="*/ 398 h 576"/>
                  <a:gd name="T46" fmla="*/ 651 w 708"/>
                  <a:gd name="T47" fmla="*/ 370 h 576"/>
                  <a:gd name="T48" fmla="*/ 680 w 708"/>
                  <a:gd name="T49" fmla="*/ 333 h 576"/>
                  <a:gd name="T50" fmla="*/ 708 w 708"/>
                  <a:gd name="T51" fmla="*/ 286 h 576"/>
                  <a:gd name="T52" fmla="*/ 682 w 708"/>
                  <a:gd name="T53" fmla="*/ 245 h 576"/>
                  <a:gd name="T54" fmla="*/ 658 w 708"/>
                  <a:gd name="T55" fmla="*/ 210 h 576"/>
                  <a:gd name="T56" fmla="*/ 638 w 708"/>
                  <a:gd name="T57" fmla="*/ 185 h 576"/>
                  <a:gd name="T58" fmla="*/ 616 w 708"/>
                  <a:gd name="T59" fmla="*/ 161 h 576"/>
                  <a:gd name="T60" fmla="*/ 592 w 708"/>
                  <a:gd name="T61" fmla="*/ 138 h 576"/>
                  <a:gd name="T62" fmla="*/ 572 w 708"/>
                  <a:gd name="T63" fmla="*/ 120 h 576"/>
                  <a:gd name="T64" fmla="*/ 552 w 708"/>
                  <a:gd name="T65" fmla="*/ 103 h 576"/>
                  <a:gd name="T66" fmla="*/ 528 w 708"/>
                  <a:gd name="T67" fmla="*/ 85 h 576"/>
                  <a:gd name="T68" fmla="*/ 506 w 708"/>
                  <a:gd name="T69" fmla="*/ 72 h 576"/>
                  <a:gd name="T70" fmla="*/ 480 w 708"/>
                  <a:gd name="T71" fmla="*/ 58 h 576"/>
                  <a:gd name="T72" fmla="*/ 451 w 708"/>
                  <a:gd name="T73" fmla="*/ 43 h 576"/>
                  <a:gd name="T74" fmla="*/ 415 w 708"/>
                  <a:gd name="T75" fmla="*/ 29 h 576"/>
                  <a:gd name="T76" fmla="*/ 385 w 708"/>
                  <a:gd name="T77" fmla="*/ 20 h 576"/>
                  <a:gd name="T78" fmla="*/ 350 w 708"/>
                  <a:gd name="T79" fmla="*/ 11 h 576"/>
                  <a:gd name="T80" fmla="*/ 313 w 708"/>
                  <a:gd name="T81" fmla="*/ 5 h 576"/>
                  <a:gd name="T82" fmla="*/ 278 w 708"/>
                  <a:gd name="T83" fmla="*/ 1 h 576"/>
                  <a:gd name="T84" fmla="*/ 253 w 708"/>
                  <a:gd name="T85" fmla="*/ 1 h 576"/>
                  <a:gd name="T86" fmla="*/ 227 w 708"/>
                  <a:gd name="T87" fmla="*/ 0 h 576"/>
                  <a:gd name="T88" fmla="*/ 0 w 708"/>
                  <a:gd name="T8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8" h="576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10" y="576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Freeform 62"/>
              <p:cNvSpPr>
                <a:spLocks noChangeAspect="1"/>
              </p:cNvSpPr>
              <p:nvPr/>
            </p:nvSpPr>
            <p:spPr bwMode="auto">
              <a:xfrm>
                <a:off x="704" y="2326"/>
                <a:ext cx="76" cy="573"/>
              </a:xfrm>
              <a:custGeom>
                <a:avLst/>
                <a:gdLst>
                  <a:gd name="T0" fmla="*/ 3 w 76"/>
                  <a:gd name="T1" fmla="*/ 0 h 573"/>
                  <a:gd name="T2" fmla="*/ 30 w 76"/>
                  <a:gd name="T3" fmla="*/ 71 h 573"/>
                  <a:gd name="T4" fmla="*/ 48 w 76"/>
                  <a:gd name="T5" fmla="*/ 135 h 573"/>
                  <a:gd name="T6" fmla="*/ 62 w 76"/>
                  <a:gd name="T7" fmla="*/ 194 h 573"/>
                  <a:gd name="T8" fmla="*/ 75 w 76"/>
                  <a:gd name="T9" fmla="*/ 279 h 573"/>
                  <a:gd name="T10" fmla="*/ 66 w 76"/>
                  <a:gd name="T11" fmla="*/ 354 h 573"/>
                  <a:gd name="T12" fmla="*/ 54 w 76"/>
                  <a:gd name="T13" fmla="*/ 411 h 573"/>
                  <a:gd name="T14" fmla="*/ 35 w 76"/>
                  <a:gd name="T15" fmla="*/ 488 h 573"/>
                  <a:gd name="T16" fmla="*/ 0 w 76"/>
                  <a:gd name="T17" fmla="*/ 573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42" name="Line 71"/>
            <p:cNvSpPr>
              <a:spLocks noChangeAspect="1" noChangeShapeType="1"/>
            </p:cNvSpPr>
            <p:nvPr/>
          </p:nvSpPr>
          <p:spPr bwMode="auto">
            <a:xfrm>
              <a:off x="1591739" y="1772400"/>
              <a:ext cx="0" cy="4456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43" name="AutoShape 63"/>
            <p:cNvSpPr>
              <a:spLocks noChangeAspect="1" noChangeArrowheads="1"/>
            </p:cNvSpPr>
            <p:nvPr/>
          </p:nvSpPr>
          <p:spPr bwMode="auto">
            <a:xfrm flipH="1">
              <a:off x="954676" y="1708714"/>
              <a:ext cx="390928" cy="334215"/>
            </a:xfrm>
            <a:prstGeom prst="flowChartDelay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457200"/>
              <a:endParaRPr lang="en-US" alt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781880" y="1991193"/>
              <a:ext cx="3943" cy="2300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459572" y="1363072"/>
                  <a:ext cx="299925" cy="4747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lang="en-US" altLang="en-US" sz="1846" i="1" baseline="-25000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1</m:t>
                        </m:r>
                      </m:oMath>
                    </m:oMathPara>
                  </a14:m>
                  <a:endParaRPr lang="en-US" altLang="en-US" sz="1846" baseline="-250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6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59572" y="1363072"/>
                  <a:ext cx="299925" cy="474782"/>
                </a:xfrm>
                <a:prstGeom prst="rect">
                  <a:avLst/>
                </a:prstGeom>
                <a:blipFill>
                  <a:blip r:embed="rId24"/>
                  <a:stretch>
                    <a:fillRect l="-29268" b="-327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Line 71"/>
            <p:cNvSpPr>
              <a:spLocks noChangeAspect="1" noChangeShapeType="1"/>
            </p:cNvSpPr>
            <p:nvPr/>
          </p:nvSpPr>
          <p:spPr bwMode="auto">
            <a:xfrm>
              <a:off x="6529736" y="2602581"/>
              <a:ext cx="0" cy="3276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28" name="Line 71"/>
            <p:cNvSpPr>
              <a:spLocks noChangeAspect="1" noChangeShapeType="1"/>
            </p:cNvSpPr>
            <p:nvPr/>
          </p:nvSpPr>
          <p:spPr bwMode="auto">
            <a:xfrm>
              <a:off x="4910801" y="2602581"/>
              <a:ext cx="0" cy="3276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29" name="Line 71"/>
            <p:cNvSpPr>
              <a:spLocks noChangeAspect="1" noChangeShapeType="1"/>
            </p:cNvSpPr>
            <p:nvPr/>
          </p:nvSpPr>
          <p:spPr bwMode="auto">
            <a:xfrm>
              <a:off x="3297546" y="2602581"/>
              <a:ext cx="0" cy="3276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30" name="Line 71"/>
            <p:cNvSpPr>
              <a:spLocks noChangeAspect="1" noChangeShapeType="1"/>
            </p:cNvSpPr>
            <p:nvPr/>
          </p:nvSpPr>
          <p:spPr bwMode="auto">
            <a:xfrm>
              <a:off x="1684291" y="2602581"/>
              <a:ext cx="0" cy="3276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1351722" y="1991194"/>
              <a:ext cx="1703451" cy="1723202"/>
            </a:xfrm>
            <a:custGeom>
              <a:avLst/>
              <a:gdLst>
                <a:gd name="connsiteX0" fmla="*/ 1698171 w 1698171"/>
                <a:gd name="connsiteY0" fmla="*/ 1698171 h 1698171"/>
                <a:gd name="connsiteX1" fmla="*/ 1698171 w 1698171"/>
                <a:gd name="connsiteY1" fmla="*/ 1402837 h 1698171"/>
                <a:gd name="connsiteX2" fmla="*/ 959836 w 1698171"/>
                <a:gd name="connsiteY2" fmla="*/ 0 h 1698171"/>
                <a:gd name="connsiteX3" fmla="*/ 0 w 1698171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171" h="1698171">
                  <a:moveTo>
                    <a:pt x="1698171" y="1698171"/>
                  </a:moveTo>
                  <a:lnTo>
                    <a:pt x="1698171" y="1402837"/>
                  </a:lnTo>
                  <a:lnTo>
                    <a:pt x="95983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2967194" y="1994505"/>
              <a:ext cx="1703451" cy="1723202"/>
            </a:xfrm>
            <a:custGeom>
              <a:avLst/>
              <a:gdLst>
                <a:gd name="connsiteX0" fmla="*/ 1698171 w 1698171"/>
                <a:gd name="connsiteY0" fmla="*/ 1698171 h 1698171"/>
                <a:gd name="connsiteX1" fmla="*/ 1698171 w 1698171"/>
                <a:gd name="connsiteY1" fmla="*/ 1402837 h 1698171"/>
                <a:gd name="connsiteX2" fmla="*/ 959836 w 1698171"/>
                <a:gd name="connsiteY2" fmla="*/ 0 h 1698171"/>
                <a:gd name="connsiteX3" fmla="*/ 0 w 1698171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171" h="1698171">
                  <a:moveTo>
                    <a:pt x="1698171" y="1698171"/>
                  </a:moveTo>
                  <a:lnTo>
                    <a:pt x="1698171" y="1402837"/>
                  </a:lnTo>
                  <a:lnTo>
                    <a:pt x="95983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4580190" y="1994505"/>
              <a:ext cx="1703451" cy="1723202"/>
            </a:xfrm>
            <a:custGeom>
              <a:avLst/>
              <a:gdLst>
                <a:gd name="connsiteX0" fmla="*/ 1698171 w 1698171"/>
                <a:gd name="connsiteY0" fmla="*/ 1698171 h 1698171"/>
                <a:gd name="connsiteX1" fmla="*/ 1698171 w 1698171"/>
                <a:gd name="connsiteY1" fmla="*/ 1402837 h 1698171"/>
                <a:gd name="connsiteX2" fmla="*/ 959836 w 1698171"/>
                <a:gd name="connsiteY2" fmla="*/ 0 h 1698171"/>
                <a:gd name="connsiteX3" fmla="*/ 0 w 1698171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171" h="1698171">
                  <a:moveTo>
                    <a:pt x="1698171" y="1698171"/>
                  </a:moveTo>
                  <a:lnTo>
                    <a:pt x="1698171" y="1402837"/>
                  </a:lnTo>
                  <a:lnTo>
                    <a:pt x="95983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6198866" y="1994505"/>
              <a:ext cx="1703451" cy="1723202"/>
            </a:xfrm>
            <a:custGeom>
              <a:avLst/>
              <a:gdLst>
                <a:gd name="connsiteX0" fmla="*/ 1698171 w 1698171"/>
                <a:gd name="connsiteY0" fmla="*/ 1698171 h 1698171"/>
                <a:gd name="connsiteX1" fmla="*/ 1698171 w 1698171"/>
                <a:gd name="connsiteY1" fmla="*/ 1402837 h 1698171"/>
                <a:gd name="connsiteX2" fmla="*/ 959836 w 1698171"/>
                <a:gd name="connsiteY2" fmla="*/ 0 h 1698171"/>
                <a:gd name="connsiteX3" fmla="*/ 0 w 1698171"/>
                <a:gd name="connsiteY3" fmla="*/ 0 h 169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171" h="1698171">
                  <a:moveTo>
                    <a:pt x="1698171" y="1698171"/>
                  </a:moveTo>
                  <a:lnTo>
                    <a:pt x="1698171" y="1402837"/>
                  </a:lnTo>
                  <a:lnTo>
                    <a:pt x="959836" y="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Line 71"/>
            <p:cNvSpPr>
              <a:spLocks noChangeAspect="1" noChangeShapeType="1"/>
            </p:cNvSpPr>
            <p:nvPr/>
          </p:nvSpPr>
          <p:spPr bwMode="auto">
            <a:xfrm>
              <a:off x="1949917" y="1239934"/>
              <a:ext cx="0" cy="16957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37" name="Line 71"/>
            <p:cNvSpPr>
              <a:spLocks noChangeAspect="1" noChangeShapeType="1"/>
            </p:cNvSpPr>
            <p:nvPr/>
          </p:nvSpPr>
          <p:spPr bwMode="auto">
            <a:xfrm>
              <a:off x="3570432" y="1239934"/>
              <a:ext cx="0" cy="16957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38" name="Line 71"/>
            <p:cNvSpPr>
              <a:spLocks noChangeAspect="1" noChangeShapeType="1"/>
            </p:cNvSpPr>
            <p:nvPr/>
          </p:nvSpPr>
          <p:spPr bwMode="auto">
            <a:xfrm>
              <a:off x="5190947" y="1239934"/>
              <a:ext cx="0" cy="16957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39" name="Line 71"/>
            <p:cNvSpPr>
              <a:spLocks noChangeAspect="1" noChangeShapeType="1"/>
            </p:cNvSpPr>
            <p:nvPr/>
          </p:nvSpPr>
          <p:spPr bwMode="auto">
            <a:xfrm>
              <a:off x="6811462" y="1239934"/>
              <a:ext cx="0" cy="16957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94" name="Line 71"/>
            <p:cNvSpPr>
              <a:spLocks noChangeAspect="1" noChangeShapeType="1"/>
            </p:cNvSpPr>
            <p:nvPr/>
          </p:nvSpPr>
          <p:spPr bwMode="auto">
            <a:xfrm>
              <a:off x="6436219" y="1772400"/>
              <a:ext cx="0" cy="4528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1855958" y="872150"/>
                  <a:ext cx="293545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958" y="872150"/>
                  <a:ext cx="293545" cy="34564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39583" r="-6250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3468952" y="872150"/>
                  <a:ext cx="293545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952" y="872150"/>
                  <a:ext cx="293545" cy="34564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39583" r="-6250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081949" y="872150"/>
                  <a:ext cx="293545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949" y="872150"/>
                  <a:ext cx="293545" cy="34564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38776" r="-2041" b="-1052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6707378" y="872150"/>
                  <a:ext cx="293545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378" y="872150"/>
                  <a:ext cx="293545" cy="34564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39583" r="-6250" b="-122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48" name="Table 147"/>
          <p:cNvGraphicFramePr>
            <a:graphicFrameLocks noGrp="1"/>
          </p:cNvGraphicFramePr>
          <p:nvPr/>
        </p:nvGraphicFramePr>
        <p:xfrm>
          <a:off x="1717200" y="3738850"/>
          <a:ext cx="2552434" cy="132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231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Load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Action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81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</a:rPr>
                        <a:t>No change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1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</a:rPr>
                        <a:t>Increment Count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10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Calibri" panose="020F0502020204030204" pitchFamily="34" charset="0"/>
                        </a:rPr>
                        <a:t>Load data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62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3-to-12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382" y="1775882"/>
            <a:ext cx="7888631" cy="103914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385"/>
              </a:spcBef>
            </a:pPr>
            <a:r>
              <a:rPr lang="en-US" dirty="0"/>
              <a:t>Convert a 4-bit binary counter </a:t>
            </a:r>
            <a:r>
              <a:rPr lang="en-US" dirty="0">
                <a:solidFill>
                  <a:srgbClr val="FF0000"/>
                </a:solidFill>
              </a:rPr>
              <a:t>with load </a:t>
            </a:r>
            <a:r>
              <a:rPr lang="en-US" dirty="0"/>
              <a:t>into 3-to-12 counter</a:t>
            </a:r>
          </a:p>
          <a:p>
            <a:pPr>
              <a:spcBef>
                <a:spcPts val="1385"/>
              </a:spcBef>
            </a:pPr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/>
              <a:t> Detect binary count </a:t>
            </a:r>
            <a:r>
              <a:rPr lang="en-US" b="1" dirty="0">
                <a:solidFill>
                  <a:srgbClr val="FF0000"/>
                </a:solidFill>
              </a:rPr>
              <a:t>12</a:t>
            </a:r>
            <a:r>
              <a:rPr lang="en-US" dirty="0"/>
              <a:t> and then load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>
              <a:spcBef>
                <a:spcPts val="1385"/>
              </a:spcBef>
            </a:pPr>
            <a:r>
              <a:rPr lang="en-US" b="1" dirty="0">
                <a:solidFill>
                  <a:srgbClr val="FF0000"/>
                </a:solidFill>
              </a:rPr>
              <a:t>Detect 12:</a:t>
            </a:r>
            <a:r>
              <a:rPr lang="en-US" dirty="0"/>
              <a:t> Binary count with </a:t>
            </a: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b="1" baseline="-25000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 = Q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= 1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380532" y="3164170"/>
            <a:ext cx="4094528" cy="3194976"/>
            <a:chOff x="2533506" y="2968144"/>
            <a:chExt cx="4435739" cy="34612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33507" y="4989193"/>
                  <a:ext cx="57606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𝑐𝑙𝑜𝑐𝑘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507" y="4989193"/>
                  <a:ext cx="576069" cy="28803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737" r="-17895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3676315" y="4065079"/>
              <a:ext cx="2428826" cy="138256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</a:rPr>
                <a:t>4-bit Counter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3676315" y="5046801"/>
              <a:ext cx="172821" cy="1728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692560" y="4180293"/>
                  <a:ext cx="403248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𝐸𝑁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560" y="4180293"/>
                  <a:ext cx="403248" cy="2880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925" r="-13433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715203" y="4180293"/>
                  <a:ext cx="59478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𝐶𝑜𝑢𝑡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5203" y="4180293"/>
                  <a:ext cx="594789" cy="2880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184" r="-10204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3167182" y="4324310"/>
              <a:ext cx="5091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109806" y="4324310"/>
              <a:ext cx="39858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33506" y="4177890"/>
                  <a:ext cx="59478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𝐶𝑜𝑢𝑡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506" y="4177890"/>
                  <a:ext cx="594789" cy="2880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184" r="-10204" b="-125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547277" y="4177891"/>
                  <a:ext cx="421968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𝐸𝑁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7277" y="4177891"/>
                  <a:ext cx="421968" cy="2880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3043" r="-11594" b="-125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 flipH="1">
              <a:off x="3173564" y="5141761"/>
              <a:ext cx="5120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397611" y="3544214"/>
                  <a:ext cx="551933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𝐿𝑜𝑎𝑑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7611" y="3544214"/>
                  <a:ext cx="551933" cy="2880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5385" r="-17582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4758" y="3486607"/>
              <a:ext cx="0" cy="57366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4549751" y="2968144"/>
              <a:ext cx="1440175" cy="1092131"/>
              <a:chOff x="4549751" y="2968144"/>
              <a:chExt cx="1440175" cy="10921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549751" y="2975350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9751" y="2975350"/>
                    <a:ext cx="403249" cy="400847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5152" b="-303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/>
              <p:cNvCxnSpPr/>
              <p:nvPr/>
            </p:nvCxnSpPr>
            <p:spPr>
              <a:xfrm flipV="1">
                <a:off x="4664965" y="3486607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5010607" y="3486607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5356249" y="3486607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5701891" y="3486607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895393" y="2972948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393" y="2972948"/>
                    <a:ext cx="403249" cy="400847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5152" b="-151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241035" y="2970546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1035" y="2970546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11940" b="-151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586677" y="2968144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6677" y="2968144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15152" b="-151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4261716" y="5447647"/>
              <a:ext cx="1440175" cy="981721"/>
              <a:chOff x="4549751" y="3486607"/>
              <a:chExt cx="1440175" cy="9817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549751" y="4067481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9751" y="4067481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19697" b="-909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/>
              <p:nvPr/>
            </p:nvCxnSpPr>
            <p:spPr>
              <a:xfrm flipV="1">
                <a:off x="4664965" y="3486607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010607" y="3486607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356249" y="3486607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701891" y="3486607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895393" y="4065079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393" y="4065079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7910" b="-1076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241035" y="4062677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1035" y="4062677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19697" b="-1060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586677" y="4060275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6677" y="4060275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19697" b="-909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Group 8"/>
          <p:cNvGrpSpPr/>
          <p:nvPr/>
        </p:nvGrpSpPr>
        <p:grpSpPr>
          <a:xfrm>
            <a:off x="5241682" y="3515835"/>
            <a:ext cx="1157633" cy="272530"/>
            <a:chOff x="4376930" y="3481804"/>
            <a:chExt cx="1254102" cy="350445"/>
          </a:xfrm>
        </p:grpSpPr>
        <p:sp>
          <p:nvSpPr>
            <p:cNvPr id="66" name="TextBox 65"/>
            <p:cNvSpPr txBox="1"/>
            <p:nvPr/>
          </p:nvSpPr>
          <p:spPr>
            <a:xfrm>
              <a:off x="4376930" y="3481804"/>
              <a:ext cx="230428" cy="35044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FF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722574" y="3481804"/>
              <a:ext cx="230428" cy="35044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FF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54963" y="3481804"/>
              <a:ext cx="230428" cy="35044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FF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400604" y="3481804"/>
              <a:ext cx="230428" cy="35044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FF"/>
                  </a:solidFill>
                  <a:latin typeface="Calibri" panose="020F0502020204030204"/>
                </a:rPr>
                <a:t>1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667000" y="2743201"/>
            <a:ext cx="2760796" cy="2958989"/>
            <a:chOff x="1587692" y="2622502"/>
            <a:chExt cx="2990862" cy="3205571"/>
          </a:xfrm>
        </p:grpSpPr>
        <p:sp>
          <p:nvSpPr>
            <p:cNvPr id="62" name="Freeform 61"/>
            <p:cNvSpPr/>
            <p:nvPr/>
          </p:nvSpPr>
          <p:spPr>
            <a:xfrm>
              <a:off x="1822174" y="2968144"/>
              <a:ext cx="1954549" cy="702708"/>
            </a:xfrm>
            <a:custGeom>
              <a:avLst/>
              <a:gdLst>
                <a:gd name="connsiteX0" fmla="*/ 0 w 1987826"/>
                <a:gd name="connsiteY0" fmla="*/ 649356 h 649356"/>
                <a:gd name="connsiteX1" fmla="*/ 0 w 1987826"/>
                <a:gd name="connsiteY1" fmla="*/ 0 h 649356"/>
                <a:gd name="connsiteX2" fmla="*/ 1987826 w 1987826"/>
                <a:gd name="connsiteY2" fmla="*/ 0 h 649356"/>
                <a:gd name="connsiteX3" fmla="*/ 1987826 w 1987826"/>
                <a:gd name="connsiteY3" fmla="*/ 245165 h 649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7826" h="649356">
                  <a:moveTo>
                    <a:pt x="0" y="649356"/>
                  </a:moveTo>
                  <a:lnTo>
                    <a:pt x="0" y="0"/>
                  </a:lnTo>
                  <a:lnTo>
                    <a:pt x="1987826" y="0"/>
                  </a:lnTo>
                  <a:lnTo>
                    <a:pt x="1987826" y="245165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4011410" y="2954892"/>
              <a:ext cx="0" cy="28803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Delay 68"/>
            <p:cNvSpPr/>
            <p:nvPr/>
          </p:nvSpPr>
          <p:spPr>
            <a:xfrm rot="16200000" flipV="1">
              <a:off x="1557687" y="3713431"/>
              <a:ext cx="518463" cy="458454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0" name="Freeform 61"/>
            <p:cNvSpPr>
              <a:spLocks noChangeAspect="1"/>
            </p:cNvSpPr>
            <p:nvPr/>
          </p:nvSpPr>
          <p:spPr bwMode="auto">
            <a:xfrm rot="5400000">
              <a:off x="3646981" y="3241158"/>
              <a:ext cx="497751" cy="412580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>
              <a:off x="1971118" y="4200939"/>
              <a:ext cx="2232991" cy="1474734"/>
            </a:xfrm>
            <a:custGeom>
              <a:avLst/>
              <a:gdLst>
                <a:gd name="connsiteX0" fmla="*/ 2232991 w 2232991"/>
                <a:gd name="connsiteY0" fmla="*/ 1530626 h 1530626"/>
                <a:gd name="connsiteX1" fmla="*/ 2232991 w 2232991"/>
                <a:gd name="connsiteY1" fmla="*/ 1530626 h 1530626"/>
                <a:gd name="connsiteX2" fmla="*/ 0 w 2232991"/>
                <a:gd name="connsiteY2" fmla="*/ 1530626 h 1530626"/>
                <a:gd name="connsiteX3" fmla="*/ 0 w 2232991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991" h="1530626">
                  <a:moveTo>
                    <a:pt x="2232991" y="1530626"/>
                  </a:moveTo>
                  <a:lnTo>
                    <a:pt x="2232991" y="1530626"/>
                  </a:lnTo>
                  <a:lnTo>
                    <a:pt x="0" y="153062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Freeform 71"/>
            <p:cNvSpPr/>
            <p:nvPr/>
          </p:nvSpPr>
          <p:spPr>
            <a:xfrm>
              <a:off x="1669401" y="4201890"/>
              <a:ext cx="2880350" cy="1626183"/>
            </a:xfrm>
            <a:custGeom>
              <a:avLst/>
              <a:gdLst>
                <a:gd name="connsiteX0" fmla="*/ 2232991 w 2232991"/>
                <a:gd name="connsiteY0" fmla="*/ 1530626 h 1530626"/>
                <a:gd name="connsiteX1" fmla="*/ 2232991 w 2232991"/>
                <a:gd name="connsiteY1" fmla="*/ 1530626 h 1530626"/>
                <a:gd name="connsiteX2" fmla="*/ 0 w 2232991"/>
                <a:gd name="connsiteY2" fmla="*/ 1530626 h 1530626"/>
                <a:gd name="connsiteX3" fmla="*/ 0 w 2232991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991" h="1530626">
                  <a:moveTo>
                    <a:pt x="2232991" y="1530626"/>
                  </a:moveTo>
                  <a:lnTo>
                    <a:pt x="2232991" y="1530626"/>
                  </a:lnTo>
                  <a:lnTo>
                    <a:pt x="0" y="153062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858467" y="2622502"/>
                  <a:ext cx="720087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𝑃𝑟𝑒𝑠𝑒𝑡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467" y="2622502"/>
                  <a:ext cx="720087" cy="28803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2712" r="-16102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/>
          <p:cNvSpPr txBox="1"/>
          <p:nvPr/>
        </p:nvSpPr>
        <p:spPr>
          <a:xfrm>
            <a:off x="7847290" y="3487660"/>
            <a:ext cx="1807974" cy="14251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US" sz="2215" b="1" dirty="0">
                <a:solidFill>
                  <a:srgbClr val="000000"/>
                </a:solidFill>
                <a:latin typeface="Calibri" panose="020F0502020204030204" pitchFamily="34" charset="0"/>
              </a:rPr>
              <a:t>Synchronous Preset</a:t>
            </a:r>
          </a:p>
          <a:p>
            <a:pPr algn="ctr" defTabSz="457200">
              <a:lnSpc>
                <a:spcPct val="120000"/>
              </a:lnSpc>
            </a:pPr>
            <a:r>
              <a:rPr lang="en-US" sz="2215" b="1" dirty="0">
                <a:solidFill>
                  <a:srgbClr val="000000"/>
                </a:solidFill>
                <a:latin typeface="Calibri" panose="020F0502020204030204" pitchFamily="34" charset="0"/>
              </a:rPr>
              <a:t>Load: </a:t>
            </a:r>
            <a:r>
              <a:rPr lang="en-US" sz="2215" b="1" dirty="0">
                <a:solidFill>
                  <a:srgbClr val="0000FF"/>
                </a:solidFill>
                <a:latin typeface="Calibri" panose="020F0502020204030204" pitchFamily="34" charset="0"/>
              </a:rPr>
              <a:t>0011</a:t>
            </a:r>
          </a:p>
        </p:txBody>
      </p:sp>
    </p:spTree>
    <p:extLst>
      <p:ext uri="{BB962C8B-B14F-4D97-AF65-F5344CB8AC3E}">
        <p14:creationId xmlns:p14="http://schemas.microsoft.com/office/powerpoint/2010/main" val="103753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9-to-99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447" y="1762830"/>
            <a:ext cx="7338245" cy="1116689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1108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Problem:</a:t>
            </a:r>
            <a:r>
              <a:rPr lang="en-US" dirty="0"/>
              <a:t> Use two 4-bit binary counters with parallel load and logic gates to build a counter that counts from </a:t>
            </a:r>
            <a:r>
              <a:rPr lang="en-US" b="1" dirty="0">
                <a:solidFill>
                  <a:srgbClr val="0000FF"/>
                </a:solidFill>
              </a:rPr>
              <a:t>9</a:t>
            </a:r>
            <a:r>
              <a:rPr lang="en-US" b="1" dirty="0"/>
              <a:t>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99 = 'b01100011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1108"/>
              </a:spcBef>
              <a:buNone/>
            </a:pPr>
            <a:r>
              <a:rPr lang="en-US" dirty="0"/>
              <a:t>Add a synchronous </a:t>
            </a:r>
            <a:r>
              <a:rPr lang="en-US" b="1" dirty="0">
                <a:solidFill>
                  <a:srgbClr val="FF0000"/>
                </a:solidFill>
              </a:rPr>
              <a:t>Preset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input to initialize the counter to value </a:t>
            </a:r>
            <a:r>
              <a:rPr lang="en-US" b="1" dirty="0">
                <a:solidFill>
                  <a:srgbClr val="0000FF"/>
                </a:solidFill>
              </a:rPr>
              <a:t>9</a:t>
            </a:r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224512" y="2737716"/>
            <a:ext cx="4019073" cy="3509596"/>
            <a:chOff x="1669400" y="2680109"/>
            <a:chExt cx="4353996" cy="3802062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2309458" y="5066098"/>
              <a:ext cx="37139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669401" y="4926782"/>
                  <a:ext cx="57606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𝑐𝑙𝑜𝑐𝑘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401" y="4926782"/>
                  <a:ext cx="576069" cy="28803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737" r="-17895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/>
            <p:cNvSpPr txBox="1"/>
            <p:nvPr/>
          </p:nvSpPr>
          <p:spPr>
            <a:xfrm>
              <a:off x="2812209" y="4002668"/>
              <a:ext cx="2428826" cy="138256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</a:rPr>
                <a:t>4-bit Counter</a:t>
              </a:r>
            </a:p>
          </p:txBody>
        </p:sp>
        <p:sp>
          <p:nvSpPr>
            <p:cNvPr id="46" name="Isosceles Triangle 45"/>
            <p:cNvSpPr/>
            <p:nvPr/>
          </p:nvSpPr>
          <p:spPr>
            <a:xfrm rot="5400000">
              <a:off x="2812209" y="4984390"/>
              <a:ext cx="172821" cy="1728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828454" y="4117882"/>
                  <a:ext cx="403248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𝐸𝑁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454" y="4117882"/>
                  <a:ext cx="403248" cy="2880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4925" r="-13433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851097" y="4117882"/>
                  <a:ext cx="59478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𝐶𝑜𝑢𝑡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097" y="4117882"/>
                  <a:ext cx="594789" cy="2880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184" r="-10204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>
              <a:off x="2303076" y="4261899"/>
              <a:ext cx="5091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669400" y="4115479"/>
                  <a:ext cx="59478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𝐶𝑜𝑢𝑡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400" y="4115479"/>
                  <a:ext cx="594789" cy="2880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9184" r="-10204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2533505" y="3544214"/>
                  <a:ext cx="551933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𝐿𝑜𝑎𝑑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505" y="3544214"/>
                  <a:ext cx="551933" cy="2880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6667" r="-17778" b="-125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 flipV="1">
              <a:off x="3204911" y="3424196"/>
              <a:ext cx="0" cy="57366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3685645" y="2687315"/>
                  <a:ext cx="403249" cy="4008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45" y="2687315"/>
                  <a:ext cx="403249" cy="40084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5152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Group 117"/>
            <p:cNvGrpSpPr/>
            <p:nvPr/>
          </p:nvGrpSpPr>
          <p:grpSpPr>
            <a:xfrm>
              <a:off x="3800859" y="3193799"/>
              <a:ext cx="1036926" cy="804065"/>
              <a:chOff x="3800859" y="3424196"/>
              <a:chExt cx="1036926" cy="573668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 flipV="1">
                <a:off x="3800859" y="3424196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4146501" y="3424196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4492143" y="3424196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837785" y="3424196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4031287" y="2684913"/>
                  <a:ext cx="403249" cy="4008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87" y="2684913"/>
                  <a:ext cx="403249" cy="400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5152" b="-303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4376929" y="2682511"/>
                  <a:ext cx="403249" cy="4008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929" y="2682511"/>
                  <a:ext cx="403249" cy="40084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3636" b="-151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4722571" y="2680109"/>
                  <a:ext cx="403249" cy="4008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571" y="2680109"/>
                  <a:ext cx="403249" cy="40084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5152" b="-153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/>
            <p:cNvGrpSpPr/>
            <p:nvPr/>
          </p:nvGrpSpPr>
          <p:grpSpPr>
            <a:xfrm>
              <a:off x="3397610" y="5385236"/>
              <a:ext cx="1440175" cy="1096935"/>
              <a:chOff x="4549751" y="3486607"/>
              <a:chExt cx="1440175" cy="10969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4549751" y="4182695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9751" y="4182695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19697" b="-1076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/>
              <p:cNvCxnSpPr/>
              <p:nvPr/>
            </p:nvCxnSpPr>
            <p:spPr>
              <a:xfrm flipV="1">
                <a:off x="4664965" y="3486607"/>
                <a:ext cx="0" cy="774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V="1">
                <a:off x="5010607" y="3486607"/>
                <a:ext cx="0" cy="774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5356249" y="3486607"/>
                <a:ext cx="0" cy="774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701891" y="3486607"/>
                <a:ext cx="0" cy="774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895393" y="4180293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393" y="4180293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17910" b="-1060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241035" y="4177891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1035" y="4177891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19697" b="-909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586677" y="4175489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6677" y="4175489"/>
                    <a:ext cx="403249" cy="400847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19697" b="-1060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0" name="Group 119"/>
          <p:cNvGrpSpPr/>
          <p:nvPr/>
        </p:nvGrpSpPr>
        <p:grpSpPr>
          <a:xfrm>
            <a:off x="6521403" y="2737716"/>
            <a:ext cx="3509598" cy="3509596"/>
            <a:chOff x="5241034" y="2680109"/>
            <a:chExt cx="3802064" cy="3802062"/>
          </a:xfrm>
        </p:grpSpPr>
        <p:sp>
          <p:nvSpPr>
            <p:cNvPr id="6" name="TextBox 5"/>
            <p:cNvSpPr txBox="1"/>
            <p:nvPr/>
          </p:nvSpPr>
          <p:spPr>
            <a:xfrm>
              <a:off x="5750167" y="4002668"/>
              <a:ext cx="2428826" cy="1382568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</a:rPr>
                <a:t>4-bit Counter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5750167" y="4984390"/>
              <a:ext cx="172821" cy="1728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766412" y="4117882"/>
                  <a:ext cx="403248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𝐸𝑁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412" y="4117882"/>
                  <a:ext cx="403248" cy="28803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4925" r="-13433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789055" y="4117882"/>
                  <a:ext cx="59478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𝐶𝑜𝑢𝑡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055" y="4117882"/>
                  <a:ext cx="594789" cy="28803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0204" r="-9184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5241034" y="4261899"/>
              <a:ext cx="5091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8183658" y="4261899"/>
              <a:ext cx="39858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621130" y="4115480"/>
                  <a:ext cx="421968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𝐸𝑁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1130" y="4115480"/>
                  <a:ext cx="421968" cy="28803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3043" r="-11594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471463" y="3544214"/>
                  <a:ext cx="551933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𝐿𝑜𝑎𝑑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1463" y="3544214"/>
                  <a:ext cx="551933" cy="288035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6667" r="-17778" b="-125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>
            <a:xfrm flipV="1">
              <a:off x="6142869" y="3424196"/>
              <a:ext cx="0" cy="57366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6623603" y="2687315"/>
                  <a:ext cx="403249" cy="4008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603" y="2687315"/>
                  <a:ext cx="403249" cy="40084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5152" b="-151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16"/>
            <p:cNvGrpSpPr/>
            <p:nvPr/>
          </p:nvGrpSpPr>
          <p:grpSpPr>
            <a:xfrm>
              <a:off x="6738817" y="3193799"/>
              <a:ext cx="1036926" cy="804065"/>
              <a:chOff x="6738817" y="3424196"/>
              <a:chExt cx="1036926" cy="573668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6738817" y="3424196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084459" y="3424196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7430101" y="3424196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7775743" y="3424196"/>
                <a:ext cx="0" cy="5736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69245" y="2684913"/>
                  <a:ext cx="403249" cy="4008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245" y="2684913"/>
                  <a:ext cx="403249" cy="400847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5152" b="-303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7314887" y="2682511"/>
                  <a:ext cx="403249" cy="4008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887" y="2682511"/>
                  <a:ext cx="403249" cy="40084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1212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660529" y="2680109"/>
                  <a:ext cx="403249" cy="40084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46" i="1" dirty="0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529" y="2680109"/>
                  <a:ext cx="403249" cy="400847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15152" b="-307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/>
            <p:cNvGrpSpPr/>
            <p:nvPr/>
          </p:nvGrpSpPr>
          <p:grpSpPr>
            <a:xfrm>
              <a:off x="6335568" y="5385236"/>
              <a:ext cx="1440175" cy="1096935"/>
              <a:chOff x="4549751" y="3486607"/>
              <a:chExt cx="1440175" cy="10969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549751" y="4182695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9751" y="4182695"/>
                    <a:ext cx="403249" cy="400847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19697" b="-1076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 flipV="1">
                <a:off x="4664965" y="3486607"/>
                <a:ext cx="0" cy="774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5010607" y="3486607"/>
                <a:ext cx="0" cy="774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5356249" y="3486607"/>
                <a:ext cx="0" cy="774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5701891" y="3486607"/>
                <a:ext cx="0" cy="77409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4895393" y="4180293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393" y="4180293"/>
                    <a:ext cx="403249" cy="400847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18182" b="-1060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5241035" y="4177891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1035" y="4177891"/>
                    <a:ext cx="403249" cy="400847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19697" b="-909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5586677" y="4175489"/>
                    <a:ext cx="403249" cy="400847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6677" y="4175489"/>
                    <a:ext cx="403249" cy="400847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 l="-19697" b="-1060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2136533" y="3138779"/>
            <a:ext cx="6458725" cy="2523600"/>
            <a:chOff x="1618794" y="3114594"/>
            <a:chExt cx="6996952" cy="2733900"/>
          </a:xfrm>
        </p:grpSpPr>
        <p:cxnSp>
          <p:nvCxnSpPr>
            <p:cNvPr id="77" name="Straight Connector 76"/>
            <p:cNvCxnSpPr/>
            <p:nvPr/>
          </p:nvCxnSpPr>
          <p:spPr>
            <a:xfrm flipH="1">
              <a:off x="2438172" y="3302489"/>
              <a:ext cx="39344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Freeform 61"/>
            <p:cNvSpPr>
              <a:spLocks noChangeAspect="1"/>
            </p:cNvSpPr>
            <p:nvPr/>
          </p:nvSpPr>
          <p:spPr bwMode="auto">
            <a:xfrm>
              <a:off x="2769184" y="3229808"/>
              <a:ext cx="497751" cy="412580"/>
            </a:xfrm>
            <a:custGeom>
              <a:avLst/>
              <a:gdLst>
                <a:gd name="T0" fmla="*/ 0 w 708"/>
                <a:gd name="T1" fmla="*/ 0 h 576"/>
                <a:gd name="T2" fmla="*/ 17 w 708"/>
                <a:gd name="T3" fmla="*/ 40 h 576"/>
                <a:gd name="T4" fmla="*/ 39 w 708"/>
                <a:gd name="T5" fmla="*/ 95 h 576"/>
                <a:gd name="T6" fmla="*/ 54 w 708"/>
                <a:gd name="T7" fmla="*/ 157 h 576"/>
                <a:gd name="T8" fmla="*/ 66 w 708"/>
                <a:gd name="T9" fmla="*/ 227 h 576"/>
                <a:gd name="T10" fmla="*/ 74 w 708"/>
                <a:gd name="T11" fmla="*/ 284 h 576"/>
                <a:gd name="T12" fmla="*/ 69 w 708"/>
                <a:gd name="T13" fmla="*/ 338 h 576"/>
                <a:gd name="T14" fmla="*/ 58 w 708"/>
                <a:gd name="T15" fmla="*/ 399 h 576"/>
                <a:gd name="T16" fmla="*/ 45 w 708"/>
                <a:gd name="T17" fmla="*/ 458 h 576"/>
                <a:gd name="T18" fmla="*/ 28 w 708"/>
                <a:gd name="T19" fmla="*/ 512 h 576"/>
                <a:gd name="T20" fmla="*/ 0 w 708"/>
                <a:gd name="T21" fmla="*/ 572 h 576"/>
                <a:gd name="T22" fmla="*/ 210 w 708"/>
                <a:gd name="T23" fmla="*/ 576 h 576"/>
                <a:gd name="T24" fmla="*/ 297 w 708"/>
                <a:gd name="T25" fmla="*/ 570 h 576"/>
                <a:gd name="T26" fmla="*/ 342 w 708"/>
                <a:gd name="T27" fmla="*/ 567 h 576"/>
                <a:gd name="T28" fmla="*/ 375 w 708"/>
                <a:gd name="T29" fmla="*/ 559 h 576"/>
                <a:gd name="T30" fmla="*/ 409 w 708"/>
                <a:gd name="T31" fmla="*/ 549 h 576"/>
                <a:gd name="T32" fmla="*/ 445 w 708"/>
                <a:gd name="T33" fmla="*/ 533 h 576"/>
                <a:gd name="T34" fmla="*/ 486 w 708"/>
                <a:gd name="T35" fmla="*/ 515 h 576"/>
                <a:gd name="T36" fmla="*/ 526 w 708"/>
                <a:gd name="T37" fmla="*/ 490 h 576"/>
                <a:gd name="T38" fmla="*/ 552 w 708"/>
                <a:gd name="T39" fmla="*/ 470 h 576"/>
                <a:gd name="T40" fmla="*/ 577 w 708"/>
                <a:gd name="T41" fmla="*/ 447 h 576"/>
                <a:gd name="T42" fmla="*/ 604 w 708"/>
                <a:gd name="T43" fmla="*/ 420 h 576"/>
                <a:gd name="T44" fmla="*/ 628 w 708"/>
                <a:gd name="T45" fmla="*/ 398 h 576"/>
                <a:gd name="T46" fmla="*/ 651 w 708"/>
                <a:gd name="T47" fmla="*/ 370 h 576"/>
                <a:gd name="T48" fmla="*/ 680 w 708"/>
                <a:gd name="T49" fmla="*/ 333 h 576"/>
                <a:gd name="T50" fmla="*/ 708 w 708"/>
                <a:gd name="T51" fmla="*/ 286 h 576"/>
                <a:gd name="T52" fmla="*/ 682 w 708"/>
                <a:gd name="T53" fmla="*/ 245 h 576"/>
                <a:gd name="T54" fmla="*/ 658 w 708"/>
                <a:gd name="T55" fmla="*/ 210 h 576"/>
                <a:gd name="T56" fmla="*/ 638 w 708"/>
                <a:gd name="T57" fmla="*/ 185 h 576"/>
                <a:gd name="T58" fmla="*/ 616 w 708"/>
                <a:gd name="T59" fmla="*/ 161 h 576"/>
                <a:gd name="T60" fmla="*/ 592 w 708"/>
                <a:gd name="T61" fmla="*/ 138 h 576"/>
                <a:gd name="T62" fmla="*/ 572 w 708"/>
                <a:gd name="T63" fmla="*/ 120 h 576"/>
                <a:gd name="T64" fmla="*/ 552 w 708"/>
                <a:gd name="T65" fmla="*/ 103 h 576"/>
                <a:gd name="T66" fmla="*/ 528 w 708"/>
                <a:gd name="T67" fmla="*/ 85 h 576"/>
                <a:gd name="T68" fmla="*/ 506 w 708"/>
                <a:gd name="T69" fmla="*/ 72 h 576"/>
                <a:gd name="T70" fmla="*/ 480 w 708"/>
                <a:gd name="T71" fmla="*/ 58 h 576"/>
                <a:gd name="T72" fmla="*/ 451 w 708"/>
                <a:gd name="T73" fmla="*/ 43 h 576"/>
                <a:gd name="T74" fmla="*/ 415 w 708"/>
                <a:gd name="T75" fmla="*/ 29 h 576"/>
                <a:gd name="T76" fmla="*/ 385 w 708"/>
                <a:gd name="T77" fmla="*/ 20 h 576"/>
                <a:gd name="T78" fmla="*/ 350 w 708"/>
                <a:gd name="T79" fmla="*/ 11 h 576"/>
                <a:gd name="T80" fmla="*/ 313 w 708"/>
                <a:gd name="T81" fmla="*/ 5 h 576"/>
                <a:gd name="T82" fmla="*/ 278 w 708"/>
                <a:gd name="T83" fmla="*/ 1 h 576"/>
                <a:gd name="T84" fmla="*/ 253 w 708"/>
                <a:gd name="T85" fmla="*/ 1 h 576"/>
                <a:gd name="T86" fmla="*/ 227 w 708"/>
                <a:gd name="T87" fmla="*/ 0 h 576"/>
                <a:gd name="T88" fmla="*/ 0 w 708"/>
                <a:gd name="T8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54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2048548" y="4465925"/>
              <a:ext cx="2937956" cy="1036927"/>
            </a:xfrm>
            <a:custGeom>
              <a:avLst/>
              <a:gdLst>
                <a:gd name="connsiteX0" fmla="*/ 2232991 w 2232991"/>
                <a:gd name="connsiteY0" fmla="*/ 1530626 h 1530626"/>
                <a:gd name="connsiteX1" fmla="*/ 2232991 w 2232991"/>
                <a:gd name="connsiteY1" fmla="*/ 1530626 h 1530626"/>
                <a:gd name="connsiteX2" fmla="*/ 0 w 2232991"/>
                <a:gd name="connsiteY2" fmla="*/ 1530626 h 1530626"/>
                <a:gd name="connsiteX3" fmla="*/ 0 w 2232991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991" h="1530626">
                  <a:moveTo>
                    <a:pt x="2232991" y="1530626"/>
                  </a:moveTo>
                  <a:lnTo>
                    <a:pt x="2232991" y="1530626"/>
                  </a:lnTo>
                  <a:lnTo>
                    <a:pt x="0" y="153062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Freeform 80"/>
            <p:cNvSpPr/>
            <p:nvPr/>
          </p:nvSpPr>
          <p:spPr>
            <a:xfrm>
              <a:off x="1933333" y="4465925"/>
              <a:ext cx="3398813" cy="1152141"/>
            </a:xfrm>
            <a:custGeom>
              <a:avLst/>
              <a:gdLst>
                <a:gd name="connsiteX0" fmla="*/ 2232991 w 2232991"/>
                <a:gd name="connsiteY0" fmla="*/ 1530626 h 1530626"/>
                <a:gd name="connsiteX1" fmla="*/ 2232991 w 2232991"/>
                <a:gd name="connsiteY1" fmla="*/ 1530626 h 1530626"/>
                <a:gd name="connsiteX2" fmla="*/ 0 w 2232991"/>
                <a:gd name="connsiteY2" fmla="*/ 1530626 h 1530626"/>
                <a:gd name="connsiteX3" fmla="*/ 0 w 2232991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991" h="1530626">
                  <a:moveTo>
                    <a:pt x="2232991" y="1530626"/>
                  </a:moveTo>
                  <a:lnTo>
                    <a:pt x="2232991" y="1530626"/>
                  </a:lnTo>
                  <a:lnTo>
                    <a:pt x="0" y="153062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645300" y="3114594"/>
                  <a:ext cx="720087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𝑃𝑟𝑒𝑠𝑒𝑡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300" y="3114594"/>
                  <a:ext cx="720087" cy="288035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l="-11864" r="-16102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Freeform 95"/>
            <p:cNvSpPr/>
            <p:nvPr/>
          </p:nvSpPr>
          <p:spPr>
            <a:xfrm>
              <a:off x="1822174" y="4465926"/>
              <a:ext cx="6447929" cy="1267354"/>
            </a:xfrm>
            <a:custGeom>
              <a:avLst/>
              <a:gdLst>
                <a:gd name="connsiteX0" fmla="*/ 2232991 w 2232991"/>
                <a:gd name="connsiteY0" fmla="*/ 1530626 h 1530626"/>
                <a:gd name="connsiteX1" fmla="*/ 2232991 w 2232991"/>
                <a:gd name="connsiteY1" fmla="*/ 1530626 h 1530626"/>
                <a:gd name="connsiteX2" fmla="*/ 0 w 2232991"/>
                <a:gd name="connsiteY2" fmla="*/ 1530626 h 1530626"/>
                <a:gd name="connsiteX3" fmla="*/ 0 w 2232991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991" h="1530626">
                  <a:moveTo>
                    <a:pt x="2232991" y="1530626"/>
                  </a:moveTo>
                  <a:lnTo>
                    <a:pt x="2232991" y="1530626"/>
                  </a:lnTo>
                  <a:lnTo>
                    <a:pt x="0" y="153062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1702906" y="4465926"/>
              <a:ext cx="6912840" cy="1382568"/>
            </a:xfrm>
            <a:custGeom>
              <a:avLst/>
              <a:gdLst>
                <a:gd name="connsiteX0" fmla="*/ 2232991 w 2232991"/>
                <a:gd name="connsiteY0" fmla="*/ 1530626 h 1530626"/>
                <a:gd name="connsiteX1" fmla="*/ 2232991 w 2232991"/>
                <a:gd name="connsiteY1" fmla="*/ 1530626 h 1530626"/>
                <a:gd name="connsiteX2" fmla="*/ 0 w 2232991"/>
                <a:gd name="connsiteY2" fmla="*/ 1530626 h 1530626"/>
                <a:gd name="connsiteX3" fmla="*/ 0 w 2232991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991" h="1530626">
                  <a:moveTo>
                    <a:pt x="2232991" y="1530626"/>
                  </a:moveTo>
                  <a:lnTo>
                    <a:pt x="2232991" y="1530626"/>
                  </a:lnTo>
                  <a:lnTo>
                    <a:pt x="0" y="153062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Flowchart: Delay 77"/>
            <p:cNvSpPr/>
            <p:nvPr/>
          </p:nvSpPr>
          <p:spPr>
            <a:xfrm rot="16200000" flipV="1">
              <a:off x="1589991" y="3918659"/>
              <a:ext cx="576070" cy="518463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 flipV="1">
              <a:off x="1875727" y="3544209"/>
              <a:ext cx="921712" cy="345643"/>
            </a:xfrm>
            <a:custGeom>
              <a:avLst/>
              <a:gdLst>
                <a:gd name="connsiteX0" fmla="*/ 2232991 w 2232991"/>
                <a:gd name="connsiteY0" fmla="*/ 1530626 h 1530626"/>
                <a:gd name="connsiteX1" fmla="*/ 2232991 w 2232991"/>
                <a:gd name="connsiteY1" fmla="*/ 1530626 h 1530626"/>
                <a:gd name="connsiteX2" fmla="*/ 0 w 2232991"/>
                <a:gd name="connsiteY2" fmla="*/ 1530626 h 1530626"/>
                <a:gd name="connsiteX3" fmla="*/ 0 w 2232991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991" h="1530626">
                  <a:moveTo>
                    <a:pt x="2232991" y="1530626"/>
                  </a:moveTo>
                  <a:lnTo>
                    <a:pt x="2232991" y="1530626"/>
                  </a:lnTo>
                  <a:lnTo>
                    <a:pt x="0" y="153062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 flipV="1">
              <a:off x="3266935" y="3436078"/>
              <a:ext cx="1066014" cy="108132"/>
            </a:xfrm>
            <a:custGeom>
              <a:avLst/>
              <a:gdLst>
                <a:gd name="connsiteX0" fmla="*/ 2232991 w 2232991"/>
                <a:gd name="connsiteY0" fmla="*/ 1530626 h 1530626"/>
                <a:gd name="connsiteX1" fmla="*/ 2232991 w 2232991"/>
                <a:gd name="connsiteY1" fmla="*/ 1530626 h 1530626"/>
                <a:gd name="connsiteX2" fmla="*/ 0 w 2232991"/>
                <a:gd name="connsiteY2" fmla="*/ 1530626 h 1530626"/>
                <a:gd name="connsiteX3" fmla="*/ 0 w 2232991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991" h="1530626">
                  <a:moveTo>
                    <a:pt x="2232991" y="1530626"/>
                  </a:moveTo>
                  <a:lnTo>
                    <a:pt x="2232991" y="1530626"/>
                  </a:lnTo>
                  <a:lnTo>
                    <a:pt x="0" y="153062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 flipH="1" flipV="1">
              <a:off x="4332948" y="3436080"/>
              <a:ext cx="2937954" cy="108134"/>
            </a:xfrm>
            <a:custGeom>
              <a:avLst/>
              <a:gdLst>
                <a:gd name="connsiteX0" fmla="*/ 2232991 w 2232991"/>
                <a:gd name="connsiteY0" fmla="*/ 1530626 h 1530626"/>
                <a:gd name="connsiteX1" fmla="*/ 2232991 w 2232991"/>
                <a:gd name="connsiteY1" fmla="*/ 1530626 h 1530626"/>
                <a:gd name="connsiteX2" fmla="*/ 0 w 2232991"/>
                <a:gd name="connsiteY2" fmla="*/ 1530626 h 1530626"/>
                <a:gd name="connsiteX3" fmla="*/ 0 w 2232991"/>
                <a:gd name="connsiteY3" fmla="*/ 0 h 15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991" h="1530626">
                  <a:moveTo>
                    <a:pt x="2232991" y="1530626"/>
                  </a:moveTo>
                  <a:lnTo>
                    <a:pt x="2232991" y="1530626"/>
                  </a:lnTo>
                  <a:lnTo>
                    <a:pt x="0" y="1530626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98128" y="3052338"/>
            <a:ext cx="3763732" cy="379925"/>
            <a:chOff x="3980306" y="3020948"/>
            <a:chExt cx="4077376" cy="411585"/>
          </a:xfrm>
        </p:grpSpPr>
        <p:grpSp>
          <p:nvGrpSpPr>
            <p:cNvPr id="86" name="Group 85"/>
            <p:cNvGrpSpPr/>
            <p:nvPr/>
          </p:nvGrpSpPr>
          <p:grpSpPr>
            <a:xfrm>
              <a:off x="3980306" y="3020948"/>
              <a:ext cx="1491155" cy="350445"/>
              <a:chOff x="4497554" y="3256179"/>
              <a:chExt cx="1491155" cy="350445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4497554" y="3429031"/>
                <a:ext cx="1235473" cy="1"/>
                <a:chOff x="4497554" y="3429031"/>
                <a:chExt cx="1235473" cy="1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529070" y="3429031"/>
                  <a:ext cx="203957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V="1">
                  <a:off x="5183428" y="3429031"/>
                  <a:ext cx="336311" cy="1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 flipV="1">
                  <a:off x="4840491" y="3429031"/>
                  <a:ext cx="336311" cy="1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 flipV="1">
                  <a:off x="4497554" y="3429031"/>
                  <a:ext cx="336311" cy="1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87"/>
              <p:cNvSpPr txBox="1"/>
              <p:nvPr/>
            </p:nvSpPr>
            <p:spPr>
              <a:xfrm>
                <a:off x="5758282" y="3256179"/>
                <a:ext cx="230427" cy="35044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b="1" dirty="0">
                    <a:solidFill>
                      <a:srgbClr val="0000FF"/>
                    </a:solidFill>
                    <a:latin typeface="Calibri" panose="020F0502020204030204"/>
                  </a:rPr>
                  <a:t>0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6796424" y="3083349"/>
              <a:ext cx="1261258" cy="349184"/>
              <a:chOff x="4369774" y="3413429"/>
              <a:chExt cx="1261258" cy="414476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4369774" y="3413433"/>
                <a:ext cx="230428" cy="41446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b="1" dirty="0">
                    <a:solidFill>
                      <a:srgbClr val="0000FF"/>
                    </a:solidFill>
                    <a:latin typeface="Calibri" panose="020F0502020204030204"/>
                  </a:rPr>
                  <a:t>1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710382" y="3413434"/>
                <a:ext cx="230428" cy="41446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b="1" dirty="0">
                    <a:solidFill>
                      <a:srgbClr val="0000FF"/>
                    </a:solidFill>
                    <a:latin typeface="Calibri" panose="020F0502020204030204"/>
                  </a:rPr>
                  <a:t>0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54963" y="3413429"/>
                <a:ext cx="230428" cy="41446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b="1" dirty="0">
                    <a:solidFill>
                      <a:srgbClr val="0000FF"/>
                    </a:solidFill>
                    <a:latin typeface="Calibri" panose="020F0502020204030204"/>
                  </a:rPr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5400604" y="3413437"/>
                <a:ext cx="230428" cy="414468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 defTabSz="457200"/>
                <a:r>
                  <a:rPr lang="en-US" sz="1846" b="1" dirty="0">
                    <a:solidFill>
                      <a:srgbClr val="0000FF"/>
                    </a:solidFill>
                    <a:latin typeface="Calibri" panose="020F0502020204030204"/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82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706" y="1828801"/>
            <a:ext cx="7858480" cy="4498959"/>
          </a:xfrm>
        </p:spPr>
        <p:txBody>
          <a:bodyPr>
            <a:normAutofit lnSpcReduction="10000"/>
          </a:bodyPr>
          <a:lstStyle/>
          <a:p>
            <a:pPr>
              <a:spcBef>
                <a:spcPts val="1385"/>
              </a:spcBef>
            </a:pPr>
            <a:r>
              <a:rPr lang="en-US" dirty="0"/>
              <a:t>Sequential circuit that goes through a specific sequence of states</a:t>
            </a:r>
          </a:p>
          <a:p>
            <a:pPr>
              <a:spcBef>
                <a:spcPts val="1385"/>
              </a:spcBef>
            </a:pPr>
            <a:r>
              <a:rPr lang="en-US" dirty="0"/>
              <a:t>Output of the counter is the </a:t>
            </a:r>
            <a:r>
              <a:rPr lang="en-US" b="1" dirty="0">
                <a:solidFill>
                  <a:srgbClr val="FF0000"/>
                </a:solidFill>
              </a:rPr>
              <a:t>count value</a:t>
            </a:r>
          </a:p>
          <a:p>
            <a:pPr>
              <a:spcBef>
                <a:spcPts val="1385"/>
              </a:spcBef>
            </a:pPr>
            <a:r>
              <a:rPr lang="en-US" dirty="0"/>
              <a:t>Modulo-</a:t>
            </a:r>
            <a:r>
              <a:rPr lang="en-US" i="1" dirty="0"/>
              <a:t>N</a:t>
            </a:r>
            <a:r>
              <a:rPr lang="en-US" dirty="0"/>
              <a:t> counter: goes through 0, 1, 2, …, (</a:t>
            </a:r>
            <a:r>
              <a:rPr lang="en-US" i="1" dirty="0"/>
              <a:t>N</a:t>
            </a:r>
            <a:r>
              <a:rPr lang="en-US" dirty="0"/>
              <a:t> – 1)</a:t>
            </a:r>
          </a:p>
          <a:p>
            <a:pPr>
              <a:spcBef>
                <a:spcPts val="1385"/>
              </a:spcBef>
            </a:pPr>
            <a:r>
              <a:rPr lang="en-US" dirty="0"/>
              <a:t>Modulo-8 binary counter goes through 0, 1, 2, …, 7</a:t>
            </a:r>
          </a:p>
          <a:p>
            <a:pPr>
              <a:spcBef>
                <a:spcPts val="1385"/>
              </a:spcBef>
            </a:pPr>
            <a:r>
              <a:rPr lang="en-US" dirty="0"/>
              <a:t>Modulo-10 (BCD) counter goes through 0, 1, 2, …, 9</a:t>
            </a:r>
          </a:p>
          <a:p>
            <a:pPr>
              <a:spcBef>
                <a:spcPts val="1385"/>
              </a:spcBef>
            </a:pPr>
            <a:r>
              <a:rPr lang="en-US" dirty="0"/>
              <a:t>Counting can be up or down</a:t>
            </a:r>
          </a:p>
          <a:p>
            <a:pPr>
              <a:spcBef>
                <a:spcPts val="1385"/>
              </a:spcBef>
            </a:pPr>
            <a:r>
              <a:rPr lang="en-US" dirty="0"/>
              <a:t>Some Applications: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Timers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Event Counting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Frequency Division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76946" y="4572278"/>
            <a:ext cx="3561662" cy="1329392"/>
            <a:chOff x="6623604" y="4293105"/>
            <a:chExt cx="3858467" cy="1440175"/>
          </a:xfrm>
        </p:grpSpPr>
        <p:sp>
          <p:nvSpPr>
            <p:cNvPr id="5" name="TextBox 4"/>
            <p:cNvSpPr txBox="1"/>
            <p:nvPr/>
          </p:nvSpPr>
          <p:spPr>
            <a:xfrm>
              <a:off x="7718137" y="4293105"/>
              <a:ext cx="1382568" cy="144017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dirty="0">
                  <a:solidFill>
                    <a:srgbClr val="000000"/>
                  </a:solidFill>
                  <a:latin typeface="Calibri" panose="020F0502020204030204"/>
                </a:rPr>
                <a:t>Counter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9100705" y="5041996"/>
              <a:ext cx="57607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/>
            <p:cNvSpPr/>
            <p:nvPr/>
          </p:nvSpPr>
          <p:spPr>
            <a:xfrm rot="5400000">
              <a:off x="7718137" y="4609944"/>
              <a:ext cx="172821" cy="17282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9283989" y="4954086"/>
              <a:ext cx="98512" cy="18722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191056" y="4666051"/>
              <a:ext cx="284378" cy="28803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691885" y="4897978"/>
                  <a:ext cx="790186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𝐶𝑜𝑢𝑛𝑡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1885" y="4897978"/>
                  <a:ext cx="790186" cy="28803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692" r="-769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623604" y="4552337"/>
                  <a:ext cx="576069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𝑐𝑙𝑜𝑐𝑘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604" y="4552337"/>
                  <a:ext cx="576069" cy="2880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5957" r="-18085" b="-12766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>
              <a:off x="7257280" y="4702438"/>
              <a:ext cx="4608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623604" y="5301228"/>
                  <a:ext cx="576068" cy="28803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𝑟𝑒𝑠𝑒𝑡</m:t>
                        </m:r>
                      </m:oMath>
                    </m:oMathPara>
                  </a14:m>
                  <a:endParaRPr lang="en-US" sz="1846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604" y="5301228"/>
                  <a:ext cx="576068" cy="2880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830" r="-18085" b="-851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7257279" y="5451329"/>
              <a:ext cx="4608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596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37361"/>
            <a:ext cx="7835456" cy="4625730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1385"/>
              </a:spcBef>
              <a:buNone/>
            </a:pPr>
            <a:r>
              <a:rPr lang="en-US" dirty="0"/>
              <a:t>Two Basic Approaches:</a:t>
            </a:r>
          </a:p>
          <a:p>
            <a:pPr marL="329720" indent="-329720">
              <a:spcBef>
                <a:spcPts val="1385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Ripple Counters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The system clock is connected to the clock input of the first flip-flop (LSB)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Each flip-flop output connects to the clock input of the next flip-flop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Advantage: simple circuit and low power consumption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Disadvantage: The counter is not truly synchronous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No common clock to all flip-flops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Ripple propagation delay as the clock signal propagates to the MSB</a:t>
            </a:r>
          </a:p>
          <a:p>
            <a:pPr marL="329720" indent="-329720">
              <a:spcBef>
                <a:spcPts val="1385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Synchronous Counters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The system clock is connected to the clock input of ALL flip-flops</a:t>
            </a:r>
          </a:p>
          <a:p>
            <a:pPr lvl="1">
              <a:spcBef>
                <a:spcPts val="1385"/>
              </a:spcBef>
            </a:pPr>
            <a:r>
              <a:rPr lang="en-US" dirty="0"/>
              <a:t>Combinational logic is used to implement the desired state sequence</a:t>
            </a:r>
          </a:p>
        </p:txBody>
      </p:sp>
    </p:spTree>
    <p:extLst>
      <p:ext uri="{BB962C8B-B14F-4D97-AF65-F5344CB8AC3E}">
        <p14:creationId xmlns:p14="http://schemas.microsoft.com/office/powerpoint/2010/main" val="400015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Ripple Counter</a:t>
            </a:r>
            <a:endParaRPr lang="en-US" dirty="0"/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1804564" y="1752600"/>
            <a:ext cx="5383676" cy="1720824"/>
          </a:xfrm>
        </p:spPr>
        <p:txBody>
          <a:bodyPr>
            <a:normAutofit lnSpcReduction="10000"/>
          </a:bodyPr>
          <a:lstStyle/>
          <a:p>
            <a:pPr>
              <a:spcBef>
                <a:spcPts val="1385"/>
              </a:spcBef>
            </a:pP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toggles at the positive edge of every cycle</a:t>
            </a:r>
          </a:p>
          <a:p>
            <a:pPr>
              <a:spcBef>
                <a:spcPts val="1385"/>
              </a:spcBef>
            </a:pP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toggles when Q</a:t>
            </a:r>
            <a:r>
              <a:rPr lang="en-US" baseline="-25000" dirty="0"/>
              <a:t>0</a:t>
            </a:r>
            <a:r>
              <a:rPr lang="en-US" dirty="0"/>
              <a:t> goes from 1 down to 0</a:t>
            </a:r>
          </a:p>
          <a:p>
            <a:pPr>
              <a:spcBef>
                <a:spcPts val="1385"/>
              </a:spcBef>
            </a:pP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 toggles when Q</a:t>
            </a:r>
            <a:r>
              <a:rPr lang="en-US" baseline="-25000" dirty="0"/>
              <a:t>1</a:t>
            </a:r>
            <a:r>
              <a:rPr lang="en-US" dirty="0"/>
              <a:t> goes from 1 down to 0</a:t>
            </a:r>
          </a:p>
          <a:p>
            <a:pPr>
              <a:spcBef>
                <a:spcPts val="1385"/>
              </a:spcBef>
            </a:pPr>
            <a:r>
              <a:rPr lang="en-US" dirty="0"/>
              <a:t>Q</a:t>
            </a:r>
            <a:r>
              <a:rPr lang="en-US" baseline="-25000" dirty="0"/>
              <a:t>3</a:t>
            </a:r>
            <a:r>
              <a:rPr lang="en-US" dirty="0"/>
              <a:t> toggles when Q</a:t>
            </a:r>
            <a:r>
              <a:rPr lang="en-US" baseline="-25000" dirty="0"/>
              <a:t>2</a:t>
            </a:r>
            <a:r>
              <a:rPr lang="en-US" dirty="0"/>
              <a:t> goes from 1 down to 0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7326925" y="1837340"/>
            <a:ext cx="3031014" cy="4487261"/>
            <a:chOff x="6623603" y="945138"/>
            <a:chExt cx="3283599" cy="555988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8955091" y="1341995"/>
              <a:ext cx="548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955091" y="2795323"/>
              <a:ext cx="548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955091" y="4248651"/>
              <a:ext cx="548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8955091" y="5701979"/>
              <a:ext cx="548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V="1">
              <a:off x="7923338" y="4577267"/>
              <a:ext cx="151076" cy="732280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V="1">
              <a:off x="7923338" y="3125063"/>
              <a:ext cx="151076" cy="732280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 flipV="1">
              <a:off x="7923338" y="1672859"/>
              <a:ext cx="151076" cy="732280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5400000" flipH="1">
              <a:off x="5714547" y="3956866"/>
              <a:ext cx="4374092" cy="345642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623603" y="5859249"/>
                  <a:ext cx="70097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603" y="5859249"/>
                  <a:ext cx="700977" cy="34564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3478" r="-11304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729963" y="6159384"/>
                  <a:ext cx="598766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963" y="6159384"/>
                  <a:ext cx="598766" cy="34564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469" r="-12245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/>
            <p:cNvGrpSpPr/>
            <p:nvPr/>
          </p:nvGrpSpPr>
          <p:grpSpPr>
            <a:xfrm>
              <a:off x="7923338" y="5309547"/>
              <a:ext cx="1983864" cy="1172624"/>
              <a:chOff x="6821424" y="4395216"/>
              <a:chExt cx="1983864" cy="1172624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6821424" y="4395216"/>
                <a:ext cx="1286256" cy="999744"/>
              </a:xfrm>
              <a:custGeom>
                <a:avLst/>
                <a:gdLst>
                  <a:gd name="connsiteX0" fmla="*/ 1030224 w 1286256"/>
                  <a:gd name="connsiteY0" fmla="*/ 999744 h 999744"/>
                  <a:gd name="connsiteX1" fmla="*/ 1286256 w 1286256"/>
                  <a:gd name="connsiteY1" fmla="*/ 999744 h 999744"/>
                  <a:gd name="connsiteX2" fmla="*/ 1286256 w 1286256"/>
                  <a:gd name="connsiteY2" fmla="*/ 0 h 999744"/>
                  <a:gd name="connsiteX3" fmla="*/ 0 w 1286256"/>
                  <a:gd name="connsiteY3" fmla="*/ 0 h 999744"/>
                  <a:gd name="connsiteX4" fmla="*/ 0 w 1286256"/>
                  <a:gd name="connsiteY4" fmla="*/ 347472 h 999744"/>
                  <a:gd name="connsiteX5" fmla="*/ 152400 w 1286256"/>
                  <a:gd name="connsiteY5" fmla="*/ 347472 h 99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6256" h="999744">
                    <a:moveTo>
                      <a:pt x="1030224" y="999744"/>
                    </a:moveTo>
                    <a:lnTo>
                      <a:pt x="1286256" y="999744"/>
                    </a:lnTo>
                    <a:lnTo>
                      <a:pt x="1286256" y="0"/>
                    </a:lnTo>
                    <a:lnTo>
                      <a:pt x="0" y="0"/>
                    </a:lnTo>
                    <a:lnTo>
                      <a:pt x="0" y="347472"/>
                    </a:lnTo>
                    <a:lnTo>
                      <a:pt x="152400" y="34747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72500" y="4562860"/>
                <a:ext cx="880677" cy="100498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84375" r="-34375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91667" r="-41667" b="-1458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48936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48936" r="-6383" b="-19298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Isosceles Triangle 78"/>
              <p:cNvSpPr/>
              <p:nvPr/>
            </p:nvSpPr>
            <p:spPr>
              <a:xfrm rot="5400000">
                <a:off x="6950482" y="5064015"/>
                <a:ext cx="151485" cy="1074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53177" y="533871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846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48936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/>
            <p:cNvGrpSpPr/>
            <p:nvPr/>
          </p:nvGrpSpPr>
          <p:grpSpPr>
            <a:xfrm>
              <a:off x="7923338" y="3854744"/>
              <a:ext cx="1983864" cy="1172624"/>
              <a:chOff x="6821424" y="4395216"/>
              <a:chExt cx="1983864" cy="1172624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6821424" y="4395216"/>
                <a:ext cx="1286256" cy="999744"/>
              </a:xfrm>
              <a:custGeom>
                <a:avLst/>
                <a:gdLst>
                  <a:gd name="connsiteX0" fmla="*/ 1030224 w 1286256"/>
                  <a:gd name="connsiteY0" fmla="*/ 999744 h 999744"/>
                  <a:gd name="connsiteX1" fmla="*/ 1286256 w 1286256"/>
                  <a:gd name="connsiteY1" fmla="*/ 999744 h 999744"/>
                  <a:gd name="connsiteX2" fmla="*/ 1286256 w 1286256"/>
                  <a:gd name="connsiteY2" fmla="*/ 0 h 999744"/>
                  <a:gd name="connsiteX3" fmla="*/ 0 w 1286256"/>
                  <a:gd name="connsiteY3" fmla="*/ 0 h 999744"/>
                  <a:gd name="connsiteX4" fmla="*/ 0 w 1286256"/>
                  <a:gd name="connsiteY4" fmla="*/ 347472 h 999744"/>
                  <a:gd name="connsiteX5" fmla="*/ 152400 w 1286256"/>
                  <a:gd name="connsiteY5" fmla="*/ 347472 h 99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6256" h="999744">
                    <a:moveTo>
                      <a:pt x="1030224" y="999744"/>
                    </a:moveTo>
                    <a:lnTo>
                      <a:pt x="1286256" y="999744"/>
                    </a:lnTo>
                    <a:lnTo>
                      <a:pt x="1286256" y="0"/>
                    </a:lnTo>
                    <a:lnTo>
                      <a:pt x="0" y="0"/>
                    </a:lnTo>
                    <a:lnTo>
                      <a:pt x="0" y="347472"/>
                    </a:lnTo>
                    <a:lnTo>
                      <a:pt x="152400" y="34747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72500" y="4562860"/>
                <a:ext cx="880677" cy="100498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84375" r="-31250" b="-1052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6809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46809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Isosceles Triangle 89"/>
              <p:cNvSpPr/>
              <p:nvPr/>
            </p:nvSpPr>
            <p:spPr>
              <a:xfrm rot="5400000">
                <a:off x="6950482" y="5064015"/>
                <a:ext cx="151485" cy="1074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7853177" y="533871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846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46809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/>
            <p:cNvGrpSpPr/>
            <p:nvPr/>
          </p:nvGrpSpPr>
          <p:grpSpPr>
            <a:xfrm>
              <a:off x="7923338" y="2399941"/>
              <a:ext cx="1983864" cy="1172624"/>
              <a:chOff x="6821424" y="4395216"/>
              <a:chExt cx="1983864" cy="1172624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6821424" y="4395216"/>
                <a:ext cx="1286256" cy="999744"/>
              </a:xfrm>
              <a:custGeom>
                <a:avLst/>
                <a:gdLst>
                  <a:gd name="connsiteX0" fmla="*/ 1030224 w 1286256"/>
                  <a:gd name="connsiteY0" fmla="*/ 999744 h 999744"/>
                  <a:gd name="connsiteX1" fmla="*/ 1286256 w 1286256"/>
                  <a:gd name="connsiteY1" fmla="*/ 999744 h 999744"/>
                  <a:gd name="connsiteX2" fmla="*/ 1286256 w 1286256"/>
                  <a:gd name="connsiteY2" fmla="*/ 0 h 999744"/>
                  <a:gd name="connsiteX3" fmla="*/ 0 w 1286256"/>
                  <a:gd name="connsiteY3" fmla="*/ 0 h 999744"/>
                  <a:gd name="connsiteX4" fmla="*/ 0 w 1286256"/>
                  <a:gd name="connsiteY4" fmla="*/ 347472 h 999744"/>
                  <a:gd name="connsiteX5" fmla="*/ 152400 w 1286256"/>
                  <a:gd name="connsiteY5" fmla="*/ 347472 h 99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6256" h="999744">
                    <a:moveTo>
                      <a:pt x="1030224" y="999744"/>
                    </a:moveTo>
                    <a:lnTo>
                      <a:pt x="1286256" y="999744"/>
                    </a:lnTo>
                    <a:lnTo>
                      <a:pt x="1286256" y="0"/>
                    </a:lnTo>
                    <a:lnTo>
                      <a:pt x="0" y="0"/>
                    </a:lnTo>
                    <a:lnTo>
                      <a:pt x="0" y="347472"/>
                    </a:lnTo>
                    <a:lnTo>
                      <a:pt x="152400" y="34747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972500" y="4562860"/>
                <a:ext cx="880677" cy="100498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84375" r="-34375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48936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48936" r="-6383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Isosceles Triangle 98"/>
              <p:cNvSpPr/>
              <p:nvPr/>
            </p:nvSpPr>
            <p:spPr>
              <a:xfrm rot="5400000">
                <a:off x="6950482" y="5064015"/>
                <a:ext cx="151485" cy="1074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853177" y="533871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846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48936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7923338" y="945138"/>
              <a:ext cx="1983864" cy="1172624"/>
              <a:chOff x="6821424" y="4395216"/>
              <a:chExt cx="1983864" cy="1172624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6821424" y="4395216"/>
                <a:ext cx="1286256" cy="999744"/>
              </a:xfrm>
              <a:custGeom>
                <a:avLst/>
                <a:gdLst>
                  <a:gd name="connsiteX0" fmla="*/ 1030224 w 1286256"/>
                  <a:gd name="connsiteY0" fmla="*/ 999744 h 999744"/>
                  <a:gd name="connsiteX1" fmla="*/ 1286256 w 1286256"/>
                  <a:gd name="connsiteY1" fmla="*/ 999744 h 999744"/>
                  <a:gd name="connsiteX2" fmla="*/ 1286256 w 1286256"/>
                  <a:gd name="connsiteY2" fmla="*/ 0 h 999744"/>
                  <a:gd name="connsiteX3" fmla="*/ 0 w 1286256"/>
                  <a:gd name="connsiteY3" fmla="*/ 0 h 999744"/>
                  <a:gd name="connsiteX4" fmla="*/ 0 w 1286256"/>
                  <a:gd name="connsiteY4" fmla="*/ 347472 h 999744"/>
                  <a:gd name="connsiteX5" fmla="*/ 152400 w 1286256"/>
                  <a:gd name="connsiteY5" fmla="*/ 347472 h 99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6256" h="999744">
                    <a:moveTo>
                      <a:pt x="1030224" y="999744"/>
                    </a:moveTo>
                    <a:lnTo>
                      <a:pt x="1286256" y="999744"/>
                    </a:lnTo>
                    <a:lnTo>
                      <a:pt x="1286256" y="0"/>
                    </a:lnTo>
                    <a:lnTo>
                      <a:pt x="0" y="0"/>
                    </a:lnTo>
                    <a:lnTo>
                      <a:pt x="0" y="347472"/>
                    </a:lnTo>
                    <a:lnTo>
                      <a:pt x="152400" y="34747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972500" y="4562860"/>
                <a:ext cx="880677" cy="100498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84375" r="-34375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91667" r="-41667" b="-1458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48936" r="-6383" b="-2142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48936" r="-6383" b="-19298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Isosceles Triangle 107"/>
              <p:cNvSpPr/>
              <p:nvPr/>
            </p:nvSpPr>
            <p:spPr>
              <a:xfrm rot="5400000">
                <a:off x="6950482" y="5064015"/>
                <a:ext cx="151485" cy="1074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853177" y="533871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846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9" name="TextBox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48936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>
              <a:off x="7383130" y="6032070"/>
              <a:ext cx="6912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383130" y="6316732"/>
              <a:ext cx="6912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728772" y="4854488"/>
              <a:ext cx="3456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739478" y="3399685"/>
              <a:ext cx="3456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129"/>
          <p:cNvGraphicFramePr>
            <a:graphicFrameLocks noGrp="1"/>
          </p:cNvGraphicFramePr>
          <p:nvPr/>
        </p:nvGraphicFramePr>
        <p:xfrm>
          <a:off x="2000781" y="3399871"/>
          <a:ext cx="2392908" cy="2940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73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Q0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926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1" name="TextBox 130"/>
          <p:cNvSpPr txBox="1"/>
          <p:nvPr/>
        </p:nvSpPr>
        <p:spPr>
          <a:xfrm>
            <a:off x="5192014" y="3750689"/>
            <a:ext cx="2073852" cy="15394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66462" tIns="0" rIns="66462" bIns="0" rtlCol="0" anchor="ctr" anchorCtr="0">
            <a:noAutofit/>
          </a:bodyPr>
          <a:lstStyle/>
          <a:p>
            <a:pPr algn="ctr" defTabSz="457200">
              <a:lnSpc>
                <a:spcPct val="130000"/>
              </a:lnSpc>
            </a:pPr>
            <a:r>
              <a:rPr lang="en-US" sz="2215" dirty="0">
                <a:solidFill>
                  <a:srgbClr val="000000"/>
                </a:solidFill>
                <a:latin typeface="Calibri" panose="020F0502020204030204"/>
              </a:rPr>
              <a:t>Counts Up from 0 to 15 then back to 0</a:t>
            </a:r>
          </a:p>
        </p:txBody>
      </p:sp>
    </p:spTree>
    <p:extLst>
      <p:ext uri="{BB962C8B-B14F-4D97-AF65-F5344CB8AC3E}">
        <p14:creationId xmlns:p14="http://schemas.microsoft.com/office/powerpoint/2010/main" val="422922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737791"/>
          </a:xfrm>
        </p:spPr>
        <p:txBody>
          <a:bodyPr/>
          <a:lstStyle/>
          <a:p>
            <a:r>
              <a:rPr lang="en-US" dirty="0"/>
              <a:t>Ripple Counter (cont'd)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0" name="Table 109"/>
              <p:cNvGraphicFramePr>
                <a:graphicFrameLocks noGrp="1"/>
              </p:cNvGraphicFramePr>
              <p:nvPr/>
            </p:nvGraphicFramePr>
            <p:xfrm>
              <a:off x="1895120" y="1136199"/>
              <a:ext cx="4466760" cy="5132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8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3717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Up Count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Down Count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1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0" name="Table 109"/>
              <p:cNvGraphicFramePr>
                <a:graphicFrameLocks noGrp="1"/>
              </p:cNvGraphicFramePr>
              <p:nvPr/>
            </p:nvGraphicFramePr>
            <p:xfrm>
              <a:off x="1895120" y="1136199"/>
              <a:ext cx="4466760" cy="5132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8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43717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Up Count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Down Count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1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87" t="-100000" r="-700000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087" t="-100000" r="-600000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3297" t="-100000" r="-506593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000" t="-100000" r="-401087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0000" t="-100000" r="-301087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100000" r="-201087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6593" t="-100000" r="-103297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98913" t="-100000" r="-2174" b="-983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4" name="Group 123"/>
          <p:cNvGrpSpPr/>
          <p:nvPr/>
        </p:nvGrpSpPr>
        <p:grpSpPr>
          <a:xfrm>
            <a:off x="7531744" y="1136204"/>
            <a:ext cx="3031014" cy="5132204"/>
            <a:chOff x="6623603" y="945138"/>
            <a:chExt cx="3283599" cy="555988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8955091" y="1341995"/>
              <a:ext cx="548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8955091" y="2795323"/>
              <a:ext cx="548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955091" y="4248651"/>
              <a:ext cx="548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8955091" y="5701979"/>
              <a:ext cx="5488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flipV="1">
              <a:off x="7923338" y="4577267"/>
              <a:ext cx="151076" cy="732280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V="1">
              <a:off x="7923338" y="3125063"/>
              <a:ext cx="151076" cy="732280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 flipV="1">
              <a:off x="7923338" y="1672859"/>
              <a:ext cx="151076" cy="732280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5400000" flipH="1">
              <a:off x="5714547" y="3956866"/>
              <a:ext cx="4374092" cy="345642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623603" y="5859249"/>
                  <a:ext cx="70097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603" y="5859249"/>
                  <a:ext cx="700977" cy="34564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78" r="-11304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729963" y="6159384"/>
                  <a:ext cx="598766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963" y="6159384"/>
                  <a:ext cx="598766" cy="34564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3469" r="-12245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/>
            <p:cNvGrpSpPr/>
            <p:nvPr/>
          </p:nvGrpSpPr>
          <p:grpSpPr>
            <a:xfrm>
              <a:off x="7923338" y="5309547"/>
              <a:ext cx="1983864" cy="1172624"/>
              <a:chOff x="6821424" y="4395216"/>
              <a:chExt cx="1983864" cy="1172624"/>
            </a:xfrm>
          </p:grpSpPr>
          <p:sp>
            <p:nvSpPr>
              <p:cNvPr id="81" name="Freeform 80"/>
              <p:cNvSpPr/>
              <p:nvPr/>
            </p:nvSpPr>
            <p:spPr>
              <a:xfrm>
                <a:off x="6821424" y="4395216"/>
                <a:ext cx="1286256" cy="999744"/>
              </a:xfrm>
              <a:custGeom>
                <a:avLst/>
                <a:gdLst>
                  <a:gd name="connsiteX0" fmla="*/ 1030224 w 1286256"/>
                  <a:gd name="connsiteY0" fmla="*/ 999744 h 999744"/>
                  <a:gd name="connsiteX1" fmla="*/ 1286256 w 1286256"/>
                  <a:gd name="connsiteY1" fmla="*/ 999744 h 999744"/>
                  <a:gd name="connsiteX2" fmla="*/ 1286256 w 1286256"/>
                  <a:gd name="connsiteY2" fmla="*/ 0 h 999744"/>
                  <a:gd name="connsiteX3" fmla="*/ 0 w 1286256"/>
                  <a:gd name="connsiteY3" fmla="*/ 0 h 999744"/>
                  <a:gd name="connsiteX4" fmla="*/ 0 w 1286256"/>
                  <a:gd name="connsiteY4" fmla="*/ 347472 h 999744"/>
                  <a:gd name="connsiteX5" fmla="*/ 152400 w 1286256"/>
                  <a:gd name="connsiteY5" fmla="*/ 347472 h 99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6256" h="999744">
                    <a:moveTo>
                      <a:pt x="1030224" y="999744"/>
                    </a:moveTo>
                    <a:lnTo>
                      <a:pt x="1286256" y="999744"/>
                    </a:lnTo>
                    <a:lnTo>
                      <a:pt x="1286256" y="0"/>
                    </a:lnTo>
                    <a:lnTo>
                      <a:pt x="0" y="0"/>
                    </a:lnTo>
                    <a:lnTo>
                      <a:pt x="0" y="347472"/>
                    </a:lnTo>
                    <a:lnTo>
                      <a:pt x="152400" y="34747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972500" y="4562860"/>
                <a:ext cx="880677" cy="100498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84375" r="-34375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1667" r="-41667" b="-1458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51064" r="-4255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51064" r="-4255" b="-19298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Isosceles Triangle 78"/>
              <p:cNvSpPr/>
              <p:nvPr/>
            </p:nvSpPr>
            <p:spPr>
              <a:xfrm rot="5400000">
                <a:off x="6950482" y="5064015"/>
                <a:ext cx="151485" cy="1074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7853177" y="533871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846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6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48936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/>
            <p:cNvGrpSpPr/>
            <p:nvPr/>
          </p:nvGrpSpPr>
          <p:grpSpPr>
            <a:xfrm>
              <a:off x="7923338" y="3854744"/>
              <a:ext cx="1983864" cy="1172624"/>
              <a:chOff x="6821424" y="4395216"/>
              <a:chExt cx="1983864" cy="1172624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6821424" y="4395216"/>
                <a:ext cx="1286256" cy="999744"/>
              </a:xfrm>
              <a:custGeom>
                <a:avLst/>
                <a:gdLst>
                  <a:gd name="connsiteX0" fmla="*/ 1030224 w 1286256"/>
                  <a:gd name="connsiteY0" fmla="*/ 999744 h 999744"/>
                  <a:gd name="connsiteX1" fmla="*/ 1286256 w 1286256"/>
                  <a:gd name="connsiteY1" fmla="*/ 999744 h 999744"/>
                  <a:gd name="connsiteX2" fmla="*/ 1286256 w 1286256"/>
                  <a:gd name="connsiteY2" fmla="*/ 0 h 999744"/>
                  <a:gd name="connsiteX3" fmla="*/ 0 w 1286256"/>
                  <a:gd name="connsiteY3" fmla="*/ 0 h 999744"/>
                  <a:gd name="connsiteX4" fmla="*/ 0 w 1286256"/>
                  <a:gd name="connsiteY4" fmla="*/ 347472 h 999744"/>
                  <a:gd name="connsiteX5" fmla="*/ 152400 w 1286256"/>
                  <a:gd name="connsiteY5" fmla="*/ 347472 h 99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6256" h="999744">
                    <a:moveTo>
                      <a:pt x="1030224" y="999744"/>
                    </a:moveTo>
                    <a:lnTo>
                      <a:pt x="1286256" y="999744"/>
                    </a:lnTo>
                    <a:lnTo>
                      <a:pt x="1286256" y="0"/>
                    </a:lnTo>
                    <a:lnTo>
                      <a:pt x="0" y="0"/>
                    </a:lnTo>
                    <a:lnTo>
                      <a:pt x="0" y="347472"/>
                    </a:lnTo>
                    <a:lnTo>
                      <a:pt x="152400" y="34747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972500" y="4562860"/>
                <a:ext cx="880677" cy="100498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4375" r="-31250" b="-1052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48936" r="-4255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48936" r="-4255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0" name="Isosceles Triangle 89"/>
              <p:cNvSpPr/>
              <p:nvPr/>
            </p:nvSpPr>
            <p:spPr>
              <a:xfrm rot="5400000">
                <a:off x="6950482" y="5064015"/>
                <a:ext cx="151485" cy="1074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7853177" y="533871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846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46809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/>
            <p:cNvGrpSpPr/>
            <p:nvPr/>
          </p:nvGrpSpPr>
          <p:grpSpPr>
            <a:xfrm>
              <a:off x="7923338" y="2399941"/>
              <a:ext cx="1983864" cy="1172624"/>
              <a:chOff x="6821424" y="4395216"/>
              <a:chExt cx="1983864" cy="1172624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6821424" y="4395216"/>
                <a:ext cx="1286256" cy="999744"/>
              </a:xfrm>
              <a:custGeom>
                <a:avLst/>
                <a:gdLst>
                  <a:gd name="connsiteX0" fmla="*/ 1030224 w 1286256"/>
                  <a:gd name="connsiteY0" fmla="*/ 999744 h 999744"/>
                  <a:gd name="connsiteX1" fmla="*/ 1286256 w 1286256"/>
                  <a:gd name="connsiteY1" fmla="*/ 999744 h 999744"/>
                  <a:gd name="connsiteX2" fmla="*/ 1286256 w 1286256"/>
                  <a:gd name="connsiteY2" fmla="*/ 0 h 999744"/>
                  <a:gd name="connsiteX3" fmla="*/ 0 w 1286256"/>
                  <a:gd name="connsiteY3" fmla="*/ 0 h 999744"/>
                  <a:gd name="connsiteX4" fmla="*/ 0 w 1286256"/>
                  <a:gd name="connsiteY4" fmla="*/ 347472 h 999744"/>
                  <a:gd name="connsiteX5" fmla="*/ 152400 w 1286256"/>
                  <a:gd name="connsiteY5" fmla="*/ 347472 h 99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6256" h="999744">
                    <a:moveTo>
                      <a:pt x="1030224" y="999744"/>
                    </a:moveTo>
                    <a:lnTo>
                      <a:pt x="1286256" y="999744"/>
                    </a:lnTo>
                    <a:lnTo>
                      <a:pt x="1286256" y="0"/>
                    </a:lnTo>
                    <a:lnTo>
                      <a:pt x="0" y="0"/>
                    </a:lnTo>
                    <a:lnTo>
                      <a:pt x="0" y="347472"/>
                    </a:lnTo>
                    <a:lnTo>
                      <a:pt x="152400" y="34747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972500" y="4562860"/>
                <a:ext cx="880677" cy="100498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84375" r="-34375" b="-12281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51064" r="-4255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l="-51064" r="-4255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Isosceles Triangle 98"/>
              <p:cNvSpPr/>
              <p:nvPr/>
            </p:nvSpPr>
            <p:spPr>
              <a:xfrm rot="5400000">
                <a:off x="6950482" y="5064015"/>
                <a:ext cx="151485" cy="1074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7853177" y="533871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846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l="-48936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1" name="Group 100"/>
            <p:cNvGrpSpPr/>
            <p:nvPr/>
          </p:nvGrpSpPr>
          <p:grpSpPr>
            <a:xfrm>
              <a:off x="7923338" y="945138"/>
              <a:ext cx="1983864" cy="1172624"/>
              <a:chOff x="6821424" y="4395216"/>
              <a:chExt cx="1983864" cy="1172624"/>
            </a:xfrm>
          </p:grpSpPr>
          <p:sp>
            <p:nvSpPr>
              <p:cNvPr id="102" name="Freeform 101"/>
              <p:cNvSpPr/>
              <p:nvPr/>
            </p:nvSpPr>
            <p:spPr>
              <a:xfrm>
                <a:off x="6821424" y="4395216"/>
                <a:ext cx="1286256" cy="999744"/>
              </a:xfrm>
              <a:custGeom>
                <a:avLst/>
                <a:gdLst>
                  <a:gd name="connsiteX0" fmla="*/ 1030224 w 1286256"/>
                  <a:gd name="connsiteY0" fmla="*/ 999744 h 999744"/>
                  <a:gd name="connsiteX1" fmla="*/ 1286256 w 1286256"/>
                  <a:gd name="connsiteY1" fmla="*/ 999744 h 999744"/>
                  <a:gd name="connsiteX2" fmla="*/ 1286256 w 1286256"/>
                  <a:gd name="connsiteY2" fmla="*/ 0 h 999744"/>
                  <a:gd name="connsiteX3" fmla="*/ 0 w 1286256"/>
                  <a:gd name="connsiteY3" fmla="*/ 0 h 999744"/>
                  <a:gd name="connsiteX4" fmla="*/ 0 w 1286256"/>
                  <a:gd name="connsiteY4" fmla="*/ 347472 h 999744"/>
                  <a:gd name="connsiteX5" fmla="*/ 152400 w 1286256"/>
                  <a:gd name="connsiteY5" fmla="*/ 347472 h 99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6256" h="999744">
                    <a:moveTo>
                      <a:pt x="1030224" y="999744"/>
                    </a:moveTo>
                    <a:lnTo>
                      <a:pt x="1286256" y="999744"/>
                    </a:lnTo>
                    <a:lnTo>
                      <a:pt x="1286256" y="0"/>
                    </a:lnTo>
                    <a:lnTo>
                      <a:pt x="0" y="0"/>
                    </a:lnTo>
                    <a:lnTo>
                      <a:pt x="0" y="347472"/>
                    </a:lnTo>
                    <a:lnTo>
                      <a:pt x="152400" y="34747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972500" y="4562860"/>
                <a:ext cx="880677" cy="1004980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7078" y="4581140"/>
                    <a:ext cx="195706" cy="345642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l="-84375" r="-34375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2894" y="5214817"/>
                    <a:ext cx="146779" cy="288035"/>
                  </a:xfrm>
                  <a:prstGeom prst="rect">
                    <a:avLst/>
                  </a:prstGeom>
                  <a:blipFill rotWithShape="1">
                    <a:blip r:embed="rId21"/>
                    <a:stretch>
                      <a:fillRect l="-91667" r="-41667" b="-1458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4562860"/>
                    <a:ext cx="288035" cy="345642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l="-51064" r="-4255" b="-21429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315" y="5175369"/>
                    <a:ext cx="288035" cy="345642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l="-51064" r="-4255" b="-19298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8" name="Isosceles Triangle 107"/>
              <p:cNvSpPr/>
              <p:nvPr/>
            </p:nvSpPr>
            <p:spPr>
              <a:xfrm rot="5400000">
                <a:off x="6950482" y="5064015"/>
                <a:ext cx="151485" cy="107448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7853177" y="5338719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846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29" name="TextBox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7253" y="4566847"/>
                    <a:ext cx="288035" cy="345642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l="-48936" r="-6383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4" name="Straight Connector 113"/>
            <p:cNvCxnSpPr/>
            <p:nvPr/>
          </p:nvCxnSpPr>
          <p:spPr>
            <a:xfrm>
              <a:off x="7383130" y="6032070"/>
              <a:ext cx="6912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383130" y="6316732"/>
              <a:ext cx="6912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728772" y="4854488"/>
              <a:ext cx="3456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739478" y="3399685"/>
              <a:ext cx="34564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27756" y="1195621"/>
                <a:ext cx="1605090" cy="84406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46" i="1" dirty="0">
                        <a:solidFill>
                          <a:srgbClr val="000000"/>
                        </a:solidFill>
                        <a:latin typeface="Cambria Math"/>
                      </a:rPr>
                      <m:t>𝑄</m:t>
                    </m:r>
                    <m:r>
                      <a:rPr lang="en-US" sz="1846" i="1" dirty="0">
                        <a:solidFill>
                          <a:srgbClr val="000000"/>
                        </a:solidFill>
                        <a:latin typeface="Cambria Math"/>
                      </a:rPr>
                      <m:t>[3:0]</m:t>
                    </m:r>
                  </m:oMath>
                </a14:m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</a:rPr>
                  <a:t> is the Up Count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756" y="1195621"/>
                <a:ext cx="1605090" cy="844062"/>
              </a:xfrm>
              <a:prstGeom prst="rect">
                <a:avLst/>
              </a:prstGeom>
              <a:blipFill>
                <a:blip r:embed="rId25"/>
                <a:stretch>
                  <a:fillRect l="-5224" r="-10448" b="-349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7757" y="2159533"/>
                <a:ext cx="1605090" cy="84406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4572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846" i="1" dirty="0">
                        <a:solidFill>
                          <a:srgbClr val="000000"/>
                        </a:solidFill>
                        <a:latin typeface="Cambria Math"/>
                      </a:rPr>
                      <m:t>𝑄</m:t>
                    </m:r>
                    <m:r>
                      <a:rPr lang="en-US" sz="1846" i="1" dirty="0">
                        <a:solidFill>
                          <a:srgbClr val="000000"/>
                        </a:solidFill>
                        <a:latin typeface="Cambria Math"/>
                      </a:rPr>
                      <m:t>′[3:0]</m:t>
                    </m:r>
                  </m:oMath>
                </a14:m>
                <a:r>
                  <a:rPr lang="en-US" sz="1846" dirty="0">
                    <a:solidFill>
                      <a:srgbClr val="000000"/>
                    </a:solidFill>
                    <a:latin typeface="Calibri" panose="020F0502020204030204"/>
                  </a:rPr>
                  <a:t> is the Down Count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757" y="2159533"/>
                <a:ext cx="1605090" cy="844062"/>
              </a:xfrm>
              <a:prstGeom prst="rect">
                <a:avLst/>
              </a:prstGeom>
              <a:blipFill>
                <a:blip r:embed="rId26"/>
                <a:stretch>
                  <a:fillRect r="-2239" b="-3497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6627757" y="4079251"/>
            <a:ext cx="1605090" cy="13704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Connect</a:t>
            </a:r>
          </a:p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Q0 to </a:t>
            </a:r>
            <a:r>
              <a:rPr lang="en-US" sz="1846" dirty="0" err="1">
                <a:solidFill>
                  <a:srgbClr val="000000"/>
                </a:solidFill>
                <a:latin typeface="Calibri" panose="020F0502020204030204"/>
              </a:rPr>
              <a:t>Clk</a:t>
            </a: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 Q1 Q1 to </a:t>
            </a:r>
            <a:r>
              <a:rPr lang="en-US" sz="1846" dirty="0" err="1">
                <a:solidFill>
                  <a:srgbClr val="000000"/>
                </a:solidFill>
                <a:latin typeface="Calibri" panose="020F0502020204030204"/>
              </a:rPr>
              <a:t>Clk</a:t>
            </a: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 Q2</a:t>
            </a:r>
          </a:p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Q2 to </a:t>
            </a:r>
            <a:r>
              <a:rPr lang="en-US" sz="1846" dirty="0" err="1">
                <a:solidFill>
                  <a:srgbClr val="000000"/>
                </a:solidFill>
                <a:latin typeface="Calibri" panose="020F0502020204030204"/>
              </a:rPr>
              <a:t>Clk</a:t>
            </a: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 Q3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8B0F15-CD43-4364-BAF0-D506862FD3BD}"/>
              </a:ext>
            </a:extLst>
          </p:cNvPr>
          <p:cNvSpPr txBox="1"/>
          <p:nvPr/>
        </p:nvSpPr>
        <p:spPr>
          <a:xfrm>
            <a:off x="6627757" y="3109947"/>
            <a:ext cx="1605090" cy="8439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How to Count</a:t>
            </a:r>
          </a:p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Down?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FB15FCE-6DD5-4B7E-ADE4-C2A7D07F2994}"/>
              </a:ext>
            </a:extLst>
          </p:cNvPr>
          <p:cNvGrpSpPr/>
          <p:nvPr/>
        </p:nvGrpSpPr>
        <p:grpSpPr>
          <a:xfrm>
            <a:off x="2110865" y="2401869"/>
            <a:ext cx="1432698" cy="3511350"/>
            <a:chOff x="866198" y="2265435"/>
            <a:chExt cx="1552090" cy="3803962"/>
          </a:xfrm>
        </p:grpSpPr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56257B40-BF43-49EC-B1BB-BC55086AF910}"/>
                </a:ext>
              </a:extLst>
            </p:cNvPr>
            <p:cNvSpPr/>
            <p:nvPr/>
          </p:nvSpPr>
          <p:spPr>
            <a:xfrm>
              <a:off x="2071732" y="2265435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D9B4F10F-055E-4ACB-B09B-7E19F3983B2A}"/>
                </a:ext>
              </a:extLst>
            </p:cNvPr>
            <p:cNvSpPr/>
            <p:nvPr/>
          </p:nvSpPr>
          <p:spPr>
            <a:xfrm>
              <a:off x="2071732" y="2824356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878DAACF-7B62-4CA4-A4F0-9D922DADD84D}"/>
                </a:ext>
              </a:extLst>
            </p:cNvPr>
            <p:cNvSpPr/>
            <p:nvPr/>
          </p:nvSpPr>
          <p:spPr>
            <a:xfrm>
              <a:off x="2071732" y="341359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87073D36-4E9A-4876-AF67-A35CDDF1B787}"/>
                </a:ext>
              </a:extLst>
            </p:cNvPr>
            <p:cNvSpPr/>
            <p:nvPr/>
          </p:nvSpPr>
          <p:spPr>
            <a:xfrm>
              <a:off x="2071732" y="398966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549A8923-BD1C-45F2-868B-0AAADEBD2141}"/>
                </a:ext>
              </a:extLst>
            </p:cNvPr>
            <p:cNvSpPr/>
            <p:nvPr/>
          </p:nvSpPr>
          <p:spPr>
            <a:xfrm>
              <a:off x="2071732" y="4534914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33D14547-A3D3-4005-B39C-A767026A85A0}"/>
                </a:ext>
              </a:extLst>
            </p:cNvPr>
            <p:cNvSpPr/>
            <p:nvPr/>
          </p:nvSpPr>
          <p:spPr>
            <a:xfrm>
              <a:off x="2071732" y="5124150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24AA9A5-9169-435B-A1AC-5C994BBB1001}"/>
                </a:ext>
              </a:extLst>
            </p:cNvPr>
            <p:cNvSpPr/>
            <p:nvPr/>
          </p:nvSpPr>
          <p:spPr>
            <a:xfrm>
              <a:off x="2071732" y="5727397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2945F519-A9F2-4AC0-8368-791D228631A4}"/>
                </a:ext>
              </a:extLst>
            </p:cNvPr>
            <p:cNvSpPr/>
            <p:nvPr/>
          </p:nvSpPr>
          <p:spPr>
            <a:xfrm>
              <a:off x="1476616" y="2824356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2077EFEC-AD6A-4291-AACD-E1337B813977}"/>
                </a:ext>
              </a:extLst>
            </p:cNvPr>
            <p:cNvSpPr/>
            <p:nvPr/>
          </p:nvSpPr>
          <p:spPr>
            <a:xfrm>
              <a:off x="1476616" y="398966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CC51C9F4-509A-41B3-91AC-6F3FA6365CCB}"/>
                </a:ext>
              </a:extLst>
            </p:cNvPr>
            <p:cNvSpPr/>
            <p:nvPr/>
          </p:nvSpPr>
          <p:spPr>
            <a:xfrm>
              <a:off x="1476616" y="5124150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75A8F6F2-E696-4503-9665-24E5ADAA6399}"/>
                </a:ext>
              </a:extLst>
            </p:cNvPr>
            <p:cNvSpPr/>
            <p:nvPr/>
          </p:nvSpPr>
          <p:spPr>
            <a:xfrm>
              <a:off x="866198" y="398966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3B7FF58-E4DA-442C-BEE7-AE7493444ABE}"/>
              </a:ext>
            </a:extLst>
          </p:cNvPr>
          <p:cNvGrpSpPr/>
          <p:nvPr/>
        </p:nvGrpSpPr>
        <p:grpSpPr>
          <a:xfrm>
            <a:off x="4900590" y="2400518"/>
            <a:ext cx="1432698" cy="3511350"/>
            <a:chOff x="866198" y="2265435"/>
            <a:chExt cx="1552090" cy="3803962"/>
          </a:xfrm>
        </p:grpSpPr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C9169C5A-8D37-48DF-BEE6-83199A84C516}"/>
                </a:ext>
              </a:extLst>
            </p:cNvPr>
            <p:cNvSpPr/>
            <p:nvPr/>
          </p:nvSpPr>
          <p:spPr>
            <a:xfrm>
              <a:off x="2071732" y="2265435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65121C71-5639-4666-A1DB-B441C5554613}"/>
                </a:ext>
              </a:extLst>
            </p:cNvPr>
            <p:cNvSpPr/>
            <p:nvPr/>
          </p:nvSpPr>
          <p:spPr>
            <a:xfrm>
              <a:off x="2071732" y="2824356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5326E337-DC7A-41A4-8571-70A1FDBFAE16}"/>
                </a:ext>
              </a:extLst>
            </p:cNvPr>
            <p:cNvSpPr/>
            <p:nvPr/>
          </p:nvSpPr>
          <p:spPr>
            <a:xfrm>
              <a:off x="2071732" y="341359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CA24321D-5A10-437A-B330-C8737C3F3E6D}"/>
                </a:ext>
              </a:extLst>
            </p:cNvPr>
            <p:cNvSpPr/>
            <p:nvPr/>
          </p:nvSpPr>
          <p:spPr>
            <a:xfrm>
              <a:off x="2071732" y="398966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4D80722B-DF43-4B23-BE2C-9E83A833C381}"/>
                </a:ext>
              </a:extLst>
            </p:cNvPr>
            <p:cNvSpPr/>
            <p:nvPr/>
          </p:nvSpPr>
          <p:spPr>
            <a:xfrm>
              <a:off x="2071732" y="4534914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1A1EA36E-612A-42E6-A06E-640562E0F9AA}"/>
                </a:ext>
              </a:extLst>
            </p:cNvPr>
            <p:cNvSpPr/>
            <p:nvPr/>
          </p:nvSpPr>
          <p:spPr>
            <a:xfrm>
              <a:off x="2071732" y="5124150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ED6899AD-A338-49DD-8862-F406BB5209BC}"/>
                </a:ext>
              </a:extLst>
            </p:cNvPr>
            <p:cNvSpPr/>
            <p:nvPr/>
          </p:nvSpPr>
          <p:spPr>
            <a:xfrm>
              <a:off x="2071732" y="5727397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D01A107E-F79F-4827-A4E9-B83C6ED4A1CF}"/>
                </a:ext>
              </a:extLst>
            </p:cNvPr>
            <p:cNvSpPr/>
            <p:nvPr/>
          </p:nvSpPr>
          <p:spPr>
            <a:xfrm>
              <a:off x="1476616" y="2824356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FD10982B-3C59-453A-BE18-2BE0199BF50D}"/>
                </a:ext>
              </a:extLst>
            </p:cNvPr>
            <p:cNvSpPr/>
            <p:nvPr/>
          </p:nvSpPr>
          <p:spPr>
            <a:xfrm>
              <a:off x="1476616" y="398966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91D2008D-4D18-4285-AB1B-1BF15250833B}"/>
                </a:ext>
              </a:extLst>
            </p:cNvPr>
            <p:cNvSpPr/>
            <p:nvPr/>
          </p:nvSpPr>
          <p:spPr>
            <a:xfrm>
              <a:off x="1476616" y="5124150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47C28F2B-473B-4724-9294-786509EA0725}"/>
                </a:ext>
              </a:extLst>
            </p:cNvPr>
            <p:cNvSpPr/>
            <p:nvPr/>
          </p:nvSpPr>
          <p:spPr>
            <a:xfrm>
              <a:off x="866198" y="398966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812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804721"/>
          </a:xfrm>
        </p:spPr>
        <p:txBody>
          <a:bodyPr/>
          <a:lstStyle/>
          <a:p>
            <a:r>
              <a:rPr lang="en-US" dirty="0"/>
              <a:t>Timing of a Ripple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19" y="4332988"/>
            <a:ext cx="8773989" cy="1967501"/>
          </a:xfrm>
        </p:spPr>
        <p:txBody>
          <a:bodyPr>
            <a:normAutofit/>
          </a:bodyPr>
          <a:lstStyle/>
          <a:p>
            <a:pPr>
              <a:spcBef>
                <a:spcPts val="1385"/>
              </a:spcBef>
            </a:pPr>
            <a:r>
              <a:rPr lang="en-US" b="1" dirty="0">
                <a:solidFill>
                  <a:srgbClr val="FF0000"/>
                </a:solidFill>
              </a:rPr>
              <a:t>Drawback of ripple counter:</a:t>
            </a:r>
          </a:p>
          <a:p>
            <a:pPr marL="329720" indent="0">
              <a:spcBef>
                <a:spcPts val="1385"/>
              </a:spcBef>
              <a:buNone/>
            </a:pPr>
            <a:r>
              <a:rPr lang="en-US" dirty="0"/>
              <a:t>Flip-flops are NOT driven by the same clock (Not Synchronous)</a:t>
            </a:r>
          </a:p>
          <a:p>
            <a:pPr marL="329720" indent="0">
              <a:spcBef>
                <a:spcPts val="1385"/>
              </a:spcBef>
              <a:buNone/>
            </a:pPr>
            <a:r>
              <a:rPr lang="en-US" dirty="0"/>
              <a:t>Q delay increases as we go from Q</a:t>
            </a:r>
            <a:r>
              <a:rPr lang="en-US" baseline="-25000" dirty="0"/>
              <a:t>0</a:t>
            </a:r>
            <a:r>
              <a:rPr lang="en-US" dirty="0"/>
              <a:t> to Q</a:t>
            </a:r>
            <a:r>
              <a:rPr lang="en-US" baseline="-25000" dirty="0"/>
              <a:t>3</a:t>
            </a:r>
          </a:p>
          <a:p>
            <a:pPr marL="329720" indent="0">
              <a:spcBef>
                <a:spcPts val="1385"/>
              </a:spcBef>
              <a:buNone/>
            </a:pPr>
            <a:r>
              <a:rPr lang="en-US" dirty="0"/>
              <a:t>Given </a:t>
            </a:r>
            <a:r>
              <a:rPr lang="en-US" dirty="0">
                <a:sym typeface="Symbol"/>
              </a:rPr>
              <a:t> </a:t>
            </a:r>
            <a:r>
              <a:rPr lang="en-US" dirty="0"/>
              <a:t>= </a:t>
            </a:r>
            <a:r>
              <a:rPr lang="en-US" dirty="0">
                <a:sym typeface="Symbol"/>
              </a:rPr>
              <a:t>flip-flop delay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Delay of Q</a:t>
            </a:r>
            <a:r>
              <a:rPr lang="en-US" baseline="-25000" dirty="0"/>
              <a:t>0</a:t>
            </a:r>
            <a:r>
              <a:rPr lang="en-US" dirty="0"/>
              <a:t>, Q</a:t>
            </a:r>
            <a:r>
              <a:rPr lang="en-US" baseline="-25000" dirty="0"/>
              <a:t>1</a:t>
            </a:r>
            <a:r>
              <a:rPr lang="en-US" dirty="0"/>
              <a:t>, Q</a:t>
            </a:r>
            <a:r>
              <a:rPr lang="en-US" baseline="-25000" dirty="0"/>
              <a:t>2</a:t>
            </a:r>
            <a:r>
              <a:rPr lang="en-US" dirty="0"/>
              <a:t>, Q</a:t>
            </a:r>
            <a:r>
              <a:rPr lang="en-US" baseline="-25000" dirty="0"/>
              <a:t>3</a:t>
            </a:r>
            <a:r>
              <a:rPr lang="en-US" dirty="0"/>
              <a:t> =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, 2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, 3</a:t>
            </a:r>
            <a:r>
              <a:rPr lang="en-US" dirty="0">
                <a:sym typeface="Symbol"/>
              </a:rPr>
              <a:t>, </a:t>
            </a:r>
            <a:r>
              <a:rPr lang="en-US" dirty="0"/>
              <a:t>4</a:t>
            </a:r>
            <a:r>
              <a:rPr lang="en-US" dirty="0">
                <a:sym typeface="Symbol"/>
              </a:rPr>
              <a:t></a:t>
            </a:r>
            <a:endParaRPr lang="en-US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1629242" y="1248796"/>
            <a:ext cx="8933516" cy="2939982"/>
            <a:chOff x="-73195" y="3081130"/>
            <a:chExt cx="9677976" cy="3184980"/>
          </a:xfrm>
        </p:grpSpPr>
        <p:grpSp>
          <p:nvGrpSpPr>
            <p:cNvPr id="72" name="Group 71"/>
            <p:cNvGrpSpPr/>
            <p:nvPr/>
          </p:nvGrpSpPr>
          <p:grpSpPr>
            <a:xfrm>
              <a:off x="453264" y="3081130"/>
              <a:ext cx="9147264" cy="410818"/>
              <a:chOff x="453264" y="3081130"/>
              <a:chExt cx="9147264" cy="410818"/>
            </a:xfrm>
          </p:grpSpPr>
          <p:sp>
            <p:nvSpPr>
              <p:cNvPr id="55" name="Freeform 54"/>
              <p:cNvSpPr/>
              <p:nvPr/>
            </p:nvSpPr>
            <p:spPr>
              <a:xfrm>
                <a:off x="453264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6" name="Freeform 55"/>
              <p:cNvSpPr/>
              <p:nvPr/>
            </p:nvSpPr>
            <p:spPr>
              <a:xfrm>
                <a:off x="999069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7" name="Freeform 56"/>
              <p:cNvSpPr/>
              <p:nvPr/>
            </p:nvSpPr>
            <p:spPr>
              <a:xfrm>
                <a:off x="1545820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>
              <a:xfrm>
                <a:off x="2092571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>
              <a:xfrm>
                <a:off x="2639322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186073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732519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2" name="Freeform 61"/>
              <p:cNvSpPr/>
              <p:nvPr/>
            </p:nvSpPr>
            <p:spPr>
              <a:xfrm>
                <a:off x="4280216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/>
              <p:nvPr/>
            </p:nvSpPr>
            <p:spPr>
              <a:xfrm>
                <a:off x="4821356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5372772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5921484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6467525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7014986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561737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8108488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Freeform 69"/>
              <p:cNvSpPr/>
              <p:nvPr/>
            </p:nvSpPr>
            <p:spPr>
              <a:xfrm>
                <a:off x="8655239" y="3081130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Freeform 70"/>
              <p:cNvSpPr/>
              <p:nvPr/>
            </p:nvSpPr>
            <p:spPr>
              <a:xfrm>
                <a:off x="9201989" y="3081130"/>
                <a:ext cx="398539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4191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60558" y="3761393"/>
              <a:ext cx="9138165" cy="410894"/>
              <a:chOff x="682192" y="3767073"/>
              <a:chExt cx="4602970" cy="410894"/>
            </a:xfrm>
          </p:grpSpPr>
          <p:sp>
            <p:nvSpPr>
              <p:cNvPr id="74" name="Freeform 73"/>
              <p:cNvSpPr/>
              <p:nvPr/>
            </p:nvSpPr>
            <p:spPr>
              <a:xfrm>
                <a:off x="682192" y="3767073"/>
                <a:ext cx="482624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489468"/>
                  <a:gd name="connsiteY0" fmla="*/ 410818 h 410818"/>
                  <a:gd name="connsiteX1" fmla="*/ 244303 w 489468"/>
                  <a:gd name="connsiteY1" fmla="*/ 410818 h 410818"/>
                  <a:gd name="connsiteX2" fmla="*/ 244303 w 489468"/>
                  <a:gd name="connsiteY2" fmla="*/ 0 h 410818"/>
                  <a:gd name="connsiteX3" fmla="*/ 489468 w 489468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468" h="410818">
                    <a:moveTo>
                      <a:pt x="0" y="410818"/>
                    </a:moveTo>
                    <a:lnTo>
                      <a:pt x="244303" y="410818"/>
                    </a:lnTo>
                    <a:lnTo>
                      <a:pt x="244303" y="0"/>
                    </a:lnTo>
                    <a:lnTo>
                      <a:pt x="489468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5" name="Freeform 74"/>
              <p:cNvSpPr/>
              <p:nvPr/>
            </p:nvSpPr>
            <p:spPr>
              <a:xfrm>
                <a:off x="1076971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1629444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2179056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Freeform 77"/>
              <p:cNvSpPr/>
              <p:nvPr/>
            </p:nvSpPr>
            <p:spPr>
              <a:xfrm>
                <a:off x="2731529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3281141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3830753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4383268" y="3767073"/>
                <a:ext cx="64027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932836" y="3767073"/>
                <a:ext cx="352326" cy="410894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355955"/>
                  <a:gd name="connsiteY0" fmla="*/ 0 h 410818"/>
                  <a:gd name="connsiteX1" fmla="*/ 119269 w 355955"/>
                  <a:gd name="connsiteY1" fmla="*/ 0 h 410818"/>
                  <a:gd name="connsiteX2" fmla="*/ 119269 w 355955"/>
                  <a:gd name="connsiteY2" fmla="*/ 410818 h 410818"/>
                  <a:gd name="connsiteX3" fmla="*/ 355955 w 355955"/>
                  <a:gd name="connsiteY3" fmla="*/ 405848 h 410818"/>
                  <a:gd name="connsiteX0" fmla="*/ 0 w 368649"/>
                  <a:gd name="connsiteY0" fmla="*/ 0 h 410818"/>
                  <a:gd name="connsiteX1" fmla="*/ 119269 w 368649"/>
                  <a:gd name="connsiteY1" fmla="*/ 0 h 410818"/>
                  <a:gd name="connsiteX2" fmla="*/ 119269 w 368649"/>
                  <a:gd name="connsiteY2" fmla="*/ 410818 h 410818"/>
                  <a:gd name="connsiteX3" fmla="*/ 368649 w 368649"/>
                  <a:gd name="connsiteY3" fmla="*/ 405848 h 410818"/>
                  <a:gd name="connsiteX0" fmla="*/ 0 w 362400"/>
                  <a:gd name="connsiteY0" fmla="*/ 0 h 410818"/>
                  <a:gd name="connsiteX1" fmla="*/ 119269 w 362400"/>
                  <a:gd name="connsiteY1" fmla="*/ 0 h 410818"/>
                  <a:gd name="connsiteX2" fmla="*/ 119269 w 362400"/>
                  <a:gd name="connsiteY2" fmla="*/ 410818 h 410818"/>
                  <a:gd name="connsiteX3" fmla="*/ 362400 w 362400"/>
                  <a:gd name="connsiteY3" fmla="*/ 408906 h 410818"/>
                  <a:gd name="connsiteX0" fmla="*/ 0 w 357323"/>
                  <a:gd name="connsiteY0" fmla="*/ 0 h 410894"/>
                  <a:gd name="connsiteX1" fmla="*/ 119269 w 357323"/>
                  <a:gd name="connsiteY1" fmla="*/ 0 h 410894"/>
                  <a:gd name="connsiteX2" fmla="*/ 119269 w 357323"/>
                  <a:gd name="connsiteY2" fmla="*/ 410818 h 410894"/>
                  <a:gd name="connsiteX3" fmla="*/ 357323 w 357323"/>
                  <a:gd name="connsiteY3" fmla="*/ 410894 h 41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7323" h="410894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357323" y="410894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452974" y="4458357"/>
              <a:ext cx="9151807" cy="410818"/>
              <a:chOff x="642142" y="3767073"/>
              <a:chExt cx="2306832" cy="410818"/>
            </a:xfrm>
          </p:grpSpPr>
          <p:sp>
            <p:nvSpPr>
              <p:cNvPr id="93" name="Freeform 92"/>
              <p:cNvSpPr/>
              <p:nvPr/>
            </p:nvSpPr>
            <p:spPr>
              <a:xfrm>
                <a:off x="642142" y="3767073"/>
                <a:ext cx="522675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087" h="410818">
                    <a:moveTo>
                      <a:pt x="0" y="410818"/>
                    </a:moveTo>
                    <a:lnTo>
                      <a:pt x="284922" y="410818"/>
                    </a:lnTo>
                    <a:lnTo>
                      <a:pt x="284922" y="0"/>
                    </a:lnTo>
                    <a:lnTo>
                      <a:pt x="530087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Freeform 93"/>
              <p:cNvSpPr/>
              <p:nvPr/>
            </p:nvSpPr>
            <p:spPr>
              <a:xfrm>
                <a:off x="1081267" y="3767073"/>
                <a:ext cx="635480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Freeform 94"/>
              <p:cNvSpPr/>
              <p:nvPr/>
            </p:nvSpPr>
            <p:spPr>
              <a:xfrm>
                <a:off x="1632308" y="3767073"/>
                <a:ext cx="635803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2183352" y="3767073"/>
                <a:ext cx="634691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 96"/>
              <p:cNvSpPr/>
              <p:nvPr/>
            </p:nvSpPr>
            <p:spPr>
              <a:xfrm>
                <a:off x="2735825" y="3767073"/>
                <a:ext cx="213149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233448"/>
                  <a:gd name="connsiteY0" fmla="*/ 0 h 410818"/>
                  <a:gd name="connsiteX1" fmla="*/ 119269 w 233448"/>
                  <a:gd name="connsiteY1" fmla="*/ 0 h 410818"/>
                  <a:gd name="connsiteX2" fmla="*/ 119269 w 233448"/>
                  <a:gd name="connsiteY2" fmla="*/ 410818 h 410818"/>
                  <a:gd name="connsiteX3" fmla="*/ 233448 w 233448"/>
                  <a:gd name="connsiteY3" fmla="*/ 404854 h 410818"/>
                  <a:gd name="connsiteX0" fmla="*/ 0 w 233956"/>
                  <a:gd name="connsiteY0" fmla="*/ 0 h 412805"/>
                  <a:gd name="connsiteX1" fmla="*/ 119269 w 233956"/>
                  <a:gd name="connsiteY1" fmla="*/ 0 h 412805"/>
                  <a:gd name="connsiteX2" fmla="*/ 119269 w 233956"/>
                  <a:gd name="connsiteY2" fmla="*/ 410818 h 412805"/>
                  <a:gd name="connsiteX3" fmla="*/ 233956 w 233956"/>
                  <a:gd name="connsiteY3" fmla="*/ 412805 h 412805"/>
                  <a:gd name="connsiteX0" fmla="*/ 0 w 235481"/>
                  <a:gd name="connsiteY0" fmla="*/ 0 h 412805"/>
                  <a:gd name="connsiteX1" fmla="*/ 119269 w 235481"/>
                  <a:gd name="connsiteY1" fmla="*/ 0 h 412805"/>
                  <a:gd name="connsiteX2" fmla="*/ 119269 w 235481"/>
                  <a:gd name="connsiteY2" fmla="*/ 410818 h 412805"/>
                  <a:gd name="connsiteX3" fmla="*/ 235481 w 235481"/>
                  <a:gd name="connsiteY3" fmla="*/ 412805 h 412805"/>
                  <a:gd name="connsiteX0" fmla="*/ 0 w 235481"/>
                  <a:gd name="connsiteY0" fmla="*/ 0 h 410818"/>
                  <a:gd name="connsiteX1" fmla="*/ 119269 w 235481"/>
                  <a:gd name="connsiteY1" fmla="*/ 0 h 410818"/>
                  <a:gd name="connsiteX2" fmla="*/ 119269 w 235481"/>
                  <a:gd name="connsiteY2" fmla="*/ 410818 h 410818"/>
                  <a:gd name="connsiteX3" fmla="*/ 235481 w 235481"/>
                  <a:gd name="connsiteY3" fmla="*/ 404854 h 410818"/>
                  <a:gd name="connsiteX0" fmla="*/ 0 w 235481"/>
                  <a:gd name="connsiteY0" fmla="*/ 0 h 412805"/>
                  <a:gd name="connsiteX1" fmla="*/ 119269 w 235481"/>
                  <a:gd name="connsiteY1" fmla="*/ 0 h 412805"/>
                  <a:gd name="connsiteX2" fmla="*/ 119269 w 235481"/>
                  <a:gd name="connsiteY2" fmla="*/ 410818 h 412805"/>
                  <a:gd name="connsiteX3" fmla="*/ 235481 w 235481"/>
                  <a:gd name="connsiteY3" fmla="*/ 412805 h 412805"/>
                  <a:gd name="connsiteX0" fmla="*/ 0 w 235481"/>
                  <a:gd name="connsiteY0" fmla="*/ 0 h 410818"/>
                  <a:gd name="connsiteX1" fmla="*/ 119269 w 235481"/>
                  <a:gd name="connsiteY1" fmla="*/ 0 h 410818"/>
                  <a:gd name="connsiteX2" fmla="*/ 119269 w 235481"/>
                  <a:gd name="connsiteY2" fmla="*/ 410818 h 410818"/>
                  <a:gd name="connsiteX3" fmla="*/ 235481 w 235481"/>
                  <a:gd name="connsiteY3" fmla="*/ 406841 h 410818"/>
                  <a:gd name="connsiteX0" fmla="*/ 0 w 236497"/>
                  <a:gd name="connsiteY0" fmla="*/ 0 h 410818"/>
                  <a:gd name="connsiteX1" fmla="*/ 119269 w 236497"/>
                  <a:gd name="connsiteY1" fmla="*/ 0 h 410818"/>
                  <a:gd name="connsiteX2" fmla="*/ 119269 w 236497"/>
                  <a:gd name="connsiteY2" fmla="*/ 410818 h 410818"/>
                  <a:gd name="connsiteX3" fmla="*/ 236497 w 236497"/>
                  <a:gd name="connsiteY3" fmla="*/ 408829 h 410818"/>
                  <a:gd name="connsiteX0" fmla="*/ 0 w 216171"/>
                  <a:gd name="connsiteY0" fmla="*/ 0 h 410818"/>
                  <a:gd name="connsiteX1" fmla="*/ 119269 w 216171"/>
                  <a:gd name="connsiteY1" fmla="*/ 0 h 410818"/>
                  <a:gd name="connsiteX2" fmla="*/ 119269 w 216171"/>
                  <a:gd name="connsiteY2" fmla="*/ 410818 h 410818"/>
                  <a:gd name="connsiteX3" fmla="*/ 216171 w 216171"/>
                  <a:gd name="connsiteY3" fmla="*/ 410817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171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216171" y="410817"/>
                    </a:lnTo>
                  </a:path>
                </a:pathLst>
              </a:custGeom>
              <a:noFill/>
              <a:ln w="1905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465492" y="5149641"/>
              <a:ext cx="9134592" cy="410821"/>
              <a:chOff x="639046" y="3767073"/>
              <a:chExt cx="1137751" cy="410821"/>
            </a:xfrm>
          </p:grpSpPr>
          <p:sp>
            <p:nvSpPr>
              <p:cNvPr id="103" name="Freeform 102"/>
              <p:cNvSpPr/>
              <p:nvPr/>
            </p:nvSpPr>
            <p:spPr>
              <a:xfrm>
                <a:off x="639046" y="3767073"/>
                <a:ext cx="525770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3226"/>
                  <a:gd name="connsiteY0" fmla="*/ 410818 h 410818"/>
                  <a:gd name="connsiteX1" fmla="*/ 288061 w 533226"/>
                  <a:gd name="connsiteY1" fmla="*/ 410818 h 410818"/>
                  <a:gd name="connsiteX2" fmla="*/ 288061 w 533226"/>
                  <a:gd name="connsiteY2" fmla="*/ 0 h 410818"/>
                  <a:gd name="connsiteX3" fmla="*/ 533226 w 533226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26" h="410818">
                    <a:moveTo>
                      <a:pt x="0" y="410818"/>
                    </a:moveTo>
                    <a:lnTo>
                      <a:pt x="288061" y="410818"/>
                    </a:lnTo>
                    <a:lnTo>
                      <a:pt x="288061" y="0"/>
                    </a:lnTo>
                    <a:lnTo>
                      <a:pt x="533226" y="0"/>
                    </a:lnTo>
                  </a:path>
                </a:pathLst>
              </a:custGeom>
              <a:noFill/>
              <a:ln w="1905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Freeform 103"/>
              <p:cNvSpPr/>
              <p:nvPr/>
            </p:nvSpPr>
            <p:spPr>
              <a:xfrm>
                <a:off x="1079473" y="3767073"/>
                <a:ext cx="623704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9356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404191" y="410818"/>
                    </a:lnTo>
                    <a:lnTo>
                      <a:pt x="404191" y="0"/>
                    </a:lnTo>
                    <a:lnTo>
                      <a:pt x="649356" y="0"/>
                    </a:lnTo>
                  </a:path>
                </a:pathLst>
              </a:custGeom>
              <a:noFill/>
              <a:ln w="1905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Freeform 104"/>
              <p:cNvSpPr/>
              <p:nvPr/>
            </p:nvSpPr>
            <p:spPr>
              <a:xfrm>
                <a:off x="1632308" y="3767073"/>
                <a:ext cx="144489" cy="410821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162373"/>
                  <a:gd name="connsiteY0" fmla="*/ 0 h 414794"/>
                  <a:gd name="connsiteX1" fmla="*/ 119269 w 162373"/>
                  <a:gd name="connsiteY1" fmla="*/ 0 h 414794"/>
                  <a:gd name="connsiteX2" fmla="*/ 119269 w 162373"/>
                  <a:gd name="connsiteY2" fmla="*/ 410818 h 414794"/>
                  <a:gd name="connsiteX3" fmla="*/ 162373 w 162373"/>
                  <a:gd name="connsiteY3" fmla="*/ 414794 h 414794"/>
                  <a:gd name="connsiteX0" fmla="*/ 0 w 159911"/>
                  <a:gd name="connsiteY0" fmla="*/ 0 h 414794"/>
                  <a:gd name="connsiteX1" fmla="*/ 119269 w 159911"/>
                  <a:gd name="connsiteY1" fmla="*/ 0 h 414794"/>
                  <a:gd name="connsiteX2" fmla="*/ 119269 w 159911"/>
                  <a:gd name="connsiteY2" fmla="*/ 410818 h 414794"/>
                  <a:gd name="connsiteX3" fmla="*/ 159911 w 159911"/>
                  <a:gd name="connsiteY3" fmla="*/ 414794 h 414794"/>
                  <a:gd name="connsiteX0" fmla="*/ 0 w 159090"/>
                  <a:gd name="connsiteY0" fmla="*/ 0 h 410818"/>
                  <a:gd name="connsiteX1" fmla="*/ 119269 w 159090"/>
                  <a:gd name="connsiteY1" fmla="*/ 0 h 410818"/>
                  <a:gd name="connsiteX2" fmla="*/ 119269 w 159090"/>
                  <a:gd name="connsiteY2" fmla="*/ 410818 h 410818"/>
                  <a:gd name="connsiteX3" fmla="*/ 159090 w 159090"/>
                  <a:gd name="connsiteY3" fmla="*/ 406843 h 410818"/>
                  <a:gd name="connsiteX0" fmla="*/ 0 w 160731"/>
                  <a:gd name="connsiteY0" fmla="*/ 0 h 416782"/>
                  <a:gd name="connsiteX1" fmla="*/ 119269 w 160731"/>
                  <a:gd name="connsiteY1" fmla="*/ 0 h 416782"/>
                  <a:gd name="connsiteX2" fmla="*/ 119269 w 160731"/>
                  <a:gd name="connsiteY2" fmla="*/ 410818 h 416782"/>
                  <a:gd name="connsiteX3" fmla="*/ 160731 w 160731"/>
                  <a:gd name="connsiteY3" fmla="*/ 416782 h 416782"/>
                  <a:gd name="connsiteX0" fmla="*/ 0 w 159637"/>
                  <a:gd name="connsiteY0" fmla="*/ 0 h 412806"/>
                  <a:gd name="connsiteX1" fmla="*/ 119269 w 159637"/>
                  <a:gd name="connsiteY1" fmla="*/ 0 h 412806"/>
                  <a:gd name="connsiteX2" fmla="*/ 119269 w 159637"/>
                  <a:gd name="connsiteY2" fmla="*/ 410818 h 412806"/>
                  <a:gd name="connsiteX3" fmla="*/ 159637 w 159637"/>
                  <a:gd name="connsiteY3" fmla="*/ 412806 h 412806"/>
                  <a:gd name="connsiteX0" fmla="*/ 0 w 159911"/>
                  <a:gd name="connsiteY0" fmla="*/ 0 h 410818"/>
                  <a:gd name="connsiteX1" fmla="*/ 119269 w 159911"/>
                  <a:gd name="connsiteY1" fmla="*/ 0 h 410818"/>
                  <a:gd name="connsiteX2" fmla="*/ 119269 w 159911"/>
                  <a:gd name="connsiteY2" fmla="*/ 410818 h 410818"/>
                  <a:gd name="connsiteX3" fmla="*/ 159911 w 159911"/>
                  <a:gd name="connsiteY3" fmla="*/ 406843 h 410818"/>
                  <a:gd name="connsiteX0" fmla="*/ 0 w 158543"/>
                  <a:gd name="connsiteY0" fmla="*/ 0 h 410818"/>
                  <a:gd name="connsiteX1" fmla="*/ 119269 w 158543"/>
                  <a:gd name="connsiteY1" fmla="*/ 0 h 410818"/>
                  <a:gd name="connsiteX2" fmla="*/ 119269 w 158543"/>
                  <a:gd name="connsiteY2" fmla="*/ 410818 h 410818"/>
                  <a:gd name="connsiteX3" fmla="*/ 158543 w 158543"/>
                  <a:gd name="connsiteY3" fmla="*/ 408831 h 410818"/>
                  <a:gd name="connsiteX0" fmla="*/ 0 w 159090"/>
                  <a:gd name="connsiteY0" fmla="*/ 0 h 410818"/>
                  <a:gd name="connsiteX1" fmla="*/ 119269 w 159090"/>
                  <a:gd name="connsiteY1" fmla="*/ 0 h 410818"/>
                  <a:gd name="connsiteX2" fmla="*/ 119269 w 159090"/>
                  <a:gd name="connsiteY2" fmla="*/ 410818 h 410818"/>
                  <a:gd name="connsiteX3" fmla="*/ 159090 w 159090"/>
                  <a:gd name="connsiteY3" fmla="*/ 406844 h 410818"/>
                  <a:gd name="connsiteX0" fmla="*/ 0 w 159090"/>
                  <a:gd name="connsiteY0" fmla="*/ 0 h 412808"/>
                  <a:gd name="connsiteX1" fmla="*/ 119269 w 159090"/>
                  <a:gd name="connsiteY1" fmla="*/ 0 h 412808"/>
                  <a:gd name="connsiteX2" fmla="*/ 119269 w 159090"/>
                  <a:gd name="connsiteY2" fmla="*/ 410818 h 412808"/>
                  <a:gd name="connsiteX3" fmla="*/ 159090 w 159090"/>
                  <a:gd name="connsiteY3" fmla="*/ 412808 h 412808"/>
                  <a:gd name="connsiteX0" fmla="*/ 0 w 160184"/>
                  <a:gd name="connsiteY0" fmla="*/ 0 h 418772"/>
                  <a:gd name="connsiteX1" fmla="*/ 119269 w 160184"/>
                  <a:gd name="connsiteY1" fmla="*/ 0 h 418772"/>
                  <a:gd name="connsiteX2" fmla="*/ 119269 w 160184"/>
                  <a:gd name="connsiteY2" fmla="*/ 410818 h 418772"/>
                  <a:gd name="connsiteX3" fmla="*/ 160184 w 160184"/>
                  <a:gd name="connsiteY3" fmla="*/ 418772 h 418772"/>
                  <a:gd name="connsiteX0" fmla="*/ 0 w 160184"/>
                  <a:gd name="connsiteY0" fmla="*/ 0 h 410818"/>
                  <a:gd name="connsiteX1" fmla="*/ 119269 w 160184"/>
                  <a:gd name="connsiteY1" fmla="*/ 0 h 410818"/>
                  <a:gd name="connsiteX2" fmla="*/ 119269 w 160184"/>
                  <a:gd name="connsiteY2" fmla="*/ 410818 h 410818"/>
                  <a:gd name="connsiteX3" fmla="*/ 160184 w 160184"/>
                  <a:gd name="connsiteY3" fmla="*/ 408833 h 410818"/>
                  <a:gd name="connsiteX0" fmla="*/ 0 w 159637"/>
                  <a:gd name="connsiteY0" fmla="*/ 0 h 410821"/>
                  <a:gd name="connsiteX1" fmla="*/ 119269 w 159637"/>
                  <a:gd name="connsiteY1" fmla="*/ 0 h 410821"/>
                  <a:gd name="connsiteX2" fmla="*/ 119269 w 159637"/>
                  <a:gd name="connsiteY2" fmla="*/ 410818 h 410821"/>
                  <a:gd name="connsiteX3" fmla="*/ 159637 w 159637"/>
                  <a:gd name="connsiteY3" fmla="*/ 410821 h 410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637" h="410821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59637" y="410821"/>
                    </a:lnTo>
                  </a:path>
                </a:pathLst>
              </a:custGeom>
              <a:noFill/>
              <a:ln w="19050">
                <a:solidFill>
                  <a:srgbClr val="CC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446738" y="5840925"/>
              <a:ext cx="9149673" cy="410818"/>
              <a:chOff x="639666" y="3767073"/>
              <a:chExt cx="569585" cy="410818"/>
            </a:xfrm>
          </p:grpSpPr>
          <p:sp>
            <p:nvSpPr>
              <p:cNvPr id="109" name="Freeform 108"/>
              <p:cNvSpPr/>
              <p:nvPr/>
            </p:nvSpPr>
            <p:spPr>
              <a:xfrm>
                <a:off x="639666" y="3767073"/>
                <a:ext cx="525150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530087"/>
                  <a:gd name="connsiteY0" fmla="*/ 0 h 410818"/>
                  <a:gd name="connsiteX1" fmla="*/ 0 w 530087"/>
                  <a:gd name="connsiteY1" fmla="*/ 410818 h 410818"/>
                  <a:gd name="connsiteX2" fmla="*/ 284922 w 530087"/>
                  <a:gd name="connsiteY2" fmla="*/ 410818 h 410818"/>
                  <a:gd name="connsiteX3" fmla="*/ 284922 w 530087"/>
                  <a:gd name="connsiteY3" fmla="*/ 0 h 410818"/>
                  <a:gd name="connsiteX4" fmla="*/ 530087 w 530087"/>
                  <a:gd name="connsiteY4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0087"/>
                  <a:gd name="connsiteY0" fmla="*/ 410818 h 410818"/>
                  <a:gd name="connsiteX1" fmla="*/ 284922 w 530087"/>
                  <a:gd name="connsiteY1" fmla="*/ 410818 h 410818"/>
                  <a:gd name="connsiteX2" fmla="*/ 284922 w 530087"/>
                  <a:gd name="connsiteY2" fmla="*/ 0 h 410818"/>
                  <a:gd name="connsiteX3" fmla="*/ 530087 w 530087"/>
                  <a:gd name="connsiteY3" fmla="*/ 0 h 410818"/>
                  <a:gd name="connsiteX0" fmla="*/ 0 w 532597"/>
                  <a:gd name="connsiteY0" fmla="*/ 410818 h 410818"/>
                  <a:gd name="connsiteX1" fmla="*/ 287432 w 532597"/>
                  <a:gd name="connsiteY1" fmla="*/ 410818 h 410818"/>
                  <a:gd name="connsiteX2" fmla="*/ 287432 w 532597"/>
                  <a:gd name="connsiteY2" fmla="*/ 0 h 410818"/>
                  <a:gd name="connsiteX3" fmla="*/ 532597 w 532597"/>
                  <a:gd name="connsiteY3" fmla="*/ 0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597" h="410818">
                    <a:moveTo>
                      <a:pt x="0" y="410818"/>
                    </a:moveTo>
                    <a:lnTo>
                      <a:pt x="287432" y="410818"/>
                    </a:lnTo>
                    <a:lnTo>
                      <a:pt x="287432" y="0"/>
                    </a:lnTo>
                    <a:lnTo>
                      <a:pt x="532597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0" name="Freeform 109"/>
              <p:cNvSpPr/>
              <p:nvPr/>
            </p:nvSpPr>
            <p:spPr>
              <a:xfrm>
                <a:off x="1081265" y="3767073"/>
                <a:ext cx="127986" cy="410818"/>
              </a:xfrm>
              <a:custGeom>
                <a:avLst/>
                <a:gdLst>
                  <a:gd name="connsiteX0" fmla="*/ 0 w 649356"/>
                  <a:gd name="connsiteY0" fmla="*/ 0 h 410818"/>
                  <a:gd name="connsiteX1" fmla="*/ 119269 w 649356"/>
                  <a:gd name="connsiteY1" fmla="*/ 0 h 410818"/>
                  <a:gd name="connsiteX2" fmla="*/ 119269 w 649356"/>
                  <a:gd name="connsiteY2" fmla="*/ 410818 h 410818"/>
                  <a:gd name="connsiteX3" fmla="*/ 404191 w 649356"/>
                  <a:gd name="connsiteY3" fmla="*/ 410818 h 410818"/>
                  <a:gd name="connsiteX4" fmla="*/ 404191 w 649356"/>
                  <a:gd name="connsiteY4" fmla="*/ 0 h 410818"/>
                  <a:gd name="connsiteX5" fmla="*/ 649356 w 649356"/>
                  <a:gd name="connsiteY5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4" fmla="*/ 404191 w 404191"/>
                  <a:gd name="connsiteY4" fmla="*/ 0 h 410818"/>
                  <a:gd name="connsiteX0" fmla="*/ 0 w 404191"/>
                  <a:gd name="connsiteY0" fmla="*/ 0 h 410818"/>
                  <a:gd name="connsiteX1" fmla="*/ 119269 w 404191"/>
                  <a:gd name="connsiteY1" fmla="*/ 0 h 410818"/>
                  <a:gd name="connsiteX2" fmla="*/ 119269 w 404191"/>
                  <a:gd name="connsiteY2" fmla="*/ 410818 h 410818"/>
                  <a:gd name="connsiteX3" fmla="*/ 404191 w 404191"/>
                  <a:gd name="connsiteY3" fmla="*/ 410818 h 410818"/>
                  <a:gd name="connsiteX0" fmla="*/ 0 w 134667"/>
                  <a:gd name="connsiteY0" fmla="*/ 0 h 410818"/>
                  <a:gd name="connsiteX1" fmla="*/ 119269 w 134667"/>
                  <a:gd name="connsiteY1" fmla="*/ 0 h 410818"/>
                  <a:gd name="connsiteX2" fmla="*/ 119269 w 134667"/>
                  <a:gd name="connsiteY2" fmla="*/ 410818 h 410818"/>
                  <a:gd name="connsiteX3" fmla="*/ 134667 w 134667"/>
                  <a:gd name="connsiteY3" fmla="*/ 406842 h 410818"/>
                  <a:gd name="connsiteX0" fmla="*/ 0 w 133250"/>
                  <a:gd name="connsiteY0" fmla="*/ 0 h 410818"/>
                  <a:gd name="connsiteX1" fmla="*/ 119269 w 133250"/>
                  <a:gd name="connsiteY1" fmla="*/ 0 h 410818"/>
                  <a:gd name="connsiteX2" fmla="*/ 119269 w 133250"/>
                  <a:gd name="connsiteY2" fmla="*/ 410818 h 410818"/>
                  <a:gd name="connsiteX3" fmla="*/ 133250 w 133250"/>
                  <a:gd name="connsiteY3" fmla="*/ 410818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250" h="410818">
                    <a:moveTo>
                      <a:pt x="0" y="0"/>
                    </a:moveTo>
                    <a:lnTo>
                      <a:pt x="119269" y="0"/>
                    </a:lnTo>
                    <a:lnTo>
                      <a:pt x="119269" y="410818"/>
                    </a:lnTo>
                    <a:lnTo>
                      <a:pt x="133250" y="410818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848295" y="3481818"/>
              <a:ext cx="8202014" cy="2769925"/>
              <a:chOff x="848295" y="3481818"/>
              <a:chExt cx="8202014" cy="549078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>
                <a:off x="6317184" y="3486607"/>
                <a:ext cx="0" cy="544289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 131"/>
              <p:cNvGrpSpPr/>
              <p:nvPr/>
            </p:nvGrpSpPr>
            <p:grpSpPr>
              <a:xfrm>
                <a:off x="848295" y="3481818"/>
                <a:ext cx="8202014" cy="549078"/>
                <a:chOff x="848295" y="3481818"/>
                <a:chExt cx="8202014" cy="549078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848295" y="3481818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140124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/>
                <p:nvPr/>
              </p:nvCxnSpPr>
              <p:spPr>
                <a:xfrm>
                  <a:off x="194418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/>
              </p:nvCxnSpPr>
              <p:spPr>
                <a:xfrm>
                  <a:off x="24908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>
                  <a:off x="303743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358405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413068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773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522393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77055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68638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741043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795705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8503684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9050309" y="3486607"/>
                  <a:ext cx="0" cy="544289"/>
                </a:xfrm>
                <a:prstGeom prst="line">
                  <a:avLst/>
                </a:prstGeom>
                <a:ln w="9525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3" name="Group 132"/>
            <p:cNvGrpSpPr/>
            <p:nvPr/>
          </p:nvGrpSpPr>
          <p:grpSpPr>
            <a:xfrm>
              <a:off x="1476489" y="4182681"/>
              <a:ext cx="7654035" cy="2069062"/>
              <a:chOff x="1396274" y="3486607"/>
              <a:chExt cx="7654035" cy="544289"/>
            </a:xfrm>
          </p:grpSpPr>
          <p:cxnSp>
            <p:nvCxnSpPr>
              <p:cNvPr id="135" name="Straight Connector 134"/>
              <p:cNvCxnSpPr/>
              <p:nvPr/>
            </p:nvCxnSpPr>
            <p:spPr>
              <a:xfrm>
                <a:off x="1396274" y="3486607"/>
                <a:ext cx="0" cy="54428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490809" y="3486607"/>
                <a:ext cx="0" cy="54428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3584059" y="3486607"/>
                <a:ext cx="0" cy="54428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4682279" y="3486607"/>
                <a:ext cx="0" cy="54428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5770559" y="3486607"/>
                <a:ext cx="0" cy="54428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6863809" y="3486607"/>
                <a:ext cx="0" cy="54428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962029" y="3486607"/>
                <a:ext cx="0" cy="54428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9050309" y="3486607"/>
                <a:ext cx="0" cy="544289"/>
              </a:xfrm>
              <a:prstGeom prst="line">
                <a:avLst/>
              </a:prstGeom>
              <a:ln w="9525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2665286" y="4869175"/>
              <a:ext cx="6569440" cy="1382568"/>
              <a:chOff x="2490809" y="3486607"/>
              <a:chExt cx="6569440" cy="544289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2490809" y="3486607"/>
                <a:ext cx="0" cy="544289"/>
              </a:xfrm>
              <a:prstGeom prst="line">
                <a:avLst/>
              </a:prstGeom>
              <a:ln w="9525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4677309" y="3486607"/>
                <a:ext cx="0" cy="544289"/>
              </a:xfrm>
              <a:prstGeom prst="line">
                <a:avLst/>
              </a:prstGeom>
              <a:ln w="9525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6863809" y="3486607"/>
                <a:ext cx="0" cy="544289"/>
              </a:xfrm>
              <a:prstGeom prst="line">
                <a:avLst/>
              </a:prstGeom>
              <a:ln w="9525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9060249" y="3486607"/>
                <a:ext cx="0" cy="544289"/>
              </a:xfrm>
              <a:prstGeom prst="line">
                <a:avLst/>
              </a:prstGeom>
              <a:ln w="9525">
                <a:solidFill>
                  <a:srgbClr val="008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4924836" y="5560459"/>
              <a:ext cx="4382940" cy="691284"/>
              <a:chOff x="4677309" y="3486607"/>
              <a:chExt cx="4382940" cy="544289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>
                <a:off x="4677309" y="3486607"/>
                <a:ext cx="0" cy="544289"/>
              </a:xfrm>
              <a:prstGeom prst="line">
                <a:avLst/>
              </a:prstGeom>
              <a:ln w="9525">
                <a:solidFill>
                  <a:srgbClr val="CC66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9060249" y="3486607"/>
                <a:ext cx="0" cy="544289"/>
              </a:xfrm>
              <a:prstGeom prst="line">
                <a:avLst/>
              </a:prstGeom>
              <a:ln w="9525">
                <a:solidFill>
                  <a:srgbClr val="CC66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/>
            <p:cNvSpPr txBox="1"/>
            <p:nvPr/>
          </p:nvSpPr>
          <p:spPr>
            <a:xfrm>
              <a:off x="-73195" y="3081130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Clock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-73195" y="3777203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FF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0000FF"/>
                  </a:solidFill>
                  <a:latin typeface="Calibri" panose="020F0502020204030204"/>
                </a:rPr>
                <a:t>0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-73195" y="4473276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8000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008000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-73195" y="5169349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CC6600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CC6600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-73195" y="5865422"/>
              <a:ext cx="568758" cy="4006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1846" b="1" dirty="0">
                  <a:solidFill>
                    <a:srgbClr val="000000"/>
                  </a:solidFill>
                  <a:latin typeface="Calibri" panose="020F0502020204030204"/>
                </a:rPr>
                <a:t>Q</a:t>
              </a:r>
              <a:r>
                <a:rPr lang="en-US" sz="1846" b="1" baseline="-25000" dirty="0">
                  <a:solidFill>
                    <a:srgbClr val="000000"/>
                  </a:solidFill>
                  <a:latin typeface="Calibri" panose="020F0502020204030204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737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24762" y="1775233"/>
                <a:ext cx="7543800" cy="117407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Avoid clock rippling</a:t>
                </a:r>
              </a:p>
              <a:p>
                <a:pPr>
                  <a:spcBef>
                    <a:spcPts val="1385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-bit Register with a </a:t>
                </a:r>
                <a:r>
                  <a:rPr lang="en-US" b="1" dirty="0">
                    <a:solidFill>
                      <a:srgbClr val="FF0000"/>
                    </a:solidFill>
                  </a:rPr>
                  <a:t>common clock </a:t>
                </a:r>
                <a:r>
                  <a:rPr lang="en-US" dirty="0"/>
                  <a:t>for all flip-flops</a:t>
                </a:r>
              </a:p>
              <a:p>
                <a:pPr>
                  <a:spcBef>
                    <a:spcPts val="1385"/>
                  </a:spcBef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-bit Incrementer to generate next state (Up-Counter)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4762" y="1775233"/>
                <a:ext cx="7543800" cy="1174073"/>
              </a:xfrm>
              <a:blipFill>
                <a:blip r:embed="rId2"/>
                <a:stretch>
                  <a:fillRect l="-1939" t="-8808" b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171337" y="2897243"/>
            <a:ext cx="5463274" cy="3275354"/>
            <a:chOff x="1977098" y="2695492"/>
            <a:chExt cx="5918547" cy="35483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5227319" y="5322080"/>
              <a:ext cx="0" cy="921712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3153468" y="4595009"/>
              <a:ext cx="4134462" cy="73981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215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215" dirty="0">
                  <a:solidFill>
                    <a:srgbClr val="000000"/>
                  </a:solidFill>
                  <a:latin typeface="Calibri" panose="020F0502020204030204"/>
                </a:rPr>
                <a:t>-bit Register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977098" y="5000588"/>
                  <a:ext cx="705000" cy="27183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 xmlns:m="http://schemas.openxmlformats.org/officeDocument/2006/math">
                      <m:r>
                        <a:rPr lang="en-US" sz="1846" i="1" dirty="0">
                          <a:solidFill>
                            <a:srgbClr val="000000"/>
                          </a:solidFill>
                          <a:latin typeface="Cambria Math"/>
                        </a:rPr>
                        <m:t>𝐶𝑙𝑜𝑐𝑘</m:t>
                      </m:r>
                    </m:oMath>
                  </a14:m>
                  <a:r>
                    <a:rPr lang="en-US" sz="1846" dirty="0">
                      <a:solidFill>
                        <a:srgbClr val="000000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098" y="5000588"/>
                  <a:ext cx="705000" cy="27183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09" r="-12174" b="-1777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45218" y="4628499"/>
                  <a:ext cx="705000" cy="29828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𝑅𝑒𝑠𝑒𝑡</m:t>
                        </m:r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5218" y="4628499"/>
                  <a:ext cx="705000" cy="29828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931" r="-1724" b="-1224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2757049" y="5026392"/>
              <a:ext cx="582955" cy="214228"/>
              <a:chOff x="1272983" y="4947449"/>
              <a:chExt cx="582955" cy="214228"/>
            </a:xfrm>
          </p:grpSpPr>
          <p:sp>
            <p:nvSpPr>
              <p:cNvPr id="22" name="Isosceles Triangle 21"/>
              <p:cNvSpPr/>
              <p:nvPr/>
            </p:nvSpPr>
            <p:spPr>
              <a:xfrm rot="5400000">
                <a:off x="1655556" y="4961295"/>
                <a:ext cx="214228" cy="18653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272983" y="5060132"/>
                <a:ext cx="39641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>
              <a:off x="2750218" y="4777641"/>
              <a:ext cx="3964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5112105" y="4077733"/>
              <a:ext cx="518463" cy="517276"/>
              <a:chOff x="3628039" y="4056740"/>
              <a:chExt cx="518463" cy="5172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3949297" y="4062677"/>
                    <a:ext cx="197205" cy="215434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𝑛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9297" y="4062677"/>
                    <a:ext cx="197205" cy="21543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37500" r="-3125" b="-257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3743253" y="4056740"/>
                <a:ext cx="0" cy="517276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3628039" y="4177891"/>
                <a:ext cx="230428" cy="8522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375911" y="2825700"/>
                  <a:ext cx="197205" cy="215434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11" y="2825700"/>
                  <a:ext cx="197205" cy="21543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6364" b="-250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474880" y="5460628"/>
                  <a:ext cx="1562274" cy="49747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15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sz="2215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215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215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−1:0]</m:t>
                        </m:r>
                      </m:oMath>
                    </m:oMathPara>
                  </a14:m>
                  <a:endParaRPr lang="en-US" sz="2215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880" y="5460628"/>
                  <a:ext cx="1562274" cy="49747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280" r="-5447" b="-1604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 flipV="1">
              <a:off x="5087876" y="2925920"/>
              <a:ext cx="230428" cy="85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159232" y="3353379"/>
              <a:ext cx="4134462" cy="739817"/>
            </a:xfrm>
            <a:prstGeom prst="rect">
              <a:avLst/>
            </a:prstGeom>
            <a:solidFill>
              <a:srgbClr val="EBF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2215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215" dirty="0">
                  <a:solidFill>
                    <a:srgbClr val="000000"/>
                  </a:solidFill>
                  <a:latin typeface="Calibri" panose="020F0502020204030204"/>
                </a:rPr>
                <a:t>-bit Incrementer (+1)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200153" y="2695492"/>
              <a:ext cx="2695492" cy="3061252"/>
            </a:xfrm>
            <a:custGeom>
              <a:avLst/>
              <a:gdLst>
                <a:gd name="connsiteX0" fmla="*/ 23854 w 2695492"/>
                <a:gd name="connsiteY0" fmla="*/ 3061252 h 3061252"/>
                <a:gd name="connsiteX1" fmla="*/ 2695492 w 2695492"/>
                <a:gd name="connsiteY1" fmla="*/ 3061252 h 3061252"/>
                <a:gd name="connsiteX2" fmla="*/ 2695492 w 2695492"/>
                <a:gd name="connsiteY2" fmla="*/ 0 h 3061252"/>
                <a:gd name="connsiteX3" fmla="*/ 0 w 2695492"/>
                <a:gd name="connsiteY3" fmla="*/ 0 h 3061252"/>
                <a:gd name="connsiteX4" fmla="*/ 0 w 2695492"/>
                <a:gd name="connsiteY4" fmla="*/ 667910 h 306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5492" h="3061252">
                  <a:moveTo>
                    <a:pt x="23854" y="3061252"/>
                  </a:moveTo>
                  <a:lnTo>
                    <a:pt x="2695492" y="3061252"/>
                  </a:lnTo>
                  <a:lnTo>
                    <a:pt x="2695492" y="0"/>
                  </a:lnTo>
                  <a:lnTo>
                    <a:pt x="0" y="0"/>
                  </a:lnTo>
                  <a:lnTo>
                    <a:pt x="0" y="667910"/>
                  </a:lnTo>
                </a:path>
              </a:pathLst>
            </a:custGeom>
            <a:noFill/>
            <a:ln w="101600">
              <a:solidFill>
                <a:schemeClr val="tx1"/>
              </a:solidFill>
              <a:headEnd type="oval" w="sm" len="sm"/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360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212"/>
          <p:cNvGrpSpPr/>
          <p:nvPr/>
        </p:nvGrpSpPr>
        <p:grpSpPr>
          <a:xfrm>
            <a:off x="2415053" y="1599171"/>
            <a:ext cx="5722397" cy="1609927"/>
            <a:chOff x="1246029" y="1414729"/>
            <a:chExt cx="6199263" cy="1744088"/>
          </a:xfrm>
        </p:grpSpPr>
        <p:sp>
          <p:nvSpPr>
            <p:cNvPr id="209" name="Rectangle 208"/>
            <p:cNvSpPr/>
            <p:nvPr/>
          </p:nvSpPr>
          <p:spPr>
            <a:xfrm>
              <a:off x="1246029" y="1826413"/>
              <a:ext cx="6199263" cy="1332404"/>
            </a:xfrm>
            <a:prstGeom prst="rect">
              <a:avLst/>
            </a:prstGeom>
            <a:solidFill>
              <a:srgbClr val="EBF7FF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084026" y="1414729"/>
              <a:ext cx="2610553" cy="34366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4-Bit Incrementer</a:t>
              </a:r>
              <a:endParaRPr lang="en-US" sz="2215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6605"/>
            <a:ext cx="9144000" cy="805902"/>
          </a:xfrm>
        </p:spPr>
        <p:txBody>
          <a:bodyPr>
            <a:normAutofit/>
          </a:bodyPr>
          <a:lstStyle/>
          <a:p>
            <a:r>
              <a:rPr lang="en-US" dirty="0"/>
              <a:t>4-Bit </a:t>
            </a:r>
            <a:r>
              <a:rPr lang="en-US" sz="3600" dirty="0"/>
              <a:t>Synchronous</a:t>
            </a:r>
            <a:r>
              <a:rPr lang="en-US" dirty="0"/>
              <a:t> Counter with Enable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5122" y="1036095"/>
            <a:ext cx="8401759" cy="478581"/>
          </a:xfrm>
        </p:spPr>
        <p:txBody>
          <a:bodyPr>
            <a:normAutofit/>
          </a:bodyPr>
          <a:lstStyle/>
          <a:p>
            <a:pPr>
              <a:spcBef>
                <a:spcPts val="1385"/>
              </a:spcBef>
            </a:pPr>
            <a:r>
              <a:rPr lang="en-US" dirty="0"/>
              <a:t>An incrementer is a reduced (contracted) form of an adder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1677375" y="2170948"/>
            <a:ext cx="7278320" cy="4413582"/>
            <a:chOff x="517261" y="1758397"/>
            <a:chExt cx="7884847" cy="4781381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059165" y="2277242"/>
              <a:ext cx="49502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6202405" y="2104039"/>
              <a:ext cx="1976587" cy="1605072"/>
              <a:chOff x="4582709" y="2046432"/>
              <a:chExt cx="1976587" cy="1605072"/>
            </a:xfrm>
          </p:grpSpPr>
          <p:sp>
            <p:nvSpPr>
              <p:cNvPr id="172" name="Freeform 171"/>
              <p:cNvSpPr/>
              <p:nvPr/>
            </p:nvSpPr>
            <p:spPr>
              <a:xfrm>
                <a:off x="5311849" y="2910537"/>
                <a:ext cx="137318" cy="727175"/>
              </a:xfrm>
              <a:custGeom>
                <a:avLst/>
                <a:gdLst>
                  <a:gd name="connsiteX0" fmla="*/ 0 w 286512"/>
                  <a:gd name="connsiteY0" fmla="*/ 0 h 658368"/>
                  <a:gd name="connsiteX1" fmla="*/ 0 w 286512"/>
                  <a:gd name="connsiteY1" fmla="*/ 0 h 658368"/>
                  <a:gd name="connsiteX2" fmla="*/ 0 w 286512"/>
                  <a:gd name="connsiteY2" fmla="*/ 658368 h 658368"/>
                  <a:gd name="connsiteX3" fmla="*/ 286512 w 286512"/>
                  <a:gd name="connsiteY3" fmla="*/ 658368 h 65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512" h="658368">
                    <a:moveTo>
                      <a:pt x="0" y="0"/>
                    </a:moveTo>
                    <a:lnTo>
                      <a:pt x="0" y="0"/>
                    </a:lnTo>
                    <a:lnTo>
                      <a:pt x="0" y="658368"/>
                    </a:lnTo>
                    <a:lnTo>
                      <a:pt x="286512" y="65836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73" name="Group 60"/>
              <p:cNvGrpSpPr>
                <a:grpSpLocks noChangeAspect="1"/>
              </p:cNvGrpSpPr>
              <p:nvPr/>
            </p:nvGrpSpPr>
            <p:grpSpPr bwMode="auto">
              <a:xfrm rot="5400000">
                <a:off x="5073065" y="2542261"/>
                <a:ext cx="477569" cy="319226"/>
                <a:chOff x="704" y="2323"/>
                <a:chExt cx="820" cy="576"/>
              </a:xfrm>
            </p:grpSpPr>
            <p:sp>
              <p:nvSpPr>
                <p:cNvPr id="179" name="Freeform 61"/>
                <p:cNvSpPr>
                  <a:spLocks noChangeAspect="1"/>
                </p:cNvSpPr>
                <p:nvPr/>
              </p:nvSpPr>
              <p:spPr bwMode="auto">
                <a:xfrm>
                  <a:off x="816" y="2323"/>
                  <a:ext cx="708" cy="576"/>
                </a:xfrm>
                <a:custGeom>
                  <a:avLst/>
                  <a:gdLst>
                    <a:gd name="T0" fmla="*/ 0 w 708"/>
                    <a:gd name="T1" fmla="*/ 0 h 576"/>
                    <a:gd name="T2" fmla="*/ 17 w 708"/>
                    <a:gd name="T3" fmla="*/ 40 h 576"/>
                    <a:gd name="T4" fmla="*/ 39 w 708"/>
                    <a:gd name="T5" fmla="*/ 95 h 576"/>
                    <a:gd name="T6" fmla="*/ 54 w 708"/>
                    <a:gd name="T7" fmla="*/ 157 h 576"/>
                    <a:gd name="T8" fmla="*/ 66 w 708"/>
                    <a:gd name="T9" fmla="*/ 227 h 576"/>
                    <a:gd name="T10" fmla="*/ 74 w 708"/>
                    <a:gd name="T11" fmla="*/ 284 h 576"/>
                    <a:gd name="T12" fmla="*/ 69 w 708"/>
                    <a:gd name="T13" fmla="*/ 338 h 576"/>
                    <a:gd name="T14" fmla="*/ 58 w 708"/>
                    <a:gd name="T15" fmla="*/ 399 h 576"/>
                    <a:gd name="T16" fmla="*/ 45 w 708"/>
                    <a:gd name="T17" fmla="*/ 458 h 576"/>
                    <a:gd name="T18" fmla="*/ 28 w 708"/>
                    <a:gd name="T19" fmla="*/ 512 h 576"/>
                    <a:gd name="T20" fmla="*/ 0 w 708"/>
                    <a:gd name="T21" fmla="*/ 572 h 576"/>
                    <a:gd name="T22" fmla="*/ 210 w 708"/>
                    <a:gd name="T23" fmla="*/ 576 h 576"/>
                    <a:gd name="T24" fmla="*/ 297 w 708"/>
                    <a:gd name="T25" fmla="*/ 570 h 576"/>
                    <a:gd name="T26" fmla="*/ 342 w 708"/>
                    <a:gd name="T27" fmla="*/ 567 h 576"/>
                    <a:gd name="T28" fmla="*/ 375 w 708"/>
                    <a:gd name="T29" fmla="*/ 559 h 576"/>
                    <a:gd name="T30" fmla="*/ 409 w 708"/>
                    <a:gd name="T31" fmla="*/ 549 h 576"/>
                    <a:gd name="T32" fmla="*/ 445 w 708"/>
                    <a:gd name="T33" fmla="*/ 533 h 576"/>
                    <a:gd name="T34" fmla="*/ 486 w 708"/>
                    <a:gd name="T35" fmla="*/ 515 h 576"/>
                    <a:gd name="T36" fmla="*/ 526 w 708"/>
                    <a:gd name="T37" fmla="*/ 490 h 576"/>
                    <a:gd name="T38" fmla="*/ 552 w 708"/>
                    <a:gd name="T39" fmla="*/ 470 h 576"/>
                    <a:gd name="T40" fmla="*/ 577 w 708"/>
                    <a:gd name="T41" fmla="*/ 447 h 576"/>
                    <a:gd name="T42" fmla="*/ 604 w 708"/>
                    <a:gd name="T43" fmla="*/ 420 h 576"/>
                    <a:gd name="T44" fmla="*/ 628 w 708"/>
                    <a:gd name="T45" fmla="*/ 398 h 576"/>
                    <a:gd name="T46" fmla="*/ 651 w 708"/>
                    <a:gd name="T47" fmla="*/ 370 h 576"/>
                    <a:gd name="T48" fmla="*/ 680 w 708"/>
                    <a:gd name="T49" fmla="*/ 333 h 576"/>
                    <a:gd name="T50" fmla="*/ 708 w 708"/>
                    <a:gd name="T51" fmla="*/ 286 h 576"/>
                    <a:gd name="T52" fmla="*/ 682 w 708"/>
                    <a:gd name="T53" fmla="*/ 245 h 576"/>
                    <a:gd name="T54" fmla="*/ 658 w 708"/>
                    <a:gd name="T55" fmla="*/ 210 h 576"/>
                    <a:gd name="T56" fmla="*/ 638 w 708"/>
                    <a:gd name="T57" fmla="*/ 185 h 576"/>
                    <a:gd name="T58" fmla="*/ 616 w 708"/>
                    <a:gd name="T59" fmla="*/ 161 h 576"/>
                    <a:gd name="T60" fmla="*/ 592 w 708"/>
                    <a:gd name="T61" fmla="*/ 138 h 576"/>
                    <a:gd name="T62" fmla="*/ 572 w 708"/>
                    <a:gd name="T63" fmla="*/ 120 h 576"/>
                    <a:gd name="T64" fmla="*/ 552 w 708"/>
                    <a:gd name="T65" fmla="*/ 103 h 576"/>
                    <a:gd name="T66" fmla="*/ 528 w 708"/>
                    <a:gd name="T67" fmla="*/ 85 h 576"/>
                    <a:gd name="T68" fmla="*/ 506 w 708"/>
                    <a:gd name="T69" fmla="*/ 72 h 576"/>
                    <a:gd name="T70" fmla="*/ 480 w 708"/>
                    <a:gd name="T71" fmla="*/ 58 h 576"/>
                    <a:gd name="T72" fmla="*/ 451 w 708"/>
                    <a:gd name="T73" fmla="*/ 43 h 576"/>
                    <a:gd name="T74" fmla="*/ 415 w 708"/>
                    <a:gd name="T75" fmla="*/ 29 h 576"/>
                    <a:gd name="T76" fmla="*/ 385 w 708"/>
                    <a:gd name="T77" fmla="*/ 20 h 576"/>
                    <a:gd name="T78" fmla="*/ 350 w 708"/>
                    <a:gd name="T79" fmla="*/ 11 h 576"/>
                    <a:gd name="T80" fmla="*/ 313 w 708"/>
                    <a:gd name="T81" fmla="*/ 5 h 576"/>
                    <a:gd name="T82" fmla="*/ 278 w 708"/>
                    <a:gd name="T83" fmla="*/ 1 h 576"/>
                    <a:gd name="T84" fmla="*/ 253 w 708"/>
                    <a:gd name="T85" fmla="*/ 1 h 576"/>
                    <a:gd name="T86" fmla="*/ 227 w 708"/>
                    <a:gd name="T87" fmla="*/ 0 h 576"/>
                    <a:gd name="T88" fmla="*/ 0 w 708"/>
                    <a:gd name="T89" fmla="*/ 0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08" h="576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10" y="576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457200"/>
                  <a:endParaRPr lang="en-US" sz="1662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0" name="Freeform 62"/>
                <p:cNvSpPr>
                  <a:spLocks noChangeAspect="1"/>
                </p:cNvSpPr>
                <p:nvPr/>
              </p:nvSpPr>
              <p:spPr bwMode="auto">
                <a:xfrm>
                  <a:off x="704" y="2326"/>
                  <a:ext cx="76" cy="573"/>
                </a:xfrm>
                <a:custGeom>
                  <a:avLst/>
                  <a:gdLst>
                    <a:gd name="T0" fmla="*/ 3 w 76"/>
                    <a:gd name="T1" fmla="*/ 0 h 573"/>
                    <a:gd name="T2" fmla="*/ 30 w 76"/>
                    <a:gd name="T3" fmla="*/ 71 h 573"/>
                    <a:gd name="T4" fmla="*/ 48 w 76"/>
                    <a:gd name="T5" fmla="*/ 135 h 573"/>
                    <a:gd name="T6" fmla="*/ 62 w 76"/>
                    <a:gd name="T7" fmla="*/ 194 h 573"/>
                    <a:gd name="T8" fmla="*/ 75 w 76"/>
                    <a:gd name="T9" fmla="*/ 279 h 573"/>
                    <a:gd name="T10" fmla="*/ 66 w 76"/>
                    <a:gd name="T11" fmla="*/ 354 h 573"/>
                    <a:gd name="T12" fmla="*/ 54 w 76"/>
                    <a:gd name="T13" fmla="*/ 411 h 573"/>
                    <a:gd name="T14" fmla="*/ 35 w 76"/>
                    <a:gd name="T15" fmla="*/ 488 h 573"/>
                    <a:gd name="T16" fmla="*/ 0 w 76"/>
                    <a:gd name="T17" fmla="*/ 573 h 5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" h="573">
                      <a:moveTo>
                        <a:pt x="3" y="0"/>
                      </a:moveTo>
                      <a:cubicBezTo>
                        <a:pt x="7" y="12"/>
                        <a:pt x="23" y="49"/>
                        <a:pt x="30" y="71"/>
                      </a:cubicBezTo>
                      <a:cubicBezTo>
                        <a:pt x="37" y="93"/>
                        <a:pt x="43" y="115"/>
                        <a:pt x="48" y="135"/>
                      </a:cubicBezTo>
                      <a:cubicBezTo>
                        <a:pt x="53" y="155"/>
                        <a:pt x="58" y="170"/>
                        <a:pt x="62" y="194"/>
                      </a:cubicBezTo>
                      <a:cubicBezTo>
                        <a:pt x="66" y="218"/>
                        <a:pt x="74" y="252"/>
                        <a:pt x="75" y="279"/>
                      </a:cubicBezTo>
                      <a:cubicBezTo>
                        <a:pt x="76" y="306"/>
                        <a:pt x="69" y="332"/>
                        <a:pt x="66" y="354"/>
                      </a:cubicBezTo>
                      <a:cubicBezTo>
                        <a:pt x="63" y="376"/>
                        <a:pt x="59" y="389"/>
                        <a:pt x="54" y="411"/>
                      </a:cubicBezTo>
                      <a:cubicBezTo>
                        <a:pt x="49" y="433"/>
                        <a:pt x="44" y="461"/>
                        <a:pt x="35" y="488"/>
                      </a:cubicBezTo>
                      <a:cubicBezTo>
                        <a:pt x="26" y="515"/>
                        <a:pt x="7" y="555"/>
                        <a:pt x="0" y="573"/>
                      </a:cubicBezTo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457200"/>
                  <a:endParaRPr lang="en-US" sz="1662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175" name="Line 74"/>
              <p:cNvSpPr>
                <a:spLocks noChangeAspect="1" noChangeShapeType="1"/>
              </p:cNvSpPr>
              <p:nvPr/>
            </p:nvSpPr>
            <p:spPr bwMode="auto">
              <a:xfrm>
                <a:off x="4845438" y="2104039"/>
                <a:ext cx="134424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none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6" name="AutoShape 63"/>
              <p:cNvSpPr>
                <a:spLocks noChangeAspect="1" noChangeArrowheads="1"/>
              </p:cNvSpPr>
              <p:nvPr/>
            </p:nvSpPr>
            <p:spPr bwMode="auto">
              <a:xfrm flipH="1">
                <a:off x="4582709" y="2046432"/>
                <a:ext cx="390928" cy="334215"/>
              </a:xfrm>
              <a:prstGeom prst="flowChartDelay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457200"/>
                <a:endParaRPr lang="en-US" alt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177" name="Freeform 176"/>
              <p:cNvSpPr/>
              <p:nvPr/>
            </p:nvSpPr>
            <p:spPr>
              <a:xfrm>
                <a:off x="4973637" y="2328672"/>
                <a:ext cx="1585659" cy="1322832"/>
              </a:xfrm>
              <a:custGeom>
                <a:avLst/>
                <a:gdLst>
                  <a:gd name="connsiteX0" fmla="*/ 1572768 w 1572768"/>
                  <a:gd name="connsiteY0" fmla="*/ 1322832 h 1322832"/>
                  <a:gd name="connsiteX1" fmla="*/ 1572768 w 1572768"/>
                  <a:gd name="connsiteY1" fmla="*/ 853440 h 1322832"/>
                  <a:gd name="connsiteX2" fmla="*/ 719328 w 1572768"/>
                  <a:gd name="connsiteY2" fmla="*/ 0 h 1322832"/>
                  <a:gd name="connsiteX3" fmla="*/ 0 w 1572768"/>
                  <a:gd name="connsiteY3" fmla="*/ 0 h 1322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2768" h="1322832">
                    <a:moveTo>
                      <a:pt x="1572768" y="1322832"/>
                    </a:moveTo>
                    <a:lnTo>
                      <a:pt x="1572768" y="853440"/>
                    </a:lnTo>
                    <a:lnTo>
                      <a:pt x="719328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cxnSp>
            <p:nvCxnSpPr>
              <p:cNvPr id="178" name="Straight Arrow Connector 177"/>
              <p:cNvCxnSpPr/>
              <p:nvPr/>
            </p:nvCxnSpPr>
            <p:spPr>
              <a:xfrm>
                <a:off x="5409913" y="2328911"/>
                <a:ext cx="3943" cy="2300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Line 71"/>
              <p:cNvSpPr>
                <a:spLocks noChangeAspect="1" noChangeShapeType="1"/>
              </p:cNvSpPr>
              <p:nvPr/>
            </p:nvSpPr>
            <p:spPr bwMode="auto">
              <a:xfrm>
                <a:off x="5219772" y="2108226"/>
                <a:ext cx="0" cy="4528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oval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457200"/>
                <a:endParaRPr lang="en-US" sz="1662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57" name="Freeform 156"/>
            <p:cNvSpPr/>
            <p:nvPr/>
          </p:nvSpPr>
          <p:spPr>
            <a:xfrm flipH="1" flipV="1">
              <a:off x="6335568" y="3709567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5" name="Freeform 154"/>
            <p:cNvSpPr/>
            <p:nvPr/>
          </p:nvSpPr>
          <p:spPr>
            <a:xfrm flipH="1" flipV="1">
              <a:off x="7952672" y="3709567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8" name="Straight Connector 27"/>
            <p:cNvCxnSpPr>
              <a:endCxn id="63" idx="2"/>
            </p:cNvCxnSpPr>
            <p:nvPr/>
          </p:nvCxnSpPr>
          <p:spPr>
            <a:xfrm flipH="1" flipV="1">
              <a:off x="4279471" y="4569709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68" idx="2"/>
            </p:cNvCxnSpPr>
            <p:nvPr/>
          </p:nvCxnSpPr>
          <p:spPr>
            <a:xfrm flipH="1" flipV="1">
              <a:off x="5894045" y="4569709"/>
              <a:ext cx="2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54" idx="2"/>
            </p:cNvCxnSpPr>
            <p:nvPr/>
          </p:nvCxnSpPr>
          <p:spPr>
            <a:xfrm flipV="1">
              <a:off x="2664896" y="4569709"/>
              <a:ext cx="1" cy="576071"/>
            </a:xfrm>
            <a:prstGeom prst="line">
              <a:avLst/>
            </a:prstGeom>
            <a:ln w="254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 flipV="1">
              <a:off x="2087064" y="4205630"/>
              <a:ext cx="128565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flipV="1">
              <a:off x="3698625" y="4205630"/>
              <a:ext cx="140507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1882073" y="4205632"/>
              <a:ext cx="5247801" cy="663396"/>
            </a:xfrm>
            <a:custGeom>
              <a:avLst/>
              <a:gdLst>
                <a:gd name="connsiteX0" fmla="*/ 5961888 w 5961888"/>
                <a:gd name="connsiteY0" fmla="*/ 0 h 597408"/>
                <a:gd name="connsiteX1" fmla="*/ 5742432 w 5961888"/>
                <a:gd name="connsiteY1" fmla="*/ 0 h 597408"/>
                <a:gd name="connsiteX2" fmla="*/ 5742432 w 5961888"/>
                <a:gd name="connsiteY2" fmla="*/ 597408 h 597408"/>
                <a:gd name="connsiteX3" fmla="*/ 0 w 5961888"/>
                <a:gd name="connsiteY3" fmla="*/ 597408 h 5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1888" h="597408">
                  <a:moveTo>
                    <a:pt x="5961888" y="0"/>
                  </a:moveTo>
                  <a:lnTo>
                    <a:pt x="5742432" y="0"/>
                  </a:lnTo>
                  <a:lnTo>
                    <a:pt x="5742432" y="597408"/>
                  </a:lnTo>
                  <a:lnTo>
                    <a:pt x="0" y="59740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068281" y="3429000"/>
              <a:ext cx="880678" cy="1140709"/>
              <a:chOff x="5529069" y="2288290"/>
              <a:chExt cx="1036927" cy="114070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69339" cy="34564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33333" r="-3922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95833" r="-37500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Isosceles Triangle 75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0529" y="2392074"/>
                    <a:ext cx="262244" cy="34564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77778" r="-25000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5453706" y="3429000"/>
              <a:ext cx="880678" cy="1140709"/>
              <a:chOff x="5529069" y="2288290"/>
              <a:chExt cx="1036927" cy="1140709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1" y="2392074"/>
                    <a:ext cx="329618" cy="34564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43478" r="-6522" b="-1250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Isosceles Triangle 70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2387" y="2392074"/>
                    <a:ext cx="260385" cy="34564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77778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839132" y="3429000"/>
              <a:ext cx="880678" cy="1140709"/>
              <a:chOff x="5529069" y="2288290"/>
              <a:chExt cx="1036927" cy="114070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1475" cy="34564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43478" r="-8696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Isosceles Triangle 65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4057" y="2392074"/>
                    <a:ext cx="248714" cy="34564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85294" r="-2941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224565" y="3429000"/>
              <a:ext cx="6127248" cy="2465671"/>
              <a:chOff x="5529069" y="2288290"/>
              <a:chExt cx="7214330" cy="2465671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5529069" y="2288290"/>
                <a:ext cx="1036927" cy="114070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3630" y="2392074"/>
                    <a:ext cx="333333" cy="34564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42553" r="-6383" b="-1428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846" i="1" dirty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𝑅</m:t>
                          </m:r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9926" y="3083358"/>
                    <a:ext cx="172820" cy="28803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l="-91667" r="-41667" b="-1489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Isosceles Triangle 56"/>
              <p:cNvSpPr/>
              <p:nvPr/>
            </p:nvSpPr>
            <p:spPr>
              <a:xfrm rot="5400000">
                <a:off x="5516584" y="3001966"/>
                <a:ext cx="151485" cy="126512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6102" y="2392074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80556" r="-22222" b="-2321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6774581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581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77778" r="-2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673749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3749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l="-80556" r="-22222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10572920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72920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l="-80000" r="-25714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12486729" y="4408319"/>
                    <a:ext cx="256670" cy="345642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46" i="1" dirty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846" dirty="0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86729" y="4408319"/>
                    <a:ext cx="256670" cy="34564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77778" r="-25000" b="-21053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Freeform 38"/>
            <p:cNvSpPr/>
            <p:nvPr/>
          </p:nvSpPr>
          <p:spPr>
            <a:xfrm>
              <a:off x="1882073" y="4569709"/>
              <a:ext cx="5622153" cy="576071"/>
            </a:xfrm>
            <a:custGeom>
              <a:avLst/>
              <a:gdLst>
                <a:gd name="connsiteX0" fmla="*/ 6473952 w 6473952"/>
                <a:gd name="connsiteY0" fmla="*/ 0 h 408432"/>
                <a:gd name="connsiteX1" fmla="*/ 6473952 w 6473952"/>
                <a:gd name="connsiteY1" fmla="*/ 408432 h 408432"/>
                <a:gd name="connsiteX2" fmla="*/ 0 w 6473952"/>
                <a:gd name="connsiteY2" fmla="*/ 408432 h 40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73952" h="408432">
                  <a:moveTo>
                    <a:pt x="6473952" y="0"/>
                  </a:moveTo>
                  <a:lnTo>
                    <a:pt x="6473952" y="408432"/>
                  </a:lnTo>
                  <a:lnTo>
                    <a:pt x="0" y="408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246030" y="4627317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𝐶𝑙𝑜𝑐𝑘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030" y="4627317"/>
                  <a:ext cx="598767" cy="34564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23232" r="-10101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246029" y="5030566"/>
                  <a:ext cx="598767" cy="34564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46" i="1" dirty="0">
                            <a:solidFill>
                              <a:srgbClr val="000000"/>
                            </a:solidFill>
                            <a:latin typeface="Cambria Math"/>
                          </a:rPr>
                          <m:t>𝑅𝑒𝑠𝑒𝑡</m:t>
                        </m:r>
                      </m:oMath>
                    </m:oMathPara>
                  </a14:m>
                  <a:endParaRPr lang="en-US" sz="1846" dirty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029" y="5030566"/>
                  <a:ext cx="598767" cy="34564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23232" r="-11111" b="-3509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reeform 41"/>
            <p:cNvSpPr/>
            <p:nvPr/>
          </p:nvSpPr>
          <p:spPr>
            <a:xfrm flipV="1">
              <a:off x="5311849" y="4205630"/>
              <a:ext cx="152214" cy="663398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04109" y="6135931"/>
              <a:ext cx="3114329" cy="40384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 defTabSz="457200"/>
              <a:r>
                <a:rPr lang="en-US" sz="2215" dirty="0">
                  <a:solidFill>
                    <a:srgbClr val="000000"/>
                  </a:solidFill>
                  <a:latin typeface="Calibri" panose="020F0502020204030204" pitchFamily="34" charset="0"/>
                </a:rPr>
                <a:t>4-bit Counter Output</a:t>
              </a:r>
              <a:endParaRPr lang="en-US" sz="2215" b="1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Left Brace 52"/>
            <p:cNvSpPr/>
            <p:nvPr/>
          </p:nvSpPr>
          <p:spPr>
            <a:xfrm rot="16200000">
              <a:off x="5650798" y="3398031"/>
              <a:ext cx="230428" cy="5246569"/>
            </a:xfrm>
            <a:prstGeom prst="leftBrace">
              <a:avLst>
                <a:gd name="adj1" fmla="val 61051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 Box 9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17261" y="2049571"/>
                  <a:ext cx="576070" cy="407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𝐶𝑜𝑢𝑡</m:t>
                        </m:r>
                      </m:oMath>
                    </m:oMathPara>
                  </a14:m>
                  <a:endParaRPr lang="en-US" altLang="en-US" sz="1846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7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261" y="2049571"/>
                  <a:ext cx="576070" cy="407750"/>
                </a:xfrm>
                <a:prstGeom prst="rect">
                  <a:avLst/>
                </a:prstGeom>
                <a:blipFill>
                  <a:blip r:embed="rId20"/>
                  <a:stretch>
                    <a:fillRect l="-2413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4088895" y="1758397"/>
                  <a:ext cx="299926" cy="400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lang="en-US" altLang="en-US" sz="1846" i="1" baseline="-25000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2</m:t>
                        </m:r>
                      </m:oMath>
                    </m:oMathPara>
                  </a14:m>
                  <a:endParaRPr lang="en-US" altLang="en-US" sz="1846" baseline="-250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85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88895" y="1758397"/>
                  <a:ext cx="299926" cy="400527"/>
                </a:xfrm>
                <a:prstGeom prst="rect">
                  <a:avLst/>
                </a:prstGeom>
                <a:blipFill>
                  <a:blip r:embed="rId21"/>
                  <a:stretch>
                    <a:fillRect l="-22222" b="-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2464008" y="1758397"/>
                  <a:ext cx="299926" cy="400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lang="en-US" altLang="en-US" sz="1846" i="1" baseline="-25000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3</m:t>
                        </m:r>
                      </m:oMath>
                    </m:oMathPara>
                  </a14:m>
                  <a:endParaRPr lang="en-US" altLang="en-US" sz="1846" baseline="-250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87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008" y="1758397"/>
                  <a:ext cx="299926" cy="400527"/>
                </a:xfrm>
                <a:prstGeom prst="rect">
                  <a:avLst/>
                </a:prstGeom>
                <a:blipFill>
                  <a:blip r:embed="rId22"/>
                  <a:stretch>
                    <a:fillRect l="-22222" b="-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8" name="Freeform 157"/>
            <p:cNvSpPr/>
            <p:nvPr/>
          </p:nvSpPr>
          <p:spPr>
            <a:xfrm flipH="1" flipV="1">
              <a:off x="4722572" y="3709567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9" name="Freeform 158"/>
            <p:cNvSpPr/>
            <p:nvPr/>
          </p:nvSpPr>
          <p:spPr>
            <a:xfrm flipH="1" flipV="1">
              <a:off x="3109576" y="3709567"/>
              <a:ext cx="226320" cy="1839461"/>
            </a:xfrm>
            <a:custGeom>
              <a:avLst/>
              <a:gdLst>
                <a:gd name="connsiteX0" fmla="*/ 0 w 286512"/>
                <a:gd name="connsiteY0" fmla="*/ 0 h 658368"/>
                <a:gd name="connsiteX1" fmla="*/ 0 w 286512"/>
                <a:gd name="connsiteY1" fmla="*/ 0 h 658368"/>
                <a:gd name="connsiteX2" fmla="*/ 0 w 286512"/>
                <a:gd name="connsiteY2" fmla="*/ 658368 h 658368"/>
                <a:gd name="connsiteX3" fmla="*/ 286512 w 286512"/>
                <a:gd name="connsiteY3" fmla="*/ 658368 h 658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512" h="658368">
                  <a:moveTo>
                    <a:pt x="0" y="0"/>
                  </a:moveTo>
                  <a:lnTo>
                    <a:pt x="0" y="0"/>
                  </a:lnTo>
                  <a:lnTo>
                    <a:pt x="0" y="658368"/>
                  </a:lnTo>
                  <a:lnTo>
                    <a:pt x="286512" y="658368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82" name="Group 181"/>
            <p:cNvGrpSpPr/>
            <p:nvPr/>
          </p:nvGrpSpPr>
          <p:grpSpPr>
            <a:xfrm>
              <a:off x="4582709" y="2104039"/>
              <a:ext cx="1976587" cy="1605072"/>
              <a:chOff x="4582709" y="2046432"/>
              <a:chExt cx="1976587" cy="1605072"/>
            </a:xfrm>
          </p:grpSpPr>
          <p:sp>
            <p:nvSpPr>
              <p:cNvPr id="181" name="Freeform 180"/>
              <p:cNvSpPr/>
              <p:nvPr/>
            </p:nvSpPr>
            <p:spPr>
              <a:xfrm>
                <a:off x="4973638" y="2096866"/>
                <a:ext cx="1221954" cy="115982"/>
              </a:xfrm>
              <a:custGeom>
                <a:avLst/>
                <a:gdLst>
                  <a:gd name="connsiteX0" fmla="*/ 1219200 w 1219200"/>
                  <a:gd name="connsiteY0" fmla="*/ 115824 h 115824"/>
                  <a:gd name="connsiteX1" fmla="*/ 1005840 w 1219200"/>
                  <a:gd name="connsiteY1" fmla="*/ 115824 h 115824"/>
                  <a:gd name="connsiteX2" fmla="*/ 1005840 w 1219200"/>
                  <a:gd name="connsiteY2" fmla="*/ 0 h 115824"/>
                  <a:gd name="connsiteX3" fmla="*/ 0 w 1219200"/>
                  <a:gd name="connsiteY3" fmla="*/ 0 h 11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200" h="115824">
                    <a:moveTo>
                      <a:pt x="1219200" y="115824"/>
                    </a:moveTo>
                    <a:lnTo>
                      <a:pt x="1005840" y="115824"/>
                    </a:lnTo>
                    <a:lnTo>
                      <a:pt x="100584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70" name="Group 169"/>
              <p:cNvGrpSpPr/>
              <p:nvPr/>
            </p:nvGrpSpPr>
            <p:grpSpPr>
              <a:xfrm>
                <a:off x="4582709" y="2046432"/>
                <a:ext cx="1976587" cy="1605072"/>
                <a:chOff x="4582709" y="2046432"/>
                <a:chExt cx="1976587" cy="1605072"/>
              </a:xfrm>
            </p:grpSpPr>
            <p:sp>
              <p:nvSpPr>
                <p:cNvPr id="161" name="Freeform 160"/>
                <p:cNvSpPr/>
                <p:nvPr/>
              </p:nvSpPr>
              <p:spPr>
                <a:xfrm>
                  <a:off x="5311849" y="2910537"/>
                  <a:ext cx="137318" cy="727175"/>
                </a:xfrm>
                <a:custGeom>
                  <a:avLst/>
                  <a:gdLst>
                    <a:gd name="connsiteX0" fmla="*/ 0 w 286512"/>
                    <a:gd name="connsiteY0" fmla="*/ 0 h 658368"/>
                    <a:gd name="connsiteX1" fmla="*/ 0 w 286512"/>
                    <a:gd name="connsiteY1" fmla="*/ 0 h 658368"/>
                    <a:gd name="connsiteX2" fmla="*/ 0 w 286512"/>
                    <a:gd name="connsiteY2" fmla="*/ 658368 h 658368"/>
                    <a:gd name="connsiteX3" fmla="*/ 286512 w 286512"/>
                    <a:gd name="connsiteY3" fmla="*/ 65836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6512" h="6583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58368"/>
                      </a:lnTo>
                      <a:lnTo>
                        <a:pt x="286512" y="658368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166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63" name="Group 60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5073065" y="2542261"/>
                  <a:ext cx="477569" cy="319226"/>
                  <a:chOff x="704" y="2323"/>
                  <a:chExt cx="820" cy="576"/>
                </a:xfrm>
              </p:grpSpPr>
              <p:sp>
                <p:nvSpPr>
                  <p:cNvPr id="167" name="Freeform 61"/>
                  <p:cNvSpPr>
                    <a:spLocks noChangeAspect="1"/>
                  </p:cNvSpPr>
                  <p:nvPr/>
                </p:nvSpPr>
                <p:spPr bwMode="auto">
                  <a:xfrm>
                    <a:off x="816" y="2323"/>
                    <a:ext cx="708" cy="576"/>
                  </a:xfrm>
                  <a:custGeom>
                    <a:avLst/>
                    <a:gdLst>
                      <a:gd name="T0" fmla="*/ 0 w 708"/>
                      <a:gd name="T1" fmla="*/ 0 h 576"/>
                      <a:gd name="T2" fmla="*/ 17 w 708"/>
                      <a:gd name="T3" fmla="*/ 40 h 576"/>
                      <a:gd name="T4" fmla="*/ 39 w 708"/>
                      <a:gd name="T5" fmla="*/ 95 h 576"/>
                      <a:gd name="T6" fmla="*/ 54 w 708"/>
                      <a:gd name="T7" fmla="*/ 157 h 576"/>
                      <a:gd name="T8" fmla="*/ 66 w 708"/>
                      <a:gd name="T9" fmla="*/ 227 h 576"/>
                      <a:gd name="T10" fmla="*/ 74 w 708"/>
                      <a:gd name="T11" fmla="*/ 284 h 576"/>
                      <a:gd name="T12" fmla="*/ 69 w 708"/>
                      <a:gd name="T13" fmla="*/ 338 h 576"/>
                      <a:gd name="T14" fmla="*/ 58 w 708"/>
                      <a:gd name="T15" fmla="*/ 399 h 576"/>
                      <a:gd name="T16" fmla="*/ 45 w 708"/>
                      <a:gd name="T17" fmla="*/ 458 h 576"/>
                      <a:gd name="T18" fmla="*/ 28 w 708"/>
                      <a:gd name="T19" fmla="*/ 512 h 576"/>
                      <a:gd name="T20" fmla="*/ 0 w 708"/>
                      <a:gd name="T21" fmla="*/ 572 h 576"/>
                      <a:gd name="T22" fmla="*/ 210 w 708"/>
                      <a:gd name="T23" fmla="*/ 576 h 576"/>
                      <a:gd name="T24" fmla="*/ 297 w 708"/>
                      <a:gd name="T25" fmla="*/ 570 h 576"/>
                      <a:gd name="T26" fmla="*/ 342 w 708"/>
                      <a:gd name="T27" fmla="*/ 567 h 576"/>
                      <a:gd name="T28" fmla="*/ 375 w 708"/>
                      <a:gd name="T29" fmla="*/ 559 h 576"/>
                      <a:gd name="T30" fmla="*/ 409 w 708"/>
                      <a:gd name="T31" fmla="*/ 549 h 576"/>
                      <a:gd name="T32" fmla="*/ 445 w 708"/>
                      <a:gd name="T33" fmla="*/ 533 h 576"/>
                      <a:gd name="T34" fmla="*/ 486 w 708"/>
                      <a:gd name="T35" fmla="*/ 515 h 576"/>
                      <a:gd name="T36" fmla="*/ 526 w 708"/>
                      <a:gd name="T37" fmla="*/ 490 h 576"/>
                      <a:gd name="T38" fmla="*/ 552 w 708"/>
                      <a:gd name="T39" fmla="*/ 470 h 576"/>
                      <a:gd name="T40" fmla="*/ 577 w 708"/>
                      <a:gd name="T41" fmla="*/ 447 h 576"/>
                      <a:gd name="T42" fmla="*/ 604 w 708"/>
                      <a:gd name="T43" fmla="*/ 420 h 576"/>
                      <a:gd name="T44" fmla="*/ 628 w 708"/>
                      <a:gd name="T45" fmla="*/ 398 h 576"/>
                      <a:gd name="T46" fmla="*/ 651 w 708"/>
                      <a:gd name="T47" fmla="*/ 370 h 576"/>
                      <a:gd name="T48" fmla="*/ 680 w 708"/>
                      <a:gd name="T49" fmla="*/ 333 h 576"/>
                      <a:gd name="T50" fmla="*/ 708 w 708"/>
                      <a:gd name="T51" fmla="*/ 286 h 576"/>
                      <a:gd name="T52" fmla="*/ 682 w 708"/>
                      <a:gd name="T53" fmla="*/ 245 h 576"/>
                      <a:gd name="T54" fmla="*/ 658 w 708"/>
                      <a:gd name="T55" fmla="*/ 210 h 576"/>
                      <a:gd name="T56" fmla="*/ 638 w 708"/>
                      <a:gd name="T57" fmla="*/ 185 h 576"/>
                      <a:gd name="T58" fmla="*/ 616 w 708"/>
                      <a:gd name="T59" fmla="*/ 161 h 576"/>
                      <a:gd name="T60" fmla="*/ 592 w 708"/>
                      <a:gd name="T61" fmla="*/ 138 h 576"/>
                      <a:gd name="T62" fmla="*/ 572 w 708"/>
                      <a:gd name="T63" fmla="*/ 120 h 576"/>
                      <a:gd name="T64" fmla="*/ 552 w 708"/>
                      <a:gd name="T65" fmla="*/ 103 h 576"/>
                      <a:gd name="T66" fmla="*/ 528 w 708"/>
                      <a:gd name="T67" fmla="*/ 85 h 576"/>
                      <a:gd name="T68" fmla="*/ 506 w 708"/>
                      <a:gd name="T69" fmla="*/ 72 h 576"/>
                      <a:gd name="T70" fmla="*/ 480 w 708"/>
                      <a:gd name="T71" fmla="*/ 58 h 576"/>
                      <a:gd name="T72" fmla="*/ 451 w 708"/>
                      <a:gd name="T73" fmla="*/ 43 h 576"/>
                      <a:gd name="T74" fmla="*/ 415 w 708"/>
                      <a:gd name="T75" fmla="*/ 29 h 576"/>
                      <a:gd name="T76" fmla="*/ 385 w 708"/>
                      <a:gd name="T77" fmla="*/ 20 h 576"/>
                      <a:gd name="T78" fmla="*/ 350 w 708"/>
                      <a:gd name="T79" fmla="*/ 11 h 576"/>
                      <a:gd name="T80" fmla="*/ 313 w 708"/>
                      <a:gd name="T81" fmla="*/ 5 h 576"/>
                      <a:gd name="T82" fmla="*/ 278 w 708"/>
                      <a:gd name="T83" fmla="*/ 1 h 576"/>
                      <a:gd name="T84" fmla="*/ 253 w 708"/>
                      <a:gd name="T85" fmla="*/ 1 h 576"/>
                      <a:gd name="T86" fmla="*/ 227 w 708"/>
                      <a:gd name="T87" fmla="*/ 0 h 576"/>
                      <a:gd name="T88" fmla="*/ 0 w 708"/>
                      <a:gd name="T89" fmla="*/ 0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6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10" y="576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457200"/>
                    <a:endParaRPr lang="en-US" sz="1662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68" name="Freeform 62"/>
                  <p:cNvSpPr>
                    <a:spLocks noChangeAspect="1"/>
                  </p:cNvSpPr>
                  <p:nvPr/>
                </p:nvSpPr>
                <p:spPr bwMode="auto">
                  <a:xfrm>
                    <a:off x="704" y="2326"/>
                    <a:ext cx="76" cy="573"/>
                  </a:xfrm>
                  <a:custGeom>
                    <a:avLst/>
                    <a:gdLst>
                      <a:gd name="T0" fmla="*/ 3 w 76"/>
                      <a:gd name="T1" fmla="*/ 0 h 573"/>
                      <a:gd name="T2" fmla="*/ 30 w 76"/>
                      <a:gd name="T3" fmla="*/ 71 h 573"/>
                      <a:gd name="T4" fmla="*/ 48 w 76"/>
                      <a:gd name="T5" fmla="*/ 135 h 573"/>
                      <a:gd name="T6" fmla="*/ 62 w 76"/>
                      <a:gd name="T7" fmla="*/ 194 h 573"/>
                      <a:gd name="T8" fmla="*/ 75 w 76"/>
                      <a:gd name="T9" fmla="*/ 279 h 573"/>
                      <a:gd name="T10" fmla="*/ 66 w 76"/>
                      <a:gd name="T11" fmla="*/ 354 h 573"/>
                      <a:gd name="T12" fmla="*/ 54 w 76"/>
                      <a:gd name="T13" fmla="*/ 411 h 573"/>
                      <a:gd name="T14" fmla="*/ 35 w 76"/>
                      <a:gd name="T15" fmla="*/ 488 h 573"/>
                      <a:gd name="T16" fmla="*/ 0 w 76"/>
                      <a:gd name="T17" fmla="*/ 573 h 5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6" h="573">
                        <a:moveTo>
                          <a:pt x="3" y="0"/>
                        </a:moveTo>
                        <a:cubicBezTo>
                          <a:pt x="7" y="12"/>
                          <a:pt x="23" y="49"/>
                          <a:pt x="30" y="71"/>
                        </a:cubicBezTo>
                        <a:cubicBezTo>
                          <a:pt x="37" y="93"/>
                          <a:pt x="43" y="115"/>
                          <a:pt x="48" y="135"/>
                        </a:cubicBezTo>
                        <a:cubicBezTo>
                          <a:pt x="53" y="155"/>
                          <a:pt x="58" y="170"/>
                          <a:pt x="62" y="194"/>
                        </a:cubicBezTo>
                        <a:cubicBezTo>
                          <a:pt x="66" y="218"/>
                          <a:pt x="74" y="252"/>
                          <a:pt x="75" y="279"/>
                        </a:cubicBezTo>
                        <a:cubicBezTo>
                          <a:pt x="76" y="306"/>
                          <a:pt x="69" y="332"/>
                          <a:pt x="66" y="354"/>
                        </a:cubicBezTo>
                        <a:cubicBezTo>
                          <a:pt x="63" y="376"/>
                          <a:pt x="59" y="389"/>
                          <a:pt x="54" y="411"/>
                        </a:cubicBezTo>
                        <a:cubicBezTo>
                          <a:pt x="49" y="433"/>
                          <a:pt x="44" y="461"/>
                          <a:pt x="35" y="488"/>
                        </a:cubicBezTo>
                        <a:cubicBezTo>
                          <a:pt x="26" y="515"/>
                          <a:pt x="7" y="555"/>
                          <a:pt x="0" y="573"/>
                        </a:cubicBezTo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457200"/>
                    <a:endParaRPr lang="en-US" sz="1662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164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5219772" y="2092678"/>
                  <a:ext cx="0" cy="4683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oval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457200"/>
                  <a:endParaRPr lang="en-US" sz="1662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66" name="AutoShape 6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582709" y="2046432"/>
                  <a:ext cx="390928" cy="334215"/>
                </a:xfrm>
                <a:prstGeom prst="flowChartDelay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457200"/>
                  <a:endParaRPr lang="en-US" altLang="en-US" sz="1662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4973637" y="2328672"/>
                  <a:ext cx="1585659" cy="1322832"/>
                </a:xfrm>
                <a:custGeom>
                  <a:avLst/>
                  <a:gdLst>
                    <a:gd name="connsiteX0" fmla="*/ 1572768 w 1572768"/>
                    <a:gd name="connsiteY0" fmla="*/ 1322832 h 1322832"/>
                    <a:gd name="connsiteX1" fmla="*/ 1572768 w 1572768"/>
                    <a:gd name="connsiteY1" fmla="*/ 853440 h 1322832"/>
                    <a:gd name="connsiteX2" fmla="*/ 719328 w 1572768"/>
                    <a:gd name="connsiteY2" fmla="*/ 0 h 1322832"/>
                    <a:gd name="connsiteX3" fmla="*/ 0 w 1572768"/>
                    <a:gd name="connsiteY3" fmla="*/ 0 h 1322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2768" h="1322832">
                      <a:moveTo>
                        <a:pt x="1572768" y="1322832"/>
                      </a:moveTo>
                      <a:lnTo>
                        <a:pt x="1572768" y="853440"/>
                      </a:lnTo>
                      <a:lnTo>
                        <a:pt x="719328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166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5409913" y="2328911"/>
                  <a:ext cx="3943" cy="23006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3" name="Group 182"/>
            <p:cNvGrpSpPr/>
            <p:nvPr/>
          </p:nvGrpSpPr>
          <p:grpSpPr>
            <a:xfrm>
              <a:off x="2970317" y="2104039"/>
              <a:ext cx="1976587" cy="1605072"/>
              <a:chOff x="4582709" y="2046432"/>
              <a:chExt cx="1976587" cy="1605072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4973638" y="2096866"/>
                <a:ext cx="1221954" cy="115982"/>
              </a:xfrm>
              <a:custGeom>
                <a:avLst/>
                <a:gdLst>
                  <a:gd name="connsiteX0" fmla="*/ 1219200 w 1219200"/>
                  <a:gd name="connsiteY0" fmla="*/ 115824 h 115824"/>
                  <a:gd name="connsiteX1" fmla="*/ 1005840 w 1219200"/>
                  <a:gd name="connsiteY1" fmla="*/ 115824 h 115824"/>
                  <a:gd name="connsiteX2" fmla="*/ 1005840 w 1219200"/>
                  <a:gd name="connsiteY2" fmla="*/ 0 h 115824"/>
                  <a:gd name="connsiteX3" fmla="*/ 0 w 1219200"/>
                  <a:gd name="connsiteY3" fmla="*/ 0 h 11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200" h="115824">
                    <a:moveTo>
                      <a:pt x="1219200" y="115824"/>
                    </a:moveTo>
                    <a:lnTo>
                      <a:pt x="1005840" y="115824"/>
                    </a:lnTo>
                    <a:lnTo>
                      <a:pt x="100584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85" name="Group 184"/>
              <p:cNvGrpSpPr/>
              <p:nvPr/>
            </p:nvGrpSpPr>
            <p:grpSpPr>
              <a:xfrm>
                <a:off x="4582709" y="2046432"/>
                <a:ext cx="1976587" cy="1605072"/>
                <a:chOff x="4582709" y="2046432"/>
                <a:chExt cx="1976587" cy="1605072"/>
              </a:xfrm>
            </p:grpSpPr>
            <p:sp>
              <p:nvSpPr>
                <p:cNvPr id="186" name="Freeform 185"/>
                <p:cNvSpPr/>
                <p:nvPr/>
              </p:nvSpPr>
              <p:spPr>
                <a:xfrm>
                  <a:off x="5311849" y="2910537"/>
                  <a:ext cx="137318" cy="727175"/>
                </a:xfrm>
                <a:custGeom>
                  <a:avLst/>
                  <a:gdLst>
                    <a:gd name="connsiteX0" fmla="*/ 0 w 286512"/>
                    <a:gd name="connsiteY0" fmla="*/ 0 h 658368"/>
                    <a:gd name="connsiteX1" fmla="*/ 0 w 286512"/>
                    <a:gd name="connsiteY1" fmla="*/ 0 h 658368"/>
                    <a:gd name="connsiteX2" fmla="*/ 0 w 286512"/>
                    <a:gd name="connsiteY2" fmla="*/ 658368 h 658368"/>
                    <a:gd name="connsiteX3" fmla="*/ 286512 w 286512"/>
                    <a:gd name="connsiteY3" fmla="*/ 65836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6512" h="6583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58368"/>
                      </a:lnTo>
                      <a:lnTo>
                        <a:pt x="286512" y="658368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166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87" name="Group 60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5073065" y="2542261"/>
                  <a:ext cx="477569" cy="319226"/>
                  <a:chOff x="704" y="2323"/>
                  <a:chExt cx="820" cy="576"/>
                </a:xfrm>
              </p:grpSpPr>
              <p:sp>
                <p:nvSpPr>
                  <p:cNvPr id="192" name="Freeform 61"/>
                  <p:cNvSpPr>
                    <a:spLocks noChangeAspect="1"/>
                  </p:cNvSpPr>
                  <p:nvPr/>
                </p:nvSpPr>
                <p:spPr bwMode="auto">
                  <a:xfrm>
                    <a:off x="816" y="2323"/>
                    <a:ext cx="708" cy="576"/>
                  </a:xfrm>
                  <a:custGeom>
                    <a:avLst/>
                    <a:gdLst>
                      <a:gd name="T0" fmla="*/ 0 w 708"/>
                      <a:gd name="T1" fmla="*/ 0 h 576"/>
                      <a:gd name="T2" fmla="*/ 17 w 708"/>
                      <a:gd name="T3" fmla="*/ 40 h 576"/>
                      <a:gd name="T4" fmla="*/ 39 w 708"/>
                      <a:gd name="T5" fmla="*/ 95 h 576"/>
                      <a:gd name="T6" fmla="*/ 54 w 708"/>
                      <a:gd name="T7" fmla="*/ 157 h 576"/>
                      <a:gd name="T8" fmla="*/ 66 w 708"/>
                      <a:gd name="T9" fmla="*/ 227 h 576"/>
                      <a:gd name="T10" fmla="*/ 74 w 708"/>
                      <a:gd name="T11" fmla="*/ 284 h 576"/>
                      <a:gd name="T12" fmla="*/ 69 w 708"/>
                      <a:gd name="T13" fmla="*/ 338 h 576"/>
                      <a:gd name="T14" fmla="*/ 58 w 708"/>
                      <a:gd name="T15" fmla="*/ 399 h 576"/>
                      <a:gd name="T16" fmla="*/ 45 w 708"/>
                      <a:gd name="T17" fmla="*/ 458 h 576"/>
                      <a:gd name="T18" fmla="*/ 28 w 708"/>
                      <a:gd name="T19" fmla="*/ 512 h 576"/>
                      <a:gd name="T20" fmla="*/ 0 w 708"/>
                      <a:gd name="T21" fmla="*/ 572 h 576"/>
                      <a:gd name="T22" fmla="*/ 210 w 708"/>
                      <a:gd name="T23" fmla="*/ 576 h 576"/>
                      <a:gd name="T24" fmla="*/ 297 w 708"/>
                      <a:gd name="T25" fmla="*/ 570 h 576"/>
                      <a:gd name="T26" fmla="*/ 342 w 708"/>
                      <a:gd name="T27" fmla="*/ 567 h 576"/>
                      <a:gd name="T28" fmla="*/ 375 w 708"/>
                      <a:gd name="T29" fmla="*/ 559 h 576"/>
                      <a:gd name="T30" fmla="*/ 409 w 708"/>
                      <a:gd name="T31" fmla="*/ 549 h 576"/>
                      <a:gd name="T32" fmla="*/ 445 w 708"/>
                      <a:gd name="T33" fmla="*/ 533 h 576"/>
                      <a:gd name="T34" fmla="*/ 486 w 708"/>
                      <a:gd name="T35" fmla="*/ 515 h 576"/>
                      <a:gd name="T36" fmla="*/ 526 w 708"/>
                      <a:gd name="T37" fmla="*/ 490 h 576"/>
                      <a:gd name="T38" fmla="*/ 552 w 708"/>
                      <a:gd name="T39" fmla="*/ 470 h 576"/>
                      <a:gd name="T40" fmla="*/ 577 w 708"/>
                      <a:gd name="T41" fmla="*/ 447 h 576"/>
                      <a:gd name="T42" fmla="*/ 604 w 708"/>
                      <a:gd name="T43" fmla="*/ 420 h 576"/>
                      <a:gd name="T44" fmla="*/ 628 w 708"/>
                      <a:gd name="T45" fmla="*/ 398 h 576"/>
                      <a:gd name="T46" fmla="*/ 651 w 708"/>
                      <a:gd name="T47" fmla="*/ 370 h 576"/>
                      <a:gd name="T48" fmla="*/ 680 w 708"/>
                      <a:gd name="T49" fmla="*/ 333 h 576"/>
                      <a:gd name="T50" fmla="*/ 708 w 708"/>
                      <a:gd name="T51" fmla="*/ 286 h 576"/>
                      <a:gd name="T52" fmla="*/ 682 w 708"/>
                      <a:gd name="T53" fmla="*/ 245 h 576"/>
                      <a:gd name="T54" fmla="*/ 658 w 708"/>
                      <a:gd name="T55" fmla="*/ 210 h 576"/>
                      <a:gd name="T56" fmla="*/ 638 w 708"/>
                      <a:gd name="T57" fmla="*/ 185 h 576"/>
                      <a:gd name="T58" fmla="*/ 616 w 708"/>
                      <a:gd name="T59" fmla="*/ 161 h 576"/>
                      <a:gd name="T60" fmla="*/ 592 w 708"/>
                      <a:gd name="T61" fmla="*/ 138 h 576"/>
                      <a:gd name="T62" fmla="*/ 572 w 708"/>
                      <a:gd name="T63" fmla="*/ 120 h 576"/>
                      <a:gd name="T64" fmla="*/ 552 w 708"/>
                      <a:gd name="T65" fmla="*/ 103 h 576"/>
                      <a:gd name="T66" fmla="*/ 528 w 708"/>
                      <a:gd name="T67" fmla="*/ 85 h 576"/>
                      <a:gd name="T68" fmla="*/ 506 w 708"/>
                      <a:gd name="T69" fmla="*/ 72 h 576"/>
                      <a:gd name="T70" fmla="*/ 480 w 708"/>
                      <a:gd name="T71" fmla="*/ 58 h 576"/>
                      <a:gd name="T72" fmla="*/ 451 w 708"/>
                      <a:gd name="T73" fmla="*/ 43 h 576"/>
                      <a:gd name="T74" fmla="*/ 415 w 708"/>
                      <a:gd name="T75" fmla="*/ 29 h 576"/>
                      <a:gd name="T76" fmla="*/ 385 w 708"/>
                      <a:gd name="T77" fmla="*/ 20 h 576"/>
                      <a:gd name="T78" fmla="*/ 350 w 708"/>
                      <a:gd name="T79" fmla="*/ 11 h 576"/>
                      <a:gd name="T80" fmla="*/ 313 w 708"/>
                      <a:gd name="T81" fmla="*/ 5 h 576"/>
                      <a:gd name="T82" fmla="*/ 278 w 708"/>
                      <a:gd name="T83" fmla="*/ 1 h 576"/>
                      <a:gd name="T84" fmla="*/ 253 w 708"/>
                      <a:gd name="T85" fmla="*/ 1 h 576"/>
                      <a:gd name="T86" fmla="*/ 227 w 708"/>
                      <a:gd name="T87" fmla="*/ 0 h 576"/>
                      <a:gd name="T88" fmla="*/ 0 w 708"/>
                      <a:gd name="T89" fmla="*/ 0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6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10" y="576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457200"/>
                    <a:endParaRPr lang="en-US" sz="1662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93" name="Freeform 62"/>
                  <p:cNvSpPr>
                    <a:spLocks noChangeAspect="1"/>
                  </p:cNvSpPr>
                  <p:nvPr/>
                </p:nvSpPr>
                <p:spPr bwMode="auto">
                  <a:xfrm>
                    <a:off x="704" y="2326"/>
                    <a:ext cx="76" cy="573"/>
                  </a:xfrm>
                  <a:custGeom>
                    <a:avLst/>
                    <a:gdLst>
                      <a:gd name="T0" fmla="*/ 3 w 76"/>
                      <a:gd name="T1" fmla="*/ 0 h 573"/>
                      <a:gd name="T2" fmla="*/ 30 w 76"/>
                      <a:gd name="T3" fmla="*/ 71 h 573"/>
                      <a:gd name="T4" fmla="*/ 48 w 76"/>
                      <a:gd name="T5" fmla="*/ 135 h 573"/>
                      <a:gd name="T6" fmla="*/ 62 w 76"/>
                      <a:gd name="T7" fmla="*/ 194 h 573"/>
                      <a:gd name="T8" fmla="*/ 75 w 76"/>
                      <a:gd name="T9" fmla="*/ 279 h 573"/>
                      <a:gd name="T10" fmla="*/ 66 w 76"/>
                      <a:gd name="T11" fmla="*/ 354 h 573"/>
                      <a:gd name="T12" fmla="*/ 54 w 76"/>
                      <a:gd name="T13" fmla="*/ 411 h 573"/>
                      <a:gd name="T14" fmla="*/ 35 w 76"/>
                      <a:gd name="T15" fmla="*/ 488 h 573"/>
                      <a:gd name="T16" fmla="*/ 0 w 76"/>
                      <a:gd name="T17" fmla="*/ 573 h 5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6" h="573">
                        <a:moveTo>
                          <a:pt x="3" y="0"/>
                        </a:moveTo>
                        <a:cubicBezTo>
                          <a:pt x="7" y="12"/>
                          <a:pt x="23" y="49"/>
                          <a:pt x="30" y="71"/>
                        </a:cubicBezTo>
                        <a:cubicBezTo>
                          <a:pt x="37" y="93"/>
                          <a:pt x="43" y="115"/>
                          <a:pt x="48" y="135"/>
                        </a:cubicBezTo>
                        <a:cubicBezTo>
                          <a:pt x="53" y="155"/>
                          <a:pt x="58" y="170"/>
                          <a:pt x="62" y="194"/>
                        </a:cubicBezTo>
                        <a:cubicBezTo>
                          <a:pt x="66" y="218"/>
                          <a:pt x="74" y="252"/>
                          <a:pt x="75" y="279"/>
                        </a:cubicBezTo>
                        <a:cubicBezTo>
                          <a:pt x="76" y="306"/>
                          <a:pt x="69" y="332"/>
                          <a:pt x="66" y="354"/>
                        </a:cubicBezTo>
                        <a:cubicBezTo>
                          <a:pt x="63" y="376"/>
                          <a:pt x="59" y="389"/>
                          <a:pt x="54" y="411"/>
                        </a:cubicBezTo>
                        <a:cubicBezTo>
                          <a:pt x="49" y="433"/>
                          <a:pt x="44" y="461"/>
                          <a:pt x="35" y="488"/>
                        </a:cubicBezTo>
                        <a:cubicBezTo>
                          <a:pt x="26" y="515"/>
                          <a:pt x="7" y="555"/>
                          <a:pt x="0" y="573"/>
                        </a:cubicBezTo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457200"/>
                    <a:endParaRPr lang="en-US" sz="1662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188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5219772" y="2092678"/>
                  <a:ext cx="0" cy="4683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oval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457200"/>
                  <a:endParaRPr lang="en-US" sz="1662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89" name="AutoShape 6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582709" y="2046432"/>
                  <a:ext cx="390928" cy="334215"/>
                </a:xfrm>
                <a:prstGeom prst="flowChartDelay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457200"/>
                  <a:endParaRPr lang="en-US" altLang="en-US" sz="1662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90" name="Freeform 189"/>
                <p:cNvSpPr/>
                <p:nvPr/>
              </p:nvSpPr>
              <p:spPr>
                <a:xfrm>
                  <a:off x="4973637" y="2328672"/>
                  <a:ext cx="1585659" cy="1322832"/>
                </a:xfrm>
                <a:custGeom>
                  <a:avLst/>
                  <a:gdLst>
                    <a:gd name="connsiteX0" fmla="*/ 1572768 w 1572768"/>
                    <a:gd name="connsiteY0" fmla="*/ 1322832 h 1322832"/>
                    <a:gd name="connsiteX1" fmla="*/ 1572768 w 1572768"/>
                    <a:gd name="connsiteY1" fmla="*/ 853440 h 1322832"/>
                    <a:gd name="connsiteX2" fmla="*/ 719328 w 1572768"/>
                    <a:gd name="connsiteY2" fmla="*/ 0 h 1322832"/>
                    <a:gd name="connsiteX3" fmla="*/ 0 w 1572768"/>
                    <a:gd name="connsiteY3" fmla="*/ 0 h 1322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2768" h="1322832">
                      <a:moveTo>
                        <a:pt x="1572768" y="1322832"/>
                      </a:moveTo>
                      <a:lnTo>
                        <a:pt x="1572768" y="853440"/>
                      </a:lnTo>
                      <a:lnTo>
                        <a:pt x="719328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166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409913" y="2328911"/>
                  <a:ext cx="3943" cy="23006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4" name="Group 193"/>
            <p:cNvGrpSpPr/>
            <p:nvPr/>
          </p:nvGrpSpPr>
          <p:grpSpPr>
            <a:xfrm>
              <a:off x="1357925" y="2104039"/>
              <a:ext cx="1976587" cy="1605072"/>
              <a:chOff x="4582709" y="2046432"/>
              <a:chExt cx="1976587" cy="1605072"/>
            </a:xfrm>
          </p:grpSpPr>
          <p:sp>
            <p:nvSpPr>
              <p:cNvPr id="195" name="Freeform 194"/>
              <p:cNvSpPr/>
              <p:nvPr/>
            </p:nvSpPr>
            <p:spPr>
              <a:xfrm>
                <a:off x="4973638" y="2096866"/>
                <a:ext cx="1221954" cy="115982"/>
              </a:xfrm>
              <a:custGeom>
                <a:avLst/>
                <a:gdLst>
                  <a:gd name="connsiteX0" fmla="*/ 1219200 w 1219200"/>
                  <a:gd name="connsiteY0" fmla="*/ 115824 h 115824"/>
                  <a:gd name="connsiteX1" fmla="*/ 1005840 w 1219200"/>
                  <a:gd name="connsiteY1" fmla="*/ 115824 h 115824"/>
                  <a:gd name="connsiteX2" fmla="*/ 1005840 w 1219200"/>
                  <a:gd name="connsiteY2" fmla="*/ 0 h 115824"/>
                  <a:gd name="connsiteX3" fmla="*/ 0 w 1219200"/>
                  <a:gd name="connsiteY3" fmla="*/ 0 h 11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200" h="115824">
                    <a:moveTo>
                      <a:pt x="1219200" y="115824"/>
                    </a:moveTo>
                    <a:lnTo>
                      <a:pt x="1005840" y="115824"/>
                    </a:lnTo>
                    <a:lnTo>
                      <a:pt x="100584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 sz="166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4582709" y="2046432"/>
                <a:ext cx="1976587" cy="1605072"/>
                <a:chOff x="4582709" y="2046432"/>
                <a:chExt cx="1976587" cy="1605072"/>
              </a:xfrm>
            </p:grpSpPr>
            <p:sp>
              <p:nvSpPr>
                <p:cNvPr id="197" name="Freeform 196"/>
                <p:cNvSpPr/>
                <p:nvPr/>
              </p:nvSpPr>
              <p:spPr>
                <a:xfrm>
                  <a:off x="5311849" y="2910537"/>
                  <a:ext cx="137318" cy="727175"/>
                </a:xfrm>
                <a:custGeom>
                  <a:avLst/>
                  <a:gdLst>
                    <a:gd name="connsiteX0" fmla="*/ 0 w 286512"/>
                    <a:gd name="connsiteY0" fmla="*/ 0 h 658368"/>
                    <a:gd name="connsiteX1" fmla="*/ 0 w 286512"/>
                    <a:gd name="connsiteY1" fmla="*/ 0 h 658368"/>
                    <a:gd name="connsiteX2" fmla="*/ 0 w 286512"/>
                    <a:gd name="connsiteY2" fmla="*/ 658368 h 658368"/>
                    <a:gd name="connsiteX3" fmla="*/ 286512 w 286512"/>
                    <a:gd name="connsiteY3" fmla="*/ 658368 h 658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6512" h="658368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658368"/>
                      </a:lnTo>
                      <a:lnTo>
                        <a:pt x="286512" y="658368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non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166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98" name="Group 60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5073065" y="2542261"/>
                  <a:ext cx="477569" cy="319226"/>
                  <a:chOff x="704" y="2323"/>
                  <a:chExt cx="820" cy="576"/>
                </a:xfrm>
              </p:grpSpPr>
              <p:sp>
                <p:nvSpPr>
                  <p:cNvPr id="203" name="Freeform 61"/>
                  <p:cNvSpPr>
                    <a:spLocks noChangeAspect="1"/>
                  </p:cNvSpPr>
                  <p:nvPr/>
                </p:nvSpPr>
                <p:spPr bwMode="auto">
                  <a:xfrm>
                    <a:off x="816" y="2323"/>
                    <a:ext cx="708" cy="576"/>
                  </a:xfrm>
                  <a:custGeom>
                    <a:avLst/>
                    <a:gdLst>
                      <a:gd name="T0" fmla="*/ 0 w 708"/>
                      <a:gd name="T1" fmla="*/ 0 h 576"/>
                      <a:gd name="T2" fmla="*/ 17 w 708"/>
                      <a:gd name="T3" fmla="*/ 40 h 576"/>
                      <a:gd name="T4" fmla="*/ 39 w 708"/>
                      <a:gd name="T5" fmla="*/ 95 h 576"/>
                      <a:gd name="T6" fmla="*/ 54 w 708"/>
                      <a:gd name="T7" fmla="*/ 157 h 576"/>
                      <a:gd name="T8" fmla="*/ 66 w 708"/>
                      <a:gd name="T9" fmla="*/ 227 h 576"/>
                      <a:gd name="T10" fmla="*/ 74 w 708"/>
                      <a:gd name="T11" fmla="*/ 284 h 576"/>
                      <a:gd name="T12" fmla="*/ 69 w 708"/>
                      <a:gd name="T13" fmla="*/ 338 h 576"/>
                      <a:gd name="T14" fmla="*/ 58 w 708"/>
                      <a:gd name="T15" fmla="*/ 399 h 576"/>
                      <a:gd name="T16" fmla="*/ 45 w 708"/>
                      <a:gd name="T17" fmla="*/ 458 h 576"/>
                      <a:gd name="T18" fmla="*/ 28 w 708"/>
                      <a:gd name="T19" fmla="*/ 512 h 576"/>
                      <a:gd name="T20" fmla="*/ 0 w 708"/>
                      <a:gd name="T21" fmla="*/ 572 h 576"/>
                      <a:gd name="T22" fmla="*/ 210 w 708"/>
                      <a:gd name="T23" fmla="*/ 576 h 576"/>
                      <a:gd name="T24" fmla="*/ 297 w 708"/>
                      <a:gd name="T25" fmla="*/ 570 h 576"/>
                      <a:gd name="T26" fmla="*/ 342 w 708"/>
                      <a:gd name="T27" fmla="*/ 567 h 576"/>
                      <a:gd name="T28" fmla="*/ 375 w 708"/>
                      <a:gd name="T29" fmla="*/ 559 h 576"/>
                      <a:gd name="T30" fmla="*/ 409 w 708"/>
                      <a:gd name="T31" fmla="*/ 549 h 576"/>
                      <a:gd name="T32" fmla="*/ 445 w 708"/>
                      <a:gd name="T33" fmla="*/ 533 h 576"/>
                      <a:gd name="T34" fmla="*/ 486 w 708"/>
                      <a:gd name="T35" fmla="*/ 515 h 576"/>
                      <a:gd name="T36" fmla="*/ 526 w 708"/>
                      <a:gd name="T37" fmla="*/ 490 h 576"/>
                      <a:gd name="T38" fmla="*/ 552 w 708"/>
                      <a:gd name="T39" fmla="*/ 470 h 576"/>
                      <a:gd name="T40" fmla="*/ 577 w 708"/>
                      <a:gd name="T41" fmla="*/ 447 h 576"/>
                      <a:gd name="T42" fmla="*/ 604 w 708"/>
                      <a:gd name="T43" fmla="*/ 420 h 576"/>
                      <a:gd name="T44" fmla="*/ 628 w 708"/>
                      <a:gd name="T45" fmla="*/ 398 h 576"/>
                      <a:gd name="T46" fmla="*/ 651 w 708"/>
                      <a:gd name="T47" fmla="*/ 370 h 576"/>
                      <a:gd name="T48" fmla="*/ 680 w 708"/>
                      <a:gd name="T49" fmla="*/ 333 h 576"/>
                      <a:gd name="T50" fmla="*/ 708 w 708"/>
                      <a:gd name="T51" fmla="*/ 286 h 576"/>
                      <a:gd name="T52" fmla="*/ 682 w 708"/>
                      <a:gd name="T53" fmla="*/ 245 h 576"/>
                      <a:gd name="T54" fmla="*/ 658 w 708"/>
                      <a:gd name="T55" fmla="*/ 210 h 576"/>
                      <a:gd name="T56" fmla="*/ 638 w 708"/>
                      <a:gd name="T57" fmla="*/ 185 h 576"/>
                      <a:gd name="T58" fmla="*/ 616 w 708"/>
                      <a:gd name="T59" fmla="*/ 161 h 576"/>
                      <a:gd name="T60" fmla="*/ 592 w 708"/>
                      <a:gd name="T61" fmla="*/ 138 h 576"/>
                      <a:gd name="T62" fmla="*/ 572 w 708"/>
                      <a:gd name="T63" fmla="*/ 120 h 576"/>
                      <a:gd name="T64" fmla="*/ 552 w 708"/>
                      <a:gd name="T65" fmla="*/ 103 h 576"/>
                      <a:gd name="T66" fmla="*/ 528 w 708"/>
                      <a:gd name="T67" fmla="*/ 85 h 576"/>
                      <a:gd name="T68" fmla="*/ 506 w 708"/>
                      <a:gd name="T69" fmla="*/ 72 h 576"/>
                      <a:gd name="T70" fmla="*/ 480 w 708"/>
                      <a:gd name="T71" fmla="*/ 58 h 576"/>
                      <a:gd name="T72" fmla="*/ 451 w 708"/>
                      <a:gd name="T73" fmla="*/ 43 h 576"/>
                      <a:gd name="T74" fmla="*/ 415 w 708"/>
                      <a:gd name="T75" fmla="*/ 29 h 576"/>
                      <a:gd name="T76" fmla="*/ 385 w 708"/>
                      <a:gd name="T77" fmla="*/ 20 h 576"/>
                      <a:gd name="T78" fmla="*/ 350 w 708"/>
                      <a:gd name="T79" fmla="*/ 11 h 576"/>
                      <a:gd name="T80" fmla="*/ 313 w 708"/>
                      <a:gd name="T81" fmla="*/ 5 h 576"/>
                      <a:gd name="T82" fmla="*/ 278 w 708"/>
                      <a:gd name="T83" fmla="*/ 1 h 576"/>
                      <a:gd name="T84" fmla="*/ 253 w 708"/>
                      <a:gd name="T85" fmla="*/ 1 h 576"/>
                      <a:gd name="T86" fmla="*/ 227 w 708"/>
                      <a:gd name="T87" fmla="*/ 0 h 576"/>
                      <a:gd name="T88" fmla="*/ 0 w 708"/>
                      <a:gd name="T89" fmla="*/ 0 h 5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6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10" y="576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457200"/>
                    <a:endParaRPr lang="en-US" sz="1662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04" name="Freeform 62"/>
                  <p:cNvSpPr>
                    <a:spLocks noChangeAspect="1"/>
                  </p:cNvSpPr>
                  <p:nvPr/>
                </p:nvSpPr>
                <p:spPr bwMode="auto">
                  <a:xfrm>
                    <a:off x="704" y="2326"/>
                    <a:ext cx="76" cy="573"/>
                  </a:xfrm>
                  <a:custGeom>
                    <a:avLst/>
                    <a:gdLst>
                      <a:gd name="T0" fmla="*/ 3 w 76"/>
                      <a:gd name="T1" fmla="*/ 0 h 573"/>
                      <a:gd name="T2" fmla="*/ 30 w 76"/>
                      <a:gd name="T3" fmla="*/ 71 h 573"/>
                      <a:gd name="T4" fmla="*/ 48 w 76"/>
                      <a:gd name="T5" fmla="*/ 135 h 573"/>
                      <a:gd name="T6" fmla="*/ 62 w 76"/>
                      <a:gd name="T7" fmla="*/ 194 h 573"/>
                      <a:gd name="T8" fmla="*/ 75 w 76"/>
                      <a:gd name="T9" fmla="*/ 279 h 573"/>
                      <a:gd name="T10" fmla="*/ 66 w 76"/>
                      <a:gd name="T11" fmla="*/ 354 h 573"/>
                      <a:gd name="T12" fmla="*/ 54 w 76"/>
                      <a:gd name="T13" fmla="*/ 411 h 573"/>
                      <a:gd name="T14" fmla="*/ 35 w 76"/>
                      <a:gd name="T15" fmla="*/ 488 h 573"/>
                      <a:gd name="T16" fmla="*/ 0 w 76"/>
                      <a:gd name="T17" fmla="*/ 573 h 5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6" h="573">
                        <a:moveTo>
                          <a:pt x="3" y="0"/>
                        </a:moveTo>
                        <a:cubicBezTo>
                          <a:pt x="7" y="12"/>
                          <a:pt x="23" y="49"/>
                          <a:pt x="30" y="71"/>
                        </a:cubicBezTo>
                        <a:cubicBezTo>
                          <a:pt x="37" y="93"/>
                          <a:pt x="43" y="115"/>
                          <a:pt x="48" y="135"/>
                        </a:cubicBezTo>
                        <a:cubicBezTo>
                          <a:pt x="53" y="155"/>
                          <a:pt x="58" y="170"/>
                          <a:pt x="62" y="194"/>
                        </a:cubicBezTo>
                        <a:cubicBezTo>
                          <a:pt x="66" y="218"/>
                          <a:pt x="74" y="252"/>
                          <a:pt x="75" y="279"/>
                        </a:cubicBezTo>
                        <a:cubicBezTo>
                          <a:pt x="76" y="306"/>
                          <a:pt x="69" y="332"/>
                          <a:pt x="66" y="354"/>
                        </a:cubicBezTo>
                        <a:cubicBezTo>
                          <a:pt x="63" y="376"/>
                          <a:pt x="59" y="389"/>
                          <a:pt x="54" y="411"/>
                        </a:cubicBezTo>
                        <a:cubicBezTo>
                          <a:pt x="49" y="433"/>
                          <a:pt x="44" y="461"/>
                          <a:pt x="35" y="488"/>
                        </a:cubicBezTo>
                        <a:cubicBezTo>
                          <a:pt x="26" y="515"/>
                          <a:pt x="7" y="555"/>
                          <a:pt x="0" y="573"/>
                        </a:cubicBezTo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defTabSz="457200"/>
                    <a:endParaRPr lang="en-US" sz="1662">
                      <a:solidFill>
                        <a:srgbClr val="000000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199" name="Line 71"/>
                <p:cNvSpPr>
                  <a:spLocks noChangeAspect="1" noChangeShapeType="1"/>
                </p:cNvSpPr>
                <p:nvPr/>
              </p:nvSpPr>
              <p:spPr bwMode="auto">
                <a:xfrm>
                  <a:off x="5219772" y="2092678"/>
                  <a:ext cx="0" cy="46839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oval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457200"/>
                  <a:endParaRPr lang="en-US" sz="1662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0" name="AutoShape 63"/>
                <p:cNvSpPr>
                  <a:spLocks noChangeAspect="1" noChangeArrowheads="1"/>
                </p:cNvSpPr>
                <p:nvPr/>
              </p:nvSpPr>
              <p:spPr bwMode="auto">
                <a:xfrm flipH="1">
                  <a:off x="4582709" y="2046432"/>
                  <a:ext cx="390928" cy="334215"/>
                </a:xfrm>
                <a:prstGeom prst="flowChartDelay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457200"/>
                  <a:endParaRPr lang="en-US" altLang="en-US" sz="1662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4973637" y="2328672"/>
                  <a:ext cx="1585659" cy="1322832"/>
                </a:xfrm>
                <a:custGeom>
                  <a:avLst/>
                  <a:gdLst>
                    <a:gd name="connsiteX0" fmla="*/ 1572768 w 1572768"/>
                    <a:gd name="connsiteY0" fmla="*/ 1322832 h 1322832"/>
                    <a:gd name="connsiteX1" fmla="*/ 1572768 w 1572768"/>
                    <a:gd name="connsiteY1" fmla="*/ 853440 h 1322832"/>
                    <a:gd name="connsiteX2" fmla="*/ 719328 w 1572768"/>
                    <a:gd name="connsiteY2" fmla="*/ 0 h 1322832"/>
                    <a:gd name="connsiteX3" fmla="*/ 0 w 1572768"/>
                    <a:gd name="connsiteY3" fmla="*/ 0 h 1322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72768" h="1322832">
                      <a:moveTo>
                        <a:pt x="1572768" y="1322832"/>
                      </a:moveTo>
                      <a:lnTo>
                        <a:pt x="1572768" y="853440"/>
                      </a:lnTo>
                      <a:lnTo>
                        <a:pt x="719328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166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cxnSp>
              <p:nvCxnSpPr>
                <p:cNvPr id="202" name="Straight Arrow Connector 201"/>
                <p:cNvCxnSpPr/>
                <p:nvPr/>
              </p:nvCxnSpPr>
              <p:spPr>
                <a:xfrm>
                  <a:off x="5409913" y="2328911"/>
                  <a:ext cx="3943" cy="23006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oval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 Box 85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5690000" y="1758397"/>
                  <a:ext cx="299926" cy="400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wrap="square" lIns="0" rIns="0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𝑐</m:t>
                        </m:r>
                        <m:r>
                          <a:rPr lang="en-US" altLang="en-US" sz="1846" i="1" baseline="-25000" dirty="0">
                            <a:solidFill>
                              <a:srgbClr val="00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1</m:t>
                        </m:r>
                      </m:oMath>
                    </m:oMathPara>
                  </a14:m>
                  <a:endParaRPr lang="en-US" altLang="en-US" sz="1846" baseline="-250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5" name="Text 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90000" y="1758397"/>
                  <a:ext cx="299926" cy="400527"/>
                </a:xfrm>
                <a:prstGeom prst="rect">
                  <a:avLst/>
                </a:prstGeom>
                <a:blipFill>
                  <a:blip r:embed="rId23"/>
                  <a:stretch>
                    <a:fillRect l="-21739" b="-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 Box 93"/>
                <p:cNvSpPr txBox="1">
                  <a:spLocks noChangeAspect="1" noChangeArrowheads="1"/>
                </p:cNvSpPr>
                <p:nvPr/>
              </p:nvSpPr>
              <p:spPr bwMode="auto">
                <a:xfrm>
                  <a:off x="7932404" y="1931218"/>
                  <a:ext cx="469704" cy="4077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846" i="1">
                            <a:solidFill>
                              <a:srgbClr val="FF0000"/>
                            </a:solidFill>
                            <a:latin typeface="Cambria Math"/>
                            <a:cs typeface="Consolas" panose="020B0609020204030204" pitchFamily="49" charset="0"/>
                          </a:rPr>
                          <m:t>𝐸𝑁</m:t>
                        </m:r>
                      </m:oMath>
                    </m:oMathPara>
                  </a14:m>
                  <a:endParaRPr lang="en-US" altLang="en-US" sz="1846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8" name="Text 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32404" y="1931218"/>
                  <a:ext cx="469704" cy="407750"/>
                </a:xfrm>
                <a:prstGeom prst="rect">
                  <a:avLst/>
                </a:prstGeom>
                <a:blipFill>
                  <a:blip r:embed="rId24"/>
                  <a:stretch>
                    <a:fillRect l="-2112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4" name="TextBox 213"/>
          <p:cNvSpPr txBox="1"/>
          <p:nvPr/>
        </p:nvSpPr>
        <p:spPr>
          <a:xfrm>
            <a:off x="9174595" y="1940082"/>
            <a:ext cx="1281813" cy="15885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US" sz="1846" b="1" dirty="0">
                <a:solidFill>
                  <a:srgbClr val="FF0000"/>
                </a:solidFill>
                <a:latin typeface="Calibri" panose="020F0502020204030204"/>
              </a:rPr>
              <a:t>EN = 0 </a:t>
            </a:r>
            <a:r>
              <a:rPr lang="en-US" sz="1846" dirty="0">
                <a:solidFill>
                  <a:srgbClr val="000000"/>
                </a:solidFill>
                <a:latin typeface="Calibri" panose="020F0502020204030204"/>
                <a:sym typeface="Wingdings" panose="05000000000000000000" pitchFamily="2" charset="2"/>
              </a:rPr>
              <a:t></a:t>
            </a:r>
            <a:endParaRPr lang="en-US" sz="1846" dirty="0">
              <a:solidFill>
                <a:srgbClr val="000000"/>
              </a:solidFill>
              <a:latin typeface="Calibri" panose="020F0502020204030204"/>
            </a:endParaRPr>
          </a:p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No Change</a:t>
            </a:r>
          </a:p>
          <a:p>
            <a:pPr algn="ctr" defTabSz="457200">
              <a:lnSpc>
                <a:spcPct val="120000"/>
              </a:lnSpc>
              <a:spcBef>
                <a:spcPts val="923"/>
              </a:spcBef>
            </a:pPr>
            <a:r>
              <a:rPr lang="en-US" sz="1846" b="1" dirty="0">
                <a:solidFill>
                  <a:srgbClr val="FF0000"/>
                </a:solidFill>
                <a:latin typeface="Calibri" panose="020F0502020204030204"/>
              </a:rPr>
              <a:t>EN = 1 </a:t>
            </a:r>
            <a:r>
              <a:rPr lang="en-US" sz="1846" dirty="0">
                <a:solidFill>
                  <a:srgbClr val="000000"/>
                </a:solidFill>
                <a:latin typeface="Calibri" panose="020F0502020204030204"/>
                <a:sym typeface="Wingdings" panose="05000000000000000000" pitchFamily="2" charset="2"/>
              </a:rPr>
              <a:t></a:t>
            </a:r>
            <a:endParaRPr lang="en-US" sz="1846" dirty="0">
              <a:solidFill>
                <a:srgbClr val="000000"/>
              </a:solidFill>
              <a:latin typeface="Calibri" panose="020F0502020204030204"/>
            </a:endParaRPr>
          </a:p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Increment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74595" y="3641704"/>
            <a:ext cx="1281813" cy="10993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How to</a:t>
            </a:r>
          </a:p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Count</a:t>
            </a:r>
          </a:p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Down?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174595" y="4864745"/>
            <a:ext cx="1281813" cy="8508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 defTabSz="457200">
              <a:lnSpc>
                <a:spcPct val="120000"/>
              </a:lnSpc>
            </a:pP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Increment</a:t>
            </a:r>
          </a:p>
          <a:p>
            <a:pPr algn="ctr" defTabSz="457200">
              <a:lnSpc>
                <a:spcPct val="120000"/>
              </a:lnSpc>
            </a:pPr>
            <a:r>
              <a:rPr lang="en-US" sz="1846" b="1" dirty="0">
                <a:solidFill>
                  <a:srgbClr val="FF0000"/>
                </a:solidFill>
                <a:latin typeface="Calibri" panose="020F0502020204030204"/>
              </a:rPr>
              <a:t>Q'</a:t>
            </a:r>
            <a:r>
              <a:rPr lang="en-US" sz="1846" dirty="0">
                <a:solidFill>
                  <a:srgbClr val="000000"/>
                </a:solidFill>
                <a:latin typeface="Calibri" panose="020F0502020204030204"/>
              </a:rPr>
              <a:t> (Not Q)</a:t>
            </a:r>
          </a:p>
        </p:txBody>
      </p:sp>
    </p:spTree>
    <p:extLst>
      <p:ext uri="{BB962C8B-B14F-4D97-AF65-F5344CB8AC3E}">
        <p14:creationId xmlns:p14="http://schemas.microsoft.com/office/powerpoint/2010/main" val="39449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5F65-0AC0-4902-B3EF-73CBC8B3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6605"/>
            <a:ext cx="8991600" cy="775332"/>
          </a:xfrm>
        </p:spPr>
        <p:txBody>
          <a:bodyPr>
            <a:normAutofit/>
          </a:bodyPr>
          <a:lstStyle/>
          <a:p>
            <a:r>
              <a:rPr lang="en-US" dirty="0"/>
              <a:t>Synchronous Counter (Counting Up)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1188845C-0D10-4B55-BDEE-86426E8CA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30" y="2152784"/>
                <a:ext cx="3297743" cy="3710222"/>
              </a:xfrm>
              <a:ln w="19050">
                <a:solidFill>
                  <a:srgbClr val="FF0000"/>
                </a:solidFill>
              </a:ln>
            </p:spPr>
            <p:txBody>
              <a:bodyPr anchor="ctr" anchorCtr="0"/>
              <a:lstStyle/>
              <a:p>
                <a:pPr marL="0" indent="0">
                  <a:spcBef>
                    <a:spcPts val="1385"/>
                  </a:spcBef>
                  <a:buNone/>
                </a:pPr>
                <a:r>
                  <a:rPr lang="en-US" sz="2585" b="1" dirty="0"/>
                  <a:t>Count Up</a:t>
                </a:r>
              </a:p>
              <a:p>
                <a:pPr>
                  <a:spcBef>
                    <a:spcPts val="1846"/>
                  </a:spcBef>
                </a:pPr>
                <a:r>
                  <a:rPr lang="en-US" sz="1846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46" dirty="0"/>
                  <a:t> = 1</a:t>
                </a:r>
              </a:p>
              <a:p>
                <a:pPr marL="334116" indent="0">
                  <a:spcBef>
                    <a:spcPts val="1385"/>
                  </a:spcBef>
                  <a:buNone/>
                </a:pPr>
                <a:r>
                  <a:rPr lang="en-US" sz="1846" dirty="0"/>
                  <a:t>Toggle (Complement)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46" dirty="0"/>
              </a:p>
              <a:p>
                <a:pPr>
                  <a:spcBef>
                    <a:spcPts val="2308"/>
                  </a:spcBef>
                </a:pPr>
                <a:r>
                  <a:rPr lang="en-US" sz="1846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46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46" dirty="0"/>
                  <a:t> = 1</a:t>
                </a:r>
              </a:p>
              <a:p>
                <a:pPr marL="334116" indent="0">
                  <a:spcBef>
                    <a:spcPts val="1385"/>
                  </a:spcBef>
                  <a:buNone/>
                </a:pPr>
                <a:r>
                  <a:rPr lang="en-US" sz="1846" dirty="0"/>
                  <a:t>Toggle (Complement)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46" dirty="0"/>
                  <a:t> </a:t>
                </a:r>
              </a:p>
              <a:p>
                <a:pPr>
                  <a:spcBef>
                    <a:spcPts val="2308"/>
                  </a:spcBef>
                </a:pPr>
                <a:r>
                  <a:rPr lang="en-US" sz="1846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46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46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46" dirty="0"/>
                  <a:t> = 1</a:t>
                </a:r>
              </a:p>
              <a:p>
                <a:pPr marL="334116" indent="0">
                  <a:spcBef>
                    <a:spcPts val="1385"/>
                  </a:spcBef>
                  <a:buNone/>
                </a:pPr>
                <a:r>
                  <a:rPr lang="en-US" sz="1846" dirty="0"/>
                  <a:t>Toggle (Complement)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46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46" i="1" dirty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46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46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1188845C-0D10-4B55-BDEE-86426E8CA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30" y="2152784"/>
                <a:ext cx="3297743" cy="3710222"/>
              </a:xfrm>
              <a:blipFill>
                <a:blip r:embed="rId2"/>
                <a:stretch>
                  <a:fillRect l="-588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060D34-0ECB-4351-90D3-30B5F02F046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58632" y="1136199"/>
              <a:ext cx="2233380" cy="5132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8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717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Count Up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13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7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060D34-0ECB-4351-90D3-30B5F02F046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58632" y="1136199"/>
              <a:ext cx="2233380" cy="5132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83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83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7171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Count Up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61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87" t="-100000" r="-303261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1087" t="-100000" r="-203261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3297" t="-100000" r="-105495" b="-983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100000" r="-4348" b="-983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  <a:tr h="2655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700" b="0" dirty="0"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D4F1CFC9-0233-488C-8BED-A677492FAFF3}"/>
              </a:ext>
            </a:extLst>
          </p:cNvPr>
          <p:cNvGrpSpPr/>
          <p:nvPr/>
        </p:nvGrpSpPr>
        <p:grpSpPr>
          <a:xfrm>
            <a:off x="2998515" y="2306066"/>
            <a:ext cx="2033970" cy="3934998"/>
            <a:chOff x="675681" y="2161648"/>
            <a:chExt cx="2203467" cy="426291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928576-8156-4BA0-B1F9-3544108FC35C}"/>
                </a:ext>
              </a:extLst>
            </p:cNvPr>
            <p:cNvSpPr/>
            <p:nvPr/>
          </p:nvSpPr>
          <p:spPr>
            <a:xfrm>
              <a:off x="2015043" y="2737717"/>
              <a:ext cx="86410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22A13EB-D03E-46A1-B9B3-406D8927F910}"/>
                </a:ext>
              </a:extLst>
            </p:cNvPr>
            <p:cNvSpPr/>
            <p:nvPr/>
          </p:nvSpPr>
          <p:spPr>
            <a:xfrm>
              <a:off x="1410170" y="3889856"/>
              <a:ext cx="1468978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FC74B18-3C6C-4C30-A1AC-8BC5E3AE629F}"/>
                </a:ext>
              </a:extLst>
            </p:cNvPr>
            <p:cNvSpPr/>
            <p:nvPr/>
          </p:nvSpPr>
          <p:spPr>
            <a:xfrm>
              <a:off x="2015042" y="5041995"/>
              <a:ext cx="86410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0F46B3F-B12B-43C2-BC53-F71519C26DD1}"/>
                </a:ext>
              </a:extLst>
            </p:cNvPr>
            <p:cNvSpPr/>
            <p:nvPr/>
          </p:nvSpPr>
          <p:spPr>
            <a:xfrm>
              <a:off x="675681" y="6194134"/>
              <a:ext cx="2203466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E368C68-8938-4A8E-B1F7-5A2C6565C117}"/>
                </a:ext>
              </a:extLst>
            </p:cNvPr>
            <p:cNvSpPr/>
            <p:nvPr/>
          </p:nvSpPr>
          <p:spPr>
            <a:xfrm>
              <a:off x="2591112" y="2161648"/>
              <a:ext cx="28803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C737FF3-B46B-4FD5-A052-6E966C3E0F2A}"/>
                </a:ext>
              </a:extLst>
            </p:cNvPr>
            <p:cNvSpPr/>
            <p:nvPr/>
          </p:nvSpPr>
          <p:spPr>
            <a:xfrm>
              <a:off x="2587841" y="3313786"/>
              <a:ext cx="28803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9CD93C4-FDD0-4B0F-8A9E-16D7D2368B8F}"/>
                </a:ext>
              </a:extLst>
            </p:cNvPr>
            <p:cNvSpPr/>
            <p:nvPr/>
          </p:nvSpPr>
          <p:spPr>
            <a:xfrm>
              <a:off x="2584570" y="4465924"/>
              <a:ext cx="28803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3E5A94-23B3-405D-A200-07CFCAA28A3B}"/>
                </a:ext>
              </a:extLst>
            </p:cNvPr>
            <p:cNvSpPr/>
            <p:nvPr/>
          </p:nvSpPr>
          <p:spPr>
            <a:xfrm>
              <a:off x="2581299" y="5618062"/>
              <a:ext cx="288035" cy="230428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46" dirty="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959D3BDC-424F-48DC-92EB-2B7562D810F7}"/>
                </a:ext>
              </a:extLst>
            </p:cNvPr>
            <p:cNvSpPr/>
            <p:nvPr/>
          </p:nvSpPr>
          <p:spPr>
            <a:xfrm>
              <a:off x="2071732" y="2265435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C2A8EED-3406-4DAE-8448-4EDBB2C0F1F4}"/>
                </a:ext>
              </a:extLst>
            </p:cNvPr>
            <p:cNvSpPr/>
            <p:nvPr/>
          </p:nvSpPr>
          <p:spPr>
            <a:xfrm>
              <a:off x="2071732" y="2824356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A3A02F8C-56C0-4C2B-A5BA-49C58259474D}"/>
                </a:ext>
              </a:extLst>
            </p:cNvPr>
            <p:cNvSpPr/>
            <p:nvPr/>
          </p:nvSpPr>
          <p:spPr>
            <a:xfrm>
              <a:off x="2071732" y="341359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F836A1BC-0F04-4D8E-B5D0-B1A66F1B9642}"/>
                </a:ext>
              </a:extLst>
            </p:cNvPr>
            <p:cNvSpPr/>
            <p:nvPr/>
          </p:nvSpPr>
          <p:spPr>
            <a:xfrm>
              <a:off x="2071732" y="398966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C31D0EB4-87CD-49C2-97AA-53815120E2CA}"/>
                </a:ext>
              </a:extLst>
            </p:cNvPr>
            <p:cNvSpPr/>
            <p:nvPr/>
          </p:nvSpPr>
          <p:spPr>
            <a:xfrm>
              <a:off x="2071732" y="4534914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A7CA23A-9CCC-4F83-9BC9-C0451C60BC45}"/>
                </a:ext>
              </a:extLst>
            </p:cNvPr>
            <p:cNvSpPr/>
            <p:nvPr/>
          </p:nvSpPr>
          <p:spPr>
            <a:xfrm>
              <a:off x="2071732" y="5124150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9DF7FA7-0090-4070-A40F-4470E19B363A}"/>
                </a:ext>
              </a:extLst>
            </p:cNvPr>
            <p:cNvSpPr/>
            <p:nvPr/>
          </p:nvSpPr>
          <p:spPr>
            <a:xfrm>
              <a:off x="2071732" y="5727397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B2DD1EA7-D958-411E-8600-74913ADE0EB3}"/>
                </a:ext>
              </a:extLst>
            </p:cNvPr>
            <p:cNvSpPr/>
            <p:nvPr/>
          </p:nvSpPr>
          <p:spPr>
            <a:xfrm>
              <a:off x="1476616" y="2824356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26F762E-A8C8-4ADD-A530-76BEDF959C08}"/>
                </a:ext>
              </a:extLst>
            </p:cNvPr>
            <p:cNvSpPr/>
            <p:nvPr/>
          </p:nvSpPr>
          <p:spPr>
            <a:xfrm>
              <a:off x="1476616" y="398966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5C176FA7-D3D5-4050-AE59-B89492F3E328}"/>
                </a:ext>
              </a:extLst>
            </p:cNvPr>
            <p:cNvSpPr/>
            <p:nvPr/>
          </p:nvSpPr>
          <p:spPr>
            <a:xfrm>
              <a:off x="1476616" y="5124150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AF27134-92F2-4FB4-9888-8FDF7726213C}"/>
                </a:ext>
              </a:extLst>
            </p:cNvPr>
            <p:cNvSpPr/>
            <p:nvPr/>
          </p:nvSpPr>
          <p:spPr>
            <a:xfrm>
              <a:off x="866198" y="3989662"/>
              <a:ext cx="346556" cy="342000"/>
            </a:xfrm>
            <a:prstGeom prst="arc">
              <a:avLst>
                <a:gd name="adj1" fmla="val 16200000"/>
                <a:gd name="adj2" fmla="val 5378502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/>
              <a:endParaRPr lang="en-US" sz="1662">
                <a:solidFill>
                  <a:srgbClr val="000000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4135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4323</TotalTime>
  <Words>1498</Words>
  <Application>Microsoft Office PowerPoint</Application>
  <PresentationFormat>Widescreen</PresentationFormat>
  <Paragraphs>730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 Narrow</vt:lpstr>
      <vt:lpstr>Calibri</vt:lpstr>
      <vt:lpstr>Calibri Light</vt:lpstr>
      <vt:lpstr>Cambria</vt:lpstr>
      <vt:lpstr>Cambria Math</vt:lpstr>
      <vt:lpstr>Consolas</vt:lpstr>
      <vt:lpstr>Tahoma</vt:lpstr>
      <vt:lpstr>Times New Roman</vt:lpstr>
      <vt:lpstr>Retrospect</vt:lpstr>
      <vt:lpstr>Lecture # 12 Counter logic /Ripple or Asynchronous counter/Synchronous counter/Integration of counter </vt:lpstr>
      <vt:lpstr>Counter</vt:lpstr>
      <vt:lpstr>Implementing Counters</vt:lpstr>
      <vt:lpstr>Ripple Counter</vt:lpstr>
      <vt:lpstr>Ripple Counter (cont'd)</vt:lpstr>
      <vt:lpstr>Timing of a Ripple Counter</vt:lpstr>
      <vt:lpstr>Synchronous Counter</vt:lpstr>
      <vt:lpstr>4-Bit Synchronous Counter with Enable</vt:lpstr>
      <vt:lpstr>Synchronous Counter (Counting Up)</vt:lpstr>
      <vt:lpstr>4-Bit Synchronous Counter with T Flip-Flops</vt:lpstr>
      <vt:lpstr>Synchronous Up-Down Counter (T Flip-Flops)</vt:lpstr>
      <vt:lpstr>Timing of a Synchronous Counter</vt:lpstr>
      <vt:lpstr>Frequency Division</vt:lpstr>
      <vt:lpstr>BCD Counter</vt:lpstr>
      <vt:lpstr>Building Larger Synchronous Counters</vt:lpstr>
      <vt:lpstr>Synchronous Counter with Parallel Load</vt:lpstr>
      <vt:lpstr>Implementing a Counter with Parallel Load</vt:lpstr>
      <vt:lpstr>3-to-12 Counter</vt:lpstr>
      <vt:lpstr>9-to-99 Counter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12 Counter logic /Ripple or Asynchronous counter/Synchronous counter/Integration of counter</dc:title>
  <dc:creator>Muhammad Zain Uddin / Lecturer</dc:creator>
  <cp:lastModifiedBy>Muhammad Zain Uddin / Lecturer</cp:lastModifiedBy>
  <cp:revision>2</cp:revision>
  <dcterms:created xsi:type="dcterms:W3CDTF">2023-11-29T09:09:16Z</dcterms:created>
  <dcterms:modified xsi:type="dcterms:W3CDTF">2024-11-15T10:05:24Z</dcterms:modified>
</cp:coreProperties>
</file>