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88" r:id="rId2"/>
    <p:sldId id="411" r:id="rId3"/>
    <p:sldId id="448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FCF61-E080-4619-AD16-552260CD173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DB0DA-DAA0-4B40-8FAF-1B8D38D40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5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2F342-7191-4188-8BCB-6F641BCCA9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47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5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72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1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7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DEBAC16-9A96-4602-9B8B-E7B018085D6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0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EBAC16-9A96-4602-9B8B-E7B018085D66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3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81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113.png"/><Relationship Id="rId18" Type="http://schemas.openxmlformats.org/officeDocument/2006/relationships/image" Target="../media/image121.png"/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12" Type="http://schemas.openxmlformats.org/officeDocument/2006/relationships/image" Target="../media/image86.png"/><Relationship Id="rId17" Type="http://schemas.openxmlformats.org/officeDocument/2006/relationships/image" Target="../media/image120.png"/><Relationship Id="rId2" Type="http://schemas.openxmlformats.org/officeDocument/2006/relationships/image" Target="../media/image66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85.png"/><Relationship Id="rId5" Type="http://schemas.openxmlformats.org/officeDocument/2006/relationships/image" Target="../media/image72.png"/><Relationship Id="rId15" Type="http://schemas.openxmlformats.org/officeDocument/2006/relationships/image" Target="../media/image118.png"/><Relationship Id="rId10" Type="http://schemas.openxmlformats.org/officeDocument/2006/relationships/image" Target="../media/image84.png"/><Relationship Id="rId19" Type="http://schemas.openxmlformats.org/officeDocument/2006/relationships/image" Target="../media/image122.png"/><Relationship Id="rId4" Type="http://schemas.openxmlformats.org/officeDocument/2006/relationships/image" Target="../media/image70.png"/><Relationship Id="rId9" Type="http://schemas.openxmlformats.org/officeDocument/2006/relationships/image" Target="../media/image83.png"/><Relationship Id="rId14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image" Target="../media/image1200.png"/><Relationship Id="rId21" Type="http://schemas.openxmlformats.org/officeDocument/2006/relationships/image" Target="../media/image160.png"/><Relationship Id="rId7" Type="http://schemas.openxmlformats.org/officeDocument/2006/relationships/image" Target="../media/image125.png"/><Relationship Id="rId12" Type="http://schemas.openxmlformats.org/officeDocument/2006/relationships/image" Target="../media/image133.png"/><Relationship Id="rId17" Type="http://schemas.openxmlformats.org/officeDocument/2006/relationships/image" Target="../media/image156.png"/><Relationship Id="rId2" Type="http://schemas.openxmlformats.org/officeDocument/2006/relationships/image" Target="../media/image1190.png"/><Relationship Id="rId16" Type="http://schemas.openxmlformats.org/officeDocument/2006/relationships/image" Target="../media/image136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0.png"/><Relationship Id="rId11" Type="http://schemas.openxmlformats.org/officeDocument/2006/relationships/image" Target="../media/image132.png"/><Relationship Id="rId24" Type="http://schemas.openxmlformats.org/officeDocument/2006/relationships/image" Target="../media/image163.png"/><Relationship Id="rId5" Type="http://schemas.openxmlformats.org/officeDocument/2006/relationships/image" Target="../media/image144.png"/><Relationship Id="rId15" Type="http://schemas.openxmlformats.org/officeDocument/2006/relationships/image" Target="../media/image135.png"/><Relationship Id="rId23" Type="http://schemas.openxmlformats.org/officeDocument/2006/relationships/image" Target="../media/image162.png"/><Relationship Id="rId10" Type="http://schemas.openxmlformats.org/officeDocument/2006/relationships/image" Target="../media/image128.png"/><Relationship Id="rId19" Type="http://schemas.openxmlformats.org/officeDocument/2006/relationships/image" Target="../media/image158.png"/><Relationship Id="rId4" Type="http://schemas.openxmlformats.org/officeDocument/2006/relationships/image" Target="../media/image1220.png"/><Relationship Id="rId9" Type="http://schemas.openxmlformats.org/officeDocument/2006/relationships/image" Target="../media/image148.png"/><Relationship Id="rId14" Type="http://schemas.openxmlformats.org/officeDocument/2006/relationships/image" Target="../media/image134.png"/><Relationship Id="rId22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1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74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13" Type="http://schemas.openxmlformats.org/officeDocument/2006/relationships/image" Target="../media/image45.png"/><Relationship Id="rId18" Type="http://schemas.openxmlformats.org/officeDocument/2006/relationships/image" Target="../media/image79.png"/><Relationship Id="rId3" Type="http://schemas.openxmlformats.org/officeDocument/2006/relationships/image" Target="../media/image40.png"/><Relationship Id="rId21" Type="http://schemas.openxmlformats.org/officeDocument/2006/relationships/image" Target="../media/image82.png"/><Relationship Id="rId7" Type="http://schemas.openxmlformats.org/officeDocument/2006/relationships/image" Target="../media/image42.png"/><Relationship Id="rId12" Type="http://schemas.openxmlformats.org/officeDocument/2006/relationships/image" Target="../media/image420.png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2" Type="http://schemas.openxmlformats.org/officeDocument/2006/relationships/image" Target="../media/image39.png"/><Relationship Id="rId16" Type="http://schemas.openxmlformats.org/officeDocument/2006/relationships/image" Target="../media/image430.png"/><Relationship Id="rId20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44.png"/><Relationship Id="rId24" Type="http://schemas.openxmlformats.org/officeDocument/2006/relationships/image" Target="../media/image50.png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49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400.png"/><Relationship Id="rId9" Type="http://schemas.openxmlformats.org/officeDocument/2006/relationships/image" Target="../media/image43.png"/><Relationship Id="rId14" Type="http://schemas.openxmlformats.org/officeDocument/2006/relationships/image" Target="../media/image75.png"/><Relationship Id="rId22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4.png"/><Relationship Id="rId3" Type="http://schemas.openxmlformats.org/officeDocument/2006/relationships/image" Target="../media/image410.png"/><Relationship Id="rId7" Type="http://schemas.openxmlformats.org/officeDocument/2006/relationships/image" Target="../media/image90.png"/><Relationship Id="rId12" Type="http://schemas.openxmlformats.org/officeDocument/2006/relationships/image" Target="../media/image5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93.png"/><Relationship Id="rId5" Type="http://schemas.openxmlformats.org/officeDocument/2006/relationships/image" Target="../media/image89.png"/><Relationship Id="rId15" Type="http://schemas.openxmlformats.org/officeDocument/2006/relationships/image" Target="../media/image470.png"/><Relationship Id="rId10" Type="http://schemas.openxmlformats.org/officeDocument/2006/relationships/image" Target="../media/image92.png"/><Relationship Id="rId4" Type="http://schemas.openxmlformats.org/officeDocument/2006/relationships/image" Target="../media/image88.png"/><Relationship Id="rId9" Type="http://schemas.openxmlformats.org/officeDocument/2006/relationships/image" Target="../media/image510.png"/><Relationship Id="rId14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4.png"/><Relationship Id="rId3" Type="http://schemas.openxmlformats.org/officeDocument/2006/relationships/image" Target="../media/image410.png"/><Relationship Id="rId7" Type="http://schemas.openxmlformats.org/officeDocument/2006/relationships/image" Target="../media/image90.png"/><Relationship Id="rId12" Type="http://schemas.openxmlformats.org/officeDocument/2006/relationships/image" Target="../media/image5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93.png"/><Relationship Id="rId5" Type="http://schemas.openxmlformats.org/officeDocument/2006/relationships/image" Target="../media/image89.png"/><Relationship Id="rId15" Type="http://schemas.openxmlformats.org/officeDocument/2006/relationships/image" Target="../media/image480.png"/><Relationship Id="rId10" Type="http://schemas.openxmlformats.org/officeDocument/2006/relationships/image" Target="../media/image92.png"/><Relationship Id="rId4" Type="http://schemas.openxmlformats.org/officeDocument/2006/relationships/image" Target="../media/image88.png"/><Relationship Id="rId9" Type="http://schemas.openxmlformats.org/officeDocument/2006/relationships/image" Target="../media/image510.png"/><Relationship Id="rId14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4.png"/><Relationship Id="rId18" Type="http://schemas.openxmlformats.org/officeDocument/2006/relationships/image" Target="../media/image52.png"/><Relationship Id="rId3" Type="http://schemas.openxmlformats.org/officeDocument/2006/relationships/image" Target="../media/image410.png"/><Relationship Id="rId7" Type="http://schemas.openxmlformats.org/officeDocument/2006/relationships/image" Target="../media/image90.png"/><Relationship Id="rId12" Type="http://schemas.openxmlformats.org/officeDocument/2006/relationships/image" Target="../media/image56.png"/><Relationship Id="rId17" Type="http://schemas.openxmlformats.org/officeDocument/2006/relationships/image" Target="../media/image500.png"/><Relationship Id="rId2" Type="http://schemas.openxmlformats.org/officeDocument/2006/relationships/image" Target="../media/image87.png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93.png"/><Relationship Id="rId5" Type="http://schemas.openxmlformats.org/officeDocument/2006/relationships/image" Target="../media/image89.png"/><Relationship Id="rId15" Type="http://schemas.openxmlformats.org/officeDocument/2006/relationships/image" Target="../media/image481.png"/><Relationship Id="rId10" Type="http://schemas.openxmlformats.org/officeDocument/2006/relationships/image" Target="../media/image92.png"/><Relationship Id="rId19" Type="http://schemas.openxmlformats.org/officeDocument/2006/relationships/image" Target="../media/image53.png"/><Relationship Id="rId4" Type="http://schemas.openxmlformats.org/officeDocument/2006/relationships/image" Target="../media/image88.png"/><Relationship Id="rId9" Type="http://schemas.openxmlformats.org/officeDocument/2006/relationships/image" Target="../media/image510.png"/><Relationship Id="rId14" Type="http://schemas.openxmlformats.org/officeDocument/2006/relationships/image" Target="../media/image4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9.png"/><Relationship Id="rId3" Type="http://schemas.openxmlformats.org/officeDocument/2006/relationships/image" Target="../media/image540.png"/><Relationship Id="rId7" Type="http://schemas.openxmlformats.org/officeDocument/2006/relationships/image" Target="../media/image59.png"/><Relationship Id="rId12" Type="http://schemas.openxmlformats.org/officeDocument/2006/relationships/image" Target="../media/image6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77.png"/><Relationship Id="rId10" Type="http://schemas.openxmlformats.org/officeDocument/2006/relationships/image" Target="../media/image62.png"/><Relationship Id="rId4" Type="http://schemas.openxmlformats.org/officeDocument/2006/relationships/image" Target="../media/image55.png"/><Relationship Id="rId9" Type="http://schemas.openxmlformats.org/officeDocument/2006/relationships/image" Target="../media/image61.png"/><Relationship Id="rId1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>
              <a:defRPr/>
            </a:pPr>
            <a:r>
              <a:rPr lang="en-US" sz="506" dirty="0">
                <a:latin typeface="Calibri" panose="020F0502020204030204"/>
              </a:rPr>
              <a:t>M. Zain Uddin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>
              <a:defRPr/>
            </a:pPr>
            <a:fld id="{2A571446-35F1-4CD5-8066-69BB6D4AC6EC}" type="slidenum">
              <a:rPr lang="en-US" sz="591">
                <a:latin typeface="Calibri" panose="020F0502020204030204"/>
              </a:rPr>
              <a:pPr defTabSz="514350">
                <a:defRPr/>
              </a:pPr>
              <a:t>1</a:t>
            </a:fld>
            <a:endParaRPr lang="en-US" sz="591" dirty="0">
              <a:latin typeface="Calibri" panose="020F0502020204030204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19027" y="2556443"/>
            <a:ext cx="4705946" cy="9554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025" b="1" dirty="0">
                <a:solidFill>
                  <a:schemeClr val="folHlink"/>
                </a:solidFill>
              </a:rPr>
              <a:t>Lecture # 13</a:t>
            </a:r>
            <a:br>
              <a:rPr lang="en-US" sz="2025" b="1" dirty="0">
                <a:solidFill>
                  <a:schemeClr val="folHlink"/>
                </a:solidFill>
              </a:rPr>
            </a:br>
            <a:r>
              <a:rPr lang="en-US" sz="900" b="1" dirty="0">
                <a:solidFill>
                  <a:schemeClr val="folHlink"/>
                </a:solidFill>
              </a:rPr>
              <a:t>Register/Shift register/Parallel load.</a:t>
            </a:r>
            <a:br>
              <a:rPr lang="en-US" sz="2025" b="1" dirty="0">
                <a:solidFill>
                  <a:schemeClr val="folHlink"/>
                </a:solidFill>
              </a:rPr>
            </a:br>
            <a:endParaRPr lang="en-US" sz="2025" b="1" dirty="0">
              <a:solidFill>
                <a:schemeClr val="folHlink"/>
              </a:solidFill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2643188" y="3814763"/>
            <a:ext cx="38576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defTabSz="51435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50" dirty="0">
                <a:solidFill>
                  <a:srgbClr val="000000"/>
                </a:solidFill>
              </a:rPr>
              <a:t>By: Muhammad Zain Uddin</a:t>
            </a:r>
          </a:p>
          <a:p>
            <a:pPr algn="ctr" defTabSz="51435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50" dirty="0">
                <a:solidFill>
                  <a:srgbClr val="000000"/>
                </a:solidFill>
              </a:rPr>
              <a:t>email: zuddin@iba.edu.pk</a:t>
            </a:r>
          </a:p>
          <a:p>
            <a:pPr algn="ctr" defTabSz="514350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3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6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689" y="533400"/>
            <a:ext cx="904151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Detector with a 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553" y="1745193"/>
            <a:ext cx="6334450" cy="1459298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385"/>
              </a:spcBef>
            </a:pPr>
            <a:r>
              <a:rPr lang="en-US" dirty="0"/>
              <a:t>A sequence detector can be implemented using:</a:t>
            </a:r>
          </a:p>
          <a:p>
            <a:pPr marL="329720" indent="0">
              <a:spcBef>
                <a:spcPts val="1385"/>
              </a:spcBef>
              <a:buNone/>
            </a:pPr>
            <a:r>
              <a:rPr lang="en-US" dirty="0"/>
              <a:t>Left Shift Register (SIPO) + AND Gates</a:t>
            </a:r>
          </a:p>
          <a:p>
            <a:pPr>
              <a:spcBef>
                <a:spcPts val="1385"/>
              </a:spcBef>
            </a:pPr>
            <a:r>
              <a:rPr lang="en-US" dirty="0"/>
              <a:t>Example: Detecting the sequences </a:t>
            </a:r>
            <a:r>
              <a:rPr lang="en-US" b="1" dirty="0">
                <a:solidFill>
                  <a:srgbClr val="FF0000"/>
                </a:solidFill>
              </a:rPr>
              <a:t>1010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1100</a:t>
            </a:r>
          </a:p>
          <a:p>
            <a:pPr marL="329720" indent="0">
              <a:spcBef>
                <a:spcPts val="1385"/>
              </a:spcBef>
              <a:buNone/>
            </a:pPr>
            <a:r>
              <a:rPr lang="en-US" dirty="0"/>
              <a:t>Bits are shifted left starting at the most-significant bit</a:t>
            </a:r>
          </a:p>
        </p:txBody>
      </p:sp>
      <p:grpSp>
        <p:nvGrpSpPr>
          <p:cNvPr id="214" name="Group 213"/>
          <p:cNvGrpSpPr/>
          <p:nvPr/>
        </p:nvGrpSpPr>
        <p:grpSpPr>
          <a:xfrm>
            <a:off x="562872" y="3345194"/>
            <a:ext cx="7997305" cy="3055606"/>
            <a:chOff x="436957" y="3114324"/>
            <a:chExt cx="8663747" cy="3310240"/>
          </a:xfrm>
        </p:grpSpPr>
        <p:sp>
          <p:nvSpPr>
            <p:cNvPr id="213" name="Freeform 212"/>
            <p:cNvSpPr/>
            <p:nvPr/>
          </p:nvSpPr>
          <p:spPr>
            <a:xfrm>
              <a:off x="3544957" y="4081670"/>
              <a:ext cx="3509884" cy="1176958"/>
            </a:xfrm>
            <a:custGeom>
              <a:avLst/>
              <a:gdLst>
                <a:gd name="connsiteX0" fmla="*/ 165652 w 3491947"/>
                <a:gd name="connsiteY0" fmla="*/ 0 h 1199322"/>
                <a:gd name="connsiteX1" fmla="*/ 0 w 3491947"/>
                <a:gd name="connsiteY1" fmla="*/ 0 h 1199322"/>
                <a:gd name="connsiteX2" fmla="*/ 0 w 3491947"/>
                <a:gd name="connsiteY2" fmla="*/ 1199322 h 1199322"/>
                <a:gd name="connsiteX3" fmla="*/ 3491947 w 3491947"/>
                <a:gd name="connsiteY3" fmla="*/ 1199322 h 1199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1947" h="1199322">
                  <a:moveTo>
                    <a:pt x="165652" y="0"/>
                  </a:moveTo>
                  <a:lnTo>
                    <a:pt x="0" y="0"/>
                  </a:lnTo>
                  <a:lnTo>
                    <a:pt x="0" y="1199322"/>
                  </a:lnTo>
                  <a:lnTo>
                    <a:pt x="3491947" y="119932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2903025" y="3402359"/>
              <a:ext cx="818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H="1">
              <a:off x="4482407" y="3402359"/>
              <a:ext cx="818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 flipH="1">
              <a:off x="6061789" y="3402359"/>
              <a:ext cx="818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 flipH="1">
                  <a:off x="436957" y="4510280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𝑅𝑒𝑠𝑒𝑡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6957" y="4510280"/>
                  <a:ext cx="598767" cy="34564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3469" r="-12245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 flipH="1">
              <a:off x="8121385" y="3114324"/>
              <a:ext cx="831750" cy="57607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Serial Input </a:t>
              </a:r>
              <a:r>
                <a:rPr lang="en-US" sz="1846" b="1" dirty="0">
                  <a:latin typeface="Calibri" panose="020F0502020204030204" pitchFamily="34" charset="0"/>
                </a:rPr>
                <a:t>SI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093331" y="4279851"/>
              <a:ext cx="6347729" cy="403250"/>
            </a:xfrm>
            <a:custGeom>
              <a:avLst/>
              <a:gdLst>
                <a:gd name="connsiteX0" fmla="*/ 6473952 w 6473952"/>
                <a:gd name="connsiteY0" fmla="*/ 0 h 408432"/>
                <a:gd name="connsiteX1" fmla="*/ 6473952 w 6473952"/>
                <a:gd name="connsiteY1" fmla="*/ 408432 h 408432"/>
                <a:gd name="connsiteX2" fmla="*/ 0 w 6473952"/>
                <a:gd name="connsiteY2" fmla="*/ 408432 h 40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952" h="408432">
                  <a:moveTo>
                    <a:pt x="6473952" y="0"/>
                  </a:moveTo>
                  <a:lnTo>
                    <a:pt x="6473952" y="408432"/>
                  </a:lnTo>
                  <a:lnTo>
                    <a:pt x="0" y="40843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flipH="1">
                  <a:off x="436957" y="4222245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𝐶𝑙𝑜𝑐𝑘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6957" y="4222245"/>
                  <a:ext cx="598767" cy="34564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469" r="-11224" b="-357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9" name="Group 148"/>
            <p:cNvGrpSpPr/>
            <p:nvPr/>
          </p:nvGrpSpPr>
          <p:grpSpPr>
            <a:xfrm>
              <a:off x="1804492" y="3234000"/>
              <a:ext cx="1094816" cy="1440176"/>
              <a:chOff x="1296973" y="3322711"/>
              <a:chExt cx="1094816" cy="1440176"/>
            </a:xfrm>
          </p:grpSpPr>
          <p:sp>
            <p:nvSpPr>
              <p:cNvPr id="9" name="Freeform 8"/>
              <p:cNvSpPr/>
              <p:nvPr/>
            </p:nvSpPr>
            <p:spPr>
              <a:xfrm flipV="1">
                <a:off x="1296973" y="3850384"/>
                <a:ext cx="314821" cy="682074"/>
              </a:xfrm>
              <a:custGeom>
                <a:avLst/>
                <a:gdLst>
                  <a:gd name="connsiteX0" fmla="*/ 0 w 286512"/>
                  <a:gd name="connsiteY0" fmla="*/ 0 h 658368"/>
                  <a:gd name="connsiteX1" fmla="*/ 0 w 286512"/>
                  <a:gd name="connsiteY1" fmla="*/ 0 h 658368"/>
                  <a:gd name="connsiteX2" fmla="*/ 0 w 286512"/>
                  <a:gd name="connsiteY2" fmla="*/ 658368 h 658368"/>
                  <a:gd name="connsiteX3" fmla="*/ 286512 w 286512"/>
                  <a:gd name="connsiteY3" fmla="*/ 658368 h 65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512" h="658368">
                    <a:moveTo>
                      <a:pt x="0" y="0"/>
                    </a:moveTo>
                    <a:lnTo>
                      <a:pt x="0" y="0"/>
                    </a:lnTo>
                    <a:lnTo>
                      <a:pt x="0" y="658368"/>
                    </a:lnTo>
                    <a:lnTo>
                      <a:pt x="286512" y="65836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grpSp>
            <p:nvGrpSpPr>
              <p:cNvPr id="112" name="Group 111"/>
              <p:cNvGrpSpPr/>
              <p:nvPr/>
            </p:nvGrpSpPr>
            <p:grpSpPr>
              <a:xfrm>
                <a:off x="1618904" y="3322711"/>
                <a:ext cx="772885" cy="1440176"/>
                <a:chOff x="1899047" y="3083358"/>
                <a:chExt cx="772885" cy="1440176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1899048" y="3083358"/>
                  <a:ext cx="772884" cy="1036925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/>
                    <p:cNvSpPr txBox="1"/>
                    <p:nvPr/>
                  </p:nvSpPr>
                  <p:spPr>
                    <a:xfrm>
                      <a:off x="1976048" y="3083358"/>
                      <a:ext cx="250603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114" name="TextBox 1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6048" y="3083358"/>
                      <a:ext cx="250603" cy="34564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l="-63415" r="-14634" b="-21429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2412290" y="3774642"/>
                      <a:ext cx="146779" cy="28803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1846" i="1" dirty="0">
                                <a:latin typeface="Cambria Math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115" name="TextBox 1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2290" y="3774642"/>
                      <a:ext cx="146779" cy="288035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l="-91667" r="-41667" b="-14894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6" name="Isosceles Triangle 115"/>
                <p:cNvSpPr/>
                <p:nvPr/>
              </p:nvSpPr>
              <p:spPr>
                <a:xfrm rot="5400000">
                  <a:off x="1877029" y="3557307"/>
                  <a:ext cx="151485" cy="10744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2410400" y="3083358"/>
                      <a:ext cx="261531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117" name="TextBox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0400" y="3083358"/>
                      <a:ext cx="261531" cy="34564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l="-51163" r="-11628" b="-12500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1976048" y="3717035"/>
                      <a:ext cx="261531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1846" i="1" dirty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118" name="Text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6048" y="3717035"/>
                      <a:ext cx="261531" cy="34564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l="-58140" r="-11628" b="-19298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9" name="Straight Connector 118"/>
                <p:cNvCxnSpPr/>
                <p:nvPr/>
              </p:nvCxnSpPr>
              <p:spPr>
                <a:xfrm flipV="1">
                  <a:off x="2468007" y="4120284"/>
                  <a:ext cx="1" cy="4032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oup 159"/>
            <p:cNvGrpSpPr/>
            <p:nvPr/>
          </p:nvGrpSpPr>
          <p:grpSpPr>
            <a:xfrm>
              <a:off x="3353256" y="3234000"/>
              <a:ext cx="1127944" cy="1440176"/>
              <a:chOff x="1263845" y="3322711"/>
              <a:chExt cx="1127944" cy="1440176"/>
            </a:xfrm>
          </p:grpSpPr>
          <p:sp>
            <p:nvSpPr>
              <p:cNvPr id="161" name="Freeform 160"/>
              <p:cNvSpPr/>
              <p:nvPr/>
            </p:nvSpPr>
            <p:spPr>
              <a:xfrm flipV="1">
                <a:off x="1263845" y="3850384"/>
                <a:ext cx="355060" cy="682074"/>
              </a:xfrm>
              <a:custGeom>
                <a:avLst/>
                <a:gdLst>
                  <a:gd name="connsiteX0" fmla="*/ 0 w 286512"/>
                  <a:gd name="connsiteY0" fmla="*/ 0 h 658368"/>
                  <a:gd name="connsiteX1" fmla="*/ 0 w 286512"/>
                  <a:gd name="connsiteY1" fmla="*/ 0 h 658368"/>
                  <a:gd name="connsiteX2" fmla="*/ 0 w 286512"/>
                  <a:gd name="connsiteY2" fmla="*/ 658368 h 658368"/>
                  <a:gd name="connsiteX3" fmla="*/ 286512 w 286512"/>
                  <a:gd name="connsiteY3" fmla="*/ 658368 h 65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512" h="658368">
                    <a:moveTo>
                      <a:pt x="0" y="0"/>
                    </a:moveTo>
                    <a:lnTo>
                      <a:pt x="0" y="0"/>
                    </a:lnTo>
                    <a:lnTo>
                      <a:pt x="0" y="658368"/>
                    </a:lnTo>
                    <a:lnTo>
                      <a:pt x="286512" y="65836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1618904" y="3322711"/>
                <a:ext cx="772885" cy="1440176"/>
                <a:chOff x="1899047" y="3083358"/>
                <a:chExt cx="772885" cy="1440176"/>
              </a:xfrm>
            </p:grpSpPr>
            <p:sp>
              <p:nvSpPr>
                <p:cNvPr id="163" name="Rectangle 162"/>
                <p:cNvSpPr/>
                <p:nvPr/>
              </p:nvSpPr>
              <p:spPr>
                <a:xfrm>
                  <a:off x="1899048" y="3083358"/>
                  <a:ext cx="772884" cy="1036925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1976048" y="3083358"/>
                      <a:ext cx="250603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164" name="TextBox 1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6048" y="3083358"/>
                      <a:ext cx="250603" cy="34564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l="-60976" r="-17073" b="-21429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5" name="TextBox 164"/>
                    <p:cNvSpPr txBox="1"/>
                    <p:nvPr/>
                  </p:nvSpPr>
                  <p:spPr>
                    <a:xfrm>
                      <a:off x="2412290" y="3774642"/>
                      <a:ext cx="146779" cy="28803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1846" i="1" dirty="0">
                                <a:latin typeface="Cambria Math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165" name="TextBox 1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2290" y="3774642"/>
                      <a:ext cx="146779" cy="288035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l="-91667" r="-41667" b="-14894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6" name="Isosceles Triangle 165"/>
                <p:cNvSpPr/>
                <p:nvPr/>
              </p:nvSpPr>
              <p:spPr>
                <a:xfrm rot="5400000">
                  <a:off x="1877029" y="3557307"/>
                  <a:ext cx="151485" cy="10744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TextBox 166"/>
                    <p:cNvSpPr txBox="1"/>
                    <p:nvPr/>
                  </p:nvSpPr>
                  <p:spPr>
                    <a:xfrm>
                      <a:off x="2410400" y="3083358"/>
                      <a:ext cx="261531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167" name="TextBox 1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0400" y="3083358"/>
                      <a:ext cx="261531" cy="34564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l="-52381" r="-14286" b="-12500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8" name="TextBox 167"/>
                    <p:cNvSpPr txBox="1"/>
                    <p:nvPr/>
                  </p:nvSpPr>
                  <p:spPr>
                    <a:xfrm>
                      <a:off x="1976048" y="3717035"/>
                      <a:ext cx="261531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846" i="1" dirty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168" name="TextBox 1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6048" y="3717035"/>
                      <a:ext cx="261531" cy="34564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l="-58140" r="-11628" b="-21053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9" name="Straight Connector 168"/>
                <p:cNvCxnSpPr/>
                <p:nvPr/>
              </p:nvCxnSpPr>
              <p:spPr>
                <a:xfrm flipV="1">
                  <a:off x="2468007" y="4120284"/>
                  <a:ext cx="1" cy="4032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0" name="Group 169"/>
            <p:cNvGrpSpPr/>
            <p:nvPr/>
          </p:nvGrpSpPr>
          <p:grpSpPr>
            <a:xfrm>
              <a:off x="4953000" y="3234000"/>
              <a:ext cx="1110092" cy="1440176"/>
              <a:chOff x="1281697" y="3322711"/>
              <a:chExt cx="1110092" cy="1440176"/>
            </a:xfrm>
          </p:grpSpPr>
          <p:sp>
            <p:nvSpPr>
              <p:cNvPr id="171" name="Freeform 170"/>
              <p:cNvSpPr/>
              <p:nvPr/>
            </p:nvSpPr>
            <p:spPr>
              <a:xfrm flipV="1">
                <a:off x="1281697" y="3850384"/>
                <a:ext cx="334698" cy="682074"/>
              </a:xfrm>
              <a:custGeom>
                <a:avLst/>
                <a:gdLst>
                  <a:gd name="connsiteX0" fmla="*/ 0 w 286512"/>
                  <a:gd name="connsiteY0" fmla="*/ 0 h 658368"/>
                  <a:gd name="connsiteX1" fmla="*/ 0 w 286512"/>
                  <a:gd name="connsiteY1" fmla="*/ 0 h 658368"/>
                  <a:gd name="connsiteX2" fmla="*/ 0 w 286512"/>
                  <a:gd name="connsiteY2" fmla="*/ 658368 h 658368"/>
                  <a:gd name="connsiteX3" fmla="*/ 286512 w 286512"/>
                  <a:gd name="connsiteY3" fmla="*/ 658368 h 65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512" h="658368">
                    <a:moveTo>
                      <a:pt x="0" y="0"/>
                    </a:moveTo>
                    <a:lnTo>
                      <a:pt x="0" y="0"/>
                    </a:lnTo>
                    <a:lnTo>
                      <a:pt x="0" y="658368"/>
                    </a:lnTo>
                    <a:lnTo>
                      <a:pt x="286512" y="65836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1618904" y="3322711"/>
                <a:ext cx="772885" cy="1440176"/>
                <a:chOff x="1899047" y="3083358"/>
                <a:chExt cx="772885" cy="1440176"/>
              </a:xfrm>
            </p:grpSpPr>
            <p:sp>
              <p:nvSpPr>
                <p:cNvPr id="173" name="Rectangle 172"/>
                <p:cNvSpPr/>
                <p:nvPr/>
              </p:nvSpPr>
              <p:spPr>
                <a:xfrm>
                  <a:off x="1899048" y="3083358"/>
                  <a:ext cx="772884" cy="1036925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4" name="TextBox 173"/>
                    <p:cNvSpPr txBox="1"/>
                    <p:nvPr/>
                  </p:nvSpPr>
                  <p:spPr>
                    <a:xfrm>
                      <a:off x="1976048" y="3083358"/>
                      <a:ext cx="250603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174" name="TextBox 1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6048" y="3083358"/>
                      <a:ext cx="250603" cy="34564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l="-63415" r="-12195" b="-21429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2412290" y="3774642"/>
                      <a:ext cx="146779" cy="28803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1846" i="1" dirty="0">
                                <a:latin typeface="Cambria Math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175" name="TextBox 1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2290" y="3774642"/>
                      <a:ext cx="146779" cy="288035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l="-91667" r="-41667" b="-14894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6" name="Isosceles Triangle 175"/>
                <p:cNvSpPr/>
                <p:nvPr/>
              </p:nvSpPr>
              <p:spPr>
                <a:xfrm rot="5400000">
                  <a:off x="1877029" y="3557307"/>
                  <a:ext cx="151485" cy="107449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TextBox 176"/>
                    <p:cNvSpPr txBox="1"/>
                    <p:nvPr/>
                  </p:nvSpPr>
                  <p:spPr>
                    <a:xfrm>
                      <a:off x="2410400" y="3083358"/>
                      <a:ext cx="261531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177" name="TextBox 1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10400" y="3083358"/>
                      <a:ext cx="261531" cy="34564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l="-48837" r="-11628" b="-10714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TextBox 177"/>
                    <p:cNvSpPr txBox="1"/>
                    <p:nvPr/>
                  </p:nvSpPr>
                  <p:spPr>
                    <a:xfrm>
                      <a:off x="1976048" y="3717035"/>
                      <a:ext cx="261531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46" i="1" dirty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178" name="TextBox 1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6048" y="3717035"/>
                      <a:ext cx="261531" cy="34564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58140" r="-9302" b="-21053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2468007" y="4120284"/>
                  <a:ext cx="1" cy="4032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2" name="Group 181"/>
            <p:cNvGrpSpPr/>
            <p:nvPr/>
          </p:nvGrpSpPr>
          <p:grpSpPr>
            <a:xfrm>
              <a:off x="6872099" y="3234000"/>
              <a:ext cx="772885" cy="1036925"/>
              <a:chOff x="1899047" y="3083358"/>
              <a:chExt cx="772885" cy="1036925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1899048" y="3083358"/>
                <a:ext cx="772884" cy="1036925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1976048" y="3083358"/>
                    <a:ext cx="250603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6048" y="3083358"/>
                    <a:ext cx="250603" cy="34564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60976" r="-14634" b="-2142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2412290" y="3774642"/>
                    <a:ext cx="146779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185" name="TextBox 1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2290" y="3774642"/>
                    <a:ext cx="146779" cy="28803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6" name="Isosceles Triangle 185"/>
              <p:cNvSpPr/>
              <p:nvPr/>
            </p:nvSpPr>
            <p:spPr>
              <a:xfrm rot="5400000">
                <a:off x="1877029" y="3557307"/>
                <a:ext cx="151485" cy="107449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2410400" y="3083358"/>
                    <a:ext cx="261531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187" name="TextBox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0400" y="3083358"/>
                    <a:ext cx="261531" cy="34564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l="-52381" r="-14286" b="-12500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1976048" y="3717035"/>
                    <a:ext cx="261531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46" i="1" dirty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188" name="TextBox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6048" y="3717035"/>
                    <a:ext cx="261531" cy="34564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58140" r="-11628" b="-19298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4" name="Straight Arrow Connector 193"/>
            <p:cNvCxnSpPr/>
            <p:nvPr/>
          </p:nvCxnSpPr>
          <p:spPr>
            <a:xfrm flipH="1">
              <a:off x="7660529" y="3402359"/>
              <a:ext cx="3782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H="1">
              <a:off x="1300770" y="3406822"/>
              <a:ext cx="818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1611794" y="5431992"/>
              <a:ext cx="542912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Freeform 139"/>
            <p:cNvSpPr/>
            <p:nvPr/>
          </p:nvSpPr>
          <p:spPr>
            <a:xfrm>
              <a:off x="4760302" y="3402359"/>
              <a:ext cx="2280614" cy="1683991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7757142" y="5170462"/>
              <a:ext cx="479447" cy="926784"/>
              <a:chOff x="7798881" y="5170462"/>
              <a:chExt cx="285984" cy="926784"/>
            </a:xfrm>
          </p:grpSpPr>
          <p:cxnSp>
            <p:nvCxnSpPr>
              <p:cNvPr id="143" name="Straight Arrow Connector 142"/>
              <p:cNvCxnSpPr/>
              <p:nvPr/>
            </p:nvCxnSpPr>
            <p:spPr>
              <a:xfrm>
                <a:off x="7798881" y="5170462"/>
                <a:ext cx="28597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/>
              <p:nvPr/>
            </p:nvCxnSpPr>
            <p:spPr>
              <a:xfrm>
                <a:off x="7798886" y="6097246"/>
                <a:ext cx="28597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/>
            <p:cNvSpPr txBox="1"/>
            <p:nvPr/>
          </p:nvSpPr>
          <p:spPr>
            <a:xfrm flipH="1">
              <a:off x="8096133" y="4811568"/>
              <a:ext cx="1004571" cy="57607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Detect</a:t>
              </a:r>
            </a:p>
            <a:p>
              <a:pPr algn="ctr"/>
              <a:r>
                <a:rPr lang="en-US" sz="1846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1010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 flipH="1">
              <a:off x="8096133" y="5777635"/>
              <a:ext cx="1004571" cy="57607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Detect</a:t>
              </a:r>
            </a:p>
            <a:p>
              <a:pPr algn="ctr"/>
              <a:r>
                <a:rPr lang="en-US" sz="1846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1100</a:t>
              </a: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685722" y="4926561"/>
              <a:ext cx="3691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reeform 197"/>
            <p:cNvSpPr/>
            <p:nvPr/>
          </p:nvSpPr>
          <p:spPr>
            <a:xfrm>
              <a:off x="1611794" y="3406822"/>
              <a:ext cx="5429626" cy="2951345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200" name="Freeform 199"/>
            <p:cNvSpPr/>
            <p:nvPr/>
          </p:nvSpPr>
          <p:spPr>
            <a:xfrm>
              <a:off x="3167183" y="3402360"/>
              <a:ext cx="3874237" cy="2778524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1099930" y="3761675"/>
              <a:ext cx="5777948" cy="691000"/>
            </a:xfrm>
            <a:custGeom>
              <a:avLst/>
              <a:gdLst>
                <a:gd name="connsiteX0" fmla="*/ 0 w 5777948"/>
                <a:gd name="connsiteY0" fmla="*/ 682487 h 682487"/>
                <a:gd name="connsiteX1" fmla="*/ 5360505 w 5777948"/>
                <a:gd name="connsiteY1" fmla="*/ 682487 h 682487"/>
                <a:gd name="connsiteX2" fmla="*/ 5360505 w 5777948"/>
                <a:gd name="connsiteY2" fmla="*/ 0 h 682487"/>
                <a:gd name="connsiteX3" fmla="*/ 5777948 w 5777948"/>
                <a:gd name="connsiteY3" fmla="*/ 0 h 68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7948" h="682487">
                  <a:moveTo>
                    <a:pt x="0" y="682487"/>
                  </a:moveTo>
                  <a:lnTo>
                    <a:pt x="5360505" y="682487"/>
                  </a:lnTo>
                  <a:lnTo>
                    <a:pt x="5360505" y="0"/>
                  </a:lnTo>
                  <a:lnTo>
                    <a:pt x="577794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6685722" y="4081670"/>
              <a:ext cx="364435" cy="1766824"/>
            </a:xfrm>
            <a:custGeom>
              <a:avLst/>
              <a:gdLst>
                <a:gd name="connsiteX0" fmla="*/ 178904 w 364435"/>
                <a:gd name="connsiteY0" fmla="*/ 0 h 1729408"/>
                <a:gd name="connsiteX1" fmla="*/ 0 w 364435"/>
                <a:gd name="connsiteY1" fmla="*/ 0 h 1729408"/>
                <a:gd name="connsiteX2" fmla="*/ 0 w 364435"/>
                <a:gd name="connsiteY2" fmla="*/ 1729408 h 1729408"/>
                <a:gd name="connsiteX3" fmla="*/ 364435 w 364435"/>
                <a:gd name="connsiteY3" fmla="*/ 1729408 h 172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435" h="1729408">
                  <a:moveTo>
                    <a:pt x="178904" y="0"/>
                  </a:moveTo>
                  <a:lnTo>
                    <a:pt x="0" y="0"/>
                  </a:lnTo>
                  <a:lnTo>
                    <a:pt x="0" y="1729408"/>
                  </a:lnTo>
                  <a:lnTo>
                    <a:pt x="364435" y="172940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212" name="Freeform 211"/>
            <p:cNvSpPr/>
            <p:nvPr/>
          </p:nvSpPr>
          <p:spPr>
            <a:xfrm>
              <a:off x="5128591" y="4081670"/>
              <a:ext cx="1914939" cy="1926392"/>
            </a:xfrm>
            <a:custGeom>
              <a:avLst/>
              <a:gdLst>
                <a:gd name="connsiteX0" fmla="*/ 145774 w 1914939"/>
                <a:gd name="connsiteY0" fmla="*/ 0 h 1941444"/>
                <a:gd name="connsiteX1" fmla="*/ 0 w 1914939"/>
                <a:gd name="connsiteY1" fmla="*/ 0 h 1941444"/>
                <a:gd name="connsiteX2" fmla="*/ 0 w 1914939"/>
                <a:gd name="connsiteY2" fmla="*/ 1941444 h 1941444"/>
                <a:gd name="connsiteX3" fmla="*/ 1914939 w 1914939"/>
                <a:gd name="connsiteY3" fmla="*/ 1941444 h 1941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4939" h="1941444">
                  <a:moveTo>
                    <a:pt x="145774" y="0"/>
                  </a:moveTo>
                  <a:lnTo>
                    <a:pt x="0" y="0"/>
                  </a:lnTo>
                  <a:lnTo>
                    <a:pt x="0" y="1941444"/>
                  </a:lnTo>
                  <a:lnTo>
                    <a:pt x="1914939" y="194144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28" name="Flowchart: Delay 127"/>
            <p:cNvSpPr/>
            <p:nvPr/>
          </p:nvSpPr>
          <p:spPr>
            <a:xfrm>
              <a:off x="7041420" y="5747682"/>
              <a:ext cx="734194" cy="676882"/>
            </a:xfrm>
            <a:prstGeom prst="flowChartDelay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8" name="Flowchart: Delay 137"/>
            <p:cNvSpPr/>
            <p:nvPr/>
          </p:nvSpPr>
          <p:spPr>
            <a:xfrm>
              <a:off x="7041420" y="4832595"/>
              <a:ext cx="734194" cy="676882"/>
            </a:xfrm>
            <a:prstGeom prst="flowChartDelay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828085" y="3156475"/>
            <a:ext cx="244658" cy="219350"/>
          </a:xfrm>
          <a:prstGeom prst="rect">
            <a:avLst/>
          </a:prstGeom>
          <a:noFill/>
          <a:ln w="25400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62" b="1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295783" y="3156475"/>
            <a:ext cx="244658" cy="219350"/>
          </a:xfrm>
          <a:prstGeom prst="rect">
            <a:avLst/>
          </a:prstGeom>
          <a:noFill/>
          <a:ln w="25400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62" b="1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678351" y="3156475"/>
            <a:ext cx="244658" cy="219350"/>
          </a:xfrm>
          <a:prstGeom prst="rect">
            <a:avLst/>
          </a:prstGeom>
          <a:noFill/>
          <a:ln w="25400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62" b="1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6188491" y="3156475"/>
            <a:ext cx="244658" cy="219350"/>
          </a:xfrm>
          <a:prstGeom prst="rect">
            <a:avLst/>
          </a:prstGeom>
          <a:noFill/>
          <a:ln w="25400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662" b="1" dirty="0">
                <a:solidFill>
                  <a:srgbClr val="FF0000"/>
                </a:solidFill>
                <a:latin typeface="Calibri" panose="020F050202020403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7102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6604"/>
            <a:ext cx="8763000" cy="1450757"/>
          </a:xfrm>
        </p:spPr>
        <p:txBody>
          <a:bodyPr/>
          <a:lstStyle/>
          <a:p>
            <a:r>
              <a:rPr lang="en-US" dirty="0"/>
              <a:t>Parallel-In Serial-Out Shift Register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94041"/>
                <a:ext cx="7964831" cy="4877355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1662"/>
                  </a:spcBef>
                </a:pPr>
                <a:r>
                  <a:rPr lang="en-US" dirty="0"/>
                  <a:t>A Parallel-In Serial-Out (PISO) Shift Register has:</a:t>
                </a:r>
              </a:p>
              <a:p>
                <a:pPr lvl="1">
                  <a:spcBef>
                    <a:spcPts val="1662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parallel data input lines</a:t>
                </a:r>
              </a:p>
              <a:p>
                <a:pPr lvl="1">
                  <a:spcBef>
                    <a:spcPts val="1662"/>
                  </a:spcBef>
                </a:pPr>
                <a:r>
                  <a:rPr lang="en-US" dirty="0"/>
                  <a:t>Serial Input</a:t>
                </a:r>
              </a:p>
              <a:p>
                <a:pPr lvl="1">
                  <a:spcBef>
                    <a:spcPts val="1662"/>
                  </a:spcBef>
                </a:pPr>
                <a:r>
                  <a:rPr lang="en-US" dirty="0"/>
                  <a:t>Serial Output</a:t>
                </a:r>
              </a:p>
              <a:p>
                <a:pPr lvl="1">
                  <a:spcBef>
                    <a:spcPts val="1662"/>
                  </a:spcBef>
                </a:pPr>
                <a:r>
                  <a:rPr lang="en-US" dirty="0"/>
                  <a:t>Control input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</a:t>
                </a:r>
              </a:p>
              <a:p>
                <a:pPr lvl="1">
                  <a:spcBef>
                    <a:spcPts val="1662"/>
                  </a:spcBef>
                </a:pPr>
                <a:r>
                  <a:rPr lang="en-US" dirty="0"/>
                  <a:t>Clock input</a:t>
                </a:r>
              </a:p>
              <a:p>
                <a:pPr lvl="1">
                  <a:spcBef>
                    <a:spcPts val="1662"/>
                  </a:spcBef>
                </a:pPr>
                <a:r>
                  <a:rPr lang="en-US" dirty="0"/>
                  <a:t>Reset input</a:t>
                </a:r>
              </a:p>
              <a:p>
                <a:pPr>
                  <a:spcBef>
                    <a:spcPts val="1662"/>
                  </a:spcBef>
                </a:pPr>
                <a:r>
                  <a:rPr lang="en-US" dirty="0"/>
                  <a:t>Two control functions:</a:t>
                </a:r>
              </a:p>
              <a:p>
                <a:pPr lvl="1">
                  <a:spcBef>
                    <a:spcPts val="1662"/>
                  </a:spcBef>
                </a:pPr>
                <a:r>
                  <a:rPr lang="en-US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b="1" dirty="0">
                    <a:solidFill>
                      <a:srgbClr val="FF0000"/>
                    </a:solidFill>
                  </a:rPr>
                  <a:t> = 0 </a:t>
                </a:r>
                <a:r>
                  <a:rPr lang="en-US" dirty="0">
                    <a:sym typeface="Wingdings" panose="05000000000000000000" pitchFamily="2" charset="2"/>
                  </a:rPr>
                  <a:t> Shift Data</a:t>
                </a:r>
              </a:p>
              <a:p>
                <a:pPr lvl="1">
                  <a:spcBef>
                    <a:spcPts val="1662"/>
                  </a:spcBef>
                </a:pP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= 1 </a:t>
                </a:r>
                <a:r>
                  <a:rPr lang="en-US" dirty="0">
                    <a:sym typeface="Wingdings" panose="05000000000000000000" pitchFamily="2" charset="2"/>
                  </a:rPr>
                  <a:t> Parallel Load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input bits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94041"/>
                <a:ext cx="7964831" cy="4877355"/>
              </a:xfrm>
              <a:blipFill>
                <a:blip r:embed="rId2"/>
                <a:stretch>
                  <a:fillRect l="-765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252946" y="2099608"/>
            <a:ext cx="4362926" cy="2871487"/>
            <a:chOff x="5238306" y="2219253"/>
            <a:chExt cx="4726503" cy="3110778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047533" y="3554809"/>
              <a:ext cx="37513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5856996" y="3958058"/>
              <a:ext cx="5629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5856996" y="4377344"/>
              <a:ext cx="5629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419939" y="3370492"/>
              <a:ext cx="3544870" cy="1153041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15" dirty="0">
                  <a:solidFill>
                    <a:schemeClr val="tx1"/>
                  </a:solidFill>
                  <a:latin typeface="Calibri" panose="020F0502020204030204" pitchFamily="34" charset="0"/>
                </a:rPr>
                <a:t>Parallel-In Serial-Out</a:t>
              </a:r>
            </a:p>
            <a:p>
              <a:pPr algn="ctr"/>
              <a:r>
                <a:rPr lang="en-US" sz="2215" dirty="0">
                  <a:solidFill>
                    <a:schemeClr val="tx1"/>
                  </a:solidFill>
                  <a:latin typeface="Calibri" panose="020F0502020204030204" pitchFamily="34" charset="0"/>
                </a:rPr>
                <a:t>Shift Register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6398414" y="3880407"/>
              <a:ext cx="214717" cy="17166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452377" y="4204523"/>
                  <a:ext cx="25559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377" y="4204523"/>
                  <a:ext cx="255597" cy="34564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0952" r="-2381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8063535" y="2680109"/>
              <a:ext cx="633920" cy="684000"/>
              <a:chOff x="3461610" y="3947463"/>
              <a:chExt cx="633920" cy="68400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3607118" y="3947463"/>
                <a:ext cx="0" cy="68400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3461610" y="4181973"/>
                <a:ext cx="288034" cy="1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835525" y="4005070"/>
                    <a:ext cx="26000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𝑛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5525" y="4005070"/>
                    <a:ext cx="260005" cy="34564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9048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TextBox 12"/>
            <p:cNvSpPr txBox="1"/>
            <p:nvPr/>
          </p:nvSpPr>
          <p:spPr>
            <a:xfrm>
              <a:off x="5238306" y="3774642"/>
              <a:ext cx="622329" cy="34564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846" dirty="0">
                  <a:latin typeface="Calibri" panose="020F0502020204030204" pitchFamily="34" charset="0"/>
                </a:rPr>
                <a:t>Clock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38306" y="4171393"/>
              <a:ext cx="622329" cy="34564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846" dirty="0">
                  <a:latin typeface="Calibri" panose="020F0502020204030204" pitchFamily="34" charset="0"/>
                </a:rPr>
                <a:t>Reset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8192374" y="4523533"/>
              <a:ext cx="0" cy="4032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450782" y="3371393"/>
                  <a:ext cx="25559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sz="1846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782" y="3371393"/>
                  <a:ext cx="255597" cy="34564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428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7199672" y="2219253"/>
              <a:ext cx="2016245" cy="41475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Parallel Data Input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27372" y="4915275"/>
              <a:ext cx="1500510" cy="41475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Serial Output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41035" y="3371393"/>
              <a:ext cx="806498" cy="34564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846" dirty="0">
                  <a:latin typeface="Calibri" panose="020F0502020204030204" pitchFamily="34" charset="0"/>
                </a:rPr>
                <a:t>Control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41036" y="2737716"/>
              <a:ext cx="976590" cy="34564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846" dirty="0">
                  <a:latin typeface="Calibri" panose="020F0502020204030204" pitchFamily="34" charset="0"/>
                </a:rPr>
                <a:t>Serial In</a:t>
              </a:r>
            </a:p>
          </p:txBody>
        </p:sp>
      </p:grpSp>
      <p:sp>
        <p:nvSpPr>
          <p:cNvPr id="41" name="Freeform 40"/>
          <p:cNvSpPr/>
          <p:nvPr/>
        </p:nvSpPr>
        <p:spPr>
          <a:xfrm>
            <a:off x="5156933" y="2740906"/>
            <a:ext cx="550475" cy="428147"/>
          </a:xfrm>
          <a:custGeom>
            <a:avLst/>
            <a:gdLst>
              <a:gd name="connsiteX0" fmla="*/ 0 w 596348"/>
              <a:gd name="connsiteY0" fmla="*/ 0 h 463826"/>
              <a:gd name="connsiteX1" fmla="*/ 596348 w 596348"/>
              <a:gd name="connsiteY1" fmla="*/ 0 h 463826"/>
              <a:gd name="connsiteX2" fmla="*/ 596348 w 596348"/>
              <a:gd name="connsiteY2" fmla="*/ 463826 h 46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463826">
                <a:moveTo>
                  <a:pt x="0" y="0"/>
                </a:moveTo>
                <a:lnTo>
                  <a:pt x="596348" y="0"/>
                </a:lnTo>
                <a:lnTo>
                  <a:pt x="596348" y="463826"/>
                </a:ln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</p:spTree>
    <p:extLst>
      <p:ext uri="{BB962C8B-B14F-4D97-AF65-F5344CB8AC3E}">
        <p14:creationId xmlns:p14="http://schemas.microsoft.com/office/powerpoint/2010/main" val="104574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>
          <a:xfrm>
            <a:off x="6321537" y="4029289"/>
            <a:ext cx="127729" cy="581108"/>
          </a:xfrm>
          <a:custGeom>
            <a:avLst/>
            <a:gdLst>
              <a:gd name="connsiteX0" fmla="*/ 0 w 286512"/>
              <a:gd name="connsiteY0" fmla="*/ 0 h 658368"/>
              <a:gd name="connsiteX1" fmla="*/ 0 w 286512"/>
              <a:gd name="connsiteY1" fmla="*/ 0 h 658368"/>
              <a:gd name="connsiteX2" fmla="*/ 0 w 286512"/>
              <a:gd name="connsiteY2" fmla="*/ 658368 h 658368"/>
              <a:gd name="connsiteX3" fmla="*/ 286512 w 286512"/>
              <a:gd name="connsiteY3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12" h="658368">
                <a:moveTo>
                  <a:pt x="0" y="0"/>
                </a:moveTo>
                <a:lnTo>
                  <a:pt x="0" y="0"/>
                </a:lnTo>
                <a:lnTo>
                  <a:pt x="0" y="658368"/>
                </a:lnTo>
                <a:lnTo>
                  <a:pt x="286512" y="65836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55" name="Freeform 54"/>
          <p:cNvSpPr/>
          <p:nvPr/>
        </p:nvSpPr>
        <p:spPr>
          <a:xfrm>
            <a:off x="3343698" y="4029289"/>
            <a:ext cx="127729" cy="581108"/>
          </a:xfrm>
          <a:custGeom>
            <a:avLst/>
            <a:gdLst>
              <a:gd name="connsiteX0" fmla="*/ 0 w 286512"/>
              <a:gd name="connsiteY0" fmla="*/ 0 h 658368"/>
              <a:gd name="connsiteX1" fmla="*/ 0 w 286512"/>
              <a:gd name="connsiteY1" fmla="*/ 0 h 658368"/>
              <a:gd name="connsiteX2" fmla="*/ 0 w 286512"/>
              <a:gd name="connsiteY2" fmla="*/ 658368 h 658368"/>
              <a:gd name="connsiteX3" fmla="*/ 286512 w 286512"/>
              <a:gd name="connsiteY3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12" h="658368">
                <a:moveTo>
                  <a:pt x="0" y="0"/>
                </a:moveTo>
                <a:lnTo>
                  <a:pt x="0" y="0"/>
                </a:lnTo>
                <a:lnTo>
                  <a:pt x="0" y="658368"/>
                </a:lnTo>
                <a:lnTo>
                  <a:pt x="286512" y="65836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689757"/>
            <a:ext cx="8366760" cy="983021"/>
          </a:xfrm>
        </p:spPr>
        <p:txBody>
          <a:bodyPr/>
          <a:lstStyle/>
          <a:p>
            <a:r>
              <a:rPr lang="en-US" dirty="0"/>
              <a:t>Parallel In Serial Out Shift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74" y="1754378"/>
            <a:ext cx="6241828" cy="1010338"/>
          </a:xfrm>
        </p:spPr>
        <p:txBody>
          <a:bodyPr>
            <a:normAutofit/>
          </a:bodyPr>
          <a:lstStyle/>
          <a:p>
            <a:pPr>
              <a:spcBef>
                <a:spcPts val="1846"/>
              </a:spcBef>
            </a:pPr>
            <a:r>
              <a:rPr lang="en-US" dirty="0"/>
              <a:t>Two control functions:</a:t>
            </a:r>
          </a:p>
          <a:p>
            <a:pPr marL="329720" indent="0">
              <a:spcBef>
                <a:spcPts val="1846"/>
              </a:spcBef>
              <a:buNone/>
            </a:pPr>
            <a:r>
              <a:rPr lang="en-US" b="1" i="1" dirty="0">
                <a:solidFill>
                  <a:srgbClr val="FF0000"/>
                </a:solidFill>
              </a:rPr>
              <a:t>s</a:t>
            </a:r>
            <a:r>
              <a:rPr lang="en-US" b="1" dirty="0">
                <a:solidFill>
                  <a:srgbClr val="FF0000"/>
                </a:solidFill>
              </a:rPr>
              <a:t> = 0 </a:t>
            </a:r>
            <a:r>
              <a:rPr lang="en-US" dirty="0">
                <a:sym typeface="Wingdings" panose="05000000000000000000" pitchFamily="2" charset="2"/>
              </a:rPr>
              <a:t> Shift		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= 1 </a:t>
            </a:r>
            <a:r>
              <a:rPr lang="en-US" dirty="0">
                <a:sym typeface="Wingdings" panose="05000000000000000000" pitchFamily="2" charset="2"/>
              </a:rPr>
              <a:t> Load data</a:t>
            </a:r>
            <a:endParaRPr lang="en-US" dirty="0"/>
          </a:p>
        </p:txBody>
      </p:sp>
      <p:cxnSp>
        <p:nvCxnSpPr>
          <p:cNvPr id="5" name="Straight Connector 4"/>
          <p:cNvCxnSpPr>
            <a:endCxn id="16" idx="2"/>
          </p:cNvCxnSpPr>
          <p:nvPr/>
        </p:nvCxnSpPr>
        <p:spPr>
          <a:xfrm flipV="1">
            <a:off x="3861871" y="5403314"/>
            <a:ext cx="0" cy="531758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78" idx="2"/>
          </p:cNvCxnSpPr>
          <p:nvPr/>
        </p:nvCxnSpPr>
        <p:spPr>
          <a:xfrm flipV="1">
            <a:off x="5352246" y="5403314"/>
            <a:ext cx="0" cy="531758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73" idx="2"/>
          </p:cNvCxnSpPr>
          <p:nvPr/>
        </p:nvCxnSpPr>
        <p:spPr>
          <a:xfrm flipV="1">
            <a:off x="2371497" y="5403314"/>
            <a:ext cx="1" cy="531758"/>
          </a:xfrm>
          <a:prstGeom prst="line">
            <a:avLst/>
          </a:prstGeom>
          <a:ln w="254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flipV="1">
            <a:off x="1837302" y="5067241"/>
            <a:ext cx="119487" cy="612367"/>
          </a:xfrm>
          <a:custGeom>
            <a:avLst/>
            <a:gdLst>
              <a:gd name="connsiteX0" fmla="*/ 0 w 286512"/>
              <a:gd name="connsiteY0" fmla="*/ 0 h 658368"/>
              <a:gd name="connsiteX1" fmla="*/ 0 w 286512"/>
              <a:gd name="connsiteY1" fmla="*/ 0 h 658368"/>
              <a:gd name="connsiteX2" fmla="*/ 0 w 286512"/>
              <a:gd name="connsiteY2" fmla="*/ 658368 h 658368"/>
              <a:gd name="connsiteX3" fmla="*/ 286512 w 286512"/>
              <a:gd name="connsiteY3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12" h="658368">
                <a:moveTo>
                  <a:pt x="0" y="0"/>
                </a:moveTo>
                <a:lnTo>
                  <a:pt x="0" y="0"/>
                </a:lnTo>
                <a:lnTo>
                  <a:pt x="0" y="658368"/>
                </a:lnTo>
                <a:lnTo>
                  <a:pt x="286512" y="658368"/>
                </a:lnTo>
              </a:path>
            </a:pathLst>
          </a:custGeom>
          <a:noFill/>
          <a:ln>
            <a:solidFill>
              <a:schemeClr val="tx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" name="Freeform 8"/>
          <p:cNvSpPr/>
          <p:nvPr/>
        </p:nvSpPr>
        <p:spPr>
          <a:xfrm flipV="1">
            <a:off x="3343698" y="5067241"/>
            <a:ext cx="111709" cy="612367"/>
          </a:xfrm>
          <a:custGeom>
            <a:avLst/>
            <a:gdLst>
              <a:gd name="connsiteX0" fmla="*/ 0 w 286512"/>
              <a:gd name="connsiteY0" fmla="*/ 0 h 658368"/>
              <a:gd name="connsiteX1" fmla="*/ 0 w 286512"/>
              <a:gd name="connsiteY1" fmla="*/ 0 h 658368"/>
              <a:gd name="connsiteX2" fmla="*/ 0 w 286512"/>
              <a:gd name="connsiteY2" fmla="*/ 658368 h 658368"/>
              <a:gd name="connsiteX3" fmla="*/ 286512 w 286512"/>
              <a:gd name="connsiteY3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12" h="658368">
                <a:moveTo>
                  <a:pt x="0" y="0"/>
                </a:moveTo>
                <a:lnTo>
                  <a:pt x="0" y="0"/>
                </a:lnTo>
                <a:lnTo>
                  <a:pt x="0" y="658368"/>
                </a:lnTo>
                <a:lnTo>
                  <a:pt x="286512" y="658368"/>
                </a:lnTo>
              </a:path>
            </a:pathLst>
          </a:custGeom>
          <a:noFill/>
          <a:ln>
            <a:solidFill>
              <a:schemeClr val="tx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0" name="Freeform 9"/>
          <p:cNvSpPr/>
          <p:nvPr/>
        </p:nvSpPr>
        <p:spPr>
          <a:xfrm>
            <a:off x="1380821" y="5067243"/>
            <a:ext cx="5118070" cy="612366"/>
          </a:xfrm>
          <a:custGeom>
            <a:avLst/>
            <a:gdLst>
              <a:gd name="connsiteX0" fmla="*/ 5961888 w 5961888"/>
              <a:gd name="connsiteY0" fmla="*/ 0 h 597408"/>
              <a:gd name="connsiteX1" fmla="*/ 5742432 w 5961888"/>
              <a:gd name="connsiteY1" fmla="*/ 0 h 597408"/>
              <a:gd name="connsiteX2" fmla="*/ 5742432 w 5961888"/>
              <a:gd name="connsiteY2" fmla="*/ 597408 h 597408"/>
              <a:gd name="connsiteX3" fmla="*/ 0 w 5961888"/>
              <a:gd name="connsiteY3" fmla="*/ 597408 h 597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1888" h="597408">
                <a:moveTo>
                  <a:pt x="5961888" y="0"/>
                </a:moveTo>
                <a:lnTo>
                  <a:pt x="5742432" y="0"/>
                </a:lnTo>
                <a:lnTo>
                  <a:pt x="5742432" y="597408"/>
                </a:lnTo>
                <a:lnTo>
                  <a:pt x="0" y="59740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83" name="Rectangle 82"/>
          <p:cNvSpPr/>
          <p:nvPr/>
        </p:nvSpPr>
        <p:spPr>
          <a:xfrm>
            <a:off x="6436154" y="4350352"/>
            <a:ext cx="812933" cy="10529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494608" y="4446152"/>
                <a:ext cx="302849" cy="3190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46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46" i="1" dirty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46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608" y="4446152"/>
                <a:ext cx="302849" cy="319054"/>
              </a:xfrm>
              <a:prstGeom prst="rect">
                <a:avLst/>
              </a:prstGeom>
              <a:blipFill>
                <a:blip r:embed="rId2"/>
                <a:stretch>
                  <a:fillRect l="-26000" b="-754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797458" y="5137437"/>
                <a:ext cx="135488" cy="26587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46" i="1" dirty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458" y="5137437"/>
                <a:ext cx="135488" cy="265878"/>
              </a:xfrm>
              <a:prstGeom prst="rect">
                <a:avLst/>
              </a:prstGeom>
              <a:blipFill>
                <a:blip r:embed="rId3"/>
                <a:stretch>
                  <a:fillRect l="-86364" r="-45455" b="-1162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Isosceles Triangle 85"/>
          <p:cNvSpPr/>
          <p:nvPr/>
        </p:nvSpPr>
        <p:spPr>
          <a:xfrm rot="5400000">
            <a:off x="6415831" y="5017928"/>
            <a:ext cx="139832" cy="9918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962304" y="4446152"/>
                <a:ext cx="260736" cy="3190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46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46" i="1" dirty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846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304" y="4446152"/>
                <a:ext cx="260736" cy="319054"/>
              </a:xfrm>
              <a:prstGeom prst="rect">
                <a:avLst/>
              </a:prstGeom>
              <a:blipFill>
                <a:blip r:embed="rId4"/>
                <a:stretch>
                  <a:fillRect l="-48837" r="-6977" b="-1886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580144" y="4286257"/>
            <a:ext cx="1301505" cy="691653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846" dirty="0">
                <a:latin typeface="Calibri" panose="020F0502020204030204" pitchFamily="34" charset="0"/>
              </a:rPr>
              <a:t>Serial</a:t>
            </a:r>
          </a:p>
          <a:p>
            <a:pPr algn="ctr"/>
            <a:r>
              <a:rPr lang="en-US" sz="1846" dirty="0">
                <a:latin typeface="Calibri" panose="020F0502020204030204" pitchFamily="34" charset="0"/>
              </a:rPr>
              <a:t>Output </a:t>
            </a:r>
            <a:r>
              <a:rPr lang="en-US" sz="1846" b="1" dirty="0">
                <a:latin typeface="Calibri" panose="020F0502020204030204" pitchFamily="34" charset="0"/>
              </a:rPr>
              <a:t>SO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945780" y="4350352"/>
            <a:ext cx="812933" cy="10529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004234" y="4446152"/>
                <a:ext cx="302849" cy="3190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46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46" i="1" dirty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46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34" y="4446152"/>
                <a:ext cx="302849" cy="319054"/>
              </a:xfrm>
              <a:prstGeom prst="rect">
                <a:avLst/>
              </a:prstGeom>
              <a:blipFill>
                <a:blip r:embed="rId5"/>
                <a:stretch>
                  <a:fillRect l="-28000" b="-754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5307084" y="5137437"/>
                <a:ext cx="135488" cy="26587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46" i="1" dirty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084" y="5137437"/>
                <a:ext cx="135488" cy="265878"/>
              </a:xfrm>
              <a:prstGeom prst="rect">
                <a:avLst/>
              </a:prstGeom>
              <a:blipFill>
                <a:blip r:embed="rId6"/>
                <a:stretch>
                  <a:fillRect l="-90909" r="-40909" b="-1162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Isosceles Triangle 80"/>
          <p:cNvSpPr/>
          <p:nvPr/>
        </p:nvSpPr>
        <p:spPr>
          <a:xfrm rot="5400000">
            <a:off x="4925457" y="5017928"/>
            <a:ext cx="139832" cy="9918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471930" y="4446152"/>
                <a:ext cx="260736" cy="3190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46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46" i="1" dirty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846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930" y="4446152"/>
                <a:ext cx="260736" cy="319054"/>
              </a:xfrm>
              <a:prstGeom prst="rect">
                <a:avLst/>
              </a:prstGeom>
              <a:blipFill>
                <a:blip r:embed="rId7"/>
                <a:stretch>
                  <a:fillRect l="-50000" r="-9524" b="-1886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455405" y="4350352"/>
            <a:ext cx="812933" cy="10529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13859" y="4446152"/>
                <a:ext cx="302849" cy="3190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46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46" i="1" dirty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46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859" y="4446152"/>
                <a:ext cx="302849" cy="319054"/>
              </a:xfrm>
              <a:prstGeom prst="rect">
                <a:avLst/>
              </a:prstGeom>
              <a:blipFill>
                <a:blip r:embed="rId8"/>
                <a:stretch>
                  <a:fillRect l="-26000" b="-754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16709" y="5137437"/>
                <a:ext cx="135488" cy="26587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46" i="1" dirty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709" y="5137437"/>
                <a:ext cx="135488" cy="265878"/>
              </a:xfrm>
              <a:prstGeom prst="rect">
                <a:avLst/>
              </a:prstGeom>
              <a:blipFill>
                <a:blip r:embed="rId9"/>
                <a:stretch>
                  <a:fillRect l="-86364" r="-45455" b="-1162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Isosceles Triangle 18"/>
          <p:cNvSpPr/>
          <p:nvPr/>
        </p:nvSpPr>
        <p:spPr>
          <a:xfrm rot="5400000">
            <a:off x="3435082" y="5017928"/>
            <a:ext cx="139832" cy="9918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81555" y="4446152"/>
                <a:ext cx="260736" cy="3190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46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46" i="1" dirty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846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555" y="4446152"/>
                <a:ext cx="260736" cy="319054"/>
              </a:xfrm>
              <a:prstGeom prst="rect">
                <a:avLst/>
              </a:prstGeom>
              <a:blipFill>
                <a:blip r:embed="rId10"/>
                <a:stretch>
                  <a:fillRect l="-48837" r="-6977" b="-1886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1965031" y="4350352"/>
            <a:ext cx="812933" cy="10529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023485" y="4446152"/>
                <a:ext cx="302849" cy="3190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46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46" i="1" dirty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46" i="1" dirty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485" y="4446152"/>
                <a:ext cx="302849" cy="319054"/>
              </a:xfrm>
              <a:prstGeom prst="rect">
                <a:avLst/>
              </a:prstGeom>
              <a:blipFill>
                <a:blip r:embed="rId11"/>
                <a:stretch>
                  <a:fillRect l="-28000" b="-754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326334" y="5137437"/>
                <a:ext cx="135488" cy="26587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46" i="1" dirty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334" y="5137437"/>
                <a:ext cx="135488" cy="265878"/>
              </a:xfrm>
              <a:prstGeom prst="rect">
                <a:avLst/>
              </a:prstGeom>
              <a:blipFill>
                <a:blip r:embed="rId12"/>
                <a:stretch>
                  <a:fillRect l="-90909" r="-40909" b="-1162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Isosceles Triangle 75"/>
          <p:cNvSpPr/>
          <p:nvPr/>
        </p:nvSpPr>
        <p:spPr>
          <a:xfrm rot="5400000">
            <a:off x="1944708" y="5017928"/>
            <a:ext cx="139832" cy="9918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491181" y="4446152"/>
                <a:ext cx="260736" cy="3190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46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46" i="1" dirty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1846" i="1" dirty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181" y="4446152"/>
                <a:ext cx="260736" cy="319054"/>
              </a:xfrm>
              <a:prstGeom prst="rect">
                <a:avLst/>
              </a:prstGeom>
              <a:blipFill>
                <a:blip r:embed="rId13"/>
                <a:stretch>
                  <a:fillRect l="-52381" r="-9524" b="-1886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/>
          <p:cNvSpPr/>
          <p:nvPr/>
        </p:nvSpPr>
        <p:spPr>
          <a:xfrm>
            <a:off x="1380821" y="5403314"/>
            <a:ext cx="5457743" cy="531758"/>
          </a:xfrm>
          <a:custGeom>
            <a:avLst/>
            <a:gdLst>
              <a:gd name="connsiteX0" fmla="*/ 6473952 w 6473952"/>
              <a:gd name="connsiteY0" fmla="*/ 0 h 408432"/>
              <a:gd name="connsiteX1" fmla="*/ 6473952 w 6473952"/>
              <a:gd name="connsiteY1" fmla="*/ 408432 h 408432"/>
              <a:gd name="connsiteX2" fmla="*/ 0 w 6473952"/>
              <a:gd name="connsiteY2" fmla="*/ 408432 h 40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3952" h="408432">
                <a:moveTo>
                  <a:pt x="6473952" y="0"/>
                </a:moveTo>
                <a:lnTo>
                  <a:pt x="6473952" y="408432"/>
                </a:lnTo>
                <a:lnTo>
                  <a:pt x="0" y="40843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92593" y="5456491"/>
                <a:ext cx="647056" cy="3190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846" i="1" dirty="0">
                          <a:latin typeface="Cambria Math"/>
                        </a:rPr>
                        <m:t>𝐶𝑙𝑜𝑐𝑘</m:t>
                      </m:r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93" y="5456491"/>
                <a:ext cx="647056" cy="319054"/>
              </a:xfrm>
              <a:prstGeom prst="rect">
                <a:avLst/>
              </a:prstGeom>
              <a:blipFill>
                <a:blip r:embed="rId14"/>
                <a:stretch>
                  <a:fillRect l="-3774" r="-11321" b="-1923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86942" y="5775545"/>
                <a:ext cx="552707" cy="3190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46" i="1" dirty="0">
                          <a:latin typeface="Cambria Math"/>
                        </a:rPr>
                        <m:t>𝑅𝑒𝑠𝑒𝑡</m:t>
                      </m:r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42" y="5775545"/>
                <a:ext cx="552707" cy="319054"/>
              </a:xfrm>
              <a:prstGeom prst="rect">
                <a:avLst/>
              </a:prstGeom>
              <a:blipFill>
                <a:blip r:embed="rId15"/>
                <a:stretch>
                  <a:fillRect l="-21978" r="-1208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 flipV="1">
            <a:off x="4826501" y="5067241"/>
            <a:ext cx="128839" cy="612367"/>
          </a:xfrm>
          <a:custGeom>
            <a:avLst/>
            <a:gdLst>
              <a:gd name="connsiteX0" fmla="*/ 0 w 286512"/>
              <a:gd name="connsiteY0" fmla="*/ 0 h 658368"/>
              <a:gd name="connsiteX1" fmla="*/ 0 w 286512"/>
              <a:gd name="connsiteY1" fmla="*/ 0 h 658368"/>
              <a:gd name="connsiteX2" fmla="*/ 0 w 286512"/>
              <a:gd name="connsiteY2" fmla="*/ 658368 h 658368"/>
              <a:gd name="connsiteX3" fmla="*/ 286512 w 286512"/>
              <a:gd name="connsiteY3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12" h="658368">
                <a:moveTo>
                  <a:pt x="0" y="0"/>
                </a:moveTo>
                <a:lnTo>
                  <a:pt x="0" y="0"/>
                </a:lnTo>
                <a:lnTo>
                  <a:pt x="0" y="658368"/>
                </a:lnTo>
                <a:lnTo>
                  <a:pt x="286512" y="658368"/>
                </a:lnTo>
              </a:path>
            </a:pathLst>
          </a:custGeom>
          <a:noFill/>
          <a:ln>
            <a:solidFill>
              <a:schemeClr val="tx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107524" y="3724458"/>
                <a:ext cx="276354" cy="27817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46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𝒔</m:t>
                      </m:r>
                    </m:oMath>
                  </m:oMathPara>
                </a14:m>
                <a:endParaRPr lang="en-US" sz="1846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24" y="3724458"/>
                <a:ext cx="276354" cy="278178"/>
              </a:xfrm>
              <a:prstGeom prst="rect">
                <a:avLst/>
              </a:prstGeom>
              <a:blipFill>
                <a:blip r:embed="rId16"/>
                <a:stretch>
                  <a:fillRect l="-4444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1339649" y="3883985"/>
            <a:ext cx="49818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913215" y="3169936"/>
                <a:ext cx="319054" cy="3190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46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46" i="1" dirty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46" i="1" dirty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215" y="3169936"/>
                <a:ext cx="319054" cy="319054"/>
              </a:xfrm>
              <a:prstGeom prst="rect">
                <a:avLst/>
              </a:prstGeom>
              <a:blipFill>
                <a:blip r:embed="rId17"/>
                <a:stretch>
                  <a:fillRect l="-13462" b="-961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 64"/>
          <p:cNvSpPr/>
          <p:nvPr/>
        </p:nvSpPr>
        <p:spPr>
          <a:xfrm>
            <a:off x="1839296" y="4028919"/>
            <a:ext cx="117494" cy="581478"/>
          </a:xfrm>
          <a:custGeom>
            <a:avLst/>
            <a:gdLst>
              <a:gd name="connsiteX0" fmla="*/ 0 w 286512"/>
              <a:gd name="connsiteY0" fmla="*/ 0 h 658368"/>
              <a:gd name="connsiteX1" fmla="*/ 0 w 286512"/>
              <a:gd name="connsiteY1" fmla="*/ 0 h 658368"/>
              <a:gd name="connsiteX2" fmla="*/ 0 w 286512"/>
              <a:gd name="connsiteY2" fmla="*/ 658368 h 658368"/>
              <a:gd name="connsiteX3" fmla="*/ 286512 w 286512"/>
              <a:gd name="connsiteY3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12" h="658368">
                <a:moveTo>
                  <a:pt x="0" y="0"/>
                </a:moveTo>
                <a:lnTo>
                  <a:pt x="0" y="0"/>
                </a:lnTo>
                <a:lnTo>
                  <a:pt x="0" y="658368"/>
                </a:lnTo>
                <a:lnTo>
                  <a:pt x="286512" y="65836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7249087" y="4605679"/>
            <a:ext cx="478581" cy="0"/>
          </a:xfrm>
          <a:prstGeom prst="line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407607" y="3169936"/>
                <a:ext cx="319054" cy="3190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46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46" i="1" dirty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46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07" y="3169936"/>
                <a:ext cx="319054" cy="319054"/>
              </a:xfrm>
              <a:prstGeom prst="rect">
                <a:avLst/>
              </a:prstGeom>
              <a:blipFill>
                <a:blip r:embed="rId18"/>
                <a:stretch>
                  <a:fillRect l="-13462" b="-961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3099923" y="3754869"/>
            <a:ext cx="566585" cy="274421"/>
            <a:chOff x="5061243" y="3131711"/>
            <a:chExt cx="773223" cy="297289"/>
          </a:xfrm>
        </p:grpSpPr>
        <p:sp>
          <p:nvSpPr>
            <p:cNvPr id="59" name="Flowchart: Manual Operation 58"/>
            <p:cNvSpPr/>
            <p:nvPr/>
          </p:nvSpPr>
          <p:spPr>
            <a:xfrm>
              <a:off x="5061243" y="3131711"/>
              <a:ext cx="773223" cy="297289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154" rIns="0" bIns="0"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188623" y="3160843"/>
              <a:ext cx="518463" cy="239682"/>
              <a:chOff x="5183428" y="2852930"/>
              <a:chExt cx="518463" cy="230428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5496583" y="2852930"/>
                <a:ext cx="205308" cy="23042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dirty="0"/>
                  <a:t>1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183428" y="2852930"/>
                <a:ext cx="205308" cy="23042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dirty="0"/>
                  <a:t>0</a:t>
                </a:r>
              </a:p>
            </p:txBody>
          </p:sp>
        </p:grpSp>
      </p:grpSp>
      <p:cxnSp>
        <p:nvCxnSpPr>
          <p:cNvPr id="57" name="Straight Connector 56"/>
          <p:cNvCxnSpPr/>
          <p:nvPr/>
        </p:nvCxnSpPr>
        <p:spPr>
          <a:xfrm>
            <a:off x="3498901" y="3542165"/>
            <a:ext cx="0" cy="2127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90410" y="3169936"/>
                <a:ext cx="319054" cy="3190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46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46" i="1" dirty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46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10" y="3169936"/>
                <a:ext cx="319054" cy="319054"/>
              </a:xfrm>
              <a:prstGeom prst="rect">
                <a:avLst/>
              </a:prstGeom>
              <a:blipFill>
                <a:blip r:embed="rId19"/>
                <a:stretch>
                  <a:fillRect l="-11321" b="-961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 45"/>
          <p:cNvSpPr/>
          <p:nvPr/>
        </p:nvSpPr>
        <p:spPr>
          <a:xfrm>
            <a:off x="4839653" y="4029289"/>
            <a:ext cx="114577" cy="581108"/>
          </a:xfrm>
          <a:custGeom>
            <a:avLst/>
            <a:gdLst>
              <a:gd name="connsiteX0" fmla="*/ 0 w 286512"/>
              <a:gd name="connsiteY0" fmla="*/ 0 h 658368"/>
              <a:gd name="connsiteX1" fmla="*/ 0 w 286512"/>
              <a:gd name="connsiteY1" fmla="*/ 0 h 658368"/>
              <a:gd name="connsiteX2" fmla="*/ 0 w 286512"/>
              <a:gd name="connsiteY2" fmla="*/ 658368 h 658368"/>
              <a:gd name="connsiteX3" fmla="*/ 286512 w 286512"/>
              <a:gd name="connsiteY3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12" h="658368">
                <a:moveTo>
                  <a:pt x="0" y="0"/>
                </a:moveTo>
                <a:lnTo>
                  <a:pt x="0" y="0"/>
                </a:lnTo>
                <a:lnTo>
                  <a:pt x="0" y="658368"/>
                </a:lnTo>
                <a:lnTo>
                  <a:pt x="286512" y="65836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grpSp>
        <p:nvGrpSpPr>
          <p:cNvPr id="47" name="Group 46"/>
          <p:cNvGrpSpPr/>
          <p:nvPr/>
        </p:nvGrpSpPr>
        <p:grpSpPr>
          <a:xfrm>
            <a:off x="4582722" y="3754869"/>
            <a:ext cx="566584" cy="274421"/>
            <a:chOff x="5061243" y="3131711"/>
            <a:chExt cx="773223" cy="297289"/>
          </a:xfrm>
        </p:grpSpPr>
        <p:sp>
          <p:nvSpPr>
            <p:cNvPr id="50" name="Flowchart: Manual Operation 49"/>
            <p:cNvSpPr/>
            <p:nvPr/>
          </p:nvSpPr>
          <p:spPr>
            <a:xfrm>
              <a:off x="5061243" y="3131711"/>
              <a:ext cx="773223" cy="297289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154" rIns="0" bIns="0"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188623" y="3160843"/>
              <a:ext cx="518463" cy="239682"/>
              <a:chOff x="5183428" y="2852930"/>
              <a:chExt cx="518463" cy="230428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96583" y="2852930"/>
                <a:ext cx="205308" cy="23042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183428" y="2852930"/>
                <a:ext cx="205308" cy="23042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dirty="0"/>
                  <a:t>0</a:t>
                </a:r>
              </a:p>
            </p:txBody>
          </p:sp>
        </p:grpSp>
      </p:grpSp>
      <p:cxnSp>
        <p:nvCxnSpPr>
          <p:cNvPr id="48" name="Straight Connector 47"/>
          <p:cNvCxnSpPr/>
          <p:nvPr/>
        </p:nvCxnSpPr>
        <p:spPr>
          <a:xfrm>
            <a:off x="4987820" y="3542165"/>
            <a:ext cx="0" cy="2127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385446" y="3169936"/>
                <a:ext cx="319054" cy="3190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46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46" i="1" dirty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46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46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46" y="3169936"/>
                <a:ext cx="319054" cy="319054"/>
              </a:xfrm>
              <a:prstGeom prst="rect">
                <a:avLst/>
              </a:prstGeom>
              <a:blipFill>
                <a:blip r:embed="rId20"/>
                <a:stretch>
                  <a:fillRect l="-11321" b="-9615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077758" y="3754869"/>
            <a:ext cx="566584" cy="274421"/>
            <a:chOff x="5061243" y="3131711"/>
            <a:chExt cx="773223" cy="297289"/>
          </a:xfrm>
        </p:grpSpPr>
        <p:sp>
          <p:nvSpPr>
            <p:cNvPr id="41" name="Flowchart: Manual Operation 40"/>
            <p:cNvSpPr/>
            <p:nvPr/>
          </p:nvSpPr>
          <p:spPr>
            <a:xfrm>
              <a:off x="5061243" y="3131711"/>
              <a:ext cx="773223" cy="297289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154" rIns="0" bIns="0"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188623" y="3160843"/>
              <a:ext cx="518463" cy="239682"/>
              <a:chOff x="5183428" y="2852930"/>
              <a:chExt cx="518463" cy="230428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5496583" y="2852930"/>
                <a:ext cx="205308" cy="23042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dirty="0"/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183428" y="2852930"/>
                <a:ext cx="205308" cy="23042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dirty="0"/>
                  <a:t>0</a:t>
                </a:r>
              </a:p>
            </p:txBody>
          </p:sp>
        </p:grpSp>
      </p:grpSp>
      <p:cxnSp>
        <p:nvCxnSpPr>
          <p:cNvPr id="39" name="Straight Connector 38"/>
          <p:cNvCxnSpPr/>
          <p:nvPr/>
        </p:nvCxnSpPr>
        <p:spPr>
          <a:xfrm>
            <a:off x="6476740" y="3542165"/>
            <a:ext cx="0" cy="2127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reeform 96"/>
          <p:cNvSpPr/>
          <p:nvPr/>
        </p:nvSpPr>
        <p:spPr>
          <a:xfrm>
            <a:off x="2778486" y="3547598"/>
            <a:ext cx="480960" cy="1062799"/>
          </a:xfrm>
          <a:custGeom>
            <a:avLst/>
            <a:gdLst>
              <a:gd name="connsiteX0" fmla="*/ 0 w 503583"/>
              <a:gd name="connsiteY0" fmla="*/ 1152939 h 1152939"/>
              <a:gd name="connsiteX1" fmla="*/ 192157 w 503583"/>
              <a:gd name="connsiteY1" fmla="*/ 1152939 h 1152939"/>
              <a:gd name="connsiteX2" fmla="*/ 192157 w 503583"/>
              <a:gd name="connsiteY2" fmla="*/ 0 h 1152939"/>
              <a:gd name="connsiteX3" fmla="*/ 503583 w 503583"/>
              <a:gd name="connsiteY3" fmla="*/ 0 h 1152939"/>
              <a:gd name="connsiteX4" fmla="*/ 503583 w 503583"/>
              <a:gd name="connsiteY4" fmla="*/ 225287 h 11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83" h="1152939">
                <a:moveTo>
                  <a:pt x="0" y="1152939"/>
                </a:moveTo>
                <a:lnTo>
                  <a:pt x="192157" y="1152939"/>
                </a:lnTo>
                <a:lnTo>
                  <a:pt x="192157" y="0"/>
                </a:lnTo>
                <a:lnTo>
                  <a:pt x="503583" y="0"/>
                </a:lnTo>
                <a:lnTo>
                  <a:pt x="503583" y="2252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8" name="Freeform 97"/>
          <p:cNvSpPr/>
          <p:nvPr/>
        </p:nvSpPr>
        <p:spPr>
          <a:xfrm>
            <a:off x="4267826" y="3546883"/>
            <a:ext cx="480960" cy="1063514"/>
          </a:xfrm>
          <a:custGeom>
            <a:avLst/>
            <a:gdLst>
              <a:gd name="connsiteX0" fmla="*/ 0 w 503583"/>
              <a:gd name="connsiteY0" fmla="*/ 1152939 h 1152939"/>
              <a:gd name="connsiteX1" fmla="*/ 192157 w 503583"/>
              <a:gd name="connsiteY1" fmla="*/ 1152939 h 1152939"/>
              <a:gd name="connsiteX2" fmla="*/ 192157 w 503583"/>
              <a:gd name="connsiteY2" fmla="*/ 0 h 1152939"/>
              <a:gd name="connsiteX3" fmla="*/ 503583 w 503583"/>
              <a:gd name="connsiteY3" fmla="*/ 0 h 1152939"/>
              <a:gd name="connsiteX4" fmla="*/ 503583 w 503583"/>
              <a:gd name="connsiteY4" fmla="*/ 225287 h 11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83" h="1152939">
                <a:moveTo>
                  <a:pt x="0" y="1152939"/>
                </a:moveTo>
                <a:lnTo>
                  <a:pt x="192157" y="1152939"/>
                </a:lnTo>
                <a:lnTo>
                  <a:pt x="192157" y="0"/>
                </a:lnTo>
                <a:lnTo>
                  <a:pt x="503583" y="0"/>
                </a:lnTo>
                <a:lnTo>
                  <a:pt x="503583" y="2252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99" name="Freeform 98"/>
          <p:cNvSpPr/>
          <p:nvPr/>
        </p:nvSpPr>
        <p:spPr>
          <a:xfrm>
            <a:off x="5757166" y="3536735"/>
            <a:ext cx="480960" cy="1073663"/>
          </a:xfrm>
          <a:custGeom>
            <a:avLst/>
            <a:gdLst>
              <a:gd name="connsiteX0" fmla="*/ 0 w 503583"/>
              <a:gd name="connsiteY0" fmla="*/ 1152939 h 1152939"/>
              <a:gd name="connsiteX1" fmla="*/ 192157 w 503583"/>
              <a:gd name="connsiteY1" fmla="*/ 1152939 h 1152939"/>
              <a:gd name="connsiteX2" fmla="*/ 192157 w 503583"/>
              <a:gd name="connsiteY2" fmla="*/ 0 h 1152939"/>
              <a:gd name="connsiteX3" fmla="*/ 503583 w 503583"/>
              <a:gd name="connsiteY3" fmla="*/ 0 h 1152939"/>
              <a:gd name="connsiteX4" fmla="*/ 503583 w 503583"/>
              <a:gd name="connsiteY4" fmla="*/ 225287 h 115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583" h="1152939">
                <a:moveTo>
                  <a:pt x="0" y="1152939"/>
                </a:moveTo>
                <a:lnTo>
                  <a:pt x="192157" y="1152939"/>
                </a:lnTo>
                <a:lnTo>
                  <a:pt x="192157" y="0"/>
                </a:lnTo>
                <a:lnTo>
                  <a:pt x="503583" y="0"/>
                </a:lnTo>
                <a:lnTo>
                  <a:pt x="503583" y="2252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04" name="TextBox 103"/>
          <p:cNvSpPr txBox="1"/>
          <p:nvPr/>
        </p:nvSpPr>
        <p:spPr>
          <a:xfrm>
            <a:off x="3085499" y="2531458"/>
            <a:ext cx="2221209" cy="425775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215" dirty="0">
                <a:latin typeface="Calibri" panose="020F0502020204030204" pitchFamily="34" charset="0"/>
              </a:rPr>
              <a:t>Parallel Data Input</a:t>
            </a:r>
            <a:endParaRPr lang="en-US" sz="2215" b="1" dirty="0">
              <a:latin typeface="Calibri" panose="020F0502020204030204" pitchFamily="34" charset="0"/>
            </a:endParaRPr>
          </a:p>
        </p:txBody>
      </p:sp>
      <p:sp>
        <p:nvSpPr>
          <p:cNvPr id="103" name="Right Brace 102"/>
          <p:cNvSpPr/>
          <p:nvPr/>
        </p:nvSpPr>
        <p:spPr>
          <a:xfrm rot="16200000">
            <a:off x="4125779" y="651371"/>
            <a:ext cx="198318" cy="4838810"/>
          </a:xfrm>
          <a:prstGeom prst="rightBrace">
            <a:avLst>
              <a:gd name="adj1" fmla="val 3270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grpSp>
        <p:nvGrpSpPr>
          <p:cNvPr id="107" name="Group 106"/>
          <p:cNvGrpSpPr/>
          <p:nvPr/>
        </p:nvGrpSpPr>
        <p:grpSpPr>
          <a:xfrm>
            <a:off x="1561752" y="3754499"/>
            <a:ext cx="566585" cy="274421"/>
            <a:chOff x="5061243" y="3131711"/>
            <a:chExt cx="773223" cy="297289"/>
          </a:xfrm>
        </p:grpSpPr>
        <p:sp>
          <p:nvSpPr>
            <p:cNvPr id="108" name="Flowchart: Manual Operation 107"/>
            <p:cNvSpPr/>
            <p:nvPr/>
          </p:nvSpPr>
          <p:spPr>
            <a:xfrm>
              <a:off x="5061243" y="3131711"/>
              <a:ext cx="773223" cy="297289"/>
            </a:xfrm>
            <a:prstGeom prst="flowChartManualOpera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66154" rIns="0" bIns="0"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5188623" y="3160843"/>
              <a:ext cx="518463" cy="239682"/>
              <a:chOff x="5183428" y="2852930"/>
              <a:chExt cx="518463" cy="230428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5496583" y="2852930"/>
                <a:ext cx="205308" cy="23042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dirty="0"/>
                  <a:t>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5183428" y="2852930"/>
                <a:ext cx="205308" cy="23042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dirty="0"/>
                  <a:t>0</a:t>
                </a:r>
              </a:p>
            </p:txBody>
          </p:sp>
        </p:grpSp>
      </p:grpSp>
      <p:cxnSp>
        <p:nvCxnSpPr>
          <p:cNvPr id="113" name="Straight Connector 112"/>
          <p:cNvCxnSpPr/>
          <p:nvPr/>
        </p:nvCxnSpPr>
        <p:spPr>
          <a:xfrm>
            <a:off x="1968810" y="3541796"/>
            <a:ext cx="0" cy="2127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reeform 115"/>
          <p:cNvSpPr/>
          <p:nvPr/>
        </p:nvSpPr>
        <p:spPr>
          <a:xfrm rot="16200000" flipH="1">
            <a:off x="1423970" y="3463278"/>
            <a:ext cx="207270" cy="375912"/>
          </a:xfrm>
          <a:custGeom>
            <a:avLst/>
            <a:gdLst>
              <a:gd name="connsiteX0" fmla="*/ 0 w 286512"/>
              <a:gd name="connsiteY0" fmla="*/ 0 h 658368"/>
              <a:gd name="connsiteX1" fmla="*/ 0 w 286512"/>
              <a:gd name="connsiteY1" fmla="*/ 0 h 658368"/>
              <a:gd name="connsiteX2" fmla="*/ 0 w 286512"/>
              <a:gd name="connsiteY2" fmla="*/ 658368 h 658368"/>
              <a:gd name="connsiteX3" fmla="*/ 286512 w 286512"/>
              <a:gd name="connsiteY3" fmla="*/ 658368 h 65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512" h="658368">
                <a:moveTo>
                  <a:pt x="0" y="0"/>
                </a:moveTo>
                <a:lnTo>
                  <a:pt x="0" y="0"/>
                </a:lnTo>
                <a:lnTo>
                  <a:pt x="0" y="658368"/>
                </a:lnTo>
                <a:lnTo>
                  <a:pt x="286512" y="65836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/>
          </a:p>
        </p:txBody>
      </p:sp>
      <p:sp>
        <p:nvSpPr>
          <p:cNvPr id="117" name="TextBox 116"/>
          <p:cNvSpPr txBox="1"/>
          <p:nvPr/>
        </p:nvSpPr>
        <p:spPr>
          <a:xfrm>
            <a:off x="479890" y="3062846"/>
            <a:ext cx="859757" cy="691653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846" dirty="0">
                <a:latin typeface="Calibri" panose="020F0502020204030204" pitchFamily="34" charset="0"/>
              </a:rPr>
              <a:t>Serial</a:t>
            </a:r>
          </a:p>
          <a:p>
            <a:pPr algn="ctr"/>
            <a:r>
              <a:rPr lang="en-US" sz="1846" dirty="0">
                <a:latin typeface="Calibri" panose="020F0502020204030204" pitchFamily="34" charset="0"/>
              </a:rPr>
              <a:t>Input </a:t>
            </a:r>
            <a:r>
              <a:rPr lang="en-US" sz="1846" b="1" dirty="0">
                <a:latin typeface="Calibri" panose="020F0502020204030204" pitchFamily="34" charset="0"/>
              </a:rPr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149070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Shift Register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2182" y="1859408"/>
                <a:ext cx="8362699" cy="454139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1385"/>
                  </a:spcBef>
                </a:pPr>
                <a:r>
                  <a:rPr lang="en-US" dirty="0"/>
                  <a:t>A Universal Shift Register has the following specification:</a:t>
                </a:r>
              </a:p>
              <a:p>
                <a:pPr lvl="1">
                  <a:spcBef>
                    <a:spcPts val="1385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parallel data input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output lines</a:t>
                </a:r>
              </a:p>
              <a:p>
                <a:pPr lvl="1">
                  <a:spcBef>
                    <a:spcPts val="1385"/>
                  </a:spcBef>
                </a:pPr>
                <a:r>
                  <a:rPr lang="en-US" dirty="0"/>
                  <a:t>Right-shift and Left-shift Serial Inputs</a:t>
                </a:r>
              </a:p>
              <a:p>
                <a:pPr lvl="1">
                  <a:spcBef>
                    <a:spcPts val="1385"/>
                  </a:spcBef>
                </a:pPr>
                <a:r>
                  <a:rPr lang="en-US" dirty="0"/>
                  <a:t>Two control input lines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</a:t>
                </a:r>
              </a:p>
              <a:p>
                <a:pPr lvl="1">
                  <a:spcBef>
                    <a:spcPts val="1385"/>
                  </a:spcBef>
                </a:pPr>
                <a:r>
                  <a:rPr lang="en-US" dirty="0"/>
                  <a:t>Clock input</a:t>
                </a:r>
              </a:p>
              <a:p>
                <a:pPr lvl="1">
                  <a:spcBef>
                    <a:spcPts val="1385"/>
                  </a:spcBef>
                </a:pPr>
                <a:r>
                  <a:rPr lang="en-US" dirty="0"/>
                  <a:t>Reset input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Four control functions:</a:t>
                </a:r>
              </a:p>
              <a:p>
                <a:pPr lvl="1">
                  <a:spcBef>
                    <a:spcPts val="1385"/>
                  </a:spcBef>
                </a:pPr>
                <a:r>
                  <a:rPr lang="en-US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b="1" dirty="0">
                    <a:solidFill>
                      <a:srgbClr val="FF0000"/>
                    </a:solidFill>
                  </a:rPr>
                  <a:t> = 00 </a:t>
                </a:r>
                <a:r>
                  <a:rPr lang="en-US" dirty="0">
                    <a:sym typeface="Wingdings" panose="05000000000000000000" pitchFamily="2" charset="2"/>
                  </a:rPr>
                  <a:t> No change in value</a:t>
                </a:r>
              </a:p>
              <a:p>
                <a:pPr lvl="1">
                  <a:spcBef>
                    <a:spcPts val="1385"/>
                  </a:spcBef>
                </a:pP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= 01 </a:t>
                </a:r>
                <a:r>
                  <a:rPr lang="en-US" dirty="0">
                    <a:sym typeface="Wingdings" panose="05000000000000000000" pitchFamily="2" charset="2"/>
                  </a:rPr>
                  <a:t> Shift Right (Right-Shift Serial Input)</a:t>
                </a:r>
              </a:p>
              <a:p>
                <a:pPr lvl="1">
                  <a:spcBef>
                    <a:spcPts val="1385"/>
                  </a:spcBef>
                </a:pP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= 10 </a:t>
                </a:r>
                <a:r>
                  <a:rPr lang="en-US" dirty="0">
                    <a:sym typeface="Wingdings" panose="05000000000000000000" pitchFamily="2" charset="2"/>
                  </a:rPr>
                  <a:t> Shift Left (Left-Shift Serial Input)</a:t>
                </a:r>
              </a:p>
              <a:p>
                <a:pPr lvl="1">
                  <a:spcBef>
                    <a:spcPts val="1385"/>
                  </a:spcBef>
                </a:pPr>
                <a:r>
                  <a:rPr lang="en-US" b="1" i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= 11 </a:t>
                </a:r>
                <a:r>
                  <a:rPr lang="en-US" dirty="0">
                    <a:sym typeface="Wingdings" panose="05000000000000000000" pitchFamily="2" charset="2"/>
                  </a:rPr>
                  <a:t> Parallel Load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input bits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182" y="1859408"/>
                <a:ext cx="8362699" cy="4541392"/>
              </a:xfrm>
              <a:blipFill>
                <a:blip r:embed="rId2"/>
                <a:stretch>
                  <a:fillRect l="-656" t="-2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835359" y="1780554"/>
            <a:ext cx="3884345" cy="3935001"/>
            <a:chOff x="1006231" y="1412755"/>
            <a:chExt cx="4208040" cy="426291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624921" y="3816212"/>
              <a:ext cx="5629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624921" y="4235498"/>
              <a:ext cx="5629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556937" y="4497687"/>
              <a:ext cx="633920" cy="684000"/>
              <a:chOff x="3461610" y="3914333"/>
              <a:chExt cx="633920" cy="6840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3607118" y="3914333"/>
                <a:ext cx="0" cy="68400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3461610" y="4162095"/>
                <a:ext cx="288034" cy="1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3835525" y="3985192"/>
                    <a:ext cx="26000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𝑛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5525" y="3985192"/>
                    <a:ext cx="260005" cy="34564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627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Straight Arrow Connector 7"/>
            <p:cNvCxnSpPr/>
            <p:nvPr/>
          </p:nvCxnSpPr>
          <p:spPr>
            <a:xfrm>
              <a:off x="1842222" y="3429000"/>
              <a:ext cx="352145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187864" y="3140064"/>
              <a:ext cx="3026407" cy="137021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15" dirty="0">
                  <a:solidFill>
                    <a:schemeClr val="tx1"/>
                  </a:solidFill>
                  <a:latin typeface="Calibri" panose="020F0502020204030204" pitchFamily="34" charset="0"/>
                </a:rPr>
                <a:t>Universal</a:t>
              </a:r>
            </a:p>
            <a:p>
              <a:pPr algn="ctr"/>
              <a:r>
                <a:rPr lang="en-US" sz="2215" dirty="0">
                  <a:solidFill>
                    <a:schemeClr val="tx1"/>
                  </a:solidFill>
                  <a:latin typeface="Calibri" panose="020F0502020204030204" pitchFamily="34" charset="0"/>
                </a:rPr>
                <a:t>Shift Register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2166339" y="3738561"/>
              <a:ext cx="214717" cy="17166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220302" y="4062677"/>
                  <a:ext cx="25559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302" y="4062677"/>
                  <a:ext cx="255597" cy="34564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0952" r="-2381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56937" y="2449681"/>
              <a:ext cx="633920" cy="684000"/>
              <a:chOff x="3461610" y="3947463"/>
              <a:chExt cx="633920" cy="68400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3607118" y="3947463"/>
                <a:ext cx="0" cy="68400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3461610" y="4181973"/>
                <a:ext cx="288034" cy="1111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835525" y="4005070"/>
                    <a:ext cx="26000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𝑛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5525" y="4005070"/>
                    <a:ext cx="260005" cy="34564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627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TextBox 12"/>
            <p:cNvSpPr txBox="1"/>
            <p:nvPr/>
          </p:nvSpPr>
          <p:spPr>
            <a:xfrm>
              <a:off x="1006231" y="3632796"/>
              <a:ext cx="622329" cy="34564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846" dirty="0">
                  <a:latin typeface="Calibri" panose="020F0502020204030204" pitchFamily="34" charset="0"/>
                </a:rPr>
                <a:t>Clock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6231" y="4029547"/>
              <a:ext cx="622329" cy="34564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846" dirty="0">
                  <a:latin typeface="Calibri" panose="020F0502020204030204" pitchFamily="34" charset="0"/>
                </a:rPr>
                <a:t>Reset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763934" y="2449681"/>
              <a:ext cx="0" cy="68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664965" y="2449681"/>
              <a:ext cx="0" cy="684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45471" y="3256179"/>
                  <a:ext cx="25559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sz="1846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471" y="3256179"/>
                  <a:ext cx="255597" cy="34564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428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 flipH="1">
              <a:off x="1993538" y="3376191"/>
              <a:ext cx="47609" cy="11521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886599" y="3140963"/>
              <a:ext cx="260005" cy="22197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77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6232" y="3229547"/>
              <a:ext cx="835990" cy="34564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846" dirty="0">
                  <a:latin typeface="Calibri" panose="020F0502020204030204" pitchFamily="34" charset="0"/>
                </a:rPr>
                <a:t>Control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82397" y="1412755"/>
              <a:ext cx="835990" cy="9908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Parallel</a:t>
              </a:r>
            </a:p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Data</a:t>
              </a:r>
            </a:p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Input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32224" y="1412755"/>
              <a:ext cx="835990" cy="9908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L-shift</a:t>
              </a:r>
            </a:p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Serial</a:t>
              </a:r>
            </a:p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Input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31193" y="1412755"/>
              <a:ext cx="835990" cy="9908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R-shift</a:t>
              </a:r>
            </a:p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Serial</a:t>
              </a:r>
            </a:p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Input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1069" y="5260917"/>
              <a:ext cx="2394324" cy="41475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Parallel Data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778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Shift Register Design</a:t>
            </a:r>
          </a:p>
        </p:txBody>
      </p:sp>
      <p:grpSp>
        <p:nvGrpSpPr>
          <p:cNvPr id="1029" name="Group 1028"/>
          <p:cNvGrpSpPr/>
          <p:nvPr/>
        </p:nvGrpSpPr>
        <p:grpSpPr>
          <a:xfrm>
            <a:off x="264769" y="1737361"/>
            <a:ext cx="8879232" cy="4509949"/>
            <a:chOff x="402047" y="951899"/>
            <a:chExt cx="9332335" cy="5530272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1727008" y="2968144"/>
              <a:ext cx="5242237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reeform 104"/>
            <p:cNvSpPr/>
            <p:nvPr/>
          </p:nvSpPr>
          <p:spPr>
            <a:xfrm flipH="1">
              <a:off x="1842222" y="2364969"/>
              <a:ext cx="830843" cy="430354"/>
            </a:xfrm>
            <a:custGeom>
              <a:avLst/>
              <a:gdLst>
                <a:gd name="connsiteX0" fmla="*/ 0 w 369988"/>
                <a:gd name="connsiteY0" fmla="*/ 221993 h 221993"/>
                <a:gd name="connsiteX1" fmla="*/ 0 w 369988"/>
                <a:gd name="connsiteY1" fmla="*/ 0 h 221993"/>
                <a:gd name="connsiteX2" fmla="*/ 369988 w 369988"/>
                <a:gd name="connsiteY2" fmla="*/ 0 h 22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988" h="221993">
                  <a:moveTo>
                    <a:pt x="0" y="221993"/>
                  </a:moveTo>
                  <a:lnTo>
                    <a:pt x="0" y="0"/>
                  </a:lnTo>
                  <a:lnTo>
                    <a:pt x="36998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7175326" y="2364970"/>
              <a:ext cx="1118879" cy="430354"/>
            </a:xfrm>
            <a:custGeom>
              <a:avLst/>
              <a:gdLst>
                <a:gd name="connsiteX0" fmla="*/ 0 w 369988"/>
                <a:gd name="connsiteY0" fmla="*/ 221993 h 221993"/>
                <a:gd name="connsiteX1" fmla="*/ 0 w 369988"/>
                <a:gd name="connsiteY1" fmla="*/ 0 h 221993"/>
                <a:gd name="connsiteX2" fmla="*/ 369988 w 369988"/>
                <a:gd name="connsiteY2" fmla="*/ 0 h 22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988" h="221993">
                  <a:moveTo>
                    <a:pt x="0" y="221993"/>
                  </a:moveTo>
                  <a:lnTo>
                    <a:pt x="0" y="0"/>
                  </a:lnTo>
                  <a:lnTo>
                    <a:pt x="36998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5628147" y="2172218"/>
              <a:ext cx="2262810" cy="806498"/>
            </a:xfrm>
            <a:custGeom>
              <a:avLst/>
              <a:gdLst>
                <a:gd name="connsiteX0" fmla="*/ 0 w 2299252"/>
                <a:gd name="connsiteY0" fmla="*/ 417444 h 417444"/>
                <a:gd name="connsiteX1" fmla="*/ 0 w 2299252"/>
                <a:gd name="connsiteY1" fmla="*/ 0 h 417444"/>
                <a:gd name="connsiteX2" fmla="*/ 2299252 w 2299252"/>
                <a:gd name="connsiteY2" fmla="*/ 0 h 417444"/>
                <a:gd name="connsiteX3" fmla="*/ 2299252 w 2299252"/>
                <a:gd name="connsiteY3" fmla="*/ 212035 h 41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252" h="417444">
                  <a:moveTo>
                    <a:pt x="0" y="417444"/>
                  </a:moveTo>
                  <a:lnTo>
                    <a:pt x="0" y="0"/>
                  </a:lnTo>
                  <a:lnTo>
                    <a:pt x="2299252" y="0"/>
                  </a:lnTo>
                  <a:lnTo>
                    <a:pt x="2299252" y="2120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2502330" y="2172218"/>
              <a:ext cx="2275449" cy="806498"/>
            </a:xfrm>
            <a:custGeom>
              <a:avLst/>
              <a:gdLst>
                <a:gd name="connsiteX0" fmla="*/ 0 w 2299252"/>
                <a:gd name="connsiteY0" fmla="*/ 417444 h 417444"/>
                <a:gd name="connsiteX1" fmla="*/ 0 w 2299252"/>
                <a:gd name="connsiteY1" fmla="*/ 0 h 417444"/>
                <a:gd name="connsiteX2" fmla="*/ 2299252 w 2299252"/>
                <a:gd name="connsiteY2" fmla="*/ 0 h 417444"/>
                <a:gd name="connsiteX3" fmla="*/ 2299252 w 2299252"/>
                <a:gd name="connsiteY3" fmla="*/ 212035 h 41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252" h="417444">
                  <a:moveTo>
                    <a:pt x="0" y="417444"/>
                  </a:moveTo>
                  <a:lnTo>
                    <a:pt x="0" y="0"/>
                  </a:lnTo>
                  <a:lnTo>
                    <a:pt x="2299252" y="0"/>
                  </a:lnTo>
                  <a:lnTo>
                    <a:pt x="2299252" y="2120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4057719" y="2364969"/>
              <a:ext cx="2274791" cy="448161"/>
            </a:xfrm>
            <a:custGeom>
              <a:avLst/>
              <a:gdLst>
                <a:gd name="connsiteX0" fmla="*/ 0 w 2299252"/>
                <a:gd name="connsiteY0" fmla="*/ 417444 h 417444"/>
                <a:gd name="connsiteX1" fmla="*/ 0 w 2299252"/>
                <a:gd name="connsiteY1" fmla="*/ 0 h 417444"/>
                <a:gd name="connsiteX2" fmla="*/ 2299252 w 2299252"/>
                <a:gd name="connsiteY2" fmla="*/ 0 h 417444"/>
                <a:gd name="connsiteX3" fmla="*/ 2299252 w 2299252"/>
                <a:gd name="connsiteY3" fmla="*/ 212035 h 41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252" h="417444">
                  <a:moveTo>
                    <a:pt x="0" y="417444"/>
                  </a:moveTo>
                  <a:lnTo>
                    <a:pt x="0" y="0"/>
                  </a:lnTo>
                  <a:lnTo>
                    <a:pt x="2299252" y="0"/>
                  </a:lnTo>
                  <a:lnTo>
                    <a:pt x="2299252" y="2120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343637" y="4021493"/>
              <a:ext cx="5466521" cy="674862"/>
            </a:xfrm>
            <a:custGeom>
              <a:avLst/>
              <a:gdLst>
                <a:gd name="connsiteX0" fmla="*/ 5466521 w 5466521"/>
                <a:gd name="connsiteY0" fmla="*/ 0 h 649357"/>
                <a:gd name="connsiteX1" fmla="*/ 5148469 w 5466521"/>
                <a:gd name="connsiteY1" fmla="*/ 0 h 649357"/>
                <a:gd name="connsiteX2" fmla="*/ 5148469 w 5466521"/>
                <a:gd name="connsiteY2" fmla="*/ 649357 h 649357"/>
                <a:gd name="connsiteX3" fmla="*/ 0 w 5466521"/>
                <a:gd name="connsiteY3" fmla="*/ 649357 h 649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6521" h="649357">
                  <a:moveTo>
                    <a:pt x="5466521" y="0"/>
                  </a:moveTo>
                  <a:lnTo>
                    <a:pt x="5148469" y="0"/>
                  </a:lnTo>
                  <a:lnTo>
                    <a:pt x="5148469" y="649357"/>
                  </a:lnTo>
                  <a:lnTo>
                    <a:pt x="0" y="6493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4405748" y="2583288"/>
              <a:ext cx="1384853" cy="212035"/>
            </a:xfrm>
            <a:custGeom>
              <a:avLst/>
              <a:gdLst>
                <a:gd name="connsiteX0" fmla="*/ 0 w 1384853"/>
                <a:gd name="connsiteY0" fmla="*/ 205409 h 212035"/>
                <a:gd name="connsiteX1" fmla="*/ 0 w 1384853"/>
                <a:gd name="connsiteY1" fmla="*/ 0 h 212035"/>
                <a:gd name="connsiteX2" fmla="*/ 1384853 w 1384853"/>
                <a:gd name="connsiteY2" fmla="*/ 0 h 212035"/>
                <a:gd name="connsiteX3" fmla="*/ 1384853 w 1384853"/>
                <a:gd name="connsiteY3" fmla="*/ 212035 h 21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4853" h="212035">
                  <a:moveTo>
                    <a:pt x="0" y="205409"/>
                  </a:moveTo>
                  <a:lnTo>
                    <a:pt x="0" y="0"/>
                  </a:lnTo>
                  <a:lnTo>
                    <a:pt x="1384853" y="0"/>
                  </a:lnTo>
                  <a:lnTo>
                    <a:pt x="1384853" y="2120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851329" y="2584573"/>
              <a:ext cx="1384853" cy="212035"/>
            </a:xfrm>
            <a:custGeom>
              <a:avLst/>
              <a:gdLst>
                <a:gd name="connsiteX0" fmla="*/ 0 w 1384853"/>
                <a:gd name="connsiteY0" fmla="*/ 205409 h 212035"/>
                <a:gd name="connsiteX1" fmla="*/ 0 w 1384853"/>
                <a:gd name="connsiteY1" fmla="*/ 0 h 212035"/>
                <a:gd name="connsiteX2" fmla="*/ 1384853 w 1384853"/>
                <a:gd name="connsiteY2" fmla="*/ 0 h 212035"/>
                <a:gd name="connsiteX3" fmla="*/ 1384853 w 1384853"/>
                <a:gd name="connsiteY3" fmla="*/ 212035 h 21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4853" h="212035">
                  <a:moveTo>
                    <a:pt x="0" y="205409"/>
                  </a:moveTo>
                  <a:lnTo>
                    <a:pt x="0" y="0"/>
                  </a:lnTo>
                  <a:lnTo>
                    <a:pt x="1384853" y="0"/>
                  </a:lnTo>
                  <a:lnTo>
                    <a:pt x="1384853" y="2120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591114" y="4516907"/>
              <a:ext cx="0" cy="9283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2130257" y="2795323"/>
              <a:ext cx="921713" cy="345642"/>
              <a:chOff x="7084458" y="3774642"/>
              <a:chExt cx="921713" cy="345642"/>
            </a:xfrm>
          </p:grpSpPr>
          <p:sp>
            <p:nvSpPr>
              <p:cNvPr id="4" name="Flowchart: Manual Operation 3"/>
              <p:cNvSpPr/>
              <p:nvPr/>
            </p:nvSpPr>
            <p:spPr>
              <a:xfrm>
                <a:off x="7084458" y="3774642"/>
                <a:ext cx="921713" cy="345642"/>
              </a:xfrm>
              <a:prstGeom prst="flowChartManualOperation">
                <a:avLst/>
              </a:prstGeom>
              <a:solidFill>
                <a:srgbClr val="EBF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46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7199672" y="3792450"/>
                <a:ext cx="691284" cy="212620"/>
                <a:chOff x="7142066" y="3792450"/>
                <a:chExt cx="691284" cy="212620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7142066" y="3792450"/>
                  <a:ext cx="172821" cy="21262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477" dirty="0">
                      <a:latin typeface="Calibri" panose="020F0502020204030204" pitchFamily="34" charset="0"/>
                    </a:rPr>
                    <a:t>3</a:t>
                  </a: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7314887" y="3792450"/>
                  <a:ext cx="172821" cy="21262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477" dirty="0">
                      <a:latin typeface="Calibri" panose="020F0502020204030204" pitchFamily="34" charset="0"/>
                    </a:rPr>
                    <a:t>2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7487708" y="3792450"/>
                  <a:ext cx="172821" cy="21262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477" dirty="0">
                      <a:latin typeface="Calibri" panose="020F0502020204030204" pitchFamily="34" charset="0"/>
                    </a:rPr>
                    <a:t>1</a:t>
                  </a: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7660529" y="3792450"/>
                  <a:ext cx="172821" cy="21262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477" dirty="0">
                      <a:latin typeface="Calibri" panose="020F0502020204030204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12" name="Rectangle 11"/>
            <p:cNvSpPr/>
            <p:nvPr/>
          </p:nvSpPr>
          <p:spPr>
            <a:xfrm>
              <a:off x="2130257" y="3486607"/>
              <a:ext cx="921713" cy="102399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2108240" y="3956553"/>
              <a:ext cx="151485" cy="10744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514969" y="3486607"/>
                  <a:ext cx="21123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969" y="3486607"/>
                  <a:ext cx="211237" cy="34564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6471" r="-29412" b="-1228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14969" y="4131833"/>
                  <a:ext cx="21123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969" y="4131833"/>
                  <a:ext cx="211237" cy="34564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5294" r="-29412" b="-2321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277902" y="1585576"/>
                  <a:ext cx="288036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7902" y="1585576"/>
                  <a:ext cx="288036" cy="34564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7660" b="-1228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475900" y="5445245"/>
                  <a:ext cx="345642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5900" y="5445245"/>
                  <a:ext cx="345642" cy="34564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1579" b="-21053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>
              <a:off x="2591113" y="3140965"/>
              <a:ext cx="0" cy="3456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146503" y="4516907"/>
              <a:ext cx="0" cy="9283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685646" y="2795323"/>
              <a:ext cx="921713" cy="345642"/>
              <a:chOff x="7084458" y="3774642"/>
              <a:chExt cx="921713" cy="345642"/>
            </a:xfrm>
          </p:grpSpPr>
          <p:sp>
            <p:nvSpPr>
              <p:cNvPr id="42" name="Flowchart: Manual Operation 41"/>
              <p:cNvSpPr/>
              <p:nvPr/>
            </p:nvSpPr>
            <p:spPr>
              <a:xfrm>
                <a:off x="7084458" y="3774642"/>
                <a:ext cx="921713" cy="345642"/>
              </a:xfrm>
              <a:prstGeom prst="flowChartManualOperation">
                <a:avLst/>
              </a:prstGeom>
              <a:solidFill>
                <a:srgbClr val="EBF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46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7199672" y="3792450"/>
                <a:ext cx="691284" cy="212620"/>
                <a:chOff x="7142066" y="3792450"/>
                <a:chExt cx="691284" cy="212620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7142066" y="3792450"/>
                  <a:ext cx="172821" cy="21262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477" dirty="0">
                      <a:latin typeface="Calibri" panose="020F0502020204030204" pitchFamily="34" charset="0"/>
                    </a:rPr>
                    <a:t>3</a:t>
                  </a: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314887" y="3792450"/>
                  <a:ext cx="172821" cy="21262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477" dirty="0">
                      <a:latin typeface="Calibri" panose="020F0502020204030204" pitchFamily="34" charset="0"/>
                    </a:rPr>
                    <a:t>2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487708" y="3792450"/>
                  <a:ext cx="172821" cy="21262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477" dirty="0">
                      <a:latin typeface="Calibri" panose="020F0502020204030204" pitchFamily="34" charset="0"/>
                    </a:rPr>
                    <a:t>1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660529" y="3792450"/>
                  <a:ext cx="172821" cy="21262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477" dirty="0">
                      <a:latin typeface="Calibri" panose="020F0502020204030204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36" name="Rectangle 35"/>
            <p:cNvSpPr/>
            <p:nvPr/>
          </p:nvSpPr>
          <p:spPr>
            <a:xfrm>
              <a:off x="3685646" y="3486607"/>
              <a:ext cx="921713" cy="102399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>
            <a:xfrm rot="5400000">
              <a:off x="3663629" y="3956553"/>
              <a:ext cx="151485" cy="10744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070358" y="3486607"/>
                  <a:ext cx="21123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358" y="3486607"/>
                  <a:ext cx="211237" cy="34564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6471" r="-29412" b="-1228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070358" y="4131833"/>
                  <a:ext cx="21123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358" y="4131833"/>
                  <a:ext cx="211237" cy="34564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85294" r="-29412" b="-2321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833291" y="1585576"/>
                  <a:ext cx="288036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291" y="1585576"/>
                  <a:ext cx="288036" cy="34564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7660" b="-1228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031289" y="5445245"/>
                  <a:ext cx="345642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89" y="5445245"/>
                  <a:ext cx="345642" cy="34564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1579" b="-21053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4146502" y="3140965"/>
              <a:ext cx="0" cy="3456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2591113" y="2584573"/>
              <a:ext cx="631277" cy="2544418"/>
            </a:xfrm>
            <a:custGeom>
              <a:avLst/>
              <a:gdLst>
                <a:gd name="connsiteX0" fmla="*/ 0 w 622852"/>
                <a:gd name="connsiteY0" fmla="*/ 2544418 h 2544418"/>
                <a:gd name="connsiteX1" fmla="*/ 622852 w 622852"/>
                <a:gd name="connsiteY1" fmla="*/ 2544418 h 2544418"/>
                <a:gd name="connsiteX2" fmla="*/ 622852 w 622852"/>
                <a:gd name="connsiteY2" fmla="*/ 0 h 254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2852" h="2544418">
                  <a:moveTo>
                    <a:pt x="0" y="2544418"/>
                  </a:moveTo>
                  <a:lnTo>
                    <a:pt x="622852" y="2544418"/>
                  </a:lnTo>
                  <a:lnTo>
                    <a:pt x="622852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962106" y="2584573"/>
              <a:ext cx="1384853" cy="212035"/>
            </a:xfrm>
            <a:custGeom>
              <a:avLst/>
              <a:gdLst>
                <a:gd name="connsiteX0" fmla="*/ 0 w 1384853"/>
                <a:gd name="connsiteY0" fmla="*/ 205409 h 212035"/>
                <a:gd name="connsiteX1" fmla="*/ 0 w 1384853"/>
                <a:gd name="connsiteY1" fmla="*/ 0 h 212035"/>
                <a:gd name="connsiteX2" fmla="*/ 1384853 w 1384853"/>
                <a:gd name="connsiteY2" fmla="*/ 0 h 212035"/>
                <a:gd name="connsiteX3" fmla="*/ 1384853 w 1384853"/>
                <a:gd name="connsiteY3" fmla="*/ 212035 h 21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4853" h="212035">
                  <a:moveTo>
                    <a:pt x="0" y="205409"/>
                  </a:moveTo>
                  <a:lnTo>
                    <a:pt x="0" y="0"/>
                  </a:lnTo>
                  <a:lnTo>
                    <a:pt x="1384853" y="0"/>
                  </a:lnTo>
                  <a:lnTo>
                    <a:pt x="1384853" y="2120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701891" y="4516907"/>
              <a:ext cx="0" cy="9283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lowchart: Manual Operation 83"/>
            <p:cNvSpPr/>
            <p:nvPr/>
          </p:nvSpPr>
          <p:spPr>
            <a:xfrm>
              <a:off x="5241034" y="2795323"/>
              <a:ext cx="921713" cy="345642"/>
            </a:xfrm>
            <a:prstGeom prst="flowChartManualOperation">
              <a:avLst/>
            </a:prstGeom>
            <a:solidFill>
              <a:srgbClr val="EBF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5356248" y="2813131"/>
              <a:ext cx="691284" cy="212620"/>
              <a:chOff x="7142066" y="3792450"/>
              <a:chExt cx="691284" cy="212620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7142066" y="3792450"/>
                <a:ext cx="172821" cy="2126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477" dirty="0">
                    <a:latin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7314887" y="3792450"/>
                <a:ext cx="172821" cy="2126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477" dirty="0">
                    <a:latin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487708" y="3792450"/>
                <a:ext cx="172821" cy="2126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477" dirty="0"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7660529" y="3792450"/>
                <a:ext cx="172821" cy="2126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477" dirty="0">
                    <a:latin typeface="Calibri" panose="020F0502020204030204" pitchFamily="34" charset="0"/>
                  </a:rPr>
                  <a:t>0</a:t>
                </a: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5241034" y="3486607"/>
              <a:ext cx="921713" cy="102399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Isosceles Triangle 78"/>
            <p:cNvSpPr/>
            <p:nvPr/>
          </p:nvSpPr>
          <p:spPr>
            <a:xfrm rot="5400000">
              <a:off x="5219017" y="3956553"/>
              <a:ext cx="151485" cy="10744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625746" y="3486607"/>
                  <a:ext cx="21123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746" y="3486607"/>
                  <a:ext cx="211237" cy="34564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71429" r="-25714" b="-1052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5625746" y="4131833"/>
                  <a:ext cx="21123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746" y="4131833"/>
                  <a:ext cx="211237" cy="34564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2857" r="-22857" b="-2321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388679" y="1585576"/>
                  <a:ext cx="288036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679" y="1585576"/>
                  <a:ext cx="288036" cy="34564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5532" b="-1052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586677" y="5445245"/>
                  <a:ext cx="345642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6677" y="5445245"/>
                  <a:ext cx="345642" cy="34564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32143" b="-21053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>
              <a:off x="5701890" y="3140965"/>
              <a:ext cx="0" cy="3456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7257280" y="4516907"/>
              <a:ext cx="0" cy="9283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6796423" y="2795323"/>
              <a:ext cx="921713" cy="345642"/>
              <a:chOff x="7084458" y="3774642"/>
              <a:chExt cx="921713" cy="345642"/>
            </a:xfrm>
          </p:grpSpPr>
          <p:sp>
            <p:nvSpPr>
              <p:cNvPr id="67" name="Flowchart: Manual Operation 66"/>
              <p:cNvSpPr/>
              <p:nvPr/>
            </p:nvSpPr>
            <p:spPr>
              <a:xfrm>
                <a:off x="7084458" y="3774642"/>
                <a:ext cx="921713" cy="345642"/>
              </a:xfrm>
              <a:prstGeom prst="flowChartManualOperation">
                <a:avLst/>
              </a:prstGeom>
              <a:solidFill>
                <a:srgbClr val="EBF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46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7199672" y="3792450"/>
                <a:ext cx="691284" cy="212620"/>
                <a:chOff x="7142066" y="3792450"/>
                <a:chExt cx="691284" cy="212620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7142066" y="3792450"/>
                  <a:ext cx="172821" cy="21262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477" dirty="0">
                      <a:latin typeface="Calibri" panose="020F0502020204030204" pitchFamily="34" charset="0"/>
                    </a:rPr>
                    <a:t>3</a:t>
                  </a:r>
                </a:p>
              </p:txBody>
            </p:sp>
            <p:sp>
              <p:nvSpPr>
                <p:cNvPr id="70" name="TextBox 69"/>
                <p:cNvSpPr txBox="1"/>
                <p:nvPr/>
              </p:nvSpPr>
              <p:spPr>
                <a:xfrm>
                  <a:off x="7314887" y="3792450"/>
                  <a:ext cx="172821" cy="21262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477" dirty="0">
                      <a:latin typeface="Calibri" panose="020F0502020204030204" pitchFamily="34" charset="0"/>
                    </a:rPr>
                    <a:t>2</a:t>
                  </a: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7487708" y="3792450"/>
                  <a:ext cx="172821" cy="21262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477" dirty="0">
                      <a:latin typeface="Calibri" panose="020F0502020204030204" pitchFamily="34" charset="0"/>
                    </a:rPr>
                    <a:t>1</a:t>
                  </a: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7660529" y="3792450"/>
                  <a:ext cx="172821" cy="21262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477" dirty="0">
                      <a:latin typeface="Calibri" panose="020F0502020204030204" pitchFamily="34" charset="0"/>
                    </a:rPr>
                    <a:t>0</a:t>
                  </a:r>
                </a:p>
              </p:txBody>
            </p:sp>
          </p:grpSp>
        </p:grpSp>
        <p:sp>
          <p:nvSpPr>
            <p:cNvPr id="61" name="Rectangle 60"/>
            <p:cNvSpPr/>
            <p:nvPr/>
          </p:nvSpPr>
          <p:spPr>
            <a:xfrm>
              <a:off x="6796423" y="3486607"/>
              <a:ext cx="921713" cy="102399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46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2" name="Isosceles Triangle 61"/>
            <p:cNvSpPr/>
            <p:nvPr/>
          </p:nvSpPr>
          <p:spPr>
            <a:xfrm rot="5400000">
              <a:off x="6774406" y="3956553"/>
              <a:ext cx="151485" cy="10744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181135" y="3486607"/>
                  <a:ext cx="21123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135" y="3486607"/>
                  <a:ext cx="211237" cy="34564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4286" r="-25714" b="-1228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181135" y="4131833"/>
                  <a:ext cx="21123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135" y="4131833"/>
                  <a:ext cx="211237" cy="34564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2857" r="-25714" b="-2321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944068" y="1585576"/>
                  <a:ext cx="288036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068" y="1585576"/>
                  <a:ext cx="288036" cy="34564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27660" b="-1228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7142066" y="5445245"/>
                  <a:ext cx="345642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2066" y="5445245"/>
                  <a:ext cx="345642" cy="34564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32143" b="-21053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/>
            <p:nvPr/>
          </p:nvCxnSpPr>
          <p:spPr>
            <a:xfrm>
              <a:off x="7257279" y="3140965"/>
              <a:ext cx="0" cy="34564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2329509" y="1931218"/>
              <a:ext cx="4666166" cy="864105"/>
              <a:chOff x="2271902" y="2219253"/>
              <a:chExt cx="4666166" cy="748891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2271902" y="2219253"/>
                <a:ext cx="0" cy="7488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3827291" y="2219253"/>
                <a:ext cx="0" cy="7488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5382679" y="2219253"/>
                <a:ext cx="0" cy="7488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938068" y="2219253"/>
                <a:ext cx="0" cy="7488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Freeform 54"/>
            <p:cNvSpPr/>
            <p:nvPr/>
          </p:nvSpPr>
          <p:spPr>
            <a:xfrm>
              <a:off x="5701890" y="2584573"/>
              <a:ext cx="631277" cy="2544418"/>
            </a:xfrm>
            <a:custGeom>
              <a:avLst/>
              <a:gdLst>
                <a:gd name="connsiteX0" fmla="*/ 0 w 622852"/>
                <a:gd name="connsiteY0" fmla="*/ 2544418 h 2544418"/>
                <a:gd name="connsiteX1" fmla="*/ 622852 w 622852"/>
                <a:gd name="connsiteY1" fmla="*/ 2544418 h 2544418"/>
                <a:gd name="connsiteX2" fmla="*/ 622852 w 622852"/>
                <a:gd name="connsiteY2" fmla="*/ 0 h 254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2852" h="2544418">
                  <a:moveTo>
                    <a:pt x="0" y="2544418"/>
                  </a:moveTo>
                  <a:lnTo>
                    <a:pt x="622852" y="2544418"/>
                  </a:lnTo>
                  <a:lnTo>
                    <a:pt x="622852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4146502" y="2584573"/>
              <a:ext cx="631277" cy="2544418"/>
            </a:xfrm>
            <a:custGeom>
              <a:avLst/>
              <a:gdLst>
                <a:gd name="connsiteX0" fmla="*/ 0 w 622852"/>
                <a:gd name="connsiteY0" fmla="*/ 2544418 h 2544418"/>
                <a:gd name="connsiteX1" fmla="*/ 622852 w 622852"/>
                <a:gd name="connsiteY1" fmla="*/ 2544418 h 2544418"/>
                <a:gd name="connsiteX2" fmla="*/ 622852 w 622852"/>
                <a:gd name="connsiteY2" fmla="*/ 0 h 254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2852" h="2544418">
                  <a:moveTo>
                    <a:pt x="0" y="2544418"/>
                  </a:moveTo>
                  <a:lnTo>
                    <a:pt x="622852" y="2544418"/>
                  </a:lnTo>
                  <a:lnTo>
                    <a:pt x="622852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7259680" y="2584573"/>
              <a:ext cx="631277" cy="2544418"/>
            </a:xfrm>
            <a:custGeom>
              <a:avLst/>
              <a:gdLst>
                <a:gd name="connsiteX0" fmla="*/ 0 w 622852"/>
                <a:gd name="connsiteY0" fmla="*/ 2544418 h 2544418"/>
                <a:gd name="connsiteX1" fmla="*/ 622852 w 622852"/>
                <a:gd name="connsiteY1" fmla="*/ 2544418 h 2544418"/>
                <a:gd name="connsiteX2" fmla="*/ 622852 w 622852"/>
                <a:gd name="connsiteY2" fmla="*/ 0 h 254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2852" h="2544418">
                  <a:moveTo>
                    <a:pt x="0" y="2544418"/>
                  </a:moveTo>
                  <a:lnTo>
                    <a:pt x="622852" y="2544418"/>
                  </a:lnTo>
                  <a:lnTo>
                    <a:pt x="622852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1343637" y="4266657"/>
              <a:ext cx="5446074" cy="660125"/>
            </a:xfrm>
            <a:custGeom>
              <a:avLst/>
              <a:gdLst>
                <a:gd name="connsiteX0" fmla="*/ 5466521 w 5466521"/>
                <a:gd name="connsiteY0" fmla="*/ 0 h 549965"/>
                <a:gd name="connsiteX1" fmla="*/ 5314121 w 5466521"/>
                <a:gd name="connsiteY1" fmla="*/ 0 h 549965"/>
                <a:gd name="connsiteX2" fmla="*/ 5314121 w 5466521"/>
                <a:gd name="connsiteY2" fmla="*/ 549965 h 549965"/>
                <a:gd name="connsiteX3" fmla="*/ 0 w 5466521"/>
                <a:gd name="connsiteY3" fmla="*/ 549965 h 5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6521" h="549965">
                  <a:moveTo>
                    <a:pt x="5466521" y="0"/>
                  </a:moveTo>
                  <a:lnTo>
                    <a:pt x="5314121" y="0"/>
                  </a:lnTo>
                  <a:lnTo>
                    <a:pt x="5314121" y="549965"/>
                  </a:lnTo>
                  <a:lnTo>
                    <a:pt x="0" y="54996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 flipH="1">
                  <a:off x="667385" y="4753961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𝑅𝑒𝑠𝑒𝑡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7385" y="4753961"/>
                  <a:ext cx="598767" cy="34564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24490" r="-11224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 flipH="1">
                  <a:off x="667385" y="4465926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𝐶𝑙𝑜𝑐𝑘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7385" y="4465926"/>
                  <a:ext cx="598767" cy="34564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23469" r="-11224" b="-357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Freeform 98"/>
            <p:cNvSpPr/>
            <p:nvPr/>
          </p:nvSpPr>
          <p:spPr>
            <a:xfrm>
              <a:off x="7526088" y="2583288"/>
              <a:ext cx="369988" cy="212035"/>
            </a:xfrm>
            <a:custGeom>
              <a:avLst/>
              <a:gdLst>
                <a:gd name="connsiteX0" fmla="*/ 0 w 369988"/>
                <a:gd name="connsiteY0" fmla="*/ 221993 h 221993"/>
                <a:gd name="connsiteX1" fmla="*/ 0 w 369988"/>
                <a:gd name="connsiteY1" fmla="*/ 0 h 221993"/>
                <a:gd name="connsiteX2" fmla="*/ 369988 w 369988"/>
                <a:gd name="connsiteY2" fmla="*/ 0 h 221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988" h="221993">
                  <a:moveTo>
                    <a:pt x="0" y="221993"/>
                  </a:moveTo>
                  <a:lnTo>
                    <a:pt x="0" y="0"/>
                  </a:lnTo>
                  <a:lnTo>
                    <a:pt x="369988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4952999" y="4015920"/>
              <a:ext cx="288035" cy="910862"/>
              <a:chOff x="4895392" y="4188741"/>
              <a:chExt cx="288035" cy="910862"/>
            </a:xfrm>
          </p:grpSpPr>
          <p:sp>
            <p:nvSpPr>
              <p:cNvPr id="107" name="Freeform 106"/>
              <p:cNvSpPr/>
              <p:nvPr/>
            </p:nvSpPr>
            <p:spPr>
              <a:xfrm>
                <a:off x="4895392" y="4188741"/>
                <a:ext cx="288035" cy="680435"/>
              </a:xfrm>
              <a:custGeom>
                <a:avLst/>
                <a:gdLst>
                  <a:gd name="connsiteX0" fmla="*/ 0 w 369988"/>
                  <a:gd name="connsiteY0" fmla="*/ 221993 h 221993"/>
                  <a:gd name="connsiteX1" fmla="*/ 0 w 369988"/>
                  <a:gd name="connsiteY1" fmla="*/ 0 h 221993"/>
                  <a:gd name="connsiteX2" fmla="*/ 369988 w 369988"/>
                  <a:gd name="connsiteY2" fmla="*/ 0 h 221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988" h="221993">
                    <a:moveTo>
                      <a:pt x="0" y="221993"/>
                    </a:moveTo>
                    <a:lnTo>
                      <a:pt x="0" y="0"/>
                    </a:lnTo>
                    <a:lnTo>
                      <a:pt x="36998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108" name="Freeform 107"/>
              <p:cNvSpPr/>
              <p:nvPr/>
            </p:nvSpPr>
            <p:spPr>
              <a:xfrm>
                <a:off x="5047792" y="4439478"/>
                <a:ext cx="135635" cy="660125"/>
              </a:xfrm>
              <a:custGeom>
                <a:avLst/>
                <a:gdLst>
                  <a:gd name="connsiteX0" fmla="*/ 0 w 369988"/>
                  <a:gd name="connsiteY0" fmla="*/ 221993 h 221993"/>
                  <a:gd name="connsiteX1" fmla="*/ 0 w 369988"/>
                  <a:gd name="connsiteY1" fmla="*/ 0 h 221993"/>
                  <a:gd name="connsiteX2" fmla="*/ 369988 w 369988"/>
                  <a:gd name="connsiteY2" fmla="*/ 0 h 221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988" h="221993">
                    <a:moveTo>
                      <a:pt x="0" y="221993"/>
                    </a:moveTo>
                    <a:lnTo>
                      <a:pt x="0" y="0"/>
                    </a:lnTo>
                    <a:lnTo>
                      <a:pt x="36998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854031" y="4130317"/>
                  <a:ext cx="21123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4031" y="4130317"/>
                  <a:ext cx="211237" cy="34564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48571" r="-11429" b="-357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5298642" y="4130317"/>
                  <a:ext cx="21123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642" y="4130317"/>
                  <a:ext cx="211237" cy="34564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48571" r="-11429" b="-357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3743253" y="4130317"/>
                  <a:ext cx="21123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3253" y="4130317"/>
                  <a:ext cx="211237" cy="34564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48571" r="-11429" b="-357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187864" y="4130317"/>
                  <a:ext cx="21123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864" y="4130317"/>
                  <a:ext cx="211237" cy="34564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48571" r="-11429" b="-357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4" name="Group 113"/>
            <p:cNvGrpSpPr/>
            <p:nvPr/>
          </p:nvGrpSpPr>
          <p:grpSpPr>
            <a:xfrm>
              <a:off x="3397611" y="4015920"/>
              <a:ext cx="288035" cy="910862"/>
              <a:chOff x="4895392" y="4188741"/>
              <a:chExt cx="288035" cy="910862"/>
            </a:xfrm>
          </p:grpSpPr>
          <p:sp>
            <p:nvSpPr>
              <p:cNvPr id="115" name="Freeform 114"/>
              <p:cNvSpPr/>
              <p:nvPr/>
            </p:nvSpPr>
            <p:spPr>
              <a:xfrm>
                <a:off x="4895392" y="4188741"/>
                <a:ext cx="288035" cy="680435"/>
              </a:xfrm>
              <a:custGeom>
                <a:avLst/>
                <a:gdLst>
                  <a:gd name="connsiteX0" fmla="*/ 0 w 369988"/>
                  <a:gd name="connsiteY0" fmla="*/ 221993 h 221993"/>
                  <a:gd name="connsiteX1" fmla="*/ 0 w 369988"/>
                  <a:gd name="connsiteY1" fmla="*/ 0 h 221993"/>
                  <a:gd name="connsiteX2" fmla="*/ 369988 w 369988"/>
                  <a:gd name="connsiteY2" fmla="*/ 0 h 221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988" h="221993">
                    <a:moveTo>
                      <a:pt x="0" y="221993"/>
                    </a:moveTo>
                    <a:lnTo>
                      <a:pt x="0" y="0"/>
                    </a:lnTo>
                    <a:lnTo>
                      <a:pt x="36998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5047792" y="4439478"/>
                <a:ext cx="135635" cy="660125"/>
              </a:xfrm>
              <a:custGeom>
                <a:avLst/>
                <a:gdLst>
                  <a:gd name="connsiteX0" fmla="*/ 0 w 369988"/>
                  <a:gd name="connsiteY0" fmla="*/ 221993 h 221993"/>
                  <a:gd name="connsiteX1" fmla="*/ 0 w 369988"/>
                  <a:gd name="connsiteY1" fmla="*/ 0 h 221993"/>
                  <a:gd name="connsiteX2" fmla="*/ 369988 w 369988"/>
                  <a:gd name="connsiteY2" fmla="*/ 0 h 221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988" h="221993">
                    <a:moveTo>
                      <a:pt x="0" y="221993"/>
                    </a:moveTo>
                    <a:lnTo>
                      <a:pt x="0" y="0"/>
                    </a:lnTo>
                    <a:lnTo>
                      <a:pt x="36998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1842223" y="4015920"/>
              <a:ext cx="288035" cy="910862"/>
              <a:chOff x="4895392" y="4188741"/>
              <a:chExt cx="288035" cy="910862"/>
            </a:xfrm>
          </p:grpSpPr>
          <p:sp>
            <p:nvSpPr>
              <p:cNvPr id="118" name="Freeform 117"/>
              <p:cNvSpPr/>
              <p:nvPr/>
            </p:nvSpPr>
            <p:spPr>
              <a:xfrm>
                <a:off x="4895392" y="4188741"/>
                <a:ext cx="288035" cy="680435"/>
              </a:xfrm>
              <a:custGeom>
                <a:avLst/>
                <a:gdLst>
                  <a:gd name="connsiteX0" fmla="*/ 0 w 369988"/>
                  <a:gd name="connsiteY0" fmla="*/ 221993 h 221993"/>
                  <a:gd name="connsiteX1" fmla="*/ 0 w 369988"/>
                  <a:gd name="connsiteY1" fmla="*/ 0 h 221993"/>
                  <a:gd name="connsiteX2" fmla="*/ 369988 w 369988"/>
                  <a:gd name="connsiteY2" fmla="*/ 0 h 221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988" h="221993">
                    <a:moveTo>
                      <a:pt x="0" y="221993"/>
                    </a:moveTo>
                    <a:lnTo>
                      <a:pt x="0" y="0"/>
                    </a:lnTo>
                    <a:lnTo>
                      <a:pt x="36998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119" name="Freeform 118"/>
              <p:cNvSpPr/>
              <p:nvPr/>
            </p:nvSpPr>
            <p:spPr>
              <a:xfrm>
                <a:off x="5047792" y="4439478"/>
                <a:ext cx="135635" cy="660125"/>
              </a:xfrm>
              <a:custGeom>
                <a:avLst/>
                <a:gdLst>
                  <a:gd name="connsiteX0" fmla="*/ 0 w 369988"/>
                  <a:gd name="connsiteY0" fmla="*/ 221993 h 221993"/>
                  <a:gd name="connsiteX1" fmla="*/ 0 w 369988"/>
                  <a:gd name="connsiteY1" fmla="*/ 0 h 221993"/>
                  <a:gd name="connsiteX2" fmla="*/ 369988 w 369988"/>
                  <a:gd name="connsiteY2" fmla="*/ 0 h 221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9988" h="221993">
                    <a:moveTo>
                      <a:pt x="0" y="221993"/>
                    </a:moveTo>
                    <a:lnTo>
                      <a:pt x="0" y="0"/>
                    </a:lnTo>
                    <a:lnTo>
                      <a:pt x="369988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</p:grpSp>
        <p:sp>
          <p:nvSpPr>
            <p:cNvPr id="113" name="Right Brace 112"/>
            <p:cNvSpPr/>
            <p:nvPr/>
          </p:nvSpPr>
          <p:spPr>
            <a:xfrm rot="16200000">
              <a:off x="4490732" y="-1123365"/>
              <a:ext cx="259231" cy="5273864"/>
            </a:xfrm>
            <a:prstGeom prst="rightBrace">
              <a:avLst>
                <a:gd name="adj1" fmla="val 37162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481197" y="951899"/>
              <a:ext cx="2304280" cy="40324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215" dirty="0">
                  <a:latin typeface="Calibri" panose="020F0502020204030204" pitchFamily="34" charset="0"/>
                </a:rPr>
                <a:t>Parallel Inputs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800860" y="6078922"/>
              <a:ext cx="2304280" cy="40324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215" dirty="0">
                  <a:latin typeface="Calibri" panose="020F0502020204030204" pitchFamily="34" charset="0"/>
                </a:rPr>
                <a:t>Parallel Outputs</a:t>
              </a:r>
            </a:p>
          </p:txBody>
        </p:sp>
        <p:sp>
          <p:nvSpPr>
            <p:cNvPr id="123" name="Right Brace 122"/>
            <p:cNvSpPr/>
            <p:nvPr/>
          </p:nvSpPr>
          <p:spPr>
            <a:xfrm rot="5400000" flipV="1">
              <a:off x="4836374" y="3254767"/>
              <a:ext cx="259231" cy="5273864"/>
            </a:xfrm>
            <a:prstGeom prst="rightBrace">
              <a:avLst>
                <a:gd name="adj1" fmla="val 37162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02047" y="2046432"/>
              <a:ext cx="1590299" cy="644249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846" dirty="0">
                  <a:latin typeface="Calibri" panose="020F0502020204030204" pitchFamily="34" charset="0"/>
                </a:rPr>
                <a:t>Right-Shift</a:t>
              </a:r>
            </a:p>
            <a:p>
              <a:pPr algn="ctr">
                <a:lnSpc>
                  <a:spcPct val="120000"/>
                </a:lnSpc>
              </a:pPr>
              <a:r>
                <a:rPr lang="en-US" sz="1846" dirty="0">
                  <a:latin typeface="Calibri" panose="020F0502020204030204" pitchFamily="34" charset="0"/>
                </a:rPr>
                <a:t>Serial Input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887898" y="2046432"/>
              <a:ext cx="1846484" cy="64424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846" dirty="0">
                  <a:latin typeface="Calibri" panose="020F0502020204030204" pitchFamily="34" charset="0"/>
                </a:rPr>
                <a:t>Left-Shift</a:t>
              </a:r>
            </a:p>
            <a:p>
              <a:pPr algn="ctr">
                <a:lnSpc>
                  <a:spcPct val="120000"/>
                </a:lnSpc>
              </a:pPr>
              <a:r>
                <a:rPr lang="en-US" sz="1846" dirty="0">
                  <a:latin typeface="Calibri" panose="020F0502020204030204" pitchFamily="34" charset="0"/>
                </a:rPr>
                <a:t>Serial Input</a:t>
              </a:r>
            </a:p>
          </p:txBody>
        </p:sp>
        <p:cxnSp>
          <p:nvCxnSpPr>
            <p:cNvPr id="1028" name="Straight Connector 1027"/>
            <p:cNvCxnSpPr/>
            <p:nvPr/>
          </p:nvCxnSpPr>
          <p:spPr>
            <a:xfrm flipH="1">
              <a:off x="1899829" y="2919441"/>
              <a:ext cx="94794" cy="10631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1496579" y="2852930"/>
                  <a:ext cx="230429" cy="23042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sz="1846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6579" y="2852930"/>
                  <a:ext cx="230429" cy="230428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24324" b="-1842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TextBox 133"/>
            <p:cNvSpPr txBox="1"/>
            <p:nvPr/>
          </p:nvSpPr>
          <p:spPr>
            <a:xfrm>
              <a:off x="1842221" y="3005330"/>
              <a:ext cx="230429" cy="23042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477" dirty="0">
                  <a:solidFill>
                    <a:srgbClr val="FF0000"/>
                  </a:solidFill>
                  <a:latin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1030" name="TextBox 1029"/>
          <p:cNvSpPr txBox="1"/>
          <p:nvPr/>
        </p:nvSpPr>
        <p:spPr>
          <a:xfrm>
            <a:off x="7451274" y="3244035"/>
            <a:ext cx="1426386" cy="27364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83077" tIns="0" rIns="83077" bIns="0" rtlCol="0" anchor="ctr" anchorCtr="0">
            <a:noAutofit/>
          </a:bodyPr>
          <a:lstStyle/>
          <a:p>
            <a:r>
              <a:rPr lang="en-US" sz="1846" b="1" dirty="0">
                <a:solidFill>
                  <a:srgbClr val="FF0000"/>
                </a:solidFill>
                <a:latin typeface="Calibri" panose="020F0502020204030204" pitchFamily="34" charset="0"/>
              </a:rPr>
              <a:t>s = 0 </a:t>
            </a:r>
            <a:r>
              <a:rPr lang="en-US" sz="1846" dirty="0">
                <a:latin typeface="Calibri" panose="020F0502020204030204" pitchFamily="34" charset="0"/>
                <a:sym typeface="Wingdings" panose="05000000000000000000" pitchFamily="2" charset="2"/>
              </a:rPr>
              <a:t></a:t>
            </a:r>
          </a:p>
          <a:p>
            <a:r>
              <a:rPr lang="en-US" sz="1846" dirty="0">
                <a:latin typeface="Calibri" panose="020F0502020204030204" pitchFamily="34" charset="0"/>
                <a:sym typeface="Wingdings" panose="05000000000000000000" pitchFamily="2" charset="2"/>
              </a:rPr>
              <a:t>No change</a:t>
            </a:r>
          </a:p>
          <a:p>
            <a:pPr>
              <a:spcBef>
                <a:spcPts val="923"/>
              </a:spcBef>
            </a:pPr>
            <a:r>
              <a:rPr lang="en-US" sz="1846" b="1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 = 1 </a:t>
            </a:r>
            <a:r>
              <a:rPr lang="en-US" sz="1846" dirty="0">
                <a:latin typeface="Calibri" panose="020F0502020204030204" pitchFamily="34" charset="0"/>
                <a:sym typeface="Wingdings" panose="05000000000000000000" pitchFamily="2" charset="2"/>
              </a:rPr>
              <a:t></a:t>
            </a:r>
          </a:p>
          <a:p>
            <a:r>
              <a:rPr lang="en-US" sz="1846" dirty="0">
                <a:latin typeface="Calibri" panose="020F0502020204030204" pitchFamily="34" charset="0"/>
                <a:sym typeface="Wingdings" panose="05000000000000000000" pitchFamily="2" charset="2"/>
              </a:rPr>
              <a:t>Shift Right</a:t>
            </a:r>
          </a:p>
          <a:p>
            <a:pPr>
              <a:spcBef>
                <a:spcPts val="923"/>
              </a:spcBef>
            </a:pPr>
            <a:r>
              <a:rPr lang="en-US" sz="1846" b="1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 = 2 </a:t>
            </a:r>
            <a:r>
              <a:rPr lang="en-US" sz="1846" dirty="0">
                <a:latin typeface="Calibri" panose="020F0502020204030204" pitchFamily="34" charset="0"/>
                <a:sym typeface="Wingdings" panose="05000000000000000000" pitchFamily="2" charset="2"/>
              </a:rPr>
              <a:t></a:t>
            </a:r>
          </a:p>
          <a:p>
            <a:r>
              <a:rPr lang="en-US" sz="1846" dirty="0">
                <a:latin typeface="Calibri" panose="020F0502020204030204" pitchFamily="34" charset="0"/>
                <a:sym typeface="Wingdings" panose="05000000000000000000" pitchFamily="2" charset="2"/>
              </a:rPr>
              <a:t>Shift Left</a:t>
            </a:r>
          </a:p>
          <a:p>
            <a:pPr>
              <a:spcBef>
                <a:spcPts val="923"/>
              </a:spcBef>
            </a:pPr>
            <a:r>
              <a:rPr lang="en-US" sz="1846" b="1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s = 3 </a:t>
            </a:r>
            <a:r>
              <a:rPr lang="en-US" sz="1846" dirty="0">
                <a:latin typeface="Calibri" panose="020F0502020204030204" pitchFamily="34" charset="0"/>
                <a:sym typeface="Wingdings" panose="05000000000000000000" pitchFamily="2" charset="2"/>
              </a:rPr>
              <a:t></a:t>
            </a:r>
          </a:p>
          <a:p>
            <a:r>
              <a:rPr lang="en-US" sz="1846" dirty="0">
                <a:latin typeface="Calibri" panose="020F0502020204030204" pitchFamily="34" charset="0"/>
                <a:sym typeface="Wingdings" panose="05000000000000000000" pitchFamily="2" charset="2"/>
              </a:rPr>
              <a:t>Parallel Load</a:t>
            </a:r>
          </a:p>
        </p:txBody>
      </p:sp>
    </p:spTree>
    <p:extLst>
      <p:ext uri="{BB962C8B-B14F-4D97-AF65-F5344CB8AC3E}">
        <p14:creationId xmlns:p14="http://schemas.microsoft.com/office/powerpoint/2010/main" val="73787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22960" y="1981200"/>
            <a:ext cx="6593786" cy="372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7663" indent="-347663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10318" indent="-410318">
              <a:lnSpc>
                <a:spcPct val="150000"/>
              </a:lnSpc>
              <a:spcBef>
                <a:spcPts val="2769"/>
              </a:spcBef>
            </a:pPr>
            <a:r>
              <a:rPr lang="en-US" altLang="en-US" sz="2585" kern="0" dirty="0"/>
              <a:t>Registers</a:t>
            </a:r>
          </a:p>
          <a:p>
            <a:pPr marL="410318" indent="-410318">
              <a:lnSpc>
                <a:spcPct val="150000"/>
              </a:lnSpc>
              <a:spcBef>
                <a:spcPts val="2769"/>
              </a:spcBef>
            </a:pPr>
            <a:r>
              <a:rPr lang="en-US" altLang="en-US" sz="2585" kern="0" dirty="0"/>
              <a:t>Shift Registers and their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1625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9510" y="1909426"/>
                <a:ext cx="7641870" cy="182935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Bef>
                    <a:spcPts val="1846"/>
                  </a:spcBef>
                </a:pPr>
                <a:r>
                  <a:rPr lang="en-US" dirty="0"/>
                  <a:t>A register is a circuit capable of storing data</a:t>
                </a:r>
              </a:p>
              <a:p>
                <a:pPr>
                  <a:spcBef>
                    <a:spcPts val="1846"/>
                  </a:spcBef>
                </a:pPr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-bit register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Flip-Flops and stores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>
                  <a:spcBef>
                    <a:spcPts val="1846"/>
                  </a:spcBef>
                </a:pPr>
                <a:r>
                  <a:rPr lang="en-US" dirty="0"/>
                  <a:t>Common clock: data is loaded in parallel at the same clock edge</a:t>
                </a:r>
              </a:p>
              <a:p>
                <a:pPr>
                  <a:spcBef>
                    <a:spcPts val="1846"/>
                  </a:spcBef>
                </a:pPr>
                <a:r>
                  <a:rPr lang="en-US" dirty="0"/>
                  <a:t>Common reset: All Flip-Flops are reset in parallel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510" y="1909426"/>
                <a:ext cx="7641870" cy="1829354"/>
              </a:xfrm>
              <a:blipFill>
                <a:blip r:embed="rId2"/>
                <a:stretch>
                  <a:fillRect l="-718" t="-4333" b="-3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71120" y="3819456"/>
            <a:ext cx="5801080" cy="2215153"/>
            <a:chOff x="56405" y="1816004"/>
            <a:chExt cx="8410622" cy="2707529"/>
          </a:xfrm>
        </p:grpSpPr>
        <p:cxnSp>
          <p:nvCxnSpPr>
            <p:cNvPr id="5" name="Straight Connector 4"/>
            <p:cNvCxnSpPr>
              <a:endCxn id="36" idx="2"/>
            </p:cNvCxnSpPr>
            <p:nvPr/>
          </p:nvCxnSpPr>
          <p:spPr>
            <a:xfrm flipH="1" flipV="1">
              <a:off x="3628038" y="3428999"/>
              <a:ext cx="1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46" idx="2"/>
            </p:cNvCxnSpPr>
            <p:nvPr/>
          </p:nvCxnSpPr>
          <p:spPr>
            <a:xfrm flipH="1" flipV="1">
              <a:off x="5529069" y="3428999"/>
              <a:ext cx="2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25" idx="2"/>
            </p:cNvCxnSpPr>
            <p:nvPr/>
          </p:nvCxnSpPr>
          <p:spPr>
            <a:xfrm flipV="1">
              <a:off x="1727006" y="3428999"/>
              <a:ext cx="1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 flipV="1">
              <a:off x="984213" y="3064920"/>
              <a:ext cx="213819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9" name="Freeform 8"/>
            <p:cNvSpPr/>
            <p:nvPr/>
          </p:nvSpPr>
          <p:spPr>
            <a:xfrm flipV="1">
              <a:off x="2895757" y="3064920"/>
              <a:ext cx="213819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0" name="Freeform 9"/>
            <p:cNvSpPr/>
            <p:nvPr/>
          </p:nvSpPr>
          <p:spPr>
            <a:xfrm>
              <a:off x="805296" y="3064922"/>
              <a:ext cx="6118536" cy="663396"/>
            </a:xfrm>
            <a:custGeom>
              <a:avLst/>
              <a:gdLst>
                <a:gd name="connsiteX0" fmla="*/ 5961888 w 5961888"/>
                <a:gd name="connsiteY0" fmla="*/ 0 h 597408"/>
                <a:gd name="connsiteX1" fmla="*/ 5742432 w 5961888"/>
                <a:gd name="connsiteY1" fmla="*/ 0 h 597408"/>
                <a:gd name="connsiteX2" fmla="*/ 5742432 w 5961888"/>
                <a:gd name="connsiteY2" fmla="*/ 597408 h 597408"/>
                <a:gd name="connsiteX3" fmla="*/ 0 w 5961888"/>
                <a:gd name="connsiteY3" fmla="*/ 597408 h 59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1888" h="597408">
                  <a:moveTo>
                    <a:pt x="5961888" y="0"/>
                  </a:moveTo>
                  <a:lnTo>
                    <a:pt x="5742432" y="0"/>
                  </a:lnTo>
                  <a:lnTo>
                    <a:pt x="5742432" y="597408"/>
                  </a:lnTo>
                  <a:lnTo>
                    <a:pt x="0" y="59740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565996" y="1816004"/>
              <a:ext cx="1901031" cy="2707529"/>
              <a:chOff x="5183428" y="1816004"/>
              <a:chExt cx="1901031" cy="2707529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5529069" y="2288290"/>
                <a:ext cx="1036927" cy="1140710"/>
                <a:chOff x="5529069" y="2288290"/>
                <a:chExt cx="1036927" cy="114071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5529069" y="2288290"/>
                  <a:ext cx="1036927" cy="1140709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5603631" y="2392074"/>
                      <a:ext cx="386295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03631" y="2392074"/>
                      <a:ext cx="386295" cy="34564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l="-29630" b="-12281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5989926" y="3140965"/>
                      <a:ext cx="172820" cy="28803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1846" i="1" dirty="0">
                                <a:latin typeface="Cambria Math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89926" y="3140965"/>
                      <a:ext cx="172820" cy="288035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l="-91667" r="-41667" b="-14894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Isosceles Triangle 59"/>
                <p:cNvSpPr/>
                <p:nvPr/>
              </p:nvSpPr>
              <p:spPr>
                <a:xfrm rot="5400000">
                  <a:off x="5516584" y="3001966"/>
                  <a:ext cx="151485" cy="12651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6208276" y="2392074"/>
                      <a:ext cx="324497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8276" y="2392074"/>
                      <a:ext cx="324497" cy="34564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l="-53333" r="-8889" b="-21053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183428" y="1816004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3428" y="1816004"/>
                    <a:ext cx="288035" cy="34564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57500" r="-17500" b="-1228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Freeform 53"/>
              <p:cNvSpPr/>
              <p:nvPr/>
            </p:nvSpPr>
            <p:spPr>
              <a:xfrm>
                <a:off x="5254752" y="2219253"/>
                <a:ext cx="286512" cy="316682"/>
              </a:xfrm>
              <a:custGeom>
                <a:avLst/>
                <a:gdLst>
                  <a:gd name="connsiteX0" fmla="*/ 0 w 286512"/>
                  <a:gd name="connsiteY0" fmla="*/ 0 h 658368"/>
                  <a:gd name="connsiteX1" fmla="*/ 0 w 286512"/>
                  <a:gd name="connsiteY1" fmla="*/ 0 h 658368"/>
                  <a:gd name="connsiteX2" fmla="*/ 0 w 286512"/>
                  <a:gd name="connsiteY2" fmla="*/ 658368 h 658368"/>
                  <a:gd name="connsiteX3" fmla="*/ 286512 w 286512"/>
                  <a:gd name="connsiteY3" fmla="*/ 658368 h 65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512" h="658368">
                    <a:moveTo>
                      <a:pt x="0" y="0"/>
                    </a:moveTo>
                    <a:lnTo>
                      <a:pt x="0" y="0"/>
                    </a:lnTo>
                    <a:lnTo>
                      <a:pt x="0" y="658368"/>
                    </a:lnTo>
                    <a:lnTo>
                      <a:pt x="286512" y="65836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55" name="Freeform 54"/>
              <p:cNvSpPr/>
              <p:nvPr/>
            </p:nvSpPr>
            <p:spPr>
              <a:xfrm flipH="1" flipV="1">
                <a:off x="6565991" y="2571443"/>
                <a:ext cx="288035" cy="1606447"/>
              </a:xfrm>
              <a:custGeom>
                <a:avLst/>
                <a:gdLst>
                  <a:gd name="connsiteX0" fmla="*/ 0 w 286512"/>
                  <a:gd name="connsiteY0" fmla="*/ 0 h 658368"/>
                  <a:gd name="connsiteX1" fmla="*/ 0 w 286512"/>
                  <a:gd name="connsiteY1" fmla="*/ 0 h 658368"/>
                  <a:gd name="connsiteX2" fmla="*/ 0 w 286512"/>
                  <a:gd name="connsiteY2" fmla="*/ 658368 h 658368"/>
                  <a:gd name="connsiteX3" fmla="*/ 286512 w 286512"/>
                  <a:gd name="connsiteY3" fmla="*/ 658368 h 65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512" h="658368">
                    <a:moveTo>
                      <a:pt x="0" y="0"/>
                    </a:moveTo>
                    <a:lnTo>
                      <a:pt x="0" y="0"/>
                    </a:lnTo>
                    <a:lnTo>
                      <a:pt x="0" y="658368"/>
                    </a:lnTo>
                    <a:lnTo>
                      <a:pt x="286512" y="65836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6796425" y="4177891"/>
                    <a:ext cx="28803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6425" y="4177891"/>
                    <a:ext cx="288034" cy="34564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67500" r="-15000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4664965" y="1816004"/>
              <a:ext cx="1901031" cy="2707529"/>
              <a:chOff x="5183428" y="1816004"/>
              <a:chExt cx="1901031" cy="270752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5529069" y="2288290"/>
                <a:ext cx="1036927" cy="1140710"/>
                <a:chOff x="5529069" y="2288290"/>
                <a:chExt cx="1036927" cy="114071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529069" y="2288290"/>
                  <a:ext cx="1036927" cy="1140709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5603631" y="2392074"/>
                      <a:ext cx="386295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03631" y="2392074"/>
                      <a:ext cx="386295" cy="34564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l="-32075" b="-10526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5989926" y="3140965"/>
                      <a:ext cx="172820" cy="28803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1846" i="1" dirty="0">
                                <a:latin typeface="Cambria Math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89926" y="3140965"/>
                      <a:ext cx="172820" cy="288035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l="-91667" r="-41667" b="-14894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9" name="Isosceles Triangle 48"/>
                <p:cNvSpPr/>
                <p:nvPr/>
              </p:nvSpPr>
              <p:spPr>
                <a:xfrm rot="5400000">
                  <a:off x="5516584" y="3001966"/>
                  <a:ext cx="151485" cy="12651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6208276" y="2392074"/>
                      <a:ext cx="324497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8276" y="2392074"/>
                      <a:ext cx="324497" cy="34564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l="-51111" r="-8889" b="-21053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183428" y="1816004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3428" y="1816004"/>
                    <a:ext cx="288035" cy="34564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57500" r="-15000" b="-1052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Freeform 43"/>
              <p:cNvSpPr/>
              <p:nvPr/>
            </p:nvSpPr>
            <p:spPr>
              <a:xfrm>
                <a:off x="5254752" y="2219253"/>
                <a:ext cx="286512" cy="316682"/>
              </a:xfrm>
              <a:custGeom>
                <a:avLst/>
                <a:gdLst>
                  <a:gd name="connsiteX0" fmla="*/ 0 w 286512"/>
                  <a:gd name="connsiteY0" fmla="*/ 0 h 658368"/>
                  <a:gd name="connsiteX1" fmla="*/ 0 w 286512"/>
                  <a:gd name="connsiteY1" fmla="*/ 0 h 658368"/>
                  <a:gd name="connsiteX2" fmla="*/ 0 w 286512"/>
                  <a:gd name="connsiteY2" fmla="*/ 658368 h 658368"/>
                  <a:gd name="connsiteX3" fmla="*/ 286512 w 286512"/>
                  <a:gd name="connsiteY3" fmla="*/ 658368 h 65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512" h="658368">
                    <a:moveTo>
                      <a:pt x="0" y="0"/>
                    </a:moveTo>
                    <a:lnTo>
                      <a:pt x="0" y="0"/>
                    </a:lnTo>
                    <a:lnTo>
                      <a:pt x="0" y="658368"/>
                    </a:lnTo>
                    <a:lnTo>
                      <a:pt x="286512" y="65836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6796425" y="4177891"/>
                    <a:ext cx="28803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6425" y="4177891"/>
                    <a:ext cx="288034" cy="34564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65000" r="-15000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2763934" y="1816004"/>
              <a:ext cx="1901031" cy="2707529"/>
              <a:chOff x="5183428" y="1816004"/>
              <a:chExt cx="1901031" cy="270752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5529069" y="2288290"/>
                <a:ext cx="1036927" cy="1140710"/>
                <a:chOff x="5529069" y="2288290"/>
                <a:chExt cx="1036927" cy="114071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5529069" y="2288290"/>
                  <a:ext cx="1036927" cy="1140709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5603631" y="2392074"/>
                      <a:ext cx="386295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03631" y="2392074"/>
                      <a:ext cx="386295" cy="34564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l="-29630" b="-12281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5989926" y="3140965"/>
                      <a:ext cx="172820" cy="28803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1846" i="1" dirty="0">
                                <a:latin typeface="Cambria Math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89926" y="3140965"/>
                      <a:ext cx="172820" cy="288035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l="-95833" r="-37500" b="-14894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Isosceles Triangle 38"/>
                <p:cNvSpPr/>
                <p:nvPr/>
              </p:nvSpPr>
              <p:spPr>
                <a:xfrm rot="5400000">
                  <a:off x="5516584" y="3001966"/>
                  <a:ext cx="151485" cy="12651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6208276" y="2392074"/>
                      <a:ext cx="324497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8276" y="2392074"/>
                      <a:ext cx="324497" cy="34564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53333" r="-8889" b="-21053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183428" y="1816004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3428" y="1816004"/>
                    <a:ext cx="288035" cy="34564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57500" r="-17500" b="-1228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Freeform 32"/>
              <p:cNvSpPr/>
              <p:nvPr/>
            </p:nvSpPr>
            <p:spPr>
              <a:xfrm>
                <a:off x="5254752" y="2219253"/>
                <a:ext cx="286512" cy="316682"/>
              </a:xfrm>
              <a:custGeom>
                <a:avLst/>
                <a:gdLst>
                  <a:gd name="connsiteX0" fmla="*/ 0 w 286512"/>
                  <a:gd name="connsiteY0" fmla="*/ 0 h 658368"/>
                  <a:gd name="connsiteX1" fmla="*/ 0 w 286512"/>
                  <a:gd name="connsiteY1" fmla="*/ 0 h 658368"/>
                  <a:gd name="connsiteX2" fmla="*/ 0 w 286512"/>
                  <a:gd name="connsiteY2" fmla="*/ 658368 h 658368"/>
                  <a:gd name="connsiteX3" fmla="*/ 286512 w 286512"/>
                  <a:gd name="connsiteY3" fmla="*/ 658368 h 65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512" h="658368">
                    <a:moveTo>
                      <a:pt x="0" y="0"/>
                    </a:moveTo>
                    <a:lnTo>
                      <a:pt x="0" y="0"/>
                    </a:lnTo>
                    <a:lnTo>
                      <a:pt x="0" y="658368"/>
                    </a:lnTo>
                    <a:lnTo>
                      <a:pt x="286512" y="65836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34" name="Freeform 33"/>
              <p:cNvSpPr/>
              <p:nvPr/>
            </p:nvSpPr>
            <p:spPr>
              <a:xfrm flipH="1" flipV="1">
                <a:off x="6565992" y="2571444"/>
                <a:ext cx="288035" cy="1606445"/>
              </a:xfrm>
              <a:custGeom>
                <a:avLst/>
                <a:gdLst>
                  <a:gd name="connsiteX0" fmla="*/ 0 w 286512"/>
                  <a:gd name="connsiteY0" fmla="*/ 0 h 658368"/>
                  <a:gd name="connsiteX1" fmla="*/ 0 w 286512"/>
                  <a:gd name="connsiteY1" fmla="*/ 0 h 658368"/>
                  <a:gd name="connsiteX2" fmla="*/ 0 w 286512"/>
                  <a:gd name="connsiteY2" fmla="*/ 658368 h 658368"/>
                  <a:gd name="connsiteX3" fmla="*/ 286512 w 286512"/>
                  <a:gd name="connsiteY3" fmla="*/ 658368 h 65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512" h="658368">
                    <a:moveTo>
                      <a:pt x="0" y="0"/>
                    </a:moveTo>
                    <a:lnTo>
                      <a:pt x="0" y="0"/>
                    </a:lnTo>
                    <a:lnTo>
                      <a:pt x="0" y="658368"/>
                    </a:lnTo>
                    <a:lnTo>
                      <a:pt x="286512" y="65836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796425" y="4177891"/>
                    <a:ext cx="28803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6425" y="4177891"/>
                    <a:ext cx="288034" cy="34564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65000" r="-17500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862903" y="1816004"/>
              <a:ext cx="1901031" cy="2707529"/>
              <a:chOff x="5183428" y="1816004"/>
              <a:chExt cx="1901031" cy="2707529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529069" y="2288290"/>
                <a:ext cx="1036927" cy="1140710"/>
                <a:chOff x="5529069" y="2288290"/>
                <a:chExt cx="1036927" cy="114071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5529069" y="2288290"/>
                  <a:ext cx="1036927" cy="1140709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5603631" y="2392074"/>
                      <a:ext cx="386295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03631" y="2392074"/>
                      <a:ext cx="386295" cy="345642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l="-29630" b="-12281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5989926" y="3140965"/>
                      <a:ext cx="172820" cy="28803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1846" i="1" dirty="0">
                                <a:latin typeface="Cambria Math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89926" y="3140965"/>
                      <a:ext cx="172820" cy="288035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 l="-91667" r="-41667" b="-14894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8" name="Isosceles Triangle 27"/>
                <p:cNvSpPr/>
                <p:nvPr/>
              </p:nvSpPr>
              <p:spPr>
                <a:xfrm rot="5400000">
                  <a:off x="5516584" y="3001966"/>
                  <a:ext cx="151485" cy="12651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6208276" y="2392074"/>
                      <a:ext cx="324497" cy="34564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8276" y="2392074"/>
                      <a:ext cx="324497" cy="345642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 l="-53333" r="-8889" b="-21053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183428" y="1816004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3428" y="1816004"/>
                    <a:ext cx="288035" cy="34564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57500" r="-17500" b="-1228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Freeform 21"/>
              <p:cNvSpPr/>
              <p:nvPr/>
            </p:nvSpPr>
            <p:spPr>
              <a:xfrm>
                <a:off x="5254752" y="2219253"/>
                <a:ext cx="286512" cy="316682"/>
              </a:xfrm>
              <a:custGeom>
                <a:avLst/>
                <a:gdLst>
                  <a:gd name="connsiteX0" fmla="*/ 0 w 286512"/>
                  <a:gd name="connsiteY0" fmla="*/ 0 h 658368"/>
                  <a:gd name="connsiteX1" fmla="*/ 0 w 286512"/>
                  <a:gd name="connsiteY1" fmla="*/ 0 h 658368"/>
                  <a:gd name="connsiteX2" fmla="*/ 0 w 286512"/>
                  <a:gd name="connsiteY2" fmla="*/ 658368 h 658368"/>
                  <a:gd name="connsiteX3" fmla="*/ 286512 w 286512"/>
                  <a:gd name="connsiteY3" fmla="*/ 658368 h 65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512" h="658368">
                    <a:moveTo>
                      <a:pt x="0" y="0"/>
                    </a:moveTo>
                    <a:lnTo>
                      <a:pt x="0" y="0"/>
                    </a:lnTo>
                    <a:lnTo>
                      <a:pt x="0" y="658368"/>
                    </a:lnTo>
                    <a:lnTo>
                      <a:pt x="286512" y="65836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23" name="Freeform 22"/>
              <p:cNvSpPr/>
              <p:nvPr/>
            </p:nvSpPr>
            <p:spPr>
              <a:xfrm flipH="1" flipV="1">
                <a:off x="6565992" y="2571445"/>
                <a:ext cx="288035" cy="1606444"/>
              </a:xfrm>
              <a:custGeom>
                <a:avLst/>
                <a:gdLst>
                  <a:gd name="connsiteX0" fmla="*/ 0 w 286512"/>
                  <a:gd name="connsiteY0" fmla="*/ 0 h 658368"/>
                  <a:gd name="connsiteX1" fmla="*/ 0 w 286512"/>
                  <a:gd name="connsiteY1" fmla="*/ 0 h 658368"/>
                  <a:gd name="connsiteX2" fmla="*/ 0 w 286512"/>
                  <a:gd name="connsiteY2" fmla="*/ 658368 h 658368"/>
                  <a:gd name="connsiteX3" fmla="*/ 286512 w 286512"/>
                  <a:gd name="connsiteY3" fmla="*/ 658368 h 65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512" h="658368">
                    <a:moveTo>
                      <a:pt x="0" y="0"/>
                    </a:moveTo>
                    <a:lnTo>
                      <a:pt x="0" y="0"/>
                    </a:lnTo>
                    <a:lnTo>
                      <a:pt x="0" y="658368"/>
                    </a:lnTo>
                    <a:lnTo>
                      <a:pt x="286512" y="65836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6796425" y="4177891"/>
                    <a:ext cx="28803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6425" y="4177891"/>
                    <a:ext cx="288034" cy="34564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65000" r="-17500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Freeform 14"/>
            <p:cNvSpPr/>
            <p:nvPr/>
          </p:nvSpPr>
          <p:spPr>
            <a:xfrm>
              <a:off x="805296" y="3428999"/>
              <a:ext cx="6619632" cy="576071"/>
            </a:xfrm>
            <a:custGeom>
              <a:avLst/>
              <a:gdLst>
                <a:gd name="connsiteX0" fmla="*/ 6473952 w 6473952"/>
                <a:gd name="connsiteY0" fmla="*/ 0 h 408432"/>
                <a:gd name="connsiteX1" fmla="*/ 6473952 w 6473952"/>
                <a:gd name="connsiteY1" fmla="*/ 408432 h 408432"/>
                <a:gd name="connsiteX2" fmla="*/ 0 w 6473952"/>
                <a:gd name="connsiteY2" fmla="*/ 408432 h 40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952" h="408432">
                  <a:moveTo>
                    <a:pt x="6473952" y="0"/>
                  </a:moveTo>
                  <a:lnTo>
                    <a:pt x="6473952" y="408432"/>
                  </a:lnTo>
                  <a:lnTo>
                    <a:pt x="0" y="40843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6" name="Freeform 15"/>
            <p:cNvSpPr/>
            <p:nvPr/>
          </p:nvSpPr>
          <p:spPr>
            <a:xfrm flipH="1" flipV="1">
              <a:off x="6047533" y="2571443"/>
              <a:ext cx="288035" cy="1606447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6406" y="3486607"/>
                  <a:ext cx="705000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𝐶𝑙𝑜𝑐𝑘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06" y="3486607"/>
                  <a:ext cx="705000" cy="34564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23469" r="-11224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6405" y="3832249"/>
                  <a:ext cx="705000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𝑅𝑒𝑠𝑒𝑡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05" y="3832249"/>
                  <a:ext cx="705000" cy="34564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23469" r="-12245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 18"/>
            <p:cNvSpPr/>
            <p:nvPr/>
          </p:nvSpPr>
          <p:spPr>
            <a:xfrm flipV="1">
              <a:off x="4808981" y="3064920"/>
              <a:ext cx="213819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283960" y="3819456"/>
            <a:ext cx="1351709" cy="2427856"/>
            <a:chOff x="7545315" y="1124720"/>
            <a:chExt cx="1612990" cy="3465476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8351810" y="3834189"/>
              <a:ext cx="0" cy="343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7545315" y="2132841"/>
              <a:ext cx="1612990" cy="957720"/>
              <a:chOff x="7372494" y="2132841"/>
              <a:chExt cx="1901031" cy="957720"/>
            </a:xfrm>
          </p:grpSpPr>
          <p:cxnSp>
            <p:nvCxnSpPr>
              <p:cNvPr id="82" name="Straight Connector 81"/>
              <p:cNvCxnSpPr/>
              <p:nvPr/>
            </p:nvCxnSpPr>
            <p:spPr>
              <a:xfrm>
                <a:off x="7372494" y="2132841"/>
                <a:ext cx="190103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7372494" y="2456881"/>
                <a:ext cx="190103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7372494" y="2773721"/>
                <a:ext cx="190103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372494" y="3090561"/>
                <a:ext cx="190103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Rectangle 65"/>
            <p:cNvSpPr/>
            <p:nvPr/>
          </p:nvSpPr>
          <p:spPr>
            <a:xfrm>
              <a:off x="7833349" y="1873612"/>
              <a:ext cx="1036927" cy="195863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890957" y="1960021"/>
                  <a:ext cx="345642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0957" y="1960021"/>
                  <a:ext cx="345642" cy="34564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26316" b="-1228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/>
            <p:cNvSpPr txBox="1"/>
            <p:nvPr/>
          </p:nvSpPr>
          <p:spPr>
            <a:xfrm>
              <a:off x="7844648" y="1124720"/>
              <a:ext cx="968021" cy="69128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/>
                <a:t>4-bit</a:t>
              </a:r>
            </a:p>
            <a:p>
              <a:pPr algn="ctr"/>
              <a:r>
                <a:rPr lang="en-US" sz="1846" dirty="0"/>
                <a:t>Register</a:t>
              </a:r>
            </a:p>
          </p:txBody>
        </p:sp>
        <p:sp>
          <p:nvSpPr>
            <p:cNvPr id="69" name="Isosceles Triangle 68"/>
            <p:cNvSpPr/>
            <p:nvPr/>
          </p:nvSpPr>
          <p:spPr>
            <a:xfrm rot="5400000">
              <a:off x="7820864" y="3462822"/>
              <a:ext cx="151485" cy="1265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999312" y="4244554"/>
                  <a:ext cx="705000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𝑅𝑒𝑠𝑒𝑡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9312" y="4244554"/>
                  <a:ext cx="705000" cy="34564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12069" r="-2586" b="-357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890957" y="2276860"/>
                  <a:ext cx="345642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0957" y="2276860"/>
                  <a:ext cx="345642" cy="34564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26316" b="-1228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7890957" y="2593699"/>
                  <a:ext cx="345642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0957" y="2593699"/>
                  <a:ext cx="345642" cy="34564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24561" b="-1052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7890957" y="2910538"/>
                  <a:ext cx="345642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0957" y="2910538"/>
                  <a:ext cx="345642" cy="34564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26316" b="-1228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/>
            <p:cNvGrpSpPr/>
            <p:nvPr/>
          </p:nvGrpSpPr>
          <p:grpSpPr>
            <a:xfrm>
              <a:off x="8524634" y="1960020"/>
              <a:ext cx="345642" cy="1296159"/>
              <a:chOff x="8043357" y="2112421"/>
              <a:chExt cx="345642" cy="12961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8043357" y="2112421"/>
                    <a:ext cx="345642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3357" y="2112421"/>
                    <a:ext cx="345642" cy="345642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 l="-31579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8043357" y="2429260"/>
                    <a:ext cx="345642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3357" y="2429260"/>
                    <a:ext cx="345642" cy="345642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 l="-31579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8043357" y="2746099"/>
                    <a:ext cx="345642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3357" y="2746099"/>
                    <a:ext cx="345642" cy="345642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l="-29825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8043357" y="3062938"/>
                    <a:ext cx="345642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3357" y="3062938"/>
                    <a:ext cx="345642" cy="345642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l="-31579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7" name="Straight Connector 76"/>
            <p:cNvCxnSpPr/>
            <p:nvPr/>
          </p:nvCxnSpPr>
          <p:spPr>
            <a:xfrm>
              <a:off x="7545315" y="3529814"/>
              <a:ext cx="28803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480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Load (or Enable)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57719"/>
            <a:ext cx="6375460" cy="178894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108"/>
              </a:spcBef>
            </a:pPr>
            <a:r>
              <a:rPr lang="en-US" b="1" dirty="0">
                <a:solidFill>
                  <a:srgbClr val="FF0000"/>
                </a:solidFill>
              </a:rPr>
              <a:t>Question:</a:t>
            </a:r>
            <a:r>
              <a:rPr lang="en-US" dirty="0"/>
              <a:t> How to control the loading of data into a register?</a:t>
            </a:r>
          </a:p>
          <a:p>
            <a:pPr>
              <a:spcBef>
                <a:spcPts val="1108"/>
              </a:spcBef>
            </a:pPr>
            <a:r>
              <a:rPr lang="en-US" b="1" dirty="0">
                <a:solidFill>
                  <a:srgbClr val="FF0000"/>
                </a:solidFill>
              </a:rPr>
              <a:t>Solution:</a:t>
            </a:r>
            <a:r>
              <a:rPr lang="en-US" dirty="0"/>
              <a:t> Introduce a register Load (or Enable) signal</a:t>
            </a:r>
          </a:p>
          <a:p>
            <a:pPr marL="332651" indent="0">
              <a:spcBef>
                <a:spcPts val="1108"/>
              </a:spcBef>
              <a:buNone/>
            </a:pPr>
            <a:r>
              <a:rPr lang="en-US" dirty="0"/>
              <a:t>If the register is enabled, load the data into the register</a:t>
            </a:r>
          </a:p>
          <a:p>
            <a:pPr marL="332651" indent="0">
              <a:spcBef>
                <a:spcPts val="1108"/>
              </a:spcBef>
              <a:buNone/>
            </a:pPr>
            <a:r>
              <a:rPr lang="en-US" dirty="0"/>
              <a:t>Otherwise, do not change the value of the register</a:t>
            </a:r>
          </a:p>
          <a:p>
            <a:pPr>
              <a:spcBef>
                <a:spcPts val="1108"/>
              </a:spcBef>
            </a:pPr>
            <a:r>
              <a:rPr lang="en-US" b="1" dirty="0">
                <a:solidFill>
                  <a:srgbClr val="FF0000"/>
                </a:solidFill>
              </a:rPr>
              <a:t>Question:</a:t>
            </a:r>
            <a:r>
              <a:rPr lang="en-US" dirty="0"/>
              <a:t> How to implement register Load?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4296" y="3535351"/>
            <a:ext cx="7001042" cy="2692582"/>
            <a:chOff x="-601501" y="3523221"/>
            <a:chExt cx="7584462" cy="2916964"/>
          </a:xfrm>
        </p:grpSpPr>
        <p:sp>
          <p:nvSpPr>
            <p:cNvPr id="5" name="Rectangle 4"/>
            <p:cNvSpPr/>
            <p:nvPr/>
          </p:nvSpPr>
          <p:spPr>
            <a:xfrm>
              <a:off x="1669402" y="4574016"/>
              <a:ext cx="4134462" cy="93908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15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215" dirty="0">
                  <a:solidFill>
                    <a:schemeClr val="tx1"/>
                  </a:solidFill>
                </a:rPr>
                <a:t>-bit Register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5792876" y="5041996"/>
              <a:ext cx="3964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93032" y="5099603"/>
                  <a:ext cx="705000" cy="27183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en-US" sz="1846" i="1" dirty="0">
                          <a:latin typeface="Cambria Math"/>
                        </a:rPr>
                        <m:t>𝐶𝑙𝑜𝑐𝑘</m:t>
                      </m:r>
                    </m:oMath>
                  </a14:m>
                  <a:r>
                    <a:rPr lang="en-US" sz="1846" dirty="0"/>
                    <a:t> 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032" y="5099603"/>
                  <a:ext cx="705000" cy="27183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586" r="-11207" b="-17778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277961" y="4869175"/>
                  <a:ext cx="705000" cy="298283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𝑅𝑒𝑠𝑒𝑡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961" y="4869175"/>
                  <a:ext cx="705000" cy="29828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931" r="-1724" b="-1224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1272983" y="5162347"/>
              <a:ext cx="522931" cy="151485"/>
              <a:chOff x="1272983" y="4984389"/>
              <a:chExt cx="522931" cy="151485"/>
            </a:xfrm>
          </p:grpSpPr>
          <p:sp>
            <p:nvSpPr>
              <p:cNvPr id="22" name="Isosceles Triangle 21"/>
              <p:cNvSpPr/>
              <p:nvPr/>
            </p:nvSpPr>
            <p:spPr>
              <a:xfrm rot="5400000">
                <a:off x="1656915" y="499687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272983" y="5060132"/>
                <a:ext cx="39641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>
              <a:off x="1266152" y="4811568"/>
              <a:ext cx="3964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-601501" y="4638747"/>
                  <a:ext cx="1799533" cy="3258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en-US" sz="1846" i="1" dirty="0">
                          <a:latin typeface="Cambria Math"/>
                        </a:rPr>
                        <m:t>𝐿𝑜𝑎𝑑</m:t>
                      </m:r>
                      <m:r>
                        <a:rPr lang="en-US" sz="1846" i="1" dirty="0">
                          <a:latin typeface="Cambria Math"/>
                        </a:rPr>
                        <m:t> (</m:t>
                      </m:r>
                      <m:r>
                        <a:rPr lang="en-US" sz="1846" i="1" dirty="0">
                          <a:latin typeface="Cambria Math"/>
                        </a:rPr>
                        <m:t>𝐸𝑛𝑎𝑏𝑙𝑒</m:t>
                      </m:r>
                      <m:r>
                        <a:rPr lang="en-US" sz="1846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846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01501" y="4638747"/>
                  <a:ext cx="1799533" cy="3258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6757" b="-33333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2934126" y="3523221"/>
              <a:ext cx="1612996" cy="1050795"/>
              <a:chOff x="2934126" y="3523221"/>
              <a:chExt cx="1612996" cy="10507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949297" y="4062677"/>
                    <a:ext cx="197205" cy="21543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𝑛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9297" y="4062677"/>
                    <a:ext cx="197205" cy="21543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37500" r="-3125" b="-257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934126" y="3523221"/>
                    <a:ext cx="1612996" cy="49747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15" i="1" dirty="0">
                              <a:latin typeface="Cambria Math"/>
                            </a:rPr>
                            <m:t>𝐼</m:t>
                          </m:r>
                          <m:r>
                            <a:rPr lang="en-US" sz="2215" i="1" dirty="0">
                              <a:latin typeface="Cambria Math"/>
                            </a:rPr>
                            <m:t>[</m:t>
                          </m:r>
                          <m:r>
                            <a:rPr lang="en-US" sz="2215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215" i="1" dirty="0">
                              <a:latin typeface="Cambria Math"/>
                            </a:rPr>
                            <m:t>−1:0]</m:t>
                          </m:r>
                        </m:oMath>
                      </m:oMathPara>
                    </a14:m>
                    <a:endParaRPr lang="en-US" sz="2215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4126" y="3523221"/>
                    <a:ext cx="1612996" cy="497470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1132" b="-1585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>
                <a:off x="3743253" y="4056740"/>
                <a:ext cx="0" cy="5172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3628039" y="4177891"/>
                <a:ext cx="230428" cy="85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2934126" y="5504039"/>
              <a:ext cx="1612996" cy="936146"/>
              <a:chOff x="2934126" y="4056740"/>
              <a:chExt cx="1612996" cy="9361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949297" y="4062677"/>
                    <a:ext cx="197205" cy="21543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𝑛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9297" y="4062677"/>
                    <a:ext cx="197205" cy="215434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7500" r="-3125" b="-22222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934126" y="4495416"/>
                    <a:ext cx="1612996" cy="49747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15" i="1" dirty="0">
                              <a:latin typeface="Cambria Math"/>
                            </a:rPr>
                            <m:t>𝑄</m:t>
                          </m:r>
                          <m:r>
                            <a:rPr lang="en-US" sz="2215" i="1" dirty="0">
                              <a:latin typeface="Cambria Math"/>
                            </a:rPr>
                            <m:t>[</m:t>
                          </m:r>
                          <m:r>
                            <a:rPr lang="en-US" sz="2215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215" i="1" dirty="0">
                              <a:latin typeface="Cambria Math"/>
                            </a:rPr>
                            <m:t>−1:0]</m:t>
                          </m:r>
                        </m:oMath>
                      </m:oMathPara>
                    </a14:m>
                    <a:endParaRPr lang="en-US" sz="2215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4126" y="4495416"/>
                    <a:ext cx="1612996" cy="497470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2642" r="-3774" b="-1585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/>
              <p:nvPr/>
            </p:nvCxnSpPr>
            <p:spPr>
              <a:xfrm>
                <a:off x="3743253" y="4056740"/>
                <a:ext cx="0" cy="5172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3628039" y="4177891"/>
                <a:ext cx="230428" cy="85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744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with Parallel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3290" y="1987556"/>
                <a:ext cx="7248222" cy="144206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385"/>
                  </a:spcBef>
                </a:pPr>
                <a:r>
                  <a:rPr lang="en-US" b="1" dirty="0">
                    <a:solidFill>
                      <a:srgbClr val="FF0000"/>
                    </a:solidFill>
                  </a:rPr>
                  <a:t>Solution:</a:t>
                </a:r>
                <a:r>
                  <a:rPr lang="en-US" dirty="0"/>
                  <a:t> Add a mux at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/>
                  <a:t> input of the register</a:t>
                </a:r>
              </a:p>
              <a:p>
                <a:pPr>
                  <a:spcBef>
                    <a:spcPts val="1385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𝐿𝑜𝑎𝑑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𝐿𝑜𝑎𝑑</m:t>
                        </m:r>
                      </m:e>
                    </m:ba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Bef>
                    <a:spcPts val="1385"/>
                  </a:spcBef>
                  <a:tabLst>
                    <a:tab pos="3975688" algn="l"/>
                  </a:tabLs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𝐿𝑜𝑎𝑑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	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𝐿𝑜𝑎𝑑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3290" y="1987556"/>
                <a:ext cx="7248222" cy="1442065"/>
              </a:xfrm>
              <a:blipFill>
                <a:blip r:embed="rId2"/>
                <a:stretch>
                  <a:fillRect l="-841" t="-4219" b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1021233" y="3505200"/>
            <a:ext cx="6751167" cy="2688936"/>
            <a:chOff x="1960747" y="2852930"/>
            <a:chExt cx="7543206" cy="3514027"/>
          </a:xfrm>
        </p:grpSpPr>
        <p:cxnSp>
          <p:nvCxnSpPr>
            <p:cNvPr id="6" name="Straight Connector 5"/>
            <p:cNvCxnSpPr>
              <a:endCxn id="43" idx="2"/>
            </p:cNvCxnSpPr>
            <p:nvPr/>
          </p:nvCxnSpPr>
          <p:spPr>
            <a:xfrm flipV="1">
              <a:off x="5394132" y="5272423"/>
              <a:ext cx="0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53" idx="2"/>
            </p:cNvCxnSpPr>
            <p:nvPr/>
          </p:nvCxnSpPr>
          <p:spPr>
            <a:xfrm flipV="1">
              <a:off x="7008705" y="5272423"/>
              <a:ext cx="0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37" idx="2"/>
            </p:cNvCxnSpPr>
            <p:nvPr/>
          </p:nvCxnSpPr>
          <p:spPr>
            <a:xfrm flipV="1">
              <a:off x="3779559" y="5272423"/>
              <a:ext cx="1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 flipV="1">
              <a:off x="3200849" y="4908344"/>
              <a:ext cx="129444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0" name="Freeform 9"/>
            <p:cNvSpPr/>
            <p:nvPr/>
          </p:nvSpPr>
          <p:spPr>
            <a:xfrm flipV="1">
              <a:off x="4832777" y="4908344"/>
              <a:ext cx="121018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706327" y="4908346"/>
              <a:ext cx="5544576" cy="663396"/>
            </a:xfrm>
            <a:custGeom>
              <a:avLst/>
              <a:gdLst>
                <a:gd name="connsiteX0" fmla="*/ 5961888 w 5961888"/>
                <a:gd name="connsiteY0" fmla="*/ 0 h 597408"/>
                <a:gd name="connsiteX1" fmla="*/ 5742432 w 5961888"/>
                <a:gd name="connsiteY1" fmla="*/ 0 h 597408"/>
                <a:gd name="connsiteX2" fmla="*/ 5742432 w 5961888"/>
                <a:gd name="connsiteY2" fmla="*/ 597408 h 597408"/>
                <a:gd name="connsiteX3" fmla="*/ 0 w 5961888"/>
                <a:gd name="connsiteY3" fmla="*/ 597408 h 59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1888" h="597408">
                  <a:moveTo>
                    <a:pt x="5961888" y="0"/>
                  </a:moveTo>
                  <a:lnTo>
                    <a:pt x="5742432" y="0"/>
                  </a:lnTo>
                  <a:lnTo>
                    <a:pt x="5742432" y="597408"/>
                  </a:lnTo>
                  <a:lnTo>
                    <a:pt x="0" y="59740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182938" y="4131714"/>
              <a:ext cx="880677" cy="1140710"/>
              <a:chOff x="5529069" y="2288290"/>
              <a:chExt cx="1036927" cy="114071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603630" y="2392074"/>
                    <a:ext cx="38629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86294" cy="34564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32075" b="-1228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989925" y="3140965"/>
                    <a:ext cx="172821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5" y="3140965"/>
                    <a:ext cx="172821" cy="28803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Isosceles Triangle 66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6207745" y="2392074"/>
                    <a:ext cx="353112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7745" y="2392074"/>
                    <a:ext cx="353112" cy="34564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44898" r="-4082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Freeform 61"/>
            <p:cNvSpPr/>
            <p:nvPr/>
          </p:nvSpPr>
          <p:spPr>
            <a:xfrm flipH="1" flipV="1">
              <a:off x="9063611" y="4414866"/>
              <a:ext cx="209914" cy="1606447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9259322" y="6021315"/>
                  <a:ext cx="244631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322" y="6021315"/>
                  <a:ext cx="244631" cy="34564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67500" r="-15000" b="-21053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/>
            <p:cNvGrpSpPr/>
            <p:nvPr/>
          </p:nvGrpSpPr>
          <p:grpSpPr>
            <a:xfrm>
              <a:off x="6568366" y="4131714"/>
              <a:ext cx="880677" cy="1140710"/>
              <a:chOff x="5529069" y="2288290"/>
              <a:chExt cx="1036927" cy="114071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5603630" y="2392074"/>
                    <a:ext cx="38629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86294" cy="34564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29630" b="-1052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989925" y="3140965"/>
                    <a:ext cx="172821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5" y="3140965"/>
                    <a:ext cx="172821" cy="28803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95833" r="-37500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Isosceles Triangle 55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6207745" y="2392074"/>
                    <a:ext cx="353112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7745" y="2392074"/>
                    <a:ext cx="353112" cy="34564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42857" r="-4082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644750" y="6021315"/>
                  <a:ext cx="244631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4750" y="6021315"/>
                  <a:ext cx="244631" cy="34564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65000" r="-15000" b="-21053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/>
            <p:cNvSpPr/>
            <p:nvPr/>
          </p:nvSpPr>
          <p:spPr>
            <a:xfrm>
              <a:off x="4953793" y="4131714"/>
              <a:ext cx="880677" cy="1140709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017119" y="4235498"/>
                  <a:ext cx="328085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7119" y="4235498"/>
                  <a:ext cx="328085" cy="34564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9630" b="-1228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345205" y="4984389"/>
                  <a:ext cx="146779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𝑅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205" y="4984389"/>
                  <a:ext cx="146779" cy="28803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1667" r="-41667" b="-1489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Isosceles Triangle 45"/>
            <p:cNvSpPr/>
            <p:nvPr/>
          </p:nvSpPr>
          <p:spPr>
            <a:xfrm rot="5400000">
              <a:off x="4931776" y="4854922"/>
              <a:ext cx="151485" cy="10744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530202" y="4235498"/>
                  <a:ext cx="299903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202" y="4235498"/>
                  <a:ext cx="299903" cy="34564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44898" r="-4082" b="-21053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Freeform 16"/>
            <p:cNvSpPr/>
            <p:nvPr/>
          </p:nvSpPr>
          <p:spPr>
            <a:xfrm flipH="1" flipV="1">
              <a:off x="5834467" y="4414867"/>
              <a:ext cx="213066" cy="1606445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030177" y="6021315"/>
                  <a:ext cx="244631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177" y="6021315"/>
                  <a:ext cx="244631" cy="34564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65000" r="-17500" b="-21053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>
              <a:off x="3339221" y="4131714"/>
              <a:ext cx="880677" cy="1140710"/>
              <a:chOff x="5529069" y="2288290"/>
              <a:chExt cx="1036927" cy="1140710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603630" y="2392074"/>
                    <a:ext cx="38629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86294" cy="34564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29630" b="-1228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989925" y="3140965"/>
                    <a:ext cx="172821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5" y="3140965"/>
                    <a:ext cx="172821" cy="28803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Isosceles Triangle 39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207745" y="2392074"/>
                    <a:ext cx="353112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7745" y="2392074"/>
                    <a:ext cx="353112" cy="34564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44898" r="-4082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Freeform 34"/>
            <p:cNvSpPr/>
            <p:nvPr/>
          </p:nvSpPr>
          <p:spPr>
            <a:xfrm flipH="1" flipV="1">
              <a:off x="4219895" y="4414869"/>
              <a:ext cx="195710" cy="1606444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415605" y="6021315"/>
                  <a:ext cx="244631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46" i="1" dirty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605" y="6021315"/>
                  <a:ext cx="244631" cy="34564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65000" r="-17500" b="-21053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19"/>
            <p:cNvSpPr/>
            <p:nvPr/>
          </p:nvSpPr>
          <p:spPr>
            <a:xfrm>
              <a:off x="2706327" y="5272423"/>
              <a:ext cx="5912555" cy="576071"/>
            </a:xfrm>
            <a:custGeom>
              <a:avLst/>
              <a:gdLst>
                <a:gd name="connsiteX0" fmla="*/ 6473952 w 6473952"/>
                <a:gd name="connsiteY0" fmla="*/ 0 h 408432"/>
                <a:gd name="connsiteX1" fmla="*/ 6473952 w 6473952"/>
                <a:gd name="connsiteY1" fmla="*/ 408432 h 408432"/>
                <a:gd name="connsiteX2" fmla="*/ 0 w 6473952"/>
                <a:gd name="connsiteY2" fmla="*/ 408432 h 40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952" h="408432">
                  <a:moveTo>
                    <a:pt x="6473952" y="0"/>
                  </a:moveTo>
                  <a:lnTo>
                    <a:pt x="6473952" y="408432"/>
                  </a:lnTo>
                  <a:lnTo>
                    <a:pt x="0" y="40843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21" name="Freeform 20"/>
            <p:cNvSpPr/>
            <p:nvPr/>
          </p:nvSpPr>
          <p:spPr>
            <a:xfrm flipH="1" flipV="1">
              <a:off x="7449041" y="4414865"/>
              <a:ext cx="204861" cy="1606447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960747" y="5330031"/>
                  <a:ext cx="70097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𝐶𝑙𝑜𝑐𝑘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747" y="5330031"/>
                  <a:ext cx="700977" cy="34564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2609" r="-12174" b="-535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062958" y="5675673"/>
                  <a:ext cx="598766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𝑅𝑒𝑠𝑒𝑡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958" y="5675673"/>
                  <a:ext cx="598766" cy="34564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3469" r="-12245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Freeform 23"/>
            <p:cNvSpPr/>
            <p:nvPr/>
          </p:nvSpPr>
          <p:spPr>
            <a:xfrm flipV="1">
              <a:off x="6439147" y="4908344"/>
              <a:ext cx="139576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062957" y="3453662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𝐿𝑜𝑎𝑑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957" y="3453662"/>
                  <a:ext cx="598767" cy="34564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17347" r="-6122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2706327" y="2852930"/>
              <a:ext cx="5352442" cy="1561938"/>
              <a:chOff x="2706327" y="2852930"/>
              <a:chExt cx="5352442" cy="156193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706327" y="3626483"/>
                <a:ext cx="535244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000363" y="2852930"/>
                    <a:ext cx="345642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0363" y="2852930"/>
                    <a:ext cx="345642" cy="34564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14035" b="-1228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Freeform 33"/>
              <p:cNvSpPr/>
              <p:nvPr/>
            </p:nvSpPr>
            <p:spPr>
              <a:xfrm>
                <a:off x="3200849" y="3783896"/>
                <a:ext cx="138373" cy="595463"/>
              </a:xfrm>
              <a:custGeom>
                <a:avLst/>
                <a:gdLst>
                  <a:gd name="connsiteX0" fmla="*/ 0 w 286512"/>
                  <a:gd name="connsiteY0" fmla="*/ 0 h 658368"/>
                  <a:gd name="connsiteX1" fmla="*/ 0 w 286512"/>
                  <a:gd name="connsiteY1" fmla="*/ 0 h 658368"/>
                  <a:gd name="connsiteX2" fmla="*/ 0 w 286512"/>
                  <a:gd name="connsiteY2" fmla="*/ 658368 h 658368"/>
                  <a:gd name="connsiteX3" fmla="*/ 286512 w 286512"/>
                  <a:gd name="connsiteY3" fmla="*/ 658368 h 65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512" h="658368">
                    <a:moveTo>
                      <a:pt x="0" y="0"/>
                    </a:moveTo>
                    <a:lnTo>
                      <a:pt x="0" y="0"/>
                    </a:lnTo>
                    <a:lnTo>
                      <a:pt x="0" y="658368"/>
                    </a:lnTo>
                    <a:lnTo>
                      <a:pt x="286512" y="65836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2936755" y="3486607"/>
                <a:ext cx="613799" cy="297289"/>
                <a:chOff x="5061243" y="3131711"/>
                <a:chExt cx="773223" cy="297289"/>
              </a:xfrm>
            </p:grpSpPr>
            <p:sp>
              <p:nvSpPr>
                <p:cNvPr id="71" name="Flowchart: Manual Operation 70"/>
                <p:cNvSpPr/>
                <p:nvPr/>
              </p:nvSpPr>
              <p:spPr>
                <a:xfrm>
                  <a:off x="5061243" y="3131711"/>
                  <a:ext cx="773223" cy="297289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66154" rIns="0" bIns="0" rtlCol="0" anchor="ctr"/>
                <a:lstStyle/>
                <a:p>
                  <a:pPr algn="ctr"/>
                  <a:endParaRPr lang="en-US" sz="1662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74" name="Group 73"/>
                <p:cNvGrpSpPr/>
                <p:nvPr/>
              </p:nvGrpSpPr>
              <p:grpSpPr>
                <a:xfrm>
                  <a:off x="5188623" y="3160843"/>
                  <a:ext cx="518463" cy="239682"/>
                  <a:chOff x="5183428" y="2852930"/>
                  <a:chExt cx="518463" cy="230428"/>
                </a:xfrm>
              </p:grpSpPr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5496583" y="2852930"/>
                    <a:ext cx="205308" cy="23042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sz="1292" dirty="0"/>
                      <a:t>0</a:t>
                    </a:r>
                  </a:p>
                </p:txBody>
              </p: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5183428" y="2852930"/>
                    <a:ext cx="205308" cy="23042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sz="1292" dirty="0"/>
                      <a:t>1</a:t>
                    </a:r>
                  </a:p>
                </p:txBody>
              </p:sp>
            </p:grpSp>
          </p:grpSp>
          <p:cxnSp>
            <p:nvCxnSpPr>
              <p:cNvPr id="93" name="Straight Connector 92"/>
              <p:cNvCxnSpPr/>
              <p:nvPr/>
            </p:nvCxnSpPr>
            <p:spPr>
              <a:xfrm>
                <a:off x="3109576" y="3256179"/>
                <a:ext cx="0" cy="2304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>
                <a:off x="3367949" y="3266662"/>
                <a:ext cx="1047656" cy="1148206"/>
              </a:xfrm>
              <a:custGeom>
                <a:avLst/>
                <a:gdLst>
                  <a:gd name="connsiteX0" fmla="*/ 0 w 1212574"/>
                  <a:gd name="connsiteY0" fmla="*/ 225287 h 1166191"/>
                  <a:gd name="connsiteX1" fmla="*/ 0 w 1212574"/>
                  <a:gd name="connsiteY1" fmla="*/ 0 h 1166191"/>
                  <a:gd name="connsiteX2" fmla="*/ 815008 w 1212574"/>
                  <a:gd name="connsiteY2" fmla="*/ 0 h 1166191"/>
                  <a:gd name="connsiteX3" fmla="*/ 1212574 w 1212574"/>
                  <a:gd name="connsiteY3" fmla="*/ 728869 h 1166191"/>
                  <a:gd name="connsiteX4" fmla="*/ 1212574 w 1212574"/>
                  <a:gd name="connsiteY4" fmla="*/ 1166191 h 1166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574" h="1166191">
                    <a:moveTo>
                      <a:pt x="0" y="225287"/>
                    </a:moveTo>
                    <a:lnTo>
                      <a:pt x="0" y="0"/>
                    </a:lnTo>
                    <a:lnTo>
                      <a:pt x="815008" y="0"/>
                    </a:lnTo>
                    <a:lnTo>
                      <a:pt x="1212574" y="728869"/>
                    </a:lnTo>
                    <a:lnTo>
                      <a:pt x="1212574" y="116619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568683" y="2852930"/>
              <a:ext cx="1478850" cy="1561938"/>
              <a:chOff x="2936755" y="2852930"/>
              <a:chExt cx="1478850" cy="1561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3000363" y="2852930"/>
                    <a:ext cx="345642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0363" y="2852930"/>
                    <a:ext cx="345642" cy="34564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l="-14286" b="-1228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Freeform 100"/>
              <p:cNvSpPr/>
              <p:nvPr/>
            </p:nvSpPr>
            <p:spPr>
              <a:xfrm>
                <a:off x="3200849" y="3783896"/>
                <a:ext cx="138373" cy="595463"/>
              </a:xfrm>
              <a:custGeom>
                <a:avLst/>
                <a:gdLst>
                  <a:gd name="connsiteX0" fmla="*/ 0 w 286512"/>
                  <a:gd name="connsiteY0" fmla="*/ 0 h 658368"/>
                  <a:gd name="connsiteX1" fmla="*/ 0 w 286512"/>
                  <a:gd name="connsiteY1" fmla="*/ 0 h 658368"/>
                  <a:gd name="connsiteX2" fmla="*/ 0 w 286512"/>
                  <a:gd name="connsiteY2" fmla="*/ 658368 h 658368"/>
                  <a:gd name="connsiteX3" fmla="*/ 286512 w 286512"/>
                  <a:gd name="connsiteY3" fmla="*/ 658368 h 65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512" h="658368">
                    <a:moveTo>
                      <a:pt x="0" y="0"/>
                    </a:moveTo>
                    <a:lnTo>
                      <a:pt x="0" y="0"/>
                    </a:lnTo>
                    <a:lnTo>
                      <a:pt x="0" y="658368"/>
                    </a:lnTo>
                    <a:lnTo>
                      <a:pt x="286512" y="65836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grpSp>
            <p:nvGrpSpPr>
              <p:cNvPr id="102" name="Group 101"/>
              <p:cNvGrpSpPr/>
              <p:nvPr/>
            </p:nvGrpSpPr>
            <p:grpSpPr>
              <a:xfrm>
                <a:off x="2936755" y="3486607"/>
                <a:ext cx="613799" cy="297289"/>
                <a:chOff x="5061243" y="3131711"/>
                <a:chExt cx="773223" cy="297289"/>
              </a:xfrm>
            </p:grpSpPr>
            <p:sp>
              <p:nvSpPr>
                <p:cNvPr id="105" name="Flowchart: Manual Operation 104"/>
                <p:cNvSpPr/>
                <p:nvPr/>
              </p:nvSpPr>
              <p:spPr>
                <a:xfrm>
                  <a:off x="5061243" y="3131711"/>
                  <a:ext cx="773223" cy="297289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66154" rIns="0" bIns="0" rtlCol="0" anchor="ctr"/>
                <a:lstStyle/>
                <a:p>
                  <a:pPr algn="ctr"/>
                  <a:endParaRPr lang="en-US" sz="1662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5188623" y="3160843"/>
                  <a:ext cx="518463" cy="239682"/>
                  <a:chOff x="5183428" y="2852930"/>
                  <a:chExt cx="518463" cy="230428"/>
                </a:xfrm>
              </p:grpSpPr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496583" y="2852930"/>
                    <a:ext cx="205308" cy="23042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sz="1292" dirty="0"/>
                      <a:t>0</a:t>
                    </a: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183428" y="2852930"/>
                    <a:ext cx="205308" cy="23042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sz="1292" dirty="0"/>
                      <a:t>1</a:t>
                    </a:r>
                  </a:p>
                </p:txBody>
              </p:sp>
            </p:grpSp>
          </p:grpSp>
          <p:cxnSp>
            <p:nvCxnSpPr>
              <p:cNvPr id="103" name="Straight Connector 102"/>
              <p:cNvCxnSpPr/>
              <p:nvPr/>
            </p:nvCxnSpPr>
            <p:spPr>
              <a:xfrm>
                <a:off x="3109576" y="3256179"/>
                <a:ext cx="0" cy="2304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Freeform 103"/>
              <p:cNvSpPr/>
              <p:nvPr/>
            </p:nvSpPr>
            <p:spPr>
              <a:xfrm>
                <a:off x="3367949" y="3266662"/>
                <a:ext cx="1047656" cy="1148206"/>
              </a:xfrm>
              <a:custGeom>
                <a:avLst/>
                <a:gdLst>
                  <a:gd name="connsiteX0" fmla="*/ 0 w 1212574"/>
                  <a:gd name="connsiteY0" fmla="*/ 225287 h 1166191"/>
                  <a:gd name="connsiteX1" fmla="*/ 0 w 1212574"/>
                  <a:gd name="connsiteY1" fmla="*/ 0 h 1166191"/>
                  <a:gd name="connsiteX2" fmla="*/ 815008 w 1212574"/>
                  <a:gd name="connsiteY2" fmla="*/ 0 h 1166191"/>
                  <a:gd name="connsiteX3" fmla="*/ 1212574 w 1212574"/>
                  <a:gd name="connsiteY3" fmla="*/ 728869 h 1166191"/>
                  <a:gd name="connsiteX4" fmla="*/ 1212574 w 1212574"/>
                  <a:gd name="connsiteY4" fmla="*/ 1166191 h 1166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574" h="1166191">
                    <a:moveTo>
                      <a:pt x="0" y="225287"/>
                    </a:moveTo>
                    <a:lnTo>
                      <a:pt x="0" y="0"/>
                    </a:lnTo>
                    <a:lnTo>
                      <a:pt x="815008" y="0"/>
                    </a:lnTo>
                    <a:lnTo>
                      <a:pt x="1212574" y="728869"/>
                    </a:lnTo>
                    <a:lnTo>
                      <a:pt x="1212574" y="116619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6175053" y="2852930"/>
              <a:ext cx="1478850" cy="1561938"/>
              <a:chOff x="2936755" y="2852930"/>
              <a:chExt cx="1478850" cy="1561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000363" y="2852930"/>
                    <a:ext cx="345642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0363" y="2852930"/>
                    <a:ext cx="345642" cy="34564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l="-14035" b="-1052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" name="Freeform 113"/>
              <p:cNvSpPr/>
              <p:nvPr/>
            </p:nvSpPr>
            <p:spPr>
              <a:xfrm>
                <a:off x="3200849" y="3783896"/>
                <a:ext cx="138373" cy="595463"/>
              </a:xfrm>
              <a:custGeom>
                <a:avLst/>
                <a:gdLst>
                  <a:gd name="connsiteX0" fmla="*/ 0 w 286512"/>
                  <a:gd name="connsiteY0" fmla="*/ 0 h 658368"/>
                  <a:gd name="connsiteX1" fmla="*/ 0 w 286512"/>
                  <a:gd name="connsiteY1" fmla="*/ 0 h 658368"/>
                  <a:gd name="connsiteX2" fmla="*/ 0 w 286512"/>
                  <a:gd name="connsiteY2" fmla="*/ 658368 h 658368"/>
                  <a:gd name="connsiteX3" fmla="*/ 286512 w 286512"/>
                  <a:gd name="connsiteY3" fmla="*/ 658368 h 65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512" h="658368">
                    <a:moveTo>
                      <a:pt x="0" y="0"/>
                    </a:moveTo>
                    <a:lnTo>
                      <a:pt x="0" y="0"/>
                    </a:lnTo>
                    <a:lnTo>
                      <a:pt x="0" y="658368"/>
                    </a:lnTo>
                    <a:lnTo>
                      <a:pt x="286512" y="65836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2936755" y="3486607"/>
                <a:ext cx="613799" cy="297289"/>
                <a:chOff x="5061243" y="3131711"/>
                <a:chExt cx="773223" cy="297289"/>
              </a:xfrm>
            </p:grpSpPr>
            <p:sp>
              <p:nvSpPr>
                <p:cNvPr id="118" name="Flowchart: Manual Operation 117"/>
                <p:cNvSpPr/>
                <p:nvPr/>
              </p:nvSpPr>
              <p:spPr>
                <a:xfrm>
                  <a:off x="5061243" y="3131711"/>
                  <a:ext cx="773223" cy="297289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66154" rIns="0" bIns="0" rtlCol="0" anchor="ctr"/>
                <a:lstStyle/>
                <a:p>
                  <a:pPr algn="ctr"/>
                  <a:endParaRPr lang="en-US" sz="1662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119" name="Group 118"/>
                <p:cNvGrpSpPr/>
                <p:nvPr/>
              </p:nvGrpSpPr>
              <p:grpSpPr>
                <a:xfrm>
                  <a:off x="5188623" y="3160843"/>
                  <a:ext cx="518463" cy="239682"/>
                  <a:chOff x="5183428" y="2852930"/>
                  <a:chExt cx="518463" cy="230428"/>
                </a:xfrm>
              </p:grpSpPr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5496583" y="2852930"/>
                    <a:ext cx="205308" cy="23042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sz="1292" dirty="0"/>
                      <a:t>0</a:t>
                    </a: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5183428" y="2852930"/>
                    <a:ext cx="205308" cy="23042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sz="1292" dirty="0"/>
                      <a:t>1</a:t>
                    </a:r>
                  </a:p>
                </p:txBody>
              </p:sp>
            </p:grpSp>
          </p:grpSp>
          <p:cxnSp>
            <p:nvCxnSpPr>
              <p:cNvPr id="116" name="Straight Connector 115"/>
              <p:cNvCxnSpPr/>
              <p:nvPr/>
            </p:nvCxnSpPr>
            <p:spPr>
              <a:xfrm>
                <a:off x="3109576" y="3256179"/>
                <a:ext cx="0" cy="2304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 116"/>
              <p:cNvSpPr/>
              <p:nvPr/>
            </p:nvSpPr>
            <p:spPr>
              <a:xfrm>
                <a:off x="3367949" y="3266662"/>
                <a:ext cx="1047656" cy="1148206"/>
              </a:xfrm>
              <a:custGeom>
                <a:avLst/>
                <a:gdLst>
                  <a:gd name="connsiteX0" fmla="*/ 0 w 1212574"/>
                  <a:gd name="connsiteY0" fmla="*/ 225287 h 1166191"/>
                  <a:gd name="connsiteX1" fmla="*/ 0 w 1212574"/>
                  <a:gd name="connsiteY1" fmla="*/ 0 h 1166191"/>
                  <a:gd name="connsiteX2" fmla="*/ 815008 w 1212574"/>
                  <a:gd name="connsiteY2" fmla="*/ 0 h 1166191"/>
                  <a:gd name="connsiteX3" fmla="*/ 1212574 w 1212574"/>
                  <a:gd name="connsiteY3" fmla="*/ 728869 h 1166191"/>
                  <a:gd name="connsiteX4" fmla="*/ 1212574 w 1212574"/>
                  <a:gd name="connsiteY4" fmla="*/ 1166191 h 1166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574" h="1166191">
                    <a:moveTo>
                      <a:pt x="0" y="225287"/>
                    </a:moveTo>
                    <a:lnTo>
                      <a:pt x="0" y="0"/>
                    </a:lnTo>
                    <a:lnTo>
                      <a:pt x="815008" y="0"/>
                    </a:lnTo>
                    <a:lnTo>
                      <a:pt x="1212574" y="728869"/>
                    </a:lnTo>
                    <a:lnTo>
                      <a:pt x="1212574" y="116619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7794675" y="2852930"/>
              <a:ext cx="1478850" cy="1561938"/>
              <a:chOff x="2936755" y="2852930"/>
              <a:chExt cx="1478850" cy="1561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3000363" y="2852930"/>
                    <a:ext cx="345642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0363" y="2852930"/>
                    <a:ext cx="345642" cy="345642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l="-14035" b="-1228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Freeform 124"/>
              <p:cNvSpPr/>
              <p:nvPr/>
            </p:nvSpPr>
            <p:spPr>
              <a:xfrm>
                <a:off x="3200849" y="3783896"/>
                <a:ext cx="138373" cy="595463"/>
              </a:xfrm>
              <a:custGeom>
                <a:avLst/>
                <a:gdLst>
                  <a:gd name="connsiteX0" fmla="*/ 0 w 286512"/>
                  <a:gd name="connsiteY0" fmla="*/ 0 h 658368"/>
                  <a:gd name="connsiteX1" fmla="*/ 0 w 286512"/>
                  <a:gd name="connsiteY1" fmla="*/ 0 h 658368"/>
                  <a:gd name="connsiteX2" fmla="*/ 0 w 286512"/>
                  <a:gd name="connsiteY2" fmla="*/ 658368 h 658368"/>
                  <a:gd name="connsiteX3" fmla="*/ 286512 w 286512"/>
                  <a:gd name="connsiteY3" fmla="*/ 658368 h 65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512" h="658368">
                    <a:moveTo>
                      <a:pt x="0" y="0"/>
                    </a:moveTo>
                    <a:lnTo>
                      <a:pt x="0" y="0"/>
                    </a:lnTo>
                    <a:lnTo>
                      <a:pt x="0" y="658368"/>
                    </a:lnTo>
                    <a:lnTo>
                      <a:pt x="286512" y="65836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2936755" y="3486607"/>
                <a:ext cx="613799" cy="297289"/>
                <a:chOff x="5061243" y="3131711"/>
                <a:chExt cx="773223" cy="297289"/>
              </a:xfrm>
            </p:grpSpPr>
            <p:sp>
              <p:nvSpPr>
                <p:cNvPr id="129" name="Flowchart: Manual Operation 128"/>
                <p:cNvSpPr/>
                <p:nvPr/>
              </p:nvSpPr>
              <p:spPr>
                <a:xfrm>
                  <a:off x="5061243" y="3131711"/>
                  <a:ext cx="773223" cy="297289"/>
                </a:xfrm>
                <a:prstGeom prst="flowChartManualOpera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66154" rIns="0" bIns="0" rtlCol="0" anchor="ctr"/>
                <a:lstStyle/>
                <a:p>
                  <a:pPr algn="ctr"/>
                  <a:endParaRPr lang="en-US" sz="1662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130" name="Group 129"/>
                <p:cNvGrpSpPr/>
                <p:nvPr/>
              </p:nvGrpSpPr>
              <p:grpSpPr>
                <a:xfrm>
                  <a:off x="5188623" y="3160843"/>
                  <a:ext cx="518463" cy="239682"/>
                  <a:chOff x="5183428" y="2852930"/>
                  <a:chExt cx="518463" cy="230428"/>
                </a:xfrm>
              </p:grpSpPr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5496583" y="2852930"/>
                    <a:ext cx="205308" cy="23042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sz="1292" dirty="0"/>
                      <a:t>0</a:t>
                    </a: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5183428" y="2852930"/>
                    <a:ext cx="205308" cy="230428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sz="1292" dirty="0"/>
                      <a:t>1</a:t>
                    </a:r>
                  </a:p>
                </p:txBody>
              </p:sp>
            </p:grpSp>
          </p:grpSp>
          <p:cxnSp>
            <p:nvCxnSpPr>
              <p:cNvPr id="127" name="Straight Connector 126"/>
              <p:cNvCxnSpPr/>
              <p:nvPr/>
            </p:nvCxnSpPr>
            <p:spPr>
              <a:xfrm>
                <a:off x="3109576" y="3256179"/>
                <a:ext cx="0" cy="2304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Freeform 127"/>
              <p:cNvSpPr/>
              <p:nvPr/>
            </p:nvSpPr>
            <p:spPr>
              <a:xfrm>
                <a:off x="3367949" y="3266662"/>
                <a:ext cx="1047656" cy="1148206"/>
              </a:xfrm>
              <a:custGeom>
                <a:avLst/>
                <a:gdLst>
                  <a:gd name="connsiteX0" fmla="*/ 0 w 1212574"/>
                  <a:gd name="connsiteY0" fmla="*/ 225287 h 1166191"/>
                  <a:gd name="connsiteX1" fmla="*/ 0 w 1212574"/>
                  <a:gd name="connsiteY1" fmla="*/ 0 h 1166191"/>
                  <a:gd name="connsiteX2" fmla="*/ 815008 w 1212574"/>
                  <a:gd name="connsiteY2" fmla="*/ 0 h 1166191"/>
                  <a:gd name="connsiteX3" fmla="*/ 1212574 w 1212574"/>
                  <a:gd name="connsiteY3" fmla="*/ 728869 h 1166191"/>
                  <a:gd name="connsiteX4" fmla="*/ 1212574 w 1212574"/>
                  <a:gd name="connsiteY4" fmla="*/ 1166191 h 1166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574" h="1166191">
                    <a:moveTo>
                      <a:pt x="0" y="225287"/>
                    </a:moveTo>
                    <a:lnTo>
                      <a:pt x="0" y="0"/>
                    </a:lnTo>
                    <a:lnTo>
                      <a:pt x="815008" y="0"/>
                    </a:lnTo>
                    <a:lnTo>
                      <a:pt x="1212574" y="728869"/>
                    </a:lnTo>
                    <a:lnTo>
                      <a:pt x="1212574" y="116619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959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345" y="1735892"/>
            <a:ext cx="6520033" cy="2446076"/>
          </a:xfrm>
        </p:spPr>
        <p:txBody>
          <a:bodyPr>
            <a:normAutofit fontScale="92500"/>
          </a:bodyPr>
          <a:lstStyle/>
          <a:p>
            <a:pPr>
              <a:spcBef>
                <a:spcPts val="1846"/>
              </a:spcBef>
            </a:pPr>
            <a:r>
              <a:rPr lang="en-US" dirty="0"/>
              <a:t>A shift register is a cascade of flip flops sharing the same clock</a:t>
            </a:r>
          </a:p>
          <a:p>
            <a:pPr>
              <a:spcBef>
                <a:spcPts val="1846"/>
              </a:spcBef>
            </a:pPr>
            <a:r>
              <a:rPr lang="en-US" dirty="0"/>
              <a:t>Allows the data to be shifted from each flip-flop to its neighbor</a:t>
            </a:r>
          </a:p>
          <a:p>
            <a:pPr>
              <a:spcBef>
                <a:spcPts val="1846"/>
              </a:spcBef>
            </a:pPr>
            <a:r>
              <a:rPr lang="en-US" dirty="0"/>
              <a:t>The output of a flip-flop is connected to the input of its neighbor</a:t>
            </a:r>
          </a:p>
          <a:p>
            <a:pPr>
              <a:spcBef>
                <a:spcPts val="1846"/>
              </a:spcBef>
            </a:pPr>
            <a:r>
              <a:rPr lang="en-US" dirty="0"/>
              <a:t>Shifting can be done in either direction</a:t>
            </a:r>
          </a:p>
          <a:p>
            <a:pPr>
              <a:spcBef>
                <a:spcPts val="1846"/>
              </a:spcBef>
            </a:pPr>
            <a:r>
              <a:rPr lang="en-US" dirty="0"/>
              <a:t>All bits are shifted simultaneously at the active edge of the clock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690175" y="4419600"/>
            <a:ext cx="7676585" cy="1880887"/>
            <a:chOff x="747689" y="4062677"/>
            <a:chExt cx="8756264" cy="2419494"/>
          </a:xfrm>
        </p:grpSpPr>
        <p:cxnSp>
          <p:nvCxnSpPr>
            <p:cNvPr id="5" name="Straight Connector 4"/>
            <p:cNvCxnSpPr>
              <a:endCxn id="36" idx="2"/>
            </p:cNvCxnSpPr>
            <p:nvPr/>
          </p:nvCxnSpPr>
          <p:spPr>
            <a:xfrm flipH="1" flipV="1">
              <a:off x="4241987" y="5214816"/>
              <a:ext cx="1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46" idx="2"/>
            </p:cNvCxnSpPr>
            <p:nvPr/>
          </p:nvCxnSpPr>
          <p:spPr>
            <a:xfrm flipH="1" flipV="1">
              <a:off x="5856561" y="5214816"/>
              <a:ext cx="2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25" idx="2"/>
            </p:cNvCxnSpPr>
            <p:nvPr/>
          </p:nvCxnSpPr>
          <p:spPr>
            <a:xfrm flipV="1">
              <a:off x="2627412" y="5214816"/>
              <a:ext cx="1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 flipV="1">
              <a:off x="1996546" y="4850737"/>
              <a:ext cx="181600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9" name="Freeform 8"/>
            <p:cNvSpPr/>
            <p:nvPr/>
          </p:nvSpPr>
          <p:spPr>
            <a:xfrm flipV="1">
              <a:off x="3620049" y="4850737"/>
              <a:ext cx="181600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844589" y="4850739"/>
              <a:ext cx="5196565" cy="663396"/>
            </a:xfrm>
            <a:custGeom>
              <a:avLst/>
              <a:gdLst>
                <a:gd name="connsiteX0" fmla="*/ 5961888 w 5961888"/>
                <a:gd name="connsiteY0" fmla="*/ 0 h 597408"/>
                <a:gd name="connsiteX1" fmla="*/ 5742432 w 5961888"/>
                <a:gd name="connsiteY1" fmla="*/ 0 h 597408"/>
                <a:gd name="connsiteX2" fmla="*/ 5742432 w 5961888"/>
                <a:gd name="connsiteY2" fmla="*/ 597408 h 597408"/>
                <a:gd name="connsiteX3" fmla="*/ 0 w 5961888"/>
                <a:gd name="connsiteY3" fmla="*/ 597408 h 59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1888" h="597408">
                  <a:moveTo>
                    <a:pt x="5961888" y="0"/>
                  </a:moveTo>
                  <a:lnTo>
                    <a:pt x="5742432" y="0"/>
                  </a:lnTo>
                  <a:lnTo>
                    <a:pt x="5742432" y="597408"/>
                  </a:lnTo>
                  <a:lnTo>
                    <a:pt x="0" y="59740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030797" y="4074107"/>
              <a:ext cx="880678" cy="1140709"/>
              <a:chOff x="5529069" y="2288290"/>
              <a:chExt cx="1036927" cy="1140709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603630" y="2392074"/>
                    <a:ext cx="369339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69339" cy="34564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33333" r="-3922" b="-1428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5833" r="-37500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Isosceles Triangle 59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6270529" y="2392074"/>
                    <a:ext cx="26224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0529" y="2392074"/>
                    <a:ext cx="262244" cy="34564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77778" r="-25000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5416222" y="4074107"/>
              <a:ext cx="880678" cy="1140709"/>
              <a:chOff x="5529069" y="2288290"/>
              <a:chExt cx="1036927" cy="114070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5603631" y="2392074"/>
                    <a:ext cx="329618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1" y="2392074"/>
                    <a:ext cx="329618" cy="34564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43478" r="-6522" b="-12500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Isosceles Triangle 48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272387" y="2392074"/>
                    <a:ext cx="26038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2387" y="2392074"/>
                    <a:ext cx="260385" cy="34564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77778" r="-22222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/>
            <p:cNvGrpSpPr/>
            <p:nvPr/>
          </p:nvGrpSpPr>
          <p:grpSpPr>
            <a:xfrm>
              <a:off x="3801648" y="4074107"/>
              <a:ext cx="880678" cy="1140709"/>
              <a:chOff x="5529069" y="2288290"/>
              <a:chExt cx="1036927" cy="114070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603630" y="2392074"/>
                    <a:ext cx="33147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31475" cy="34564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43478" r="-8696" b="-1428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Isosceles Triangle 38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284057" y="2392074"/>
                    <a:ext cx="24871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4057" y="2392074"/>
                    <a:ext cx="248714" cy="34564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5294" r="-29412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2187074" y="4074107"/>
              <a:ext cx="880678" cy="1140709"/>
              <a:chOff x="5529069" y="2288290"/>
              <a:chExt cx="1036927" cy="1140709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5603630" y="2392074"/>
                    <a:ext cx="333333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33333" cy="34564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42553" r="-6383" b="-1428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Isosceles Triangle 27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276102" y="2392074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6102" y="2392074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80556" r="-22222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/>
            <p:cNvSpPr txBox="1"/>
            <p:nvPr/>
          </p:nvSpPr>
          <p:spPr>
            <a:xfrm>
              <a:off x="747689" y="4062677"/>
              <a:ext cx="1004571" cy="57607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Serial Input </a:t>
              </a:r>
              <a:r>
                <a:rPr lang="en-US" sz="1846" b="1" dirty="0">
                  <a:latin typeface="Calibri" panose="020F0502020204030204" pitchFamily="34" charset="0"/>
                </a:rPr>
                <a:t>SI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44589" y="5214816"/>
              <a:ext cx="5622153" cy="576071"/>
            </a:xfrm>
            <a:custGeom>
              <a:avLst/>
              <a:gdLst>
                <a:gd name="connsiteX0" fmla="*/ 6473952 w 6473952"/>
                <a:gd name="connsiteY0" fmla="*/ 0 h 408432"/>
                <a:gd name="connsiteX1" fmla="*/ 6473952 w 6473952"/>
                <a:gd name="connsiteY1" fmla="*/ 408432 h 408432"/>
                <a:gd name="connsiteX2" fmla="*/ 0 w 6473952"/>
                <a:gd name="connsiteY2" fmla="*/ 408432 h 40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952" h="408432">
                  <a:moveTo>
                    <a:pt x="6473952" y="0"/>
                  </a:moveTo>
                  <a:lnTo>
                    <a:pt x="6473952" y="408432"/>
                  </a:lnTo>
                  <a:lnTo>
                    <a:pt x="0" y="40843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08546" y="5272424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𝐶𝑙𝑜𝑐𝑘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546" y="5272424"/>
                  <a:ext cx="598767" cy="34564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23469" r="-11224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208545" y="5618066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latin typeface="Cambria Math"/>
                          </a:rPr>
                          <m:t>𝑅𝑒𝑠𝑒𝑡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545" y="5618066"/>
                  <a:ext cx="598767" cy="34564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3469" r="-12245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 18"/>
            <p:cNvSpPr/>
            <p:nvPr/>
          </p:nvSpPr>
          <p:spPr>
            <a:xfrm flipV="1">
              <a:off x="5244979" y="4850737"/>
              <a:ext cx="181600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3070119" y="4350712"/>
              <a:ext cx="7315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4682327" y="4350712"/>
              <a:ext cx="7315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6294535" y="4350712"/>
              <a:ext cx="7315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804737" y="4350712"/>
              <a:ext cx="3657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7915189" y="4350712"/>
              <a:ext cx="3657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8326561" y="4062677"/>
              <a:ext cx="1177392" cy="57607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Serial Output </a:t>
              </a:r>
              <a:r>
                <a:rPr lang="en-US" sz="1846" b="1" dirty="0">
                  <a:latin typeface="Calibri" panose="020F0502020204030204" pitchFamily="34" charset="0"/>
                </a:rPr>
                <a:t>SO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620049" y="5906101"/>
              <a:ext cx="2773126" cy="57607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2215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Right Shift 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29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of a Shift Register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43828" y="3319358"/>
          <a:ext cx="7037766" cy="288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2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2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2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85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Cycle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SI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Q0 = SO</a:t>
                      </a: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libri" panose="020F0502020204030204" pitchFamily="34" charset="0"/>
                        </a:rPr>
                        <a:t>T0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libri" panose="020F0502020204030204" pitchFamily="34" charset="0"/>
                        </a:rPr>
                        <a:t>T4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libri" panose="020F0502020204030204" pitchFamily="34" charset="0"/>
                        </a:rPr>
                        <a:t>T5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libri" panose="020F0502020204030204" pitchFamily="34" charset="0"/>
                        </a:rPr>
                        <a:t>T6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008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3189432" y="3996036"/>
            <a:ext cx="3963148" cy="1982107"/>
            <a:chOff x="3455218" y="4005070"/>
            <a:chExt cx="4293410" cy="2147283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3455218" y="4005070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3455218" y="4408319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455218" y="4753961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455218" y="5137332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455218" y="5500825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455218" y="5864318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4710639" y="4408319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710639" y="4753961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4710639" y="5137332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710639" y="5500825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710639" y="5864318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003178" y="4753961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003178" y="5137332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003178" y="5500825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6003178" y="5864318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275839" y="5137332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7275839" y="5500825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275839" y="5864318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4710639" y="4024459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5977993" y="4024459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7245347" y="4024459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5977993" y="4403855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7245347" y="4399391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7245347" y="4749497"/>
              <a:ext cx="472789" cy="288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363657" y="1794658"/>
            <a:ext cx="6717937" cy="1518644"/>
            <a:chOff x="747689" y="4031287"/>
            <a:chExt cx="9102500" cy="1932421"/>
          </a:xfrm>
        </p:grpSpPr>
        <p:cxnSp>
          <p:nvCxnSpPr>
            <p:cNvPr id="75" name="Straight Connector 74"/>
            <p:cNvCxnSpPr>
              <a:endCxn id="106" idx="2"/>
            </p:cNvCxnSpPr>
            <p:nvPr/>
          </p:nvCxnSpPr>
          <p:spPr>
            <a:xfrm flipH="1" flipV="1">
              <a:off x="4241987" y="5214816"/>
              <a:ext cx="1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endCxn id="111" idx="2"/>
            </p:cNvCxnSpPr>
            <p:nvPr/>
          </p:nvCxnSpPr>
          <p:spPr>
            <a:xfrm flipH="1" flipV="1">
              <a:off x="5856561" y="5214816"/>
              <a:ext cx="2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endCxn id="101" idx="2"/>
            </p:cNvCxnSpPr>
            <p:nvPr/>
          </p:nvCxnSpPr>
          <p:spPr>
            <a:xfrm flipV="1">
              <a:off x="2627412" y="5214816"/>
              <a:ext cx="1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81"/>
            <p:cNvSpPr/>
            <p:nvPr/>
          </p:nvSpPr>
          <p:spPr>
            <a:xfrm flipV="1">
              <a:off x="1996546" y="4850737"/>
              <a:ext cx="181600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83" name="Freeform 82"/>
            <p:cNvSpPr/>
            <p:nvPr/>
          </p:nvSpPr>
          <p:spPr>
            <a:xfrm flipV="1">
              <a:off x="3620049" y="4850737"/>
              <a:ext cx="181600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844589" y="4850739"/>
              <a:ext cx="5196565" cy="663396"/>
            </a:xfrm>
            <a:custGeom>
              <a:avLst/>
              <a:gdLst>
                <a:gd name="connsiteX0" fmla="*/ 5961888 w 5961888"/>
                <a:gd name="connsiteY0" fmla="*/ 0 h 597408"/>
                <a:gd name="connsiteX1" fmla="*/ 5742432 w 5961888"/>
                <a:gd name="connsiteY1" fmla="*/ 0 h 597408"/>
                <a:gd name="connsiteX2" fmla="*/ 5742432 w 5961888"/>
                <a:gd name="connsiteY2" fmla="*/ 597408 h 597408"/>
                <a:gd name="connsiteX3" fmla="*/ 0 w 5961888"/>
                <a:gd name="connsiteY3" fmla="*/ 597408 h 59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1888" h="597408">
                  <a:moveTo>
                    <a:pt x="5961888" y="0"/>
                  </a:moveTo>
                  <a:lnTo>
                    <a:pt x="5742432" y="0"/>
                  </a:lnTo>
                  <a:lnTo>
                    <a:pt x="5742432" y="597408"/>
                  </a:lnTo>
                  <a:lnTo>
                    <a:pt x="0" y="59740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7030797" y="4074107"/>
              <a:ext cx="880678" cy="1140709"/>
              <a:chOff x="5529069" y="2288290"/>
              <a:chExt cx="1036927" cy="1140709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5603630" y="2392074"/>
                    <a:ext cx="369339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69339" cy="34564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33333" r="-3922" b="-1428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5833" r="-37500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Isosceles Triangle 118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6270529" y="2392074"/>
                    <a:ext cx="26224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0529" y="2392074"/>
                    <a:ext cx="262244" cy="34564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77778" r="-25000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Group 85"/>
            <p:cNvGrpSpPr/>
            <p:nvPr/>
          </p:nvGrpSpPr>
          <p:grpSpPr>
            <a:xfrm>
              <a:off x="5416222" y="4074107"/>
              <a:ext cx="880678" cy="1140709"/>
              <a:chOff x="5529069" y="2288290"/>
              <a:chExt cx="1036927" cy="1140709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5603631" y="2392074"/>
                    <a:ext cx="329618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1" y="2392074"/>
                    <a:ext cx="329618" cy="34564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43478" r="-6522" b="-12500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" name="Isosceles Triangle 113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6272387" y="2392074"/>
                    <a:ext cx="26038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2387" y="2392074"/>
                    <a:ext cx="260385" cy="34564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77778" r="-22222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Group 86"/>
            <p:cNvGrpSpPr/>
            <p:nvPr/>
          </p:nvGrpSpPr>
          <p:grpSpPr>
            <a:xfrm>
              <a:off x="3801648" y="4074107"/>
              <a:ext cx="880678" cy="1140709"/>
              <a:chOff x="5529069" y="2288290"/>
              <a:chExt cx="1036927" cy="1140709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603630" y="2392074"/>
                    <a:ext cx="33147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31475" cy="34564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43478" r="-8696" b="-1428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Isosceles Triangle 108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6284057" y="2392074"/>
                    <a:ext cx="24871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4057" y="2392074"/>
                    <a:ext cx="248714" cy="34564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5294" r="-29412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" name="Group 87"/>
            <p:cNvGrpSpPr/>
            <p:nvPr/>
          </p:nvGrpSpPr>
          <p:grpSpPr>
            <a:xfrm>
              <a:off x="2187074" y="4074107"/>
              <a:ext cx="880678" cy="1140709"/>
              <a:chOff x="5529069" y="2288290"/>
              <a:chExt cx="1036927" cy="1140709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5603630" y="2392074"/>
                    <a:ext cx="333333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33333" cy="34564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42553" r="-6383" b="-1428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" name="Isosceles Triangle 103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6276102" y="2392074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6102" y="2392074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80556" r="-22222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9" name="TextBox 88"/>
            <p:cNvSpPr txBox="1"/>
            <p:nvPr/>
          </p:nvSpPr>
          <p:spPr>
            <a:xfrm>
              <a:off x="747689" y="4062677"/>
              <a:ext cx="1004571" cy="57607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Serial Input </a:t>
              </a:r>
              <a:r>
                <a:rPr lang="en-US" sz="1846" b="1" dirty="0">
                  <a:latin typeface="Calibri" panose="020F0502020204030204" pitchFamily="34" charset="0"/>
                </a:rPr>
                <a:t>SI</a:t>
              </a:r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44589" y="5214816"/>
              <a:ext cx="5622153" cy="576071"/>
            </a:xfrm>
            <a:custGeom>
              <a:avLst/>
              <a:gdLst>
                <a:gd name="connsiteX0" fmla="*/ 6473952 w 6473952"/>
                <a:gd name="connsiteY0" fmla="*/ 0 h 408432"/>
                <a:gd name="connsiteX1" fmla="*/ 6473952 w 6473952"/>
                <a:gd name="connsiteY1" fmla="*/ 408432 h 408432"/>
                <a:gd name="connsiteX2" fmla="*/ 0 w 6473952"/>
                <a:gd name="connsiteY2" fmla="*/ 408432 h 40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952" h="408432">
                  <a:moveTo>
                    <a:pt x="6473952" y="0"/>
                  </a:moveTo>
                  <a:lnTo>
                    <a:pt x="6473952" y="408432"/>
                  </a:lnTo>
                  <a:lnTo>
                    <a:pt x="0" y="40843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208546" y="5272424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𝐶𝑙𝑜𝑐𝑘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546" y="5272424"/>
                  <a:ext cx="598767" cy="34564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23469" r="-11224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1208545" y="5618066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𝑅𝑒𝑠𝑒𝑡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545" y="5618066"/>
                  <a:ext cx="598767" cy="34564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3469" r="-12245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Freeform 92"/>
            <p:cNvSpPr/>
            <p:nvPr/>
          </p:nvSpPr>
          <p:spPr>
            <a:xfrm flipV="1">
              <a:off x="5244979" y="4850737"/>
              <a:ext cx="181600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3070119" y="4350712"/>
              <a:ext cx="7315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4682327" y="4350712"/>
              <a:ext cx="7315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6294535" y="4350712"/>
              <a:ext cx="7315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1804737" y="4350712"/>
              <a:ext cx="3657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7915189" y="4350712"/>
              <a:ext cx="3657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322396" y="4031287"/>
              <a:ext cx="1527793" cy="57607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Serial Output </a:t>
              </a:r>
              <a:r>
                <a:rPr lang="en-US" sz="1846" b="1" dirty="0">
                  <a:latin typeface="Calibri" panose="020F0502020204030204" pitchFamily="34" charset="0"/>
                </a:rPr>
                <a:t>SO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29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6604"/>
            <a:ext cx="8214360" cy="1450757"/>
          </a:xfrm>
        </p:spPr>
        <p:txBody>
          <a:bodyPr/>
          <a:lstStyle/>
          <a:p>
            <a:r>
              <a:rPr lang="en-US" dirty="0"/>
              <a:t>Shift Register with Parallel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174" y="1879914"/>
            <a:ext cx="7543800" cy="128725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846"/>
              </a:spcBef>
            </a:pPr>
            <a:r>
              <a:rPr lang="en-US" dirty="0"/>
              <a:t>The output of a shift register can be serial or parallel</a:t>
            </a:r>
          </a:p>
          <a:p>
            <a:pPr>
              <a:spcBef>
                <a:spcPts val="1846"/>
              </a:spcBef>
            </a:pPr>
            <a:r>
              <a:rPr lang="en-US" dirty="0"/>
              <a:t>A Serial-In Parallel-Out (SIPO) shift register is shown below</a:t>
            </a:r>
          </a:p>
          <a:p>
            <a:pPr>
              <a:spcBef>
                <a:spcPts val="1846"/>
              </a:spcBef>
            </a:pPr>
            <a:r>
              <a:rPr lang="en-US" dirty="0"/>
              <a:t>All flip-flop outputs can be read in parallel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724775" y="3216298"/>
            <a:ext cx="7144118" cy="2924663"/>
            <a:chOff x="747689" y="3140965"/>
            <a:chExt cx="7739461" cy="3168385"/>
          </a:xfrm>
        </p:grpSpPr>
        <p:cxnSp>
          <p:nvCxnSpPr>
            <p:cNvPr id="5" name="Straight Connector 4"/>
            <p:cNvCxnSpPr>
              <a:endCxn id="31" idx="2"/>
            </p:cNvCxnSpPr>
            <p:nvPr/>
          </p:nvCxnSpPr>
          <p:spPr>
            <a:xfrm flipH="1" flipV="1">
              <a:off x="4241987" y="4293104"/>
              <a:ext cx="1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endCxn id="36" idx="2"/>
            </p:cNvCxnSpPr>
            <p:nvPr/>
          </p:nvCxnSpPr>
          <p:spPr>
            <a:xfrm flipH="1" flipV="1">
              <a:off x="5856561" y="4293104"/>
              <a:ext cx="2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endCxn id="26" idx="2"/>
            </p:cNvCxnSpPr>
            <p:nvPr/>
          </p:nvCxnSpPr>
          <p:spPr>
            <a:xfrm flipV="1">
              <a:off x="2627412" y="4293104"/>
              <a:ext cx="1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 flipV="1">
              <a:off x="1996546" y="3929025"/>
              <a:ext cx="181600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9" name="Freeform 8"/>
            <p:cNvSpPr/>
            <p:nvPr/>
          </p:nvSpPr>
          <p:spPr>
            <a:xfrm flipV="1">
              <a:off x="3620049" y="3929025"/>
              <a:ext cx="181600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844589" y="3929027"/>
              <a:ext cx="5196565" cy="663396"/>
            </a:xfrm>
            <a:custGeom>
              <a:avLst/>
              <a:gdLst>
                <a:gd name="connsiteX0" fmla="*/ 5961888 w 5961888"/>
                <a:gd name="connsiteY0" fmla="*/ 0 h 597408"/>
                <a:gd name="connsiteX1" fmla="*/ 5742432 w 5961888"/>
                <a:gd name="connsiteY1" fmla="*/ 0 h 597408"/>
                <a:gd name="connsiteX2" fmla="*/ 5742432 w 5961888"/>
                <a:gd name="connsiteY2" fmla="*/ 597408 h 597408"/>
                <a:gd name="connsiteX3" fmla="*/ 0 w 5961888"/>
                <a:gd name="connsiteY3" fmla="*/ 597408 h 59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1888" h="597408">
                  <a:moveTo>
                    <a:pt x="5961888" y="0"/>
                  </a:moveTo>
                  <a:lnTo>
                    <a:pt x="5742432" y="0"/>
                  </a:lnTo>
                  <a:lnTo>
                    <a:pt x="5742432" y="597408"/>
                  </a:lnTo>
                  <a:lnTo>
                    <a:pt x="0" y="59740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030797" y="3152395"/>
              <a:ext cx="880678" cy="1140709"/>
              <a:chOff x="5529069" y="2288290"/>
              <a:chExt cx="1036927" cy="114070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603630" y="2392074"/>
                    <a:ext cx="369339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69339" cy="34564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33333" r="-3922" b="-1428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5833" r="-37500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Isosceles Triangle 43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6270529" y="2392074"/>
                    <a:ext cx="26224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0529" y="2392074"/>
                    <a:ext cx="262244" cy="34564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77778" r="-25000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5416222" y="3152395"/>
              <a:ext cx="880678" cy="1140709"/>
              <a:chOff x="5529069" y="2288290"/>
              <a:chExt cx="1036927" cy="114070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603631" y="2392074"/>
                    <a:ext cx="329618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1" y="2392074"/>
                    <a:ext cx="329618" cy="34564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43478" r="-6522" b="-12500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Isosceles Triangle 38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6272387" y="2392074"/>
                    <a:ext cx="26038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2387" y="2392074"/>
                    <a:ext cx="260385" cy="34564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77778" r="-22222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801648" y="3152395"/>
              <a:ext cx="880678" cy="1140709"/>
              <a:chOff x="5529069" y="2288290"/>
              <a:chExt cx="1036927" cy="114070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603630" y="2392074"/>
                    <a:ext cx="33147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31475" cy="34564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43478" r="-8696" b="-1428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Isosceles Triangle 33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284057" y="2392074"/>
                    <a:ext cx="24871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4057" y="2392074"/>
                    <a:ext cx="248714" cy="34564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5294" r="-29412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2187081" y="3152395"/>
              <a:ext cx="6127248" cy="2465671"/>
              <a:chOff x="5529069" y="2288290"/>
              <a:chExt cx="7214330" cy="246567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603630" y="2392074"/>
                    <a:ext cx="333333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33333" cy="34564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42553" r="-6383" b="-1428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Isosceles Triangle 28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276102" y="2392074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6102" y="2392074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80556" r="-22222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774581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581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77778" r="-25000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8673749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3749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80556" r="-22222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0572920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72920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80000" r="-25714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2486729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86729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77778" r="-25000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/>
            <p:cNvSpPr txBox="1"/>
            <p:nvPr/>
          </p:nvSpPr>
          <p:spPr>
            <a:xfrm>
              <a:off x="747689" y="3140965"/>
              <a:ext cx="1004571" cy="57607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Serial Input </a:t>
              </a:r>
              <a:r>
                <a:rPr lang="en-US" sz="1846" b="1" dirty="0">
                  <a:latin typeface="Calibri" panose="020F0502020204030204" pitchFamily="34" charset="0"/>
                </a:rPr>
                <a:t>SI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844589" y="4293104"/>
              <a:ext cx="5622153" cy="576071"/>
            </a:xfrm>
            <a:custGeom>
              <a:avLst/>
              <a:gdLst>
                <a:gd name="connsiteX0" fmla="*/ 6473952 w 6473952"/>
                <a:gd name="connsiteY0" fmla="*/ 0 h 408432"/>
                <a:gd name="connsiteX1" fmla="*/ 6473952 w 6473952"/>
                <a:gd name="connsiteY1" fmla="*/ 408432 h 408432"/>
                <a:gd name="connsiteX2" fmla="*/ 0 w 6473952"/>
                <a:gd name="connsiteY2" fmla="*/ 408432 h 40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952" h="408432">
                  <a:moveTo>
                    <a:pt x="6473952" y="0"/>
                  </a:moveTo>
                  <a:lnTo>
                    <a:pt x="6473952" y="408432"/>
                  </a:lnTo>
                  <a:lnTo>
                    <a:pt x="0" y="40843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08546" y="4350712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𝐶𝑙𝑜𝑐𝑘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546" y="4350712"/>
                  <a:ext cx="598767" cy="34564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22222" r="-11111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208545" y="4696354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𝑅𝑒𝑠𝑒𝑡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8545" y="4696354"/>
                  <a:ext cx="598767" cy="34564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23232" r="-11111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 18"/>
            <p:cNvSpPr/>
            <p:nvPr/>
          </p:nvSpPr>
          <p:spPr>
            <a:xfrm flipV="1">
              <a:off x="5244979" y="3929025"/>
              <a:ext cx="181600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3070119" y="3429000"/>
              <a:ext cx="7315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682327" y="3429000"/>
              <a:ext cx="7315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294535" y="3429000"/>
              <a:ext cx="73152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804737" y="3429000"/>
              <a:ext cx="3657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915189" y="3429000"/>
              <a:ext cx="5719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302520" y="3429000"/>
              <a:ext cx="0" cy="18553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4915516" y="3429000"/>
              <a:ext cx="0" cy="18553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528512" y="3429000"/>
              <a:ext cx="0" cy="18553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8141508" y="3429000"/>
              <a:ext cx="0" cy="185538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780179" y="5905503"/>
              <a:ext cx="1936342" cy="40384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</a:rPr>
                <a:t>Parallel Output </a:t>
              </a:r>
              <a:r>
                <a:rPr lang="en-US" sz="1846" b="1" dirty="0">
                  <a:latin typeface="Calibri" panose="020F0502020204030204" pitchFamily="34" charset="0"/>
                </a:rPr>
                <a:t>PO</a:t>
              </a:r>
            </a:p>
          </p:txBody>
        </p:sp>
        <p:sp>
          <p:nvSpPr>
            <p:cNvPr id="25" name="Left Brace 24"/>
            <p:cNvSpPr/>
            <p:nvPr/>
          </p:nvSpPr>
          <p:spPr>
            <a:xfrm rot="16200000">
              <a:off x="5613314" y="3167603"/>
              <a:ext cx="230428" cy="5246569"/>
            </a:xfrm>
            <a:prstGeom prst="leftBrace">
              <a:avLst>
                <a:gd name="adj1" fmla="val 61051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</p:grpSp>
    </p:spTree>
    <p:extLst>
      <p:ext uri="{BB962C8B-B14F-4D97-AF65-F5344CB8AC3E}">
        <p14:creationId xmlns:p14="http://schemas.microsoft.com/office/powerpoint/2010/main" val="97210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Serial Adder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6091" y="1782969"/>
                <a:ext cx="6555889" cy="202663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1385"/>
                  </a:spcBef>
                </a:pPr>
                <a:r>
                  <a:rPr lang="en-US" dirty="0"/>
                  <a:t>Adding two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-bit numbers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serially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clock cycles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A bit-serial adder can be implemented using</a:t>
                </a:r>
              </a:p>
              <a:p>
                <a:pPr marL="329720" indent="-329720">
                  <a:spcBef>
                    <a:spcPts val="1385"/>
                  </a:spcBef>
                  <a:buFont typeface="+mj-lt"/>
                  <a:buAutoNum type="arabicPeriod"/>
                </a:pPr>
                <a:r>
                  <a:rPr lang="en-US" dirty="0"/>
                  <a:t>A Full Adder</a:t>
                </a:r>
              </a:p>
              <a:p>
                <a:pPr marL="329720" indent="-329720">
                  <a:spcBef>
                    <a:spcPts val="1385"/>
                  </a:spcBef>
                  <a:buFont typeface="+mj-lt"/>
                  <a:buAutoNum type="arabicPeriod"/>
                </a:pPr>
                <a:r>
                  <a:rPr lang="en-US" dirty="0"/>
                  <a:t>A Flip-Flop to store the carry-out</a:t>
                </a:r>
              </a:p>
              <a:p>
                <a:pPr marL="329720" indent="-329720">
                  <a:spcBef>
                    <a:spcPts val="1385"/>
                  </a:spcBef>
                  <a:buFont typeface="+mj-lt"/>
                  <a:buAutoNum type="arabicPeriod"/>
                </a:pPr>
                <a:r>
                  <a:rPr lang="en-US" dirty="0"/>
                  <a:t>A Shift Register to store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sum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091" y="1782969"/>
                <a:ext cx="6555889" cy="2026632"/>
              </a:xfrm>
              <a:blipFill>
                <a:blip r:embed="rId2"/>
                <a:stretch>
                  <a:fillRect l="-2326" t="-5105" b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753826" y="3748054"/>
            <a:ext cx="7380946" cy="2446082"/>
            <a:chOff x="1623142" y="1355148"/>
            <a:chExt cx="7996025" cy="2649922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436992" y="1700790"/>
              <a:ext cx="15956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7825916" y="2564896"/>
              <a:ext cx="0" cy="646604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 54"/>
            <p:cNvSpPr/>
            <p:nvPr/>
          </p:nvSpPr>
          <p:spPr>
            <a:xfrm>
              <a:off x="3076043" y="2537791"/>
              <a:ext cx="373716" cy="718388"/>
            </a:xfrm>
            <a:custGeom>
              <a:avLst/>
              <a:gdLst>
                <a:gd name="connsiteX0" fmla="*/ 384313 w 404191"/>
                <a:gd name="connsiteY0" fmla="*/ 801757 h 801757"/>
                <a:gd name="connsiteX1" fmla="*/ 0 w 404191"/>
                <a:gd name="connsiteY1" fmla="*/ 801757 h 801757"/>
                <a:gd name="connsiteX2" fmla="*/ 0 w 404191"/>
                <a:gd name="connsiteY2" fmla="*/ 0 h 801757"/>
                <a:gd name="connsiteX3" fmla="*/ 404191 w 404191"/>
                <a:gd name="connsiteY3" fmla="*/ 0 h 801757"/>
                <a:gd name="connsiteX0" fmla="*/ 440367 w 440367"/>
                <a:gd name="connsiteY0" fmla="*/ 801757 h 801757"/>
                <a:gd name="connsiteX1" fmla="*/ 0 w 440367"/>
                <a:gd name="connsiteY1" fmla="*/ 801757 h 801757"/>
                <a:gd name="connsiteX2" fmla="*/ 0 w 440367"/>
                <a:gd name="connsiteY2" fmla="*/ 0 h 801757"/>
                <a:gd name="connsiteX3" fmla="*/ 404191 w 440367"/>
                <a:gd name="connsiteY3" fmla="*/ 0 h 80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367" h="801757">
                  <a:moveTo>
                    <a:pt x="440367" y="801757"/>
                  </a:moveTo>
                  <a:lnTo>
                    <a:pt x="0" y="801757"/>
                  </a:lnTo>
                  <a:lnTo>
                    <a:pt x="0" y="0"/>
                  </a:lnTo>
                  <a:lnTo>
                    <a:pt x="404191" y="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56" name="Freeform 55"/>
            <p:cNvSpPr/>
            <p:nvPr/>
          </p:nvSpPr>
          <p:spPr>
            <a:xfrm flipH="1">
              <a:off x="4436992" y="2537791"/>
              <a:ext cx="327172" cy="718388"/>
            </a:xfrm>
            <a:custGeom>
              <a:avLst/>
              <a:gdLst>
                <a:gd name="connsiteX0" fmla="*/ 384313 w 404191"/>
                <a:gd name="connsiteY0" fmla="*/ 801757 h 801757"/>
                <a:gd name="connsiteX1" fmla="*/ 0 w 404191"/>
                <a:gd name="connsiteY1" fmla="*/ 801757 h 801757"/>
                <a:gd name="connsiteX2" fmla="*/ 0 w 404191"/>
                <a:gd name="connsiteY2" fmla="*/ 0 h 801757"/>
                <a:gd name="connsiteX3" fmla="*/ 404191 w 404191"/>
                <a:gd name="connsiteY3" fmla="*/ 0 h 80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191" h="801757">
                  <a:moveTo>
                    <a:pt x="384313" y="801757"/>
                  </a:moveTo>
                  <a:lnTo>
                    <a:pt x="0" y="801757"/>
                  </a:lnTo>
                  <a:lnTo>
                    <a:pt x="0" y="0"/>
                  </a:lnTo>
                  <a:lnTo>
                    <a:pt x="404191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6032666" y="1470364"/>
                  <a:ext cx="3586501" cy="1094532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sz="1846" dirty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Serial-In Parallel-Out</a:t>
                  </a:r>
                </a:p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sz="1846" i="1" dirty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1846" dirty="0">
                      <a:solidFill>
                        <a:schemeClr val="tx1"/>
                      </a:solidFill>
                      <a:latin typeface="Calibri" panose="020F0502020204030204" pitchFamily="34" charset="0"/>
                    </a:rPr>
                    <a:t>-bit Shift Register</a:t>
                  </a: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2666" y="1470364"/>
                  <a:ext cx="3586501" cy="10945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Isosceles Triangle 57"/>
            <p:cNvSpPr/>
            <p:nvPr/>
          </p:nvSpPr>
          <p:spPr>
            <a:xfrm rot="5400000">
              <a:off x="6021963" y="2308898"/>
              <a:ext cx="151485" cy="13008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421684" y="1470362"/>
              <a:ext cx="1025880" cy="1324961"/>
            </a:xfrm>
            <a:prstGeom prst="rect">
              <a:avLst/>
            </a:prstGeom>
            <a:solidFill>
              <a:srgbClr val="FFE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846" dirty="0">
                  <a:solidFill>
                    <a:schemeClr val="tx1"/>
                  </a:solidFill>
                  <a:latin typeface="Calibri" panose="020F0502020204030204" pitchFamily="34" charset="0"/>
                </a:rPr>
                <a:t>Full</a:t>
              </a:r>
            </a:p>
            <a:p>
              <a:pPr algn="ctr">
                <a:lnSpc>
                  <a:spcPct val="120000"/>
                </a:lnSpc>
              </a:pPr>
              <a:r>
                <a:rPr lang="en-US" sz="1846" dirty="0">
                  <a:solidFill>
                    <a:schemeClr val="tx1"/>
                  </a:solidFill>
                  <a:latin typeface="Calibri" panose="020F0502020204030204" pitchFamily="34" charset="0"/>
                </a:rPr>
                <a:t>Adder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2533506" y="1592852"/>
                  <a:ext cx="213661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506" y="1592852"/>
                  <a:ext cx="213661" cy="34564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5714" r="-14286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607358" y="1355148"/>
                  <a:ext cx="293691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𝑆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358" y="1355148"/>
                  <a:ext cx="293691" cy="34564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4286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 61"/>
            <p:cNvSpPr/>
            <p:nvPr/>
          </p:nvSpPr>
          <p:spPr>
            <a:xfrm>
              <a:off x="3415354" y="2981072"/>
              <a:ext cx="1032210" cy="102399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846" dirty="0">
                  <a:solidFill>
                    <a:schemeClr val="tx1"/>
                  </a:solidFill>
                  <a:latin typeface="Calibri" panose="020F0502020204030204" pitchFamily="34" charset="0"/>
                </a:rPr>
                <a:t>Flip</a:t>
              </a:r>
            </a:p>
            <a:p>
              <a:pPr algn="ctr">
                <a:lnSpc>
                  <a:spcPct val="120000"/>
                </a:lnSpc>
              </a:pPr>
              <a:r>
                <a:rPr lang="en-US" sz="1846" dirty="0">
                  <a:solidFill>
                    <a:schemeClr val="tx1"/>
                  </a:solidFill>
                  <a:latin typeface="Calibri" panose="020F0502020204030204" pitchFamily="34" charset="0"/>
                </a:rPr>
                <a:t>Flop</a:t>
              </a:r>
            </a:p>
          </p:txBody>
        </p:sp>
        <p:sp>
          <p:nvSpPr>
            <p:cNvPr id="63" name="Isosceles Triangle 62"/>
            <p:cNvSpPr/>
            <p:nvPr/>
          </p:nvSpPr>
          <p:spPr>
            <a:xfrm rot="16200000" flipH="1">
              <a:off x="4318097" y="3668195"/>
              <a:ext cx="151485" cy="10744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459542" y="3083358"/>
                  <a:ext cx="25559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542" y="3083358"/>
                  <a:ext cx="255597" cy="34564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0476" r="-11905" b="-2321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/>
            <p:cNvSpPr txBox="1"/>
            <p:nvPr/>
          </p:nvSpPr>
          <p:spPr>
            <a:xfrm>
              <a:off x="1623142" y="1610053"/>
              <a:ext cx="795150" cy="69128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846" dirty="0">
                  <a:latin typeface="Calibri" panose="020F0502020204030204" pitchFamily="34" charset="0"/>
                </a:rPr>
                <a:t>Serial Inputs</a:t>
              </a:r>
              <a:endParaRPr lang="en-US" sz="1846" b="1" dirty="0">
                <a:latin typeface="Calibri" panose="020F0502020204030204" pitchFamily="34" charset="0"/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 flipV="1">
              <a:off x="5586678" y="2373937"/>
              <a:ext cx="445988" cy="1343095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2533506" y="1988825"/>
                  <a:ext cx="213661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506" y="1988825"/>
                  <a:ext cx="213661" cy="34564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8571" r="-14286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648720" y="2733635"/>
                  <a:ext cx="362409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𝐶𝑖𝑛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8720" y="2733635"/>
                  <a:ext cx="362409" cy="34564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6667" r="-15000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839197" y="2737716"/>
                  <a:ext cx="587382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𝐶𝑜𝑢𝑡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197" y="2737716"/>
                  <a:ext cx="587382" cy="34564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6495" r="-4124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/>
            <p:cNvCxnSpPr/>
            <p:nvPr/>
          </p:nvCxnSpPr>
          <p:spPr>
            <a:xfrm>
              <a:off x="2826279" y="1758397"/>
              <a:ext cx="5929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828717" y="2146550"/>
              <a:ext cx="5929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228182" y="3083358"/>
                  <a:ext cx="21123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82" y="3083358"/>
                  <a:ext cx="211237" cy="34564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1429" r="-14286" b="-535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/>
            <p:cNvCxnSpPr/>
            <p:nvPr/>
          </p:nvCxnSpPr>
          <p:spPr>
            <a:xfrm flipV="1">
              <a:off x="7680408" y="2741798"/>
              <a:ext cx="288034" cy="1111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054323" y="2564895"/>
                  <a:ext cx="260005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323" y="2564895"/>
                  <a:ext cx="260005" cy="34564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627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7026853" y="3256179"/>
                  <a:ext cx="1612995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𝑆𝑢𝑚</m:t>
                        </m:r>
                        <m:r>
                          <a:rPr lang="en-US" sz="1846" i="1" dirty="0">
                            <a:latin typeface="Cambria Math"/>
                          </a:rPr>
                          <m:t>[</m:t>
                        </m:r>
                        <m:r>
                          <a:rPr lang="en-US" sz="1846" i="1" dirty="0">
                            <a:latin typeface="Cambria Math"/>
                          </a:rPr>
                          <m:t>𝑛</m:t>
                        </m:r>
                        <m:r>
                          <a:rPr lang="en-US" sz="1846" i="1" dirty="0">
                            <a:latin typeface="Cambria Math"/>
                          </a:rPr>
                          <m:t>−1:0]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853" y="3256179"/>
                  <a:ext cx="1612995" cy="34564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4528" r="-2642" b="-2807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4447564" y="3717035"/>
              <a:ext cx="13621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874712" y="3544214"/>
                  <a:ext cx="698719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𝐶𝑙𝑜𝑐𝑘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712" y="3544214"/>
                  <a:ext cx="698719" cy="34564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2174" r="-2609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>
              <a:off x="2826279" y="3717035"/>
              <a:ext cx="5890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179167" y="3544214"/>
                  <a:ext cx="635748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𝑅𝑒𝑠𝑒𝑡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167" y="3544214"/>
                  <a:ext cx="635748" cy="34564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9231" r="-8654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>
              <a:off x="5687023" y="2046432"/>
              <a:ext cx="34564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021955" y="1840481"/>
                  <a:ext cx="635748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</a:rPr>
                          <m:t>𝑅𝑒𝑠𝑒𝑡</m:t>
                        </m:r>
                      </m:oMath>
                    </m:oMathPara>
                  </a14:m>
                  <a:endParaRPr lang="en-US" sz="1846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955" y="1840481"/>
                  <a:ext cx="635748" cy="34564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0192" r="-7692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/>
          <p:cNvSpPr txBox="1"/>
          <p:nvPr/>
        </p:nvSpPr>
        <p:spPr>
          <a:xfrm>
            <a:off x="5884324" y="2152784"/>
            <a:ext cx="2782205" cy="13825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215" dirty="0"/>
              <a:t>Serial Addition</a:t>
            </a:r>
          </a:p>
          <a:p>
            <a:pPr algn="ctr">
              <a:lnSpc>
                <a:spcPct val="120000"/>
              </a:lnSpc>
            </a:pPr>
            <a:r>
              <a:rPr lang="en-US" sz="2215" dirty="0"/>
              <a:t>Starts at the </a:t>
            </a:r>
          </a:p>
          <a:p>
            <a:pPr algn="ctr">
              <a:lnSpc>
                <a:spcPct val="120000"/>
              </a:lnSpc>
            </a:pPr>
            <a:r>
              <a:rPr lang="en-US" sz="2215" dirty="0"/>
              <a:t>Least-significant bit</a:t>
            </a:r>
          </a:p>
        </p:txBody>
      </p:sp>
    </p:spTree>
    <p:extLst>
      <p:ext uri="{BB962C8B-B14F-4D97-AF65-F5344CB8AC3E}">
        <p14:creationId xmlns:p14="http://schemas.microsoft.com/office/powerpoint/2010/main" val="18501618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20319</TotalTime>
  <Words>941</Words>
  <Application>Microsoft Office PowerPoint</Application>
  <PresentationFormat>On-screen Show (4:3)</PresentationFormat>
  <Paragraphs>412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Cambria Math</vt:lpstr>
      <vt:lpstr>Tahoma</vt:lpstr>
      <vt:lpstr>Times New Roman</vt:lpstr>
      <vt:lpstr>Wingdings</vt:lpstr>
      <vt:lpstr>Retrospect</vt:lpstr>
      <vt:lpstr>Lecture # 13 Register/Shift register/Parallel load. </vt:lpstr>
      <vt:lpstr>Registers</vt:lpstr>
      <vt:lpstr>Register</vt:lpstr>
      <vt:lpstr>Register Load (or Enable)</vt:lpstr>
      <vt:lpstr>Register with Parallel Load</vt:lpstr>
      <vt:lpstr>Shift Registers</vt:lpstr>
      <vt:lpstr>Timing of a Shift Register</vt:lpstr>
      <vt:lpstr>Shift Register with Parallel Output</vt:lpstr>
      <vt:lpstr>Bit Serial Adder</vt:lpstr>
      <vt:lpstr>Sequence Detector with a Shift Register</vt:lpstr>
      <vt:lpstr>Parallel-In Serial-Out Shift Register</vt:lpstr>
      <vt:lpstr>Parallel In Serial Out Shift Register</vt:lpstr>
      <vt:lpstr>Universal Shift Register</vt:lpstr>
      <vt:lpstr>Universal Shift Register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Circuits</dc:title>
  <dc:creator>faisaliradat</dc:creator>
  <cp:lastModifiedBy>Muhammad Zain Uddin / Lecturer</cp:lastModifiedBy>
  <cp:revision>133</cp:revision>
  <dcterms:created xsi:type="dcterms:W3CDTF">2022-08-28T11:36:31Z</dcterms:created>
  <dcterms:modified xsi:type="dcterms:W3CDTF">2024-11-20T12:14:25Z</dcterms:modified>
</cp:coreProperties>
</file>