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89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" y="6400799"/>
            <a:ext cx="12187555" cy="457200"/>
          </a:xfrm>
          <a:custGeom>
            <a:avLst/>
            <a:gdLst/>
            <a:ahLst/>
            <a:cxnLst/>
            <a:rect l="l" t="t" r="r" b="b"/>
            <a:pathLst>
              <a:path w="12187555" h="457200">
                <a:moveTo>
                  <a:pt x="12187428" y="0"/>
                </a:moveTo>
                <a:lnTo>
                  <a:pt x="0" y="0"/>
                </a:lnTo>
                <a:lnTo>
                  <a:pt x="0" y="457199"/>
                </a:lnTo>
                <a:lnTo>
                  <a:pt x="12187428" y="457199"/>
                </a:lnTo>
                <a:lnTo>
                  <a:pt x="12187428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0730" cy="64135"/>
          </a:xfrm>
          <a:custGeom>
            <a:avLst/>
            <a:gdLst/>
            <a:ahLst/>
            <a:cxnLst/>
            <a:rect l="l" t="t" r="r" b="b"/>
            <a:pathLst>
              <a:path w="12190730" h="64135">
                <a:moveTo>
                  <a:pt x="12190476" y="0"/>
                </a:moveTo>
                <a:lnTo>
                  <a:pt x="0" y="0"/>
                </a:lnTo>
                <a:lnTo>
                  <a:pt x="0" y="64007"/>
                </a:lnTo>
                <a:lnTo>
                  <a:pt x="12190476" y="64007"/>
                </a:lnTo>
                <a:lnTo>
                  <a:pt x="12190476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71061" y="2267534"/>
            <a:ext cx="3849877" cy="7950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8B8B8B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261865" y="3964685"/>
            <a:ext cx="3668268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3291" y="1738883"/>
            <a:ext cx="9967595" cy="0"/>
          </a:xfrm>
          <a:custGeom>
            <a:avLst/>
            <a:gdLst/>
            <a:ahLst/>
            <a:cxnLst/>
            <a:rect l="l" t="t" r="r" b="b"/>
            <a:pathLst>
              <a:path w="9967595">
                <a:moveTo>
                  <a:pt x="0" y="0"/>
                </a:moveTo>
                <a:lnTo>
                  <a:pt x="9967341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5410" y="907745"/>
            <a:ext cx="9841179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5410" y="1823465"/>
            <a:ext cx="9835515" cy="1736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uddin@iba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zuddin@iba.edu.pk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8208" y="6554825"/>
            <a:ext cx="7410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M.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DDIN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40618" y="6542023"/>
            <a:ext cx="9398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" algn="ctr">
              <a:lnSpc>
                <a:spcPts val="4230"/>
              </a:lnSpc>
              <a:spcBef>
                <a:spcPts val="100"/>
              </a:spcBef>
            </a:pPr>
            <a:r>
              <a:rPr spc="-60" dirty="0"/>
              <a:t>L</a:t>
            </a:r>
            <a:r>
              <a:rPr spc="-80" dirty="0"/>
              <a:t>e</a:t>
            </a:r>
            <a:r>
              <a:rPr spc="-85" dirty="0"/>
              <a:t>c</a:t>
            </a:r>
            <a:r>
              <a:rPr spc="-70" dirty="0"/>
              <a:t>t</a:t>
            </a:r>
            <a:r>
              <a:rPr spc="-100" dirty="0"/>
              <a:t>u</a:t>
            </a:r>
            <a:r>
              <a:rPr spc="-130" dirty="0"/>
              <a:t>r</a:t>
            </a:r>
            <a:r>
              <a:rPr dirty="0"/>
              <a:t>e</a:t>
            </a:r>
            <a:r>
              <a:rPr spc="-170" dirty="0"/>
              <a:t> </a:t>
            </a:r>
            <a:r>
              <a:rPr dirty="0"/>
              <a:t>#</a:t>
            </a:r>
            <a:r>
              <a:rPr spc="-150" dirty="0"/>
              <a:t> </a:t>
            </a:r>
            <a:r>
              <a:rPr dirty="0"/>
              <a:t>1</a:t>
            </a:r>
          </a:p>
          <a:p>
            <a:pPr marL="8255" algn="ctr">
              <a:lnSpc>
                <a:spcPts val="1830"/>
              </a:lnSpc>
            </a:pPr>
            <a:r>
              <a:rPr sz="1600" spc="-50" dirty="0"/>
              <a:t>I</a:t>
            </a:r>
            <a:r>
              <a:rPr sz="1600" spc="-70" dirty="0"/>
              <a:t>n</a:t>
            </a:r>
            <a:r>
              <a:rPr sz="1600" spc="-65" dirty="0"/>
              <a:t>t</a:t>
            </a:r>
            <a:r>
              <a:rPr sz="1600" spc="-100" dirty="0"/>
              <a:t>r</a:t>
            </a:r>
            <a:r>
              <a:rPr sz="1600" spc="-70" dirty="0"/>
              <a:t>odu</a:t>
            </a:r>
            <a:r>
              <a:rPr sz="1600" spc="-75" dirty="0"/>
              <a:t>ct</a:t>
            </a:r>
            <a:r>
              <a:rPr sz="1600" spc="-60" dirty="0"/>
              <a:t>i</a:t>
            </a:r>
            <a:r>
              <a:rPr sz="1600" spc="-70" dirty="0"/>
              <a:t>on/</a:t>
            </a:r>
            <a:r>
              <a:rPr sz="1600" spc="-65" dirty="0"/>
              <a:t>O</a:t>
            </a:r>
            <a:r>
              <a:rPr sz="1600" spc="-85" dirty="0"/>
              <a:t>v</a:t>
            </a:r>
            <a:r>
              <a:rPr sz="1600" spc="-65" dirty="0"/>
              <a:t>er</a:t>
            </a:r>
            <a:r>
              <a:rPr sz="1600" spc="-60" dirty="0"/>
              <a:t>vi</a:t>
            </a:r>
            <a:r>
              <a:rPr sz="1600" spc="-85" dirty="0"/>
              <a:t>e</a:t>
            </a:r>
            <a:r>
              <a:rPr sz="1600" spc="-65" dirty="0"/>
              <a:t>w</a:t>
            </a:r>
            <a:r>
              <a:rPr sz="1600" spc="-70" dirty="0"/>
              <a:t>/</a:t>
            </a:r>
            <a:r>
              <a:rPr sz="1600" spc="-65" dirty="0"/>
              <a:t>N</a:t>
            </a:r>
            <a:r>
              <a:rPr sz="1600" spc="-80" dirty="0"/>
              <a:t>um</a:t>
            </a:r>
            <a:r>
              <a:rPr sz="1600" spc="-70" dirty="0"/>
              <a:t>b</a:t>
            </a:r>
            <a:r>
              <a:rPr sz="1600" spc="-75" dirty="0"/>
              <a:t>e</a:t>
            </a:r>
            <a:r>
              <a:rPr sz="1600" spc="-5" dirty="0"/>
              <a:t>r</a:t>
            </a:r>
            <a:r>
              <a:rPr sz="1600" spc="-160" dirty="0"/>
              <a:t> </a:t>
            </a:r>
            <a:r>
              <a:rPr sz="1600" spc="-80" dirty="0"/>
              <a:t>S</a:t>
            </a:r>
            <a:r>
              <a:rPr sz="1600" spc="-75" dirty="0"/>
              <a:t>y</a:t>
            </a:r>
            <a:r>
              <a:rPr sz="1600" spc="-85" dirty="0"/>
              <a:t>s</a:t>
            </a:r>
            <a:r>
              <a:rPr sz="1600" spc="-75" dirty="0"/>
              <a:t>t</a:t>
            </a:r>
            <a:r>
              <a:rPr sz="1600" spc="-65" dirty="0"/>
              <a:t>e</a:t>
            </a:r>
            <a:r>
              <a:rPr sz="1600" spc="-80" dirty="0"/>
              <a:t>m</a:t>
            </a:r>
            <a:r>
              <a:rPr sz="1600" spc="-55" dirty="0"/>
              <a:t>/</a:t>
            </a:r>
            <a:r>
              <a:rPr sz="1600" spc="-180" dirty="0"/>
              <a:t>T</a:t>
            </a:r>
            <a:r>
              <a:rPr sz="1600" spc="-75" dirty="0"/>
              <a:t>r</a:t>
            </a:r>
            <a:r>
              <a:rPr sz="1600" spc="-70" dirty="0"/>
              <a:t>u</a:t>
            </a:r>
            <a:r>
              <a:rPr sz="1600" spc="-65" dirty="0"/>
              <a:t>t</a:t>
            </a:r>
            <a:r>
              <a:rPr sz="1600" spc="-5" dirty="0"/>
              <a:t>h</a:t>
            </a:r>
            <a:r>
              <a:rPr sz="1600" spc="-175" dirty="0"/>
              <a:t> </a:t>
            </a:r>
            <a:r>
              <a:rPr sz="1600" spc="-75" dirty="0"/>
              <a:t>t</a:t>
            </a:r>
            <a:r>
              <a:rPr sz="1600" spc="-65" dirty="0"/>
              <a:t>a</a:t>
            </a:r>
            <a:r>
              <a:rPr sz="1600" spc="-70" dirty="0"/>
              <a:t>b</a:t>
            </a:r>
            <a:r>
              <a:rPr sz="1600" spc="-60" dirty="0"/>
              <a:t>l</a:t>
            </a:r>
            <a:r>
              <a:rPr sz="1600" spc="-5" dirty="0"/>
              <a:t>e</a:t>
            </a:r>
            <a:endParaRPr sz="1600"/>
          </a:p>
        </p:txBody>
      </p:sp>
      <p:sp>
        <p:nvSpPr>
          <p:cNvPr id="5" name="object 5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marR="5080" indent="-79375">
              <a:lnSpc>
                <a:spcPct val="150000"/>
              </a:lnSpc>
              <a:spcBef>
                <a:spcPts val="100"/>
              </a:spcBef>
            </a:pPr>
            <a:r>
              <a:rPr spc="-5" dirty="0"/>
              <a:t>By: Muhammad </a:t>
            </a:r>
            <a:r>
              <a:rPr spc="-15" dirty="0"/>
              <a:t>Zain </a:t>
            </a:r>
            <a:r>
              <a:rPr spc="-5" dirty="0"/>
              <a:t>Uddin </a:t>
            </a:r>
            <a:r>
              <a:rPr spc="-735" dirty="0"/>
              <a:t> </a:t>
            </a:r>
            <a:r>
              <a:rPr spc="-5" dirty="0"/>
              <a:t>email:</a:t>
            </a:r>
            <a:r>
              <a:rPr spc="-55" dirty="0"/>
              <a:t> </a:t>
            </a:r>
            <a:r>
              <a:rPr dirty="0">
                <a:hlinkClick r:id="rId2"/>
              </a:rPr>
              <a:t>zuddin@iba.edu.pk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9281" y="6518249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8794" y="534746"/>
            <a:ext cx="14668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S</a:t>
            </a:r>
            <a:r>
              <a:rPr spc="-100" dirty="0"/>
              <a:t>c</a:t>
            </a:r>
            <a:r>
              <a:rPr spc="-50" dirty="0"/>
              <a:t>op</a:t>
            </a:r>
            <a:r>
              <a:rPr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42922" y="1667792"/>
            <a:ext cx="5786755" cy="162877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purpose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course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that we:</a:t>
            </a:r>
            <a:endParaRPr sz="2000" dirty="0">
              <a:latin typeface="Calibri"/>
              <a:cs typeface="Calibri"/>
            </a:endParaRPr>
          </a:p>
          <a:p>
            <a:pPr marL="303530" indent="-183515">
              <a:lnSpc>
                <a:spcPct val="100000"/>
              </a:lnSpc>
              <a:spcBef>
                <a:spcPts val="200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Learn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principles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digital design</a:t>
            </a:r>
            <a:endParaRPr sz="1800" dirty="0">
              <a:latin typeface="Calibri"/>
              <a:cs typeface="Calibri"/>
            </a:endParaRPr>
          </a:p>
          <a:p>
            <a:pPr marL="303530" indent="-183515">
              <a:lnSpc>
                <a:spcPct val="100000"/>
              </a:lnSpc>
              <a:spcBef>
                <a:spcPts val="384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Learn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systematically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debug</a:t>
            </a:r>
            <a:r>
              <a:rPr sz="1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increasingly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complex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designs</a:t>
            </a:r>
            <a:endParaRPr sz="1800" dirty="0">
              <a:latin typeface="Calibri"/>
              <a:cs typeface="Calibri"/>
            </a:endParaRPr>
          </a:p>
          <a:p>
            <a:pPr marL="303530" indent="-183515">
              <a:lnSpc>
                <a:spcPct val="100000"/>
              </a:lnSpc>
              <a:spcBef>
                <a:spcPts val="385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Design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build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digital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systems</a:t>
            </a:r>
            <a:endParaRPr sz="1800" dirty="0">
              <a:latin typeface="Calibri"/>
              <a:cs typeface="Calibri"/>
            </a:endParaRPr>
          </a:p>
          <a:p>
            <a:pPr marL="303530" indent="-183515">
              <a:lnSpc>
                <a:spcPct val="100000"/>
              </a:lnSpc>
              <a:spcBef>
                <a:spcPts val="385"/>
              </a:spcBef>
              <a:buClr>
                <a:srgbClr val="E38312"/>
              </a:buClr>
              <a:buChar char="◦"/>
              <a:tabLst>
                <a:tab pos="304165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Learn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what’s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under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hood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electronic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component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4572" y="6400799"/>
              <a:ext cx="12187555" cy="457200"/>
            </a:xfrm>
            <a:custGeom>
              <a:avLst/>
              <a:gdLst/>
              <a:ahLst/>
              <a:cxnLst/>
              <a:rect l="l" t="t" r="r" b="b"/>
              <a:pathLst>
                <a:path w="12187555" h="457200">
                  <a:moveTo>
                    <a:pt x="12187428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7428" y="457199"/>
                  </a:lnTo>
                  <a:lnTo>
                    <a:pt x="12187428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12190730" cy="64135"/>
            </a:xfrm>
            <a:custGeom>
              <a:avLst/>
              <a:gdLst/>
              <a:ahLst/>
              <a:cxnLst/>
              <a:rect l="l" t="t" r="r" b="b"/>
              <a:pathLst>
                <a:path w="12190730" h="64135">
                  <a:moveTo>
                    <a:pt x="12190476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12190476" y="64007"/>
                  </a:lnTo>
                  <a:lnTo>
                    <a:pt x="12190476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52696" y="2565654"/>
            <a:ext cx="39458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5" dirty="0">
                <a:solidFill>
                  <a:srgbClr val="000000"/>
                </a:solidFill>
                <a:latin typeface="Arial"/>
                <a:cs typeface="Arial"/>
              </a:rPr>
              <a:t>Digital</a:t>
            </a:r>
            <a:r>
              <a:rPr sz="3200" b="1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spc="5" dirty="0">
                <a:solidFill>
                  <a:srgbClr val="000000"/>
                </a:solidFill>
                <a:latin typeface="Arial"/>
                <a:cs typeface="Arial"/>
              </a:rPr>
              <a:t>Logic</a:t>
            </a:r>
            <a:r>
              <a:rPr sz="3200" b="1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3200" b="1" spc="5" dirty="0">
                <a:solidFill>
                  <a:srgbClr val="000000"/>
                </a:solidFill>
                <a:latin typeface="Arial"/>
                <a:cs typeface="Arial"/>
              </a:rPr>
              <a:t>Design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791" y="3151632"/>
            <a:ext cx="499872" cy="7498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6500" y="3092195"/>
            <a:ext cx="705611" cy="81163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225797" y="3915536"/>
            <a:ext cx="2743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85229" y="3926585"/>
            <a:ext cx="2743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4572" y="6400799"/>
              <a:ext cx="12187555" cy="457200"/>
            </a:xfrm>
            <a:custGeom>
              <a:avLst/>
              <a:gdLst/>
              <a:ahLst/>
              <a:cxnLst/>
              <a:rect l="l" t="t" r="r" b="b"/>
              <a:pathLst>
                <a:path w="12187555" h="457200">
                  <a:moveTo>
                    <a:pt x="12187428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7428" y="457199"/>
                  </a:lnTo>
                  <a:lnTo>
                    <a:pt x="12187428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12190730" cy="64135"/>
            </a:xfrm>
            <a:custGeom>
              <a:avLst/>
              <a:gdLst/>
              <a:ahLst/>
              <a:cxnLst/>
              <a:rect l="l" t="t" r="r" b="b"/>
              <a:pathLst>
                <a:path w="12190730" h="64135">
                  <a:moveTo>
                    <a:pt x="12190476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12190476" y="64007"/>
                  </a:lnTo>
                  <a:lnTo>
                    <a:pt x="12190476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527917" y="6376822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672" y="123824"/>
            <a:ext cx="33889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5" dirty="0"/>
              <a:t>C</a:t>
            </a:r>
            <a:r>
              <a:rPr sz="4000" spc="-50" dirty="0"/>
              <a:t>o</a:t>
            </a:r>
            <a:r>
              <a:rPr sz="4000" spc="-55" dirty="0"/>
              <a:t>u</a:t>
            </a:r>
            <a:r>
              <a:rPr sz="4000" spc="-125" dirty="0"/>
              <a:t>r</a:t>
            </a:r>
            <a:r>
              <a:rPr sz="4000" spc="-55" dirty="0"/>
              <a:t>s</a:t>
            </a:r>
            <a:r>
              <a:rPr sz="4000" spc="-5" dirty="0"/>
              <a:t>e</a:t>
            </a:r>
            <a:r>
              <a:rPr sz="4000" spc="-125" dirty="0"/>
              <a:t> </a:t>
            </a:r>
            <a:r>
              <a:rPr sz="4000" spc="-55" dirty="0"/>
              <a:t>O</a:t>
            </a:r>
            <a:r>
              <a:rPr sz="4000" spc="-85" dirty="0"/>
              <a:t>v</a:t>
            </a:r>
            <a:r>
              <a:rPr sz="4000" spc="-50" dirty="0"/>
              <a:t>e</a:t>
            </a:r>
            <a:r>
              <a:rPr sz="4000" spc="-5" dirty="0"/>
              <a:t>r</a:t>
            </a:r>
            <a:r>
              <a:rPr sz="4000" spc="-60" dirty="0"/>
              <a:t>v</a:t>
            </a:r>
            <a:r>
              <a:rPr sz="4000" spc="-50" dirty="0"/>
              <a:t>i</a:t>
            </a:r>
            <a:r>
              <a:rPr sz="4000" spc="-70" dirty="0"/>
              <a:t>e</a:t>
            </a:r>
            <a:r>
              <a:rPr sz="4000" spc="-5" dirty="0"/>
              <a:t>w</a:t>
            </a:r>
            <a:endParaRPr sz="400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84428" y="1114234"/>
          <a:ext cx="10487025" cy="4934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73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b="1" spc="-5" dirty="0">
                          <a:solidFill>
                            <a:srgbClr val="BC572C"/>
                          </a:solidFill>
                          <a:latin typeface="Times New Roman"/>
                          <a:cs typeface="Times New Roman"/>
                        </a:rPr>
                        <a:t>Subjects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b="1" spc="-5" dirty="0">
                          <a:solidFill>
                            <a:srgbClr val="BC572C"/>
                          </a:solidFill>
                          <a:latin typeface="Times New Roman"/>
                          <a:cs typeface="Times New Roman"/>
                        </a:rPr>
                        <a:t>Building</a:t>
                      </a:r>
                      <a:r>
                        <a:rPr sz="2800" b="1" spc="-15" dirty="0">
                          <a:solidFill>
                            <a:srgbClr val="BC572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BC572C"/>
                          </a:solidFill>
                          <a:latin typeface="Times New Roman"/>
                          <a:cs typeface="Times New Roman"/>
                        </a:rPr>
                        <a:t>Blocks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800" b="1" spc="-5" dirty="0">
                          <a:solidFill>
                            <a:srgbClr val="BC572C"/>
                          </a:solidFill>
                          <a:latin typeface="Times New Roman"/>
                          <a:cs typeface="Times New Roman"/>
                        </a:rPr>
                        <a:t>Theory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37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Combinational</a:t>
                      </a:r>
                      <a:r>
                        <a:rPr sz="2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Logic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AND,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OR,</a:t>
                      </a: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60" dirty="0">
                          <a:latin typeface="Times New Roman"/>
                          <a:cs typeface="Times New Roman"/>
                        </a:rPr>
                        <a:t>NOT,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 XOR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Boo</a:t>
                      </a:r>
                      <a:r>
                        <a:rPr sz="2800" spc="5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8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800" spc="-15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8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800" spc="-165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Algeb</a:t>
                      </a:r>
                      <a:r>
                        <a:rPr sz="2800" spc="5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8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Standard</a:t>
                      </a:r>
                      <a:r>
                        <a:rPr sz="2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Modules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6826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Function of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combination</a:t>
                      </a:r>
                      <a:r>
                        <a:rPr sz="28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logics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806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Arithmetics,</a:t>
                      </a:r>
                      <a:r>
                        <a:rPr sz="2800" spc="-6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15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Encoder, </a:t>
                      </a:r>
                      <a:r>
                        <a:rPr sz="2800" spc="-685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2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Decoder, </a:t>
                      </a:r>
                      <a:r>
                        <a:rPr sz="2800" spc="-5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Mux, De- </a:t>
                      </a:r>
                      <a:r>
                        <a:rPr sz="28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Mux,</a:t>
                      </a:r>
                      <a:r>
                        <a:rPr sz="2800" spc="-15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Comparator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602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Sequential</a:t>
                      </a:r>
                      <a:r>
                        <a:rPr sz="2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Network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Flip</a:t>
                      </a:r>
                      <a:r>
                        <a:rPr sz="2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flops,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Latches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Finite</a:t>
                      </a:r>
                      <a:r>
                        <a:rPr sz="2800" spc="-4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State</a:t>
                      </a:r>
                      <a:r>
                        <a:rPr sz="2800" spc="-25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Machine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6022">
                <a:tc>
                  <a:txBody>
                    <a:bodyPr/>
                    <a:lstStyle/>
                    <a:p>
                      <a:pPr marL="91440" marR="12553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2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Design </a:t>
                      </a:r>
                      <a:r>
                        <a:rPr sz="2800" spc="-6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dirty="0">
                          <a:latin typeface="Times New Roman"/>
                          <a:cs typeface="Times New Roman"/>
                        </a:rPr>
                        <a:t>(Optional)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6026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Paths,</a:t>
                      </a:r>
                      <a:r>
                        <a:rPr sz="2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Control </a:t>
                      </a:r>
                      <a:r>
                        <a:rPr sz="2800" spc="-6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-5" dirty="0">
                          <a:latin typeface="Times New Roman"/>
                          <a:cs typeface="Times New Roman"/>
                        </a:rPr>
                        <a:t>Paths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spc="-5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Methodologies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23176" y="1843849"/>
            <a:ext cx="2057400" cy="1885950"/>
            <a:chOff x="7123176" y="1843849"/>
            <a:chExt cx="2057400" cy="1885950"/>
          </a:xfrm>
        </p:grpSpPr>
        <p:sp>
          <p:nvSpPr>
            <p:cNvPr id="3" name="object 3"/>
            <p:cNvSpPr/>
            <p:nvPr/>
          </p:nvSpPr>
          <p:spPr>
            <a:xfrm>
              <a:off x="7732776" y="1848611"/>
              <a:ext cx="990600" cy="1600200"/>
            </a:xfrm>
            <a:custGeom>
              <a:avLst/>
              <a:gdLst/>
              <a:ahLst/>
              <a:cxnLst/>
              <a:rect l="l" t="t" r="r" b="b"/>
              <a:pathLst>
                <a:path w="990600" h="1600200">
                  <a:moveTo>
                    <a:pt x="990600" y="0"/>
                  </a:moveTo>
                  <a:lnTo>
                    <a:pt x="0" y="0"/>
                  </a:lnTo>
                  <a:lnTo>
                    <a:pt x="0" y="1600200"/>
                  </a:lnTo>
                  <a:lnTo>
                    <a:pt x="990600" y="16002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32776" y="1848611"/>
              <a:ext cx="990600" cy="1600200"/>
            </a:xfrm>
            <a:custGeom>
              <a:avLst/>
              <a:gdLst/>
              <a:ahLst/>
              <a:cxnLst/>
              <a:rect l="l" t="t" r="r" b="b"/>
              <a:pathLst>
                <a:path w="990600" h="1600200">
                  <a:moveTo>
                    <a:pt x="0" y="1600200"/>
                  </a:moveTo>
                  <a:lnTo>
                    <a:pt x="990600" y="16002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1600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23176" y="2077211"/>
              <a:ext cx="2057400" cy="1155700"/>
            </a:xfrm>
            <a:custGeom>
              <a:avLst/>
              <a:gdLst/>
              <a:ahLst/>
              <a:cxnLst/>
              <a:rect l="l" t="t" r="r" b="b"/>
              <a:pathLst>
                <a:path w="2057400" h="1155700">
                  <a:moveTo>
                    <a:pt x="609600" y="1117092"/>
                  </a:moveTo>
                  <a:lnTo>
                    <a:pt x="596900" y="1110742"/>
                  </a:lnTo>
                  <a:lnTo>
                    <a:pt x="533400" y="1078992"/>
                  </a:lnTo>
                  <a:lnTo>
                    <a:pt x="533400" y="1110742"/>
                  </a:lnTo>
                  <a:lnTo>
                    <a:pt x="0" y="1110742"/>
                  </a:lnTo>
                  <a:lnTo>
                    <a:pt x="0" y="1123442"/>
                  </a:lnTo>
                  <a:lnTo>
                    <a:pt x="533400" y="1123442"/>
                  </a:lnTo>
                  <a:lnTo>
                    <a:pt x="533400" y="1155192"/>
                  </a:lnTo>
                  <a:lnTo>
                    <a:pt x="596900" y="1123442"/>
                  </a:lnTo>
                  <a:lnTo>
                    <a:pt x="609600" y="1117092"/>
                  </a:lnTo>
                  <a:close/>
                </a:path>
                <a:path w="2057400" h="1155700">
                  <a:moveTo>
                    <a:pt x="609600" y="38100"/>
                  </a:moveTo>
                  <a:lnTo>
                    <a:pt x="596900" y="31750"/>
                  </a:lnTo>
                  <a:lnTo>
                    <a:pt x="533400" y="0"/>
                  </a:lnTo>
                  <a:lnTo>
                    <a:pt x="533400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533400" y="44450"/>
                  </a:lnTo>
                  <a:lnTo>
                    <a:pt x="533400" y="76200"/>
                  </a:lnTo>
                  <a:lnTo>
                    <a:pt x="596900" y="44450"/>
                  </a:lnTo>
                  <a:lnTo>
                    <a:pt x="609600" y="38100"/>
                  </a:lnTo>
                  <a:close/>
                </a:path>
                <a:path w="2057400" h="1155700">
                  <a:moveTo>
                    <a:pt x="2057400" y="533400"/>
                  </a:moveTo>
                  <a:lnTo>
                    <a:pt x="2044700" y="527050"/>
                  </a:lnTo>
                  <a:lnTo>
                    <a:pt x="1981200" y="495300"/>
                  </a:lnTo>
                  <a:lnTo>
                    <a:pt x="1981200" y="527050"/>
                  </a:lnTo>
                  <a:lnTo>
                    <a:pt x="1600200" y="527050"/>
                  </a:lnTo>
                  <a:lnTo>
                    <a:pt x="1600200" y="539750"/>
                  </a:lnTo>
                  <a:lnTo>
                    <a:pt x="1981200" y="539750"/>
                  </a:lnTo>
                  <a:lnTo>
                    <a:pt x="1981200" y="571500"/>
                  </a:lnTo>
                  <a:lnTo>
                    <a:pt x="2044700" y="539750"/>
                  </a:lnTo>
                  <a:lnTo>
                    <a:pt x="2057400" y="533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62060" y="2508503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0"/>
                  </a:moveTo>
                  <a:lnTo>
                    <a:pt x="152400" y="228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00644" y="3119627"/>
              <a:ext cx="76200" cy="609600"/>
            </a:xfrm>
            <a:custGeom>
              <a:avLst/>
              <a:gdLst/>
              <a:ahLst/>
              <a:cxnLst/>
              <a:rect l="l" t="t" r="r" b="b"/>
              <a:pathLst>
                <a:path w="76200" h="609600">
                  <a:moveTo>
                    <a:pt x="44450" y="63500"/>
                  </a:moveTo>
                  <a:lnTo>
                    <a:pt x="31750" y="63500"/>
                  </a:lnTo>
                  <a:lnTo>
                    <a:pt x="31750" y="609600"/>
                  </a:lnTo>
                  <a:lnTo>
                    <a:pt x="44450" y="609600"/>
                  </a:lnTo>
                  <a:lnTo>
                    <a:pt x="44450" y="63500"/>
                  </a:lnTo>
                  <a:close/>
                </a:path>
                <a:path w="76200" h="609600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609600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336023" y="2417826"/>
            <a:ext cx="784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</a:t>
            </a:r>
            <a:r>
              <a:rPr sz="2400" spc="-7" baseline="-20833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(x,s)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05269" y="1668271"/>
            <a:ext cx="33020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x</a:t>
            </a:r>
            <a:r>
              <a:rPr sz="2400" spc="-7" baseline="-20833" dirty="0"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x</a:t>
            </a:r>
            <a:r>
              <a:rPr sz="2400" spc="-7" baseline="-20833" dirty="0">
                <a:latin typeface="Times New Roman"/>
                <a:cs typeface="Times New Roman"/>
              </a:rPr>
              <a:t>n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72410" y="840486"/>
            <a:ext cx="615188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45" dirty="0"/>
              <a:t>C</a:t>
            </a:r>
            <a:r>
              <a:rPr sz="2900" spc="-55" dirty="0"/>
              <a:t>om</a:t>
            </a:r>
            <a:r>
              <a:rPr sz="2900" spc="-50" dirty="0"/>
              <a:t>b</a:t>
            </a:r>
            <a:r>
              <a:rPr sz="2900" spc="-55" dirty="0"/>
              <a:t>i</a:t>
            </a:r>
            <a:r>
              <a:rPr sz="2900" spc="-50" dirty="0"/>
              <a:t>n</a:t>
            </a:r>
            <a:r>
              <a:rPr sz="2900" spc="-75" dirty="0"/>
              <a:t>a</a:t>
            </a:r>
            <a:r>
              <a:rPr sz="2900" spc="-45" dirty="0"/>
              <a:t>t</a:t>
            </a:r>
            <a:r>
              <a:rPr sz="2900" spc="-55" dirty="0"/>
              <a:t>io</a:t>
            </a:r>
            <a:r>
              <a:rPr sz="2900" spc="-50" dirty="0"/>
              <a:t>n</a:t>
            </a:r>
            <a:r>
              <a:rPr sz="2900" spc="-65" dirty="0"/>
              <a:t>a</a:t>
            </a:r>
            <a:r>
              <a:rPr sz="2900" dirty="0"/>
              <a:t>l</a:t>
            </a:r>
            <a:r>
              <a:rPr sz="2900" spc="-150" dirty="0"/>
              <a:t> </a:t>
            </a:r>
            <a:r>
              <a:rPr sz="2900" spc="-55" dirty="0"/>
              <a:t>Logi</a:t>
            </a:r>
            <a:r>
              <a:rPr sz="2900" dirty="0"/>
              <a:t>c</a:t>
            </a:r>
            <a:r>
              <a:rPr sz="2900" spc="-105" dirty="0"/>
              <a:t> </a:t>
            </a:r>
            <a:r>
              <a:rPr sz="2900" spc="-70" dirty="0"/>
              <a:t>v</a:t>
            </a:r>
            <a:r>
              <a:rPr sz="2900" dirty="0"/>
              <a:t>s</a:t>
            </a:r>
            <a:r>
              <a:rPr sz="2900" spc="-100" dirty="0"/>
              <a:t> </a:t>
            </a:r>
            <a:r>
              <a:rPr sz="2900" spc="-45" dirty="0"/>
              <a:t>Se</a:t>
            </a:r>
            <a:r>
              <a:rPr sz="2900" spc="-50" dirty="0"/>
              <a:t>qu</a:t>
            </a:r>
            <a:r>
              <a:rPr sz="2900" spc="-45" dirty="0"/>
              <a:t>e</a:t>
            </a:r>
            <a:r>
              <a:rPr sz="2900" spc="-70" dirty="0"/>
              <a:t>n</a:t>
            </a:r>
            <a:r>
              <a:rPr sz="2900" spc="-55" dirty="0"/>
              <a:t>ti</a:t>
            </a:r>
            <a:r>
              <a:rPr sz="2900" spc="-50" dirty="0"/>
              <a:t>a</a:t>
            </a:r>
            <a:r>
              <a:rPr sz="2900" dirty="0"/>
              <a:t>l</a:t>
            </a:r>
            <a:r>
              <a:rPr sz="2900" spc="-150" dirty="0"/>
              <a:t> </a:t>
            </a:r>
            <a:r>
              <a:rPr sz="2900" spc="-55" dirty="0"/>
              <a:t>N</a:t>
            </a:r>
            <a:r>
              <a:rPr sz="2900" spc="-60" dirty="0"/>
              <a:t>e</a:t>
            </a:r>
            <a:r>
              <a:rPr sz="2900" spc="-45" dirty="0"/>
              <a:t>t</a:t>
            </a:r>
            <a:r>
              <a:rPr sz="2900" spc="-75" dirty="0"/>
              <a:t>w</a:t>
            </a:r>
            <a:r>
              <a:rPr sz="2900" spc="-55" dirty="0"/>
              <a:t>or</a:t>
            </a:r>
            <a:r>
              <a:rPr sz="2900" dirty="0"/>
              <a:t>k</a:t>
            </a:r>
            <a:endParaRPr sz="2900"/>
          </a:p>
        </p:txBody>
      </p:sp>
      <p:sp>
        <p:nvSpPr>
          <p:cNvPr id="11" name="object 11"/>
          <p:cNvSpPr txBox="1"/>
          <p:nvPr/>
        </p:nvSpPr>
        <p:spPr>
          <a:xfrm>
            <a:off x="2132710" y="4268316"/>
            <a:ext cx="2654300" cy="1068705"/>
          </a:xfrm>
          <a:prstGeom prst="rect">
            <a:avLst/>
          </a:prstGeom>
        </p:spPr>
        <p:txBody>
          <a:bodyPr vert="horz" wrap="square" lIns="0" tIns="215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95"/>
              </a:spcBef>
            </a:pPr>
            <a:r>
              <a:rPr sz="2400" spc="-5" dirty="0">
                <a:latin typeface="Times New Roman"/>
                <a:cs typeface="Times New Roman"/>
              </a:rPr>
              <a:t>Combinational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logic:</a:t>
            </a:r>
            <a:endParaRPr sz="240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  <a:spcBef>
                <a:spcPts val="1335"/>
              </a:spcBef>
            </a:pPr>
            <a:r>
              <a:rPr sz="2000" dirty="0">
                <a:latin typeface="Times New Roman"/>
                <a:cs typeface="Times New Roman"/>
              </a:rPr>
              <a:t>y</a:t>
            </a:r>
            <a:r>
              <a:rPr sz="1950" baseline="-21367" dirty="0">
                <a:latin typeface="Times New Roman"/>
                <a:cs typeface="Times New Roman"/>
              </a:rPr>
              <a:t>i</a:t>
            </a:r>
            <a:r>
              <a:rPr sz="1950" spc="247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1950" baseline="-21367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(x</a:t>
            </a:r>
            <a:r>
              <a:rPr sz="1950" baseline="-21367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,..,x</a:t>
            </a:r>
            <a:r>
              <a:rPr sz="1950" baseline="-21367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38546" y="3702811"/>
            <a:ext cx="3094990" cy="248856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R="168910" algn="r">
              <a:lnSpc>
                <a:spcPct val="100000"/>
              </a:lnSpc>
              <a:spcBef>
                <a:spcPts val="495"/>
              </a:spcBef>
            </a:pPr>
            <a:r>
              <a:rPr sz="2400" spc="-5" dirty="0">
                <a:latin typeface="Times New Roman"/>
                <a:cs typeface="Times New Roman"/>
              </a:rPr>
              <a:t>CLK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latin typeface="Times New Roman"/>
                <a:cs typeface="Times New Roman"/>
              </a:rPr>
              <a:t>Sequential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Networks</a:t>
            </a:r>
            <a:endParaRPr sz="2400">
              <a:latin typeface="Times New Roman"/>
              <a:cs typeface="Times New Roman"/>
            </a:endParaRPr>
          </a:p>
          <a:p>
            <a:pPr marL="342900" indent="-304800">
              <a:lnSpc>
                <a:spcPct val="100000"/>
              </a:lnSpc>
              <a:buAutoNum type="arabicPeriod"/>
              <a:tabLst>
                <a:tab pos="342900" algn="l"/>
              </a:tabLst>
            </a:pPr>
            <a:r>
              <a:rPr sz="2400" spc="-5" dirty="0">
                <a:latin typeface="Times New Roman"/>
                <a:cs typeface="Times New Roman"/>
              </a:rPr>
              <a:t>Memory</a:t>
            </a:r>
            <a:endParaRPr sz="2400">
              <a:latin typeface="Times New Roman"/>
              <a:cs typeface="Times New Roman"/>
            </a:endParaRPr>
          </a:p>
          <a:p>
            <a:pPr marL="336550" indent="-299085">
              <a:lnSpc>
                <a:spcPct val="100000"/>
              </a:lnSpc>
              <a:buAutoNum type="arabicPeriod"/>
              <a:tabLst>
                <a:tab pos="337185" algn="l"/>
              </a:tabLst>
            </a:pPr>
            <a:r>
              <a:rPr sz="2400" spc="-30" dirty="0">
                <a:latin typeface="Times New Roman"/>
                <a:cs typeface="Times New Roman"/>
              </a:rPr>
              <a:t>Time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Steps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(Clock)</a:t>
            </a:r>
            <a:endParaRPr sz="2400">
              <a:latin typeface="Times New Roman"/>
              <a:cs typeface="Times New Roman"/>
            </a:endParaRPr>
          </a:p>
          <a:p>
            <a:pPr marR="226060" algn="r">
              <a:lnSpc>
                <a:spcPts val="730"/>
              </a:lnSpc>
              <a:spcBef>
                <a:spcPts val="1175"/>
              </a:spcBef>
            </a:pPr>
            <a:r>
              <a:rPr sz="1300" spc="5" dirty="0">
                <a:latin typeface="Times New Roman"/>
                <a:cs typeface="Times New Roman"/>
              </a:rPr>
              <a:t>t</a:t>
            </a:r>
            <a:endParaRPr sz="1300">
              <a:latin typeface="Times New Roman"/>
              <a:cs typeface="Times New Roman"/>
            </a:endParaRPr>
          </a:p>
          <a:p>
            <a:pPr marL="152400">
              <a:lnSpc>
                <a:spcPts val="1570"/>
              </a:lnSpc>
            </a:pPr>
            <a:r>
              <a:rPr sz="2000" dirty="0">
                <a:latin typeface="Times New Roman"/>
                <a:cs typeface="Times New Roman"/>
              </a:rPr>
              <a:t>y</a:t>
            </a:r>
            <a:r>
              <a:rPr sz="1950" baseline="-21367" dirty="0">
                <a:latin typeface="Times New Roman"/>
                <a:cs typeface="Times New Roman"/>
              </a:rPr>
              <a:t>i</a:t>
            </a:r>
            <a:r>
              <a:rPr sz="1950" baseline="25641" dirty="0">
                <a:latin typeface="Times New Roman"/>
                <a:cs typeface="Times New Roman"/>
              </a:rPr>
              <a:t>t</a:t>
            </a:r>
            <a:r>
              <a:rPr sz="1950" spc="22" baseline="2564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f</a:t>
            </a:r>
            <a:r>
              <a:rPr sz="1950" spc="7" baseline="-21367" dirty="0">
                <a:latin typeface="Times New Roman"/>
                <a:cs typeface="Times New Roman"/>
              </a:rPr>
              <a:t>i</a:t>
            </a:r>
            <a:r>
              <a:rPr sz="1950" spc="15" baseline="-21367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(x</a:t>
            </a:r>
            <a:r>
              <a:rPr sz="1950" spc="7" baseline="-21367" dirty="0">
                <a:latin typeface="Times New Roman"/>
                <a:cs typeface="Times New Roman"/>
              </a:rPr>
              <a:t>1</a:t>
            </a:r>
            <a:r>
              <a:rPr sz="1950" spc="7" baseline="25641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,…,x</a:t>
            </a:r>
            <a:r>
              <a:rPr sz="1950" spc="7" baseline="-21367" dirty="0">
                <a:latin typeface="Times New Roman"/>
                <a:cs typeface="Times New Roman"/>
              </a:rPr>
              <a:t>n</a:t>
            </a:r>
            <a:r>
              <a:rPr sz="1950" spc="7" baseline="25641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1950" spc="7" baseline="-21367" dirty="0">
                <a:latin typeface="Times New Roman"/>
                <a:cs typeface="Times New Roman"/>
              </a:rPr>
              <a:t>1</a:t>
            </a:r>
            <a:r>
              <a:rPr sz="1950" spc="7" baseline="25641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…,s</a:t>
            </a:r>
            <a:r>
              <a:rPr sz="1950" spc="7" baseline="-21367" dirty="0">
                <a:latin typeface="Times New Roman"/>
                <a:cs typeface="Times New Roman"/>
              </a:rPr>
              <a:t>m</a:t>
            </a:r>
            <a:r>
              <a:rPr sz="1950" spc="52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909445">
              <a:lnSpc>
                <a:spcPts val="730"/>
              </a:lnSpc>
              <a:spcBef>
                <a:spcPts val="1305"/>
              </a:spcBef>
              <a:tabLst>
                <a:tab pos="2264410" algn="l"/>
                <a:tab pos="2924175" algn="l"/>
              </a:tabLst>
            </a:pPr>
            <a:r>
              <a:rPr sz="1300" spc="5" dirty="0">
                <a:latin typeface="Times New Roman"/>
                <a:cs typeface="Times New Roman"/>
              </a:rPr>
              <a:t>t	t	t</a:t>
            </a:r>
            <a:endParaRPr sz="1300">
              <a:latin typeface="Times New Roman"/>
              <a:cs typeface="Times New Roman"/>
            </a:endParaRPr>
          </a:p>
          <a:p>
            <a:pPr marL="152400">
              <a:lnSpc>
                <a:spcPts val="1570"/>
              </a:lnSpc>
            </a:pPr>
            <a:r>
              <a:rPr sz="2000" spc="10" dirty="0">
                <a:latin typeface="Times New Roman"/>
                <a:cs typeface="Times New Roman"/>
              </a:rPr>
              <a:t>s</a:t>
            </a:r>
            <a:r>
              <a:rPr sz="1950" spc="15" baseline="-21367" dirty="0">
                <a:latin typeface="Times New Roman"/>
                <a:cs typeface="Times New Roman"/>
              </a:rPr>
              <a:t>i</a:t>
            </a:r>
            <a:r>
              <a:rPr sz="1950" spc="15" baseline="25641" dirty="0">
                <a:latin typeface="Times New Roman"/>
                <a:cs typeface="Times New Roman"/>
              </a:rPr>
              <a:t>t+1</a:t>
            </a:r>
            <a:r>
              <a:rPr sz="1950" spc="225" baseline="2564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g</a:t>
            </a:r>
            <a:r>
              <a:rPr sz="1950" spc="7" baseline="-21367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(x</a:t>
            </a:r>
            <a:r>
              <a:rPr sz="1950" spc="7" baseline="-21367" dirty="0">
                <a:latin typeface="Times New Roman"/>
                <a:cs typeface="Times New Roman"/>
              </a:rPr>
              <a:t>1</a:t>
            </a:r>
            <a:r>
              <a:rPr sz="1950" spc="7" baseline="25641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,…,x</a:t>
            </a:r>
            <a:r>
              <a:rPr sz="1950" spc="7" baseline="-21367" dirty="0">
                <a:latin typeface="Times New Roman"/>
                <a:cs typeface="Times New Roman"/>
              </a:rPr>
              <a:t>n</a:t>
            </a:r>
            <a:r>
              <a:rPr sz="1950" spc="52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s</a:t>
            </a:r>
            <a:r>
              <a:rPr sz="1950" spc="7" baseline="-21367" dirty="0">
                <a:latin typeface="Times New Roman"/>
                <a:cs typeface="Times New Roman"/>
              </a:rPr>
              <a:t>1</a:t>
            </a:r>
            <a:r>
              <a:rPr sz="1950" spc="67" baseline="-21367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,…,s</a:t>
            </a:r>
            <a:r>
              <a:rPr sz="1950" spc="7" baseline="-21367" dirty="0">
                <a:latin typeface="Times New Roman"/>
                <a:cs typeface="Times New Roman"/>
              </a:rPr>
              <a:t>m</a:t>
            </a:r>
            <a:r>
              <a:rPr sz="1950" spc="52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535935" y="1880425"/>
            <a:ext cx="2057400" cy="1609725"/>
            <a:chOff x="2535935" y="1880425"/>
            <a:chExt cx="2057400" cy="1609725"/>
          </a:xfrm>
        </p:grpSpPr>
        <p:sp>
          <p:nvSpPr>
            <p:cNvPr id="14" name="object 14"/>
            <p:cNvSpPr/>
            <p:nvPr/>
          </p:nvSpPr>
          <p:spPr>
            <a:xfrm>
              <a:off x="4136135" y="2609088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381000" y="0"/>
                  </a:moveTo>
                  <a:lnTo>
                    <a:pt x="381000" y="76200"/>
                  </a:lnTo>
                  <a:lnTo>
                    <a:pt x="444500" y="44450"/>
                  </a:lnTo>
                  <a:lnTo>
                    <a:pt x="393700" y="44450"/>
                  </a:lnTo>
                  <a:lnTo>
                    <a:pt x="393700" y="31750"/>
                  </a:lnTo>
                  <a:lnTo>
                    <a:pt x="444500" y="31750"/>
                  </a:lnTo>
                  <a:lnTo>
                    <a:pt x="381000" y="0"/>
                  </a:lnTo>
                  <a:close/>
                </a:path>
                <a:path w="457200" h="76200">
                  <a:moveTo>
                    <a:pt x="3810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81000" y="44450"/>
                  </a:lnTo>
                  <a:lnTo>
                    <a:pt x="381000" y="31750"/>
                  </a:lnTo>
                  <a:close/>
                </a:path>
                <a:path w="457200" h="76200">
                  <a:moveTo>
                    <a:pt x="444500" y="31750"/>
                  </a:moveTo>
                  <a:lnTo>
                    <a:pt x="393700" y="31750"/>
                  </a:lnTo>
                  <a:lnTo>
                    <a:pt x="393700" y="44450"/>
                  </a:lnTo>
                  <a:lnTo>
                    <a:pt x="444500" y="44450"/>
                  </a:lnTo>
                  <a:lnTo>
                    <a:pt x="457200" y="38100"/>
                  </a:lnTo>
                  <a:lnTo>
                    <a:pt x="4445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76343" y="2545080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0"/>
                  </a:moveTo>
                  <a:lnTo>
                    <a:pt x="152400" y="228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35936" y="2113787"/>
              <a:ext cx="609600" cy="1155700"/>
            </a:xfrm>
            <a:custGeom>
              <a:avLst/>
              <a:gdLst/>
              <a:ahLst/>
              <a:cxnLst/>
              <a:rect l="l" t="t" r="r" b="b"/>
              <a:pathLst>
                <a:path w="609600" h="1155700">
                  <a:moveTo>
                    <a:pt x="609600" y="1117092"/>
                  </a:moveTo>
                  <a:lnTo>
                    <a:pt x="596900" y="1110742"/>
                  </a:lnTo>
                  <a:lnTo>
                    <a:pt x="533400" y="1078992"/>
                  </a:lnTo>
                  <a:lnTo>
                    <a:pt x="533400" y="1110742"/>
                  </a:lnTo>
                  <a:lnTo>
                    <a:pt x="0" y="1110742"/>
                  </a:lnTo>
                  <a:lnTo>
                    <a:pt x="0" y="1123442"/>
                  </a:lnTo>
                  <a:lnTo>
                    <a:pt x="533400" y="1123442"/>
                  </a:lnTo>
                  <a:lnTo>
                    <a:pt x="533400" y="1155192"/>
                  </a:lnTo>
                  <a:lnTo>
                    <a:pt x="596900" y="1123442"/>
                  </a:lnTo>
                  <a:lnTo>
                    <a:pt x="609600" y="1117092"/>
                  </a:lnTo>
                  <a:close/>
                </a:path>
                <a:path w="609600" h="1155700">
                  <a:moveTo>
                    <a:pt x="609600" y="38100"/>
                  </a:moveTo>
                  <a:lnTo>
                    <a:pt x="596900" y="31750"/>
                  </a:lnTo>
                  <a:lnTo>
                    <a:pt x="533400" y="0"/>
                  </a:lnTo>
                  <a:lnTo>
                    <a:pt x="533400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533400" y="44450"/>
                  </a:lnTo>
                  <a:lnTo>
                    <a:pt x="533400" y="76200"/>
                  </a:lnTo>
                  <a:lnTo>
                    <a:pt x="596900" y="44450"/>
                  </a:lnTo>
                  <a:lnTo>
                    <a:pt x="6096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45535" y="1885188"/>
              <a:ext cx="990600" cy="1600200"/>
            </a:xfrm>
            <a:custGeom>
              <a:avLst/>
              <a:gdLst/>
              <a:ahLst/>
              <a:cxnLst/>
              <a:rect l="l" t="t" r="r" b="b"/>
              <a:pathLst>
                <a:path w="990600" h="1600200">
                  <a:moveTo>
                    <a:pt x="990600" y="0"/>
                  </a:moveTo>
                  <a:lnTo>
                    <a:pt x="0" y="0"/>
                  </a:lnTo>
                  <a:lnTo>
                    <a:pt x="0" y="1600200"/>
                  </a:lnTo>
                  <a:lnTo>
                    <a:pt x="990600" y="16002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45535" y="1885188"/>
              <a:ext cx="990600" cy="1600200"/>
            </a:xfrm>
            <a:custGeom>
              <a:avLst/>
              <a:gdLst/>
              <a:ahLst/>
              <a:cxnLst/>
              <a:rect l="l" t="t" r="r" b="b"/>
              <a:pathLst>
                <a:path w="990600" h="1600200">
                  <a:moveTo>
                    <a:pt x="0" y="1600200"/>
                  </a:moveTo>
                  <a:lnTo>
                    <a:pt x="990600" y="1600200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1600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35936" y="2113787"/>
              <a:ext cx="2057400" cy="1155700"/>
            </a:xfrm>
            <a:custGeom>
              <a:avLst/>
              <a:gdLst/>
              <a:ahLst/>
              <a:cxnLst/>
              <a:rect l="l" t="t" r="r" b="b"/>
              <a:pathLst>
                <a:path w="2057400" h="1155700">
                  <a:moveTo>
                    <a:pt x="609600" y="1117092"/>
                  </a:moveTo>
                  <a:lnTo>
                    <a:pt x="596900" y="1110742"/>
                  </a:lnTo>
                  <a:lnTo>
                    <a:pt x="533400" y="1078992"/>
                  </a:lnTo>
                  <a:lnTo>
                    <a:pt x="533400" y="1110742"/>
                  </a:lnTo>
                  <a:lnTo>
                    <a:pt x="0" y="1110742"/>
                  </a:lnTo>
                  <a:lnTo>
                    <a:pt x="0" y="1123442"/>
                  </a:lnTo>
                  <a:lnTo>
                    <a:pt x="533400" y="1123442"/>
                  </a:lnTo>
                  <a:lnTo>
                    <a:pt x="533400" y="1155192"/>
                  </a:lnTo>
                  <a:lnTo>
                    <a:pt x="596900" y="1123442"/>
                  </a:lnTo>
                  <a:lnTo>
                    <a:pt x="609600" y="1117092"/>
                  </a:lnTo>
                  <a:close/>
                </a:path>
                <a:path w="2057400" h="1155700">
                  <a:moveTo>
                    <a:pt x="609600" y="38100"/>
                  </a:moveTo>
                  <a:lnTo>
                    <a:pt x="596900" y="31750"/>
                  </a:lnTo>
                  <a:lnTo>
                    <a:pt x="533400" y="0"/>
                  </a:lnTo>
                  <a:lnTo>
                    <a:pt x="533400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533400" y="44450"/>
                  </a:lnTo>
                  <a:lnTo>
                    <a:pt x="533400" y="76200"/>
                  </a:lnTo>
                  <a:lnTo>
                    <a:pt x="596900" y="44450"/>
                  </a:lnTo>
                  <a:lnTo>
                    <a:pt x="609600" y="38100"/>
                  </a:lnTo>
                  <a:close/>
                </a:path>
                <a:path w="2057400" h="1155700">
                  <a:moveTo>
                    <a:pt x="2057400" y="533400"/>
                  </a:moveTo>
                  <a:lnTo>
                    <a:pt x="2044700" y="527050"/>
                  </a:lnTo>
                  <a:lnTo>
                    <a:pt x="1981200" y="495300"/>
                  </a:lnTo>
                  <a:lnTo>
                    <a:pt x="1981200" y="527050"/>
                  </a:lnTo>
                  <a:lnTo>
                    <a:pt x="1600200" y="527050"/>
                  </a:lnTo>
                  <a:lnTo>
                    <a:pt x="1600200" y="539750"/>
                  </a:lnTo>
                  <a:lnTo>
                    <a:pt x="1981200" y="539750"/>
                  </a:lnTo>
                  <a:lnTo>
                    <a:pt x="1981200" y="571500"/>
                  </a:lnTo>
                  <a:lnTo>
                    <a:pt x="2044700" y="539750"/>
                  </a:lnTo>
                  <a:lnTo>
                    <a:pt x="2057400" y="533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76343" y="2545080"/>
              <a:ext cx="152400" cy="228600"/>
            </a:xfrm>
            <a:custGeom>
              <a:avLst/>
              <a:gdLst/>
              <a:ahLst/>
              <a:cxnLst/>
              <a:rect l="l" t="t" r="r" b="b"/>
              <a:pathLst>
                <a:path w="152400" h="228600">
                  <a:moveTo>
                    <a:pt x="0" y="0"/>
                  </a:moveTo>
                  <a:lnTo>
                    <a:pt x="152400" y="228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018410" y="1704847"/>
            <a:ext cx="33020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x</a:t>
            </a:r>
            <a:r>
              <a:rPr sz="2400" spc="-7" baseline="-20833" dirty="0"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x</a:t>
            </a:r>
            <a:r>
              <a:rPr sz="2400" spc="-7" baseline="-20833" dirty="0">
                <a:latin typeface="Times New Roman"/>
                <a:cs typeface="Times New Roman"/>
              </a:rPr>
              <a:t>n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49419" y="2453716"/>
            <a:ext cx="58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</a:t>
            </a:r>
            <a:r>
              <a:rPr sz="2400" spc="-7" baseline="-20833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(x)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98535" y="2205227"/>
            <a:ext cx="266700" cy="914400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</a:ln>
        </p:spPr>
        <p:txBody>
          <a:bodyPr vert="horz" wrap="square" lIns="0" tIns="26479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2085"/>
              </a:spcBef>
            </a:pP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7" baseline="-20833" dirty="0">
                <a:latin typeface="Times New Roman"/>
                <a:cs typeface="Times New Roman"/>
              </a:rPr>
              <a:t>i</a:t>
            </a:r>
            <a:endParaRPr sz="2400" baseline="-20833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5410" y="907745"/>
            <a:ext cx="54406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Agenda</a:t>
            </a:r>
            <a:r>
              <a:rPr spc="-125" dirty="0"/>
              <a:t> </a:t>
            </a:r>
            <a:r>
              <a:rPr spc="-25" dirty="0"/>
              <a:t>of</a:t>
            </a:r>
            <a:r>
              <a:rPr spc="-125" dirty="0"/>
              <a:t> </a:t>
            </a:r>
            <a:r>
              <a:rPr spc="-55" dirty="0"/>
              <a:t>next</a:t>
            </a:r>
            <a:r>
              <a:rPr spc="-100" dirty="0"/>
              <a:t> </a:t>
            </a:r>
            <a:r>
              <a:rPr spc="-55" dirty="0"/>
              <a:t>lecture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3970" y="1685871"/>
            <a:ext cx="3024505" cy="228727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1260"/>
              </a:spcBef>
              <a:buClr>
                <a:srgbClr val="E38312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 marL="215265" indent="-203200">
              <a:lnSpc>
                <a:spcPct val="100000"/>
              </a:lnSpc>
              <a:spcBef>
                <a:spcPts val="1160"/>
              </a:spcBef>
              <a:buClr>
                <a:srgbClr val="E38312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system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conversion</a:t>
            </a:r>
            <a:endParaRPr sz="2000">
              <a:latin typeface="Calibri"/>
              <a:cs typeface="Calibri"/>
            </a:endParaRPr>
          </a:p>
          <a:p>
            <a:pPr marL="215265" indent="-203200">
              <a:lnSpc>
                <a:spcPct val="100000"/>
              </a:lnSpc>
              <a:spcBef>
                <a:spcPts val="1155"/>
              </a:spcBef>
              <a:buClr>
                <a:srgbClr val="E38312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Truth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Table</a:t>
            </a:r>
            <a:endParaRPr sz="2000">
              <a:latin typeface="Calibri"/>
              <a:cs typeface="Calibri"/>
            </a:endParaRPr>
          </a:p>
          <a:p>
            <a:pPr marL="215265" indent="-203200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Digital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endParaRPr sz="2000">
              <a:latin typeface="Calibri"/>
              <a:cs typeface="Calibri"/>
            </a:endParaRPr>
          </a:p>
          <a:p>
            <a:pPr marL="215265" indent="-203200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Logic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Gates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8208" y="6554825"/>
            <a:ext cx="7410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M.</a:t>
            </a:r>
            <a:r>
              <a:rPr sz="9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ZAIN</a:t>
            </a:r>
            <a:r>
              <a:rPr sz="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UDDIN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72038" y="6542023"/>
            <a:ext cx="1625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5410" y="907745"/>
            <a:ext cx="58324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Types</a:t>
            </a:r>
            <a:r>
              <a:rPr spc="-125" dirty="0"/>
              <a:t> </a:t>
            </a:r>
            <a:r>
              <a:rPr spc="-25" dirty="0"/>
              <a:t>of</a:t>
            </a:r>
            <a:r>
              <a:rPr spc="-120" dirty="0"/>
              <a:t> </a:t>
            </a:r>
            <a:r>
              <a:rPr spc="-45" dirty="0"/>
              <a:t>number</a:t>
            </a:r>
            <a:r>
              <a:rPr spc="-120" dirty="0"/>
              <a:t> </a:t>
            </a:r>
            <a:r>
              <a:rPr spc="-8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3970" y="1685871"/>
            <a:ext cx="1626235" cy="1834514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1260"/>
              </a:spcBef>
              <a:buClr>
                <a:srgbClr val="E38312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Binary</a:t>
            </a:r>
            <a:endParaRPr sz="2000">
              <a:latin typeface="Calibri"/>
              <a:cs typeface="Calibri"/>
            </a:endParaRPr>
          </a:p>
          <a:p>
            <a:pPr marL="215265" indent="-203200">
              <a:lnSpc>
                <a:spcPct val="100000"/>
              </a:lnSpc>
              <a:spcBef>
                <a:spcPts val="1160"/>
              </a:spcBef>
              <a:buClr>
                <a:srgbClr val="E38312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Octal</a:t>
            </a:r>
            <a:endParaRPr sz="2000">
              <a:latin typeface="Calibri"/>
              <a:cs typeface="Calibri"/>
            </a:endParaRPr>
          </a:p>
          <a:p>
            <a:pPr marL="215265" indent="-203200">
              <a:lnSpc>
                <a:spcPct val="100000"/>
              </a:lnSpc>
              <a:spcBef>
                <a:spcPts val="1155"/>
              </a:spcBef>
              <a:buClr>
                <a:srgbClr val="E38312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Hexa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Decimal</a:t>
            </a:r>
            <a:endParaRPr sz="2000">
              <a:latin typeface="Calibri"/>
              <a:cs typeface="Calibri"/>
            </a:endParaRPr>
          </a:p>
          <a:p>
            <a:pPr marL="215265" indent="-203200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Decimal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8208" y="6554825"/>
            <a:ext cx="7410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M.</a:t>
            </a:r>
            <a:r>
              <a:rPr sz="9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ZAIN</a:t>
            </a:r>
            <a:r>
              <a:rPr sz="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UDDIN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72038" y="6542023"/>
            <a:ext cx="1625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14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5410" y="1101597"/>
            <a:ext cx="3088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5" dirty="0"/>
              <a:t>D</a:t>
            </a:r>
            <a:r>
              <a:rPr sz="3600" spc="-65" dirty="0"/>
              <a:t>e</a:t>
            </a:r>
            <a:r>
              <a:rPr sz="3600" spc="-85" dirty="0"/>
              <a:t>c</a:t>
            </a:r>
            <a:r>
              <a:rPr sz="3600" spc="-65" dirty="0"/>
              <a:t>i</a:t>
            </a:r>
            <a:r>
              <a:rPr sz="3600" spc="-114" dirty="0"/>
              <a:t>m</a:t>
            </a:r>
            <a:r>
              <a:rPr sz="3600" spc="-90" dirty="0"/>
              <a:t>a</a:t>
            </a:r>
            <a:r>
              <a:rPr sz="3600" dirty="0"/>
              <a:t>l</a:t>
            </a:r>
            <a:r>
              <a:rPr sz="3600" spc="-170" dirty="0"/>
              <a:t> </a:t>
            </a:r>
            <a:r>
              <a:rPr sz="3600" spc="-75" dirty="0"/>
              <a:t>nu</a:t>
            </a:r>
            <a:r>
              <a:rPr sz="3600" spc="-105" dirty="0"/>
              <a:t>m</a:t>
            </a:r>
            <a:r>
              <a:rPr sz="3600" spc="-85" dirty="0"/>
              <a:t>b</a:t>
            </a:r>
            <a:r>
              <a:rPr sz="3600" spc="-80" dirty="0"/>
              <a:t>e</a:t>
            </a:r>
            <a:r>
              <a:rPr sz="3600" spc="-155" dirty="0"/>
              <a:t>r</a:t>
            </a:r>
            <a:r>
              <a:rPr sz="3600" dirty="0"/>
              <a:t>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3945" y="3095244"/>
            <a:ext cx="381000" cy="35966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9641" y="3095244"/>
            <a:ext cx="381000" cy="3596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75410" y="1832610"/>
            <a:ext cx="9949815" cy="35128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715010" algn="just">
              <a:lnSpc>
                <a:spcPct val="90000"/>
              </a:lnSpc>
              <a:spcBef>
                <a:spcPts val="340"/>
              </a:spcBef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In the decimal number 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systems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each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of the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ten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digits, 0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through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9,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represents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certain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quantity.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The position of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each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digit in a decimal number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indicates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magnitude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of the </a:t>
            </a:r>
            <a:r>
              <a:rPr sz="2000" b="1" spc="-4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quantity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represented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can </a:t>
            </a:r>
            <a:r>
              <a:rPr sz="2000" b="1" spc="5" dirty="0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assigned a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weight.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weights for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whole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numbers 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are </a:t>
            </a:r>
            <a:r>
              <a:rPr sz="2000" b="1" spc="-4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positive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powers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ten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increases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right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 left,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beginning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10º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= 1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165"/>
              </a:spcBef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……………10    </a:t>
            </a:r>
            <a:r>
              <a:rPr sz="2000" b="1" spc="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10     </a:t>
            </a:r>
            <a:r>
              <a:rPr sz="2000" b="1" spc="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10</a:t>
            </a:r>
            <a:r>
              <a:rPr sz="2000" dirty="0">
                <a:solidFill>
                  <a:srgbClr val="404040"/>
                </a:solidFill>
                <a:latin typeface="Arial Black"/>
                <a:cs typeface="Arial Black"/>
              </a:rPr>
              <a:t>³</a:t>
            </a:r>
            <a:r>
              <a:rPr sz="2000" spc="63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10</a:t>
            </a:r>
            <a:r>
              <a:rPr sz="2000" dirty="0">
                <a:solidFill>
                  <a:srgbClr val="404040"/>
                </a:solidFill>
                <a:latin typeface="Arial Black"/>
                <a:cs typeface="Arial Black"/>
              </a:rPr>
              <a:t>²</a:t>
            </a:r>
            <a:r>
              <a:rPr sz="2000" spc="63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10</a:t>
            </a:r>
            <a:r>
              <a:rPr sz="2000" dirty="0">
                <a:solidFill>
                  <a:srgbClr val="404040"/>
                </a:solidFill>
                <a:latin typeface="Arial Black"/>
                <a:cs typeface="Arial Black"/>
              </a:rPr>
              <a:t>¹</a:t>
            </a:r>
            <a:r>
              <a:rPr sz="2000" spc="62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10º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5"/>
              </a:lnSpc>
              <a:spcBef>
                <a:spcPts val="1155"/>
              </a:spcBef>
            </a:pP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fractional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numbers,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 weights</a:t>
            </a:r>
            <a:r>
              <a:rPr sz="20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negative</a:t>
            </a:r>
            <a:r>
              <a:rPr sz="2000" b="1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powers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ten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decrease</a:t>
            </a:r>
            <a:r>
              <a:rPr sz="20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left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right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5"/>
              </a:lnSpc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beginning</a:t>
            </a:r>
            <a:r>
              <a:rPr sz="20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10</a:t>
            </a:r>
            <a:r>
              <a:rPr sz="2000" b="1" spc="-5" dirty="0">
                <a:solidFill>
                  <a:srgbClr val="404040"/>
                </a:solidFill>
                <a:latin typeface="Cambria"/>
                <a:cs typeface="Cambria"/>
              </a:rPr>
              <a:t>¯</a:t>
            </a:r>
            <a:r>
              <a:rPr sz="2000" spc="-5" dirty="0">
                <a:solidFill>
                  <a:srgbClr val="404040"/>
                </a:solidFill>
                <a:latin typeface="Arial Black"/>
                <a:cs typeface="Arial Black"/>
              </a:rPr>
              <a:t>¹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982980">
              <a:lnSpc>
                <a:spcPct val="100000"/>
              </a:lnSpc>
              <a:spcBef>
                <a:spcPts val="1165"/>
              </a:spcBef>
              <a:tabLst>
                <a:tab pos="1511935" algn="l"/>
                <a:tab pos="2039620" algn="l"/>
                <a:tab pos="3187065" algn="l"/>
                <a:tab pos="3784600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10</a:t>
            </a:r>
            <a:r>
              <a:rPr sz="2000" dirty="0">
                <a:solidFill>
                  <a:srgbClr val="404040"/>
                </a:solidFill>
                <a:latin typeface="Arial Black"/>
                <a:cs typeface="Arial Black"/>
              </a:rPr>
              <a:t>²	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10</a:t>
            </a:r>
            <a:r>
              <a:rPr sz="2000" dirty="0">
                <a:solidFill>
                  <a:srgbClr val="404040"/>
                </a:solidFill>
                <a:latin typeface="Arial Black"/>
                <a:cs typeface="Arial Black"/>
              </a:rPr>
              <a:t>¹	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10º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0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10</a:t>
            </a:r>
            <a:r>
              <a:rPr sz="2000" b="1" spc="-5" dirty="0">
                <a:solidFill>
                  <a:srgbClr val="404040"/>
                </a:solidFill>
                <a:latin typeface="Cambria"/>
                <a:cs typeface="Cambria"/>
              </a:rPr>
              <a:t>¯</a:t>
            </a:r>
            <a:r>
              <a:rPr sz="2000" spc="-5" dirty="0">
                <a:solidFill>
                  <a:srgbClr val="404040"/>
                </a:solidFill>
                <a:latin typeface="Arial Black"/>
                <a:cs typeface="Arial Black"/>
              </a:rPr>
              <a:t>¹	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10</a:t>
            </a:r>
            <a:r>
              <a:rPr sz="2000" b="1" spc="-5" dirty="0">
                <a:solidFill>
                  <a:srgbClr val="404040"/>
                </a:solidFill>
                <a:latin typeface="Cambria"/>
                <a:cs typeface="Cambria"/>
              </a:rPr>
              <a:t>¯</a:t>
            </a:r>
            <a:r>
              <a:rPr sz="2000" spc="-5" dirty="0">
                <a:solidFill>
                  <a:srgbClr val="404040"/>
                </a:solidFill>
                <a:latin typeface="Arial Black"/>
                <a:cs typeface="Arial Black"/>
              </a:rPr>
              <a:t>²	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10</a:t>
            </a:r>
            <a:r>
              <a:rPr sz="2000" b="1" spc="-5" dirty="0">
                <a:solidFill>
                  <a:srgbClr val="404040"/>
                </a:solidFill>
                <a:latin typeface="Cambria"/>
                <a:cs typeface="Cambria"/>
              </a:rPr>
              <a:t>¯</a:t>
            </a:r>
            <a:r>
              <a:rPr sz="2000" spc="-5" dirty="0">
                <a:solidFill>
                  <a:srgbClr val="404040"/>
                </a:solidFill>
                <a:latin typeface="Arial Black"/>
                <a:cs typeface="Arial Black"/>
              </a:rPr>
              <a:t>³</a:t>
            </a:r>
            <a:r>
              <a:rPr sz="2000" spc="-8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……..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  <a:spcBef>
                <a:spcPts val="1150"/>
              </a:spcBef>
            </a:pP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of a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decimal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sum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of digits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after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 digit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been</a:t>
            </a:r>
            <a:r>
              <a:rPr sz="20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multiplied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weights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as in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following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examples.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11467" y="2309825"/>
            <a:ext cx="259080" cy="3112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0873" y="3035807"/>
            <a:ext cx="259079" cy="3108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75410" y="1685871"/>
            <a:ext cx="9843135" cy="3919854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06375" indent="-194310">
              <a:lnSpc>
                <a:spcPct val="100000"/>
              </a:lnSpc>
              <a:spcBef>
                <a:spcPts val="1260"/>
              </a:spcBef>
              <a:buClr>
                <a:srgbClr val="404040"/>
              </a:buClr>
              <a:buSzPct val="95000"/>
              <a:buFont typeface="Calibri"/>
              <a:buAutoNum type="arabicPeriod"/>
              <a:tabLst>
                <a:tab pos="20701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Express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decimal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87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sum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values of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digit.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  <a:spcBef>
                <a:spcPts val="1160"/>
              </a:spcBef>
              <a:tabLst>
                <a:tab pos="5365115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Solution: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the digit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has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weight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of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10,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which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is 10	,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indicated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position.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digit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7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has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weight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1,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 10º,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indicated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position.</a:t>
            </a:r>
            <a:endParaRPr sz="2000">
              <a:latin typeface="Calibri"/>
              <a:cs typeface="Calibri"/>
            </a:endParaRPr>
          </a:p>
          <a:p>
            <a:pPr marL="1325880">
              <a:lnSpc>
                <a:spcPct val="100000"/>
              </a:lnSpc>
              <a:spcBef>
                <a:spcPts val="1155"/>
              </a:spcBef>
              <a:tabLst>
                <a:tab pos="264477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87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(8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x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10	)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+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(7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10º)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(8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10)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+</a:t>
            </a:r>
            <a:endParaRPr sz="2000">
              <a:latin typeface="Calibri"/>
              <a:cs typeface="Calibri"/>
            </a:endParaRPr>
          </a:p>
          <a:p>
            <a:pPr marL="1325880">
              <a:lnSpc>
                <a:spcPct val="100000"/>
              </a:lnSpc>
              <a:spcBef>
                <a:spcPts val="116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(7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1)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87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Determine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value of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digit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939</a:t>
            </a:r>
            <a:endParaRPr sz="2000">
              <a:latin typeface="Calibri"/>
              <a:cs typeface="Calibri"/>
            </a:endParaRPr>
          </a:p>
          <a:p>
            <a:pPr marL="206375" indent="-194310">
              <a:lnSpc>
                <a:spcPct val="100000"/>
              </a:lnSpc>
              <a:spcBef>
                <a:spcPts val="1150"/>
              </a:spcBef>
              <a:buSzPct val="95000"/>
              <a:buAutoNum type="arabicPeriod" startAt="2"/>
              <a:tabLst>
                <a:tab pos="20701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Express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decimal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725.45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sum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values of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digit.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725.45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 (7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10</a:t>
            </a:r>
            <a:r>
              <a:rPr sz="2000" spc="5" dirty="0">
                <a:solidFill>
                  <a:srgbClr val="404040"/>
                </a:solidFill>
                <a:latin typeface="Arial Black"/>
                <a:cs typeface="Arial Black"/>
              </a:rPr>
              <a:t>²)</a:t>
            </a:r>
            <a:r>
              <a:rPr sz="2000" spc="-3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404040"/>
                </a:solidFill>
                <a:latin typeface="Arial Black"/>
                <a:cs typeface="Arial Black"/>
              </a:rPr>
              <a:t>+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(2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10</a:t>
            </a:r>
            <a:r>
              <a:rPr sz="2000" spc="5" dirty="0">
                <a:solidFill>
                  <a:srgbClr val="404040"/>
                </a:solidFill>
                <a:latin typeface="Arial Black"/>
                <a:cs typeface="Arial Black"/>
              </a:rPr>
              <a:t>¹)</a:t>
            </a:r>
            <a:r>
              <a:rPr sz="2000" spc="-2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404040"/>
                </a:solidFill>
                <a:latin typeface="Arial Black"/>
                <a:cs typeface="Arial Black"/>
              </a:rPr>
              <a:t>+</a:t>
            </a:r>
            <a:r>
              <a:rPr sz="2000" spc="-2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404040"/>
                </a:solidFill>
                <a:latin typeface="Arial Black"/>
                <a:cs typeface="Arial Black"/>
              </a:rPr>
              <a:t>(5</a:t>
            </a:r>
            <a:r>
              <a:rPr sz="2000" spc="-1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404040"/>
                </a:solidFill>
                <a:latin typeface="Arial Black"/>
                <a:cs typeface="Arial Black"/>
              </a:rPr>
              <a:t>x</a:t>
            </a:r>
            <a:r>
              <a:rPr sz="2000" spc="-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404040"/>
                </a:solidFill>
                <a:latin typeface="Arial Black"/>
                <a:cs typeface="Arial Black"/>
              </a:rPr>
              <a:t>10º)</a:t>
            </a:r>
            <a:r>
              <a:rPr sz="2000" spc="-1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404040"/>
                </a:solidFill>
                <a:latin typeface="Arial Black"/>
                <a:cs typeface="Arial Black"/>
              </a:rPr>
              <a:t>+ (4</a:t>
            </a:r>
            <a:r>
              <a:rPr sz="2000" spc="-2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404040"/>
                </a:solidFill>
                <a:latin typeface="Arial Black"/>
                <a:cs typeface="Arial Black"/>
              </a:rPr>
              <a:t>x</a:t>
            </a:r>
            <a:r>
              <a:rPr sz="2000" spc="-1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Black"/>
                <a:cs typeface="Arial Black"/>
              </a:rPr>
              <a:t>10</a:t>
            </a:r>
            <a:r>
              <a:rPr sz="2000" spc="-5" dirty="0">
                <a:solidFill>
                  <a:srgbClr val="404040"/>
                </a:solidFill>
                <a:latin typeface="Cambria"/>
                <a:cs typeface="Cambria"/>
              </a:rPr>
              <a:t>¯</a:t>
            </a:r>
            <a:r>
              <a:rPr sz="2000" spc="-5" dirty="0">
                <a:solidFill>
                  <a:srgbClr val="404040"/>
                </a:solidFill>
                <a:latin typeface="Arial Black"/>
                <a:cs typeface="Arial Black"/>
              </a:rPr>
              <a:t>¹)</a:t>
            </a:r>
            <a:r>
              <a:rPr sz="2000" spc="-1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404040"/>
                </a:solidFill>
                <a:latin typeface="Arial Black"/>
                <a:cs typeface="Arial Black"/>
              </a:rPr>
              <a:t>+</a:t>
            </a:r>
            <a:endParaRPr sz="2000">
              <a:latin typeface="Arial Black"/>
              <a:cs typeface="Arial Black"/>
            </a:endParaRPr>
          </a:p>
          <a:p>
            <a:pPr marL="1274445">
              <a:lnSpc>
                <a:spcPct val="100000"/>
              </a:lnSpc>
              <a:spcBef>
                <a:spcPts val="1170"/>
              </a:spcBef>
            </a:pPr>
            <a:r>
              <a:rPr sz="2000" spc="-5" dirty="0">
                <a:solidFill>
                  <a:srgbClr val="404040"/>
                </a:solidFill>
                <a:latin typeface="Arial Black"/>
                <a:cs typeface="Arial Black"/>
              </a:rPr>
              <a:t>(5</a:t>
            </a:r>
            <a:r>
              <a:rPr sz="2000" spc="-2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404040"/>
                </a:solidFill>
                <a:latin typeface="Arial Black"/>
                <a:cs typeface="Arial Black"/>
              </a:rPr>
              <a:t>x </a:t>
            </a:r>
            <a:r>
              <a:rPr sz="2000" spc="-5" dirty="0">
                <a:solidFill>
                  <a:srgbClr val="404040"/>
                </a:solidFill>
                <a:latin typeface="Arial Black"/>
                <a:cs typeface="Arial Black"/>
              </a:rPr>
              <a:t>10</a:t>
            </a:r>
            <a:r>
              <a:rPr sz="2000" spc="-5" dirty="0">
                <a:solidFill>
                  <a:srgbClr val="404040"/>
                </a:solidFill>
                <a:latin typeface="Cambria"/>
                <a:cs typeface="Cambria"/>
              </a:rPr>
              <a:t>¯</a:t>
            </a:r>
            <a:r>
              <a:rPr sz="2000" spc="-5" dirty="0">
                <a:solidFill>
                  <a:srgbClr val="404040"/>
                </a:solidFill>
                <a:latin typeface="Arial Black"/>
                <a:cs typeface="Arial Black"/>
              </a:rPr>
              <a:t>²) </a:t>
            </a:r>
            <a:r>
              <a:rPr sz="2000" dirty="0">
                <a:solidFill>
                  <a:srgbClr val="404040"/>
                </a:solidFill>
                <a:latin typeface="Arial Black"/>
                <a:cs typeface="Arial Black"/>
              </a:rPr>
              <a:t>=</a:t>
            </a:r>
            <a:r>
              <a:rPr sz="2000" spc="-1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404040"/>
                </a:solidFill>
                <a:latin typeface="Arial Black"/>
                <a:cs typeface="Arial Black"/>
              </a:rPr>
              <a:t>700</a:t>
            </a:r>
            <a:r>
              <a:rPr sz="2000" spc="-1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404040"/>
                </a:solidFill>
                <a:latin typeface="Arial Black"/>
                <a:cs typeface="Arial Black"/>
              </a:rPr>
              <a:t>+ 20</a:t>
            </a:r>
            <a:r>
              <a:rPr sz="2000" spc="-1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404040"/>
                </a:solidFill>
                <a:latin typeface="Arial Black"/>
                <a:cs typeface="Arial Black"/>
              </a:rPr>
              <a:t>+ 5</a:t>
            </a:r>
            <a:r>
              <a:rPr sz="2000" spc="-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404040"/>
                </a:solidFill>
                <a:latin typeface="Arial Black"/>
                <a:cs typeface="Arial Black"/>
              </a:rPr>
              <a:t>+</a:t>
            </a:r>
            <a:r>
              <a:rPr sz="2000" spc="-1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404040"/>
                </a:solidFill>
                <a:latin typeface="Arial Black"/>
                <a:cs typeface="Arial Black"/>
              </a:rPr>
              <a:t>0.4</a:t>
            </a:r>
            <a:r>
              <a:rPr sz="2000" spc="-2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404040"/>
                </a:solidFill>
                <a:latin typeface="Arial Black"/>
                <a:cs typeface="Arial Black"/>
              </a:rPr>
              <a:t>+</a:t>
            </a:r>
            <a:r>
              <a:rPr sz="2000" spc="-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404040"/>
                </a:solidFill>
                <a:latin typeface="Arial Black"/>
                <a:cs typeface="Arial Black"/>
              </a:rPr>
              <a:t>0.05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5410" y="1101597"/>
            <a:ext cx="3228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/>
              <a:t>B</a:t>
            </a:r>
            <a:r>
              <a:rPr sz="3600" spc="-65" dirty="0"/>
              <a:t>I</a:t>
            </a:r>
            <a:r>
              <a:rPr sz="3600" spc="-95" dirty="0"/>
              <a:t>N</a:t>
            </a:r>
            <a:r>
              <a:rPr sz="3600" spc="-85" dirty="0"/>
              <a:t>A</a:t>
            </a:r>
            <a:r>
              <a:rPr sz="3600" spc="-145" dirty="0"/>
              <a:t>R</a:t>
            </a:r>
            <a:r>
              <a:rPr sz="3600" dirty="0"/>
              <a:t>Y</a:t>
            </a:r>
            <a:r>
              <a:rPr sz="3600" spc="-175" dirty="0"/>
              <a:t> </a:t>
            </a:r>
            <a:r>
              <a:rPr sz="3600" spc="-80" dirty="0"/>
              <a:t>N</a:t>
            </a:r>
            <a:r>
              <a:rPr sz="3600" spc="-85" dirty="0"/>
              <a:t>U</a:t>
            </a:r>
            <a:r>
              <a:rPr sz="3600" spc="-100" dirty="0"/>
              <a:t>M</a:t>
            </a:r>
            <a:r>
              <a:rPr sz="3600" spc="-80" dirty="0"/>
              <a:t>B</a:t>
            </a:r>
            <a:r>
              <a:rPr sz="3600" spc="-95" dirty="0"/>
              <a:t>E</a:t>
            </a:r>
            <a:r>
              <a:rPr sz="3600" spc="-145" dirty="0"/>
              <a:t>R</a:t>
            </a:r>
            <a:r>
              <a:rPr sz="3600" dirty="0"/>
              <a:t>S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7976" y="3369259"/>
            <a:ext cx="381000" cy="35996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34945" y="3407613"/>
            <a:ext cx="259080" cy="311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7364" y="3407613"/>
            <a:ext cx="259689" cy="311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47846" y="3407613"/>
            <a:ext cx="259079" cy="3112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31894" y="3407613"/>
            <a:ext cx="259079" cy="3112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75410" y="1832610"/>
            <a:ext cx="9866630" cy="3059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binary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system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less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complicated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decimal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system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because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only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two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digits,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it 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base-two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system.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binary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digits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(bits)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0.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position of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a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binary </a:t>
            </a:r>
            <a:r>
              <a:rPr sz="2000" spc="-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indicates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weight,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within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number,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just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as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position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decimal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digit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determines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 that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digit.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weights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binary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are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based on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power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as:</a:t>
            </a:r>
            <a:endParaRPr sz="200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  <a:spcBef>
                <a:spcPts val="1165"/>
              </a:spcBef>
              <a:tabLst>
                <a:tab pos="1030605" algn="l"/>
                <a:tab pos="1429385" algn="l"/>
                <a:tab pos="1741805" algn="l"/>
                <a:tab pos="2058035" algn="l"/>
                <a:tab pos="2856230" algn="l"/>
                <a:tab pos="3185795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…..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2	2</a:t>
            </a:r>
            <a:r>
              <a:rPr sz="2000" dirty="0">
                <a:solidFill>
                  <a:srgbClr val="404040"/>
                </a:solidFill>
                <a:latin typeface="Arial Black"/>
                <a:cs typeface="Arial Black"/>
              </a:rPr>
              <a:t>³	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2	2	2º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.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000" spc="-5" dirty="0">
                <a:solidFill>
                  <a:srgbClr val="404040"/>
                </a:solidFill>
                <a:latin typeface="Cambria"/>
                <a:cs typeface="Cambria"/>
              </a:rPr>
              <a:t>¯	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000" spc="-10" dirty="0">
                <a:solidFill>
                  <a:srgbClr val="404040"/>
                </a:solidFill>
                <a:latin typeface="Cambria"/>
                <a:cs typeface="Cambria"/>
              </a:rPr>
              <a:t>¯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……….</a:t>
            </a:r>
            <a:endParaRPr sz="2000">
              <a:latin typeface="Calibri"/>
              <a:cs typeface="Calibri"/>
            </a:endParaRPr>
          </a:p>
          <a:p>
            <a:pPr marL="12700" marR="84455">
              <a:lnSpc>
                <a:spcPts val="2160"/>
              </a:lnSpc>
              <a:spcBef>
                <a:spcPts val="142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4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digits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position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can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count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from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zero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15.In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general,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bits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count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a </a:t>
            </a:r>
            <a:r>
              <a:rPr sz="2000" spc="-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equal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000" spc="-5" dirty="0">
                <a:solidFill>
                  <a:srgbClr val="404040"/>
                </a:solidFill>
                <a:latin typeface="Arial Black"/>
                <a:cs typeface="Arial Black"/>
              </a:rPr>
              <a:t>ⁿ </a:t>
            </a:r>
            <a:r>
              <a:rPr sz="2000" dirty="0">
                <a:solidFill>
                  <a:srgbClr val="404040"/>
                </a:solidFill>
                <a:latin typeface="Arial Black"/>
                <a:cs typeface="Arial Black"/>
              </a:rPr>
              <a:t>-</a:t>
            </a:r>
            <a:r>
              <a:rPr sz="2000" spc="-1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2000" spc="5" dirty="0">
                <a:solidFill>
                  <a:srgbClr val="404040"/>
                </a:solidFill>
                <a:latin typeface="Arial Black"/>
                <a:cs typeface="Arial Black"/>
              </a:rPr>
              <a:t>Largest</a:t>
            </a:r>
            <a:r>
              <a:rPr sz="2000" dirty="0">
                <a:solidFill>
                  <a:srgbClr val="404040"/>
                </a:solidFill>
                <a:latin typeface="Arial Black"/>
                <a:cs typeface="Arial Black"/>
              </a:rPr>
              <a:t> decimal</a:t>
            </a:r>
            <a:r>
              <a:rPr sz="2000" spc="-2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Arial Black"/>
                <a:cs typeface="Arial Black"/>
              </a:rPr>
              <a:t>number</a:t>
            </a:r>
            <a:r>
              <a:rPr sz="2000" spc="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404040"/>
                </a:solidFill>
                <a:latin typeface="Arial Black"/>
                <a:cs typeface="Arial Black"/>
              </a:rPr>
              <a:t>=</a:t>
            </a:r>
            <a:r>
              <a:rPr sz="2000" spc="-1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404040"/>
                </a:solidFill>
                <a:latin typeface="Arial Black"/>
                <a:cs typeface="Arial Black"/>
              </a:rPr>
              <a:t>2ⁿ -</a:t>
            </a:r>
            <a:r>
              <a:rPr sz="2000" spc="-1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404040"/>
                </a:solidFill>
                <a:latin typeface="Arial Black"/>
                <a:cs typeface="Arial Black"/>
              </a:rPr>
              <a:t>1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5410" y="907745"/>
            <a:ext cx="43256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B</a:t>
            </a:r>
            <a:r>
              <a:rPr spc="-60" dirty="0"/>
              <a:t>I</a:t>
            </a:r>
            <a:r>
              <a:rPr spc="-105" dirty="0"/>
              <a:t>N</a:t>
            </a:r>
            <a:r>
              <a:rPr spc="-114" dirty="0"/>
              <a:t>A</a:t>
            </a:r>
            <a:r>
              <a:rPr spc="-150" dirty="0"/>
              <a:t>R</a:t>
            </a:r>
            <a:r>
              <a:rPr dirty="0"/>
              <a:t>Y</a:t>
            </a:r>
            <a:r>
              <a:rPr spc="-210" dirty="0"/>
              <a:t> </a:t>
            </a:r>
            <a:r>
              <a:rPr spc="-90" dirty="0"/>
              <a:t>N</a:t>
            </a:r>
            <a:r>
              <a:rPr spc="-100" dirty="0"/>
              <a:t>U</a:t>
            </a:r>
            <a:r>
              <a:rPr spc="-120" dirty="0"/>
              <a:t>M</a:t>
            </a:r>
            <a:r>
              <a:rPr spc="-100" dirty="0"/>
              <a:t>B</a:t>
            </a:r>
            <a:r>
              <a:rPr spc="-95" dirty="0"/>
              <a:t>E</a:t>
            </a:r>
            <a:r>
              <a:rPr spc="-170" dirty="0"/>
              <a:t>R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5410" y="1823465"/>
            <a:ext cx="9897745" cy="170815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85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binary number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 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weighted 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number.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 right-most bit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 the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least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significant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bit (LSB)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 a binary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whole number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has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weight of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2º =1.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The weights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increases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right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to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left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power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bit.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left-most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bit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most significant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bit (MSB);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weight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depends on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size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binary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number.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091" y="2633599"/>
            <a:ext cx="39262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80" dirty="0"/>
              <a:t>Digi</a:t>
            </a:r>
            <a:r>
              <a:rPr sz="4400" spc="-240" dirty="0"/>
              <a:t>t</a:t>
            </a:r>
            <a:r>
              <a:rPr sz="4400" spc="-175" dirty="0"/>
              <a:t>a</a:t>
            </a:r>
            <a:r>
              <a:rPr sz="4400" dirty="0"/>
              <a:t>l</a:t>
            </a:r>
            <a:r>
              <a:rPr sz="4400" spc="-315" dirty="0"/>
              <a:t> </a:t>
            </a:r>
            <a:r>
              <a:rPr sz="4400" spc="-180" dirty="0"/>
              <a:t>L</a:t>
            </a:r>
            <a:r>
              <a:rPr sz="4400" spc="-185" dirty="0"/>
              <a:t>o</a:t>
            </a:r>
            <a:r>
              <a:rPr sz="4400" spc="-180" dirty="0"/>
              <a:t>gi</a:t>
            </a:r>
            <a:r>
              <a:rPr sz="4400" dirty="0"/>
              <a:t>c</a:t>
            </a:r>
            <a:r>
              <a:rPr sz="4400" spc="-330" dirty="0"/>
              <a:t> </a:t>
            </a:r>
            <a:r>
              <a:rPr sz="4400" spc="-180" dirty="0"/>
              <a:t>D</a:t>
            </a:r>
            <a:r>
              <a:rPr sz="4400" spc="-190" dirty="0"/>
              <a:t>e</a:t>
            </a:r>
            <a:r>
              <a:rPr sz="4400" spc="-180" dirty="0"/>
              <a:t>sig</a:t>
            </a:r>
            <a:r>
              <a:rPr sz="4400" dirty="0"/>
              <a:t>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264533" y="4228591"/>
            <a:ext cx="3681095" cy="1249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0795" algn="ctr">
              <a:lnSpc>
                <a:spcPct val="100000"/>
              </a:lnSpc>
              <a:spcBef>
                <a:spcPts val="100"/>
              </a:spcBef>
            </a:pPr>
            <a:r>
              <a:rPr sz="3200" spc="-245" dirty="0">
                <a:latin typeface="Arial MT"/>
                <a:cs typeface="Arial MT"/>
              </a:rPr>
              <a:t>Muhamma</a:t>
            </a:r>
            <a:r>
              <a:rPr sz="3200" dirty="0">
                <a:latin typeface="Arial MT"/>
                <a:cs typeface="Arial MT"/>
              </a:rPr>
              <a:t>d</a:t>
            </a:r>
            <a:r>
              <a:rPr sz="3200" spc="-505" dirty="0">
                <a:latin typeface="Arial MT"/>
                <a:cs typeface="Arial MT"/>
              </a:rPr>
              <a:t> </a:t>
            </a:r>
            <a:r>
              <a:rPr sz="3200" spc="-245" dirty="0">
                <a:latin typeface="Arial MT"/>
                <a:cs typeface="Arial MT"/>
              </a:rPr>
              <a:t>Zai</a:t>
            </a:r>
            <a:r>
              <a:rPr sz="3200" dirty="0">
                <a:latin typeface="Arial MT"/>
                <a:cs typeface="Arial MT"/>
              </a:rPr>
              <a:t>n</a:t>
            </a:r>
            <a:r>
              <a:rPr sz="3200" spc="-490" dirty="0">
                <a:latin typeface="Arial MT"/>
                <a:cs typeface="Arial MT"/>
              </a:rPr>
              <a:t> </a:t>
            </a:r>
            <a:r>
              <a:rPr sz="3200" spc="-240" dirty="0">
                <a:latin typeface="Arial MT"/>
                <a:cs typeface="Arial MT"/>
              </a:rPr>
              <a:t>U</a:t>
            </a:r>
            <a:r>
              <a:rPr sz="3200" spc="-245" dirty="0">
                <a:latin typeface="Arial MT"/>
                <a:cs typeface="Arial MT"/>
              </a:rPr>
              <a:t>ddin</a:t>
            </a:r>
            <a:endParaRPr sz="3200">
              <a:latin typeface="Arial MT"/>
              <a:cs typeface="Arial MT"/>
            </a:endParaRPr>
          </a:p>
          <a:p>
            <a:pPr marL="1320165" marR="1311910" algn="ctr">
              <a:lnSpc>
                <a:spcPct val="100000"/>
              </a:lnSpc>
              <a:spcBef>
                <a:spcPts val="35"/>
              </a:spcBef>
            </a:pPr>
            <a:r>
              <a:rPr sz="2400" spc="-150" dirty="0">
                <a:latin typeface="Arial MT"/>
                <a:cs typeface="Arial MT"/>
              </a:rPr>
              <a:t>Le</a:t>
            </a:r>
            <a:r>
              <a:rPr sz="2400" spc="-145" dirty="0">
                <a:latin typeface="Arial MT"/>
                <a:cs typeface="Arial MT"/>
              </a:rPr>
              <a:t>c</a:t>
            </a:r>
            <a:r>
              <a:rPr sz="2400" spc="-140" dirty="0">
                <a:latin typeface="Arial MT"/>
                <a:cs typeface="Arial MT"/>
              </a:rPr>
              <a:t>t</a:t>
            </a:r>
            <a:r>
              <a:rPr sz="2400" spc="-150" dirty="0">
                <a:latin typeface="Arial MT"/>
                <a:cs typeface="Arial MT"/>
              </a:rPr>
              <a:t>u</a:t>
            </a:r>
            <a:r>
              <a:rPr sz="2400" spc="-140" dirty="0">
                <a:latin typeface="Arial MT"/>
                <a:cs typeface="Arial MT"/>
              </a:rPr>
              <a:t>r</a:t>
            </a:r>
            <a:r>
              <a:rPr sz="2400" spc="-165" dirty="0">
                <a:latin typeface="Arial MT"/>
                <a:cs typeface="Arial MT"/>
              </a:rPr>
              <a:t>e</a:t>
            </a:r>
            <a:r>
              <a:rPr sz="2400" spc="-275" dirty="0">
                <a:latin typeface="Arial MT"/>
                <a:cs typeface="Arial MT"/>
              </a:rPr>
              <a:t>r</a:t>
            </a:r>
            <a:r>
              <a:rPr sz="2400" dirty="0">
                <a:latin typeface="Arial MT"/>
                <a:cs typeface="Arial MT"/>
              </a:rPr>
              <a:t>,  </a:t>
            </a:r>
            <a:r>
              <a:rPr sz="2400" spc="-110" dirty="0">
                <a:latin typeface="Arial MT"/>
                <a:cs typeface="Arial MT"/>
              </a:rPr>
              <a:t>IBA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6964" y="300227"/>
            <a:ext cx="1338071" cy="33223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4572" y="6400799"/>
              <a:ext cx="12187555" cy="457200"/>
            </a:xfrm>
            <a:custGeom>
              <a:avLst/>
              <a:gdLst/>
              <a:ahLst/>
              <a:cxnLst/>
              <a:rect l="l" t="t" r="r" b="b"/>
              <a:pathLst>
                <a:path w="12187555" h="457200">
                  <a:moveTo>
                    <a:pt x="12187428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7428" y="457199"/>
                  </a:lnTo>
                  <a:lnTo>
                    <a:pt x="12187428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12190730" cy="64135"/>
            </a:xfrm>
            <a:custGeom>
              <a:avLst/>
              <a:gdLst/>
              <a:ahLst/>
              <a:cxnLst/>
              <a:rect l="l" t="t" r="r" b="b"/>
              <a:pathLst>
                <a:path w="12190730" h="64135">
                  <a:moveTo>
                    <a:pt x="12190476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12190476" y="64007"/>
                  </a:lnTo>
                  <a:lnTo>
                    <a:pt x="12190476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50621" y="0"/>
            <a:ext cx="12477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cim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sz="1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numb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3072" y="0"/>
            <a:ext cx="11264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Bina</a:t>
            </a:r>
            <a:r>
              <a:rPr sz="1400" b="1" spc="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numb</a:t>
            </a:r>
            <a:r>
              <a:rPr sz="1400" b="1" spc="-5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08939" y="426872"/>
          <a:ext cx="2234565" cy="57274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713">
                <a:tc>
                  <a:txBody>
                    <a:bodyPr/>
                    <a:lstStyle/>
                    <a:p>
                      <a:pPr marL="110489">
                        <a:lnSpc>
                          <a:spcPts val="1335"/>
                        </a:lnSpc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ts val="1335"/>
                        </a:lnSpc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335"/>
                        </a:lnSpc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1335"/>
                        </a:lnSpc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ts val="1335"/>
                        </a:lnSpc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658"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06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455"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74"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3746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069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722"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069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458"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143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697"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069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569"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217"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143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91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069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972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143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143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969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069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969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31750">
                        <a:lnSpc>
                          <a:spcPts val="1650"/>
                        </a:lnSpc>
                        <a:spcBef>
                          <a:spcPts val="409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ts val="1650"/>
                        </a:lnSpc>
                        <a:spcBef>
                          <a:spcPts val="409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650"/>
                        </a:lnSpc>
                        <a:spcBef>
                          <a:spcPts val="409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650"/>
                        </a:lnSpc>
                        <a:spcBef>
                          <a:spcPts val="409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069" marB="0"/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1650"/>
                        </a:lnSpc>
                        <a:spcBef>
                          <a:spcPts val="409"/>
                        </a:spcBef>
                      </a:pPr>
                      <a:r>
                        <a:rPr sz="14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2069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5410" y="907745"/>
            <a:ext cx="69881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B</a:t>
            </a:r>
            <a:r>
              <a:rPr spc="-55" dirty="0"/>
              <a:t>i</a:t>
            </a:r>
            <a:r>
              <a:rPr spc="-95" dirty="0"/>
              <a:t>n</a:t>
            </a:r>
            <a:r>
              <a:rPr spc="-90" dirty="0"/>
              <a:t>a</a:t>
            </a:r>
            <a:r>
              <a:rPr spc="-65" dirty="0"/>
              <a:t>r</a:t>
            </a:r>
            <a:r>
              <a:rPr spc="-90" dirty="0"/>
              <a:t>y</a:t>
            </a:r>
            <a:r>
              <a:rPr spc="-80" dirty="0"/>
              <a:t>-</a:t>
            </a:r>
            <a:r>
              <a:rPr spc="-130" dirty="0"/>
              <a:t>t</a:t>
            </a:r>
            <a:r>
              <a:rPr spc="-80" dirty="0"/>
              <a:t>o-</a:t>
            </a:r>
            <a:r>
              <a:rPr spc="-100" dirty="0"/>
              <a:t>D</a:t>
            </a:r>
            <a:r>
              <a:rPr spc="-110" dirty="0"/>
              <a:t>e</a:t>
            </a:r>
            <a:r>
              <a:rPr spc="-90" dirty="0"/>
              <a:t>c</a:t>
            </a:r>
            <a:r>
              <a:rPr spc="-80" dirty="0"/>
              <a:t>i</a:t>
            </a:r>
            <a:r>
              <a:rPr spc="-125" dirty="0"/>
              <a:t>m</a:t>
            </a:r>
            <a:r>
              <a:rPr spc="-100" dirty="0"/>
              <a:t>a</a:t>
            </a:r>
            <a:r>
              <a:rPr dirty="0"/>
              <a:t>l</a:t>
            </a:r>
            <a:r>
              <a:rPr spc="-185" dirty="0"/>
              <a:t> </a:t>
            </a:r>
            <a:r>
              <a:rPr spc="-90" dirty="0"/>
              <a:t>C</a:t>
            </a:r>
            <a:r>
              <a:rPr spc="-80" dirty="0"/>
              <a:t>o</a:t>
            </a:r>
            <a:r>
              <a:rPr spc="-170" dirty="0"/>
              <a:t>n</a:t>
            </a:r>
            <a:r>
              <a:rPr spc="-135" dirty="0"/>
              <a:t>v</a:t>
            </a:r>
            <a:r>
              <a:rPr spc="-95" dirty="0"/>
              <a:t>e</a:t>
            </a:r>
            <a:r>
              <a:rPr spc="-185" dirty="0"/>
              <a:t>r</a:t>
            </a:r>
            <a:r>
              <a:rPr spc="-85" dirty="0"/>
              <a:t>s</a:t>
            </a:r>
            <a:r>
              <a:rPr spc="-70" dirty="0"/>
              <a:t>i</a:t>
            </a:r>
            <a:r>
              <a:rPr spc="-95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  <a:tabLst>
                <a:tab pos="611505" algn="l"/>
              </a:tabLst>
            </a:pPr>
            <a:r>
              <a:rPr sz="2400" spc="-5" dirty="0"/>
              <a:t>The	decimal</a:t>
            </a:r>
            <a:r>
              <a:rPr sz="2400" spc="-20" dirty="0"/>
              <a:t> </a:t>
            </a:r>
            <a:r>
              <a:rPr sz="2400" spc="-10" dirty="0"/>
              <a:t>value</a:t>
            </a:r>
            <a:r>
              <a:rPr sz="2400" dirty="0"/>
              <a:t> </a:t>
            </a:r>
            <a:r>
              <a:rPr sz="2400" spc="-5" dirty="0"/>
              <a:t>of</a:t>
            </a:r>
            <a:r>
              <a:rPr sz="2400" spc="5" dirty="0"/>
              <a:t> </a:t>
            </a:r>
            <a:r>
              <a:rPr sz="2400" spc="-20" dirty="0"/>
              <a:t>any</a:t>
            </a:r>
            <a:r>
              <a:rPr sz="2400" spc="5" dirty="0"/>
              <a:t> </a:t>
            </a:r>
            <a:r>
              <a:rPr sz="2400" spc="-5" dirty="0"/>
              <a:t>binary</a:t>
            </a:r>
            <a:r>
              <a:rPr sz="2400" spc="-10" dirty="0"/>
              <a:t> </a:t>
            </a:r>
            <a:r>
              <a:rPr sz="2400" spc="-5" dirty="0"/>
              <a:t>number</a:t>
            </a:r>
            <a:r>
              <a:rPr sz="2400" spc="-10" dirty="0"/>
              <a:t> can</a:t>
            </a:r>
            <a:r>
              <a:rPr sz="2400" spc="-5" dirty="0"/>
              <a:t> be</a:t>
            </a:r>
            <a:r>
              <a:rPr sz="2400" dirty="0"/>
              <a:t> </a:t>
            </a:r>
            <a:r>
              <a:rPr sz="2400" spc="-15" dirty="0"/>
              <a:t>found</a:t>
            </a:r>
            <a:r>
              <a:rPr sz="2400" spc="-5" dirty="0"/>
              <a:t> by </a:t>
            </a:r>
            <a:r>
              <a:rPr sz="2400" dirty="0"/>
              <a:t>adding</a:t>
            </a:r>
            <a:r>
              <a:rPr sz="2400" spc="-5" dirty="0"/>
              <a:t> </a:t>
            </a:r>
            <a:r>
              <a:rPr sz="2400" dirty="0"/>
              <a:t>the</a:t>
            </a:r>
            <a:r>
              <a:rPr sz="2400" spc="5" dirty="0"/>
              <a:t> </a:t>
            </a:r>
            <a:r>
              <a:rPr sz="2400" spc="-10" dirty="0"/>
              <a:t>weights</a:t>
            </a:r>
            <a:r>
              <a:rPr sz="2400" spc="-20" dirty="0"/>
              <a:t> </a:t>
            </a:r>
            <a:r>
              <a:rPr sz="2400" spc="-5" dirty="0"/>
              <a:t>of </a:t>
            </a:r>
            <a:r>
              <a:rPr sz="2400" spc="-525" dirty="0"/>
              <a:t> </a:t>
            </a:r>
            <a:r>
              <a:rPr sz="2400" dirty="0"/>
              <a:t>all</a:t>
            </a:r>
            <a:r>
              <a:rPr sz="2400" spc="-15" dirty="0"/>
              <a:t> </a:t>
            </a:r>
            <a:r>
              <a:rPr sz="2400" spc="-5" dirty="0"/>
              <a:t>bits</a:t>
            </a:r>
            <a:r>
              <a:rPr sz="2400" spc="-15" dirty="0"/>
              <a:t> </a:t>
            </a:r>
            <a:r>
              <a:rPr sz="2400" spc="-10" dirty="0"/>
              <a:t>that</a:t>
            </a:r>
            <a:r>
              <a:rPr sz="2400" spc="-20" dirty="0"/>
              <a:t> </a:t>
            </a:r>
            <a:r>
              <a:rPr sz="2400" spc="-15" dirty="0"/>
              <a:t>are</a:t>
            </a:r>
            <a:r>
              <a:rPr sz="2400" dirty="0"/>
              <a:t> 1</a:t>
            </a:r>
            <a:r>
              <a:rPr sz="2400" spc="-10" dirty="0"/>
              <a:t> </a:t>
            </a:r>
            <a:r>
              <a:rPr sz="2400" dirty="0"/>
              <a:t>and</a:t>
            </a:r>
            <a:r>
              <a:rPr sz="2400" spc="5" dirty="0"/>
              <a:t> </a:t>
            </a:r>
            <a:r>
              <a:rPr sz="2400" spc="-10" dirty="0"/>
              <a:t>discarding</a:t>
            </a:r>
            <a:r>
              <a:rPr sz="2400" spc="-25" dirty="0"/>
              <a:t> </a:t>
            </a:r>
            <a:r>
              <a:rPr sz="2400" dirty="0"/>
              <a:t>the </a:t>
            </a:r>
            <a:r>
              <a:rPr sz="2400" spc="-10" dirty="0"/>
              <a:t>weights</a:t>
            </a:r>
            <a:r>
              <a:rPr sz="2400" dirty="0"/>
              <a:t> </a:t>
            </a:r>
            <a:r>
              <a:rPr sz="2400" spc="-10" dirty="0"/>
              <a:t>of</a:t>
            </a:r>
            <a:r>
              <a:rPr sz="2400" spc="-5" dirty="0"/>
              <a:t> </a:t>
            </a:r>
            <a:r>
              <a:rPr sz="2400" dirty="0"/>
              <a:t>all</a:t>
            </a:r>
            <a:r>
              <a:rPr sz="2400" spc="-20" dirty="0"/>
              <a:t> </a:t>
            </a:r>
            <a:r>
              <a:rPr sz="2400" spc="-5" dirty="0"/>
              <a:t>bits</a:t>
            </a:r>
            <a:r>
              <a:rPr sz="2400" spc="-10" dirty="0"/>
              <a:t> that</a:t>
            </a:r>
            <a:r>
              <a:rPr sz="2400" spc="-20" dirty="0"/>
              <a:t> </a:t>
            </a:r>
            <a:r>
              <a:rPr sz="2400" spc="-15" dirty="0"/>
              <a:t>are</a:t>
            </a:r>
            <a:r>
              <a:rPr sz="2400" dirty="0"/>
              <a:t> 0.</a:t>
            </a:r>
            <a:endParaRPr sz="2400"/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400" spc="-10" dirty="0"/>
              <a:t>Example</a:t>
            </a:r>
            <a:endParaRPr sz="2400"/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spc="-20" dirty="0"/>
              <a:t>Let’s</a:t>
            </a:r>
            <a:r>
              <a:rPr sz="2400" spc="-10" dirty="0"/>
              <a:t> </a:t>
            </a:r>
            <a:r>
              <a:rPr sz="2400" spc="-15" dirty="0"/>
              <a:t>convert </a:t>
            </a:r>
            <a:r>
              <a:rPr sz="2400" dirty="0"/>
              <a:t>the </a:t>
            </a:r>
            <a:r>
              <a:rPr sz="2400" spc="-5" dirty="0"/>
              <a:t>binary</a:t>
            </a:r>
            <a:r>
              <a:rPr sz="2400" spc="-10" dirty="0"/>
              <a:t> </a:t>
            </a:r>
            <a:r>
              <a:rPr sz="2400" dirty="0"/>
              <a:t>whole </a:t>
            </a:r>
            <a:r>
              <a:rPr sz="2400" spc="-5" dirty="0"/>
              <a:t>number</a:t>
            </a:r>
            <a:r>
              <a:rPr sz="2400" dirty="0"/>
              <a:t> </a:t>
            </a:r>
            <a:r>
              <a:rPr sz="2400" spc="-5" dirty="0"/>
              <a:t>101101</a:t>
            </a:r>
            <a:r>
              <a:rPr sz="2400" spc="-10" dirty="0"/>
              <a:t> </a:t>
            </a:r>
            <a:r>
              <a:rPr sz="2400" spc="-15" dirty="0"/>
              <a:t>to</a:t>
            </a:r>
            <a:r>
              <a:rPr sz="2400" spc="-25" dirty="0"/>
              <a:t> </a:t>
            </a:r>
            <a:r>
              <a:rPr sz="2400" spc="-5" dirty="0"/>
              <a:t>decimal.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1020" y="3702050"/>
            <a:ext cx="307848" cy="3718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7448" y="3702050"/>
            <a:ext cx="307848" cy="37185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01314" y="3702050"/>
            <a:ext cx="307848" cy="37185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6321" y="3702050"/>
            <a:ext cx="307848" cy="37185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1329" y="3702050"/>
            <a:ext cx="307848" cy="37185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75410" y="3532378"/>
            <a:ext cx="1795780" cy="104076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215"/>
              </a:spcBef>
              <a:tabLst>
                <a:tab pos="1252220" algn="l"/>
                <a:tab pos="1627505" algn="l"/>
              </a:tabLst>
            </a:pP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eig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t:	2	2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  <a:tabLst>
                <a:tab pos="162687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Bina</a:t>
            </a:r>
            <a:r>
              <a:rPr sz="2400" spc="1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1	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50281" y="3532378"/>
            <a:ext cx="1725930" cy="104076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1215"/>
              </a:spcBef>
              <a:tabLst>
                <a:tab pos="541655" algn="l"/>
                <a:tab pos="986790" algn="l"/>
                <a:tab pos="143002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2	2	2	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2º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  <a:tabLst>
                <a:tab pos="438784" algn="l"/>
                <a:tab pos="796290" algn="l"/>
                <a:tab pos="122555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1	1	0	1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6532" y="4716729"/>
            <a:ext cx="307848" cy="3721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3941" y="4716729"/>
            <a:ext cx="308457" cy="3721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0205" y="4716729"/>
            <a:ext cx="307848" cy="37216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175410" y="4688789"/>
            <a:ext cx="52203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3525" algn="l"/>
                <a:tab pos="2131060" algn="l"/>
                <a:tab pos="272669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101101=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2	+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2	+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2	+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2º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32+8+4+1=45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5410" y="1823465"/>
            <a:ext cx="3792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Decimal-to-Binary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Conversion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5410" y="2339797"/>
            <a:ext cx="9771380" cy="314134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5"/>
              </a:spcBef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One 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way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find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the binary number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equivalent to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given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decimal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number is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 determine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set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of binary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weights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whose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sum is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equal 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the decimal 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number.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example </a:t>
            </a:r>
            <a:r>
              <a:rPr sz="2000" b="1" spc="-4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decimal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9,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expressed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 as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the sum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binary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weights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follows:</a:t>
            </a:r>
            <a:endParaRPr sz="2000">
              <a:latin typeface="Calibri"/>
              <a:cs typeface="Calibri"/>
            </a:endParaRPr>
          </a:p>
          <a:p>
            <a:pPr marL="297180">
              <a:lnSpc>
                <a:spcPct val="100000"/>
              </a:lnSpc>
              <a:spcBef>
                <a:spcPts val="1150"/>
              </a:spcBef>
              <a:tabLst>
                <a:tab pos="1680845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9 =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8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+</a:t>
            </a:r>
            <a:r>
              <a:rPr sz="20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b="1" spc="4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or	9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000" dirty="0">
                <a:solidFill>
                  <a:srgbClr val="404040"/>
                </a:solidFill>
                <a:latin typeface="Arial Black"/>
                <a:cs typeface="Arial Black"/>
              </a:rPr>
              <a:t>³</a:t>
            </a:r>
            <a:r>
              <a:rPr sz="2000" spc="-1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404040"/>
                </a:solidFill>
                <a:latin typeface="Arial Black"/>
                <a:cs typeface="Arial Black"/>
              </a:rPr>
              <a:t>+</a:t>
            </a:r>
            <a:r>
              <a:rPr sz="2000" spc="-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404040"/>
                </a:solidFill>
                <a:latin typeface="Arial Black"/>
                <a:cs typeface="Arial Black"/>
              </a:rPr>
              <a:t>2º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Placing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1s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appropriate weight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positions,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000" spc="5" dirty="0">
                <a:solidFill>
                  <a:srgbClr val="404040"/>
                </a:solidFill>
                <a:latin typeface="Arial Black"/>
                <a:cs typeface="Arial Black"/>
              </a:rPr>
              <a:t>³</a:t>
            </a:r>
            <a:r>
              <a:rPr sz="2000" spc="-1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2º,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0s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000" dirty="0">
                <a:solidFill>
                  <a:srgbClr val="404040"/>
                </a:solidFill>
                <a:latin typeface="Arial Black"/>
                <a:cs typeface="Arial Black"/>
              </a:rPr>
              <a:t>²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000" dirty="0">
                <a:solidFill>
                  <a:srgbClr val="404040"/>
                </a:solidFill>
                <a:latin typeface="Arial Black"/>
                <a:cs typeface="Arial Black"/>
              </a:rPr>
              <a:t>¹</a:t>
            </a:r>
            <a:r>
              <a:rPr sz="2000" spc="-2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positions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404040"/>
                </a:solidFill>
                <a:latin typeface="Calibri"/>
                <a:cs typeface="Calibri"/>
              </a:rPr>
              <a:t>determines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binary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 for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 decimal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9.</a:t>
            </a:r>
            <a:endParaRPr sz="20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155"/>
              </a:spcBef>
              <a:tabLst>
                <a:tab pos="952500" algn="l"/>
                <a:tab pos="1434465" algn="l"/>
                <a:tab pos="1835150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000" dirty="0">
                <a:solidFill>
                  <a:srgbClr val="404040"/>
                </a:solidFill>
                <a:latin typeface="Arial Black"/>
                <a:cs typeface="Arial Black"/>
              </a:rPr>
              <a:t>³	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000" dirty="0">
                <a:solidFill>
                  <a:srgbClr val="404040"/>
                </a:solidFill>
                <a:latin typeface="Arial Black"/>
                <a:cs typeface="Arial Black"/>
              </a:rPr>
              <a:t>²	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000" dirty="0">
                <a:solidFill>
                  <a:srgbClr val="404040"/>
                </a:solidFill>
                <a:latin typeface="Arial Black"/>
                <a:cs typeface="Arial Black"/>
              </a:rPr>
              <a:t>¹	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2º</a:t>
            </a:r>
            <a:endParaRPr sz="20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165"/>
              </a:spcBef>
              <a:tabLst>
                <a:tab pos="827405" algn="l"/>
                <a:tab pos="1184910" algn="l"/>
                <a:tab pos="1543050" algn="l"/>
                <a:tab pos="1955164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1	0	0	1	Binary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 nine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5410" y="1164463"/>
            <a:ext cx="34696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75" dirty="0"/>
              <a:t>H</a:t>
            </a:r>
            <a:r>
              <a:rPr sz="3200" spc="-120" dirty="0"/>
              <a:t>e</a:t>
            </a:r>
            <a:r>
              <a:rPr sz="3200" spc="-130" dirty="0"/>
              <a:t>x</a:t>
            </a:r>
            <a:r>
              <a:rPr sz="3200" spc="-80" dirty="0"/>
              <a:t>a</a:t>
            </a:r>
            <a:r>
              <a:rPr sz="3200" spc="-85" dirty="0"/>
              <a:t>de</a:t>
            </a:r>
            <a:r>
              <a:rPr sz="3200" spc="-70" dirty="0"/>
              <a:t>c</a:t>
            </a:r>
            <a:r>
              <a:rPr sz="3200" spc="-60" dirty="0"/>
              <a:t>i</a:t>
            </a:r>
            <a:r>
              <a:rPr sz="3200" spc="-100" dirty="0"/>
              <a:t>m</a:t>
            </a:r>
            <a:r>
              <a:rPr sz="3200" spc="-80" dirty="0"/>
              <a:t>a</a:t>
            </a:r>
            <a:r>
              <a:rPr sz="3200" dirty="0"/>
              <a:t>l</a:t>
            </a:r>
            <a:r>
              <a:rPr sz="3200" spc="-160" dirty="0"/>
              <a:t> </a:t>
            </a:r>
            <a:r>
              <a:rPr sz="3200" spc="-70" dirty="0"/>
              <a:t>nu</a:t>
            </a:r>
            <a:r>
              <a:rPr sz="3200" spc="-90" dirty="0"/>
              <a:t>m</a:t>
            </a:r>
            <a:r>
              <a:rPr sz="3200" spc="-70" dirty="0"/>
              <a:t>b</a:t>
            </a:r>
            <a:r>
              <a:rPr sz="3200" spc="-85" dirty="0"/>
              <a:t>e</a:t>
            </a:r>
            <a:r>
              <a:rPr sz="3200" spc="-135" dirty="0"/>
              <a:t>r</a:t>
            </a:r>
            <a:r>
              <a:rPr sz="3200" dirty="0"/>
              <a:t>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175410" y="1823465"/>
            <a:ext cx="9690100" cy="320357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85"/>
              </a:spcBef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hexadecimal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number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system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has sixteen digits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is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used primarily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 a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compact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way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of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displaying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writing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binary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numbers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because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very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easy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convert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between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binary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hexadecimal.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Long binary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numbers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difficult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read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write because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 is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easy to drop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or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transpose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bit.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Hexadecimal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widely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used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computer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microprocessor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applications. 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hexadecimal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system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has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base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sixteen;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 is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composed of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16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digits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alphabetic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characters.</a:t>
            </a:r>
            <a:endParaRPr sz="2400">
              <a:latin typeface="Calibri"/>
              <a:cs typeface="Calibri"/>
            </a:endParaRPr>
          </a:p>
          <a:p>
            <a:pPr marL="12700" marR="923290">
              <a:lnSpc>
                <a:spcPts val="2590"/>
              </a:lnSpc>
              <a:spcBef>
                <a:spcPts val="1445"/>
              </a:spcBef>
              <a:tabLst>
                <a:tab pos="2242185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maximum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3-digits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hexadecimal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number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FFF or decimal 4095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maximum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4-digit	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hexadecimal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FFFF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decimal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65.535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4572" y="6400799"/>
              <a:ext cx="12187555" cy="457200"/>
            </a:xfrm>
            <a:custGeom>
              <a:avLst/>
              <a:gdLst/>
              <a:ahLst/>
              <a:cxnLst/>
              <a:rect l="l" t="t" r="r" b="b"/>
              <a:pathLst>
                <a:path w="12187555" h="457200">
                  <a:moveTo>
                    <a:pt x="12187428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7428" y="457199"/>
                  </a:lnTo>
                  <a:lnTo>
                    <a:pt x="12187428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12190730" cy="64135"/>
            </a:xfrm>
            <a:custGeom>
              <a:avLst/>
              <a:gdLst/>
              <a:ahLst/>
              <a:cxnLst/>
              <a:rect l="l" t="t" r="r" b="b"/>
              <a:pathLst>
                <a:path w="12190730" h="64135">
                  <a:moveTo>
                    <a:pt x="12190476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12190476" y="64007"/>
                  </a:lnTo>
                  <a:lnTo>
                    <a:pt x="12190476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32816" y="40005"/>
          <a:ext cx="3376295" cy="6170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921">
                <a:tc>
                  <a:txBody>
                    <a:bodyPr/>
                    <a:lstStyle/>
                    <a:p>
                      <a:pPr marL="31750">
                        <a:lnSpc>
                          <a:spcPts val="1515"/>
                        </a:lnSpc>
                      </a:pPr>
                      <a:r>
                        <a:rPr sz="1600" b="1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Decimal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9880">
                        <a:lnSpc>
                          <a:spcPts val="1515"/>
                        </a:lnSpc>
                      </a:pPr>
                      <a:r>
                        <a:rPr sz="1600" b="1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Binary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ts val="1515"/>
                        </a:lnSpc>
                      </a:pPr>
                      <a:r>
                        <a:rPr sz="1600" b="1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Hexadecimal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97"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0000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R="1555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06"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0001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R="15684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265"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0010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R="15684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960"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0011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R="1555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70"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0100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15684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379"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0101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15684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745"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0110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R="15684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745"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0111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R="15684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1000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15684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503"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1001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R="15684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2960"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1010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3532"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1011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R="12446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2503"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1100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R="13081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2897"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1101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R="10985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3468"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1110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R="13906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8036">
                <a:tc>
                  <a:txBody>
                    <a:bodyPr/>
                    <a:lstStyle/>
                    <a:p>
                      <a:pPr marL="170180">
                        <a:lnSpc>
                          <a:spcPts val="1900"/>
                        </a:lnSpc>
                        <a:spcBef>
                          <a:spcPts val="270"/>
                        </a:spcBef>
                      </a:pPr>
                      <a:r>
                        <a:rPr sz="1600" b="1" spc="-5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ts val="1900"/>
                        </a:lnSpc>
                        <a:spcBef>
                          <a:spcPts val="270"/>
                        </a:spcBef>
                      </a:pPr>
                      <a:r>
                        <a:rPr sz="1600" b="1" spc="-1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1111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R="144780" algn="ctr">
                        <a:lnSpc>
                          <a:spcPts val="1900"/>
                        </a:lnSpc>
                        <a:spcBef>
                          <a:spcPts val="270"/>
                        </a:spcBef>
                      </a:pPr>
                      <a:r>
                        <a:rPr sz="1600" b="1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5410" y="907745"/>
            <a:ext cx="80867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B</a:t>
            </a:r>
            <a:r>
              <a:rPr spc="-55" dirty="0"/>
              <a:t>i</a:t>
            </a:r>
            <a:r>
              <a:rPr spc="-95" dirty="0"/>
              <a:t>n</a:t>
            </a:r>
            <a:r>
              <a:rPr spc="-90" dirty="0"/>
              <a:t>a</a:t>
            </a:r>
            <a:r>
              <a:rPr spc="-65" dirty="0"/>
              <a:t>r</a:t>
            </a:r>
            <a:r>
              <a:rPr spc="-90" dirty="0"/>
              <a:t>y</a:t>
            </a:r>
            <a:r>
              <a:rPr spc="-80" dirty="0"/>
              <a:t>-</a:t>
            </a:r>
            <a:r>
              <a:rPr spc="-130" dirty="0"/>
              <a:t>t</a:t>
            </a:r>
            <a:r>
              <a:rPr spc="-80" dirty="0"/>
              <a:t>o-</a:t>
            </a:r>
            <a:r>
              <a:rPr spc="-110" dirty="0"/>
              <a:t>H</a:t>
            </a:r>
            <a:r>
              <a:rPr spc="-180" dirty="0"/>
              <a:t>e</a:t>
            </a:r>
            <a:r>
              <a:rPr spc="-185" dirty="0"/>
              <a:t>x</a:t>
            </a:r>
            <a:r>
              <a:rPr spc="-90" dirty="0"/>
              <a:t>a</a:t>
            </a:r>
            <a:r>
              <a:rPr spc="-95" dirty="0"/>
              <a:t>de</a:t>
            </a:r>
            <a:r>
              <a:rPr spc="-100" dirty="0"/>
              <a:t>c</a:t>
            </a:r>
            <a:r>
              <a:rPr spc="-70" dirty="0"/>
              <a:t>i</a:t>
            </a:r>
            <a:r>
              <a:rPr spc="-125" dirty="0"/>
              <a:t>m</a:t>
            </a:r>
            <a:r>
              <a:rPr spc="-100" dirty="0"/>
              <a:t>a</a:t>
            </a:r>
            <a:r>
              <a:rPr dirty="0"/>
              <a:t>l</a:t>
            </a:r>
            <a:r>
              <a:rPr spc="-180" dirty="0"/>
              <a:t> </a:t>
            </a:r>
            <a:r>
              <a:rPr spc="-90" dirty="0"/>
              <a:t>C</a:t>
            </a:r>
            <a:r>
              <a:rPr spc="-80" dirty="0"/>
              <a:t>o</a:t>
            </a:r>
            <a:r>
              <a:rPr spc="-170" dirty="0"/>
              <a:t>n</a:t>
            </a:r>
            <a:r>
              <a:rPr spc="-135" dirty="0"/>
              <a:t>v</a:t>
            </a:r>
            <a:r>
              <a:rPr spc="-95" dirty="0"/>
              <a:t>e</a:t>
            </a:r>
            <a:r>
              <a:rPr spc="-185" dirty="0"/>
              <a:t>r</a:t>
            </a:r>
            <a:r>
              <a:rPr spc="-85" dirty="0"/>
              <a:t>s</a:t>
            </a:r>
            <a:r>
              <a:rPr spc="-80" dirty="0"/>
              <a:t>i</a:t>
            </a:r>
            <a:r>
              <a:rPr spc="-95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5410" y="2284933"/>
            <a:ext cx="9966960" cy="2413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Simply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break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binary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into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4-bit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groups,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starting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right-most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bit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and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replace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4-bit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group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equivalent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hexadecimal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symbol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 in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following example.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Convert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binary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to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hexadecimal:</a:t>
            </a:r>
            <a:endParaRPr sz="200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  <a:spcBef>
                <a:spcPts val="116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1100101001010111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Solution:</a:t>
            </a:r>
            <a:endParaRPr sz="200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  <a:spcBef>
                <a:spcPts val="115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1100</a:t>
            </a:r>
            <a:r>
              <a:rPr sz="2000" spc="4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1010</a:t>
            </a:r>
            <a:r>
              <a:rPr sz="2000" spc="4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0101</a:t>
            </a:r>
            <a:r>
              <a:rPr sz="2000" spc="4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0111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8285" y="5273166"/>
            <a:ext cx="1612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1808" y="5273166"/>
            <a:ext cx="23564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7220" algn="l"/>
                <a:tab pos="1203960" algn="l"/>
                <a:tab pos="161734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	5	7	=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CA57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66672" y="4965191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1750" y="228599"/>
                </a:moveTo>
                <a:lnTo>
                  <a:pt x="0" y="228599"/>
                </a:lnTo>
                <a:lnTo>
                  <a:pt x="38100" y="304799"/>
                </a:lnTo>
                <a:lnTo>
                  <a:pt x="69850" y="241299"/>
                </a:lnTo>
                <a:lnTo>
                  <a:pt x="31750" y="241299"/>
                </a:lnTo>
                <a:lnTo>
                  <a:pt x="31750" y="228599"/>
                </a:lnTo>
                <a:close/>
              </a:path>
              <a:path w="76200" h="304800">
                <a:moveTo>
                  <a:pt x="44450" y="0"/>
                </a:moveTo>
                <a:lnTo>
                  <a:pt x="31750" y="0"/>
                </a:lnTo>
                <a:lnTo>
                  <a:pt x="31750" y="241299"/>
                </a:lnTo>
                <a:lnTo>
                  <a:pt x="44450" y="241299"/>
                </a:lnTo>
                <a:lnTo>
                  <a:pt x="44450" y="0"/>
                </a:lnTo>
                <a:close/>
              </a:path>
              <a:path w="76200" h="304800">
                <a:moveTo>
                  <a:pt x="76200" y="228599"/>
                </a:moveTo>
                <a:lnTo>
                  <a:pt x="44450" y="228599"/>
                </a:lnTo>
                <a:lnTo>
                  <a:pt x="44450" y="241299"/>
                </a:lnTo>
                <a:lnTo>
                  <a:pt x="69850" y="241299"/>
                </a:lnTo>
                <a:lnTo>
                  <a:pt x="76200" y="228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5939" y="4964684"/>
            <a:ext cx="76200" cy="305435"/>
          </a:xfrm>
          <a:custGeom>
            <a:avLst/>
            <a:gdLst/>
            <a:ahLst/>
            <a:cxnLst/>
            <a:rect l="l" t="t" r="r" b="b"/>
            <a:pathLst>
              <a:path w="76200" h="305435">
                <a:moveTo>
                  <a:pt x="31624" y="229871"/>
                </a:moveTo>
                <a:lnTo>
                  <a:pt x="0" y="232410"/>
                </a:lnTo>
                <a:lnTo>
                  <a:pt x="44068" y="305308"/>
                </a:lnTo>
                <a:lnTo>
                  <a:pt x="69386" y="242570"/>
                </a:lnTo>
                <a:lnTo>
                  <a:pt x="32638" y="242570"/>
                </a:lnTo>
                <a:lnTo>
                  <a:pt x="31624" y="229871"/>
                </a:lnTo>
                <a:close/>
              </a:path>
              <a:path w="76200" h="305435">
                <a:moveTo>
                  <a:pt x="44323" y="228852"/>
                </a:moveTo>
                <a:lnTo>
                  <a:pt x="31624" y="229871"/>
                </a:lnTo>
                <a:lnTo>
                  <a:pt x="32638" y="242570"/>
                </a:lnTo>
                <a:lnTo>
                  <a:pt x="45338" y="241554"/>
                </a:lnTo>
                <a:lnTo>
                  <a:pt x="44323" y="228852"/>
                </a:lnTo>
                <a:close/>
              </a:path>
              <a:path w="76200" h="305435">
                <a:moveTo>
                  <a:pt x="75946" y="226314"/>
                </a:moveTo>
                <a:lnTo>
                  <a:pt x="44323" y="228852"/>
                </a:lnTo>
                <a:lnTo>
                  <a:pt x="45338" y="241554"/>
                </a:lnTo>
                <a:lnTo>
                  <a:pt x="32638" y="242570"/>
                </a:lnTo>
                <a:lnTo>
                  <a:pt x="69386" y="242570"/>
                </a:lnTo>
                <a:lnTo>
                  <a:pt x="75946" y="226314"/>
                </a:lnTo>
                <a:close/>
              </a:path>
              <a:path w="76200" h="305435">
                <a:moveTo>
                  <a:pt x="26035" y="0"/>
                </a:moveTo>
                <a:lnTo>
                  <a:pt x="13335" y="1016"/>
                </a:lnTo>
                <a:lnTo>
                  <a:pt x="31624" y="229871"/>
                </a:lnTo>
                <a:lnTo>
                  <a:pt x="44323" y="228852"/>
                </a:lnTo>
                <a:lnTo>
                  <a:pt x="260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94076" y="4965191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1750" y="228599"/>
                </a:moveTo>
                <a:lnTo>
                  <a:pt x="0" y="228599"/>
                </a:lnTo>
                <a:lnTo>
                  <a:pt x="38100" y="304799"/>
                </a:lnTo>
                <a:lnTo>
                  <a:pt x="69850" y="241299"/>
                </a:lnTo>
                <a:lnTo>
                  <a:pt x="31750" y="241299"/>
                </a:lnTo>
                <a:lnTo>
                  <a:pt x="31750" y="228599"/>
                </a:lnTo>
                <a:close/>
              </a:path>
              <a:path w="76200" h="304800">
                <a:moveTo>
                  <a:pt x="44450" y="0"/>
                </a:moveTo>
                <a:lnTo>
                  <a:pt x="31750" y="0"/>
                </a:lnTo>
                <a:lnTo>
                  <a:pt x="31750" y="241299"/>
                </a:lnTo>
                <a:lnTo>
                  <a:pt x="44450" y="241299"/>
                </a:lnTo>
                <a:lnTo>
                  <a:pt x="44450" y="0"/>
                </a:lnTo>
                <a:close/>
              </a:path>
              <a:path w="76200" h="304800">
                <a:moveTo>
                  <a:pt x="76200" y="228599"/>
                </a:moveTo>
                <a:lnTo>
                  <a:pt x="44450" y="228599"/>
                </a:lnTo>
                <a:lnTo>
                  <a:pt x="44450" y="241299"/>
                </a:lnTo>
                <a:lnTo>
                  <a:pt x="69850" y="241299"/>
                </a:lnTo>
                <a:lnTo>
                  <a:pt x="76200" y="228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11296" y="4965191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31750" y="228599"/>
                </a:moveTo>
                <a:lnTo>
                  <a:pt x="0" y="228599"/>
                </a:lnTo>
                <a:lnTo>
                  <a:pt x="38100" y="304799"/>
                </a:lnTo>
                <a:lnTo>
                  <a:pt x="69850" y="241299"/>
                </a:lnTo>
                <a:lnTo>
                  <a:pt x="31750" y="241299"/>
                </a:lnTo>
                <a:lnTo>
                  <a:pt x="31750" y="228599"/>
                </a:lnTo>
                <a:close/>
              </a:path>
              <a:path w="76200" h="304800">
                <a:moveTo>
                  <a:pt x="44450" y="0"/>
                </a:moveTo>
                <a:lnTo>
                  <a:pt x="31750" y="0"/>
                </a:lnTo>
                <a:lnTo>
                  <a:pt x="31750" y="241299"/>
                </a:lnTo>
                <a:lnTo>
                  <a:pt x="44450" y="241299"/>
                </a:lnTo>
                <a:lnTo>
                  <a:pt x="44450" y="0"/>
                </a:lnTo>
                <a:close/>
              </a:path>
              <a:path w="76200" h="304800">
                <a:moveTo>
                  <a:pt x="76200" y="228599"/>
                </a:moveTo>
                <a:lnTo>
                  <a:pt x="44450" y="228599"/>
                </a:lnTo>
                <a:lnTo>
                  <a:pt x="44450" y="241299"/>
                </a:lnTo>
                <a:lnTo>
                  <a:pt x="69850" y="241299"/>
                </a:lnTo>
                <a:lnTo>
                  <a:pt x="76200" y="228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5410" y="907745"/>
            <a:ext cx="84937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Hexadecimal-to-Decimal</a:t>
            </a:r>
            <a:r>
              <a:rPr spc="-175" dirty="0"/>
              <a:t> </a:t>
            </a:r>
            <a:r>
              <a:rPr spc="-105" dirty="0"/>
              <a:t>Conversion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5509" y="3488131"/>
            <a:ext cx="259079" cy="311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75410" y="1832610"/>
            <a:ext cx="8939530" cy="19621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way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find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decimal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equivalent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hexadecimal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first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convert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4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hexadecimal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to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binary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 then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convert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binary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to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decimal.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Convert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hexadecimal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1C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decimal:</a:t>
            </a:r>
            <a:endParaRPr sz="2000">
              <a:latin typeface="Calibri"/>
              <a:cs typeface="Calibri"/>
            </a:endParaRPr>
          </a:p>
          <a:p>
            <a:pPr marL="640080">
              <a:lnSpc>
                <a:spcPct val="100000"/>
              </a:lnSpc>
              <a:spcBef>
                <a:spcPts val="1150"/>
              </a:spcBef>
              <a:tabLst>
                <a:tab pos="139763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	C</a:t>
            </a:r>
            <a:endParaRPr sz="20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165"/>
              </a:spcBef>
              <a:tabLst>
                <a:tab pos="1327150" algn="l"/>
                <a:tab pos="245427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0001	1100</a:t>
            </a:r>
            <a:r>
              <a:rPr sz="2000" spc="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2	+ 2</a:t>
            </a:r>
            <a:r>
              <a:rPr sz="2000" dirty="0">
                <a:solidFill>
                  <a:srgbClr val="404040"/>
                </a:solidFill>
                <a:latin typeface="Arial Black"/>
                <a:cs typeface="Arial Black"/>
              </a:rPr>
              <a:t>³</a:t>
            </a:r>
            <a:r>
              <a:rPr sz="2000" spc="-3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404040"/>
                </a:solidFill>
                <a:latin typeface="Arial Black"/>
                <a:cs typeface="Arial Black"/>
              </a:rPr>
              <a:t>+</a:t>
            </a:r>
            <a:r>
              <a:rPr sz="2000" spc="-5" dirty="0">
                <a:solidFill>
                  <a:srgbClr val="404040"/>
                </a:solidFill>
                <a:latin typeface="Arial Black"/>
                <a:cs typeface="Arial Black"/>
              </a:rPr>
              <a:t> 2²</a:t>
            </a:r>
            <a:r>
              <a:rPr sz="2000" spc="-1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16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+8+4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28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5410" y="907745"/>
            <a:ext cx="84937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Decimal-to-Hexadecimal</a:t>
            </a:r>
            <a:r>
              <a:rPr spc="-175" dirty="0"/>
              <a:t> </a:t>
            </a:r>
            <a:r>
              <a:rPr spc="-105" dirty="0"/>
              <a:t>Conversion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pc="-10" dirty="0"/>
              <a:t>Repeated</a:t>
            </a:r>
            <a:r>
              <a:rPr spc="5" dirty="0"/>
              <a:t> </a:t>
            </a:r>
            <a:r>
              <a:rPr spc="-5" dirty="0"/>
              <a:t>division</a:t>
            </a:r>
            <a:r>
              <a:rPr spc="15" dirty="0"/>
              <a:t> </a:t>
            </a:r>
            <a:r>
              <a:rPr spc="-5" dirty="0"/>
              <a:t>of </a:t>
            </a:r>
            <a:r>
              <a:rPr dirty="0"/>
              <a:t>a</a:t>
            </a:r>
            <a:r>
              <a:rPr spc="-5" dirty="0"/>
              <a:t> decimal</a:t>
            </a:r>
            <a:r>
              <a:rPr spc="10" dirty="0"/>
              <a:t> </a:t>
            </a:r>
            <a:r>
              <a:rPr dirty="0"/>
              <a:t>number</a:t>
            </a:r>
            <a:r>
              <a:rPr spc="-10" dirty="0"/>
              <a:t> </a:t>
            </a:r>
            <a:r>
              <a:rPr spc="-5" dirty="0"/>
              <a:t>by</a:t>
            </a:r>
            <a:r>
              <a:rPr spc="-10" dirty="0"/>
              <a:t> </a:t>
            </a:r>
            <a:r>
              <a:rPr dirty="0"/>
              <a:t>16 </a:t>
            </a:r>
            <a:r>
              <a:rPr spc="-5" dirty="0"/>
              <a:t>will produce</a:t>
            </a:r>
            <a:r>
              <a:rPr dirty="0"/>
              <a:t> the</a:t>
            </a:r>
            <a:r>
              <a:rPr spc="-5" dirty="0"/>
              <a:t> equivalent</a:t>
            </a:r>
            <a:r>
              <a:rPr spc="15" dirty="0"/>
              <a:t> </a:t>
            </a:r>
            <a:r>
              <a:rPr spc="-10" dirty="0"/>
              <a:t>hexadecimal</a:t>
            </a:r>
            <a:r>
              <a:rPr spc="10" dirty="0"/>
              <a:t> </a:t>
            </a:r>
            <a:r>
              <a:rPr spc="-25" dirty="0"/>
              <a:t>number, </a:t>
            </a:r>
            <a:r>
              <a:rPr spc="-440" dirty="0"/>
              <a:t> </a:t>
            </a:r>
            <a:r>
              <a:rPr spc="-10" dirty="0"/>
              <a:t>formed</a:t>
            </a:r>
            <a:r>
              <a:rPr spc="-5" dirty="0"/>
              <a:t> by</a:t>
            </a:r>
            <a:r>
              <a:rPr spc="-10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spc="-10" dirty="0"/>
              <a:t>remainders</a:t>
            </a:r>
            <a:r>
              <a:rPr spc="15" dirty="0"/>
              <a:t> </a:t>
            </a:r>
            <a:r>
              <a:rPr spc="-5" dirty="0"/>
              <a:t>of </a:t>
            </a:r>
            <a:r>
              <a:rPr dirty="0"/>
              <a:t>the</a:t>
            </a:r>
            <a:r>
              <a:rPr spc="5" dirty="0"/>
              <a:t> </a:t>
            </a:r>
            <a:r>
              <a:rPr dirty="0"/>
              <a:t>divisions.</a:t>
            </a:r>
            <a:r>
              <a:rPr spc="5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15" dirty="0"/>
              <a:t>first</a:t>
            </a:r>
            <a:r>
              <a:rPr spc="30" dirty="0"/>
              <a:t> </a:t>
            </a:r>
            <a:r>
              <a:rPr spc="-5" dirty="0"/>
              <a:t>remainder</a:t>
            </a:r>
            <a:r>
              <a:rPr spc="5" dirty="0"/>
              <a:t> </a:t>
            </a:r>
            <a:r>
              <a:rPr spc="-5" dirty="0"/>
              <a:t>produced</a:t>
            </a:r>
            <a:r>
              <a:rPr spc="-10" dirty="0"/>
              <a:t> </a:t>
            </a:r>
            <a:r>
              <a:rPr dirty="0"/>
              <a:t>is</a:t>
            </a:r>
            <a:r>
              <a:rPr spc="1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-10" dirty="0"/>
              <a:t>least</a:t>
            </a:r>
            <a:r>
              <a:rPr spc="30" dirty="0"/>
              <a:t> </a:t>
            </a:r>
            <a:r>
              <a:rPr spc="-5" dirty="0"/>
              <a:t>significant </a:t>
            </a:r>
            <a:r>
              <a:rPr dirty="0"/>
              <a:t> </a:t>
            </a:r>
            <a:r>
              <a:rPr spc="-5" dirty="0"/>
              <a:t>digit</a:t>
            </a:r>
            <a:r>
              <a:rPr spc="-15" dirty="0"/>
              <a:t> </a:t>
            </a:r>
            <a:r>
              <a:rPr spc="-5" dirty="0"/>
              <a:t>(LSD). </a:t>
            </a:r>
            <a:r>
              <a:rPr spc="-10" dirty="0"/>
              <a:t>Each successive</a:t>
            </a:r>
            <a:r>
              <a:rPr spc="25" dirty="0"/>
              <a:t> </a:t>
            </a:r>
            <a:r>
              <a:rPr spc="-5" dirty="0"/>
              <a:t>division</a:t>
            </a:r>
            <a:r>
              <a:rPr spc="20" dirty="0"/>
              <a:t> </a:t>
            </a:r>
            <a:r>
              <a:rPr spc="-5" dirty="0"/>
              <a:t>by</a:t>
            </a:r>
            <a:r>
              <a:rPr spc="-15" dirty="0"/>
              <a:t> </a:t>
            </a:r>
            <a:r>
              <a:rPr dirty="0"/>
              <a:t>16</a:t>
            </a:r>
            <a:r>
              <a:rPr spc="-15" dirty="0"/>
              <a:t> </a:t>
            </a:r>
            <a:r>
              <a:rPr dirty="0"/>
              <a:t>yields a</a:t>
            </a:r>
            <a:r>
              <a:rPr spc="5" dirty="0"/>
              <a:t> </a:t>
            </a:r>
            <a:r>
              <a:rPr spc="-5" dirty="0"/>
              <a:t>remainder that</a:t>
            </a:r>
            <a:r>
              <a:rPr spc="15" dirty="0"/>
              <a:t> </a:t>
            </a:r>
            <a:r>
              <a:rPr spc="-5" dirty="0"/>
              <a:t>becomes</a:t>
            </a:r>
            <a:r>
              <a:rPr spc="-1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5" dirty="0"/>
              <a:t>digit</a:t>
            </a:r>
            <a:r>
              <a:rPr spc="-15" dirty="0"/>
              <a:t> </a:t>
            </a:r>
            <a:r>
              <a:rPr dirty="0"/>
              <a:t>in</a:t>
            </a:r>
            <a:r>
              <a:rPr spc="5" dirty="0"/>
              <a:t> </a:t>
            </a:r>
            <a:r>
              <a:rPr dirty="0"/>
              <a:t>the </a:t>
            </a:r>
            <a:r>
              <a:rPr spc="5" dirty="0"/>
              <a:t> </a:t>
            </a:r>
            <a:r>
              <a:rPr spc="-5" dirty="0"/>
              <a:t>equivalent</a:t>
            </a:r>
            <a:r>
              <a:rPr dirty="0"/>
              <a:t> </a:t>
            </a:r>
            <a:r>
              <a:rPr spc="-10" dirty="0"/>
              <a:t>hexadecimal</a:t>
            </a:r>
            <a:r>
              <a:rPr spc="10" dirty="0"/>
              <a:t> </a:t>
            </a:r>
            <a:r>
              <a:rPr spc="-30" dirty="0"/>
              <a:t>number.</a:t>
            </a:r>
            <a:r>
              <a:rPr spc="-15" dirty="0"/>
              <a:t> </a:t>
            </a:r>
            <a:r>
              <a:rPr dirty="0"/>
              <a:t>When</a:t>
            </a:r>
            <a:r>
              <a:rPr spc="-1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5" dirty="0"/>
              <a:t>quotient</a:t>
            </a:r>
            <a:r>
              <a:rPr spc="-10" dirty="0"/>
              <a:t> </a:t>
            </a:r>
            <a:r>
              <a:rPr spc="-5" dirty="0"/>
              <a:t>has</a:t>
            </a:r>
            <a:r>
              <a:rPr dirty="0"/>
              <a:t> a</a:t>
            </a:r>
            <a:r>
              <a:rPr spc="5" dirty="0"/>
              <a:t> </a:t>
            </a:r>
            <a:r>
              <a:rPr spc="-5" dirty="0"/>
              <a:t>fractional</a:t>
            </a:r>
            <a:r>
              <a:rPr dirty="0"/>
              <a:t> part,</a:t>
            </a:r>
            <a:r>
              <a:rPr spc="-5" dirty="0"/>
              <a:t> </a:t>
            </a:r>
            <a:r>
              <a:rPr dirty="0"/>
              <a:t>the </a:t>
            </a:r>
            <a:r>
              <a:rPr spc="-5" dirty="0"/>
              <a:t>fractional</a:t>
            </a:r>
            <a:r>
              <a:rPr spc="5" dirty="0"/>
              <a:t> </a:t>
            </a:r>
            <a:r>
              <a:rPr dirty="0"/>
              <a:t>part</a:t>
            </a:r>
            <a:r>
              <a:rPr spc="5" dirty="0"/>
              <a:t> </a:t>
            </a:r>
            <a:r>
              <a:rPr dirty="0"/>
              <a:t>is </a:t>
            </a:r>
            <a:r>
              <a:rPr spc="5" dirty="0"/>
              <a:t> </a:t>
            </a:r>
            <a:r>
              <a:rPr spc="-5" dirty="0"/>
              <a:t>multiplied</a:t>
            </a:r>
            <a:r>
              <a:rPr spc="15" dirty="0"/>
              <a:t> </a:t>
            </a:r>
            <a:r>
              <a:rPr spc="-5" dirty="0"/>
              <a:t>by</a:t>
            </a:r>
            <a:r>
              <a:rPr spc="-15" dirty="0"/>
              <a:t> </a:t>
            </a:r>
            <a:r>
              <a:rPr dirty="0"/>
              <a:t>the </a:t>
            </a:r>
            <a:r>
              <a:rPr spc="-5" dirty="0"/>
              <a:t>divisor </a:t>
            </a:r>
            <a:r>
              <a:rPr spc="-15" dirty="0"/>
              <a:t>to</a:t>
            </a:r>
            <a:r>
              <a:rPr spc="-5" dirty="0"/>
              <a:t> get</a:t>
            </a:r>
            <a:r>
              <a:rPr spc="-10" dirty="0"/>
              <a:t> </a:t>
            </a:r>
            <a:r>
              <a:rPr dirty="0"/>
              <a:t>the </a:t>
            </a:r>
            <a:r>
              <a:rPr spc="-25" dirty="0"/>
              <a:t>remainder.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5410" y="1685871"/>
            <a:ext cx="7882255" cy="93027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Convert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decimal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650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hexadecimal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repeated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division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16.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  <a:tabLst>
                <a:tab pos="266446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650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40.625	0.625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16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10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4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(LSD)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3536" y="2589377"/>
            <a:ext cx="908050" cy="138366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26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16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u="sng" spc="30" dirty="0">
                <a:solidFill>
                  <a:srgbClr val="40404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sng" dirty="0">
                <a:solidFill>
                  <a:srgbClr val="40404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40</a:t>
            </a:r>
            <a:r>
              <a:rPr sz="2000" u="sng" spc="-55" dirty="0">
                <a:solidFill>
                  <a:srgbClr val="40404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sng" dirty="0">
                <a:solidFill>
                  <a:srgbClr val="404040"/>
                </a:solidFill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=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2.5</a:t>
            </a:r>
            <a:endParaRPr sz="2000">
              <a:latin typeface="Calibri"/>
              <a:cs typeface="Calibri"/>
            </a:endParaRPr>
          </a:p>
          <a:p>
            <a:pPr marL="74295">
              <a:lnSpc>
                <a:spcPct val="100000"/>
              </a:lnSpc>
              <a:spcBef>
                <a:spcPts val="116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7526" y="3189224"/>
            <a:ext cx="1854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1196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0.5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16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8 =	8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5410" y="3945991"/>
            <a:ext cx="4290695" cy="138366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  <a:tabLst>
                <a:tab pos="312420" algn="l"/>
                <a:tab pos="266446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2	= 0.125	0.125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16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16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hexadecimal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number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28A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11619" y="4093209"/>
            <a:ext cx="9163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000" spc="3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(MSD)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94232" y="2683764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38627" y="2384932"/>
            <a:ext cx="855344" cy="76200"/>
          </a:xfrm>
          <a:custGeom>
            <a:avLst/>
            <a:gdLst/>
            <a:ahLst/>
            <a:cxnLst/>
            <a:rect l="l" t="t" r="r" b="b"/>
            <a:pathLst>
              <a:path w="855345" h="76200">
                <a:moveTo>
                  <a:pt x="778742" y="44427"/>
                </a:moveTo>
                <a:lnTo>
                  <a:pt x="778637" y="76200"/>
                </a:lnTo>
                <a:lnTo>
                  <a:pt x="842455" y="44450"/>
                </a:lnTo>
                <a:lnTo>
                  <a:pt x="791463" y="44450"/>
                </a:lnTo>
                <a:lnTo>
                  <a:pt x="778742" y="44427"/>
                </a:lnTo>
                <a:close/>
              </a:path>
              <a:path w="855345" h="76200">
                <a:moveTo>
                  <a:pt x="778785" y="31727"/>
                </a:moveTo>
                <a:lnTo>
                  <a:pt x="778742" y="44427"/>
                </a:lnTo>
                <a:lnTo>
                  <a:pt x="791463" y="44450"/>
                </a:lnTo>
                <a:lnTo>
                  <a:pt x="791463" y="31750"/>
                </a:lnTo>
                <a:lnTo>
                  <a:pt x="778785" y="31727"/>
                </a:lnTo>
                <a:close/>
              </a:path>
              <a:path w="855345" h="76200">
                <a:moveTo>
                  <a:pt x="778891" y="0"/>
                </a:moveTo>
                <a:lnTo>
                  <a:pt x="778785" y="31727"/>
                </a:lnTo>
                <a:lnTo>
                  <a:pt x="791463" y="31750"/>
                </a:lnTo>
                <a:lnTo>
                  <a:pt x="791463" y="44450"/>
                </a:lnTo>
                <a:lnTo>
                  <a:pt x="842455" y="44450"/>
                </a:lnTo>
                <a:lnTo>
                  <a:pt x="854963" y="38226"/>
                </a:lnTo>
                <a:lnTo>
                  <a:pt x="778891" y="0"/>
                </a:lnTo>
                <a:close/>
              </a:path>
              <a:path w="855345" h="76200">
                <a:moveTo>
                  <a:pt x="0" y="30352"/>
                </a:moveTo>
                <a:lnTo>
                  <a:pt x="0" y="43052"/>
                </a:lnTo>
                <a:lnTo>
                  <a:pt x="778742" y="44427"/>
                </a:lnTo>
                <a:lnTo>
                  <a:pt x="778785" y="31727"/>
                </a:lnTo>
                <a:lnTo>
                  <a:pt x="0" y="30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07207" y="3339084"/>
            <a:ext cx="786765" cy="76200"/>
          </a:xfrm>
          <a:custGeom>
            <a:avLst/>
            <a:gdLst/>
            <a:ahLst/>
            <a:cxnLst/>
            <a:rect l="l" t="t" r="r" b="b"/>
            <a:pathLst>
              <a:path w="786764" h="76200">
                <a:moveTo>
                  <a:pt x="710183" y="0"/>
                </a:moveTo>
                <a:lnTo>
                  <a:pt x="710183" y="76200"/>
                </a:lnTo>
                <a:lnTo>
                  <a:pt x="773683" y="44450"/>
                </a:lnTo>
                <a:lnTo>
                  <a:pt x="722883" y="44450"/>
                </a:lnTo>
                <a:lnTo>
                  <a:pt x="722883" y="31750"/>
                </a:lnTo>
                <a:lnTo>
                  <a:pt x="773683" y="31750"/>
                </a:lnTo>
                <a:lnTo>
                  <a:pt x="710183" y="0"/>
                </a:lnTo>
                <a:close/>
              </a:path>
              <a:path w="786764" h="76200">
                <a:moveTo>
                  <a:pt x="71018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10183" y="44450"/>
                </a:lnTo>
                <a:lnTo>
                  <a:pt x="710183" y="31750"/>
                </a:lnTo>
                <a:close/>
              </a:path>
              <a:path w="786764" h="76200">
                <a:moveTo>
                  <a:pt x="773683" y="31750"/>
                </a:moveTo>
                <a:lnTo>
                  <a:pt x="722883" y="31750"/>
                </a:lnTo>
                <a:lnTo>
                  <a:pt x="722883" y="44450"/>
                </a:lnTo>
                <a:lnTo>
                  <a:pt x="773683" y="44450"/>
                </a:lnTo>
                <a:lnTo>
                  <a:pt x="786383" y="38100"/>
                </a:lnTo>
                <a:lnTo>
                  <a:pt x="77368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98803" y="450037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38627" y="4261103"/>
            <a:ext cx="855344" cy="76200"/>
          </a:xfrm>
          <a:custGeom>
            <a:avLst/>
            <a:gdLst/>
            <a:ahLst/>
            <a:cxnLst/>
            <a:rect l="l" t="t" r="r" b="b"/>
            <a:pathLst>
              <a:path w="855345" h="76200">
                <a:moveTo>
                  <a:pt x="778763" y="0"/>
                </a:moveTo>
                <a:lnTo>
                  <a:pt x="778763" y="76200"/>
                </a:lnTo>
                <a:lnTo>
                  <a:pt x="842263" y="44450"/>
                </a:lnTo>
                <a:lnTo>
                  <a:pt x="791463" y="44450"/>
                </a:lnTo>
                <a:lnTo>
                  <a:pt x="791463" y="31750"/>
                </a:lnTo>
                <a:lnTo>
                  <a:pt x="842263" y="31750"/>
                </a:lnTo>
                <a:lnTo>
                  <a:pt x="778763" y="0"/>
                </a:lnTo>
                <a:close/>
              </a:path>
              <a:path w="855345" h="76200">
                <a:moveTo>
                  <a:pt x="77876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778763" y="44450"/>
                </a:lnTo>
                <a:lnTo>
                  <a:pt x="778763" y="31750"/>
                </a:lnTo>
                <a:close/>
              </a:path>
              <a:path w="855345" h="76200">
                <a:moveTo>
                  <a:pt x="842263" y="31750"/>
                </a:moveTo>
                <a:lnTo>
                  <a:pt x="791463" y="31750"/>
                </a:lnTo>
                <a:lnTo>
                  <a:pt x="791463" y="44450"/>
                </a:lnTo>
                <a:lnTo>
                  <a:pt x="842263" y="44450"/>
                </a:lnTo>
                <a:lnTo>
                  <a:pt x="854963" y="38100"/>
                </a:lnTo>
                <a:lnTo>
                  <a:pt x="84226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5410" y="1164463"/>
            <a:ext cx="23463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85" dirty="0"/>
              <a:t>O</a:t>
            </a:r>
            <a:r>
              <a:rPr sz="3200" spc="-70" dirty="0"/>
              <a:t>c</a:t>
            </a:r>
            <a:r>
              <a:rPr sz="3200" spc="-105" dirty="0"/>
              <a:t>t</a:t>
            </a:r>
            <a:r>
              <a:rPr sz="3200" spc="-80" dirty="0"/>
              <a:t>a</a:t>
            </a:r>
            <a:r>
              <a:rPr sz="3200" dirty="0"/>
              <a:t>l</a:t>
            </a:r>
            <a:r>
              <a:rPr sz="3200" spc="-160" dirty="0"/>
              <a:t> </a:t>
            </a:r>
            <a:r>
              <a:rPr sz="3200" spc="-80" dirty="0"/>
              <a:t>N</a:t>
            </a:r>
            <a:r>
              <a:rPr sz="3200" spc="-70" dirty="0"/>
              <a:t>u</a:t>
            </a:r>
            <a:r>
              <a:rPr sz="3200" spc="-90" dirty="0"/>
              <a:t>m</a:t>
            </a:r>
            <a:r>
              <a:rPr sz="3200" spc="-70" dirty="0"/>
              <a:t>b</a:t>
            </a:r>
            <a:r>
              <a:rPr sz="3200" spc="-85" dirty="0"/>
              <a:t>e</a:t>
            </a:r>
            <a:r>
              <a:rPr sz="3200" spc="-135" dirty="0"/>
              <a:t>r</a:t>
            </a:r>
            <a:r>
              <a:rPr sz="3200" dirty="0"/>
              <a:t>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175410" y="1832610"/>
            <a:ext cx="9610090" cy="35934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250825">
              <a:lnSpc>
                <a:spcPts val="2160"/>
              </a:lnSpc>
              <a:spcBef>
                <a:spcPts val="375"/>
              </a:spcBef>
            </a:pP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hexadecimal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system,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octal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system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provides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a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convenient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way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express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binary </a:t>
            </a:r>
            <a:r>
              <a:rPr sz="2000" spc="-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numbers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codes.</a:t>
            </a:r>
            <a:endParaRPr sz="2000">
              <a:latin typeface="Calibri"/>
              <a:cs typeface="Calibri"/>
            </a:endParaRPr>
          </a:p>
          <a:p>
            <a:pPr marL="12700" marR="551180">
              <a:lnSpc>
                <a:spcPts val="2160"/>
              </a:lnSpc>
              <a:spcBef>
                <a:spcPts val="1405"/>
              </a:spcBef>
            </a:pP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However,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less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frequently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than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hexadecimal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conjunction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computers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000" spc="-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microprocessors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express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binary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quantities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output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purposes.</a:t>
            </a:r>
            <a:endParaRPr sz="2000">
              <a:latin typeface="Calibri"/>
              <a:cs typeface="Calibri"/>
            </a:endParaRPr>
          </a:p>
          <a:p>
            <a:pPr marL="754380" marR="3872865" indent="-742315">
              <a:lnSpc>
                <a:spcPts val="3570"/>
              </a:lnSpc>
              <a:spcBef>
                <a:spcPts val="265"/>
              </a:spcBef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The octal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system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composed of eight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digits,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which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are: </a:t>
            </a:r>
            <a:r>
              <a:rPr sz="2000" spc="-4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1,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2,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3,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4,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5,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6,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7</a:t>
            </a:r>
            <a:endParaRPr sz="2000">
              <a:latin typeface="Calibri"/>
              <a:cs typeface="Calibri"/>
            </a:endParaRPr>
          </a:p>
          <a:p>
            <a:pPr marL="754380" marR="3876040" indent="-742315">
              <a:lnSpc>
                <a:spcPts val="3550"/>
              </a:lnSpc>
              <a:spcBef>
                <a:spcPts val="5"/>
              </a:spcBef>
            </a:pPr>
            <a:r>
              <a:rPr sz="2000" spc="-9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count above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7,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begin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another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column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and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start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over: </a:t>
            </a:r>
            <a:r>
              <a:rPr sz="2000" spc="-4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10,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11,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12,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13,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14,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15,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16,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17,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20,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21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on.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Counting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octal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similar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counting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decimal,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except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digits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8 and 9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used.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5410" y="907745"/>
            <a:ext cx="39001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My</a:t>
            </a:r>
            <a:r>
              <a:rPr spc="-185" dirty="0"/>
              <a:t> </a:t>
            </a:r>
            <a:r>
              <a:rPr spc="-6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3970" y="1765963"/>
            <a:ext cx="9757410" cy="3052759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15265" indent="-203200">
              <a:lnSpc>
                <a:spcPct val="100000"/>
              </a:lnSpc>
              <a:spcBef>
                <a:spcPts val="325"/>
              </a:spcBef>
              <a:buClr>
                <a:srgbClr val="E38312"/>
              </a:buClr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Course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Instructor</a:t>
            </a:r>
            <a:endParaRPr sz="2000" dirty="0">
              <a:latin typeface="Calibri"/>
              <a:cs typeface="Calibri"/>
            </a:endParaRPr>
          </a:p>
          <a:p>
            <a:pPr marL="1112520" lvl="1" indent="-229235">
              <a:lnSpc>
                <a:spcPct val="100000"/>
              </a:lnSpc>
              <a:spcBef>
                <a:spcPts val="200"/>
              </a:spcBef>
              <a:buClr>
                <a:srgbClr val="E38312"/>
              </a:buClr>
              <a:buFont typeface="Wingdings"/>
              <a:buChar char=""/>
              <a:tabLst>
                <a:tab pos="1113155" algn="l"/>
              </a:tabLst>
            </a:pP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18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Muhammad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Zain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Uddin</a:t>
            </a:r>
            <a:endParaRPr sz="1800" dirty="0">
              <a:latin typeface="Calibri"/>
              <a:cs typeface="Calibri"/>
            </a:endParaRPr>
          </a:p>
          <a:p>
            <a:pPr marL="1112520" lvl="1" indent="-229235">
              <a:lnSpc>
                <a:spcPts val="2050"/>
              </a:lnSpc>
              <a:spcBef>
                <a:spcPts val="384"/>
              </a:spcBef>
              <a:buClr>
                <a:srgbClr val="E38312"/>
              </a:buClr>
              <a:buFont typeface="Wingdings"/>
              <a:buChar char=""/>
              <a:tabLst>
                <a:tab pos="1113155" algn="l"/>
              </a:tabLst>
            </a:pP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Qualification</a:t>
            </a:r>
            <a:r>
              <a:rPr sz="18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PhD(IBA,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progress),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MSCS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(IBA),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MCS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(PAF-KIET,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Equivalency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course),BE(PAF-</a:t>
            </a:r>
            <a:endParaRPr sz="1800" dirty="0">
              <a:latin typeface="Calibri"/>
              <a:cs typeface="Calibri"/>
            </a:endParaRPr>
          </a:p>
          <a:p>
            <a:pPr marL="1112520">
              <a:lnSpc>
                <a:spcPts val="2050"/>
              </a:lnSpc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KIET)</a:t>
            </a:r>
            <a:endParaRPr sz="1800" dirty="0">
              <a:latin typeface="Calibri"/>
              <a:cs typeface="Calibri"/>
            </a:endParaRPr>
          </a:p>
          <a:p>
            <a:pPr marL="1112520" marR="90170" lvl="1" indent="-228600">
              <a:lnSpc>
                <a:spcPts val="1939"/>
              </a:lnSpc>
              <a:spcBef>
                <a:spcPts val="635"/>
              </a:spcBef>
              <a:buClr>
                <a:srgbClr val="E38312"/>
              </a:buClr>
              <a:buFont typeface="Wingdings"/>
              <a:buChar char=""/>
              <a:tabLst>
                <a:tab pos="1113155" algn="l"/>
              </a:tabLst>
            </a:pPr>
            <a:r>
              <a:rPr sz="1800" b="1" spc="-20" dirty="0">
                <a:solidFill>
                  <a:srgbClr val="404040"/>
                </a:solidFill>
                <a:latin typeface="Calibri"/>
                <a:cs typeface="Calibri"/>
              </a:rPr>
              <a:t>Teaching</a:t>
            </a:r>
            <a:r>
              <a:rPr sz="18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Experience</a:t>
            </a:r>
            <a:r>
              <a:rPr sz="18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1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Lecturer</a:t>
            </a:r>
            <a:r>
              <a:rPr sz="1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IBA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(2023-till</a:t>
            </a:r>
            <a:r>
              <a:rPr sz="1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date),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PhD</a:t>
            </a:r>
            <a:r>
              <a:rPr sz="1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Scholar/Research</a:t>
            </a:r>
            <a:r>
              <a:rPr sz="1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Assistant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IBA </a:t>
            </a:r>
            <a:r>
              <a:rPr sz="1800" spc="-3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(2020-2023),</a:t>
            </a:r>
            <a:r>
              <a:rPr sz="1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Lecturer</a:t>
            </a:r>
            <a:r>
              <a:rPr sz="1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PAF-KIET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(2017-2019),</a:t>
            </a:r>
            <a:r>
              <a:rPr sz="18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Lab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Instructor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PAF-KIET(2016-2017).</a:t>
            </a:r>
            <a:endParaRPr sz="1800" dirty="0">
              <a:latin typeface="Calibri"/>
              <a:cs typeface="Calibri"/>
            </a:endParaRPr>
          </a:p>
          <a:p>
            <a:pPr marL="1112520" lvl="1" indent="-229235">
              <a:lnSpc>
                <a:spcPct val="100000"/>
              </a:lnSpc>
              <a:spcBef>
                <a:spcPts val="359"/>
              </a:spcBef>
              <a:buClr>
                <a:srgbClr val="E38312"/>
              </a:buClr>
              <a:buFont typeface="Wingdings"/>
              <a:buChar char=""/>
              <a:tabLst>
                <a:tab pos="1113155" algn="l"/>
              </a:tabLst>
            </a:pP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Industry</a:t>
            </a:r>
            <a:r>
              <a:rPr sz="18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Experience</a:t>
            </a:r>
            <a:r>
              <a:rPr lang="en-US" sz="1800" b="1" spc="-5" dirty="0">
                <a:solidFill>
                  <a:srgbClr val="404040"/>
                </a:solidFill>
                <a:latin typeface="Calibri"/>
                <a:cs typeface="Calibri"/>
              </a:rPr>
              <a:t>/Business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18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CEO/Cofounder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CYBORG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Innovation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(2023)</a:t>
            </a:r>
            <a:r>
              <a:rPr lang="en-US" sz="1800" spc="-5" dirty="0">
                <a:solidFill>
                  <a:srgbClr val="404040"/>
                </a:solidFill>
                <a:latin typeface="Calibri"/>
                <a:cs typeface="Calibri"/>
              </a:rPr>
              <a:t> and ZAHIR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 marL="1112520" lvl="1" indent="-229235">
              <a:lnSpc>
                <a:spcPts val="2055"/>
              </a:lnSpc>
              <a:spcBef>
                <a:spcPts val="380"/>
              </a:spcBef>
              <a:buClr>
                <a:srgbClr val="E38312"/>
              </a:buClr>
              <a:buFont typeface="Wingdings"/>
              <a:buChar char=""/>
              <a:tabLst>
                <a:tab pos="111315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IoT/Hardware</a:t>
            </a:r>
            <a:r>
              <a:rPr sz="1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Manager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Axon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Solution</a:t>
            </a:r>
            <a:r>
              <a:rPr sz="1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(2021-2023),RnD</a:t>
            </a:r>
            <a:r>
              <a:rPr sz="18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Engineer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at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ALM</a:t>
            </a:r>
            <a:endParaRPr sz="1800" dirty="0">
              <a:latin typeface="Calibri"/>
              <a:cs typeface="Calibri"/>
            </a:endParaRPr>
          </a:p>
          <a:p>
            <a:pPr marL="1112520">
              <a:lnSpc>
                <a:spcPts val="2055"/>
              </a:lnSpc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Associate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(2020)</a:t>
            </a:r>
            <a:endParaRPr sz="1800" dirty="0">
              <a:latin typeface="Calibri"/>
              <a:cs typeface="Calibri"/>
            </a:endParaRPr>
          </a:p>
          <a:p>
            <a:pPr marL="1112520" lvl="1" indent="-229235">
              <a:lnSpc>
                <a:spcPct val="100000"/>
              </a:lnSpc>
              <a:spcBef>
                <a:spcPts val="385"/>
              </a:spcBef>
              <a:buClr>
                <a:srgbClr val="E38312"/>
              </a:buClr>
              <a:buFont typeface="Wingdings"/>
              <a:buChar char=""/>
              <a:tabLst>
                <a:tab pos="1113155" algn="l"/>
              </a:tabLst>
            </a:pP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Email</a:t>
            </a:r>
            <a:r>
              <a:rPr sz="18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  <a:hlinkClick r:id="rId2"/>
              </a:rPr>
              <a:t>:zuddin@iba.edu.pk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8208" y="6554825"/>
            <a:ext cx="7410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M.</a:t>
            </a:r>
            <a:r>
              <a:rPr sz="9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ZAIN</a:t>
            </a:r>
            <a:r>
              <a:rPr sz="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UDDIN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40618" y="6542023"/>
            <a:ext cx="9398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5410" y="907745"/>
            <a:ext cx="67240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Octal-to-Decimal</a:t>
            </a:r>
            <a:r>
              <a:rPr spc="-165" dirty="0"/>
              <a:t> </a:t>
            </a:r>
            <a:r>
              <a:rPr spc="-105" dirty="0"/>
              <a:t>Conversion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8597" y="3763009"/>
            <a:ext cx="259079" cy="3108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3353" y="4666818"/>
            <a:ext cx="259079" cy="3112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75410" y="1832610"/>
            <a:ext cx="9939655" cy="314007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Since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octal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system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has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base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eight,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successive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digit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position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increasing </a:t>
            </a:r>
            <a:r>
              <a:rPr sz="2000" spc="-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power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eight,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beginning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right-most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column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8º.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evaluation</a:t>
            </a:r>
            <a:endParaRPr sz="2000">
              <a:latin typeface="Calibri"/>
              <a:cs typeface="Calibri"/>
            </a:endParaRPr>
          </a:p>
          <a:p>
            <a:pPr marL="12700" marR="161925">
              <a:lnSpc>
                <a:spcPts val="2160"/>
              </a:lnSpc>
              <a:spcBef>
                <a:spcPts val="1405"/>
              </a:spcBef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an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octal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terms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decimal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equivalent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accomplished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multiplying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each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digit </a:t>
            </a:r>
            <a:r>
              <a:rPr sz="2000" spc="-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weight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summing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the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products.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Let’s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convert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octal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number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2374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decimal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number.</a:t>
            </a:r>
            <a:endParaRPr sz="2000">
              <a:latin typeface="Calibri"/>
              <a:cs typeface="Calibri"/>
            </a:endParaRPr>
          </a:p>
          <a:p>
            <a:pPr marL="240665" marR="6918325" indent="457200">
              <a:lnSpc>
                <a:spcPct val="148500"/>
              </a:lnSpc>
              <a:spcBef>
                <a:spcPts val="5"/>
              </a:spcBef>
              <a:tabLst>
                <a:tab pos="1666239" algn="l"/>
                <a:tab pos="2063750" algn="l"/>
                <a:tab pos="2429510" algn="l"/>
                <a:tab pos="2463165" algn="l"/>
                <a:tab pos="2728595" algn="l"/>
                <a:tab pos="2775585" algn="l"/>
              </a:tabLst>
            </a:pP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	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8</a:t>
            </a:r>
            <a:r>
              <a:rPr sz="2000" dirty="0">
                <a:solidFill>
                  <a:srgbClr val="404040"/>
                </a:solidFill>
                <a:latin typeface="Arial Black"/>
                <a:cs typeface="Arial Black"/>
              </a:rPr>
              <a:t>³	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8</a:t>
            </a:r>
            <a:r>
              <a:rPr sz="2000" dirty="0">
                <a:solidFill>
                  <a:srgbClr val="404040"/>
                </a:solidFill>
                <a:latin typeface="Arial Black"/>
                <a:cs typeface="Arial Black"/>
              </a:rPr>
              <a:t>²		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8		8º 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Octal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number</a:t>
            </a:r>
            <a:r>
              <a:rPr sz="2000" spc="4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2	3	7	4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  <a:tabLst>
                <a:tab pos="3437254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2374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(2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8</a:t>
            </a:r>
            <a:r>
              <a:rPr sz="2000" dirty="0">
                <a:solidFill>
                  <a:srgbClr val="404040"/>
                </a:solidFill>
                <a:latin typeface="Arial Black"/>
                <a:cs typeface="Arial Black"/>
              </a:rPr>
              <a:t>³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) +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(3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8</a:t>
            </a:r>
            <a:r>
              <a:rPr sz="2000" dirty="0">
                <a:solidFill>
                  <a:srgbClr val="404040"/>
                </a:solidFill>
                <a:latin typeface="Arial Black"/>
                <a:cs typeface="Arial Black"/>
              </a:rPr>
              <a:t>²)</a:t>
            </a:r>
            <a:r>
              <a:rPr sz="2000" spc="-229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+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(7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8	)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+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(4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8º)=1276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5410" y="907745"/>
            <a:ext cx="68478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Decimal-to-Octal</a:t>
            </a:r>
            <a:r>
              <a:rPr spc="-85" dirty="0"/>
              <a:t> </a:t>
            </a:r>
            <a:r>
              <a:rPr spc="-70" dirty="0"/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0772" y="1697482"/>
            <a:ext cx="10586720" cy="205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method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converting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decimal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octal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repeated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division-by-8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method,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which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similar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method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conversion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decimal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numbers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binary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to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hexadecimal.</a:t>
            </a:r>
            <a:endParaRPr sz="2000">
              <a:latin typeface="Calibri"/>
              <a:cs typeface="Calibri"/>
            </a:endParaRPr>
          </a:p>
          <a:p>
            <a:pPr marL="12700" marR="252095" algn="just">
              <a:lnSpc>
                <a:spcPts val="2160"/>
              </a:lnSpc>
              <a:spcBef>
                <a:spcPts val="1435"/>
              </a:spcBef>
            </a:pP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Let’s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convert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decimal number 359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octal.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successive division by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yields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remainder that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becomes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digit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 the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equivalent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octal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number.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first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remainder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generated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 the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least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significant </a:t>
            </a:r>
            <a:r>
              <a:rPr sz="2000" spc="-4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digit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(LSD).</a:t>
            </a:r>
            <a:endParaRPr sz="2000">
              <a:latin typeface="Calibri"/>
              <a:cs typeface="Calibri"/>
            </a:endParaRPr>
          </a:p>
          <a:p>
            <a:pPr marL="469265" algn="just">
              <a:lnSpc>
                <a:spcPct val="100000"/>
              </a:lnSpc>
              <a:spcBef>
                <a:spcPts val="1125"/>
              </a:spcBef>
              <a:tabLst>
                <a:tab pos="266446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359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44.875	0.875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8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7</a:t>
            </a:r>
            <a:r>
              <a:rPr sz="2000" spc="4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(LSB)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7922" y="3730699"/>
            <a:ext cx="284480" cy="93027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26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8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44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6345" y="4329760"/>
            <a:ext cx="5327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5.5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2863" y="4329760"/>
            <a:ext cx="1297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550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0.5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8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	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30782" y="4634331"/>
            <a:ext cx="1205865" cy="93091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26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8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  <a:tabLst>
                <a:tab pos="42799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5	=</a:t>
            </a:r>
            <a:r>
              <a:rPr sz="20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0.625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49888" y="5234178"/>
            <a:ext cx="11404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0.625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8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36382" y="5234178"/>
            <a:ext cx="8972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5</a:t>
            </a:r>
            <a:r>
              <a:rPr sz="2000" spc="3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(MSB)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7922" y="5686450"/>
            <a:ext cx="329374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8</a:t>
            </a:r>
            <a:endParaRPr sz="2000">
              <a:latin typeface="Calibri"/>
              <a:cs typeface="Calibri"/>
            </a:endParaRPr>
          </a:p>
          <a:p>
            <a:pPr marL="1292860">
              <a:lnSpc>
                <a:spcPts val="2280"/>
              </a:lnSpc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547.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53311" y="3802379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78835" y="3624071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533400" y="0"/>
                </a:moveTo>
                <a:lnTo>
                  <a:pt x="533400" y="76200"/>
                </a:lnTo>
                <a:lnTo>
                  <a:pt x="596900" y="44450"/>
                </a:lnTo>
                <a:lnTo>
                  <a:pt x="546100" y="44450"/>
                </a:lnTo>
                <a:lnTo>
                  <a:pt x="546100" y="31750"/>
                </a:lnTo>
                <a:lnTo>
                  <a:pt x="596900" y="31750"/>
                </a:lnTo>
                <a:lnTo>
                  <a:pt x="533400" y="0"/>
                </a:lnTo>
                <a:close/>
              </a:path>
              <a:path w="609600" h="76200">
                <a:moveTo>
                  <a:pt x="5334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33400" y="44450"/>
                </a:lnTo>
                <a:lnTo>
                  <a:pt x="533400" y="31750"/>
                </a:lnTo>
                <a:close/>
              </a:path>
              <a:path w="609600" h="76200">
                <a:moveTo>
                  <a:pt x="596900" y="31750"/>
                </a:moveTo>
                <a:lnTo>
                  <a:pt x="546100" y="31750"/>
                </a:lnTo>
                <a:lnTo>
                  <a:pt x="546100" y="44450"/>
                </a:lnTo>
                <a:lnTo>
                  <a:pt x="596900" y="44450"/>
                </a:lnTo>
                <a:lnTo>
                  <a:pt x="609600" y="38100"/>
                </a:lnTo>
                <a:lnTo>
                  <a:pt x="596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77111" y="4687823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38627" y="4521708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533400" y="0"/>
                </a:moveTo>
                <a:lnTo>
                  <a:pt x="533400" y="76200"/>
                </a:lnTo>
                <a:lnTo>
                  <a:pt x="596900" y="44450"/>
                </a:lnTo>
                <a:lnTo>
                  <a:pt x="546100" y="44450"/>
                </a:lnTo>
                <a:lnTo>
                  <a:pt x="546100" y="31750"/>
                </a:lnTo>
                <a:lnTo>
                  <a:pt x="596900" y="31750"/>
                </a:lnTo>
                <a:lnTo>
                  <a:pt x="533400" y="0"/>
                </a:lnTo>
                <a:close/>
              </a:path>
              <a:path w="609600" h="76200">
                <a:moveTo>
                  <a:pt x="5334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33400" y="44450"/>
                </a:lnTo>
                <a:lnTo>
                  <a:pt x="533400" y="31750"/>
                </a:lnTo>
                <a:close/>
              </a:path>
              <a:path w="609600" h="76200">
                <a:moveTo>
                  <a:pt x="596900" y="31750"/>
                </a:moveTo>
                <a:lnTo>
                  <a:pt x="546100" y="31750"/>
                </a:lnTo>
                <a:lnTo>
                  <a:pt x="546100" y="44450"/>
                </a:lnTo>
                <a:lnTo>
                  <a:pt x="596900" y="44450"/>
                </a:lnTo>
                <a:lnTo>
                  <a:pt x="609600" y="38100"/>
                </a:lnTo>
                <a:lnTo>
                  <a:pt x="596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39011" y="5626608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36164" y="5411723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533400" y="0"/>
                </a:moveTo>
                <a:lnTo>
                  <a:pt x="533400" y="76200"/>
                </a:lnTo>
                <a:lnTo>
                  <a:pt x="596900" y="44450"/>
                </a:lnTo>
                <a:lnTo>
                  <a:pt x="546100" y="44450"/>
                </a:lnTo>
                <a:lnTo>
                  <a:pt x="546100" y="31750"/>
                </a:lnTo>
                <a:lnTo>
                  <a:pt x="596900" y="31750"/>
                </a:lnTo>
                <a:lnTo>
                  <a:pt x="533400" y="0"/>
                </a:lnTo>
                <a:close/>
              </a:path>
              <a:path w="609600" h="76200">
                <a:moveTo>
                  <a:pt x="5334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33400" y="44450"/>
                </a:lnTo>
                <a:lnTo>
                  <a:pt x="533400" y="31750"/>
                </a:lnTo>
                <a:close/>
              </a:path>
              <a:path w="609600" h="76200">
                <a:moveTo>
                  <a:pt x="596900" y="31750"/>
                </a:moveTo>
                <a:lnTo>
                  <a:pt x="546100" y="31750"/>
                </a:lnTo>
                <a:lnTo>
                  <a:pt x="546100" y="44450"/>
                </a:lnTo>
                <a:lnTo>
                  <a:pt x="596900" y="44450"/>
                </a:lnTo>
                <a:lnTo>
                  <a:pt x="609600" y="38100"/>
                </a:lnTo>
                <a:lnTo>
                  <a:pt x="5969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5410" y="907745"/>
            <a:ext cx="64319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Octal-to-Binary</a:t>
            </a:r>
            <a:r>
              <a:rPr spc="-145" dirty="0"/>
              <a:t> </a:t>
            </a:r>
            <a:r>
              <a:rPr spc="-70" dirty="0"/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5410" y="1832610"/>
            <a:ext cx="9753600" cy="10585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Because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each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octal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digit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represented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3-bit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binary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number,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very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easy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convert </a:t>
            </a:r>
            <a:r>
              <a:rPr sz="2000" spc="-4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octal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binary..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Octal/Binary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Conversion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5410" y="2864178"/>
            <a:ext cx="2642870" cy="93027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  <a:tabLst>
                <a:tab pos="1429385" algn="l"/>
                <a:tab pos="1842770" algn="l"/>
                <a:tab pos="2315845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Octal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Digit	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	1	2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  <a:tabLst>
                <a:tab pos="124206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Binary	000</a:t>
            </a:r>
            <a:r>
              <a:rPr sz="2000" spc="3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001</a:t>
            </a:r>
            <a:r>
              <a:rPr sz="2000" spc="3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010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61003" y="2864178"/>
            <a:ext cx="2526030" cy="93027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260"/>
              </a:spcBef>
              <a:tabLst>
                <a:tab pos="701675" algn="l"/>
                <a:tab pos="1230630" algn="l"/>
                <a:tab pos="1703705" algn="l"/>
                <a:tab pos="228854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3	4	5	6	7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  <a:tabLst>
                <a:tab pos="569595" algn="l"/>
                <a:tab pos="212534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011	100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	111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3970" y="3916426"/>
            <a:ext cx="45459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Let’s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convert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octal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numbers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25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140.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78483" y="4443857"/>
          <a:ext cx="3595369" cy="7072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3453">
                <a:tc>
                  <a:txBody>
                    <a:bodyPr/>
                    <a:lstStyle/>
                    <a:p>
                      <a:pPr marR="75565" algn="ctr">
                        <a:lnSpc>
                          <a:spcPts val="1905"/>
                        </a:lnSpc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21005" algn="ctr">
                        <a:lnSpc>
                          <a:spcPts val="1905"/>
                        </a:lnSpc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7355" algn="ctr">
                        <a:lnSpc>
                          <a:spcPts val="1905"/>
                        </a:lnSpc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algn="ctr">
                        <a:lnSpc>
                          <a:spcPts val="1905"/>
                        </a:lnSpc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905"/>
                        </a:lnSpc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758"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010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R="44958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101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457834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001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100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Calibri"/>
                          <a:cs typeface="Calibri"/>
                        </a:rPr>
                        <a:t>000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5410" y="907745"/>
            <a:ext cx="64319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Binary-to-Octal</a:t>
            </a:r>
            <a:r>
              <a:rPr spc="-145" dirty="0"/>
              <a:t> </a:t>
            </a:r>
            <a:r>
              <a:rPr spc="-70" dirty="0"/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5410" y="2284933"/>
            <a:ext cx="8926830" cy="1962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Conversion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binary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to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octal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reverse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octal-to-binary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conversion.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Let’s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convert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following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binary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numbers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octal:</a:t>
            </a:r>
            <a:endParaRPr sz="20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  <a:spcBef>
                <a:spcPts val="1165"/>
              </a:spcBef>
              <a:tabLst>
                <a:tab pos="1027430" algn="l"/>
                <a:tab pos="2327910" algn="l"/>
                <a:tab pos="3056255" algn="l"/>
                <a:tab pos="378587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	1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	1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	1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	0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marL="583565">
              <a:lnSpc>
                <a:spcPct val="100000"/>
              </a:lnSpc>
              <a:spcBef>
                <a:spcPts val="1165"/>
              </a:spcBef>
              <a:tabLst>
                <a:tab pos="1226820" algn="l"/>
                <a:tab pos="1527175" algn="l"/>
                <a:tab pos="2482850" algn="l"/>
                <a:tab pos="3240405" algn="l"/>
                <a:tab pos="3997960" algn="l"/>
                <a:tab pos="435483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6	5	= 65	5	7	1	=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571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6567" y="3878579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61032" y="3878579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01184" y="3890771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6096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71188" y="3890771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6096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24428" y="3890771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6096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5410" y="907745"/>
            <a:ext cx="26854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0" dirty="0"/>
              <a:t>T</a:t>
            </a:r>
            <a:r>
              <a:rPr spc="-50" dirty="0"/>
              <a:t>ru</a:t>
            </a:r>
            <a:r>
              <a:rPr spc="-60" dirty="0"/>
              <a:t>t</a:t>
            </a:r>
            <a:r>
              <a:rPr dirty="0"/>
              <a:t>h</a:t>
            </a:r>
            <a:r>
              <a:rPr spc="-100" dirty="0"/>
              <a:t> </a:t>
            </a:r>
            <a:r>
              <a:rPr spc="-425" dirty="0"/>
              <a:t>T</a:t>
            </a:r>
            <a:r>
              <a:rPr spc="-55" dirty="0"/>
              <a:t>a</a:t>
            </a:r>
            <a:r>
              <a:rPr spc="-50" dirty="0"/>
              <a:t>b</a:t>
            </a:r>
            <a:r>
              <a:rPr spc="-55" dirty="0"/>
              <a:t>l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5410" y="1832610"/>
            <a:ext cx="997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Board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8208" y="6554825"/>
            <a:ext cx="7410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M.</a:t>
            </a:r>
            <a:r>
              <a:rPr sz="9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ZAIN</a:t>
            </a:r>
            <a:r>
              <a:rPr sz="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UDDIN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72038" y="6542023"/>
            <a:ext cx="1625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33</a:t>
            </a:r>
            <a:endParaRPr sz="105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00047" y="2320925"/>
          <a:ext cx="6096000" cy="33375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A(4)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B(2)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C(1)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B7630C-6805-41DE-C63D-C5098304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previous lecture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EB1D6D-783B-A402-15C5-4F4BB76F3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Number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Number system conversion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Truth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Digital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Logic Gates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88AE78-47B6-DA50-C393-6E15E370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7234" y="6459539"/>
            <a:ext cx="4821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C8D615-4E42-FAE3-C0A9-1AB6DDE3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9651" y="6459539"/>
            <a:ext cx="1312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76B1003-78F8-4240-9930-0277CEDB9170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52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49591-D94A-A5B1-932D-726C1712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Inputs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7151A-21D7-9E76-0D33-D598825FF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1: Designing a circuit which takes 4 individual sensor from tank that gives digital values and tell how many sensors are high on 7 segment display </a:t>
            </a:r>
          </a:p>
          <a:p>
            <a:r>
              <a:rPr lang="en-US" dirty="0"/>
              <a:t>Example 2: Designing a circuits that takes two input of 2 bits each and determine the product of these two inputs in binary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BA706-CBA8-40B8-8446-2BC1675A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7234" y="6459539"/>
            <a:ext cx="4821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A4A49-CFCB-DC9D-6BF4-BA8A67B8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9651" y="6459539"/>
            <a:ext cx="1312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76B1003-78F8-4240-9930-0277CEDB917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966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FA00-F10E-8673-3F2A-F6EA3B6F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Designing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816CF-CB23-972A-ACCF-1F05AB5DE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identify number of inputs and individual input bits </a:t>
            </a:r>
          </a:p>
          <a:p>
            <a:r>
              <a:rPr lang="en-US" dirty="0"/>
              <a:t>Step 2: draw truth table if total number of inputs bits </a:t>
            </a:r>
          </a:p>
          <a:p>
            <a:r>
              <a:rPr lang="en-US" dirty="0"/>
              <a:t>Step 3: identify number of outputs and output bits </a:t>
            </a:r>
          </a:p>
          <a:p>
            <a:r>
              <a:rPr lang="en-US" dirty="0"/>
              <a:t>Step 4: Identify output value on each combination of inputs  </a:t>
            </a:r>
          </a:p>
          <a:p>
            <a:r>
              <a:rPr lang="en-US" dirty="0"/>
              <a:t>Remaining steps will be discussed later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44483-8853-0C63-9E3D-384DE6EF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7234" y="6459539"/>
            <a:ext cx="4821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D0FF3-6FC7-6A33-75B0-0AA4F096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9651" y="6459539"/>
            <a:ext cx="1312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76B1003-78F8-4240-9930-0277CEDB917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6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1732-E18E-5692-36D7-8C7FF892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78019D9-F781-0AB4-300F-949406D8B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159" y="2052637"/>
            <a:ext cx="1663178" cy="403914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3C01B-2B00-C7A0-3538-95B03981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7234" y="6459539"/>
            <a:ext cx="4821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90A88-65A3-96B8-7ABB-E024E9DC1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9651" y="6459539"/>
            <a:ext cx="1312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76B1003-78F8-4240-9930-0277CEDB917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E897B0-1D3D-8AD2-C245-EF695747E3FF}"/>
                  </a:ext>
                </a:extLst>
              </p:cNvPr>
              <p:cNvSpPr txBox="1"/>
              <p:nvPr/>
            </p:nvSpPr>
            <p:spPr>
              <a:xfrm>
                <a:off x="3765632" y="2052637"/>
                <a:ext cx="5197033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As per step total inputs are four and individual bits of each input is one so total number of bits are 4.</a:t>
                </a:r>
              </a:p>
              <a:p>
                <a:endParaRPr lang="en-US" dirty="0"/>
              </a:p>
              <a:p>
                <a:r>
                  <a:rPr lang="en-US" dirty="0"/>
                  <a:t>Here alphabets represents each individual input and total 4 bits of inputs will make 16 combination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where n represents total number of input bits</a:t>
                </a:r>
              </a:p>
              <a:p>
                <a:endParaRPr lang="en-US" dirty="0"/>
              </a:p>
              <a:p>
                <a:r>
                  <a:rPr lang="en-US" b="0" dirty="0"/>
                  <a:t>But in this example not all inpu</a:t>
                </a:r>
                <a:r>
                  <a:rPr lang="en-US" dirty="0"/>
                  <a:t>t combination are valid so we will generate outputs for only those inputs which are valid and remaining will be considered as don’t care</a:t>
                </a:r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E897B0-1D3D-8AD2-C245-EF695747E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632" y="2052637"/>
                <a:ext cx="5197033" cy="3139321"/>
              </a:xfrm>
              <a:prstGeom prst="rect">
                <a:avLst/>
              </a:prstGeom>
              <a:blipFill>
                <a:blip r:embed="rId3"/>
                <a:stretch>
                  <a:fillRect l="-1056" t="-1165" r="-469" b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37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0AE7-8FB5-8A54-F8BD-E82C0578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(Cont.):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B274D34-B1DC-89D8-9357-0DC891709F3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216657"/>
          <a:ext cx="10058398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53591">
                  <a:extLst>
                    <a:ext uri="{9D8B030D-6E8A-4147-A177-3AD203B41FA5}">
                      <a16:colId xmlns:a16="http://schemas.microsoft.com/office/drawing/2014/main" val="41432892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1098381770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4183422992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1293548587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3778940939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2507607785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463942158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282262138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1184249241"/>
                    </a:ext>
                  </a:extLst>
                </a:gridCol>
                <a:gridCol w="756130">
                  <a:extLst>
                    <a:ext uri="{9D8B030D-6E8A-4147-A177-3AD203B41FA5}">
                      <a16:colId xmlns:a16="http://schemas.microsoft.com/office/drawing/2014/main" val="1514079741"/>
                    </a:ext>
                  </a:extLst>
                </a:gridCol>
                <a:gridCol w="719949">
                  <a:extLst>
                    <a:ext uri="{9D8B030D-6E8A-4147-A177-3AD203B41FA5}">
                      <a16:colId xmlns:a16="http://schemas.microsoft.com/office/drawing/2014/main" val="962273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870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105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68F37-C05A-B508-18C8-A4ACE123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7234" y="6459539"/>
            <a:ext cx="4821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78DD0-D6F9-65BB-C3B0-F2FE3BE1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9651" y="6459539"/>
            <a:ext cx="1312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76B1003-78F8-4240-9930-0277CEDB917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1026" name="Picture 2" descr="Seven-segment display character representations - Wikipedia">
            <a:extLst>
              <a:ext uri="{FF2B5EF4-FFF2-40B4-BE49-F238E27FC236}">
                <a16:creationId xmlns:a16="http://schemas.microsoft.com/office/drawing/2014/main" id="{3EB44B7C-DC33-0AA4-340F-D7FF21396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398" y="4589797"/>
            <a:ext cx="1721331" cy="172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52DEA94-2BB4-CE4C-6643-97A35A682B06}"/>
              </a:ext>
            </a:extLst>
          </p:cNvPr>
          <p:cNvGraphicFramePr>
            <a:graphicFrameLocks noGrp="1"/>
          </p:cNvGraphicFramePr>
          <p:nvPr/>
        </p:nvGraphicFramePr>
        <p:xfrm>
          <a:off x="1096433" y="2958337"/>
          <a:ext cx="10058399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3591">
                  <a:extLst>
                    <a:ext uri="{9D8B030D-6E8A-4147-A177-3AD203B41FA5}">
                      <a16:colId xmlns:a16="http://schemas.microsoft.com/office/drawing/2014/main" val="224338385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2246248321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307025050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4118797383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1222669567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797870125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4118496882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63315375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2249923840"/>
                    </a:ext>
                  </a:extLst>
                </a:gridCol>
                <a:gridCol w="756131">
                  <a:extLst>
                    <a:ext uri="{9D8B030D-6E8A-4147-A177-3AD203B41FA5}">
                      <a16:colId xmlns:a16="http://schemas.microsoft.com/office/drawing/2014/main" val="2370540476"/>
                    </a:ext>
                  </a:extLst>
                </a:gridCol>
                <a:gridCol w="719949">
                  <a:extLst>
                    <a:ext uri="{9D8B030D-6E8A-4147-A177-3AD203B41FA5}">
                      <a16:colId xmlns:a16="http://schemas.microsoft.com/office/drawing/2014/main" val="2512785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6492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A13A782-FCB7-C98C-D1BD-FAAF4E3F8D5A}"/>
              </a:ext>
            </a:extLst>
          </p:cNvPr>
          <p:cNvGraphicFramePr>
            <a:graphicFrameLocks noGrp="1"/>
          </p:cNvGraphicFramePr>
          <p:nvPr/>
        </p:nvGraphicFramePr>
        <p:xfrm>
          <a:off x="1096963" y="3351934"/>
          <a:ext cx="10058399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53591">
                  <a:extLst>
                    <a:ext uri="{9D8B030D-6E8A-4147-A177-3AD203B41FA5}">
                      <a16:colId xmlns:a16="http://schemas.microsoft.com/office/drawing/2014/main" val="1781420864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2575778594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3328436747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3500260414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486770929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1700512658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2961254480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2302576178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3426965364"/>
                    </a:ext>
                  </a:extLst>
                </a:gridCol>
                <a:gridCol w="756131">
                  <a:extLst>
                    <a:ext uri="{9D8B030D-6E8A-4147-A177-3AD203B41FA5}">
                      <a16:colId xmlns:a16="http://schemas.microsoft.com/office/drawing/2014/main" val="1779596458"/>
                    </a:ext>
                  </a:extLst>
                </a:gridCol>
                <a:gridCol w="719949">
                  <a:extLst>
                    <a:ext uri="{9D8B030D-6E8A-4147-A177-3AD203B41FA5}">
                      <a16:colId xmlns:a16="http://schemas.microsoft.com/office/drawing/2014/main" val="366228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6026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E0F2506-B8C3-3A2C-630F-E138BC789234}"/>
              </a:ext>
            </a:extLst>
          </p:cNvPr>
          <p:cNvGraphicFramePr>
            <a:graphicFrameLocks noGrp="1"/>
          </p:cNvGraphicFramePr>
          <p:nvPr/>
        </p:nvGraphicFramePr>
        <p:xfrm>
          <a:off x="1096963" y="3733900"/>
          <a:ext cx="1005839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53591">
                  <a:extLst>
                    <a:ext uri="{9D8B030D-6E8A-4147-A177-3AD203B41FA5}">
                      <a16:colId xmlns:a16="http://schemas.microsoft.com/office/drawing/2014/main" val="1781420864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2575778594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3328436747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3500260414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486770929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1700512658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2961254480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2302576178"/>
                    </a:ext>
                  </a:extLst>
                </a:gridCol>
                <a:gridCol w="953591">
                  <a:extLst>
                    <a:ext uri="{9D8B030D-6E8A-4147-A177-3AD203B41FA5}">
                      <a16:colId xmlns:a16="http://schemas.microsoft.com/office/drawing/2014/main" val="3426965364"/>
                    </a:ext>
                  </a:extLst>
                </a:gridCol>
                <a:gridCol w="756131">
                  <a:extLst>
                    <a:ext uri="{9D8B030D-6E8A-4147-A177-3AD203B41FA5}">
                      <a16:colId xmlns:a16="http://schemas.microsoft.com/office/drawing/2014/main" val="1779596458"/>
                    </a:ext>
                  </a:extLst>
                </a:gridCol>
                <a:gridCol w="719949">
                  <a:extLst>
                    <a:ext uri="{9D8B030D-6E8A-4147-A177-3AD203B41FA5}">
                      <a16:colId xmlns:a16="http://schemas.microsoft.com/office/drawing/2014/main" val="366228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56026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4B9019C-A1D1-C702-F11C-284604683E8E}"/>
              </a:ext>
            </a:extLst>
          </p:cNvPr>
          <p:cNvSpPr txBox="1"/>
          <p:nvPr/>
        </p:nvSpPr>
        <p:spPr>
          <a:xfrm>
            <a:off x="1539433" y="1736726"/>
            <a:ext cx="967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							outputs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87645F19-E077-981F-0FDF-D154D2A10F19}"/>
              </a:ext>
            </a:extLst>
          </p:cNvPr>
          <p:cNvGraphicFramePr>
            <a:graphicFrameLocks noGrp="1"/>
          </p:cNvGraphicFramePr>
          <p:nvPr/>
        </p:nvGraphicFramePr>
        <p:xfrm>
          <a:off x="1096432" y="1832186"/>
          <a:ext cx="10058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1234">
                  <a:extLst>
                    <a:ext uri="{9D8B030D-6E8A-4147-A177-3AD203B41FA5}">
                      <a16:colId xmlns:a16="http://schemas.microsoft.com/office/drawing/2014/main" val="3234466361"/>
                    </a:ext>
                  </a:extLst>
                </a:gridCol>
                <a:gridCol w="6247166">
                  <a:extLst>
                    <a:ext uri="{9D8B030D-6E8A-4147-A177-3AD203B41FA5}">
                      <a16:colId xmlns:a16="http://schemas.microsoft.com/office/drawing/2014/main" val="3431366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159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246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366AA-4EE1-FB0C-77CF-E6F6D8F7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ZAHIR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495F3-DE3A-B423-8787-BD51EA1AB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209800"/>
            <a:ext cx="11201400" cy="2154436"/>
          </a:xfrm>
        </p:spPr>
        <p:txBody>
          <a:bodyPr/>
          <a:lstStyle/>
          <a:p>
            <a:r>
              <a:rPr lang="en-US" b="1" dirty="0"/>
              <a:t>Custom Tailoring Services for Pakistani Brands – Worldwide Delivery</a:t>
            </a:r>
            <a:endParaRPr lang="en-US" dirty="0"/>
          </a:p>
          <a:p>
            <a:r>
              <a:rPr lang="en-US" dirty="0"/>
              <a:t>If you're a fan of Pakistani fashion and want your favorite brands custom-stitched to your exact specifications, look no further! We provide bespoke stitching services tailored to your unique style and needs, with convenient worldwide delivery.</a:t>
            </a:r>
          </a:p>
          <a:p>
            <a:r>
              <a:rPr lang="en-US" b="1" dirty="0"/>
              <a:t>Contact us today</a:t>
            </a:r>
            <a:r>
              <a:rPr lang="en-US" dirty="0"/>
              <a:t> to get started on your personalized wardrobe!</a:t>
            </a:r>
          </a:p>
          <a:p>
            <a:r>
              <a:rPr lang="en-US" dirty="0"/>
              <a:t>Insta: </a:t>
            </a:r>
            <a:r>
              <a:rPr lang="en-US" dirty="0" err="1"/>
              <a:t>Zahir_tailoring</a:t>
            </a:r>
            <a:r>
              <a:rPr lang="en-US" dirty="0"/>
              <a:t>	WhatsApp: +923312840106	</a:t>
            </a:r>
            <a:r>
              <a:rPr lang="en-US" dirty="0" err="1"/>
              <a:t>fb:thezahirTailoring</a:t>
            </a:r>
            <a:r>
              <a:rPr lang="en-US" dirty="0"/>
              <a:t>	website: za-hir.com</a:t>
            </a:r>
          </a:p>
        </p:txBody>
      </p:sp>
    </p:spTree>
    <p:extLst>
      <p:ext uri="{BB962C8B-B14F-4D97-AF65-F5344CB8AC3E}">
        <p14:creationId xmlns:p14="http://schemas.microsoft.com/office/powerpoint/2010/main" val="1943750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37F99-1838-DEF6-DCC5-6A561418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F8D21B-0840-C812-4773-184668E36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068" y="1892562"/>
            <a:ext cx="1394716" cy="40227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F50DB-BE3F-8D2E-28F5-FAB13F95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7234" y="6459539"/>
            <a:ext cx="4821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BF8B6-E87A-AEB5-E9CE-5E536EDE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9651" y="6459539"/>
            <a:ext cx="1312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76B1003-78F8-4240-9930-0277CEDB917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AC869E-DA84-295B-091A-3B035E071934}"/>
                  </a:ext>
                </a:extLst>
              </p:cNvPr>
              <p:cNvSpPr txBox="1"/>
              <p:nvPr/>
            </p:nvSpPr>
            <p:spPr>
              <a:xfrm>
                <a:off x="3311968" y="2064212"/>
                <a:ext cx="5197033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As per step one total inputs are two and individual bits of each input is two so total number of bits are 4.</a:t>
                </a:r>
              </a:p>
              <a:p>
                <a:endParaRPr lang="en-US" dirty="0"/>
              </a:p>
              <a:p>
                <a:r>
                  <a:rPr lang="en-US" dirty="0"/>
                  <a:t>Here alphabets represents each individual input and total 4 bits of inputs will make 16 combination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where n represents total number of input bits but in this example the inputs are in combination </a:t>
                </a:r>
              </a:p>
              <a:p>
                <a:endParaRPr lang="en-US" dirty="0"/>
              </a:p>
              <a:p>
                <a:r>
                  <a:rPr lang="en-US" dirty="0"/>
                  <a:t>I</a:t>
                </a:r>
                <a:r>
                  <a:rPr lang="en-US" b="0" dirty="0"/>
                  <a:t>n this example not all inpu</a:t>
                </a:r>
                <a:r>
                  <a:rPr lang="en-US" dirty="0"/>
                  <a:t>t combination are valid no don’t care.</a:t>
                </a:r>
              </a:p>
              <a:p>
                <a:endParaRPr lang="en-US" b="0" dirty="0"/>
              </a:p>
              <a:p>
                <a:r>
                  <a:rPr lang="en-US" dirty="0"/>
                  <a:t>In This example we calculate total number if inputs by taking maximum output possibility so 11*11 i.e., 3*3 is equals to 1001 i.e., 9 so one output of 4 bits </a:t>
                </a:r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AC869E-DA84-295B-091A-3B035E071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968" y="2064212"/>
                <a:ext cx="5197033" cy="3970318"/>
              </a:xfrm>
              <a:prstGeom prst="rect">
                <a:avLst/>
              </a:prstGeom>
              <a:blipFill>
                <a:blip r:embed="rId3"/>
                <a:stretch>
                  <a:fillRect l="-938" t="-922" r="-1641" b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745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B5E2-3BBA-929B-6013-C8DCBD312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D5055-AAB3-599E-969A-BB635C66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7234" y="6459539"/>
            <a:ext cx="4821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C84C9-AAB7-11D3-9F0D-1F818F28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9651" y="6459539"/>
            <a:ext cx="1312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76B1003-78F8-4240-9930-0277CEDB917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2050" name="Picture 2" descr="Table 1 from Single Electron 2-Bit Multiplier | Semantic Scholar">
            <a:extLst>
              <a:ext uri="{FF2B5EF4-FFF2-40B4-BE49-F238E27FC236}">
                <a16:creationId xmlns:a16="http://schemas.microsoft.com/office/drawing/2014/main" id="{DEB1E808-576D-0184-4F9D-CC8C688A48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742" y="1608882"/>
            <a:ext cx="6643868" cy="521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133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07878" y="1622433"/>
            <a:ext cx="6744839" cy="4601293"/>
          </a:xfrm>
          <a:prstGeom prst="rect">
            <a:avLst/>
          </a:prstGeom>
        </p:spPr>
        <p:txBody>
          <a:bodyPr vert="horz" wrap="square" lIns="0" tIns="180373" rIns="0" bIns="0" rtlCol="0">
            <a:spAutoFit/>
          </a:bodyPr>
          <a:lstStyle/>
          <a:p>
            <a:pPr marL="241555">
              <a:spcBef>
                <a:spcPts val="1420"/>
              </a:spcBef>
            </a:pPr>
            <a:r>
              <a:rPr sz="2400" spc="-5" dirty="0">
                <a:latin typeface="Arial MT"/>
                <a:cs typeface="Arial MT"/>
              </a:rPr>
              <a:t>Using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Switches</a:t>
            </a:r>
            <a:endParaRPr sz="2400" dirty="0">
              <a:latin typeface="Arial MT"/>
              <a:cs typeface="Arial MT"/>
            </a:endParaRPr>
          </a:p>
          <a:p>
            <a:pPr marL="241555">
              <a:spcBef>
                <a:spcPts val="1159"/>
              </a:spcBef>
            </a:pPr>
            <a:r>
              <a:rPr sz="2000" dirty="0">
                <a:latin typeface="Arial MT"/>
                <a:cs typeface="Arial MT"/>
              </a:rPr>
              <a:t>Input/Output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Definitions</a:t>
            </a:r>
            <a:endParaRPr sz="2000" dirty="0">
              <a:latin typeface="Arial MT"/>
              <a:cs typeface="Arial MT"/>
            </a:endParaRPr>
          </a:p>
          <a:p>
            <a:pPr marL="643723" indent="-287445">
              <a:spcBef>
                <a:spcPts val="773"/>
              </a:spcBef>
              <a:buClr>
                <a:srgbClr val="009A9A"/>
              </a:buClr>
              <a:buSzPct val="150000"/>
              <a:buChar char="•"/>
              <a:tabLst>
                <a:tab pos="643723" algn="l"/>
              </a:tabLst>
            </a:pPr>
            <a:r>
              <a:rPr sz="2000" dirty="0">
                <a:latin typeface="Arial MT"/>
                <a:cs typeface="Arial MT"/>
              </a:rPr>
              <a:t>Input:</a:t>
            </a:r>
          </a:p>
          <a:p>
            <a:pPr marL="1045253" lvl="1" indent="-230083">
              <a:spcBef>
                <a:spcPts val="572"/>
              </a:spcBef>
              <a:buClr>
                <a:srgbClr val="009A9A"/>
              </a:buClr>
              <a:buFont typeface="Wingdings"/>
              <a:buChar char=""/>
              <a:tabLst>
                <a:tab pos="1045253" algn="l"/>
              </a:tabLst>
            </a:pPr>
            <a:r>
              <a:rPr spc="-5" dirty="0">
                <a:latin typeface="Arial MT"/>
                <a:cs typeface="Arial MT"/>
              </a:rPr>
              <a:t>logic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1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is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switch</a:t>
            </a:r>
            <a:r>
              <a:rPr u="heavy" spc="-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closed</a:t>
            </a:r>
            <a:endParaRPr dirty="0">
              <a:latin typeface="Arial MT"/>
              <a:cs typeface="Arial MT"/>
            </a:endParaRPr>
          </a:p>
          <a:p>
            <a:pPr marL="1045253" lvl="1" indent="-230083">
              <a:spcBef>
                <a:spcPts val="572"/>
              </a:spcBef>
              <a:buClr>
                <a:srgbClr val="009A9A"/>
              </a:buClr>
              <a:buFont typeface="Wingdings"/>
              <a:buChar char=""/>
              <a:tabLst>
                <a:tab pos="1045253" algn="l"/>
              </a:tabLst>
            </a:pPr>
            <a:r>
              <a:rPr spc="-5" dirty="0">
                <a:latin typeface="Arial MT"/>
                <a:cs typeface="Arial MT"/>
              </a:rPr>
              <a:t>logic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0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is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switch</a:t>
            </a:r>
            <a:r>
              <a:rPr u="heavy" spc="-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open</a:t>
            </a:r>
            <a:endParaRPr dirty="0">
              <a:latin typeface="Arial MT"/>
              <a:cs typeface="Arial MT"/>
            </a:endParaRPr>
          </a:p>
          <a:p>
            <a:pPr marL="643723" indent="-287445">
              <a:spcBef>
                <a:spcPts val="677"/>
              </a:spcBef>
              <a:buClr>
                <a:srgbClr val="009A9A"/>
              </a:buClr>
              <a:buSzPct val="150000"/>
              <a:buChar char="•"/>
              <a:tabLst>
                <a:tab pos="643723" algn="l"/>
              </a:tabLst>
            </a:pPr>
            <a:r>
              <a:rPr sz="2000" dirty="0">
                <a:latin typeface="Arial MT"/>
                <a:cs typeface="Arial MT"/>
              </a:rPr>
              <a:t>Output:</a:t>
            </a:r>
          </a:p>
          <a:p>
            <a:pPr marL="1045253" lvl="1" indent="-230083">
              <a:spcBef>
                <a:spcPts val="577"/>
              </a:spcBef>
              <a:buClr>
                <a:srgbClr val="009A9A"/>
              </a:buClr>
              <a:buFont typeface="Wingdings"/>
              <a:buChar char=""/>
              <a:tabLst>
                <a:tab pos="1045253" algn="l"/>
              </a:tabLst>
            </a:pPr>
            <a:r>
              <a:rPr dirty="0">
                <a:latin typeface="Arial MT"/>
                <a:cs typeface="Arial MT"/>
              </a:rPr>
              <a:t>logic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1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is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lamp</a:t>
            </a:r>
            <a:r>
              <a:rPr u="heavy" spc="-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on</a:t>
            </a:r>
            <a:endParaRPr dirty="0">
              <a:latin typeface="Arial MT"/>
              <a:cs typeface="Arial MT"/>
            </a:endParaRPr>
          </a:p>
          <a:p>
            <a:pPr marL="1045253" lvl="1" indent="-230083">
              <a:spcBef>
                <a:spcPts val="572"/>
              </a:spcBef>
              <a:buClr>
                <a:srgbClr val="009A9A"/>
              </a:buClr>
              <a:buFont typeface="Wingdings"/>
              <a:buChar char=""/>
              <a:tabLst>
                <a:tab pos="1045253" algn="l"/>
              </a:tabLst>
            </a:pPr>
            <a:r>
              <a:rPr spc="-5" dirty="0">
                <a:latin typeface="Arial MT"/>
                <a:cs typeface="Arial MT"/>
              </a:rPr>
              <a:t>logic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0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is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lamp</a:t>
            </a:r>
            <a:r>
              <a:rPr u="heavy" spc="-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off</a:t>
            </a:r>
            <a:r>
              <a:rPr dirty="0">
                <a:latin typeface="Arial MT"/>
                <a:cs typeface="Arial MT"/>
              </a:rPr>
              <a:t>.</a:t>
            </a:r>
          </a:p>
          <a:p>
            <a:pPr marL="193754" marR="795412" indent="-193754">
              <a:lnSpc>
                <a:spcPct val="100499"/>
              </a:lnSpc>
              <a:spcBef>
                <a:spcPts val="2048"/>
              </a:spcBef>
              <a:buFont typeface="Wingdings"/>
              <a:buChar char=""/>
              <a:tabLst>
                <a:tab pos="193754" algn="l"/>
              </a:tabLst>
            </a:pPr>
            <a:r>
              <a:rPr sz="1600" spc="-5" dirty="0">
                <a:solidFill>
                  <a:srgbClr val="000065"/>
                </a:solidFill>
                <a:latin typeface="Arial MT"/>
                <a:cs typeface="Arial MT"/>
              </a:rPr>
              <a:t>Functions</a:t>
            </a:r>
            <a:r>
              <a:rPr sz="1600" spc="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65"/>
                </a:solidFill>
                <a:latin typeface="Arial MT"/>
                <a:cs typeface="Arial MT"/>
              </a:rPr>
              <a:t>depend</a:t>
            </a:r>
            <a:r>
              <a:rPr sz="1600" spc="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65"/>
                </a:solidFill>
                <a:latin typeface="Arial MT"/>
                <a:cs typeface="Arial MT"/>
              </a:rPr>
              <a:t>on</a:t>
            </a:r>
            <a:r>
              <a:rPr sz="1600" spc="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65"/>
                </a:solidFill>
                <a:latin typeface="Arial MT"/>
                <a:cs typeface="Arial MT"/>
              </a:rPr>
              <a:t>the</a:t>
            </a:r>
            <a:r>
              <a:rPr sz="1600" spc="5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65"/>
                </a:solidFill>
                <a:latin typeface="Arial MT"/>
                <a:cs typeface="Arial MT"/>
              </a:rPr>
              <a:t>definitions! </a:t>
            </a:r>
            <a:r>
              <a:rPr sz="1600" spc="-5" dirty="0">
                <a:solidFill>
                  <a:srgbClr val="000065"/>
                </a:solidFill>
                <a:latin typeface="Arial MT"/>
                <a:cs typeface="Arial MT"/>
              </a:rPr>
              <a:t> (see</a:t>
            </a:r>
            <a:r>
              <a:rPr sz="1600" spc="-1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65"/>
                </a:solidFill>
                <a:latin typeface="Arial MT"/>
                <a:cs typeface="Arial MT"/>
              </a:rPr>
              <a:t>Positive and</a:t>
            </a:r>
            <a:r>
              <a:rPr sz="1600" spc="-10" dirty="0">
                <a:solidFill>
                  <a:srgbClr val="000065"/>
                </a:solidFill>
                <a:latin typeface="Arial MT"/>
                <a:cs typeface="Arial MT"/>
              </a:rPr>
              <a:t> Negative</a:t>
            </a:r>
            <a:r>
              <a:rPr sz="1600" spc="-5" dirty="0">
                <a:solidFill>
                  <a:srgbClr val="000065"/>
                </a:solidFill>
                <a:latin typeface="Arial MT"/>
                <a:cs typeface="Arial MT"/>
              </a:rPr>
              <a:t> in</a:t>
            </a:r>
            <a:r>
              <a:rPr sz="1600" spc="-1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65"/>
                </a:solidFill>
                <a:latin typeface="Arial MT"/>
                <a:cs typeface="Arial MT"/>
              </a:rPr>
              <a:t>Unit </a:t>
            </a:r>
            <a:r>
              <a:rPr sz="1600" spc="-10" dirty="0">
                <a:solidFill>
                  <a:srgbClr val="000065"/>
                </a:solidFill>
                <a:latin typeface="Arial MT"/>
                <a:cs typeface="Arial MT"/>
              </a:rPr>
              <a:t>3)</a:t>
            </a:r>
            <a:endParaRPr sz="1600" dirty="0">
              <a:latin typeface="Arial MT"/>
              <a:cs typeface="Arial MT"/>
            </a:endParaRPr>
          </a:p>
          <a:p>
            <a:pPr marL="154239" marR="5099" indent="-142129">
              <a:buFont typeface="Wingdings"/>
              <a:buChar char=""/>
              <a:tabLst>
                <a:tab pos="200765" algn="l"/>
              </a:tabLst>
            </a:pPr>
            <a:r>
              <a:rPr sz="1600" spc="-5" dirty="0">
                <a:solidFill>
                  <a:srgbClr val="000065"/>
                </a:solidFill>
                <a:latin typeface="Arial MT"/>
                <a:cs typeface="Arial MT"/>
              </a:rPr>
              <a:t>Avoid </a:t>
            </a:r>
            <a:r>
              <a:rPr sz="1600" spc="-10" dirty="0">
                <a:solidFill>
                  <a:srgbClr val="000065"/>
                </a:solidFill>
                <a:latin typeface="Arial MT"/>
                <a:cs typeface="Arial MT"/>
              </a:rPr>
              <a:t>ambiguities</a:t>
            </a:r>
            <a:r>
              <a:rPr sz="1600" spc="-5" dirty="0">
                <a:solidFill>
                  <a:srgbClr val="000065"/>
                </a:solidFill>
                <a:latin typeface="Arial MT"/>
                <a:cs typeface="Arial MT"/>
              </a:rPr>
              <a:t> –</a:t>
            </a:r>
            <a:r>
              <a:rPr sz="160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65"/>
                </a:solidFill>
                <a:latin typeface="Arial MT"/>
                <a:cs typeface="Arial MT"/>
              </a:rPr>
              <a:t>What does it mean </a:t>
            </a:r>
            <a:r>
              <a:rPr sz="160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65"/>
                </a:solidFill>
                <a:latin typeface="Arial MT"/>
                <a:cs typeface="Arial MT"/>
              </a:rPr>
              <a:t>when the</a:t>
            </a:r>
            <a:r>
              <a:rPr sz="160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65"/>
                </a:solidFill>
                <a:latin typeface="Arial MT"/>
                <a:cs typeface="Arial MT"/>
              </a:rPr>
              <a:t>result of</a:t>
            </a:r>
            <a:r>
              <a:rPr sz="1600" spc="-1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65"/>
                </a:solidFill>
                <a:latin typeface="Arial MT"/>
                <a:cs typeface="Arial MT"/>
              </a:rPr>
              <a:t>a </a:t>
            </a:r>
            <a:r>
              <a:rPr sz="1600" spc="-10" dirty="0">
                <a:solidFill>
                  <a:srgbClr val="000065"/>
                </a:solidFill>
                <a:latin typeface="Arial MT"/>
                <a:cs typeface="Arial MT"/>
              </a:rPr>
              <a:t>medical</a:t>
            </a:r>
            <a:r>
              <a:rPr sz="1600" spc="-5" dirty="0">
                <a:solidFill>
                  <a:srgbClr val="000065"/>
                </a:solidFill>
                <a:latin typeface="Arial MT"/>
                <a:cs typeface="Arial MT"/>
              </a:rPr>
              <a:t> test</a:t>
            </a:r>
            <a:r>
              <a:rPr sz="160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65"/>
                </a:solidFill>
                <a:latin typeface="Arial MT"/>
                <a:cs typeface="Arial MT"/>
              </a:rPr>
              <a:t>is</a:t>
            </a:r>
            <a:r>
              <a:rPr sz="160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65"/>
                </a:solidFill>
                <a:latin typeface="Arial MT"/>
                <a:cs typeface="Arial MT"/>
              </a:rPr>
              <a:t>positive?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2756" y="793949"/>
            <a:ext cx="7881915" cy="445298"/>
          </a:xfrm>
          <a:prstGeom prst="rect">
            <a:avLst/>
          </a:prstGeom>
        </p:spPr>
        <p:txBody>
          <a:bodyPr vert="horz" wrap="square" lIns="0" tIns="12747" rIns="0" bIns="0" rtlCol="0" anchor="b">
            <a:spAutoFit/>
          </a:bodyPr>
          <a:lstStyle/>
          <a:p>
            <a:pPr marL="12747" marR="5099">
              <a:lnSpc>
                <a:spcPct val="100000"/>
              </a:lnSpc>
              <a:spcBef>
                <a:spcPts val="100"/>
              </a:spcBef>
            </a:pPr>
            <a:r>
              <a:rPr sz="2810" b="1" spc="-5" dirty="0">
                <a:solidFill>
                  <a:schemeClr val="tx1"/>
                </a:solidFill>
              </a:rPr>
              <a:t>Practical</a:t>
            </a:r>
            <a:r>
              <a:rPr sz="2810" b="1" spc="-30" dirty="0">
                <a:solidFill>
                  <a:schemeClr val="tx1"/>
                </a:solidFill>
              </a:rPr>
              <a:t> </a:t>
            </a:r>
            <a:r>
              <a:rPr sz="2810" b="1" dirty="0">
                <a:solidFill>
                  <a:schemeClr val="tx1"/>
                </a:solidFill>
              </a:rPr>
              <a:t>Implementation</a:t>
            </a:r>
            <a:r>
              <a:rPr sz="2810" b="1" spc="-25" dirty="0">
                <a:solidFill>
                  <a:schemeClr val="tx1"/>
                </a:solidFill>
              </a:rPr>
              <a:t> </a:t>
            </a:r>
            <a:r>
              <a:rPr sz="2810" b="1" spc="-5" dirty="0">
                <a:solidFill>
                  <a:schemeClr val="tx1"/>
                </a:solidFill>
              </a:rPr>
              <a:t>of</a:t>
            </a:r>
            <a:r>
              <a:rPr sz="2810" b="1" spc="-25" dirty="0">
                <a:solidFill>
                  <a:schemeClr val="tx1"/>
                </a:solidFill>
              </a:rPr>
              <a:t> </a:t>
            </a:r>
            <a:r>
              <a:rPr sz="2810" b="1" dirty="0">
                <a:solidFill>
                  <a:schemeClr val="tx1"/>
                </a:solidFill>
              </a:rPr>
              <a:t>the </a:t>
            </a:r>
            <a:r>
              <a:rPr sz="2810" b="1" spc="-768" dirty="0">
                <a:solidFill>
                  <a:schemeClr val="tx1"/>
                </a:solidFill>
              </a:rPr>
              <a:t> </a:t>
            </a:r>
            <a:r>
              <a:rPr sz="2810" b="1" dirty="0">
                <a:solidFill>
                  <a:schemeClr val="tx1"/>
                </a:solidFill>
              </a:rPr>
              <a:t>Basic</a:t>
            </a:r>
            <a:r>
              <a:rPr sz="2810" b="1" spc="-5" dirty="0">
                <a:solidFill>
                  <a:schemeClr val="tx1"/>
                </a:solidFill>
              </a:rPr>
              <a:t> </a:t>
            </a:r>
            <a:r>
              <a:rPr sz="2810" b="1" dirty="0">
                <a:solidFill>
                  <a:schemeClr val="tx1"/>
                </a:solidFill>
              </a:rPr>
              <a:t>Logic</a:t>
            </a:r>
            <a:r>
              <a:rPr sz="2810" b="1" spc="-5" dirty="0">
                <a:solidFill>
                  <a:schemeClr val="tx1"/>
                </a:solidFill>
              </a:rPr>
              <a:t> </a:t>
            </a:r>
            <a:r>
              <a:rPr sz="2810" b="1" dirty="0">
                <a:solidFill>
                  <a:schemeClr val="tx1"/>
                </a:solidFill>
              </a:rPr>
              <a:t>Functions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8330" y="1469499"/>
            <a:ext cx="4764415" cy="12862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36751" y="3103945"/>
            <a:ext cx="4651473" cy="1425373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094871" y="4850058"/>
            <a:ext cx="4680362" cy="1522750"/>
            <a:chOff x="5554472" y="4832095"/>
            <a:chExt cx="3303270" cy="174371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07050" y="4979923"/>
              <a:ext cx="3230879" cy="15925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54472" y="4832095"/>
              <a:ext cx="3303269" cy="174345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0224957" y="6575068"/>
            <a:ext cx="281076" cy="251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241">
              <a:lnSpc>
                <a:spcPts val="1857"/>
              </a:lnSpc>
            </a:pPr>
            <a:fld id="{81D60167-4931-47E6-BA6A-407CBD079E47}" type="slidenum">
              <a:rPr sz="1606" dirty="0">
                <a:latin typeface="Times New Roman"/>
                <a:cs typeface="Times New Roman"/>
              </a:rPr>
              <a:pPr marL="38241">
                <a:lnSpc>
                  <a:spcPts val="1857"/>
                </a:lnSpc>
              </a:pPr>
              <a:t>42</a:t>
            </a:fld>
            <a:endParaRPr sz="1606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250778" y="6552831"/>
            <a:ext cx="230087" cy="259990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1606" dirty="0">
                <a:latin typeface="Times New Roman"/>
                <a:cs typeface="Times New Roman"/>
              </a:rPr>
              <a:t>12</a:t>
            </a:r>
            <a:endParaRPr sz="1606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290" y="2067721"/>
            <a:ext cx="10596017" cy="2628233"/>
          </a:xfrm>
          <a:prstGeom prst="rect">
            <a:avLst/>
          </a:prstGeom>
        </p:spPr>
        <p:txBody>
          <a:bodyPr vert="horz" wrap="square" lIns="0" tIns="55449" rIns="0" bIns="0" rtlCol="0">
            <a:spAutoFit/>
          </a:bodyPr>
          <a:lstStyle/>
          <a:p>
            <a:pPr marL="356916" marR="242830" indent="-344806">
              <a:lnSpc>
                <a:spcPct val="90000"/>
              </a:lnSpc>
              <a:spcBef>
                <a:spcPts val="436"/>
              </a:spcBef>
              <a:buClr>
                <a:srgbClr val="009A9A"/>
              </a:buClr>
              <a:buFont typeface="Wingdings"/>
              <a:buChar char=""/>
              <a:tabLst>
                <a:tab pos="356916" algn="l"/>
                <a:tab pos="357553" algn="l"/>
              </a:tabLst>
            </a:pPr>
            <a:r>
              <a:rPr dirty="0">
                <a:latin typeface="Arial MT"/>
                <a:cs typeface="Arial MT"/>
              </a:rPr>
              <a:t>Earliest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electromechanical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computers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had </a:t>
            </a:r>
            <a:r>
              <a:rPr spc="-768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switches that opened and closed by 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magnetic fields produced through 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energizing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coils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in </a:t>
            </a:r>
            <a:r>
              <a:rPr i="1" dirty="0">
                <a:solidFill>
                  <a:srgbClr val="6500FF"/>
                </a:solidFill>
                <a:latin typeface="Arial"/>
                <a:cs typeface="Arial"/>
              </a:rPr>
              <a:t>relays</a:t>
            </a:r>
            <a:endParaRPr dirty="0">
              <a:latin typeface="Arial"/>
              <a:cs typeface="Arial"/>
            </a:endParaRPr>
          </a:p>
          <a:p>
            <a:pPr marL="356916" marR="536011" indent="-344806">
              <a:lnSpc>
                <a:spcPts val="3031"/>
              </a:lnSpc>
              <a:spcBef>
                <a:spcPts val="723"/>
              </a:spcBef>
              <a:buClr>
                <a:srgbClr val="009A9A"/>
              </a:buClr>
              <a:buFont typeface="Wingdings"/>
              <a:buChar char=""/>
              <a:tabLst>
                <a:tab pos="356916" algn="l"/>
                <a:tab pos="357553" algn="l"/>
              </a:tabLst>
            </a:pPr>
            <a:r>
              <a:rPr dirty="0">
                <a:latin typeface="Arial MT"/>
                <a:cs typeface="Arial MT"/>
              </a:rPr>
              <a:t>Later, electronic </a:t>
            </a:r>
            <a:r>
              <a:rPr i="1" dirty="0">
                <a:solidFill>
                  <a:srgbClr val="008000"/>
                </a:solidFill>
                <a:latin typeface="Arial"/>
                <a:cs typeface="Arial"/>
              </a:rPr>
              <a:t>vacuum tubes </a:t>
            </a:r>
            <a:r>
              <a:rPr dirty="0">
                <a:latin typeface="Arial MT"/>
                <a:cs typeface="Arial MT"/>
              </a:rPr>
              <a:t>replaced </a:t>
            </a:r>
            <a:r>
              <a:rPr spc="-768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relays.</a:t>
            </a:r>
          </a:p>
          <a:p>
            <a:pPr marL="356916" indent="-344806">
              <a:spcBef>
                <a:spcPts val="301"/>
              </a:spcBef>
              <a:buClr>
                <a:srgbClr val="009A9A"/>
              </a:buClr>
              <a:buFont typeface="Wingdings"/>
              <a:buChar char=""/>
              <a:tabLst>
                <a:tab pos="356916" algn="l"/>
                <a:tab pos="357553" algn="l"/>
              </a:tabLst>
            </a:pPr>
            <a:r>
              <a:rPr dirty="0">
                <a:latin typeface="Arial MT"/>
                <a:cs typeface="Arial MT"/>
              </a:rPr>
              <a:t>Later,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discrete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i="1" dirty="0">
                <a:solidFill>
                  <a:srgbClr val="A50021"/>
                </a:solidFill>
                <a:latin typeface="Arial"/>
                <a:cs typeface="Arial"/>
              </a:rPr>
              <a:t>transistors</a:t>
            </a:r>
            <a:r>
              <a:rPr i="1" spc="5" dirty="0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dirty="0">
                <a:latin typeface="Arial MT"/>
                <a:cs typeface="Arial MT"/>
              </a:rPr>
              <a:t>replaced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tubes</a:t>
            </a:r>
          </a:p>
          <a:p>
            <a:pPr marL="356916" marR="5099" indent="-344806">
              <a:lnSpc>
                <a:spcPts val="3031"/>
              </a:lnSpc>
              <a:spcBef>
                <a:spcPts val="733"/>
              </a:spcBef>
              <a:buClr>
                <a:srgbClr val="009A9A"/>
              </a:buClr>
              <a:buFont typeface="Wingdings"/>
              <a:buChar char=""/>
              <a:tabLst>
                <a:tab pos="356916" algn="l"/>
                <a:tab pos="357553" algn="l"/>
              </a:tabLst>
            </a:pPr>
            <a:r>
              <a:rPr dirty="0">
                <a:latin typeface="Arial MT"/>
                <a:cs typeface="Arial MT"/>
              </a:rPr>
              <a:t>Later,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computers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were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constructed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of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many </a:t>
            </a:r>
            <a:r>
              <a:rPr spc="-768" dirty="0">
                <a:latin typeface="Arial MT"/>
                <a:cs typeface="Arial MT"/>
              </a:rPr>
              <a:t> </a:t>
            </a:r>
            <a:r>
              <a:rPr i="1" dirty="0">
                <a:solidFill>
                  <a:srgbClr val="000065"/>
                </a:solidFill>
                <a:latin typeface="Arial"/>
                <a:cs typeface="Arial"/>
              </a:rPr>
              <a:t>integrated circuits </a:t>
            </a:r>
            <a:r>
              <a:rPr dirty="0">
                <a:latin typeface="Arial MT"/>
                <a:cs typeface="Arial MT"/>
              </a:rPr>
              <a:t>(IC), each containing 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many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transistors</a:t>
            </a:r>
          </a:p>
          <a:p>
            <a:pPr marL="356916" indent="-344806">
              <a:lnSpc>
                <a:spcPts val="3202"/>
              </a:lnSpc>
              <a:spcBef>
                <a:spcPts val="301"/>
              </a:spcBef>
              <a:buClr>
                <a:srgbClr val="009A9A"/>
              </a:buClr>
              <a:buFont typeface="Wingdings"/>
              <a:buChar char=""/>
              <a:tabLst>
                <a:tab pos="356916" algn="l"/>
                <a:tab pos="357553" algn="l"/>
              </a:tabLst>
            </a:pPr>
            <a:r>
              <a:rPr dirty="0">
                <a:latin typeface="Arial MT"/>
                <a:cs typeface="Arial MT"/>
              </a:rPr>
              <a:t>Nowadays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whole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processors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are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made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of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</a:t>
            </a:r>
          </a:p>
          <a:p>
            <a:pPr marL="356916">
              <a:lnSpc>
                <a:spcPts val="3202"/>
              </a:lnSpc>
            </a:pP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single</a:t>
            </a:r>
            <a:r>
              <a:rPr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chip</a:t>
            </a:r>
            <a:r>
              <a:rPr dirty="0">
                <a:latin typeface="Arial MT"/>
                <a:cs typeface="Arial MT"/>
              </a:rPr>
              <a:t>.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The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Itanium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2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Intel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processor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18045" y="5823943"/>
            <a:ext cx="8295941" cy="454438"/>
          </a:xfrm>
          <a:prstGeom prst="rect">
            <a:avLst/>
          </a:prstGeom>
        </p:spPr>
        <p:txBody>
          <a:bodyPr vert="horz" wrap="square" lIns="0" tIns="12747" rIns="0" bIns="0" rtlCol="0">
            <a:spAutoFit/>
          </a:bodyPr>
          <a:lstStyle/>
          <a:p>
            <a:pPr marL="12747">
              <a:spcBef>
                <a:spcPts val="100"/>
              </a:spcBef>
            </a:pPr>
            <a:r>
              <a:rPr sz="2810" dirty="0">
                <a:latin typeface="Arial MT"/>
                <a:cs typeface="Arial MT"/>
              </a:rPr>
              <a:t>chip</a:t>
            </a:r>
            <a:r>
              <a:rPr sz="2810" spc="-20" dirty="0">
                <a:latin typeface="Arial MT"/>
                <a:cs typeface="Arial MT"/>
              </a:rPr>
              <a:t> </a:t>
            </a:r>
            <a:r>
              <a:rPr sz="2810" dirty="0">
                <a:latin typeface="Arial MT"/>
                <a:cs typeface="Arial MT"/>
              </a:rPr>
              <a:t>contains</a:t>
            </a:r>
            <a:r>
              <a:rPr sz="2810" spc="-15" dirty="0">
                <a:latin typeface="Arial MT"/>
                <a:cs typeface="Arial MT"/>
              </a:rPr>
              <a:t> </a:t>
            </a:r>
            <a:r>
              <a:rPr sz="2810" dirty="0">
                <a:latin typeface="Arial MT"/>
                <a:cs typeface="Arial MT"/>
              </a:rPr>
              <a:t>1.72</a:t>
            </a:r>
            <a:r>
              <a:rPr sz="2810" spc="-15" dirty="0">
                <a:latin typeface="Arial MT"/>
                <a:cs typeface="Arial MT"/>
              </a:rPr>
              <a:t> </a:t>
            </a:r>
            <a:r>
              <a:rPr sz="2810" dirty="0">
                <a:solidFill>
                  <a:srgbClr val="000065"/>
                </a:solidFill>
                <a:latin typeface="Arial MT"/>
                <a:cs typeface="Arial MT"/>
              </a:rPr>
              <a:t>billion</a:t>
            </a:r>
            <a:r>
              <a:rPr sz="2810" spc="-10" dirty="0">
                <a:solidFill>
                  <a:srgbClr val="000065"/>
                </a:solidFill>
                <a:latin typeface="Arial MT"/>
                <a:cs typeface="Arial MT"/>
              </a:rPr>
              <a:t> </a:t>
            </a:r>
            <a:r>
              <a:rPr sz="2810" dirty="0">
                <a:latin typeface="Arial MT"/>
                <a:cs typeface="Arial MT"/>
              </a:rPr>
              <a:t>transistors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0" y="133643"/>
            <a:ext cx="11730672" cy="1489556"/>
          </a:xfrm>
          <a:prstGeom prst="rect">
            <a:avLst/>
          </a:prstGeom>
        </p:spPr>
        <p:txBody>
          <a:bodyPr vert="horz" wrap="square" lIns="0" tIns="12110" rIns="0" bIns="0" rtlCol="0" anchor="b">
            <a:spAutoFit/>
          </a:bodyPr>
          <a:lstStyle/>
          <a:p>
            <a:pPr marL="12747" marR="5099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Practical</a:t>
            </a:r>
            <a:r>
              <a:rPr spc="5" dirty="0"/>
              <a:t> </a:t>
            </a:r>
            <a:r>
              <a:rPr spc="-10" dirty="0"/>
              <a:t>Implementation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5" dirty="0"/>
              <a:t>Logic</a:t>
            </a:r>
            <a:r>
              <a:rPr spc="10" dirty="0"/>
              <a:t> </a:t>
            </a:r>
            <a:r>
              <a:rPr spc="-10" dirty="0"/>
              <a:t>Functions: </a:t>
            </a:r>
            <a:r>
              <a:rPr spc="-878" dirty="0"/>
              <a:t> </a:t>
            </a:r>
            <a:r>
              <a:rPr spc="-10" dirty="0">
                <a:solidFill>
                  <a:srgbClr val="000065"/>
                </a:solidFill>
              </a:rPr>
              <a:t>Evolution</a:t>
            </a:r>
            <a:r>
              <a:rPr spc="-5" dirty="0">
                <a:solidFill>
                  <a:srgbClr val="000065"/>
                </a:solidFill>
              </a:rPr>
              <a:t> of</a:t>
            </a:r>
            <a:r>
              <a:rPr spc="5" dirty="0">
                <a:solidFill>
                  <a:srgbClr val="000065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Switches</a:t>
            </a:r>
            <a:r>
              <a:rPr spc="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000065"/>
                </a:solidFill>
              </a:rPr>
              <a:t>in </a:t>
            </a:r>
            <a:r>
              <a:rPr spc="-10" dirty="0">
                <a:solidFill>
                  <a:srgbClr val="000065"/>
                </a:solidFill>
              </a:rPr>
              <a:t>Computers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31876" y="982274"/>
            <a:ext cx="1013396" cy="102946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0598980" y="2323650"/>
            <a:ext cx="1223732" cy="3392033"/>
            <a:chOff x="7762747" y="1998979"/>
            <a:chExt cx="1219200" cy="337947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4500" y="1998979"/>
              <a:ext cx="672845" cy="141427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98770" y="3426205"/>
              <a:ext cx="1002405" cy="104927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62747" y="4494529"/>
              <a:ext cx="1219199" cy="883919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659401" y="5780308"/>
            <a:ext cx="1163310" cy="111665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B0065-9AA1-F847-4278-8302FF08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7234" y="6459539"/>
            <a:ext cx="4821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6F83A-C780-306E-6236-7FED916D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9651" y="6459539"/>
            <a:ext cx="1312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76B1003-78F8-4240-9930-0277CEDB9170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DA0F76-1DA7-D263-7F6D-4245AB35F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87" y="2772426"/>
            <a:ext cx="3085323" cy="3481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0DE2A8-15E4-9F42-A50A-CEB415DEA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241" y="3405959"/>
            <a:ext cx="2490319" cy="2591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0F7B48-B1D6-D097-62EE-310BC4A0A9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488" y="3405959"/>
            <a:ext cx="2671144" cy="175712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EBF725-4319-C378-8C92-B2FF19353D4B}"/>
              </a:ext>
            </a:extLst>
          </p:cNvPr>
          <p:cNvSpPr txBox="1"/>
          <p:nvPr/>
        </p:nvSpPr>
        <p:spPr>
          <a:xfrm>
            <a:off x="803006" y="219830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555">
              <a:spcBef>
                <a:spcPts val="1420"/>
              </a:spcBef>
            </a:pPr>
            <a:r>
              <a:rPr lang="en-US" sz="1800" spc="-5" dirty="0">
                <a:latin typeface="Arial MT"/>
                <a:cs typeface="Arial MT"/>
              </a:rPr>
              <a:t>Using</a:t>
            </a:r>
            <a:r>
              <a:rPr lang="en-US" sz="1800" spc="-25" dirty="0">
                <a:latin typeface="Arial MT"/>
                <a:cs typeface="Arial MT"/>
              </a:rPr>
              <a:t> </a:t>
            </a:r>
            <a:r>
              <a:rPr lang="en-US" spc="-10" dirty="0">
                <a:latin typeface="Arial MT"/>
                <a:cs typeface="Arial MT"/>
              </a:rPr>
              <a:t>Transistor </a:t>
            </a:r>
            <a:endParaRPr lang="en-US" sz="1800" dirty="0">
              <a:latin typeface="Arial MT"/>
              <a:cs typeface="Arial MT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956DD56E-32BE-76A1-A76C-FFA924F906D7}"/>
              </a:ext>
            </a:extLst>
          </p:cNvPr>
          <p:cNvSpPr txBox="1">
            <a:spLocks/>
          </p:cNvSpPr>
          <p:nvPr/>
        </p:nvSpPr>
        <p:spPr>
          <a:xfrm>
            <a:off x="871458" y="1137340"/>
            <a:ext cx="7881915" cy="445298"/>
          </a:xfrm>
          <a:prstGeom prst="rect">
            <a:avLst/>
          </a:prstGeom>
        </p:spPr>
        <p:txBody>
          <a:bodyPr vert="horz" wrap="square" lIns="0" tIns="12747" rIns="0" bIns="0" rtlCol="0" anchor="b"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marL="12747" marR="5099">
              <a:lnSpc>
                <a:spcPct val="100000"/>
              </a:lnSpc>
              <a:spcBef>
                <a:spcPts val="100"/>
              </a:spcBef>
            </a:pPr>
            <a:r>
              <a:rPr lang="en-US" sz="2810" b="1" spc="-5" dirty="0">
                <a:solidFill>
                  <a:schemeClr val="tx1"/>
                </a:solidFill>
              </a:rPr>
              <a:t>Practical</a:t>
            </a:r>
            <a:r>
              <a:rPr lang="en-US" sz="2810" b="1" spc="-30" dirty="0">
                <a:solidFill>
                  <a:schemeClr val="tx1"/>
                </a:solidFill>
              </a:rPr>
              <a:t> </a:t>
            </a:r>
            <a:r>
              <a:rPr lang="en-US" sz="2810" b="1" dirty="0">
                <a:solidFill>
                  <a:schemeClr val="tx1"/>
                </a:solidFill>
              </a:rPr>
              <a:t>Implementation</a:t>
            </a:r>
            <a:r>
              <a:rPr lang="en-US" sz="2810" b="1" spc="-25" dirty="0">
                <a:solidFill>
                  <a:schemeClr val="tx1"/>
                </a:solidFill>
              </a:rPr>
              <a:t> </a:t>
            </a:r>
            <a:r>
              <a:rPr lang="en-US" sz="2810" b="1" spc="-5" dirty="0">
                <a:solidFill>
                  <a:schemeClr val="tx1"/>
                </a:solidFill>
              </a:rPr>
              <a:t>of</a:t>
            </a:r>
            <a:r>
              <a:rPr lang="en-US" sz="2810" b="1" spc="-25" dirty="0">
                <a:solidFill>
                  <a:schemeClr val="tx1"/>
                </a:solidFill>
              </a:rPr>
              <a:t> </a:t>
            </a:r>
            <a:r>
              <a:rPr lang="en-US" sz="2810" b="1" dirty="0">
                <a:solidFill>
                  <a:schemeClr val="tx1"/>
                </a:solidFill>
              </a:rPr>
              <a:t>the </a:t>
            </a:r>
            <a:r>
              <a:rPr lang="en-US" sz="2810" b="1" spc="-768" dirty="0">
                <a:solidFill>
                  <a:schemeClr val="tx1"/>
                </a:solidFill>
              </a:rPr>
              <a:t> </a:t>
            </a:r>
            <a:r>
              <a:rPr lang="en-US" sz="2810" b="1" dirty="0">
                <a:solidFill>
                  <a:schemeClr val="tx1"/>
                </a:solidFill>
              </a:rPr>
              <a:t>Basic</a:t>
            </a:r>
            <a:r>
              <a:rPr lang="en-US" sz="2810" b="1" spc="-5" dirty="0">
                <a:solidFill>
                  <a:schemeClr val="tx1"/>
                </a:solidFill>
              </a:rPr>
              <a:t> </a:t>
            </a:r>
            <a:r>
              <a:rPr lang="en-US" sz="2810" b="1" dirty="0">
                <a:solidFill>
                  <a:schemeClr val="tx1"/>
                </a:solidFill>
              </a:rPr>
              <a:t>Logic</a:t>
            </a:r>
            <a:r>
              <a:rPr lang="en-US" sz="2810" b="1" spc="-5" dirty="0">
                <a:solidFill>
                  <a:schemeClr val="tx1"/>
                </a:solidFill>
              </a:rPr>
              <a:t> </a:t>
            </a:r>
            <a:r>
              <a:rPr lang="en-US" sz="2810" b="1" dirty="0">
                <a:solidFill>
                  <a:schemeClr val="tx1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787114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9D95C-6844-8ACE-A281-06C74697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BF4C7-368F-9C3C-DC4C-A6BABDC83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total seven logic gates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OR          Basic logic gates any circuitry can be built using these three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XOR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NAND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XNOT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2DFEB-48E1-CFA8-6632-8302F2E27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7234" y="6459539"/>
            <a:ext cx="4821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7E8A6-CFE7-E1A7-567B-73A4C792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9651" y="6459539"/>
            <a:ext cx="1312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76B1003-78F8-4240-9930-0277CEDB9170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3B71EF49-8C35-3FBE-A3CD-6721F8B43289}"/>
              </a:ext>
            </a:extLst>
          </p:cNvPr>
          <p:cNvSpPr/>
          <p:nvPr/>
        </p:nvSpPr>
        <p:spPr>
          <a:xfrm>
            <a:off x="1898248" y="2430684"/>
            <a:ext cx="104172" cy="9983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51AB374-29F3-B24E-F651-A2E9955FF7BB}"/>
              </a:ext>
            </a:extLst>
          </p:cNvPr>
          <p:cNvSpPr/>
          <p:nvPr/>
        </p:nvSpPr>
        <p:spPr>
          <a:xfrm>
            <a:off x="2002420" y="4236334"/>
            <a:ext cx="104172" cy="6018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7EA266-2192-0DAD-AAE9-97AB19ACFC09}"/>
              </a:ext>
            </a:extLst>
          </p:cNvPr>
          <p:cNvSpPr txBox="1"/>
          <p:nvPr/>
        </p:nvSpPr>
        <p:spPr>
          <a:xfrm>
            <a:off x="2268638" y="4352610"/>
            <a:ext cx="792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Universal gates  means all logical gates can be built using these two gates </a:t>
            </a:r>
          </a:p>
        </p:txBody>
      </p:sp>
    </p:spTree>
    <p:extLst>
      <p:ext uri="{BB962C8B-B14F-4D97-AF65-F5344CB8AC3E}">
        <p14:creationId xmlns:p14="http://schemas.microsoft.com/office/powerpoint/2010/main" val="7414779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13DA3-9977-F2D3-802E-97F19F41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7234" y="6459539"/>
            <a:ext cx="4821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7620D-3933-4CF5-03DF-93126417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9651" y="6459539"/>
            <a:ext cx="1312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6E88F19-6304-47FC-B56C-70C2EBBFAEE2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3074" name="Picture 2" descr="Introduction of Logic Gates - GeeksforGeeks">
            <a:extLst>
              <a:ext uri="{FF2B5EF4-FFF2-40B4-BE49-F238E27FC236}">
                <a16:creationId xmlns:a16="http://schemas.microsoft.com/office/drawing/2014/main" id="{539AC8B6-AD6F-D0CF-E5F0-FC3942E88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5787"/>
                    </a14:imgEffect>
                    <a14:imgEffect>
                      <a14:saturation sat="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33" y="-53029"/>
            <a:ext cx="8646288" cy="690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4331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CD628C-A58E-1515-A769-1CE9A080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each gate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B2DFE7-0675-EA59-DCA3-1F894BBBC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AND: If all inputs are high output will be high</a:t>
            </a:r>
          </a:p>
          <a:p>
            <a:r>
              <a:rPr lang="en-US" dirty="0"/>
              <a:t>OR: if minimum one input is high output will be high</a:t>
            </a:r>
          </a:p>
          <a:p>
            <a:r>
              <a:rPr lang="en-US" dirty="0"/>
              <a:t>NOT: opposite or inverted of inputs (in this logic input bits are equal to output bits)</a:t>
            </a:r>
          </a:p>
          <a:p>
            <a:r>
              <a:rPr lang="en-US" dirty="0"/>
              <a:t>NAND: If minimum one input is low output will be high</a:t>
            </a:r>
          </a:p>
          <a:p>
            <a:r>
              <a:rPr lang="en-US" dirty="0"/>
              <a:t>NOR: If all inputs are low output will be high</a:t>
            </a:r>
          </a:p>
          <a:p>
            <a:r>
              <a:rPr lang="en-US" dirty="0"/>
              <a:t>XOR: If high inputs are odd output will be high </a:t>
            </a:r>
          </a:p>
          <a:p>
            <a:r>
              <a:rPr lang="en-US" dirty="0"/>
              <a:t>XNOR: If high inputs are even output will be high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A8AE9B-0FFD-4219-61F3-2AB415D3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7234" y="6459539"/>
            <a:ext cx="4821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B25E47-142E-A92C-E2E5-CF737E37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9651" y="6459539"/>
            <a:ext cx="1312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76B1003-78F8-4240-9930-0277CEDB9170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A723E-3F94-C6FD-8226-FE436E02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Boolean Algebra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C4D94A-8CF6-CDF3-C90A-1492376EDF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From now onwards you will follow these basic rules to write Boolean expression which will lead you to design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Now Dot sign</a:t>
                </a:r>
                <a:r>
                  <a:rPr lang="en-US" b="1" dirty="0"/>
                  <a:t> “.” </a:t>
                </a:r>
                <a:r>
                  <a:rPr lang="en-US" dirty="0"/>
                  <a:t>will represent AND logic and any input that goes through </a:t>
                </a:r>
                <a:r>
                  <a:rPr lang="en-US" dirty="0" err="1"/>
                  <a:t>aND</a:t>
                </a:r>
                <a:r>
                  <a:rPr lang="en-US" dirty="0"/>
                  <a:t> gate will have </a:t>
                </a:r>
                <a:r>
                  <a:rPr lang="en-US" b="1" dirty="0"/>
                  <a:t>“.”</a:t>
                </a:r>
                <a:r>
                  <a:rPr lang="en-US" dirty="0"/>
                  <a:t> between them.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Now plus sign</a:t>
                </a:r>
                <a:r>
                  <a:rPr lang="en-US" b="1" dirty="0"/>
                  <a:t> “+” </a:t>
                </a:r>
                <a:r>
                  <a:rPr lang="en-US" dirty="0"/>
                  <a:t>will represent OR logic and any input that goes through OR gate will have </a:t>
                </a:r>
                <a:r>
                  <a:rPr lang="en-US" b="1" dirty="0"/>
                  <a:t>“+”</a:t>
                </a:r>
                <a:r>
                  <a:rPr lang="en-US" dirty="0"/>
                  <a:t> between them.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Now Bar sign “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/>
                  <a:t>” on any alphabet or group alphabets will represents NOT sign.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If bar Sign is on another symbol i.e., “+”, “.”, “⊕” will represent negative gate that is NAND, NOR, XNOR.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A single output can be represented by single Alphabet or may be multiple alphabets with symbol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C4D94A-8CF6-CDF3-C90A-1492376EDF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 r="-970" b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78BB5-FD67-1FAF-3022-1B0C99A3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7234" y="6459539"/>
            <a:ext cx="4821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7F504-27BA-3268-A675-77D492DF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9651" y="6459539"/>
            <a:ext cx="1312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76B1003-78F8-4240-9930-0277CEDB9170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4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D971-FD5D-5D90-3D4D-E4B156C55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Standard of Expression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BE98AD-139C-BF26-5C40-E0E7B30DC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6433" y="1846264"/>
                <a:ext cx="5518971" cy="4022725"/>
              </a:xfrm>
            </p:spPr>
            <p:txBody>
              <a:bodyPr/>
              <a:lstStyle/>
              <a:p>
                <a:r>
                  <a:rPr lang="en-US" b="1" dirty="0"/>
                  <a:t>Standard Sum-of-Products (SOP) form: </a:t>
                </a:r>
              </a:p>
              <a:p>
                <a:r>
                  <a:rPr lang="en-US" dirty="0"/>
                  <a:t>equations  are written as an OR of AND terms.</a:t>
                </a:r>
              </a:p>
              <a:p>
                <a:r>
                  <a:rPr lang="en-US" dirty="0"/>
                  <a:t>Basic Rules: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Only consider high values of output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At each high value of output determine input variable in Product for which A means high input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/>
                  <a:t> means low value of input.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After considering all high values product now sum each product to determine final expression </a:t>
                </a:r>
              </a:p>
              <a:p>
                <a:pPr marL="0" indent="0">
                  <a:buNone/>
                </a:pPr>
                <a:r>
                  <a:rPr lang="en-US" dirty="0"/>
                  <a:t>e.g.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𝑭</m:t>
                    </m:r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𝑩</m:t>
                    </m:r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𝑪</m:t>
                    </m:r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1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𝟓</m:t>
                        </m:r>
                        <m:r>
                          <a:rPr lang="en-US" sz="20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BE98AD-139C-BF26-5C40-E0E7B30DC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6433" y="1846264"/>
                <a:ext cx="5518971" cy="4022725"/>
              </a:xfrm>
              <a:blipFill>
                <a:blip r:embed="rId2"/>
                <a:stretch>
                  <a:fillRect l="-2873" t="-1667" r="-773" b="-15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403FD-1124-88B3-B55E-2890EFCF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7234" y="6459539"/>
            <a:ext cx="4821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02F51-0D5A-6FFF-6809-3CC6393F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9651" y="6459539"/>
            <a:ext cx="1312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76B1003-78F8-4240-9930-0277CEDB9170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924B74-DFE2-C95C-DCFE-31587579F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404" y="2211943"/>
            <a:ext cx="5254603" cy="33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2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275" y="865708"/>
            <a:ext cx="49498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725" dirty="0"/>
              <a:t>T</a:t>
            </a:r>
            <a:r>
              <a:rPr sz="4400" spc="-390" dirty="0"/>
              <a:t>e</a:t>
            </a:r>
            <a:r>
              <a:rPr sz="4400" spc="-300" dirty="0"/>
              <a:t>x</a:t>
            </a:r>
            <a:r>
              <a:rPr sz="4400" dirty="0"/>
              <a:t>t</a:t>
            </a:r>
            <a:r>
              <a:rPr sz="4400" spc="-670" dirty="0"/>
              <a:t> </a:t>
            </a:r>
            <a:r>
              <a:rPr sz="4400" spc="-204" dirty="0"/>
              <a:t>an</a:t>
            </a:r>
            <a:r>
              <a:rPr sz="4400" dirty="0"/>
              <a:t>d</a:t>
            </a:r>
            <a:r>
              <a:rPr sz="4400" spc="-395" dirty="0"/>
              <a:t> </a:t>
            </a:r>
            <a:r>
              <a:rPr sz="4400" spc="-350" dirty="0"/>
              <a:t>R</a:t>
            </a:r>
            <a:r>
              <a:rPr sz="4400" spc="-315" dirty="0"/>
              <a:t>e</a:t>
            </a:r>
            <a:r>
              <a:rPr sz="4400" spc="-395" dirty="0"/>
              <a:t>f</a:t>
            </a:r>
            <a:r>
              <a:rPr sz="4400" spc="-265" dirty="0"/>
              <a:t>e</a:t>
            </a:r>
            <a:r>
              <a:rPr sz="4400" spc="-320" dirty="0"/>
              <a:t>r</a:t>
            </a:r>
            <a:r>
              <a:rPr sz="4400" spc="-265" dirty="0"/>
              <a:t>e</a:t>
            </a:r>
            <a:r>
              <a:rPr sz="4400" spc="-260" dirty="0"/>
              <a:t>n</a:t>
            </a:r>
            <a:r>
              <a:rPr sz="4400" spc="-270" dirty="0"/>
              <a:t>c</a:t>
            </a:r>
            <a:r>
              <a:rPr sz="4400" dirty="0"/>
              <a:t>e</a:t>
            </a:r>
            <a:r>
              <a:rPr sz="4400" spc="-555" dirty="0"/>
              <a:t> </a:t>
            </a:r>
            <a:r>
              <a:rPr sz="4400" spc="-305" dirty="0"/>
              <a:t>B</a:t>
            </a:r>
            <a:r>
              <a:rPr sz="4400" spc="-310" dirty="0"/>
              <a:t>oo</a:t>
            </a:r>
            <a:r>
              <a:rPr sz="4400" spc="-350" dirty="0"/>
              <a:t>k</a:t>
            </a:r>
            <a:r>
              <a:rPr sz="4400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58875" y="2003693"/>
            <a:ext cx="7329805" cy="263271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284"/>
              </a:spcBef>
              <a:buChar char="•"/>
              <a:tabLst>
                <a:tab pos="380365" algn="l"/>
                <a:tab pos="381635" algn="l"/>
              </a:tabLst>
            </a:pPr>
            <a:r>
              <a:rPr sz="2800" spc="-110" dirty="0">
                <a:latin typeface="Arial MT"/>
                <a:cs typeface="Arial MT"/>
              </a:rPr>
              <a:t>T</a:t>
            </a:r>
            <a:r>
              <a:rPr sz="2800" spc="-100" dirty="0">
                <a:latin typeface="Arial MT"/>
                <a:cs typeface="Arial MT"/>
              </a:rPr>
              <a:t>ho</a:t>
            </a:r>
            <a:r>
              <a:rPr sz="2800" spc="-105" dirty="0">
                <a:latin typeface="Arial MT"/>
                <a:cs typeface="Arial MT"/>
              </a:rPr>
              <a:t>m</a:t>
            </a:r>
            <a:r>
              <a:rPr sz="2800" spc="-100" dirty="0">
                <a:latin typeface="Arial MT"/>
                <a:cs typeface="Arial MT"/>
              </a:rPr>
              <a:t>a</a:t>
            </a:r>
            <a:r>
              <a:rPr sz="2800" spc="-5" dirty="0">
                <a:latin typeface="Arial MT"/>
                <a:cs typeface="Arial MT"/>
              </a:rPr>
              <a:t>s</a:t>
            </a:r>
            <a:r>
              <a:rPr sz="2800" spc="-165" dirty="0">
                <a:latin typeface="Arial MT"/>
                <a:cs typeface="Arial MT"/>
              </a:rPr>
              <a:t> </a:t>
            </a:r>
            <a:r>
              <a:rPr sz="2800" spc="-110" dirty="0">
                <a:latin typeface="Arial MT"/>
                <a:cs typeface="Arial MT"/>
              </a:rPr>
              <a:t>F</a:t>
            </a:r>
            <a:r>
              <a:rPr sz="2800" spc="-100" dirty="0">
                <a:latin typeface="Arial MT"/>
                <a:cs typeface="Arial MT"/>
              </a:rPr>
              <a:t>loy</a:t>
            </a:r>
            <a:r>
              <a:rPr sz="2800" spc="-95" dirty="0">
                <a:latin typeface="Arial MT"/>
                <a:cs typeface="Arial MT"/>
              </a:rPr>
              <a:t>d</a:t>
            </a:r>
            <a:r>
              <a:rPr sz="2800" b="1" spc="-5" dirty="0">
                <a:latin typeface="Calibri"/>
                <a:cs typeface="Calibri"/>
              </a:rPr>
              <a:t>,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Di</a:t>
            </a:r>
            <a:r>
              <a:rPr sz="2800" b="1" spc="-20" dirty="0">
                <a:latin typeface="Calibri"/>
                <a:cs typeface="Calibri"/>
              </a:rPr>
              <a:t>g</a:t>
            </a:r>
            <a:r>
              <a:rPr sz="2800" b="1" spc="-5" dirty="0">
                <a:latin typeface="Calibri"/>
                <a:cs typeface="Calibri"/>
              </a:rPr>
              <a:t>i</a:t>
            </a:r>
            <a:r>
              <a:rPr sz="2800" b="1" spc="-35" dirty="0">
                <a:latin typeface="Calibri"/>
                <a:cs typeface="Calibri"/>
              </a:rPr>
              <a:t>t</a:t>
            </a:r>
            <a:r>
              <a:rPr sz="2800" b="1" spc="-5" dirty="0">
                <a:latin typeface="Calibri"/>
                <a:cs typeface="Calibri"/>
              </a:rPr>
              <a:t>al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l</a:t>
            </a:r>
            <a:r>
              <a:rPr sz="2800" b="1" spc="-20" dirty="0">
                <a:latin typeface="Calibri"/>
                <a:cs typeface="Calibri"/>
              </a:rPr>
              <a:t>o</a:t>
            </a:r>
            <a:r>
              <a:rPr sz="2800" b="1" spc="-10" dirty="0">
                <a:latin typeface="Calibri"/>
                <a:cs typeface="Calibri"/>
              </a:rPr>
              <a:t>g</a:t>
            </a:r>
            <a:r>
              <a:rPr sz="2800" b="1" spc="-20" dirty="0">
                <a:latin typeface="Calibri"/>
                <a:cs typeface="Calibri"/>
              </a:rPr>
              <a:t>i</a:t>
            </a:r>
            <a:r>
              <a:rPr sz="2800" b="1" spc="-5" dirty="0">
                <a:latin typeface="Calibri"/>
                <a:cs typeface="Calibri"/>
              </a:rPr>
              <a:t>c</a:t>
            </a:r>
            <a:r>
              <a:rPr sz="2800" b="1" spc="2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fundame</a:t>
            </a:r>
            <a:r>
              <a:rPr sz="2800" b="1" spc="-40" dirty="0">
                <a:latin typeface="Calibri"/>
                <a:cs typeface="Calibri"/>
              </a:rPr>
              <a:t>n</a:t>
            </a:r>
            <a:r>
              <a:rPr sz="2800" b="1" spc="-30" dirty="0">
                <a:latin typeface="Calibri"/>
                <a:cs typeface="Calibri"/>
              </a:rPr>
              <a:t>t</a:t>
            </a:r>
            <a:r>
              <a:rPr sz="2800" b="1" spc="-5" dirty="0">
                <a:latin typeface="Calibri"/>
                <a:cs typeface="Calibri"/>
              </a:rPr>
              <a:t>als</a:t>
            </a:r>
            <a:endParaRPr sz="2800">
              <a:latin typeface="Calibri"/>
              <a:cs typeface="Calibri"/>
            </a:endParaRPr>
          </a:p>
          <a:p>
            <a:pPr marL="381000" marR="30480" indent="-343535">
              <a:lnSpc>
                <a:spcPct val="100000"/>
              </a:lnSpc>
              <a:spcBef>
                <a:spcPts val="180"/>
              </a:spcBef>
              <a:buChar char="•"/>
              <a:tabLst>
                <a:tab pos="380365" algn="l"/>
                <a:tab pos="381635" algn="l"/>
              </a:tabLst>
            </a:pPr>
            <a:r>
              <a:rPr sz="2800" spc="-45" dirty="0">
                <a:latin typeface="Arial MT"/>
                <a:cs typeface="Arial MT"/>
              </a:rPr>
              <a:t>M</a:t>
            </a:r>
            <a:r>
              <a:rPr sz="2800" spc="-40" dirty="0">
                <a:latin typeface="Arial MT"/>
                <a:cs typeface="Arial MT"/>
              </a:rPr>
              <a:t>orri</a:t>
            </a:r>
            <a:r>
              <a:rPr sz="2800" spc="-5" dirty="0">
                <a:latin typeface="Arial MT"/>
                <a:cs typeface="Arial MT"/>
              </a:rPr>
              <a:t>s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spc="-105" dirty="0">
                <a:latin typeface="Arial MT"/>
                <a:cs typeface="Arial MT"/>
              </a:rPr>
              <a:t>M</a:t>
            </a:r>
            <a:r>
              <a:rPr sz="2800" spc="-95" dirty="0">
                <a:latin typeface="Arial MT"/>
                <a:cs typeface="Arial MT"/>
              </a:rPr>
              <a:t>ano</a:t>
            </a:r>
            <a:r>
              <a:rPr sz="2800" spc="-5" dirty="0">
                <a:latin typeface="Arial MT"/>
                <a:cs typeface="Arial MT"/>
              </a:rPr>
              <a:t>,</a:t>
            </a:r>
            <a:r>
              <a:rPr sz="2800" spc="-180" dirty="0">
                <a:latin typeface="Arial MT"/>
                <a:cs typeface="Arial MT"/>
              </a:rPr>
              <a:t> </a:t>
            </a:r>
            <a:r>
              <a:rPr sz="2800" spc="-125" dirty="0">
                <a:latin typeface="Arial MT"/>
                <a:cs typeface="Arial MT"/>
              </a:rPr>
              <a:t>“</a:t>
            </a:r>
            <a:r>
              <a:rPr sz="2800" b="1" spc="-120" dirty="0">
                <a:latin typeface="Trebuchet MS"/>
                <a:cs typeface="Trebuchet MS"/>
              </a:rPr>
              <a:t>C</a:t>
            </a:r>
            <a:r>
              <a:rPr sz="2800" b="1" spc="-125" dirty="0">
                <a:latin typeface="Trebuchet MS"/>
                <a:cs typeface="Trebuchet MS"/>
              </a:rPr>
              <a:t>o</a:t>
            </a:r>
            <a:r>
              <a:rPr sz="2800" b="1" spc="-130" dirty="0">
                <a:latin typeface="Trebuchet MS"/>
                <a:cs typeface="Trebuchet MS"/>
              </a:rPr>
              <a:t>m</a:t>
            </a:r>
            <a:r>
              <a:rPr sz="2800" b="1" spc="-125" dirty="0">
                <a:latin typeface="Trebuchet MS"/>
                <a:cs typeface="Trebuchet MS"/>
              </a:rPr>
              <a:t>pu</a:t>
            </a:r>
            <a:r>
              <a:rPr sz="2800" b="1" spc="-130" dirty="0">
                <a:latin typeface="Trebuchet MS"/>
                <a:cs typeface="Trebuchet MS"/>
              </a:rPr>
              <a:t>t</a:t>
            </a:r>
            <a:r>
              <a:rPr sz="2800" b="1" spc="-125" dirty="0">
                <a:latin typeface="Trebuchet MS"/>
                <a:cs typeface="Trebuchet MS"/>
              </a:rPr>
              <a:t>e</a:t>
            </a:r>
            <a:r>
              <a:rPr sz="2800" b="1" spc="-5" dirty="0">
                <a:latin typeface="Trebuchet MS"/>
                <a:cs typeface="Trebuchet MS"/>
              </a:rPr>
              <a:t>r</a:t>
            </a:r>
            <a:r>
              <a:rPr sz="2800" b="1" spc="-275" dirty="0">
                <a:latin typeface="Trebuchet MS"/>
                <a:cs typeface="Trebuchet MS"/>
              </a:rPr>
              <a:t> </a:t>
            </a:r>
            <a:r>
              <a:rPr sz="2800" b="1" spc="-175" dirty="0">
                <a:latin typeface="Trebuchet MS"/>
                <a:cs typeface="Trebuchet MS"/>
              </a:rPr>
              <a:t>S</a:t>
            </a:r>
            <a:r>
              <a:rPr sz="2800" b="1" spc="-180" dirty="0">
                <a:latin typeface="Trebuchet MS"/>
                <a:cs typeface="Trebuchet MS"/>
              </a:rPr>
              <a:t>yst</a:t>
            </a:r>
            <a:r>
              <a:rPr sz="2800" b="1" spc="-165" dirty="0">
                <a:latin typeface="Trebuchet MS"/>
                <a:cs typeface="Trebuchet MS"/>
              </a:rPr>
              <a:t>e</a:t>
            </a:r>
            <a:r>
              <a:rPr sz="2800" b="1" spc="125" dirty="0">
                <a:latin typeface="Trebuchet MS"/>
                <a:cs typeface="Trebuchet MS"/>
              </a:rPr>
              <a:t>m</a:t>
            </a:r>
            <a:r>
              <a:rPr sz="2800" b="1" spc="-170" dirty="0">
                <a:latin typeface="Trebuchet MS"/>
                <a:cs typeface="Trebuchet MS"/>
              </a:rPr>
              <a:t>Ar</a:t>
            </a:r>
            <a:r>
              <a:rPr sz="2800" b="1" spc="-175" dirty="0">
                <a:latin typeface="Trebuchet MS"/>
                <a:cs typeface="Trebuchet MS"/>
              </a:rPr>
              <a:t>ch</a:t>
            </a:r>
            <a:r>
              <a:rPr sz="2800" b="1" spc="-170" dirty="0">
                <a:latin typeface="Trebuchet MS"/>
                <a:cs typeface="Trebuchet MS"/>
              </a:rPr>
              <a:t>i</a:t>
            </a:r>
            <a:r>
              <a:rPr sz="2800" b="1" spc="-180" dirty="0">
                <a:latin typeface="Trebuchet MS"/>
                <a:cs typeface="Trebuchet MS"/>
              </a:rPr>
              <a:t>t</a:t>
            </a:r>
            <a:r>
              <a:rPr sz="2800" b="1" spc="-175" dirty="0">
                <a:latin typeface="Trebuchet MS"/>
                <a:cs typeface="Trebuchet MS"/>
              </a:rPr>
              <a:t>ec</a:t>
            </a:r>
            <a:r>
              <a:rPr sz="2800" b="1" spc="-180" dirty="0">
                <a:latin typeface="Trebuchet MS"/>
                <a:cs typeface="Trebuchet MS"/>
              </a:rPr>
              <a:t>t</a:t>
            </a:r>
            <a:r>
              <a:rPr sz="2800" b="1" spc="-170" dirty="0">
                <a:latin typeface="Trebuchet MS"/>
                <a:cs typeface="Trebuchet MS"/>
              </a:rPr>
              <a:t>ure</a:t>
            </a:r>
            <a:r>
              <a:rPr sz="2800" spc="-170" dirty="0">
                <a:latin typeface="Arial MT"/>
                <a:cs typeface="Arial MT"/>
              </a:rPr>
              <a:t>”</a:t>
            </a:r>
            <a:r>
              <a:rPr sz="2800" spc="-5" dirty="0">
                <a:latin typeface="Arial MT"/>
                <a:cs typeface="Arial MT"/>
              </a:rPr>
              <a:t>,  </a:t>
            </a:r>
            <a:r>
              <a:rPr sz="2800" spc="-160" dirty="0">
                <a:latin typeface="Arial MT"/>
                <a:cs typeface="Arial MT"/>
              </a:rPr>
              <a:t>Pearson,</a:t>
            </a:r>
            <a:r>
              <a:rPr sz="2800" spc="-415" dirty="0">
                <a:latin typeface="Arial MT"/>
                <a:cs typeface="Arial MT"/>
              </a:rPr>
              <a:t> </a:t>
            </a:r>
            <a:r>
              <a:rPr sz="2800" spc="-45" dirty="0">
                <a:latin typeface="Arial MT"/>
                <a:cs typeface="Arial MT"/>
              </a:rPr>
              <a:t>3</a:t>
            </a:r>
            <a:r>
              <a:rPr sz="2775" spc="-67" baseline="21021" dirty="0">
                <a:latin typeface="Arial MT"/>
                <a:cs typeface="Arial MT"/>
              </a:rPr>
              <a:t>rd</a:t>
            </a:r>
            <a:r>
              <a:rPr sz="2775" spc="165" baseline="21021" dirty="0">
                <a:latin typeface="Arial MT"/>
                <a:cs typeface="Arial MT"/>
              </a:rPr>
              <a:t> </a:t>
            </a:r>
            <a:r>
              <a:rPr sz="2800" spc="-165" dirty="0">
                <a:latin typeface="Arial MT"/>
                <a:cs typeface="Arial MT"/>
              </a:rPr>
              <a:t>Ed.</a:t>
            </a:r>
            <a:endParaRPr sz="2800">
              <a:latin typeface="Arial MT"/>
              <a:cs typeface="Arial MT"/>
            </a:endParaRPr>
          </a:p>
          <a:p>
            <a:pPr marL="381000" indent="-343535">
              <a:lnSpc>
                <a:spcPct val="100000"/>
              </a:lnSpc>
              <a:buFont typeface="Calibri"/>
              <a:buChar char="•"/>
              <a:tabLst>
                <a:tab pos="380365" algn="l"/>
                <a:tab pos="381635" algn="l"/>
              </a:tabLst>
            </a:pPr>
            <a:r>
              <a:rPr sz="2800" b="1" spc="-10" dirty="0">
                <a:latin typeface="Calibri"/>
                <a:cs typeface="Calibri"/>
              </a:rPr>
              <a:t>Digital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Design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and</a:t>
            </a:r>
            <a:r>
              <a:rPr sz="2800" b="1" spc="-10" dirty="0">
                <a:latin typeface="Calibri"/>
                <a:cs typeface="Calibri"/>
              </a:rPr>
              <a:t> Computer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Architecture</a:t>
            </a:r>
            <a:r>
              <a:rPr sz="2800" spc="-10" dirty="0">
                <a:latin typeface="Calibri"/>
                <a:cs typeface="Calibri"/>
              </a:rPr>
              <a:t>,</a:t>
            </a:r>
            <a:endParaRPr sz="2800">
              <a:latin typeface="Calibri"/>
              <a:cs typeface="Calibri"/>
            </a:endParaRPr>
          </a:p>
          <a:p>
            <a:pPr marL="381000" marR="226695">
              <a:lnSpc>
                <a:spcPct val="100000"/>
              </a:lnSpc>
            </a:pPr>
            <a:r>
              <a:rPr sz="2800" spc="-25" dirty="0">
                <a:latin typeface="Calibri"/>
                <a:cs typeface="Calibri"/>
              </a:rPr>
              <a:t>D.M.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Harris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S.L.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Harris,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Morgan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Kaufmann,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2013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(2</a:t>
            </a:r>
            <a:r>
              <a:rPr sz="2775" baseline="25525" dirty="0">
                <a:latin typeface="Calibri"/>
                <a:cs typeface="Calibri"/>
              </a:rPr>
              <a:t>nd</a:t>
            </a:r>
            <a:r>
              <a:rPr sz="2775" spc="307" baseline="255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Edition).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01199-5076-E58B-4A89-942AD584D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A52A7-D27A-8CCD-E213-FDD4DE5B1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45047-DD49-5F48-B70A-329B31E8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7234" y="6459539"/>
            <a:ext cx="4821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CFC8B-D235-6AEA-11BE-AE8A28F42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9651" y="6459539"/>
            <a:ext cx="1312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76B1003-78F8-4240-9930-0277CEDB9170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665427-ED26-CD15-8FC3-DEBA4FCA1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99" y="1846264"/>
            <a:ext cx="8043505" cy="435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033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82C41-E1D9-BF0F-1369-DE4C54B9A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Standard of Expression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AF3A10-4E0E-1737-3049-EAD4B8C7A4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9382" y="1846264"/>
                <a:ext cx="5490979" cy="4022725"/>
              </a:xfrm>
            </p:spPr>
            <p:txBody>
              <a:bodyPr/>
              <a:lstStyle/>
              <a:p>
                <a:r>
                  <a:rPr lang="en-US" sz="2400" b="1" dirty="0"/>
                  <a:t>Standard Product-of-Sums (POS) form: </a:t>
                </a:r>
              </a:p>
              <a:p>
                <a:r>
                  <a:rPr lang="en-US" dirty="0"/>
                  <a:t>equations  are written as an AND of OR terms</a:t>
                </a:r>
              </a:p>
              <a:p>
                <a:r>
                  <a:rPr lang="en-US" dirty="0"/>
                  <a:t>Basic Rules: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Only consider Low values of output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At each Low value of output determine input variable in sum form in which A means Low input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dirty="0"/>
                  <a:t> means High value of input.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After considering all low values of sum now product each sum to determine final expression </a:t>
                </a:r>
              </a:p>
              <a:p>
                <a:pPr marL="0" indent="0">
                  <a:buNone/>
                </a:pPr>
                <a:r>
                  <a:rPr lang="en-US" dirty="0"/>
                  <a:t>e.g.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𝑭</m:t>
                    </m:r>
                    <m:d>
                      <m:dPr>
                        <m:ctrlPr>
                          <a:rPr lang="en-US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  <m:r>
                          <a:rPr lang="en-US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  <m:r>
                          <a:rPr lang="en-US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</m:d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𝑭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⨅(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𝟒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𝟔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𝟕</m:t>
                    </m:r>
                    <m:r>
                      <a:rPr lang="en-US" sz="1800" b="1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AF3A10-4E0E-1737-3049-EAD4B8C7A4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9382" y="1846264"/>
                <a:ext cx="5490979" cy="4022725"/>
              </a:xfrm>
              <a:blipFill>
                <a:blip r:embed="rId2"/>
                <a:stretch>
                  <a:fillRect l="-2886" t="-2121" b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BEB39-A691-64DA-491D-52295EB50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7234" y="6459539"/>
            <a:ext cx="4821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BD311-55A3-2323-56C0-15498DDA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9651" y="6459539"/>
            <a:ext cx="1312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76B1003-78F8-4240-9930-0277CEDB9170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571696-80B6-FA28-B8CD-64F5EA291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361" y="2220720"/>
            <a:ext cx="5607467" cy="364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102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667D8D2-A552-ED45-722A-2C4B5911D5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056"/>
          <a:stretch/>
        </p:blipFill>
        <p:spPr>
          <a:xfrm>
            <a:off x="1239415" y="1798182"/>
            <a:ext cx="7913916" cy="452797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C608219-DDDA-6107-BAE4-E53962EBF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433" y="287339"/>
            <a:ext cx="10058400" cy="1449387"/>
          </a:xfrm>
        </p:spPr>
        <p:txBody>
          <a:bodyPr/>
          <a:lstStyle/>
          <a:p>
            <a:r>
              <a:rPr lang="en-US" dirty="0"/>
              <a:t>Example Circuit</a:t>
            </a:r>
          </a:p>
        </p:txBody>
      </p:sp>
    </p:spTree>
    <p:extLst>
      <p:ext uri="{BB962C8B-B14F-4D97-AF65-F5344CB8AC3E}">
        <p14:creationId xmlns:p14="http://schemas.microsoft.com/office/powerpoint/2010/main" val="2291327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FA00-F10E-8673-3F2A-F6EA3B6F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Designing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816CF-CB23-972A-ACCF-1F05AB5DE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identify number of inputs and individual input bits </a:t>
            </a:r>
          </a:p>
          <a:p>
            <a:r>
              <a:rPr lang="en-US" dirty="0"/>
              <a:t>Step 2: draw truth table if total number of inputs bits </a:t>
            </a:r>
          </a:p>
          <a:p>
            <a:r>
              <a:rPr lang="en-US" dirty="0"/>
              <a:t>Step 3: identify number of outputs and output bits </a:t>
            </a:r>
          </a:p>
          <a:p>
            <a:r>
              <a:rPr lang="en-US" dirty="0"/>
              <a:t>Step 4: Identify output value on each combination of inputs  </a:t>
            </a:r>
          </a:p>
          <a:p>
            <a:r>
              <a:rPr lang="en-US" dirty="0"/>
              <a:t>Step 5: Now determine Boolean expression of each output bit.</a:t>
            </a:r>
          </a:p>
          <a:p>
            <a:r>
              <a:rPr lang="en-US" dirty="0"/>
              <a:t>Remaining steps will be discussed later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44483-8853-0C63-9E3D-384DE6EF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7234" y="6459539"/>
            <a:ext cx="4821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D0FF3-6FC7-6A33-75B0-0AA4F096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9651" y="6459539"/>
            <a:ext cx="1312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76B1003-78F8-4240-9930-0277CEDB9170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9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63B9A-82A8-C4A8-BF6C-E9ABF9518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FBBF4-B74B-C036-590F-039BFB3B2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Different examples of circuit using SOP and POS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Circuitry costing and decision making.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Boolean Rules and Laws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Minimizing circuitry using </a:t>
            </a:r>
            <a:r>
              <a:rPr lang="en-US"/>
              <a:t>those rules and laws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B0668-F1F7-98CE-B632-AC072CBD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7234" y="6459539"/>
            <a:ext cx="4821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6DEF5-7777-B0F4-D145-99FBCA0FE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9651" y="6459539"/>
            <a:ext cx="1312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76B1003-78F8-4240-9930-0277CEDB9170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59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5715" y="753821"/>
            <a:ext cx="14420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40" dirty="0"/>
              <a:t>Criteria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75715" y="2018157"/>
            <a:ext cx="1959610" cy="228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6235" algn="l"/>
              </a:tabLst>
            </a:pPr>
            <a:r>
              <a:rPr sz="2400" spc="-5" dirty="0">
                <a:latin typeface="Arial MT"/>
                <a:cs typeface="Arial MT"/>
              </a:rPr>
              <a:t>Final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6235" algn="l"/>
              </a:tabLst>
            </a:pPr>
            <a:r>
              <a:rPr sz="2400" dirty="0">
                <a:latin typeface="Arial MT"/>
                <a:cs typeface="Arial MT"/>
              </a:rPr>
              <a:t>Midterm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6235" algn="l"/>
              </a:tabLst>
            </a:pPr>
            <a:r>
              <a:rPr sz="2400" dirty="0">
                <a:latin typeface="Arial MT"/>
                <a:cs typeface="Arial MT"/>
              </a:rPr>
              <a:t>Projects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6235" algn="l"/>
              </a:tabLst>
            </a:pPr>
            <a:r>
              <a:rPr sz="2400" dirty="0">
                <a:latin typeface="Arial MT"/>
                <a:cs typeface="Arial MT"/>
              </a:rPr>
              <a:t>Quiz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6235" algn="l"/>
              </a:tabLst>
            </a:pPr>
            <a:r>
              <a:rPr sz="2400" spc="-5" dirty="0">
                <a:latin typeface="Arial MT"/>
                <a:cs typeface="Arial MT"/>
              </a:rPr>
              <a:t>Assignment</a:t>
            </a:r>
            <a:endParaRPr sz="24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6235" algn="l"/>
              </a:tabLst>
            </a:pPr>
            <a:r>
              <a:rPr sz="2400" spc="-10" dirty="0">
                <a:latin typeface="Arial MT"/>
                <a:cs typeface="Arial MT"/>
              </a:rPr>
              <a:t>Labs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07028" y="2018157"/>
            <a:ext cx="2666365" cy="228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120" indent="-186055">
              <a:lnSpc>
                <a:spcPct val="100000"/>
              </a:lnSpc>
              <a:spcBef>
                <a:spcPts val="100"/>
              </a:spcBef>
              <a:buChar char="-"/>
              <a:tabLst>
                <a:tab pos="198755" algn="l"/>
              </a:tabLst>
            </a:pPr>
            <a:r>
              <a:rPr sz="2400" spc="-5" dirty="0">
                <a:latin typeface="Arial MT"/>
                <a:cs typeface="Arial MT"/>
              </a:rPr>
              <a:t>30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Marks</a:t>
            </a:r>
          </a:p>
          <a:p>
            <a:pPr marL="198120" indent="-186055">
              <a:lnSpc>
                <a:spcPct val="100000"/>
              </a:lnSpc>
              <a:spcBef>
                <a:spcPts val="95"/>
              </a:spcBef>
              <a:buChar char="-"/>
              <a:tabLst>
                <a:tab pos="198755" algn="l"/>
              </a:tabLst>
            </a:pPr>
            <a:r>
              <a:rPr sz="2400" dirty="0">
                <a:latin typeface="Arial MT"/>
                <a:cs typeface="Arial MT"/>
              </a:rPr>
              <a:t>20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Marks</a:t>
            </a:r>
          </a:p>
          <a:p>
            <a:pPr marL="198120" indent="-186055">
              <a:lnSpc>
                <a:spcPct val="100000"/>
              </a:lnSpc>
              <a:spcBef>
                <a:spcPts val="100"/>
              </a:spcBef>
              <a:buChar char="-"/>
              <a:tabLst>
                <a:tab pos="198755" algn="l"/>
              </a:tabLst>
            </a:pPr>
            <a:r>
              <a:rPr sz="2400" spc="-5" dirty="0">
                <a:latin typeface="Arial MT"/>
                <a:cs typeface="Arial MT"/>
              </a:rPr>
              <a:t>15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Marks</a:t>
            </a:r>
          </a:p>
          <a:p>
            <a:pPr marL="198120" indent="-186055">
              <a:lnSpc>
                <a:spcPct val="100000"/>
              </a:lnSpc>
              <a:spcBef>
                <a:spcPts val="105"/>
              </a:spcBef>
              <a:buChar char="-"/>
              <a:tabLst>
                <a:tab pos="198755" algn="l"/>
              </a:tabLst>
            </a:pPr>
            <a:r>
              <a:rPr lang="en-US" sz="2400" spc="-5" dirty="0">
                <a:latin typeface="Arial MT"/>
                <a:cs typeface="Arial MT"/>
              </a:rPr>
              <a:t>1</a:t>
            </a:r>
            <a:r>
              <a:rPr sz="2400" spc="-5" dirty="0">
                <a:latin typeface="Arial MT"/>
                <a:cs typeface="Arial MT"/>
              </a:rPr>
              <a:t>5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Marks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(Min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6)</a:t>
            </a:r>
            <a:endParaRPr sz="2400" dirty="0">
              <a:latin typeface="Arial MT"/>
              <a:cs typeface="Arial MT"/>
            </a:endParaRPr>
          </a:p>
          <a:p>
            <a:pPr marL="198120" indent="-186055">
              <a:lnSpc>
                <a:spcPct val="100000"/>
              </a:lnSpc>
              <a:spcBef>
                <a:spcPts val="100"/>
              </a:spcBef>
              <a:buChar char="-"/>
              <a:tabLst>
                <a:tab pos="198755" algn="l"/>
                <a:tab pos="791210" algn="l"/>
              </a:tabLst>
            </a:pPr>
            <a:r>
              <a:rPr sz="2400" spc="-5" dirty="0">
                <a:latin typeface="Arial MT"/>
                <a:cs typeface="Arial MT"/>
              </a:rPr>
              <a:t>10	</a:t>
            </a:r>
            <a:r>
              <a:rPr sz="2400" dirty="0">
                <a:latin typeface="Arial MT"/>
                <a:cs typeface="Arial MT"/>
              </a:rPr>
              <a:t>Marks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(Min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5)</a:t>
            </a:r>
            <a:endParaRPr sz="2400" dirty="0">
              <a:latin typeface="Arial MT"/>
              <a:cs typeface="Arial MT"/>
            </a:endParaRPr>
          </a:p>
          <a:p>
            <a:pPr marL="198120" indent="-186055">
              <a:lnSpc>
                <a:spcPct val="100000"/>
              </a:lnSpc>
              <a:spcBef>
                <a:spcPts val="95"/>
              </a:spcBef>
              <a:buChar char="-"/>
              <a:tabLst>
                <a:tab pos="198755" algn="l"/>
              </a:tabLst>
            </a:pPr>
            <a:r>
              <a:rPr lang="en-US" sz="2400" spc="-5" dirty="0">
                <a:latin typeface="Arial MT"/>
                <a:cs typeface="Arial MT"/>
              </a:rPr>
              <a:t>15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Marks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795" y="881583"/>
            <a:ext cx="58629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25" dirty="0"/>
              <a:t>A</a:t>
            </a:r>
            <a:r>
              <a:rPr sz="4400" spc="-120" dirty="0"/>
              <a:t>d</a:t>
            </a:r>
            <a:r>
              <a:rPr sz="4400" spc="-125" dirty="0"/>
              <a:t>mi</a:t>
            </a:r>
            <a:r>
              <a:rPr sz="4400" spc="-120" dirty="0"/>
              <a:t>n</a:t>
            </a:r>
            <a:r>
              <a:rPr sz="4400" spc="-125" dirty="0"/>
              <a:t>i</a:t>
            </a:r>
            <a:r>
              <a:rPr sz="4400" spc="-170" dirty="0"/>
              <a:t>s</a:t>
            </a:r>
            <a:r>
              <a:rPr sz="4400" spc="-120" dirty="0"/>
              <a:t>t</a:t>
            </a:r>
            <a:r>
              <a:rPr sz="4400" spc="-200" dirty="0"/>
              <a:t>r</a:t>
            </a:r>
            <a:r>
              <a:rPr sz="4400" spc="-170" dirty="0"/>
              <a:t>a</a:t>
            </a:r>
            <a:r>
              <a:rPr sz="4400" spc="-120" dirty="0"/>
              <a:t>t</a:t>
            </a:r>
            <a:r>
              <a:rPr sz="4400" spc="-125" dirty="0"/>
              <a:t>i</a:t>
            </a:r>
            <a:r>
              <a:rPr sz="4400" spc="-180" dirty="0"/>
              <a:t>v</a:t>
            </a:r>
            <a:r>
              <a:rPr sz="4400" dirty="0"/>
              <a:t>e</a:t>
            </a:r>
            <a:r>
              <a:rPr sz="4400" spc="-395" dirty="0"/>
              <a:t> </a:t>
            </a:r>
            <a:r>
              <a:rPr sz="4400" spc="-225" dirty="0"/>
              <a:t>R</a:t>
            </a:r>
            <a:r>
              <a:rPr sz="4400" spc="-215" dirty="0"/>
              <a:t>ul</a:t>
            </a:r>
            <a:r>
              <a:rPr sz="4400" spc="-225" dirty="0"/>
              <a:t>e</a:t>
            </a:r>
            <a:r>
              <a:rPr sz="4400" spc="-215" dirty="0"/>
              <a:t>s</a:t>
            </a:r>
            <a:r>
              <a:rPr sz="4400" spc="-220" dirty="0"/>
              <a:t>/</a:t>
            </a:r>
            <a:r>
              <a:rPr sz="4400" spc="-320" dirty="0"/>
              <a:t>P</a:t>
            </a:r>
            <a:r>
              <a:rPr sz="4400" spc="-225" dirty="0"/>
              <a:t>o</a:t>
            </a:r>
            <a:r>
              <a:rPr sz="4400" spc="-215" dirty="0"/>
              <a:t>li</a:t>
            </a:r>
            <a:r>
              <a:rPr sz="4400" spc="-220" dirty="0"/>
              <a:t>c</a:t>
            </a:r>
            <a:r>
              <a:rPr sz="4400" spc="-215" dirty="0"/>
              <a:t>i</a:t>
            </a:r>
            <a:r>
              <a:rPr sz="4400" spc="-225" dirty="0"/>
              <a:t>e</a:t>
            </a:r>
            <a:r>
              <a:rPr sz="4400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28600" y="1761330"/>
            <a:ext cx="11790375" cy="4228722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600" b="1" dirty="0">
                <a:solidFill>
                  <a:srgbClr val="4F81BB"/>
                </a:solidFill>
                <a:latin typeface="Trebuchet MS"/>
                <a:cs typeface="Trebuchet MS"/>
              </a:rPr>
              <a:t>Well discipline </a:t>
            </a:r>
            <a:r>
              <a:rPr sz="2600" dirty="0">
                <a:latin typeface="Arial MT"/>
                <a:cs typeface="Arial MT"/>
              </a:rPr>
              <a:t>is expected from class.</a:t>
            </a:r>
          </a:p>
          <a:p>
            <a:pPr marL="355600" indent="-343535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6235" algn="l"/>
                <a:tab pos="7930515" algn="l"/>
              </a:tabLst>
            </a:pPr>
            <a:r>
              <a:rPr sz="2600" dirty="0">
                <a:latin typeface="Arial MT"/>
                <a:cs typeface="Arial MT"/>
              </a:rPr>
              <a:t>Toavoid disturbance to others, </a:t>
            </a:r>
            <a:r>
              <a:rPr sz="2600" b="1" dirty="0">
                <a:solidFill>
                  <a:srgbClr val="C00000"/>
                </a:solidFill>
                <a:latin typeface="Trebuchet MS"/>
                <a:cs typeface="Trebuchet MS"/>
              </a:rPr>
              <a:t>Mobile phones </a:t>
            </a:r>
            <a:r>
              <a:rPr sz="2600" dirty="0">
                <a:latin typeface="Arial MT"/>
                <a:cs typeface="Arial MT"/>
              </a:rPr>
              <a:t>must be</a:t>
            </a:r>
            <a:r>
              <a:rPr lang="en-US" sz="260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set to the </a:t>
            </a:r>
            <a:r>
              <a:rPr sz="2600" dirty="0" err="1">
                <a:latin typeface="Arial MT"/>
                <a:cs typeface="Arial MT"/>
              </a:rPr>
              <a:t>silentmode</a:t>
            </a:r>
            <a:r>
              <a:rPr sz="2600" dirty="0">
                <a:latin typeface="Arial MT"/>
                <a:cs typeface="Arial MT"/>
              </a:rPr>
              <a:t>.</a:t>
            </a:r>
            <a:endParaRPr lang="en-US" sz="2600" dirty="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6235" algn="l"/>
                <a:tab pos="7930515" algn="l"/>
              </a:tabLst>
            </a:pPr>
            <a:r>
              <a:rPr lang="en-US" sz="2600" dirty="0">
                <a:latin typeface="Arial MT"/>
                <a:cs typeface="Arial MT"/>
              </a:rPr>
              <a:t>Kindly follow the dress code policy define in student’s Handbook</a:t>
            </a:r>
            <a:endParaRPr sz="2600" dirty="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6235" algn="l"/>
                <a:tab pos="7682230" algn="l"/>
              </a:tabLst>
            </a:pPr>
            <a:r>
              <a:rPr sz="2600" dirty="0">
                <a:latin typeface="Arial MT"/>
                <a:cs typeface="Arial MT"/>
              </a:rPr>
              <a:t>We will have some </a:t>
            </a:r>
            <a:r>
              <a:rPr sz="2600" b="1" dirty="0">
                <a:solidFill>
                  <a:srgbClr val="4F81BB"/>
                </a:solidFill>
                <a:latin typeface="Trebuchet MS"/>
                <a:cs typeface="Trebuchet MS"/>
              </a:rPr>
              <a:t>Pop-Quizzes </a:t>
            </a:r>
            <a:r>
              <a:rPr sz="2600" dirty="0">
                <a:latin typeface="Arial MT"/>
                <a:cs typeface="Arial MT"/>
              </a:rPr>
              <a:t>(means without prior	announcement).</a:t>
            </a:r>
          </a:p>
          <a:p>
            <a:pPr marL="355600" marR="15240" indent="-343535">
              <a:lnSpc>
                <a:spcPct val="100400"/>
              </a:lnSpc>
              <a:spcBef>
                <a:spcPts val="590"/>
              </a:spcBef>
              <a:buFont typeface="Arial MT"/>
              <a:buChar char="•"/>
              <a:tabLst>
                <a:tab pos="354965" algn="l"/>
                <a:tab pos="356235" algn="l"/>
                <a:tab pos="4918710" algn="l"/>
              </a:tabLst>
            </a:pPr>
            <a:r>
              <a:rPr sz="2600" b="1" dirty="0">
                <a:solidFill>
                  <a:srgbClr val="C00000"/>
                </a:solidFill>
                <a:latin typeface="Trebuchet MS"/>
                <a:cs typeface="Trebuchet MS"/>
              </a:rPr>
              <a:t>Late submissions or email based or any other way except lms submission </a:t>
            </a:r>
            <a:r>
              <a:rPr sz="2600" dirty="0">
                <a:latin typeface="Arial MT"/>
                <a:cs typeface="Arial MT"/>
              </a:rPr>
              <a:t>of  assignments/Labs are subject to</a:t>
            </a:r>
            <a:r>
              <a:rPr lang="en-US" sz="260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no submission at al</a:t>
            </a:r>
            <a:r>
              <a:rPr lang="en-US" sz="2600" dirty="0">
                <a:latin typeface="Arial MT"/>
                <a:cs typeface="Arial MT"/>
              </a:rPr>
              <a:t>l</a:t>
            </a:r>
            <a:r>
              <a:rPr sz="2600" dirty="0">
                <a:latin typeface="Arial MT"/>
                <a:cs typeface="Arial MT"/>
              </a:rPr>
              <a:t>.</a:t>
            </a:r>
          </a:p>
          <a:p>
            <a:pPr marL="355600" indent="-343535">
              <a:lnSpc>
                <a:spcPct val="100000"/>
              </a:lnSpc>
              <a:spcBef>
                <a:spcPts val="590"/>
              </a:spcBef>
              <a:buChar char="•"/>
              <a:tabLst>
                <a:tab pos="354965" algn="l"/>
                <a:tab pos="356235" algn="l"/>
              </a:tabLst>
            </a:pPr>
            <a:r>
              <a:rPr sz="2600" dirty="0">
                <a:latin typeface="Arial MT"/>
                <a:cs typeface="Arial MT"/>
              </a:rPr>
              <a:t>No concept of </a:t>
            </a:r>
            <a:r>
              <a:rPr sz="2600" b="1" dirty="0">
                <a:solidFill>
                  <a:srgbClr val="C00000"/>
                </a:solidFill>
                <a:latin typeface="Trebuchet MS"/>
                <a:cs typeface="Trebuchet MS"/>
              </a:rPr>
              <a:t>deadline extensions</a:t>
            </a:r>
            <a:endParaRPr sz="2600" dirty="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600" b="1" dirty="0">
                <a:solidFill>
                  <a:srgbClr val="C00000"/>
                </a:solidFill>
                <a:latin typeface="Trebuchet MS"/>
                <a:cs typeface="Trebuchet MS"/>
              </a:rPr>
              <a:t>Copying </a:t>
            </a:r>
            <a:r>
              <a:rPr sz="2600" dirty="0">
                <a:latin typeface="Arial MT"/>
                <a:cs typeface="Arial MT"/>
              </a:rPr>
              <a:t>is strictly prohibited.</a:t>
            </a:r>
          </a:p>
          <a:p>
            <a:pPr marL="355600" indent="-34353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600" b="1" dirty="0">
                <a:solidFill>
                  <a:srgbClr val="4F81BB"/>
                </a:solidFill>
                <a:latin typeface="Trebuchet MS"/>
                <a:cs typeface="Trebuchet MS"/>
              </a:rPr>
              <a:t>Active involvement </a:t>
            </a:r>
            <a:r>
              <a:rPr sz="2600" dirty="0">
                <a:latin typeface="Arial MT"/>
                <a:cs typeface="Arial MT"/>
              </a:rPr>
              <a:t>in lectures will be highlyappreciated.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8746" y="2976829"/>
            <a:ext cx="42348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85" dirty="0">
                <a:latin typeface="Trebuchet MS"/>
                <a:cs typeface="Trebuchet MS"/>
              </a:rPr>
              <a:t>A</a:t>
            </a:r>
            <a:r>
              <a:rPr b="1" spc="-180" dirty="0">
                <a:latin typeface="Trebuchet MS"/>
                <a:cs typeface="Trebuchet MS"/>
              </a:rPr>
              <a:t>N</a:t>
            </a:r>
            <a:r>
              <a:rPr b="1" dirty="0">
                <a:latin typeface="Trebuchet MS"/>
                <a:cs typeface="Trebuchet MS"/>
              </a:rPr>
              <a:t>Y</a:t>
            </a:r>
            <a:r>
              <a:rPr b="1" spc="-685" dirty="0">
                <a:latin typeface="Trebuchet MS"/>
                <a:cs typeface="Trebuchet MS"/>
              </a:rPr>
              <a:t> </a:t>
            </a:r>
            <a:r>
              <a:rPr b="1" spc="-155" dirty="0">
                <a:latin typeface="Trebuchet MS"/>
                <a:cs typeface="Trebuchet MS"/>
              </a:rPr>
              <a:t>Q</a:t>
            </a:r>
            <a:r>
              <a:rPr b="1" spc="-160" dirty="0">
                <a:latin typeface="Trebuchet MS"/>
                <a:cs typeface="Trebuchet MS"/>
              </a:rPr>
              <a:t>U</a:t>
            </a:r>
            <a:r>
              <a:rPr b="1" spc="-155" dirty="0">
                <a:latin typeface="Trebuchet MS"/>
                <a:cs typeface="Trebuchet MS"/>
              </a:rPr>
              <a:t>E</a:t>
            </a:r>
            <a:r>
              <a:rPr b="1" spc="-165" dirty="0">
                <a:latin typeface="Trebuchet MS"/>
                <a:cs typeface="Trebuchet MS"/>
              </a:rPr>
              <a:t>S</a:t>
            </a:r>
            <a:r>
              <a:rPr b="1" spc="-155" dirty="0">
                <a:latin typeface="Trebuchet MS"/>
                <a:cs typeface="Trebuchet MS"/>
              </a:rPr>
              <a:t>T</a:t>
            </a:r>
            <a:r>
              <a:rPr b="1" spc="-160" dirty="0">
                <a:latin typeface="Trebuchet MS"/>
                <a:cs typeface="Trebuchet MS"/>
              </a:rPr>
              <a:t>ION</a:t>
            </a:r>
            <a:r>
              <a:rPr b="1" dirty="0">
                <a:latin typeface="Trebuchet MS"/>
                <a:cs typeface="Trebuchet MS"/>
              </a:rPr>
              <a:t>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15219"/>
            <a:ext cx="12192000" cy="6343015"/>
            <a:chOff x="0" y="515219"/>
            <a:chExt cx="12192000" cy="6343015"/>
          </a:xfrm>
        </p:grpSpPr>
        <p:sp>
          <p:nvSpPr>
            <p:cNvPr id="3" name="object 3"/>
            <p:cNvSpPr/>
            <p:nvPr/>
          </p:nvSpPr>
          <p:spPr>
            <a:xfrm>
              <a:off x="4572" y="6400799"/>
              <a:ext cx="12187555" cy="457200"/>
            </a:xfrm>
            <a:custGeom>
              <a:avLst/>
              <a:gdLst/>
              <a:ahLst/>
              <a:cxnLst/>
              <a:rect l="l" t="t" r="r" b="b"/>
              <a:pathLst>
                <a:path w="12187555" h="457200">
                  <a:moveTo>
                    <a:pt x="12187428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7428" y="457199"/>
                  </a:lnTo>
                  <a:lnTo>
                    <a:pt x="12187428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3"/>
              <a:ext cx="12190730" cy="64135"/>
            </a:xfrm>
            <a:custGeom>
              <a:avLst/>
              <a:gdLst/>
              <a:ahLst/>
              <a:cxnLst/>
              <a:rect l="l" t="t" r="r" b="b"/>
              <a:pathLst>
                <a:path w="12190730" h="64135">
                  <a:moveTo>
                    <a:pt x="12190476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12190476" y="64007"/>
                  </a:lnTo>
                  <a:lnTo>
                    <a:pt x="12190476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32255" y="1821611"/>
              <a:ext cx="1563370" cy="2596515"/>
            </a:xfrm>
            <a:custGeom>
              <a:avLst/>
              <a:gdLst/>
              <a:ahLst/>
              <a:cxnLst/>
              <a:rect l="l" t="t" r="r" b="b"/>
              <a:pathLst>
                <a:path w="1563370" h="2596515">
                  <a:moveTo>
                    <a:pt x="1562894" y="0"/>
                  </a:moveTo>
                  <a:lnTo>
                    <a:pt x="0" y="0"/>
                  </a:lnTo>
                  <a:lnTo>
                    <a:pt x="0" y="2596367"/>
                  </a:lnTo>
                  <a:lnTo>
                    <a:pt x="1562894" y="2596367"/>
                  </a:lnTo>
                  <a:lnTo>
                    <a:pt x="156289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32255" y="1821611"/>
              <a:ext cx="1563370" cy="2596515"/>
            </a:xfrm>
            <a:custGeom>
              <a:avLst/>
              <a:gdLst/>
              <a:ahLst/>
              <a:cxnLst/>
              <a:rect l="l" t="t" r="r" b="b"/>
              <a:pathLst>
                <a:path w="1563370" h="2596515">
                  <a:moveTo>
                    <a:pt x="0" y="2596367"/>
                  </a:moveTo>
                  <a:lnTo>
                    <a:pt x="1562894" y="2596367"/>
                  </a:lnTo>
                  <a:lnTo>
                    <a:pt x="1562894" y="0"/>
                  </a:lnTo>
                  <a:lnTo>
                    <a:pt x="0" y="0"/>
                  </a:lnTo>
                  <a:lnTo>
                    <a:pt x="0" y="2596367"/>
                  </a:lnTo>
                  <a:close/>
                </a:path>
              </a:pathLst>
            </a:custGeom>
            <a:ln w="14915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32255" y="523157"/>
              <a:ext cx="1563370" cy="5842000"/>
            </a:xfrm>
            <a:custGeom>
              <a:avLst/>
              <a:gdLst/>
              <a:ahLst/>
              <a:cxnLst/>
              <a:rect l="l" t="t" r="r" b="b"/>
              <a:pathLst>
                <a:path w="1563370" h="5842000">
                  <a:moveTo>
                    <a:pt x="0" y="5841888"/>
                  </a:moveTo>
                  <a:lnTo>
                    <a:pt x="1562895" y="5841888"/>
                  </a:lnTo>
                  <a:lnTo>
                    <a:pt x="1562894" y="0"/>
                  </a:lnTo>
                  <a:lnTo>
                    <a:pt x="0" y="0"/>
                  </a:lnTo>
                  <a:lnTo>
                    <a:pt x="0" y="5841888"/>
                  </a:lnTo>
                </a:path>
                <a:path w="1563370" h="5842000">
                  <a:moveTo>
                    <a:pt x="0" y="5192699"/>
                  </a:moveTo>
                  <a:lnTo>
                    <a:pt x="1562895" y="5192699"/>
                  </a:lnTo>
                </a:path>
              </a:pathLst>
            </a:custGeom>
            <a:ln w="142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29510" y="0"/>
            <a:ext cx="55702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Principle</a:t>
            </a:r>
            <a:r>
              <a:rPr spc="-114" dirty="0"/>
              <a:t> </a:t>
            </a:r>
            <a:r>
              <a:rPr spc="-25" dirty="0"/>
              <a:t>of</a:t>
            </a:r>
            <a:r>
              <a:rPr spc="-130" dirty="0"/>
              <a:t> </a:t>
            </a:r>
            <a:r>
              <a:rPr spc="-65" dirty="0"/>
              <a:t>Abstraction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40003" y="5902553"/>
            <a:ext cx="1547495" cy="241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03860">
              <a:lnSpc>
                <a:spcPct val="100000"/>
              </a:lnSpc>
              <a:spcBef>
                <a:spcPts val="110"/>
              </a:spcBef>
            </a:pPr>
            <a:r>
              <a:rPr sz="1400" spc="135" dirty="0">
                <a:latin typeface="Arial MT"/>
                <a:cs typeface="Arial MT"/>
              </a:rPr>
              <a:t>Physics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32255" y="5066666"/>
            <a:ext cx="1563370" cy="649605"/>
          </a:xfrm>
          <a:prstGeom prst="rect">
            <a:avLst/>
          </a:prstGeom>
          <a:ln w="15494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imes New Roman"/>
              <a:cs typeface="Times New Roman"/>
            </a:endParaRPr>
          </a:p>
          <a:p>
            <a:pPr marL="395605">
              <a:lnSpc>
                <a:spcPct val="100000"/>
              </a:lnSpc>
            </a:pPr>
            <a:r>
              <a:rPr sz="1400" spc="150" dirty="0">
                <a:latin typeface="Arial MT"/>
                <a:cs typeface="Arial MT"/>
              </a:rPr>
              <a:t>Devices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32255" y="3762273"/>
            <a:ext cx="1563370" cy="662305"/>
          </a:xfrm>
          <a:custGeom>
            <a:avLst/>
            <a:gdLst/>
            <a:ahLst/>
            <a:cxnLst/>
            <a:rect l="l" t="t" r="r" b="b"/>
            <a:pathLst>
              <a:path w="1563370" h="662304">
                <a:moveTo>
                  <a:pt x="1562887" y="649224"/>
                </a:moveTo>
                <a:lnTo>
                  <a:pt x="0" y="649224"/>
                </a:lnTo>
                <a:lnTo>
                  <a:pt x="0" y="662203"/>
                </a:lnTo>
                <a:lnTo>
                  <a:pt x="1562887" y="662203"/>
                </a:lnTo>
                <a:lnTo>
                  <a:pt x="1562887" y="649224"/>
                </a:lnTo>
                <a:close/>
              </a:path>
              <a:path w="1563370" h="662304">
                <a:moveTo>
                  <a:pt x="1562887" y="0"/>
                </a:moveTo>
                <a:lnTo>
                  <a:pt x="0" y="0"/>
                </a:lnTo>
                <a:lnTo>
                  <a:pt x="0" y="12966"/>
                </a:lnTo>
                <a:lnTo>
                  <a:pt x="1562887" y="12966"/>
                </a:lnTo>
                <a:lnTo>
                  <a:pt x="15628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640003" y="4496044"/>
            <a:ext cx="1547495" cy="457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1480" marR="408305" indent="25400">
              <a:lnSpc>
                <a:spcPct val="101400"/>
              </a:lnSpc>
              <a:spcBef>
                <a:spcPts val="90"/>
              </a:spcBef>
            </a:pPr>
            <a:r>
              <a:rPr sz="1400" spc="150" dirty="0">
                <a:latin typeface="Arial MT"/>
                <a:cs typeface="Arial MT"/>
              </a:rPr>
              <a:t>Analog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215" dirty="0">
                <a:latin typeface="Arial MT"/>
                <a:cs typeface="Arial MT"/>
              </a:rPr>
              <a:t>C</a:t>
            </a:r>
            <a:r>
              <a:rPr sz="1400" spc="55" dirty="0">
                <a:latin typeface="Arial MT"/>
                <a:cs typeface="Arial MT"/>
              </a:rPr>
              <a:t>i</a:t>
            </a:r>
            <a:r>
              <a:rPr sz="1400" spc="130" dirty="0">
                <a:latin typeface="Arial MT"/>
                <a:cs typeface="Arial MT"/>
              </a:rPr>
              <a:t>rc</a:t>
            </a:r>
            <a:r>
              <a:rPr sz="1400" spc="165" dirty="0">
                <a:latin typeface="Arial MT"/>
                <a:cs typeface="Arial MT"/>
              </a:rPr>
              <a:t>u</a:t>
            </a:r>
            <a:r>
              <a:rPr sz="1400" spc="50" dirty="0">
                <a:latin typeface="Arial MT"/>
                <a:cs typeface="Arial MT"/>
              </a:rPr>
              <a:t>i</a:t>
            </a:r>
            <a:r>
              <a:rPr sz="1400" spc="114" dirty="0">
                <a:latin typeface="Arial MT"/>
                <a:cs typeface="Arial MT"/>
              </a:rPr>
              <a:t>ts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40003" y="3775239"/>
            <a:ext cx="1547495" cy="63563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82550" rIns="0" bIns="0" rtlCol="0">
            <a:spAutoFit/>
          </a:bodyPr>
          <a:lstStyle/>
          <a:p>
            <a:pPr marL="411480" marR="408305" indent="62230">
              <a:lnSpc>
                <a:spcPct val="101400"/>
              </a:lnSpc>
              <a:spcBef>
                <a:spcPts val="650"/>
              </a:spcBef>
            </a:pPr>
            <a:r>
              <a:rPr sz="1400" spc="114" dirty="0">
                <a:latin typeface="Arial MT"/>
                <a:cs typeface="Arial MT"/>
              </a:rPr>
              <a:t>Digital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215" dirty="0">
                <a:latin typeface="Arial MT"/>
                <a:cs typeface="Arial MT"/>
              </a:rPr>
              <a:t>C</a:t>
            </a:r>
            <a:r>
              <a:rPr sz="1400" spc="55" dirty="0">
                <a:latin typeface="Arial MT"/>
                <a:cs typeface="Arial MT"/>
              </a:rPr>
              <a:t>i</a:t>
            </a:r>
            <a:r>
              <a:rPr sz="1400" spc="130" dirty="0">
                <a:latin typeface="Arial MT"/>
                <a:cs typeface="Arial MT"/>
              </a:rPr>
              <a:t>rc</a:t>
            </a:r>
            <a:r>
              <a:rPr sz="1400" spc="165" dirty="0">
                <a:latin typeface="Arial MT"/>
                <a:cs typeface="Arial MT"/>
              </a:rPr>
              <a:t>u</a:t>
            </a:r>
            <a:r>
              <a:rPr sz="1400" spc="50" dirty="0">
                <a:latin typeface="Arial MT"/>
                <a:cs typeface="Arial MT"/>
              </a:rPr>
              <a:t>i</a:t>
            </a:r>
            <a:r>
              <a:rPr sz="1400" spc="114" dirty="0">
                <a:latin typeface="Arial MT"/>
                <a:cs typeface="Arial MT"/>
              </a:rPr>
              <a:t>ts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32255" y="3119525"/>
            <a:ext cx="1563370" cy="649605"/>
          </a:xfrm>
          <a:prstGeom prst="rect">
            <a:avLst/>
          </a:prstGeom>
          <a:solidFill>
            <a:srgbClr val="E6E6E6"/>
          </a:solidFill>
          <a:ln w="15494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135" dirty="0">
                <a:latin typeface="Arial MT"/>
                <a:cs typeface="Arial MT"/>
              </a:rPr>
              <a:t>Logic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32255" y="2470298"/>
            <a:ext cx="1563370" cy="649605"/>
          </a:xfrm>
          <a:prstGeom prst="rect">
            <a:avLst/>
          </a:prstGeom>
          <a:solidFill>
            <a:srgbClr val="E6E6E6"/>
          </a:solidFill>
          <a:ln w="15494">
            <a:solidFill>
              <a:srgbClr val="00000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215900" marR="209550" indent="262890">
              <a:lnSpc>
                <a:spcPct val="101400"/>
              </a:lnSpc>
              <a:spcBef>
                <a:spcPts val="705"/>
              </a:spcBef>
            </a:pPr>
            <a:r>
              <a:rPr sz="1400" spc="135" dirty="0">
                <a:latin typeface="Arial MT"/>
                <a:cs typeface="Arial MT"/>
              </a:rPr>
              <a:t>Micro- </a:t>
            </a:r>
            <a:r>
              <a:rPr sz="1400" spc="140" dirty="0">
                <a:latin typeface="Arial MT"/>
                <a:cs typeface="Arial MT"/>
              </a:rPr>
              <a:t> </a:t>
            </a:r>
            <a:r>
              <a:rPr sz="1400" spc="130" dirty="0">
                <a:latin typeface="Arial MT"/>
                <a:cs typeface="Arial MT"/>
              </a:rPr>
              <a:t>ar</a:t>
            </a:r>
            <a:r>
              <a:rPr sz="1400" spc="160" dirty="0">
                <a:latin typeface="Arial MT"/>
                <a:cs typeface="Arial MT"/>
              </a:rPr>
              <a:t>c</a:t>
            </a:r>
            <a:r>
              <a:rPr sz="1400" spc="165" dirty="0">
                <a:latin typeface="Arial MT"/>
                <a:cs typeface="Arial MT"/>
              </a:rPr>
              <a:t>h</a:t>
            </a:r>
            <a:r>
              <a:rPr sz="1400" spc="50" dirty="0">
                <a:latin typeface="Arial MT"/>
                <a:cs typeface="Arial MT"/>
              </a:rPr>
              <a:t>i</a:t>
            </a:r>
            <a:r>
              <a:rPr sz="1400" spc="130" dirty="0">
                <a:latin typeface="Arial MT"/>
                <a:cs typeface="Arial MT"/>
              </a:rPr>
              <a:t>tec</a:t>
            </a:r>
            <a:r>
              <a:rPr sz="1400" spc="125" dirty="0">
                <a:latin typeface="Arial MT"/>
                <a:cs typeface="Arial MT"/>
              </a:rPr>
              <a:t>ture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32255" y="1815124"/>
            <a:ext cx="1563370" cy="13335"/>
          </a:xfrm>
          <a:custGeom>
            <a:avLst/>
            <a:gdLst/>
            <a:ahLst/>
            <a:cxnLst/>
            <a:rect l="l" t="t" r="r" b="b"/>
            <a:pathLst>
              <a:path w="1563370" h="13335">
                <a:moveTo>
                  <a:pt x="0" y="12973"/>
                </a:moveTo>
                <a:lnTo>
                  <a:pt x="1562894" y="12973"/>
                </a:lnTo>
                <a:lnTo>
                  <a:pt x="1562894" y="0"/>
                </a:lnTo>
                <a:lnTo>
                  <a:pt x="0" y="0"/>
                </a:lnTo>
                <a:lnTo>
                  <a:pt x="0" y="129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640003" y="1829156"/>
            <a:ext cx="1547495" cy="635000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194945">
              <a:lnSpc>
                <a:spcPct val="100000"/>
              </a:lnSpc>
            </a:pPr>
            <a:r>
              <a:rPr sz="1400" spc="130" dirty="0">
                <a:latin typeface="Arial MT"/>
                <a:cs typeface="Arial MT"/>
              </a:rPr>
              <a:t>Architecture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632255" y="1172384"/>
            <a:ext cx="1563370" cy="0"/>
          </a:xfrm>
          <a:custGeom>
            <a:avLst/>
            <a:gdLst/>
            <a:ahLst/>
            <a:cxnLst/>
            <a:rect l="l" t="t" r="r" b="b"/>
            <a:pathLst>
              <a:path w="1563370">
                <a:moveTo>
                  <a:pt x="0" y="0"/>
                </a:moveTo>
                <a:lnTo>
                  <a:pt x="1562894" y="0"/>
                </a:lnTo>
              </a:path>
            </a:pathLst>
          </a:custGeom>
          <a:ln w="129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640003" y="1250486"/>
            <a:ext cx="1547495" cy="457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8775" marR="292735" indent="-60325">
              <a:lnSpc>
                <a:spcPct val="101400"/>
              </a:lnSpc>
              <a:spcBef>
                <a:spcPts val="90"/>
              </a:spcBef>
            </a:pPr>
            <a:r>
              <a:rPr sz="1400" spc="235" dirty="0">
                <a:latin typeface="Arial MT"/>
                <a:cs typeface="Arial MT"/>
              </a:rPr>
              <a:t>O</a:t>
            </a:r>
            <a:r>
              <a:rPr sz="1400" spc="165" dirty="0">
                <a:latin typeface="Arial MT"/>
                <a:cs typeface="Arial MT"/>
              </a:rPr>
              <a:t>p</a:t>
            </a:r>
            <a:r>
              <a:rPr sz="1400" spc="155" dirty="0">
                <a:latin typeface="Arial MT"/>
                <a:cs typeface="Arial MT"/>
              </a:rPr>
              <a:t>e</a:t>
            </a:r>
            <a:r>
              <a:rPr sz="1400" spc="105" dirty="0">
                <a:latin typeface="Arial MT"/>
                <a:cs typeface="Arial MT"/>
              </a:rPr>
              <a:t>r</a:t>
            </a:r>
            <a:r>
              <a:rPr sz="1400" spc="125" dirty="0">
                <a:latin typeface="Arial MT"/>
                <a:cs typeface="Arial MT"/>
              </a:rPr>
              <a:t>at</a:t>
            </a:r>
            <a:r>
              <a:rPr sz="1400" spc="50" dirty="0">
                <a:latin typeface="Arial MT"/>
                <a:cs typeface="Arial MT"/>
              </a:rPr>
              <a:t>i</a:t>
            </a:r>
            <a:r>
              <a:rPr sz="1400" spc="125" dirty="0">
                <a:latin typeface="Arial MT"/>
                <a:cs typeface="Arial MT"/>
              </a:rPr>
              <a:t>ng  </a:t>
            </a:r>
            <a:r>
              <a:rPr sz="1400" spc="160" dirty="0">
                <a:latin typeface="Arial MT"/>
                <a:cs typeface="Arial MT"/>
              </a:rPr>
              <a:t>Systems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32255" y="523157"/>
            <a:ext cx="1563370" cy="649605"/>
          </a:xfrm>
          <a:prstGeom prst="rect">
            <a:avLst/>
          </a:prstGeom>
          <a:ln w="15494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353695" marR="247650" indent="-99060">
              <a:lnSpc>
                <a:spcPct val="101600"/>
              </a:lnSpc>
              <a:spcBef>
                <a:spcPts val="700"/>
              </a:spcBef>
            </a:pPr>
            <a:r>
              <a:rPr sz="1400" spc="190" dirty="0">
                <a:latin typeface="Arial MT"/>
                <a:cs typeface="Arial MT"/>
              </a:rPr>
              <a:t>A</a:t>
            </a:r>
            <a:r>
              <a:rPr sz="1400" spc="165" dirty="0">
                <a:latin typeface="Arial MT"/>
                <a:cs typeface="Arial MT"/>
              </a:rPr>
              <a:t>p</a:t>
            </a:r>
            <a:r>
              <a:rPr sz="1400" spc="155" dirty="0">
                <a:latin typeface="Arial MT"/>
                <a:cs typeface="Arial MT"/>
              </a:rPr>
              <a:t>p</a:t>
            </a:r>
            <a:r>
              <a:rPr sz="1400" spc="55" dirty="0">
                <a:latin typeface="Arial MT"/>
                <a:cs typeface="Arial MT"/>
              </a:rPr>
              <a:t>li</a:t>
            </a:r>
            <a:r>
              <a:rPr sz="1400" spc="155" dirty="0">
                <a:latin typeface="Arial MT"/>
                <a:cs typeface="Arial MT"/>
              </a:rPr>
              <a:t>c</a:t>
            </a:r>
            <a:r>
              <a:rPr sz="1400" spc="125" dirty="0">
                <a:latin typeface="Arial MT"/>
                <a:cs typeface="Arial MT"/>
              </a:rPr>
              <a:t>at</a:t>
            </a:r>
            <a:r>
              <a:rPr sz="1400" spc="50" dirty="0">
                <a:latin typeface="Arial MT"/>
                <a:cs typeface="Arial MT"/>
              </a:rPr>
              <a:t>i</a:t>
            </a:r>
            <a:r>
              <a:rPr sz="1400" spc="125" dirty="0">
                <a:latin typeface="Arial MT"/>
                <a:cs typeface="Arial MT"/>
              </a:rPr>
              <a:t>on  </a:t>
            </a:r>
            <a:r>
              <a:rPr sz="1400" spc="145" dirty="0">
                <a:latin typeface="Arial MT"/>
                <a:cs typeface="Arial MT"/>
              </a:rPr>
              <a:t>Software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23415" y="5902553"/>
            <a:ext cx="901065" cy="3873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415"/>
              </a:lnSpc>
              <a:spcBef>
                <a:spcPts val="110"/>
              </a:spcBef>
            </a:pPr>
            <a:r>
              <a:rPr sz="1400" spc="130" dirty="0">
                <a:solidFill>
                  <a:srgbClr val="0000FF"/>
                </a:solidFill>
                <a:latin typeface="Arial MT"/>
                <a:cs typeface="Arial MT"/>
              </a:rPr>
              <a:t>electrons</a:t>
            </a:r>
            <a:endParaRPr sz="1400">
              <a:latin typeface="Arial MT"/>
              <a:cs typeface="Arial MT"/>
            </a:endParaRPr>
          </a:p>
          <a:p>
            <a:pPr marL="92710">
              <a:lnSpc>
                <a:spcPts val="1415"/>
              </a:lnSpc>
            </a:pPr>
            <a:r>
              <a:rPr sz="1400" dirty="0"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63627" y="5145235"/>
            <a:ext cx="1022985" cy="457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4310" marR="5080" indent="-182245">
              <a:lnSpc>
                <a:spcPct val="101400"/>
              </a:lnSpc>
              <a:spcBef>
                <a:spcPts val="90"/>
              </a:spcBef>
            </a:pPr>
            <a:r>
              <a:rPr sz="1400" spc="90" dirty="0">
                <a:solidFill>
                  <a:srgbClr val="0000FF"/>
                </a:solidFill>
                <a:latin typeface="Arial MT"/>
                <a:cs typeface="Arial MT"/>
              </a:rPr>
              <a:t>tr</a:t>
            </a:r>
            <a:r>
              <a:rPr sz="1400" spc="165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400" spc="155" dirty="0">
                <a:solidFill>
                  <a:srgbClr val="0000FF"/>
                </a:solidFill>
                <a:latin typeface="Arial MT"/>
                <a:cs typeface="Arial MT"/>
              </a:rPr>
              <a:t>ns</a:t>
            </a:r>
            <a:r>
              <a:rPr sz="1400" spc="55" dirty="0">
                <a:solidFill>
                  <a:srgbClr val="0000FF"/>
                </a:solidFill>
                <a:latin typeface="Arial MT"/>
                <a:cs typeface="Arial MT"/>
              </a:rPr>
              <a:t>i</a:t>
            </a:r>
            <a:r>
              <a:rPr sz="1400" spc="155" dirty="0">
                <a:solidFill>
                  <a:srgbClr val="0000FF"/>
                </a:solidFill>
                <a:latin typeface="Arial MT"/>
                <a:cs typeface="Arial MT"/>
              </a:rPr>
              <a:t>s</a:t>
            </a:r>
            <a:r>
              <a:rPr sz="1400" spc="110" dirty="0">
                <a:solidFill>
                  <a:srgbClr val="0000FF"/>
                </a:solidFill>
                <a:latin typeface="Arial MT"/>
                <a:cs typeface="Arial MT"/>
              </a:rPr>
              <a:t>tors  </a:t>
            </a:r>
            <a:r>
              <a:rPr sz="1400" spc="140" dirty="0">
                <a:solidFill>
                  <a:srgbClr val="0000FF"/>
                </a:solidFill>
                <a:latin typeface="Arial MT"/>
                <a:cs typeface="Arial MT"/>
              </a:rPr>
              <a:t>diodes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497421" y="4496044"/>
            <a:ext cx="952500" cy="457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7804" marR="5080" indent="-205740">
              <a:lnSpc>
                <a:spcPct val="101400"/>
              </a:lnSpc>
              <a:spcBef>
                <a:spcPts val="90"/>
              </a:spcBef>
            </a:pPr>
            <a:r>
              <a:rPr sz="1400" spc="165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400" spc="280" dirty="0">
                <a:solidFill>
                  <a:srgbClr val="0000FF"/>
                </a:solidFill>
                <a:latin typeface="Arial MT"/>
                <a:cs typeface="Arial MT"/>
              </a:rPr>
              <a:t>m</a:t>
            </a:r>
            <a:r>
              <a:rPr sz="1400" spc="165" dirty="0">
                <a:solidFill>
                  <a:srgbClr val="0000FF"/>
                </a:solidFill>
                <a:latin typeface="Arial MT"/>
                <a:cs typeface="Arial MT"/>
              </a:rPr>
              <a:t>p</a:t>
            </a:r>
            <a:r>
              <a:rPr sz="1400" spc="50" dirty="0">
                <a:solidFill>
                  <a:srgbClr val="0000FF"/>
                </a:solidFill>
                <a:latin typeface="Arial MT"/>
                <a:cs typeface="Arial MT"/>
              </a:rPr>
              <a:t>l</a:t>
            </a:r>
            <a:r>
              <a:rPr sz="1400" spc="55" dirty="0">
                <a:solidFill>
                  <a:srgbClr val="0000FF"/>
                </a:solidFill>
                <a:latin typeface="Arial MT"/>
                <a:cs typeface="Arial MT"/>
              </a:rPr>
              <a:t>i</a:t>
            </a:r>
            <a:r>
              <a:rPr sz="1400" spc="95" dirty="0">
                <a:solidFill>
                  <a:srgbClr val="0000FF"/>
                </a:solidFill>
                <a:latin typeface="Arial MT"/>
                <a:cs typeface="Arial MT"/>
              </a:rPr>
              <a:t>f</a:t>
            </a:r>
            <a:r>
              <a:rPr sz="1400" spc="55" dirty="0">
                <a:solidFill>
                  <a:srgbClr val="0000FF"/>
                </a:solidFill>
                <a:latin typeface="Arial MT"/>
                <a:cs typeface="Arial MT"/>
              </a:rPr>
              <a:t>i</a:t>
            </a:r>
            <a:r>
              <a:rPr sz="1400" spc="114" dirty="0">
                <a:solidFill>
                  <a:srgbClr val="0000FF"/>
                </a:solidFill>
                <a:latin typeface="Arial MT"/>
                <a:cs typeface="Arial MT"/>
              </a:rPr>
              <a:t>ers  </a:t>
            </a:r>
            <a:r>
              <a:rPr sz="1400" spc="100" dirty="0">
                <a:solidFill>
                  <a:srgbClr val="0000FF"/>
                </a:solidFill>
                <a:latin typeface="Arial MT"/>
                <a:cs typeface="Arial MT"/>
              </a:rPr>
              <a:t>filters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437632" y="3846853"/>
            <a:ext cx="1073785" cy="457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540">
              <a:lnSpc>
                <a:spcPct val="101400"/>
              </a:lnSpc>
              <a:spcBef>
                <a:spcPts val="90"/>
              </a:spcBef>
            </a:pPr>
            <a:r>
              <a:rPr sz="1400" spc="204" dirty="0">
                <a:solidFill>
                  <a:srgbClr val="0000FF"/>
                </a:solidFill>
                <a:latin typeface="Arial MT"/>
                <a:cs typeface="Arial MT"/>
              </a:rPr>
              <a:t>AND</a:t>
            </a:r>
            <a:r>
              <a:rPr sz="14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145" dirty="0">
                <a:solidFill>
                  <a:srgbClr val="0000FF"/>
                </a:solidFill>
                <a:latin typeface="Arial MT"/>
                <a:cs typeface="Arial MT"/>
              </a:rPr>
              <a:t>gates </a:t>
            </a:r>
            <a:r>
              <a:rPr sz="1400" spc="-37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210" dirty="0">
                <a:solidFill>
                  <a:srgbClr val="0000FF"/>
                </a:solidFill>
                <a:latin typeface="Arial MT"/>
                <a:cs typeface="Arial MT"/>
              </a:rPr>
              <a:t>NOT</a:t>
            </a:r>
            <a:r>
              <a:rPr sz="1400" spc="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145" dirty="0">
                <a:solidFill>
                  <a:srgbClr val="0000FF"/>
                </a:solidFill>
                <a:latin typeface="Arial MT"/>
                <a:cs typeface="Arial MT"/>
              </a:rPr>
              <a:t>gates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484423" y="3197627"/>
            <a:ext cx="981710" cy="45783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147955">
              <a:lnSpc>
                <a:spcPct val="101499"/>
              </a:lnSpc>
              <a:spcBef>
                <a:spcPts val="85"/>
              </a:spcBef>
            </a:pPr>
            <a:r>
              <a:rPr sz="1400" spc="150" dirty="0">
                <a:solidFill>
                  <a:srgbClr val="0000FF"/>
                </a:solidFill>
                <a:latin typeface="Arial MT"/>
                <a:cs typeface="Arial MT"/>
              </a:rPr>
              <a:t>adders </a:t>
            </a:r>
            <a:r>
              <a:rPr sz="1400" spc="15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285" dirty="0">
                <a:solidFill>
                  <a:srgbClr val="0000FF"/>
                </a:solidFill>
                <a:latin typeface="Arial MT"/>
                <a:cs typeface="Arial MT"/>
              </a:rPr>
              <a:t>m</a:t>
            </a:r>
            <a:r>
              <a:rPr sz="1400" spc="165" dirty="0">
                <a:solidFill>
                  <a:srgbClr val="0000FF"/>
                </a:solidFill>
                <a:latin typeface="Arial MT"/>
                <a:cs typeface="Arial MT"/>
              </a:rPr>
              <a:t>e</a:t>
            </a:r>
            <a:r>
              <a:rPr sz="1400" spc="280" dirty="0">
                <a:solidFill>
                  <a:srgbClr val="0000FF"/>
                </a:solidFill>
                <a:latin typeface="Arial MT"/>
                <a:cs typeface="Arial MT"/>
              </a:rPr>
              <a:t>m</a:t>
            </a:r>
            <a:r>
              <a:rPr sz="1400" spc="110" dirty="0">
                <a:solidFill>
                  <a:srgbClr val="0000FF"/>
                </a:solidFill>
                <a:latin typeface="Arial MT"/>
                <a:cs typeface="Arial MT"/>
              </a:rPr>
              <a:t>ori</a:t>
            </a:r>
            <a:r>
              <a:rPr sz="1400" spc="155" dirty="0">
                <a:solidFill>
                  <a:srgbClr val="0000FF"/>
                </a:solidFill>
                <a:latin typeface="Arial MT"/>
                <a:cs typeface="Arial MT"/>
              </a:rPr>
              <a:t>e</a:t>
            </a:r>
            <a:r>
              <a:rPr sz="1400" spc="150" dirty="0">
                <a:solidFill>
                  <a:srgbClr val="0000FF"/>
                </a:solidFill>
                <a:latin typeface="Arial MT"/>
                <a:cs typeface="Arial MT"/>
              </a:rPr>
              <a:t>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463627" y="2548939"/>
            <a:ext cx="1020444" cy="457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5400">
              <a:lnSpc>
                <a:spcPct val="101400"/>
              </a:lnSpc>
              <a:spcBef>
                <a:spcPts val="90"/>
              </a:spcBef>
            </a:pPr>
            <a:r>
              <a:rPr sz="1400" spc="140" dirty="0">
                <a:solidFill>
                  <a:srgbClr val="0000FF"/>
                </a:solidFill>
                <a:latin typeface="Arial MT"/>
                <a:cs typeface="Arial MT"/>
              </a:rPr>
              <a:t>datapaths </a:t>
            </a:r>
            <a:r>
              <a:rPr sz="1400" spc="-37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155" dirty="0">
                <a:solidFill>
                  <a:srgbClr val="0000FF"/>
                </a:solidFill>
                <a:latin typeface="Arial MT"/>
                <a:cs typeface="Arial MT"/>
              </a:rPr>
              <a:t>c</a:t>
            </a:r>
            <a:r>
              <a:rPr sz="1400" spc="165" dirty="0">
                <a:solidFill>
                  <a:srgbClr val="0000FF"/>
                </a:solidFill>
                <a:latin typeface="Arial MT"/>
                <a:cs typeface="Arial MT"/>
              </a:rPr>
              <a:t>o</a:t>
            </a:r>
            <a:r>
              <a:rPr sz="1400" spc="155" dirty="0">
                <a:solidFill>
                  <a:srgbClr val="0000FF"/>
                </a:solidFill>
                <a:latin typeface="Arial MT"/>
                <a:cs typeface="Arial MT"/>
              </a:rPr>
              <a:t>n</a:t>
            </a:r>
            <a:r>
              <a:rPr sz="1400" spc="90" dirty="0">
                <a:solidFill>
                  <a:srgbClr val="0000FF"/>
                </a:solidFill>
                <a:latin typeface="Arial MT"/>
                <a:cs typeface="Arial MT"/>
              </a:rPr>
              <a:t>tr</a:t>
            </a:r>
            <a:r>
              <a:rPr sz="1400" spc="165" dirty="0">
                <a:solidFill>
                  <a:srgbClr val="0000FF"/>
                </a:solidFill>
                <a:latin typeface="Arial MT"/>
                <a:cs typeface="Arial MT"/>
              </a:rPr>
              <a:t>o</a:t>
            </a:r>
            <a:r>
              <a:rPr sz="1400" spc="50" dirty="0">
                <a:solidFill>
                  <a:srgbClr val="0000FF"/>
                </a:solidFill>
                <a:latin typeface="Arial MT"/>
                <a:cs typeface="Arial MT"/>
              </a:rPr>
              <a:t>l</a:t>
            </a:r>
            <a:r>
              <a:rPr sz="1400" spc="55" dirty="0">
                <a:solidFill>
                  <a:srgbClr val="0000FF"/>
                </a:solidFill>
                <a:latin typeface="Arial MT"/>
                <a:cs typeface="Arial MT"/>
              </a:rPr>
              <a:t>l</a:t>
            </a:r>
            <a:r>
              <a:rPr sz="1400" spc="135" dirty="0">
                <a:solidFill>
                  <a:srgbClr val="0000FF"/>
                </a:solidFill>
                <a:latin typeface="Arial MT"/>
                <a:cs typeface="Arial MT"/>
              </a:rPr>
              <a:t>ers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416619" y="1899712"/>
            <a:ext cx="1116965" cy="457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2875" marR="5080" indent="-130810">
              <a:lnSpc>
                <a:spcPct val="101400"/>
              </a:lnSpc>
              <a:spcBef>
                <a:spcPts val="90"/>
              </a:spcBef>
            </a:pPr>
            <a:r>
              <a:rPr sz="1400" spc="55" dirty="0">
                <a:solidFill>
                  <a:srgbClr val="0000FF"/>
                </a:solidFill>
                <a:latin typeface="Arial MT"/>
                <a:cs typeface="Arial MT"/>
              </a:rPr>
              <a:t>i</a:t>
            </a:r>
            <a:r>
              <a:rPr sz="1400" spc="165" dirty="0">
                <a:solidFill>
                  <a:srgbClr val="0000FF"/>
                </a:solidFill>
                <a:latin typeface="Arial MT"/>
                <a:cs typeface="Arial MT"/>
              </a:rPr>
              <a:t>n</a:t>
            </a:r>
            <a:r>
              <a:rPr sz="1400" spc="155" dirty="0">
                <a:solidFill>
                  <a:srgbClr val="0000FF"/>
                </a:solidFill>
                <a:latin typeface="Arial MT"/>
                <a:cs typeface="Arial MT"/>
              </a:rPr>
              <a:t>s</a:t>
            </a:r>
            <a:r>
              <a:rPr sz="1400" spc="90" dirty="0">
                <a:solidFill>
                  <a:srgbClr val="0000FF"/>
                </a:solidFill>
                <a:latin typeface="Arial MT"/>
                <a:cs typeface="Arial MT"/>
              </a:rPr>
              <a:t>tr</a:t>
            </a:r>
            <a:r>
              <a:rPr sz="1400" spc="165" dirty="0">
                <a:solidFill>
                  <a:srgbClr val="0000FF"/>
                </a:solidFill>
                <a:latin typeface="Arial MT"/>
                <a:cs typeface="Arial MT"/>
              </a:rPr>
              <a:t>u</a:t>
            </a:r>
            <a:r>
              <a:rPr sz="1400" spc="155" dirty="0">
                <a:solidFill>
                  <a:srgbClr val="0000FF"/>
                </a:solidFill>
                <a:latin typeface="Arial MT"/>
                <a:cs typeface="Arial MT"/>
              </a:rPr>
              <a:t>c</a:t>
            </a:r>
            <a:r>
              <a:rPr sz="1400" spc="80" dirty="0">
                <a:solidFill>
                  <a:srgbClr val="0000FF"/>
                </a:solidFill>
                <a:latin typeface="Arial MT"/>
                <a:cs typeface="Arial MT"/>
              </a:rPr>
              <a:t>t</a:t>
            </a:r>
            <a:r>
              <a:rPr sz="1400" spc="50" dirty="0">
                <a:solidFill>
                  <a:srgbClr val="0000FF"/>
                </a:solidFill>
                <a:latin typeface="Arial MT"/>
                <a:cs typeface="Arial MT"/>
              </a:rPr>
              <a:t>i</a:t>
            </a:r>
            <a:r>
              <a:rPr sz="1400" spc="165" dirty="0">
                <a:solidFill>
                  <a:srgbClr val="0000FF"/>
                </a:solidFill>
                <a:latin typeface="Arial MT"/>
                <a:cs typeface="Arial MT"/>
              </a:rPr>
              <a:t>o</a:t>
            </a:r>
            <a:r>
              <a:rPr sz="1400" spc="155" dirty="0">
                <a:solidFill>
                  <a:srgbClr val="0000FF"/>
                </a:solidFill>
                <a:latin typeface="Arial MT"/>
                <a:cs typeface="Arial MT"/>
              </a:rPr>
              <a:t>n</a:t>
            </a:r>
            <a:r>
              <a:rPr sz="1400" spc="105" dirty="0">
                <a:solidFill>
                  <a:srgbClr val="0000FF"/>
                </a:solidFill>
                <a:latin typeface="Arial MT"/>
                <a:cs typeface="Arial MT"/>
              </a:rPr>
              <a:t>s  </a:t>
            </a:r>
            <a:r>
              <a:rPr sz="1400" spc="125" dirty="0">
                <a:solidFill>
                  <a:srgbClr val="0000FF"/>
                </a:solidFill>
                <a:latin typeface="Arial MT"/>
                <a:cs typeface="Arial MT"/>
              </a:rPr>
              <a:t>registers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297044" y="1358630"/>
            <a:ext cx="1353820" cy="241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135" dirty="0">
                <a:solidFill>
                  <a:srgbClr val="0000FF"/>
                </a:solidFill>
                <a:latin typeface="Arial MT"/>
                <a:cs typeface="Arial MT"/>
              </a:rPr>
              <a:t>device</a:t>
            </a:r>
            <a:r>
              <a:rPr sz="1400" spc="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400" spc="120" dirty="0">
                <a:solidFill>
                  <a:srgbClr val="0000FF"/>
                </a:solidFill>
                <a:latin typeface="Arial MT"/>
                <a:cs typeface="Arial MT"/>
              </a:rPr>
              <a:t>drivers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502619" y="709943"/>
            <a:ext cx="942975" cy="241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140" dirty="0">
                <a:solidFill>
                  <a:srgbClr val="0000FF"/>
                </a:solidFill>
                <a:latin typeface="Arial MT"/>
                <a:cs typeface="Arial MT"/>
              </a:rPr>
              <a:t>progr</a:t>
            </a:r>
            <a:r>
              <a:rPr sz="1400" spc="165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400" spc="280" dirty="0">
                <a:solidFill>
                  <a:srgbClr val="0000FF"/>
                </a:solidFill>
                <a:latin typeface="Arial MT"/>
                <a:cs typeface="Arial MT"/>
              </a:rPr>
              <a:t>m</a:t>
            </a:r>
            <a:r>
              <a:rPr sz="1400" spc="150" dirty="0">
                <a:solidFill>
                  <a:srgbClr val="0000FF"/>
                </a:solidFill>
                <a:latin typeface="Arial MT"/>
                <a:cs typeface="Arial MT"/>
              </a:rPr>
              <a:t>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999665" y="2339132"/>
            <a:ext cx="267335" cy="15767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80"/>
              </a:lnSpc>
            </a:pPr>
            <a:r>
              <a:rPr sz="1700" dirty="0">
                <a:solidFill>
                  <a:srgbClr val="0000FF"/>
                </a:solidFill>
                <a:latin typeface="Arial MT"/>
                <a:cs typeface="Arial MT"/>
              </a:rPr>
              <a:t>focus</a:t>
            </a:r>
            <a:r>
              <a:rPr sz="1700" spc="-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1700" spc="-9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0000FF"/>
                </a:solidFill>
                <a:latin typeface="Arial MT"/>
                <a:cs typeface="Arial MT"/>
              </a:rPr>
              <a:t>th</a:t>
            </a:r>
            <a:r>
              <a:rPr sz="1700" spc="-15" dirty="0">
                <a:solidFill>
                  <a:srgbClr val="0000FF"/>
                </a:solidFill>
                <a:latin typeface="Arial MT"/>
                <a:cs typeface="Arial MT"/>
              </a:rPr>
              <a:t>i</a:t>
            </a:r>
            <a:r>
              <a:rPr sz="1700" dirty="0">
                <a:solidFill>
                  <a:srgbClr val="0000FF"/>
                </a:solidFill>
                <a:latin typeface="Arial MT"/>
                <a:cs typeface="Arial MT"/>
              </a:rPr>
              <a:t>s</a:t>
            </a:r>
            <a:r>
              <a:rPr sz="1700" spc="-6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700" spc="5" dirty="0">
                <a:solidFill>
                  <a:srgbClr val="0000FF"/>
                </a:solidFill>
                <a:latin typeface="Arial MT"/>
                <a:cs typeface="Arial MT"/>
              </a:rPr>
              <a:t>c</a:t>
            </a:r>
            <a:r>
              <a:rPr sz="1700" dirty="0">
                <a:solidFill>
                  <a:srgbClr val="0000FF"/>
                </a:solidFill>
                <a:latin typeface="Arial MT"/>
                <a:cs typeface="Arial MT"/>
              </a:rPr>
              <a:t>o</a:t>
            </a:r>
            <a:r>
              <a:rPr sz="1700" spc="-10" dirty="0">
                <a:solidFill>
                  <a:srgbClr val="0000FF"/>
                </a:solidFill>
                <a:latin typeface="Arial MT"/>
                <a:cs typeface="Arial MT"/>
              </a:rPr>
              <a:t>u</a:t>
            </a:r>
            <a:r>
              <a:rPr sz="1700" dirty="0">
                <a:solidFill>
                  <a:srgbClr val="0000FF"/>
                </a:solidFill>
                <a:latin typeface="Arial MT"/>
                <a:cs typeface="Arial MT"/>
              </a:rPr>
              <a:t>r</a:t>
            </a:r>
            <a:r>
              <a:rPr sz="1700" spc="5" dirty="0">
                <a:solidFill>
                  <a:srgbClr val="0000FF"/>
                </a:solidFill>
                <a:latin typeface="Arial MT"/>
                <a:cs typeface="Arial MT"/>
              </a:rPr>
              <a:t>s</a:t>
            </a:r>
            <a:r>
              <a:rPr sz="1700" dirty="0">
                <a:solidFill>
                  <a:srgbClr val="0000FF"/>
                </a:solidFill>
                <a:latin typeface="Arial MT"/>
                <a:cs typeface="Arial MT"/>
              </a:rPr>
              <a:t>e</a:t>
            </a:r>
            <a:endParaRPr sz="17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402300" y="1231223"/>
            <a:ext cx="1153795" cy="3757295"/>
            <a:chOff x="6402300" y="1231223"/>
            <a:chExt cx="1153795" cy="3757295"/>
          </a:xfrm>
        </p:grpSpPr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2300" y="1231223"/>
              <a:ext cx="583713" cy="61294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448806" y="1258061"/>
              <a:ext cx="509270" cy="524510"/>
            </a:xfrm>
            <a:custGeom>
              <a:avLst/>
              <a:gdLst/>
              <a:ahLst/>
              <a:cxnLst/>
              <a:rect l="l" t="t" r="r" b="b"/>
              <a:pathLst>
                <a:path w="509270" h="524510">
                  <a:moveTo>
                    <a:pt x="509016" y="524255"/>
                  </a:moveTo>
                  <a:lnTo>
                    <a:pt x="441347" y="522736"/>
                  </a:lnTo>
                  <a:lnTo>
                    <a:pt x="380548" y="518451"/>
                  </a:lnTo>
                  <a:lnTo>
                    <a:pt x="329041" y="511810"/>
                  </a:lnTo>
                  <a:lnTo>
                    <a:pt x="289249" y="503221"/>
                  </a:lnTo>
                  <a:lnTo>
                    <a:pt x="254508" y="481838"/>
                  </a:lnTo>
                  <a:lnTo>
                    <a:pt x="254508" y="304546"/>
                  </a:lnTo>
                  <a:lnTo>
                    <a:pt x="245418" y="293290"/>
                  </a:lnTo>
                  <a:lnTo>
                    <a:pt x="179974" y="274573"/>
                  </a:lnTo>
                  <a:lnTo>
                    <a:pt x="128467" y="267932"/>
                  </a:lnTo>
                  <a:lnTo>
                    <a:pt x="67668" y="263647"/>
                  </a:lnTo>
                  <a:lnTo>
                    <a:pt x="0" y="262127"/>
                  </a:lnTo>
                  <a:lnTo>
                    <a:pt x="67668" y="260608"/>
                  </a:lnTo>
                  <a:lnTo>
                    <a:pt x="128467" y="256323"/>
                  </a:lnTo>
                  <a:lnTo>
                    <a:pt x="179974" y="249682"/>
                  </a:lnTo>
                  <a:lnTo>
                    <a:pt x="219766" y="241093"/>
                  </a:lnTo>
                  <a:lnTo>
                    <a:pt x="254508" y="219710"/>
                  </a:lnTo>
                  <a:lnTo>
                    <a:pt x="254508" y="42417"/>
                  </a:lnTo>
                  <a:lnTo>
                    <a:pt x="263597" y="31162"/>
                  </a:lnTo>
                  <a:lnTo>
                    <a:pt x="289249" y="21034"/>
                  </a:lnTo>
                  <a:lnTo>
                    <a:pt x="329041" y="12446"/>
                  </a:lnTo>
                  <a:lnTo>
                    <a:pt x="380548" y="5804"/>
                  </a:lnTo>
                  <a:lnTo>
                    <a:pt x="441347" y="1519"/>
                  </a:lnTo>
                  <a:lnTo>
                    <a:pt x="509016" y="0"/>
                  </a:lnTo>
                </a:path>
              </a:pathLst>
            </a:custGeom>
            <a:ln w="25400">
              <a:solidFill>
                <a:srgbClr val="E383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11375" y="1869926"/>
              <a:ext cx="573150" cy="126801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48806" y="1896617"/>
              <a:ext cx="508000" cy="1179830"/>
            </a:xfrm>
            <a:custGeom>
              <a:avLst/>
              <a:gdLst/>
              <a:ahLst/>
              <a:cxnLst/>
              <a:rect l="l" t="t" r="r" b="b"/>
              <a:pathLst>
                <a:path w="508000" h="1179830">
                  <a:moveTo>
                    <a:pt x="507492" y="1179576"/>
                  </a:moveTo>
                  <a:lnTo>
                    <a:pt x="427311" y="1177421"/>
                  </a:lnTo>
                  <a:lnTo>
                    <a:pt x="357658" y="1171419"/>
                  </a:lnTo>
                  <a:lnTo>
                    <a:pt x="302721" y="1162266"/>
                  </a:lnTo>
                  <a:lnTo>
                    <a:pt x="253746" y="1137285"/>
                  </a:lnTo>
                  <a:lnTo>
                    <a:pt x="253746" y="632079"/>
                  </a:lnTo>
                  <a:lnTo>
                    <a:pt x="240804" y="618707"/>
                  </a:lnTo>
                  <a:lnTo>
                    <a:pt x="204770" y="607097"/>
                  </a:lnTo>
                  <a:lnTo>
                    <a:pt x="149833" y="597944"/>
                  </a:lnTo>
                  <a:lnTo>
                    <a:pt x="80180" y="591942"/>
                  </a:lnTo>
                  <a:lnTo>
                    <a:pt x="0" y="589788"/>
                  </a:lnTo>
                  <a:lnTo>
                    <a:pt x="80180" y="587633"/>
                  </a:lnTo>
                  <a:lnTo>
                    <a:pt x="149833" y="581631"/>
                  </a:lnTo>
                  <a:lnTo>
                    <a:pt x="204770" y="572478"/>
                  </a:lnTo>
                  <a:lnTo>
                    <a:pt x="240804" y="560868"/>
                  </a:lnTo>
                  <a:lnTo>
                    <a:pt x="253746" y="547497"/>
                  </a:lnTo>
                  <a:lnTo>
                    <a:pt x="253746" y="42291"/>
                  </a:lnTo>
                  <a:lnTo>
                    <a:pt x="266687" y="28919"/>
                  </a:lnTo>
                  <a:lnTo>
                    <a:pt x="302721" y="17309"/>
                  </a:lnTo>
                  <a:lnTo>
                    <a:pt x="357658" y="8156"/>
                  </a:lnTo>
                  <a:lnTo>
                    <a:pt x="427311" y="2154"/>
                  </a:lnTo>
                  <a:lnTo>
                    <a:pt x="507492" y="0"/>
                  </a:lnTo>
                </a:path>
              </a:pathLst>
            </a:custGeom>
            <a:ln w="25400">
              <a:solidFill>
                <a:srgbClr val="E383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51092" y="3105911"/>
              <a:ext cx="637019" cy="1374648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506718" y="3141725"/>
              <a:ext cx="544195" cy="1268095"/>
            </a:xfrm>
            <a:custGeom>
              <a:avLst/>
              <a:gdLst/>
              <a:ahLst/>
              <a:cxnLst/>
              <a:rect l="l" t="t" r="r" b="b"/>
              <a:pathLst>
                <a:path w="544195" h="1268095">
                  <a:moveTo>
                    <a:pt x="544067" y="1267968"/>
                  </a:moveTo>
                  <a:lnTo>
                    <a:pt x="471750" y="1266346"/>
                  </a:lnTo>
                  <a:lnTo>
                    <a:pt x="406766" y="1261773"/>
                  </a:lnTo>
                  <a:lnTo>
                    <a:pt x="351710" y="1254680"/>
                  </a:lnTo>
                  <a:lnTo>
                    <a:pt x="309174" y="1245503"/>
                  </a:lnTo>
                  <a:lnTo>
                    <a:pt x="272033" y="1222629"/>
                  </a:lnTo>
                  <a:lnTo>
                    <a:pt x="272033" y="679323"/>
                  </a:lnTo>
                  <a:lnTo>
                    <a:pt x="262316" y="667277"/>
                  </a:lnTo>
                  <a:lnTo>
                    <a:pt x="192357" y="647271"/>
                  </a:lnTo>
                  <a:lnTo>
                    <a:pt x="137301" y="640178"/>
                  </a:lnTo>
                  <a:lnTo>
                    <a:pt x="72317" y="635605"/>
                  </a:lnTo>
                  <a:lnTo>
                    <a:pt x="0" y="633984"/>
                  </a:lnTo>
                  <a:lnTo>
                    <a:pt x="72317" y="632362"/>
                  </a:lnTo>
                  <a:lnTo>
                    <a:pt x="137301" y="627789"/>
                  </a:lnTo>
                  <a:lnTo>
                    <a:pt x="192357" y="620696"/>
                  </a:lnTo>
                  <a:lnTo>
                    <a:pt x="234893" y="611519"/>
                  </a:lnTo>
                  <a:lnTo>
                    <a:pt x="272033" y="588644"/>
                  </a:lnTo>
                  <a:lnTo>
                    <a:pt x="272033" y="45338"/>
                  </a:lnTo>
                  <a:lnTo>
                    <a:pt x="281751" y="33293"/>
                  </a:lnTo>
                  <a:lnTo>
                    <a:pt x="309174" y="22464"/>
                  </a:lnTo>
                  <a:lnTo>
                    <a:pt x="351710" y="13287"/>
                  </a:lnTo>
                  <a:lnTo>
                    <a:pt x="406766" y="6194"/>
                  </a:lnTo>
                  <a:lnTo>
                    <a:pt x="471750" y="1621"/>
                  </a:lnTo>
                  <a:lnTo>
                    <a:pt x="544067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92112" y="1545335"/>
              <a:ext cx="563867" cy="344271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039356" y="1569719"/>
              <a:ext cx="474345" cy="3352800"/>
            </a:xfrm>
            <a:custGeom>
              <a:avLst/>
              <a:gdLst/>
              <a:ahLst/>
              <a:cxnLst/>
              <a:rect l="l" t="t" r="r" b="b"/>
              <a:pathLst>
                <a:path w="474345" h="3352800">
                  <a:moveTo>
                    <a:pt x="473964" y="0"/>
                  </a:moveTo>
                  <a:lnTo>
                    <a:pt x="0" y="0"/>
                  </a:lnTo>
                  <a:lnTo>
                    <a:pt x="0" y="3352800"/>
                  </a:lnTo>
                  <a:lnTo>
                    <a:pt x="473964" y="3352800"/>
                  </a:lnTo>
                  <a:lnTo>
                    <a:pt x="4739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039356" y="1569719"/>
              <a:ext cx="474345" cy="3352800"/>
            </a:xfrm>
            <a:custGeom>
              <a:avLst/>
              <a:gdLst/>
              <a:ahLst/>
              <a:cxnLst/>
              <a:rect l="l" t="t" r="r" b="b"/>
              <a:pathLst>
                <a:path w="474345" h="3352800">
                  <a:moveTo>
                    <a:pt x="0" y="3352800"/>
                  </a:moveTo>
                  <a:lnTo>
                    <a:pt x="473964" y="3352800"/>
                  </a:lnTo>
                  <a:lnTo>
                    <a:pt x="473964" y="0"/>
                  </a:lnTo>
                  <a:lnTo>
                    <a:pt x="0" y="0"/>
                  </a:lnTo>
                  <a:lnTo>
                    <a:pt x="0" y="335280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212460" y="2310511"/>
            <a:ext cx="990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CA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27650" y="3535172"/>
            <a:ext cx="755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DLD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466969" y="1157478"/>
            <a:ext cx="4787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imes New Roman"/>
                <a:cs typeface="Times New Roman"/>
              </a:rPr>
              <a:t>OS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6186</TotalTime>
  <Words>3550</Words>
  <Application>Microsoft Office PowerPoint</Application>
  <PresentationFormat>Widescreen</PresentationFormat>
  <Paragraphs>631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6" baseType="lpstr">
      <vt:lpstr>Arial</vt:lpstr>
      <vt:lpstr>Arial Black</vt:lpstr>
      <vt:lpstr>Arial MT</vt:lpstr>
      <vt:lpstr>Calibri</vt:lpstr>
      <vt:lpstr>Calibri Light</vt:lpstr>
      <vt:lpstr>Cambria</vt:lpstr>
      <vt:lpstr>Cambria Math</vt:lpstr>
      <vt:lpstr>Tahoma</vt:lpstr>
      <vt:lpstr>Times New Roman</vt:lpstr>
      <vt:lpstr>Trebuchet MS</vt:lpstr>
      <vt:lpstr>Wingdings</vt:lpstr>
      <vt:lpstr>Office Theme</vt:lpstr>
      <vt:lpstr>Lecture # 1 Introduction/Overview/Number System/Truth table</vt:lpstr>
      <vt:lpstr>Digital Logic Design</vt:lpstr>
      <vt:lpstr>My Introduction</vt:lpstr>
      <vt:lpstr>About ZAHIR  </vt:lpstr>
      <vt:lpstr>Text and Reference Books</vt:lpstr>
      <vt:lpstr>Criteria</vt:lpstr>
      <vt:lpstr>Administrative Rules/Policies</vt:lpstr>
      <vt:lpstr>ANY QUESTION?</vt:lpstr>
      <vt:lpstr>Principle of Abstraction</vt:lpstr>
      <vt:lpstr>Scope</vt:lpstr>
      <vt:lpstr>Digital Logic Design</vt:lpstr>
      <vt:lpstr>Course Overview</vt:lpstr>
      <vt:lpstr>Combinational Logic vs Sequential Network</vt:lpstr>
      <vt:lpstr>Agenda of next lecture</vt:lpstr>
      <vt:lpstr>Types of number system</vt:lpstr>
      <vt:lpstr>Decimal numbers</vt:lpstr>
      <vt:lpstr>PowerPoint Presentation</vt:lpstr>
      <vt:lpstr>BINARY NUMBERS</vt:lpstr>
      <vt:lpstr>BINARY NUMBERS</vt:lpstr>
      <vt:lpstr>PowerPoint Presentation</vt:lpstr>
      <vt:lpstr>Binary-to-Decimal Conversion</vt:lpstr>
      <vt:lpstr>Decimal-to-Binary Conversion</vt:lpstr>
      <vt:lpstr>Hexadecimal numbers</vt:lpstr>
      <vt:lpstr>PowerPoint Presentation</vt:lpstr>
      <vt:lpstr>Binary-to-Hexadecimal Conversion</vt:lpstr>
      <vt:lpstr>Hexadecimal-to-Decimal Conversion</vt:lpstr>
      <vt:lpstr>Decimal-to-Hexadecimal Conversion</vt:lpstr>
      <vt:lpstr>PowerPoint Presentation</vt:lpstr>
      <vt:lpstr>Octal Numbers</vt:lpstr>
      <vt:lpstr>Octal-to-Decimal Conversion</vt:lpstr>
      <vt:lpstr>Decimal-to-Octal Conversion</vt:lpstr>
      <vt:lpstr>Octal-to-Binary Conversion</vt:lpstr>
      <vt:lpstr>Binary-to-Octal Conversion</vt:lpstr>
      <vt:lpstr>Truth Table</vt:lpstr>
      <vt:lpstr>Review of previous lecture </vt:lpstr>
      <vt:lpstr>Types of Inputs </vt:lpstr>
      <vt:lpstr>Basic Designing Rules</vt:lpstr>
      <vt:lpstr>Example 1</vt:lpstr>
      <vt:lpstr>Example 1 (Cont.):</vt:lpstr>
      <vt:lpstr>Example 2</vt:lpstr>
      <vt:lpstr>Example 2</vt:lpstr>
      <vt:lpstr>Practical Implementation of the  Basic Logic Functions</vt:lpstr>
      <vt:lpstr>Practical Implementation of Logic Functions:  Evolution of Switches in Computers</vt:lpstr>
      <vt:lpstr>PowerPoint Presentation</vt:lpstr>
      <vt:lpstr>Logic Gates</vt:lpstr>
      <vt:lpstr>PowerPoint Presentation</vt:lpstr>
      <vt:lpstr>Definition of each gate</vt:lpstr>
      <vt:lpstr>Introduction to Boolean Algebra </vt:lpstr>
      <vt:lpstr>Boolean Standard of Expression </vt:lpstr>
      <vt:lpstr>Example Circuit</vt:lpstr>
      <vt:lpstr>Boolean Standard of Expression </vt:lpstr>
      <vt:lpstr>Example Circuit</vt:lpstr>
      <vt:lpstr>Basic Designing Rules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1,2 Introduction/Overview/Revision/Software Installation</dc:title>
  <dc:creator>karakorum Laptops</dc:creator>
  <cp:lastModifiedBy>Muhammad Zain Uddin / Lecturer</cp:lastModifiedBy>
  <cp:revision>3</cp:revision>
  <dcterms:created xsi:type="dcterms:W3CDTF">2024-08-19T03:48:06Z</dcterms:created>
  <dcterms:modified xsi:type="dcterms:W3CDTF">2024-08-23T11:32:03Z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2023-08-21T00:00:00Z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2024-08-19T00:00:00Z</vt:filetime>
  </property>
</Properties>
</file>