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300" r:id="rId5"/>
    <p:sldId id="299" r:id="rId6"/>
    <p:sldId id="301" r:id="rId7"/>
    <p:sldId id="302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3" r:id="rId17"/>
    <p:sldId id="304" r:id="rId18"/>
    <p:sldId id="305" r:id="rId19"/>
    <p:sldId id="306" r:id="rId20"/>
    <p:sldId id="307" r:id="rId21"/>
    <p:sldId id="308" r:id="rId22"/>
    <p:sldId id="309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" y="6400799"/>
            <a:ext cx="12187555" cy="457200"/>
          </a:xfrm>
          <a:custGeom>
            <a:avLst/>
            <a:gdLst/>
            <a:ahLst/>
            <a:cxnLst/>
            <a:rect l="l" t="t" r="r" b="b"/>
            <a:pathLst>
              <a:path w="12187555" h="457200">
                <a:moveTo>
                  <a:pt x="12187428" y="0"/>
                </a:moveTo>
                <a:lnTo>
                  <a:pt x="0" y="0"/>
                </a:lnTo>
                <a:lnTo>
                  <a:pt x="0" y="457199"/>
                </a:lnTo>
                <a:lnTo>
                  <a:pt x="12187428" y="457199"/>
                </a:lnTo>
                <a:lnTo>
                  <a:pt x="12187428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0730" cy="64135"/>
          </a:xfrm>
          <a:custGeom>
            <a:avLst/>
            <a:gdLst/>
            <a:ahLst/>
            <a:cxnLst/>
            <a:rect l="l" t="t" r="r" b="b"/>
            <a:pathLst>
              <a:path w="12190730" h="64135">
                <a:moveTo>
                  <a:pt x="12190476" y="0"/>
                </a:moveTo>
                <a:lnTo>
                  <a:pt x="0" y="0"/>
                </a:lnTo>
                <a:lnTo>
                  <a:pt x="0" y="64007"/>
                </a:lnTo>
                <a:lnTo>
                  <a:pt x="12190476" y="64007"/>
                </a:lnTo>
                <a:lnTo>
                  <a:pt x="1219047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1061" y="2267534"/>
            <a:ext cx="3849877" cy="795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B8B8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61865" y="3964685"/>
            <a:ext cx="366826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883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7341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410" y="907745"/>
            <a:ext cx="984117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410" y="1823465"/>
            <a:ext cx="983551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uddin@iba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8" y="6554825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M.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DDIN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0618" y="654202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ts val="4230"/>
              </a:lnSpc>
              <a:spcBef>
                <a:spcPts val="100"/>
              </a:spcBef>
            </a:pPr>
            <a:r>
              <a:rPr spc="-60" dirty="0"/>
              <a:t>L</a:t>
            </a:r>
            <a:r>
              <a:rPr spc="-80" dirty="0"/>
              <a:t>e</a:t>
            </a:r>
            <a:r>
              <a:rPr spc="-85" dirty="0"/>
              <a:t>c</a:t>
            </a:r>
            <a:r>
              <a:rPr spc="-70" dirty="0"/>
              <a:t>t</a:t>
            </a:r>
            <a:r>
              <a:rPr spc="-100" dirty="0"/>
              <a:t>u</a:t>
            </a:r>
            <a:r>
              <a:rPr spc="-130" dirty="0"/>
              <a:t>r</a:t>
            </a:r>
            <a:r>
              <a:rPr dirty="0"/>
              <a:t>e</a:t>
            </a:r>
            <a:r>
              <a:rPr spc="-170" dirty="0"/>
              <a:t> </a:t>
            </a:r>
            <a:r>
              <a:rPr dirty="0"/>
              <a:t>#</a:t>
            </a:r>
            <a:r>
              <a:rPr spc="-150" dirty="0"/>
              <a:t> </a:t>
            </a:r>
            <a:r>
              <a:rPr lang="en-US" spc="-150" dirty="0"/>
              <a:t>2</a:t>
            </a:r>
            <a:endParaRPr dirty="0"/>
          </a:p>
          <a:p>
            <a:pPr marL="8255" algn="ctr">
              <a:lnSpc>
                <a:spcPts val="1830"/>
              </a:lnSpc>
            </a:pPr>
            <a:r>
              <a:rPr sz="1600" spc="-180" dirty="0"/>
              <a:t>T</a:t>
            </a:r>
            <a:r>
              <a:rPr sz="1600" spc="-75" dirty="0"/>
              <a:t>r</a:t>
            </a:r>
            <a:r>
              <a:rPr sz="1600" spc="-70" dirty="0"/>
              <a:t>u</a:t>
            </a:r>
            <a:r>
              <a:rPr sz="1600" spc="-65" dirty="0"/>
              <a:t>t</a:t>
            </a:r>
            <a:r>
              <a:rPr sz="1600" spc="-5" dirty="0"/>
              <a:t>h</a:t>
            </a:r>
            <a:r>
              <a:rPr sz="1600" spc="-175" dirty="0"/>
              <a:t> </a:t>
            </a:r>
            <a:r>
              <a:rPr sz="1600" spc="-75" dirty="0"/>
              <a:t>t</a:t>
            </a:r>
            <a:r>
              <a:rPr sz="1600" spc="-65" dirty="0"/>
              <a:t>a</a:t>
            </a:r>
            <a:r>
              <a:rPr sz="1600" spc="-70" dirty="0"/>
              <a:t>b</a:t>
            </a:r>
            <a:r>
              <a:rPr sz="1600" spc="-60" dirty="0"/>
              <a:t>l</a:t>
            </a:r>
            <a:r>
              <a:rPr sz="1600" spc="-5" dirty="0"/>
              <a:t>e</a:t>
            </a:r>
            <a:r>
              <a:rPr lang="en-US" sz="1600" spc="-5" dirty="0"/>
              <a:t>/Digital Inputs/Boolean Algebra</a:t>
            </a:r>
            <a:endParaRPr sz="1600" dirty="0"/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By: Muhammad </a:t>
            </a:r>
            <a:r>
              <a:rPr spc="-15" dirty="0"/>
              <a:t>Zain </a:t>
            </a:r>
            <a:r>
              <a:rPr spc="-5" dirty="0"/>
              <a:t>Uddin </a:t>
            </a:r>
            <a:r>
              <a:rPr spc="-735" dirty="0"/>
              <a:t> </a:t>
            </a:r>
            <a:r>
              <a:rPr spc="-5" dirty="0"/>
              <a:t>email:</a:t>
            </a:r>
            <a:r>
              <a:rPr spc="-55" dirty="0"/>
              <a:t> </a:t>
            </a:r>
            <a:r>
              <a:rPr dirty="0">
                <a:hlinkClick r:id="rId2"/>
              </a:rPr>
              <a:t>zuddin@iba.edu.pk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1732-E18E-5692-36D7-8C7FF892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8019D9-F781-0AB4-300F-949406D8B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159" y="2052637"/>
            <a:ext cx="1663178" cy="40391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C01B-2B00-C7A0-3538-95B03981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0A88-65A3-96B8-7ABB-E024E9DC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897B0-1D3D-8AD2-C245-EF695747E3FF}"/>
                  </a:ext>
                </a:extLst>
              </p:cNvPr>
              <p:cNvSpPr txBox="1"/>
              <p:nvPr/>
            </p:nvSpPr>
            <p:spPr>
              <a:xfrm>
                <a:off x="3765632" y="2052637"/>
                <a:ext cx="519703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per step total inputs are four and individual bits of each input is one so total number of bits are 4.</a:t>
                </a:r>
              </a:p>
              <a:p>
                <a:endParaRPr lang="en-US" dirty="0"/>
              </a:p>
              <a:p>
                <a:r>
                  <a:rPr lang="en-US" dirty="0"/>
                  <a:t>Here alphabets represents each individual input and total 4 bits of inputs will make 16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where n represents total number of input bits</a:t>
                </a:r>
              </a:p>
              <a:p>
                <a:endParaRPr lang="en-US" dirty="0"/>
              </a:p>
              <a:p>
                <a:r>
                  <a:rPr lang="en-US" b="0" dirty="0"/>
                  <a:t>But in this example not all inpu</a:t>
                </a:r>
                <a:r>
                  <a:rPr lang="en-US" dirty="0"/>
                  <a:t>t combination are valid so we will generate outputs for only those inputs which are valid and remaining will be considered as don’t care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897B0-1D3D-8AD2-C245-EF695747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632" y="2052637"/>
                <a:ext cx="5197033" cy="3139321"/>
              </a:xfrm>
              <a:prstGeom prst="rect">
                <a:avLst/>
              </a:prstGeom>
              <a:blipFill>
                <a:blip r:embed="rId3"/>
                <a:stretch>
                  <a:fillRect l="-1056" t="-1165" r="-46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0AE7-8FB5-8A54-F8BD-E82C057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(Cont.):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274D34-B1DC-89D8-9357-0DC891709F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657"/>
          <a:ext cx="1005839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41432892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09838177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183422992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29354858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778940939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50760778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6394215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8226213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184249241"/>
                    </a:ext>
                  </a:extLst>
                </a:gridCol>
                <a:gridCol w="756130">
                  <a:extLst>
                    <a:ext uri="{9D8B030D-6E8A-4147-A177-3AD203B41FA5}">
                      <a16:colId xmlns:a16="http://schemas.microsoft.com/office/drawing/2014/main" val="1514079741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96227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05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68F37-C05A-B508-18C8-A4ACE123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78DD0-D6F9-65BB-C3B0-F2FE3BE1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 descr="Seven-segment display character representations - Wikipedia">
            <a:extLst>
              <a:ext uri="{FF2B5EF4-FFF2-40B4-BE49-F238E27FC236}">
                <a16:creationId xmlns:a16="http://schemas.microsoft.com/office/drawing/2014/main" id="{3EB44B7C-DC33-0AA4-340F-D7FF2139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398" y="4589797"/>
            <a:ext cx="1721331" cy="172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2DEA94-2BB4-CE4C-6643-97A35A682B06}"/>
              </a:ext>
            </a:extLst>
          </p:cNvPr>
          <p:cNvGraphicFramePr>
            <a:graphicFrameLocks noGrp="1"/>
          </p:cNvGraphicFramePr>
          <p:nvPr/>
        </p:nvGraphicFramePr>
        <p:xfrm>
          <a:off x="1096433" y="2958337"/>
          <a:ext cx="100583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22433838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246248321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0702505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118797383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22266956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79787012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118496882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6331537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249923840"/>
                    </a:ext>
                  </a:extLst>
                </a:gridCol>
                <a:gridCol w="756131">
                  <a:extLst>
                    <a:ext uri="{9D8B030D-6E8A-4147-A177-3AD203B41FA5}">
                      <a16:colId xmlns:a16="http://schemas.microsoft.com/office/drawing/2014/main" val="2370540476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25127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649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13A782-FCB7-C98C-D1BD-FAAF4E3F8D5A}"/>
              </a:ext>
            </a:extLst>
          </p:cNvPr>
          <p:cNvGraphicFramePr>
            <a:graphicFrameLocks noGrp="1"/>
          </p:cNvGraphicFramePr>
          <p:nvPr/>
        </p:nvGraphicFramePr>
        <p:xfrm>
          <a:off x="1096963" y="3351934"/>
          <a:ext cx="100583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178142086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57577859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32843674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50026041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86770929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70051265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96125448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30257617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426965364"/>
                    </a:ext>
                  </a:extLst>
                </a:gridCol>
                <a:gridCol w="756131">
                  <a:extLst>
                    <a:ext uri="{9D8B030D-6E8A-4147-A177-3AD203B41FA5}">
                      <a16:colId xmlns:a16="http://schemas.microsoft.com/office/drawing/2014/main" val="1779596458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36622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02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0F2506-B8C3-3A2C-630F-E138BC789234}"/>
              </a:ext>
            </a:extLst>
          </p:cNvPr>
          <p:cNvGraphicFramePr>
            <a:graphicFrameLocks noGrp="1"/>
          </p:cNvGraphicFramePr>
          <p:nvPr/>
        </p:nvGraphicFramePr>
        <p:xfrm>
          <a:off x="1096963" y="3733900"/>
          <a:ext cx="100583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178142086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57577859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32843674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50026041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86770929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70051265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96125448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30257617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426965364"/>
                    </a:ext>
                  </a:extLst>
                </a:gridCol>
                <a:gridCol w="756131">
                  <a:extLst>
                    <a:ext uri="{9D8B030D-6E8A-4147-A177-3AD203B41FA5}">
                      <a16:colId xmlns:a16="http://schemas.microsoft.com/office/drawing/2014/main" val="1779596458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36622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02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B9019C-A1D1-C702-F11C-284604683E8E}"/>
              </a:ext>
            </a:extLst>
          </p:cNvPr>
          <p:cNvSpPr txBox="1"/>
          <p:nvPr/>
        </p:nvSpPr>
        <p:spPr>
          <a:xfrm>
            <a:off x="1539433" y="1736726"/>
            <a:ext cx="96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							outputs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7645F19-E077-981F-0FDF-D154D2A10F19}"/>
              </a:ext>
            </a:extLst>
          </p:cNvPr>
          <p:cNvGraphicFramePr>
            <a:graphicFrameLocks noGrp="1"/>
          </p:cNvGraphicFramePr>
          <p:nvPr/>
        </p:nvGraphicFramePr>
        <p:xfrm>
          <a:off x="1096432" y="1832186"/>
          <a:ext cx="1005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234">
                  <a:extLst>
                    <a:ext uri="{9D8B030D-6E8A-4147-A177-3AD203B41FA5}">
                      <a16:colId xmlns:a16="http://schemas.microsoft.com/office/drawing/2014/main" val="3234466361"/>
                    </a:ext>
                  </a:extLst>
                </a:gridCol>
                <a:gridCol w="6247166">
                  <a:extLst>
                    <a:ext uri="{9D8B030D-6E8A-4147-A177-3AD203B41FA5}">
                      <a16:colId xmlns:a16="http://schemas.microsoft.com/office/drawing/2014/main" val="34313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4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7F99-1838-DEF6-DCC5-6A561418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F8D21B-0840-C812-4773-184668E3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068" y="1892562"/>
            <a:ext cx="1394716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50DB-BE3F-8D2E-28F5-FAB13F95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F8B6-E87A-AEB5-E9CE-5E536EDE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C869E-DA84-295B-091A-3B035E071934}"/>
                  </a:ext>
                </a:extLst>
              </p:cNvPr>
              <p:cNvSpPr txBox="1"/>
              <p:nvPr/>
            </p:nvSpPr>
            <p:spPr>
              <a:xfrm>
                <a:off x="3311968" y="2064212"/>
                <a:ext cx="519703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per step one total inputs are two and individual bits of each input is two so total number of bits are 4.</a:t>
                </a:r>
              </a:p>
              <a:p>
                <a:endParaRPr lang="en-US" dirty="0"/>
              </a:p>
              <a:p>
                <a:r>
                  <a:rPr lang="en-US" dirty="0"/>
                  <a:t>Here alphabets represents each individual input and total 4 bits of inputs will make 16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where n represents total number of input bits but in this example the inputs are in combination </a:t>
                </a:r>
              </a:p>
              <a:p>
                <a:endParaRPr lang="en-US" dirty="0"/>
              </a:p>
              <a:p>
                <a:r>
                  <a:rPr lang="en-US" dirty="0"/>
                  <a:t>I</a:t>
                </a:r>
                <a:r>
                  <a:rPr lang="en-US" b="0" dirty="0"/>
                  <a:t>n this example not all inpu</a:t>
                </a:r>
                <a:r>
                  <a:rPr lang="en-US" dirty="0"/>
                  <a:t>t combination are valid no don’t care.</a:t>
                </a:r>
              </a:p>
              <a:p>
                <a:endParaRPr lang="en-US" b="0" dirty="0"/>
              </a:p>
              <a:p>
                <a:r>
                  <a:rPr lang="en-US" dirty="0"/>
                  <a:t>In This example we calculate total number if inputs by taking maximum output possibility so 11*11 i.e., 3*3 is equals to 1001 i.e., 9 so one output of 4 bits 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C869E-DA84-295B-091A-3B035E07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968" y="2064212"/>
                <a:ext cx="5197033" cy="3970318"/>
              </a:xfrm>
              <a:prstGeom prst="rect">
                <a:avLst/>
              </a:prstGeom>
              <a:blipFill>
                <a:blip r:embed="rId3"/>
                <a:stretch>
                  <a:fillRect l="-938" t="-922" r="-1641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B5E2-3BBA-929B-6013-C8DCBD3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5055-AAB3-599E-969A-BB635C66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C84C9-AAB7-11D3-9F0D-1F818F28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 descr="Table 1 from Single Electron 2-Bit Multiplier | Semantic Scholar">
            <a:extLst>
              <a:ext uri="{FF2B5EF4-FFF2-40B4-BE49-F238E27FC236}">
                <a16:creationId xmlns:a16="http://schemas.microsoft.com/office/drawing/2014/main" id="{DEB1E808-576D-0184-4F9D-CC8C688A48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42" y="1608882"/>
            <a:ext cx="6643868" cy="521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3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7878" y="1622433"/>
            <a:ext cx="6744839" cy="4601293"/>
          </a:xfrm>
          <a:prstGeom prst="rect">
            <a:avLst/>
          </a:prstGeom>
        </p:spPr>
        <p:txBody>
          <a:bodyPr vert="horz" wrap="square" lIns="0" tIns="180373" rIns="0" bIns="0" rtlCol="0">
            <a:spAutoFit/>
          </a:bodyPr>
          <a:lstStyle/>
          <a:p>
            <a:pPr marL="241555">
              <a:spcBef>
                <a:spcPts val="1420"/>
              </a:spcBef>
            </a:pP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Switches</a:t>
            </a:r>
            <a:endParaRPr sz="2400" dirty="0">
              <a:latin typeface="Arial MT"/>
              <a:cs typeface="Arial MT"/>
            </a:endParaRPr>
          </a:p>
          <a:p>
            <a:pPr marL="241555">
              <a:spcBef>
                <a:spcPts val="1159"/>
              </a:spcBef>
            </a:pPr>
            <a:r>
              <a:rPr sz="2000" dirty="0">
                <a:latin typeface="Arial MT"/>
                <a:cs typeface="Arial MT"/>
              </a:rPr>
              <a:t>Input/Output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Definitions</a:t>
            </a:r>
            <a:endParaRPr sz="2000" dirty="0">
              <a:latin typeface="Arial MT"/>
              <a:cs typeface="Arial MT"/>
            </a:endParaRPr>
          </a:p>
          <a:p>
            <a:pPr marL="643723" indent="-287445">
              <a:spcBef>
                <a:spcPts val="773"/>
              </a:spcBef>
              <a:buClr>
                <a:srgbClr val="009A9A"/>
              </a:buClr>
              <a:buSzPct val="150000"/>
              <a:buChar char="•"/>
              <a:tabLst>
                <a:tab pos="643723" algn="l"/>
              </a:tabLst>
            </a:pPr>
            <a:r>
              <a:rPr sz="2000" dirty="0">
                <a:latin typeface="Arial MT"/>
                <a:cs typeface="Arial MT"/>
              </a:rPr>
              <a:t>Input:</a:t>
            </a:r>
          </a:p>
          <a:p>
            <a:pPr marL="1045253" lvl="1" indent="-230083">
              <a:spcBef>
                <a:spcPts val="572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spc="-5" dirty="0">
                <a:latin typeface="Arial MT"/>
                <a:cs typeface="Arial MT"/>
              </a:rPr>
              <a:t>logic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switch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closed</a:t>
            </a:r>
            <a:endParaRPr dirty="0">
              <a:latin typeface="Arial MT"/>
              <a:cs typeface="Arial MT"/>
            </a:endParaRPr>
          </a:p>
          <a:p>
            <a:pPr marL="1045253" lvl="1" indent="-230083">
              <a:spcBef>
                <a:spcPts val="572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spc="-5" dirty="0">
                <a:latin typeface="Arial MT"/>
                <a:cs typeface="Arial MT"/>
              </a:rPr>
              <a:t>logic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0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switch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open</a:t>
            </a:r>
            <a:endParaRPr dirty="0">
              <a:latin typeface="Arial MT"/>
              <a:cs typeface="Arial MT"/>
            </a:endParaRPr>
          </a:p>
          <a:p>
            <a:pPr marL="643723" indent="-287445">
              <a:spcBef>
                <a:spcPts val="677"/>
              </a:spcBef>
              <a:buClr>
                <a:srgbClr val="009A9A"/>
              </a:buClr>
              <a:buSzPct val="150000"/>
              <a:buChar char="•"/>
              <a:tabLst>
                <a:tab pos="643723" algn="l"/>
              </a:tabLst>
            </a:pPr>
            <a:r>
              <a:rPr sz="2000" dirty="0">
                <a:latin typeface="Arial MT"/>
                <a:cs typeface="Arial MT"/>
              </a:rPr>
              <a:t>Output:</a:t>
            </a:r>
          </a:p>
          <a:p>
            <a:pPr marL="1045253" lvl="1" indent="-230083">
              <a:spcBef>
                <a:spcPts val="577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dirty="0">
                <a:latin typeface="Arial MT"/>
                <a:cs typeface="Arial MT"/>
              </a:rPr>
              <a:t>logic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lamp</a:t>
            </a:r>
            <a:r>
              <a:rPr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</a:t>
            </a:r>
            <a:endParaRPr dirty="0">
              <a:latin typeface="Arial MT"/>
              <a:cs typeface="Arial MT"/>
            </a:endParaRPr>
          </a:p>
          <a:p>
            <a:pPr marL="1045253" lvl="1" indent="-230083">
              <a:spcBef>
                <a:spcPts val="572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spc="-5" dirty="0">
                <a:latin typeface="Arial MT"/>
                <a:cs typeface="Arial MT"/>
              </a:rPr>
              <a:t>logic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0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lamp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off</a:t>
            </a:r>
            <a:r>
              <a:rPr dirty="0">
                <a:latin typeface="Arial MT"/>
                <a:cs typeface="Arial MT"/>
              </a:rPr>
              <a:t>.</a:t>
            </a:r>
          </a:p>
          <a:p>
            <a:pPr marL="193754" marR="795412" indent="-193754">
              <a:lnSpc>
                <a:spcPct val="100499"/>
              </a:lnSpc>
              <a:spcBef>
                <a:spcPts val="2048"/>
              </a:spcBef>
              <a:buFont typeface="Wingdings"/>
              <a:buChar char=""/>
              <a:tabLst>
                <a:tab pos="193754" algn="l"/>
              </a:tabLst>
            </a:pP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Functions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depend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on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definitions!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(see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Positive and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Negative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in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Unit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3)</a:t>
            </a:r>
            <a:endParaRPr sz="1600" dirty="0">
              <a:latin typeface="Arial MT"/>
              <a:cs typeface="Arial MT"/>
            </a:endParaRPr>
          </a:p>
          <a:p>
            <a:pPr marL="154239" marR="5099" indent="-142129">
              <a:buFont typeface="Wingdings"/>
              <a:buChar char=""/>
              <a:tabLst>
                <a:tab pos="200765" algn="l"/>
              </a:tabLst>
            </a:pP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Avoid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ambiguities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–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What does it mean 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when the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result of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a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medical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test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positive?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756" y="793949"/>
            <a:ext cx="7881915" cy="445298"/>
          </a:xfrm>
          <a:prstGeom prst="rect">
            <a:avLst/>
          </a:prstGeom>
        </p:spPr>
        <p:txBody>
          <a:bodyPr vert="horz" wrap="square" lIns="0" tIns="12747" rIns="0" bIns="0" rtlCol="0" anchor="b">
            <a:spAutoFit/>
          </a:bodyPr>
          <a:lstStyle/>
          <a:p>
            <a:pPr marL="12747" marR="5099">
              <a:lnSpc>
                <a:spcPct val="100000"/>
              </a:lnSpc>
              <a:spcBef>
                <a:spcPts val="100"/>
              </a:spcBef>
            </a:pPr>
            <a:r>
              <a:rPr sz="2810" b="1" spc="-5" dirty="0">
                <a:solidFill>
                  <a:schemeClr val="tx1"/>
                </a:solidFill>
              </a:rPr>
              <a:t>Practical</a:t>
            </a:r>
            <a:r>
              <a:rPr sz="2810" b="1" spc="-30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Implementation</a:t>
            </a:r>
            <a:r>
              <a:rPr sz="2810" b="1" spc="-25" dirty="0">
                <a:solidFill>
                  <a:schemeClr val="tx1"/>
                </a:solidFill>
              </a:rPr>
              <a:t> </a:t>
            </a:r>
            <a:r>
              <a:rPr sz="2810" b="1" spc="-5" dirty="0">
                <a:solidFill>
                  <a:schemeClr val="tx1"/>
                </a:solidFill>
              </a:rPr>
              <a:t>of</a:t>
            </a:r>
            <a:r>
              <a:rPr sz="2810" b="1" spc="-25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the </a:t>
            </a:r>
            <a:r>
              <a:rPr sz="2810" b="1" spc="-768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Basic</a:t>
            </a:r>
            <a:r>
              <a:rPr sz="2810" b="1" spc="-5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Logic</a:t>
            </a:r>
            <a:r>
              <a:rPr sz="2810" b="1" spc="-5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Functions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330" y="1469499"/>
            <a:ext cx="4764415" cy="1286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751" y="3103945"/>
            <a:ext cx="4651473" cy="142537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4871" y="4850058"/>
            <a:ext cx="4680362" cy="1522750"/>
            <a:chOff x="5554472" y="4832095"/>
            <a:chExt cx="3303270" cy="17437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050" y="4979923"/>
              <a:ext cx="3230879" cy="15925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4472" y="4832095"/>
              <a:ext cx="3303269" cy="1743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224957" y="6575068"/>
            <a:ext cx="281076" cy="251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41">
              <a:lnSpc>
                <a:spcPts val="1857"/>
              </a:lnSpc>
            </a:pPr>
            <a:fld id="{81D60167-4931-47E6-BA6A-407CBD079E47}" type="slidenum">
              <a:rPr sz="1606" dirty="0">
                <a:latin typeface="Times New Roman"/>
                <a:cs typeface="Times New Roman"/>
              </a:rPr>
              <a:pPr marL="38241">
                <a:lnSpc>
                  <a:spcPts val="1857"/>
                </a:lnSpc>
              </a:pPr>
              <a:t>14</a:t>
            </a:fld>
            <a:endParaRPr sz="160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250778" y="6552831"/>
            <a:ext cx="23008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dirty="0">
                <a:latin typeface="Times New Roman"/>
                <a:cs typeface="Times New Roman"/>
              </a:rPr>
              <a:t>12</a:t>
            </a:r>
            <a:endParaRPr sz="160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90" y="2067721"/>
            <a:ext cx="10596017" cy="2628233"/>
          </a:xfrm>
          <a:prstGeom prst="rect">
            <a:avLst/>
          </a:prstGeom>
        </p:spPr>
        <p:txBody>
          <a:bodyPr vert="horz" wrap="square" lIns="0" tIns="55449" rIns="0" bIns="0" rtlCol="0">
            <a:spAutoFit/>
          </a:bodyPr>
          <a:lstStyle/>
          <a:p>
            <a:pPr marL="356916" marR="242830" indent="-344806">
              <a:lnSpc>
                <a:spcPct val="90000"/>
              </a:lnSpc>
              <a:spcBef>
                <a:spcPts val="436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Earliest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electromechanical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computers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had </a:t>
            </a:r>
            <a:r>
              <a:rPr spc="-76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switches that opened and closed by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magnetic fields produced through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energizing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coils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 </a:t>
            </a:r>
            <a:r>
              <a:rPr i="1" dirty="0">
                <a:solidFill>
                  <a:srgbClr val="6500FF"/>
                </a:solidFill>
                <a:latin typeface="Arial"/>
                <a:cs typeface="Arial"/>
              </a:rPr>
              <a:t>relays</a:t>
            </a:r>
            <a:endParaRPr dirty="0">
              <a:latin typeface="Arial"/>
              <a:cs typeface="Arial"/>
            </a:endParaRPr>
          </a:p>
          <a:p>
            <a:pPr marL="356916" marR="536011" indent="-344806">
              <a:lnSpc>
                <a:spcPts val="3031"/>
              </a:lnSpc>
              <a:spcBef>
                <a:spcPts val="723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Later, electronic </a:t>
            </a:r>
            <a:r>
              <a:rPr i="1" dirty="0">
                <a:solidFill>
                  <a:srgbClr val="008000"/>
                </a:solidFill>
                <a:latin typeface="Arial"/>
                <a:cs typeface="Arial"/>
              </a:rPr>
              <a:t>vacuum tubes </a:t>
            </a:r>
            <a:r>
              <a:rPr dirty="0">
                <a:latin typeface="Arial MT"/>
                <a:cs typeface="Arial MT"/>
              </a:rPr>
              <a:t>replaced </a:t>
            </a:r>
            <a:r>
              <a:rPr spc="-76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relays.</a:t>
            </a:r>
          </a:p>
          <a:p>
            <a:pPr marL="356916" indent="-344806">
              <a:spcBef>
                <a:spcPts val="301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Later,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discrete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A50021"/>
                </a:solidFill>
                <a:latin typeface="Arial"/>
                <a:cs typeface="Arial"/>
              </a:rPr>
              <a:t>transistors</a:t>
            </a:r>
            <a:r>
              <a:rPr i="1" spc="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replaced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tubes</a:t>
            </a:r>
          </a:p>
          <a:p>
            <a:pPr marL="356916" marR="5099" indent="-344806">
              <a:lnSpc>
                <a:spcPts val="3031"/>
              </a:lnSpc>
              <a:spcBef>
                <a:spcPts val="733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Later,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computers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were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constructed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many </a:t>
            </a:r>
            <a:r>
              <a:rPr spc="-768" dirty="0"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000065"/>
                </a:solidFill>
                <a:latin typeface="Arial"/>
                <a:cs typeface="Arial"/>
              </a:rPr>
              <a:t>integrated circuits </a:t>
            </a:r>
            <a:r>
              <a:rPr dirty="0">
                <a:latin typeface="Arial MT"/>
                <a:cs typeface="Arial MT"/>
              </a:rPr>
              <a:t>(IC), each containing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transistors</a:t>
            </a:r>
          </a:p>
          <a:p>
            <a:pPr marL="356916" indent="-344806">
              <a:lnSpc>
                <a:spcPts val="3202"/>
              </a:lnSpc>
              <a:spcBef>
                <a:spcPts val="301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Nowadays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whole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processors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made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</a:p>
          <a:p>
            <a:pPr marL="356916">
              <a:lnSpc>
                <a:spcPts val="3202"/>
              </a:lnSpc>
            </a:pP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chip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Itanium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Intel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8045" y="5823943"/>
            <a:ext cx="8295941" cy="454438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810" dirty="0">
                <a:latin typeface="Arial MT"/>
                <a:cs typeface="Arial MT"/>
              </a:rPr>
              <a:t>chip</a:t>
            </a:r>
            <a:r>
              <a:rPr sz="2810" spc="-20" dirty="0">
                <a:latin typeface="Arial MT"/>
                <a:cs typeface="Arial MT"/>
              </a:rPr>
              <a:t> </a:t>
            </a:r>
            <a:r>
              <a:rPr sz="2810" dirty="0">
                <a:latin typeface="Arial MT"/>
                <a:cs typeface="Arial MT"/>
              </a:rPr>
              <a:t>contains</a:t>
            </a:r>
            <a:r>
              <a:rPr sz="2810" spc="-15" dirty="0">
                <a:latin typeface="Arial MT"/>
                <a:cs typeface="Arial MT"/>
              </a:rPr>
              <a:t> </a:t>
            </a:r>
            <a:r>
              <a:rPr sz="2810" dirty="0">
                <a:latin typeface="Arial MT"/>
                <a:cs typeface="Arial MT"/>
              </a:rPr>
              <a:t>1.72</a:t>
            </a:r>
            <a:r>
              <a:rPr sz="2810" spc="-15" dirty="0">
                <a:latin typeface="Arial MT"/>
                <a:cs typeface="Arial MT"/>
              </a:rPr>
              <a:t> </a:t>
            </a:r>
            <a:r>
              <a:rPr sz="2810" dirty="0">
                <a:solidFill>
                  <a:srgbClr val="000065"/>
                </a:solidFill>
                <a:latin typeface="Arial MT"/>
                <a:cs typeface="Arial MT"/>
              </a:rPr>
              <a:t>billion</a:t>
            </a:r>
            <a:r>
              <a:rPr sz="281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10" dirty="0">
                <a:latin typeface="Arial MT"/>
                <a:cs typeface="Arial MT"/>
              </a:rPr>
              <a:t>transistors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33643"/>
            <a:ext cx="11730672" cy="1489556"/>
          </a:xfrm>
          <a:prstGeom prst="rect">
            <a:avLst/>
          </a:prstGeom>
        </p:spPr>
        <p:txBody>
          <a:bodyPr vert="horz" wrap="square" lIns="0" tIns="12110" rIns="0" bIns="0" rtlCol="0" anchor="b">
            <a:spAutoFit/>
          </a:bodyPr>
          <a:lstStyle/>
          <a:p>
            <a:pPr marL="12747" marR="509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Practical</a:t>
            </a:r>
            <a:r>
              <a:rPr spc="5" dirty="0"/>
              <a:t> </a:t>
            </a:r>
            <a:r>
              <a:rPr spc="-10" dirty="0"/>
              <a:t>Implementation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10" dirty="0"/>
              <a:t>Functions: </a:t>
            </a:r>
            <a:r>
              <a:rPr spc="-878" dirty="0"/>
              <a:t> </a:t>
            </a:r>
            <a:r>
              <a:rPr spc="-10" dirty="0">
                <a:solidFill>
                  <a:srgbClr val="000065"/>
                </a:solidFill>
              </a:rPr>
              <a:t>Evolution</a:t>
            </a:r>
            <a:r>
              <a:rPr spc="-5" dirty="0">
                <a:solidFill>
                  <a:srgbClr val="000065"/>
                </a:solidFill>
              </a:rPr>
              <a:t> of</a:t>
            </a:r>
            <a:r>
              <a:rPr spc="5" dirty="0">
                <a:solidFill>
                  <a:srgbClr val="000065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Switches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in </a:t>
            </a:r>
            <a:r>
              <a:rPr spc="-10" dirty="0">
                <a:solidFill>
                  <a:srgbClr val="000065"/>
                </a:solidFill>
              </a:rPr>
              <a:t>Computers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1876" y="982274"/>
            <a:ext cx="1013396" cy="10294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598980" y="2323650"/>
            <a:ext cx="1223732" cy="3392033"/>
            <a:chOff x="7762747" y="1998979"/>
            <a:chExt cx="1219200" cy="33794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500" y="1998979"/>
              <a:ext cx="672845" cy="14142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8770" y="3426205"/>
              <a:ext cx="1002405" cy="10492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747" y="4494529"/>
              <a:ext cx="1219199" cy="8839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59401" y="5780308"/>
            <a:ext cx="1163310" cy="1116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723E-3F94-C6FD-8226-FE436E0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Boolean Algebra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4D94A-8CF6-CDF3-C90A-1492376E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now onwards you will follow these basic rules to write Boolean expression which will lead you to design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Now Dot sign</a:t>
                </a:r>
                <a:r>
                  <a:rPr lang="en-US" b="1" dirty="0"/>
                  <a:t> “.” </a:t>
                </a:r>
                <a:r>
                  <a:rPr lang="en-US" dirty="0"/>
                  <a:t>will represent AND logic and any input that goes through </a:t>
                </a:r>
                <a:r>
                  <a:rPr lang="en-US" dirty="0" err="1"/>
                  <a:t>aND</a:t>
                </a:r>
                <a:r>
                  <a:rPr lang="en-US" dirty="0"/>
                  <a:t> gate will have </a:t>
                </a:r>
                <a:r>
                  <a:rPr lang="en-US" b="1" dirty="0"/>
                  <a:t>“.”</a:t>
                </a:r>
                <a:r>
                  <a:rPr lang="en-US" dirty="0"/>
                  <a:t> between them.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Now plus sign</a:t>
                </a:r>
                <a:r>
                  <a:rPr lang="en-US" b="1" dirty="0"/>
                  <a:t> “+” </a:t>
                </a:r>
                <a:r>
                  <a:rPr lang="en-US" dirty="0"/>
                  <a:t>will represent OR logic and any input that goes through OR gate will have </a:t>
                </a:r>
                <a:r>
                  <a:rPr lang="en-US" b="1" dirty="0"/>
                  <a:t>“+”</a:t>
                </a:r>
                <a:r>
                  <a:rPr lang="en-US" dirty="0"/>
                  <a:t> between them.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Now Bar sign 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” on any alphabet or group alphabets will represents NOT sign.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If bar Sign is on another symbol i.e., “+”, “.”, “⊕” will represent negative gate that is NAND, NOR, XNOR.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 single output can be represented by single Alphabet or may be multiple alphabets with symbol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4D94A-8CF6-CDF3-C90A-1492376E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970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78BB5-FD67-1FAF-3022-1B0C99A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F504-27BA-3268-A675-77D492DF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971-FD5D-5D90-3D4D-E4B156C5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Standard of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E98AD-139C-BF26-5C40-E0E7B30DC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433" y="1846264"/>
                <a:ext cx="5518971" cy="4022725"/>
              </a:xfrm>
            </p:spPr>
            <p:txBody>
              <a:bodyPr/>
              <a:lstStyle/>
              <a:p>
                <a:r>
                  <a:rPr lang="en-US" b="1" dirty="0"/>
                  <a:t>Standard Sum-of-Products (SOP) form: </a:t>
                </a:r>
              </a:p>
              <a:p>
                <a:r>
                  <a:rPr lang="en-US" dirty="0"/>
                  <a:t>equations  are written as an OR of AND terms.</a:t>
                </a:r>
              </a:p>
              <a:p>
                <a:r>
                  <a:rPr lang="en-US" dirty="0"/>
                  <a:t>Basic Rules: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Only consider high values of output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At each high value of output determine input variable in Product for which A means high input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means low value of input.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After considering all high values product now sum each product to determine final expression </a:t>
                </a: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E98AD-139C-BF26-5C40-E0E7B30DC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433" y="1846264"/>
                <a:ext cx="5518971" cy="4022725"/>
              </a:xfrm>
              <a:blipFill>
                <a:blip r:embed="rId2"/>
                <a:stretch>
                  <a:fillRect l="-2873" t="-1667" r="-773" b="-1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03FD-1124-88B3-B55E-2890EFCF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02F51-0D5A-6FFF-6809-3CC6393F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24B74-DFE2-C95C-DCFE-31587579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2211943"/>
            <a:ext cx="5254603" cy="33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1199-5076-E58B-4A89-942AD584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52A7-D27A-8CCD-E213-FDD4DE5B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45047-DD49-5F48-B70A-329B31E8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FC8B-D235-6AEA-11BE-AE8A28F4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65427-ED26-CD15-8FC3-DEBA4FCA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9" y="1846264"/>
            <a:ext cx="8043505" cy="43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2C41-E1D9-BF0F-1369-DE4C54B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Standard of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F3A10-4E0E-1737-3049-EAD4B8C7A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382" y="1846264"/>
                <a:ext cx="5490979" cy="4022725"/>
              </a:xfrm>
            </p:spPr>
            <p:txBody>
              <a:bodyPr/>
              <a:lstStyle/>
              <a:p>
                <a:r>
                  <a:rPr lang="en-US" sz="2400" b="1" dirty="0"/>
                  <a:t>Standard Product-of-Sums (POS) form: </a:t>
                </a:r>
              </a:p>
              <a:p>
                <a:r>
                  <a:rPr lang="en-US" dirty="0"/>
                  <a:t>equations  are written as an AND of OR terms</a:t>
                </a:r>
              </a:p>
              <a:p>
                <a:r>
                  <a:rPr lang="en-US" dirty="0"/>
                  <a:t>Basic Rules: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Only consider Low values of output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At each Low value of output determine input variable in sum form in which A means Low input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means High value of input.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After considering all low values of sum now product each sum to determine final expression </a:t>
                </a: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d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⨅(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𝟕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F3A10-4E0E-1737-3049-EAD4B8C7A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382" y="1846264"/>
                <a:ext cx="5490979" cy="4022725"/>
              </a:xfrm>
              <a:blipFill>
                <a:blip r:embed="rId2"/>
                <a:stretch>
                  <a:fillRect l="-2886" t="-2121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EB39-A691-64DA-491D-52295EB5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BD311-55A3-2323-56C0-15498DD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71696-80B6-FA28-B8CD-64F5EA29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61" y="2220720"/>
            <a:ext cx="56074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091" y="2633599"/>
            <a:ext cx="3926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Digi</a:t>
            </a:r>
            <a:r>
              <a:rPr sz="4400" spc="-240" dirty="0"/>
              <a:t>t</a:t>
            </a:r>
            <a:r>
              <a:rPr sz="4400" spc="-175" dirty="0"/>
              <a:t>a</a:t>
            </a:r>
            <a:r>
              <a:rPr sz="4400" dirty="0"/>
              <a:t>l</a:t>
            </a:r>
            <a:r>
              <a:rPr sz="4400" spc="-315" dirty="0"/>
              <a:t> </a:t>
            </a:r>
            <a:r>
              <a:rPr sz="4400" spc="-180" dirty="0"/>
              <a:t>L</a:t>
            </a:r>
            <a:r>
              <a:rPr sz="4400" spc="-185" dirty="0"/>
              <a:t>o</a:t>
            </a:r>
            <a:r>
              <a:rPr sz="4400" spc="-180" dirty="0"/>
              <a:t>gi</a:t>
            </a:r>
            <a:r>
              <a:rPr sz="4400" dirty="0"/>
              <a:t>c</a:t>
            </a:r>
            <a:r>
              <a:rPr sz="4400" spc="-330" dirty="0"/>
              <a:t> </a:t>
            </a:r>
            <a:r>
              <a:rPr sz="4400" spc="-180" dirty="0"/>
              <a:t>D</a:t>
            </a:r>
            <a:r>
              <a:rPr sz="4400" spc="-190" dirty="0"/>
              <a:t>e</a:t>
            </a:r>
            <a:r>
              <a:rPr sz="4400" spc="-180" dirty="0"/>
              <a:t>sig</a:t>
            </a:r>
            <a:r>
              <a:rPr sz="4400"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64533" y="4228591"/>
            <a:ext cx="368109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Arial MT"/>
                <a:cs typeface="Arial MT"/>
              </a:rPr>
              <a:t>Muhamma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505" dirty="0">
                <a:latin typeface="Arial MT"/>
                <a:cs typeface="Arial MT"/>
              </a:rPr>
              <a:t> </a:t>
            </a:r>
            <a:r>
              <a:rPr sz="3200" spc="-245" dirty="0">
                <a:latin typeface="Arial MT"/>
                <a:cs typeface="Arial MT"/>
              </a:rPr>
              <a:t>Zai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240" dirty="0">
                <a:latin typeface="Arial MT"/>
                <a:cs typeface="Arial MT"/>
              </a:rPr>
              <a:t>U</a:t>
            </a:r>
            <a:r>
              <a:rPr sz="3200" spc="-245" dirty="0">
                <a:latin typeface="Arial MT"/>
                <a:cs typeface="Arial MT"/>
              </a:rPr>
              <a:t>ddin</a:t>
            </a:r>
            <a:endParaRPr sz="3200">
              <a:latin typeface="Arial MT"/>
              <a:cs typeface="Arial MT"/>
            </a:endParaRPr>
          </a:p>
          <a:p>
            <a:pPr marL="1320165" marR="1311910" algn="ctr">
              <a:lnSpc>
                <a:spcPct val="100000"/>
              </a:lnSpc>
              <a:spcBef>
                <a:spcPts val="35"/>
              </a:spcBef>
            </a:pPr>
            <a:r>
              <a:rPr sz="2400" spc="-150" dirty="0">
                <a:latin typeface="Arial MT"/>
                <a:cs typeface="Arial MT"/>
              </a:rPr>
              <a:t>Le</a:t>
            </a:r>
            <a:r>
              <a:rPr sz="2400" spc="-145" dirty="0">
                <a:latin typeface="Arial MT"/>
                <a:cs typeface="Arial MT"/>
              </a:rPr>
              <a:t>c</a:t>
            </a:r>
            <a:r>
              <a:rPr sz="2400" spc="-140" dirty="0">
                <a:latin typeface="Arial MT"/>
                <a:cs typeface="Arial MT"/>
              </a:rPr>
              <a:t>t</a:t>
            </a:r>
            <a:r>
              <a:rPr sz="2400" spc="-150" dirty="0">
                <a:latin typeface="Arial MT"/>
                <a:cs typeface="Arial MT"/>
              </a:rPr>
              <a:t>u</a:t>
            </a:r>
            <a:r>
              <a:rPr sz="2400" spc="-140" dirty="0">
                <a:latin typeface="Arial MT"/>
                <a:cs typeface="Arial MT"/>
              </a:rPr>
              <a:t>r</a:t>
            </a:r>
            <a:r>
              <a:rPr sz="2400" spc="-165" dirty="0">
                <a:latin typeface="Arial MT"/>
                <a:cs typeface="Arial MT"/>
              </a:rPr>
              <a:t>e</a:t>
            </a:r>
            <a:r>
              <a:rPr sz="2400" spc="-27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,  </a:t>
            </a:r>
            <a:r>
              <a:rPr sz="2400" spc="-110" dirty="0">
                <a:latin typeface="Arial MT"/>
                <a:cs typeface="Arial MT"/>
              </a:rPr>
              <a:t>IBA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964" y="300227"/>
            <a:ext cx="1338071" cy="332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67D8D2-A552-ED45-722A-2C4B5911D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56"/>
          <a:stretch/>
        </p:blipFill>
        <p:spPr>
          <a:xfrm>
            <a:off x="1239415" y="1798182"/>
            <a:ext cx="7913916" cy="45279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608219-DDDA-6107-BAE4-E53962EB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</p:spPr>
        <p:txBody>
          <a:bodyPr/>
          <a:lstStyle/>
          <a:p>
            <a:r>
              <a:rPr lang="en-US" dirty="0"/>
              <a:t>Example Circuit</a:t>
            </a:r>
          </a:p>
        </p:txBody>
      </p:sp>
    </p:spTree>
    <p:extLst>
      <p:ext uri="{BB962C8B-B14F-4D97-AF65-F5344CB8AC3E}">
        <p14:creationId xmlns:p14="http://schemas.microsoft.com/office/powerpoint/2010/main" val="22913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FA00-F10E-8673-3F2A-F6EA3B6F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16CF-CB23-972A-ACCF-1F05AB5D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number of inputs and individual input bits </a:t>
            </a:r>
          </a:p>
          <a:p>
            <a:r>
              <a:rPr lang="en-US" dirty="0"/>
              <a:t>Step 2: draw truth table if total number of inputs bits </a:t>
            </a:r>
          </a:p>
          <a:p>
            <a:r>
              <a:rPr lang="en-US" dirty="0"/>
              <a:t>Step 3: identify number of outputs and output bits </a:t>
            </a:r>
          </a:p>
          <a:p>
            <a:r>
              <a:rPr lang="en-US" dirty="0"/>
              <a:t>Step 4: Identify output value on each combination of inputs  </a:t>
            </a:r>
          </a:p>
          <a:p>
            <a:r>
              <a:rPr lang="en-US" dirty="0"/>
              <a:t>Step 5: Now determine Boolean expression of each output bit.</a:t>
            </a:r>
          </a:p>
          <a:p>
            <a:r>
              <a:rPr lang="en-US" dirty="0"/>
              <a:t>Remaining steps will be discussed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44483-8853-0C63-9E3D-384DE6E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0FF3-6FC7-6A33-75B0-0AA4F096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3B9A-82A8-C4A8-BF6C-E9ABF951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BBF4-B74B-C036-590F-039BFB3B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examples of circuit using SOP and POS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Circuitry costing and decision 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 Rules and Laws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Minimizing circuitry using </a:t>
            </a:r>
            <a:r>
              <a:rPr lang="en-US"/>
              <a:t>those rules and laws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0668-F1F7-98CE-B632-AC072CBD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DEF5-7777-B0F4-D145-99FBCA0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7630C-6805-41DE-C63D-C5098304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previous lecture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B1D6D-783B-A402-15C5-4F4BB76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system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Truth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Logic Gates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8AE78-47B6-DA50-C393-6E15E37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8D615-4E42-FAE3-C0A9-1AB6DD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D95C-6844-8ACE-A281-06C7469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F4C7-368F-9C3C-DC4C-A6BABDC8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10" y="1823465"/>
            <a:ext cx="9835515" cy="2462213"/>
          </a:xfrm>
        </p:spPr>
        <p:txBody>
          <a:bodyPr/>
          <a:lstStyle/>
          <a:p>
            <a:r>
              <a:rPr lang="en-US" dirty="0"/>
              <a:t>There are total seven logic gates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          Basic logic gates any circuitry can be built using these three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XNOR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2DFEB-48E1-CFA8-6632-8302F2E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7E8A6-CFE7-E1A7-567B-73A4C792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B71EF49-8C35-3FBE-A3CD-6721F8B43289}"/>
              </a:ext>
            </a:extLst>
          </p:cNvPr>
          <p:cNvSpPr/>
          <p:nvPr/>
        </p:nvSpPr>
        <p:spPr>
          <a:xfrm>
            <a:off x="1828800" y="2209800"/>
            <a:ext cx="17362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51AB374-29F3-B24E-F651-A2E9955FF7BB}"/>
              </a:ext>
            </a:extLst>
          </p:cNvPr>
          <p:cNvSpPr/>
          <p:nvPr/>
        </p:nvSpPr>
        <p:spPr>
          <a:xfrm>
            <a:off x="2034406" y="3354198"/>
            <a:ext cx="175394" cy="532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EA266-2192-0DAD-AAE9-97AB19ACFC09}"/>
              </a:ext>
            </a:extLst>
          </p:cNvPr>
          <p:cNvSpPr txBox="1"/>
          <p:nvPr/>
        </p:nvSpPr>
        <p:spPr>
          <a:xfrm>
            <a:off x="2256317" y="3429000"/>
            <a:ext cx="792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 gates  means all logical gates can be built using these two gates </a:t>
            </a:r>
          </a:p>
        </p:txBody>
      </p:sp>
    </p:spTree>
    <p:extLst>
      <p:ext uri="{BB962C8B-B14F-4D97-AF65-F5344CB8AC3E}">
        <p14:creationId xmlns:p14="http://schemas.microsoft.com/office/powerpoint/2010/main" val="40883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0065-9AA1-F847-4278-8302FF0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6F83A-C780-306E-6236-7FED916D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DA0F76-1DA7-D263-7F6D-4245AB35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7" y="2772426"/>
            <a:ext cx="3085323" cy="348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DE2A8-15E4-9F42-A50A-CEB415DEA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41" y="3405959"/>
            <a:ext cx="2490319" cy="259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F7B48-B1D6-D097-62EE-310BC4A0A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488" y="3405959"/>
            <a:ext cx="2671144" cy="1757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BF725-4319-C378-8C92-B2FF19353D4B}"/>
              </a:ext>
            </a:extLst>
          </p:cNvPr>
          <p:cNvSpPr txBox="1"/>
          <p:nvPr/>
        </p:nvSpPr>
        <p:spPr>
          <a:xfrm>
            <a:off x="803006" y="219830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555">
              <a:spcBef>
                <a:spcPts val="1420"/>
              </a:spcBef>
            </a:pPr>
            <a:r>
              <a:rPr lang="en-US" sz="1800" spc="-5" dirty="0">
                <a:latin typeface="Arial MT"/>
                <a:cs typeface="Arial MT"/>
              </a:rPr>
              <a:t>Using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Transistor 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56DD56E-32BE-76A1-A76C-FFA924F906D7}"/>
              </a:ext>
            </a:extLst>
          </p:cNvPr>
          <p:cNvSpPr txBox="1">
            <a:spLocks/>
          </p:cNvSpPr>
          <p:nvPr/>
        </p:nvSpPr>
        <p:spPr>
          <a:xfrm>
            <a:off x="871458" y="1137340"/>
            <a:ext cx="7881915" cy="445298"/>
          </a:xfrm>
          <a:prstGeom prst="rect">
            <a:avLst/>
          </a:prstGeom>
        </p:spPr>
        <p:txBody>
          <a:bodyPr vert="horz" wrap="square" lIns="0" tIns="12747" rIns="0" bIns="0" rtlCol="0" anchor="b"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marL="12747" marR="5099">
              <a:lnSpc>
                <a:spcPct val="100000"/>
              </a:lnSpc>
              <a:spcBef>
                <a:spcPts val="100"/>
              </a:spcBef>
            </a:pPr>
            <a:r>
              <a:rPr lang="en-US" sz="2810" b="1" spc="-5" dirty="0">
                <a:solidFill>
                  <a:schemeClr val="tx1"/>
                </a:solidFill>
              </a:rPr>
              <a:t>Practical</a:t>
            </a:r>
            <a:r>
              <a:rPr lang="en-US" sz="2810" b="1" spc="-30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Implementation</a:t>
            </a:r>
            <a:r>
              <a:rPr lang="en-US" sz="2810" b="1" spc="-25" dirty="0">
                <a:solidFill>
                  <a:schemeClr val="tx1"/>
                </a:solidFill>
              </a:rPr>
              <a:t> </a:t>
            </a:r>
            <a:r>
              <a:rPr lang="en-US" sz="2810" b="1" spc="-5" dirty="0">
                <a:solidFill>
                  <a:schemeClr val="tx1"/>
                </a:solidFill>
              </a:rPr>
              <a:t>of</a:t>
            </a:r>
            <a:r>
              <a:rPr lang="en-US" sz="2810" b="1" spc="-25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the </a:t>
            </a:r>
            <a:r>
              <a:rPr lang="en-US" sz="2810" b="1" spc="-768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Basic</a:t>
            </a:r>
            <a:r>
              <a:rPr lang="en-US" sz="2810" b="1" spc="-5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Logic</a:t>
            </a:r>
            <a:r>
              <a:rPr lang="en-US" sz="2810" b="1" spc="-5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939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3DA3-9977-F2D3-802E-97F19F4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20D-3933-4CF5-03DF-9312641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E88F19-6304-47FC-B56C-70C2EBBFAE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Introduction of Logic Gates - GeeksforGeeks">
            <a:extLst>
              <a:ext uri="{FF2B5EF4-FFF2-40B4-BE49-F238E27FC236}">
                <a16:creationId xmlns:a16="http://schemas.microsoft.com/office/drawing/2014/main" id="{539AC8B6-AD6F-D0CF-E5F0-FC3942E8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787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3" y="-53029"/>
            <a:ext cx="8646288" cy="69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4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D628C-A58E-1515-A769-1CE9A080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each gate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2DFE7-0675-EA59-DCA3-1F894BBB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AND: If all inputs are high output will be high</a:t>
            </a:r>
          </a:p>
          <a:p>
            <a:r>
              <a:rPr lang="en-US" dirty="0"/>
              <a:t>OR: if minimum one input is high output will be high</a:t>
            </a:r>
          </a:p>
          <a:p>
            <a:r>
              <a:rPr lang="en-US" dirty="0"/>
              <a:t>NOT: opposite or inverted of inputs (in this logic input bits are equal to output bits)</a:t>
            </a:r>
          </a:p>
          <a:p>
            <a:r>
              <a:rPr lang="en-US" dirty="0"/>
              <a:t>NAND: If minimum one input is low output will be high</a:t>
            </a:r>
          </a:p>
          <a:p>
            <a:r>
              <a:rPr lang="en-US" dirty="0"/>
              <a:t>NOR: If all inputs are low output will be high</a:t>
            </a:r>
          </a:p>
          <a:p>
            <a:r>
              <a:rPr lang="en-US" dirty="0"/>
              <a:t>XOR: If high inputs are odd output will be high </a:t>
            </a:r>
          </a:p>
          <a:p>
            <a:r>
              <a:rPr lang="en-US" dirty="0"/>
              <a:t>XNOR: If high inputs are even output will be high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8AE9B-0FFD-4219-61F3-2AB415D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25E47-142E-A92C-E2E5-CF737E37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9591-D94A-A5B1-932D-726C1712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151A-21D7-9E76-0D33-D598825F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Designing a circuit which takes 4 individual sensor from tank that gives digital values and tell how many sensors are high on 7 segment display </a:t>
            </a:r>
          </a:p>
          <a:p>
            <a:r>
              <a:rPr lang="en-US" dirty="0"/>
              <a:t>Example 2: Designing a circuits that takes two input of 2 bits each and determine the product of these two inputs in binary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BA706-CBA8-40B8-8446-2BC1675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A4A49-CFCB-DC9D-6BF4-BA8A67B8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FA00-F10E-8673-3F2A-F6EA3B6F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16CF-CB23-972A-ACCF-1F05AB5D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number of inputs and individual input bits </a:t>
            </a:r>
          </a:p>
          <a:p>
            <a:r>
              <a:rPr lang="en-US" dirty="0"/>
              <a:t>Step 2: draw truth table if total number of inputs bits </a:t>
            </a:r>
          </a:p>
          <a:p>
            <a:r>
              <a:rPr lang="en-US" dirty="0"/>
              <a:t>Step 3: identify number of outputs and output bits </a:t>
            </a:r>
          </a:p>
          <a:p>
            <a:r>
              <a:rPr lang="en-US" dirty="0"/>
              <a:t>Step 4: Identify output value on each combination of inputs  </a:t>
            </a:r>
          </a:p>
          <a:p>
            <a:r>
              <a:rPr lang="en-US" dirty="0"/>
              <a:t>Remaining steps will be discussed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44483-8853-0C63-9E3D-384DE6E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0FF3-6FC7-6A33-75B0-0AA4F096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21802</TotalTime>
  <Words>1196</Words>
  <Application>Microsoft Office PowerPoint</Application>
  <PresentationFormat>Widescreen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Lecture # 2 Truth table/Digital Inputs/Boolean Algebra</vt:lpstr>
      <vt:lpstr>Digital Logic Design</vt:lpstr>
      <vt:lpstr>Review of previous lecture </vt:lpstr>
      <vt:lpstr>Logic Gates</vt:lpstr>
      <vt:lpstr>PowerPoint Presentation</vt:lpstr>
      <vt:lpstr>PowerPoint Presentation</vt:lpstr>
      <vt:lpstr>Definition of each gate</vt:lpstr>
      <vt:lpstr>Types of Inputs </vt:lpstr>
      <vt:lpstr>Basic Designing Rules</vt:lpstr>
      <vt:lpstr>Example 1</vt:lpstr>
      <vt:lpstr>Example 1 (Cont.):</vt:lpstr>
      <vt:lpstr>Example 2</vt:lpstr>
      <vt:lpstr>Example 2</vt:lpstr>
      <vt:lpstr>Practical Implementation of the  Basic Logic Functions</vt:lpstr>
      <vt:lpstr>Practical Implementation of Logic Functions:  Evolution of Switches in Computers</vt:lpstr>
      <vt:lpstr>Introduction to Boolean Algebra </vt:lpstr>
      <vt:lpstr>Boolean Standard of Expression </vt:lpstr>
      <vt:lpstr>Example Circuit</vt:lpstr>
      <vt:lpstr>Boolean Standard of Expression </vt:lpstr>
      <vt:lpstr>Example Circuit</vt:lpstr>
      <vt:lpstr>Basic Designing Rules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1,2 Introduction/Overview/Revision/Software Installation</dc:title>
  <dc:creator>karakorum Laptops</dc:creator>
  <cp:lastModifiedBy>Muhammad Zain Uddin / Lecturer</cp:lastModifiedBy>
  <cp:revision>5</cp:revision>
  <dcterms:created xsi:type="dcterms:W3CDTF">2024-08-19T03:48:06Z</dcterms:created>
  <dcterms:modified xsi:type="dcterms:W3CDTF">2024-09-03T07:48:08Z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2024-08-19T00:00:00Z</vt:filetime>
  </property>
</Properties>
</file>