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8" r:id="rId2"/>
    <p:sldId id="259" r:id="rId3"/>
    <p:sldId id="287" r:id="rId4"/>
    <p:sldId id="257" r:id="rId5"/>
    <p:sldId id="266" r:id="rId6"/>
    <p:sldId id="267" r:id="rId7"/>
    <p:sldId id="271" r:id="rId8"/>
    <p:sldId id="272" r:id="rId9"/>
    <p:sldId id="268" r:id="rId10"/>
    <p:sldId id="286" r:id="rId11"/>
    <p:sldId id="289" r:id="rId12"/>
    <p:sldId id="290" r:id="rId13"/>
    <p:sldId id="269" r:id="rId14"/>
    <p:sldId id="273" r:id="rId15"/>
    <p:sldId id="301" r:id="rId16"/>
    <p:sldId id="274" r:id="rId17"/>
    <p:sldId id="292" r:id="rId18"/>
    <p:sldId id="281" r:id="rId19"/>
    <p:sldId id="293" r:id="rId20"/>
    <p:sldId id="264" r:id="rId21"/>
    <p:sldId id="294" r:id="rId22"/>
    <p:sldId id="302" r:id="rId23"/>
    <p:sldId id="303" r:id="rId24"/>
    <p:sldId id="304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FBF8B-02F2-4639-924E-A96164A51FC3}" v="3" dt="2023-09-07T07:32:47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6" autoAdjust="0"/>
    <p:restoredTop sz="94660"/>
  </p:normalViewPr>
  <p:slideViewPr>
    <p:cSldViewPr snapToGrid="0">
      <p:cViewPr>
        <p:scale>
          <a:sx n="50" d="100"/>
          <a:sy n="50" d="100"/>
        </p:scale>
        <p:origin x="1704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08566-50AF-4D6C-A1D3-6C2A77C1D99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BAEB9-46A4-4A46-B0F3-4D04D0FDB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5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2F342-7191-4188-8BCB-6F641BCCA9F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77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0E0FEB-8424-C3B0-8421-E266B32D8F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B3CC4-9840-4AD5-AC65-43D2EFC5416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51F9BC08-585F-B809-216E-5EE458BEA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DA4C91DD-EF0E-B9DF-6F96-A3A6008C5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45F73E-9C59-736B-608D-7CD001E9EF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02D21-63E5-433C-B1B1-7BF6BA973D2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7AC97F70-7F92-E308-013D-36D9A30E2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59175A0F-B26D-5EF2-FDF6-F2C522C3F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476963-FC87-E7A3-E0F9-88CAF53AEF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4F749-A364-4BEC-B598-A1C0E5C2E5B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394717F-BCD1-A2DC-C902-DE36136268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EF6F3F1F-CF7C-D409-0048-5F7E26784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1A044E-53DF-52F4-3E91-0995265A8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230DB-6CC6-4F0F-80EC-C786C1B845B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2584D23-46B4-96D7-E7AB-908491B04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B0446CEA-4D26-0940-C051-A33E722A0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E7C202-99F2-A3BB-8E1F-8C27C7DAD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118DE-D84F-454E-B755-C79E421908A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E9D5798-81BD-1790-47E6-8C9FEE2A1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6450284-4B3D-A9D6-D38A-B692C2A3F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B52733-AF5C-B450-E7E8-2EE326749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E0B70-2AAD-48BA-BC9F-365AB76EC28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C09C65F-743D-45EC-F25C-B9D3B8760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D38159AB-8E8E-3DC7-1B95-AB2DF01DE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06ADFA-0CB7-8B02-8B34-54993AC3B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9432A-FE3A-4F0E-89D9-02A61E3D453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F039609A-E659-8F87-28AE-D8EE28A37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27FEA24-5DCB-7BED-CBE9-B98ECCA85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2D25CE-6A31-7589-C010-2A555A9D6A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CC2BF-68E0-4886-8E77-4AD7642667E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55E72270-863B-14DB-A19C-F22D3108C2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21D1FCD-CF8B-557B-577B-DC107284C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8E93C5D-027F-2128-842C-7A24505C1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B6624-A448-4980-BC54-1B6CE9660FC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FCB21162-B354-5C6B-CD79-CC4C8ADC7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271314F-A552-45EE-FC10-56400D63E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EBF6DD9-E6E3-DE09-1B76-B504B5443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D94DC-F016-4691-9F4A-483AD50F25E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63530CD-8AE7-A3B6-2EE3-D428CDF1D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315C831-B51C-AD20-0C47-1DDCED66A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E9B716-DC0B-8C69-71E6-7788F60AB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D1768-26BB-4330-B8E3-E9A313DAFDA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47E9997-FEA6-BECB-7B26-E7491D695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4EC4C706-6623-78DA-3240-C0A34B7FF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0CD3B80-15CC-BF6A-DD38-78845AAD7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EAFFC-4AA5-450E-A764-D23C1EE1560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5030AB14-A9E7-E8C2-7817-1C12BF177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32899A8-B2E0-B94A-C9F5-4F58373A3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CB805F-904A-51E9-5C49-E40FF1847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CB4FE-E16F-4203-B5D1-E2ABD5EE69E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7AC795FB-6DE4-F2CC-7094-4FBF33AA6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820FA303-8E59-5773-35C4-0C3A0339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89C722-A459-C45E-73FE-876672C148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A6312-A33F-4A79-8435-5B2B126B4BD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185A8E71-A984-2D96-F261-DE82920D7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FFDC9D7D-45C2-C925-CFB9-07CF4DDA8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291AAD-3305-301B-4AC2-863321C8E0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C6E054-722D-4138-B701-01C85C46C56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705AF4F-20EE-9CEA-FACA-CD72F031F1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E1218FD-DC1A-5503-CA3F-D393B48FA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F7E4D8-DC44-C25F-B7B0-693FC71866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21610-50F9-4303-BFEA-115AE71C7E4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26FE7DE-2F39-5DC1-2A06-0B16CB931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9F7B1B4F-C97A-B0FB-454F-20A8C59DC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7D6ED2-8E1D-88F1-FA41-E99BB1F3F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97419C-0B73-48D0-A28A-F8626EBFF8C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5E5FA7BD-5789-0A79-90C9-FB4E74B5F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1E5B000E-47F1-83B3-B93F-2775F6593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CF1D9-E80C-4A93-8A22-FB3E799D7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2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E25E5-611F-492E-B9A6-7A0E165A5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BC67-60D3-4082-B822-9435AADCC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F3F9-99E9-4215-A455-1F8ACF2C3C78}" type="datetime1">
              <a:rPr lang="en-US" altLang="en-US"/>
              <a:pPr>
                <a:defRPr/>
              </a:pPr>
              <a:t>9/5/2024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6FBD-162C-4E39-8D0E-839A2FD0DD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758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>
            <a:extLst>
              <a:ext uri="{FF2B5EF4-FFF2-40B4-BE49-F238E27FC236}">
                <a16:creationId xmlns:a16="http://schemas.microsoft.com/office/drawing/2014/main" id="{21A4F7B2-DB0B-9062-BF57-DA38209C1F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439F1F9F-CB92-715B-153C-C9F3A562A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C56835C2-456A-8E99-A5E4-EB0C911E23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26BF0D01-373F-05C0-14A2-D2A15F321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</a:rPr>
              <a:t>th</a:t>
            </a:r>
            <a:r>
              <a:rPr lang="en-US" altLang="en-US" sz="1200" b="1">
                <a:solidFill>
                  <a:srgbClr val="FFFFFF"/>
                </a:solidFill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26515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B1003-78F8-4240-9930-0277CEDB9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43C13-50A8-4D5A-A049-E8F13ECB7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2AEFC-EBEC-49B1-AE73-15CC93171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3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C0A8-4CF1-4C69-8413-B44F54EE5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0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6131-D829-498C-9719-4F61C6543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8F19-6304-47FC-B56C-70C2EBBFA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71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667" y="6459539"/>
            <a:ext cx="261831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9"/>
            <a:ext cx="464820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637052"/>
                </a:solidFill>
              </a:rPr>
              <a:t>M. Zain Uddin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8806D8-5691-4516-B55C-B813DECB61F3}" type="slidenum">
              <a:rPr lang="en-US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1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953000"/>
            <a:ext cx="1218988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" y="4914900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5B10-545D-40C2-A467-0A4C8FF11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6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433" y="1846264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433" y="6459539"/>
            <a:ext cx="2472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Tahoma" panose="020B0604030504040204" pitchFamily="34" charset="0"/>
              </a:rPr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AF2EF-7320-43F3-A519-BE60B05CA56B}" type="slidenum">
              <a:rPr lang="en-US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73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024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5" r:id="rId13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5.emf"/><Relationship Id="rId9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M. Zain Uddin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71446-35F1-4CD5-8066-69BB6D4AC6E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912937" y="1877785"/>
            <a:ext cx="8366125" cy="169862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folHlink"/>
                </a:solidFill>
              </a:rPr>
              <a:t>Lecture # 3</a:t>
            </a:r>
            <a:br>
              <a:rPr lang="en-US" sz="3600" b="1">
                <a:solidFill>
                  <a:schemeClr val="folHlink"/>
                </a:solidFill>
              </a:rPr>
            </a:br>
            <a:r>
              <a:rPr lang="en-US" sz="1600" b="1">
                <a:solidFill>
                  <a:schemeClr val="folHlink"/>
                </a:solidFill>
              </a:rPr>
              <a:t>Introduction to Boolean algebra/</a:t>
            </a:r>
            <a:r>
              <a:rPr lang="en-US" sz="1600" b="1" dirty="0">
                <a:solidFill>
                  <a:schemeClr val="folHlink"/>
                </a:solidFill>
              </a:rPr>
              <a:t>Types of input/ Logic gates/</a:t>
            </a:r>
            <a:br>
              <a:rPr lang="en-US" sz="3600" b="1" dirty="0">
                <a:solidFill>
                  <a:schemeClr val="folHlink"/>
                </a:solidFill>
              </a:rPr>
            </a:br>
            <a:endParaRPr lang="en-US" sz="3600" b="1" dirty="0">
              <a:solidFill>
                <a:schemeClr val="folHlink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667000" y="4114800"/>
            <a:ext cx="6858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By: Muhammad Zain Uddin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</a:rPr>
              <a:t>email: zuddin@iba.edu.pk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3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29" name="Text Box 25">
            <a:extLst>
              <a:ext uri="{FF2B5EF4-FFF2-40B4-BE49-F238E27FC236}">
                <a16:creationId xmlns:a16="http://schemas.microsoft.com/office/drawing/2014/main" id="{40BC05AB-FDC2-9074-56C3-B5A8472E9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747" y="1808587"/>
            <a:ext cx="7086600" cy="646331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Rules of Boolean algebra can be illustrated with </a:t>
            </a:r>
            <a:r>
              <a:rPr lang="en-US" altLang="en-US" i="1" dirty="0"/>
              <a:t>Venn</a:t>
            </a:r>
            <a:r>
              <a:rPr lang="en-US" altLang="en-US" dirty="0"/>
              <a:t> diagrams. The variable </a:t>
            </a:r>
            <a:r>
              <a:rPr lang="en-US" altLang="en-US" i="1" dirty="0">
                <a:solidFill>
                  <a:srgbClr val="FFFF00"/>
                </a:solidFill>
              </a:rPr>
              <a:t>A</a:t>
            </a:r>
            <a:r>
              <a:rPr lang="en-US" altLang="en-US" dirty="0"/>
              <a:t> is shown as an area.</a:t>
            </a:r>
          </a:p>
        </p:txBody>
      </p:sp>
      <p:sp>
        <p:nvSpPr>
          <p:cNvPr id="149532" name="Text Box 28">
            <a:extLst>
              <a:ext uri="{FF2B5EF4-FFF2-40B4-BE49-F238E27FC236}">
                <a16:creationId xmlns:a16="http://schemas.microsoft.com/office/drawing/2014/main" id="{D6A4D72C-0F7C-3F93-94BA-2DDB73DCD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747" y="2570587"/>
            <a:ext cx="7086600" cy="7016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The rule </a:t>
            </a:r>
            <a:r>
              <a:rPr lang="en-US" altLang="en-US" sz="2000" i="1"/>
              <a:t>A + AB = A</a:t>
            </a:r>
            <a:r>
              <a:rPr lang="en-US" altLang="en-US" sz="2000"/>
              <a:t> can be illustrated easily with a diagram. Add an overlapping area to represent the variable </a:t>
            </a:r>
            <a:r>
              <a:rPr lang="en-US" altLang="en-US" sz="2000" i="1">
                <a:solidFill>
                  <a:srgbClr val="FF0000"/>
                </a:solidFill>
              </a:rPr>
              <a:t>B</a:t>
            </a:r>
            <a:r>
              <a:rPr lang="en-US" altLang="en-US" sz="2000"/>
              <a:t>.</a:t>
            </a:r>
          </a:p>
        </p:txBody>
      </p:sp>
      <p:graphicFrame>
        <p:nvGraphicFramePr>
          <p:cNvPr id="149534" name="Object 30">
            <a:extLst>
              <a:ext uri="{FF2B5EF4-FFF2-40B4-BE49-F238E27FC236}">
                <a16:creationId xmlns:a16="http://schemas.microsoft.com/office/drawing/2014/main" id="{062018C5-9A08-D9CC-9B94-66549BA67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810872"/>
              </p:ext>
            </p:extLst>
          </p:nvPr>
        </p:nvGraphicFramePr>
        <p:xfrm>
          <a:off x="1553548" y="3713586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672220" imgH="1734045" progId="CorelDRAW.Graphic.12">
                  <p:embed/>
                </p:oleObj>
              </mc:Choice>
              <mc:Fallback>
                <p:oleObj name="CorelDRAW" r:id="rId3" imgW="2672220" imgH="1734045" progId="CorelDRAW.Graphic.12">
                  <p:embed/>
                  <p:pic>
                    <p:nvPicPr>
                      <p:cNvPr id="149534" name="Object 30">
                        <a:extLst>
                          <a:ext uri="{FF2B5EF4-FFF2-40B4-BE49-F238E27FC236}">
                            <a16:creationId xmlns:a16="http://schemas.microsoft.com/office/drawing/2014/main" id="{062018C5-9A08-D9CC-9B94-66549BA67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548" y="3713586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5" name="Text Box 31">
            <a:extLst>
              <a:ext uri="{FF2B5EF4-FFF2-40B4-BE49-F238E27FC236}">
                <a16:creationId xmlns:a16="http://schemas.microsoft.com/office/drawing/2014/main" id="{DD9FD270-EFD0-FBFE-152C-2B960F6EB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747" y="3256387"/>
            <a:ext cx="7086600" cy="3968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The overlap region between A and B represents </a:t>
            </a:r>
            <a:r>
              <a:rPr lang="en-US" altLang="en-US" sz="2000" i="1">
                <a:solidFill>
                  <a:srgbClr val="FA6F06"/>
                </a:solidFill>
              </a:rPr>
              <a:t>AB</a:t>
            </a:r>
            <a:r>
              <a:rPr lang="en-US" altLang="en-US" sz="2000"/>
              <a:t>. </a:t>
            </a:r>
          </a:p>
        </p:txBody>
      </p:sp>
      <p:graphicFrame>
        <p:nvGraphicFramePr>
          <p:cNvPr id="149536" name="Object 32">
            <a:extLst>
              <a:ext uri="{FF2B5EF4-FFF2-40B4-BE49-F238E27FC236}">
                <a16:creationId xmlns:a16="http://schemas.microsoft.com/office/drawing/2014/main" id="{BDD2CD75-DA58-B7CA-4790-AD54847C6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51760"/>
              </p:ext>
            </p:extLst>
          </p:nvPr>
        </p:nvGraphicFramePr>
        <p:xfrm>
          <a:off x="5053985" y="3713586"/>
          <a:ext cx="267176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2672220" imgH="1734045" progId="CorelDRAW.Graphic.12">
                  <p:embed/>
                </p:oleObj>
              </mc:Choice>
              <mc:Fallback>
                <p:oleObj name="CorelDRAW" r:id="rId5" imgW="2672220" imgH="1734045" progId="CorelDRAW.Graphic.12">
                  <p:embed/>
                  <p:pic>
                    <p:nvPicPr>
                      <p:cNvPr id="149536" name="Object 32">
                        <a:extLst>
                          <a:ext uri="{FF2B5EF4-FFF2-40B4-BE49-F238E27FC236}">
                            <a16:creationId xmlns:a16="http://schemas.microsoft.com/office/drawing/2014/main" id="{BDD2CD75-DA58-B7CA-4790-AD54847C6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985" y="3713586"/>
                        <a:ext cx="2671762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7" name="Object 33">
            <a:extLst>
              <a:ext uri="{FF2B5EF4-FFF2-40B4-BE49-F238E27FC236}">
                <a16:creationId xmlns:a16="http://schemas.microsoft.com/office/drawing/2014/main" id="{2AE0CB6F-98B7-11D1-84CB-60C4446E5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342688"/>
              </p:ext>
            </p:extLst>
          </p:nvPr>
        </p:nvGraphicFramePr>
        <p:xfrm>
          <a:off x="1553548" y="3713586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2672220" imgH="1734045" progId="CorelDRAW.Graphic.12">
                  <p:embed/>
                </p:oleObj>
              </mc:Choice>
              <mc:Fallback>
                <p:oleObj name="CorelDRAW" r:id="rId7" imgW="2672220" imgH="1734045" progId="CorelDRAW.Graphic.12">
                  <p:embed/>
                  <p:pic>
                    <p:nvPicPr>
                      <p:cNvPr id="149537" name="Object 33">
                        <a:extLst>
                          <a:ext uri="{FF2B5EF4-FFF2-40B4-BE49-F238E27FC236}">
                            <a16:creationId xmlns:a16="http://schemas.microsoft.com/office/drawing/2014/main" id="{2AE0CB6F-98B7-11D1-84CB-60C4446E5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548" y="3713586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8" name="Object 34">
            <a:extLst>
              <a:ext uri="{FF2B5EF4-FFF2-40B4-BE49-F238E27FC236}">
                <a16:creationId xmlns:a16="http://schemas.microsoft.com/office/drawing/2014/main" id="{77B1AC81-278D-09A3-9FB1-4F5F68E5B7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42036"/>
              </p:ext>
            </p:extLst>
          </p:nvPr>
        </p:nvGraphicFramePr>
        <p:xfrm>
          <a:off x="2620347" y="3942186"/>
          <a:ext cx="1271588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1220038" imgH="1220038" progId="CorelDRAW.Graphic.12">
                  <p:embed/>
                </p:oleObj>
              </mc:Choice>
              <mc:Fallback>
                <p:oleObj name="CorelDRAW" r:id="rId8" imgW="1220038" imgH="1220038" progId="CorelDRAW.Graphic.12">
                  <p:embed/>
                  <p:pic>
                    <p:nvPicPr>
                      <p:cNvPr id="149538" name="Object 34">
                        <a:extLst>
                          <a:ext uri="{FF2B5EF4-FFF2-40B4-BE49-F238E27FC236}">
                            <a16:creationId xmlns:a16="http://schemas.microsoft.com/office/drawing/2014/main" id="{77B1AC81-278D-09A3-9FB1-4F5F68E5B7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347" y="3942186"/>
                        <a:ext cx="1271588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>
            <a:extLst>
              <a:ext uri="{FF2B5EF4-FFF2-40B4-BE49-F238E27FC236}">
                <a16:creationId xmlns:a16="http://schemas.microsoft.com/office/drawing/2014/main" id="{445030A5-7A46-38C2-3BAB-554024458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727306"/>
              </p:ext>
            </p:extLst>
          </p:nvPr>
        </p:nvGraphicFramePr>
        <p:xfrm>
          <a:off x="1553548" y="3713586"/>
          <a:ext cx="26717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2672220" imgH="1734045" progId="CorelDRAW.Graphic.12">
                  <p:embed/>
                </p:oleObj>
              </mc:Choice>
              <mc:Fallback>
                <p:oleObj name="CorelDRAW" r:id="rId10" imgW="2672220" imgH="1734045" progId="CorelDRAW.Graphic.12">
                  <p:embed/>
                  <p:pic>
                    <p:nvPicPr>
                      <p:cNvPr id="149539" name="Object 35">
                        <a:extLst>
                          <a:ext uri="{FF2B5EF4-FFF2-40B4-BE49-F238E27FC236}">
                            <a16:creationId xmlns:a16="http://schemas.microsoft.com/office/drawing/2014/main" id="{445030A5-7A46-38C2-3BAB-554024458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548" y="3713586"/>
                        <a:ext cx="26717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40" name="Text Box 36">
            <a:extLst>
              <a:ext uri="{FF2B5EF4-FFF2-40B4-BE49-F238E27FC236}">
                <a16:creationId xmlns:a16="http://schemas.microsoft.com/office/drawing/2014/main" id="{A7F1FA64-9453-6EC4-D18D-21DE5462A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947" y="5542387"/>
            <a:ext cx="6934200" cy="7016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/>
              <a:t>The diagram visually shows that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>
                <a:solidFill>
                  <a:srgbClr val="FF0000"/>
                </a:solidFill>
              </a:rPr>
              <a:t> + </a:t>
            </a:r>
            <a:r>
              <a:rPr lang="en-US" altLang="en-US" sz="2000" i="1">
                <a:solidFill>
                  <a:srgbClr val="FF0000"/>
                </a:solidFill>
              </a:rPr>
              <a:t>AB</a:t>
            </a:r>
            <a:r>
              <a:rPr lang="en-US" altLang="en-US" sz="2000">
                <a:solidFill>
                  <a:srgbClr val="FF0000"/>
                </a:solidFill>
              </a:rPr>
              <a:t> =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 i="1"/>
              <a:t>. </a:t>
            </a:r>
            <a:r>
              <a:rPr lang="en-US" altLang="en-US" sz="2000"/>
              <a:t>Other rules can be illustrated with the diagrams as well.</a:t>
            </a:r>
          </a:p>
        </p:txBody>
      </p:sp>
      <p:sp>
        <p:nvSpPr>
          <p:cNvPr id="149541" name="Text Box 37">
            <a:extLst>
              <a:ext uri="{FF2B5EF4-FFF2-40B4-BE49-F238E27FC236}">
                <a16:creationId xmlns:a16="http://schemas.microsoft.com/office/drawing/2014/main" id="{FC6338AD-6768-E5D6-DB4B-A7E081D56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347" y="4323186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</a:rPr>
              <a:t>=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1E271-0B35-85D4-DEA0-F1CAF636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06" y="1138663"/>
            <a:ext cx="10058400" cy="506417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of Boolean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2" grpId="0" animBg="1"/>
      <p:bldP spid="149535" grpId="0" animBg="1"/>
      <p:bldP spid="149540" grpId="0" animBg="1"/>
      <p:bldP spid="1495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4" name="Text Box 24">
            <a:extLst>
              <a:ext uri="{FF2B5EF4-FFF2-40B4-BE49-F238E27FC236}">
                <a16:creationId xmlns:a16="http://schemas.microsoft.com/office/drawing/2014/main" id="{2B930B01-ACE7-C10E-9E12-3DC81857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835" y="1732387"/>
            <a:ext cx="7162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Rule 12, which states that 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 + </a:t>
            </a:r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)(</a:t>
            </a:r>
            <a:r>
              <a:rPr lang="en-US" altLang="en-US" i="1">
                <a:solidFill>
                  <a:srgbClr val="FF0000"/>
                </a:solidFill>
              </a:rPr>
              <a:t>A + C</a:t>
            </a:r>
            <a:r>
              <a:rPr lang="en-US" altLang="en-US">
                <a:solidFill>
                  <a:srgbClr val="FF0000"/>
                </a:solidFill>
              </a:rPr>
              <a:t>) = </a:t>
            </a:r>
            <a:r>
              <a:rPr lang="en-US" altLang="en-US" i="1">
                <a:solidFill>
                  <a:srgbClr val="FF0000"/>
                </a:solidFill>
              </a:rPr>
              <a:t>A + BC</a:t>
            </a:r>
            <a:r>
              <a:rPr lang="en-US" altLang="en-US"/>
              <a:t>,</a:t>
            </a:r>
            <a:r>
              <a:rPr lang="en-US" altLang="en-US" i="1">
                <a:solidFill>
                  <a:srgbClr val="FF0000"/>
                </a:solidFill>
              </a:rPr>
              <a:t> </a:t>
            </a:r>
            <a:r>
              <a:rPr lang="en-US" altLang="en-US"/>
              <a:t>can be proven by applying earlier rules as follows:</a:t>
            </a:r>
          </a:p>
        </p:txBody>
      </p:sp>
      <p:sp>
        <p:nvSpPr>
          <p:cNvPr id="153627" name="Text Box 27">
            <a:extLst>
              <a:ext uri="{FF2B5EF4-FFF2-40B4-BE49-F238E27FC236}">
                <a16:creationId xmlns:a16="http://schemas.microsoft.com/office/drawing/2014/main" id="{E432109F-FAA2-7C05-1108-915BE7F7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035" y="2605511"/>
            <a:ext cx="7010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A</a:t>
            </a:r>
            <a:r>
              <a:rPr lang="en-US" altLang="en-US">
                <a:solidFill>
                  <a:srgbClr val="FF0000"/>
                </a:solidFill>
              </a:rPr>
              <a:t> + </a:t>
            </a:r>
            <a:r>
              <a:rPr lang="en-US" altLang="en-US" i="1">
                <a:solidFill>
                  <a:srgbClr val="FF0000"/>
                </a:solidFill>
              </a:rPr>
              <a:t>B</a:t>
            </a:r>
            <a:r>
              <a:rPr lang="en-US" altLang="en-US">
                <a:solidFill>
                  <a:srgbClr val="FF0000"/>
                </a:solidFill>
              </a:rPr>
              <a:t>)(</a:t>
            </a:r>
            <a:r>
              <a:rPr lang="en-US" altLang="en-US" i="1">
                <a:solidFill>
                  <a:srgbClr val="FF0000"/>
                </a:solidFill>
              </a:rPr>
              <a:t>A + C</a:t>
            </a:r>
            <a:r>
              <a:rPr lang="en-US" altLang="en-US">
                <a:solidFill>
                  <a:srgbClr val="FF0000"/>
                </a:solidFill>
              </a:rPr>
              <a:t>) </a:t>
            </a:r>
            <a:r>
              <a:rPr lang="en-US" altLang="en-US"/>
              <a:t>= </a:t>
            </a:r>
            <a:r>
              <a:rPr lang="en-US" altLang="en-US" i="1"/>
              <a:t>AA + AC + AB + BC</a:t>
            </a:r>
          </a:p>
          <a:p>
            <a:pPr eaLnBrk="1" hangingPunct="1"/>
            <a:r>
              <a:rPr lang="en-US" altLang="en-US" i="1"/>
              <a:t>		 = A + AC + AB + BC</a:t>
            </a:r>
          </a:p>
          <a:p>
            <a:pPr eaLnBrk="1" hangingPunct="1"/>
            <a:r>
              <a:rPr lang="en-US" altLang="en-US" i="1"/>
              <a:t>		 = A</a:t>
            </a:r>
            <a:r>
              <a:rPr lang="en-US" altLang="en-US"/>
              <a:t>(1</a:t>
            </a:r>
            <a:r>
              <a:rPr lang="en-US" altLang="en-US" i="1"/>
              <a:t> + C + B</a:t>
            </a:r>
            <a:r>
              <a:rPr lang="en-US" altLang="en-US"/>
              <a:t>)</a:t>
            </a:r>
            <a:r>
              <a:rPr lang="en-US" altLang="en-US" i="1"/>
              <a:t> + BC</a:t>
            </a:r>
          </a:p>
          <a:p>
            <a:pPr eaLnBrk="1" hangingPunct="1"/>
            <a:r>
              <a:rPr lang="en-US" altLang="en-US" i="1"/>
              <a:t>		 = A </a:t>
            </a:r>
            <a:r>
              <a:rPr lang="en-US" altLang="en-US" i="1" baseline="30000"/>
              <a:t>.</a:t>
            </a:r>
            <a:r>
              <a:rPr lang="en-US" altLang="en-US" i="1"/>
              <a:t> </a:t>
            </a:r>
            <a:r>
              <a:rPr lang="en-US" altLang="en-US"/>
              <a:t>1 </a:t>
            </a:r>
            <a:r>
              <a:rPr lang="en-US" altLang="en-US" i="1"/>
              <a:t>+ BC</a:t>
            </a:r>
          </a:p>
          <a:p>
            <a:pPr eaLnBrk="1" hangingPunct="1"/>
            <a:r>
              <a:rPr lang="en-US" altLang="en-US" i="1"/>
              <a:t>		 </a:t>
            </a:r>
            <a:r>
              <a:rPr lang="en-US" altLang="en-US" i="1">
                <a:solidFill>
                  <a:srgbClr val="FF3300"/>
                </a:solidFill>
              </a:rPr>
              <a:t>= A + BC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This rule is a little more complicated, but it can also be  shown with a Venn diagram, as given on the following slide…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47C4F-C698-CE5B-C086-777793A4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35" y="876726"/>
            <a:ext cx="10058400" cy="855661"/>
          </a:xfrm>
        </p:spPr>
        <p:txBody>
          <a:bodyPr/>
          <a:lstStyle/>
          <a:p>
            <a:r>
              <a:rPr lang="en-US" dirty="0"/>
              <a:t>Rules of Boolean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3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3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5" name="Object 7">
            <a:extLst>
              <a:ext uri="{FF2B5EF4-FFF2-40B4-BE49-F238E27FC236}">
                <a16:creationId xmlns:a16="http://schemas.microsoft.com/office/drawing/2014/main" id="{7AE03276-EF4D-F538-CDB7-5E45C5C4CB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4267201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672220" imgH="1960016" progId="CorelDRAW.Graphic.12">
                  <p:embed/>
                </p:oleObj>
              </mc:Choice>
              <mc:Fallback>
                <p:oleObj name="CorelDRAW" r:id="rId3" imgW="2672220" imgH="1960016" progId="CorelDRAW.Graphic.12">
                  <p:embed/>
                  <p:pic>
                    <p:nvPicPr>
                      <p:cNvPr id="155655" name="Object 7">
                        <a:extLst>
                          <a:ext uri="{FF2B5EF4-FFF2-40B4-BE49-F238E27FC236}">
                            <a16:creationId xmlns:a16="http://schemas.microsoft.com/office/drawing/2014/main" id="{7AE03276-EF4D-F538-CDB7-5E45C5C4CB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267201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7" name="Object 9">
            <a:extLst>
              <a:ext uri="{FF2B5EF4-FFF2-40B4-BE49-F238E27FC236}">
                <a16:creationId xmlns:a16="http://schemas.microsoft.com/office/drawing/2014/main" id="{7D18E52C-0D38-CDC9-42C8-51B10C547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4267201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2672220" imgH="1960016" progId="CorelDRAW.Graphic.12">
                  <p:embed/>
                </p:oleObj>
              </mc:Choice>
              <mc:Fallback>
                <p:oleObj name="CorelDRAW" r:id="rId5" imgW="2672220" imgH="1960016" progId="CorelDRAW.Graphic.12">
                  <p:embed/>
                  <p:pic>
                    <p:nvPicPr>
                      <p:cNvPr id="155657" name="Object 9">
                        <a:extLst>
                          <a:ext uri="{FF2B5EF4-FFF2-40B4-BE49-F238E27FC236}">
                            <a16:creationId xmlns:a16="http://schemas.microsoft.com/office/drawing/2014/main" id="{7D18E52C-0D38-CDC9-42C8-51B10C547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267201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8" name="Text Box 10">
            <a:extLst>
              <a:ext uri="{FF2B5EF4-FFF2-40B4-BE49-F238E27FC236}">
                <a16:creationId xmlns:a16="http://schemas.microsoft.com/office/drawing/2014/main" id="{72EF35BC-9737-4F1C-852A-B39F1DE25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524000"/>
            <a:ext cx="6858000" cy="36933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area representing </a:t>
            </a:r>
            <a:r>
              <a:rPr lang="en-US" altLang="en-US" i="1">
                <a:solidFill>
                  <a:srgbClr val="FFFF00"/>
                </a:solidFill>
              </a:rPr>
              <a:t>A + B</a:t>
            </a:r>
            <a:r>
              <a:rPr lang="en-US" altLang="en-US"/>
              <a:t> is shown in </a:t>
            </a:r>
            <a:r>
              <a:rPr lang="en-US" altLang="en-US">
                <a:solidFill>
                  <a:srgbClr val="FFFF00"/>
                </a:solidFill>
              </a:rPr>
              <a:t>yellow</a:t>
            </a:r>
            <a:r>
              <a:rPr lang="en-US" altLang="en-US"/>
              <a:t>.</a:t>
            </a:r>
          </a:p>
        </p:txBody>
      </p:sp>
      <p:sp>
        <p:nvSpPr>
          <p:cNvPr id="155659" name="Text Box 11">
            <a:extLst>
              <a:ext uri="{FF2B5EF4-FFF2-40B4-BE49-F238E27FC236}">
                <a16:creationId xmlns:a16="http://schemas.microsoft.com/office/drawing/2014/main" id="{08CA415A-732C-E12E-AE13-A0AEB8349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81200"/>
            <a:ext cx="6858000" cy="36933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area representing </a:t>
            </a:r>
            <a:r>
              <a:rPr lang="en-US" altLang="en-US" i="1">
                <a:solidFill>
                  <a:srgbClr val="FF3300"/>
                </a:solidFill>
              </a:rPr>
              <a:t>A</a:t>
            </a:r>
            <a:r>
              <a:rPr lang="en-US" altLang="en-US">
                <a:solidFill>
                  <a:srgbClr val="FF3300"/>
                </a:solidFill>
              </a:rPr>
              <a:t> + </a:t>
            </a:r>
            <a:r>
              <a:rPr lang="en-US" altLang="en-US" i="1">
                <a:solidFill>
                  <a:srgbClr val="FF3300"/>
                </a:solidFill>
              </a:rPr>
              <a:t>C</a:t>
            </a:r>
            <a:r>
              <a:rPr lang="en-US" altLang="en-US"/>
              <a:t> is shown in </a:t>
            </a:r>
            <a:r>
              <a:rPr lang="en-US" altLang="en-US">
                <a:solidFill>
                  <a:srgbClr val="FF3300"/>
                </a:solidFill>
              </a:rPr>
              <a:t>red</a:t>
            </a:r>
            <a:r>
              <a:rPr lang="en-US" altLang="en-US"/>
              <a:t>.</a:t>
            </a:r>
          </a:p>
        </p:txBody>
      </p:sp>
      <p:sp>
        <p:nvSpPr>
          <p:cNvPr id="155660" name="Text Box 12">
            <a:extLst>
              <a:ext uri="{FF2B5EF4-FFF2-40B4-BE49-F238E27FC236}">
                <a16:creationId xmlns:a16="http://schemas.microsoft.com/office/drawing/2014/main" id="{51752C8C-DAA9-DCE7-8E90-7E3DC703C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066800"/>
            <a:ext cx="6858000" cy="36933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Three areas represent the variables 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, and </a:t>
            </a:r>
            <a:r>
              <a:rPr lang="en-US" altLang="en-US" i="1"/>
              <a:t>C</a:t>
            </a:r>
            <a:r>
              <a:rPr lang="en-US" altLang="en-US"/>
              <a:t>.</a:t>
            </a:r>
          </a:p>
        </p:txBody>
      </p:sp>
      <p:graphicFrame>
        <p:nvGraphicFramePr>
          <p:cNvPr id="155661" name="Object 13">
            <a:extLst>
              <a:ext uri="{FF2B5EF4-FFF2-40B4-BE49-F238E27FC236}">
                <a16:creationId xmlns:a16="http://schemas.microsoft.com/office/drawing/2014/main" id="{A116B23C-F29E-83BA-6EB9-18FBC8BF2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4267201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2672220" imgH="1960016" progId="CorelDRAW.Graphic.12">
                  <p:embed/>
                </p:oleObj>
              </mc:Choice>
              <mc:Fallback>
                <p:oleObj name="CorelDRAW" r:id="rId7" imgW="2672220" imgH="1960016" progId="CorelDRAW.Graphic.12">
                  <p:embed/>
                  <p:pic>
                    <p:nvPicPr>
                      <p:cNvPr id="155661" name="Object 13">
                        <a:extLst>
                          <a:ext uri="{FF2B5EF4-FFF2-40B4-BE49-F238E27FC236}">
                            <a16:creationId xmlns:a16="http://schemas.microsoft.com/office/drawing/2014/main" id="{A116B23C-F29E-83BA-6EB9-18FBC8BF2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267201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2" name="Text Box 14">
            <a:extLst>
              <a:ext uri="{FF2B5EF4-FFF2-40B4-BE49-F238E27FC236}">
                <a16:creationId xmlns:a16="http://schemas.microsoft.com/office/drawing/2014/main" id="{A2E15514-4701-D402-AD19-13614C3CA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38400"/>
            <a:ext cx="6858000" cy="36933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overlap of </a:t>
            </a:r>
            <a:r>
              <a:rPr lang="en-US" altLang="en-US">
                <a:solidFill>
                  <a:srgbClr val="FF3300"/>
                </a:solidFill>
              </a:rPr>
              <a:t>red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FF66"/>
                </a:solidFill>
              </a:rPr>
              <a:t>yellow</a:t>
            </a:r>
            <a:r>
              <a:rPr lang="en-US" altLang="en-US"/>
              <a:t> is shown in </a:t>
            </a:r>
            <a:r>
              <a:rPr lang="en-US" altLang="en-US">
                <a:solidFill>
                  <a:srgbClr val="FF9900"/>
                </a:solidFill>
              </a:rPr>
              <a:t>orange</a:t>
            </a:r>
            <a:r>
              <a:rPr lang="en-US" altLang="en-US"/>
              <a:t>.</a:t>
            </a:r>
          </a:p>
        </p:txBody>
      </p:sp>
      <p:graphicFrame>
        <p:nvGraphicFramePr>
          <p:cNvPr id="155663" name="Object 15">
            <a:extLst>
              <a:ext uri="{FF2B5EF4-FFF2-40B4-BE49-F238E27FC236}">
                <a16:creationId xmlns:a16="http://schemas.microsoft.com/office/drawing/2014/main" id="{06FFD858-33F3-542E-930C-34B199A44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1" y="4267201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9" imgW="2672220" imgH="1960016" progId="CorelDRAW.Graphic.12">
                  <p:embed/>
                </p:oleObj>
              </mc:Choice>
              <mc:Fallback>
                <p:oleObj name="CorelDRAW" r:id="rId9" imgW="2672220" imgH="1960016" progId="CorelDRAW.Graphic.12">
                  <p:embed/>
                  <p:pic>
                    <p:nvPicPr>
                      <p:cNvPr id="155663" name="Object 15">
                        <a:extLst>
                          <a:ext uri="{FF2B5EF4-FFF2-40B4-BE49-F238E27FC236}">
                            <a16:creationId xmlns:a16="http://schemas.microsoft.com/office/drawing/2014/main" id="{06FFD858-33F3-542E-930C-34B199A44F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267201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4" name="Object 16">
            <a:extLst>
              <a:ext uri="{FF2B5EF4-FFF2-40B4-BE49-F238E27FC236}">
                <a16:creationId xmlns:a16="http://schemas.microsoft.com/office/drawing/2014/main" id="{377B806D-20A5-2302-418B-B516707AB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1" y="4267201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1" imgW="2672220" imgH="1960016" progId="CorelDRAW.Graphic.12">
                  <p:embed/>
                </p:oleObj>
              </mc:Choice>
              <mc:Fallback>
                <p:oleObj name="CorelDRAW" r:id="rId11" imgW="2672220" imgH="1960016" progId="CorelDRAW.Graphic.12">
                  <p:embed/>
                  <p:pic>
                    <p:nvPicPr>
                      <p:cNvPr id="155664" name="Object 16">
                        <a:extLst>
                          <a:ext uri="{FF2B5EF4-FFF2-40B4-BE49-F238E27FC236}">
                            <a16:creationId xmlns:a16="http://schemas.microsoft.com/office/drawing/2014/main" id="{377B806D-20A5-2302-418B-B516707AB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267201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5" name="Rectangle 17">
            <a:extLst>
              <a:ext uri="{FF2B5EF4-FFF2-40B4-BE49-F238E27FC236}">
                <a16:creationId xmlns:a16="http://schemas.microsoft.com/office/drawing/2014/main" id="{C34B92CC-9522-D946-043E-190FBED4F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990600"/>
            <a:ext cx="7010400" cy="1981200"/>
          </a:xfrm>
          <a:prstGeom prst="rect">
            <a:avLst/>
          </a:prstGeom>
          <a:noFill/>
          <a:ln w="57150" cmpd="thinThick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66" name="Text Box 18">
            <a:extLst>
              <a:ext uri="{FF2B5EF4-FFF2-40B4-BE49-F238E27FC236}">
                <a16:creationId xmlns:a16="http://schemas.microsoft.com/office/drawing/2014/main" id="{B3EBDA42-B628-B022-3D81-572DFFD98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57600"/>
            <a:ext cx="6858000" cy="36933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ORing with </a:t>
            </a:r>
            <a:r>
              <a:rPr lang="en-US" altLang="en-US" i="1">
                <a:solidFill>
                  <a:srgbClr val="FFFF66"/>
                </a:solidFill>
              </a:rPr>
              <a:t>A</a:t>
            </a:r>
            <a:r>
              <a:rPr lang="en-US" altLang="en-US"/>
              <a:t> gives the same area as before.</a:t>
            </a:r>
          </a:p>
        </p:txBody>
      </p:sp>
      <p:sp>
        <p:nvSpPr>
          <p:cNvPr id="155667" name="Rectangle 19">
            <a:extLst>
              <a:ext uri="{FF2B5EF4-FFF2-40B4-BE49-F238E27FC236}">
                <a16:creationId xmlns:a16="http://schemas.microsoft.com/office/drawing/2014/main" id="{39F87866-A5E0-305E-3341-5EFDC5E6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124200"/>
            <a:ext cx="7010400" cy="1066800"/>
          </a:xfrm>
          <a:prstGeom prst="rect">
            <a:avLst/>
          </a:prstGeom>
          <a:noFill/>
          <a:ln w="57150" cmpd="thinThick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5668" name="Object 20">
            <a:extLst>
              <a:ext uri="{FF2B5EF4-FFF2-40B4-BE49-F238E27FC236}">
                <a16:creationId xmlns:a16="http://schemas.microsoft.com/office/drawing/2014/main" id="{519A9CAA-22C9-004B-F0C6-C8651F1F3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1" y="4267201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3" imgW="2672220" imgH="1960016" progId="CorelDRAW.Graphic.12">
                  <p:embed/>
                </p:oleObj>
              </mc:Choice>
              <mc:Fallback>
                <p:oleObj name="CorelDRAW" r:id="rId13" imgW="2672220" imgH="1960016" progId="CorelDRAW.Graphic.12">
                  <p:embed/>
                  <p:pic>
                    <p:nvPicPr>
                      <p:cNvPr id="155668" name="Object 20">
                        <a:extLst>
                          <a:ext uri="{FF2B5EF4-FFF2-40B4-BE49-F238E27FC236}">
                            <a16:creationId xmlns:a16="http://schemas.microsoft.com/office/drawing/2014/main" id="{519A9CAA-22C9-004B-F0C6-C8651F1F3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267201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9" name="Text Box 21">
            <a:extLst>
              <a:ext uri="{FF2B5EF4-FFF2-40B4-BE49-F238E27FC236}">
                <a16:creationId xmlns:a16="http://schemas.microsoft.com/office/drawing/2014/main" id="{6B16CF52-28EA-EFC9-851E-A8209B13B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29200"/>
            <a:ext cx="45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FF3300"/>
                </a:solidFill>
              </a:rPr>
              <a:t>=</a:t>
            </a:r>
          </a:p>
        </p:txBody>
      </p:sp>
      <p:graphicFrame>
        <p:nvGraphicFramePr>
          <p:cNvPr id="155670" name="Object 22">
            <a:extLst>
              <a:ext uri="{FF2B5EF4-FFF2-40B4-BE49-F238E27FC236}">
                <a16:creationId xmlns:a16="http://schemas.microsoft.com/office/drawing/2014/main" id="{272D7B72-921D-E54B-4EFB-4B5C2741A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1" y="4267201"/>
          <a:ext cx="267176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5" imgW="2672220" imgH="1960016" progId="CorelDRAW.Graphic.12">
                  <p:embed/>
                </p:oleObj>
              </mc:Choice>
              <mc:Fallback>
                <p:oleObj name="CorelDRAW" r:id="rId15" imgW="2672220" imgH="1960016" progId="CorelDRAW.Graphic.12">
                  <p:embed/>
                  <p:pic>
                    <p:nvPicPr>
                      <p:cNvPr id="155670" name="Object 22">
                        <a:extLst>
                          <a:ext uri="{FF2B5EF4-FFF2-40B4-BE49-F238E27FC236}">
                            <a16:creationId xmlns:a16="http://schemas.microsoft.com/office/drawing/2014/main" id="{272D7B72-921D-E54B-4EFB-4B5C2741A1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267201"/>
                        <a:ext cx="2671763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671" name="Group 23">
            <a:extLst>
              <a:ext uri="{FF2B5EF4-FFF2-40B4-BE49-F238E27FC236}">
                <a16:creationId xmlns:a16="http://schemas.microsoft.com/office/drawing/2014/main" id="{5F55B751-D537-F158-05EC-0CF43B6B7C8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029202"/>
            <a:ext cx="2057400" cy="1131888"/>
            <a:chOff x="432" y="3168"/>
            <a:chExt cx="1296" cy="713"/>
          </a:xfrm>
        </p:grpSpPr>
        <p:sp>
          <p:nvSpPr>
            <p:cNvPr id="155672" name="Text Box 24">
              <a:extLst>
                <a:ext uri="{FF2B5EF4-FFF2-40B4-BE49-F238E27FC236}">
                  <a16:creationId xmlns:a16="http://schemas.microsoft.com/office/drawing/2014/main" id="{B46156D4-CB92-00CA-8F9E-B2890F964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648"/>
              <a:ext cx="1296" cy="23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rgbClr val="FF3300"/>
                  </a:solidFill>
                </a:rPr>
                <a:t>(</a:t>
              </a:r>
              <a:r>
                <a:rPr lang="en-US" altLang="en-US" i="1">
                  <a:solidFill>
                    <a:srgbClr val="FF3300"/>
                  </a:solidFill>
                </a:rPr>
                <a:t>A</a:t>
              </a:r>
              <a:r>
                <a:rPr lang="en-US" altLang="en-US">
                  <a:solidFill>
                    <a:srgbClr val="FF3300"/>
                  </a:solidFill>
                </a:rPr>
                <a:t> + </a:t>
              </a:r>
              <a:r>
                <a:rPr lang="en-US" altLang="en-US" i="1">
                  <a:solidFill>
                    <a:srgbClr val="FF3300"/>
                  </a:solidFill>
                </a:rPr>
                <a:t>B</a:t>
              </a:r>
              <a:r>
                <a:rPr lang="en-US" altLang="en-US">
                  <a:solidFill>
                    <a:srgbClr val="FF3300"/>
                  </a:solidFill>
                </a:rPr>
                <a:t>)(</a:t>
              </a:r>
              <a:r>
                <a:rPr lang="en-US" altLang="en-US" i="1">
                  <a:solidFill>
                    <a:srgbClr val="FF3300"/>
                  </a:solidFill>
                </a:rPr>
                <a:t>A + C</a:t>
              </a:r>
              <a:r>
                <a:rPr lang="en-US" altLang="en-US">
                  <a:solidFill>
                    <a:srgbClr val="FF3300"/>
                  </a:solidFill>
                </a:rPr>
                <a:t>)</a:t>
              </a:r>
              <a:r>
                <a:rPr lang="en-US" altLang="en-US"/>
                <a:t> </a:t>
              </a:r>
            </a:p>
          </p:txBody>
        </p:sp>
        <p:sp>
          <p:nvSpPr>
            <p:cNvPr id="155673" name="Line 25">
              <a:extLst>
                <a:ext uri="{FF2B5EF4-FFF2-40B4-BE49-F238E27FC236}">
                  <a16:creationId xmlns:a16="http://schemas.microsoft.com/office/drawing/2014/main" id="{EB0D9B38-9956-6B92-8999-CA2CD76C1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3168"/>
              <a:ext cx="288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674" name="Group 26">
            <a:extLst>
              <a:ext uri="{FF2B5EF4-FFF2-40B4-BE49-F238E27FC236}">
                <a16:creationId xmlns:a16="http://schemas.microsoft.com/office/drawing/2014/main" id="{51A6E441-8D98-0556-7ECE-EB73159ACF6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029202"/>
            <a:ext cx="1143000" cy="1131888"/>
            <a:chOff x="2928" y="3168"/>
            <a:chExt cx="720" cy="713"/>
          </a:xfrm>
        </p:grpSpPr>
        <p:sp>
          <p:nvSpPr>
            <p:cNvPr id="155675" name="Text Box 27">
              <a:extLst>
                <a:ext uri="{FF2B5EF4-FFF2-40B4-BE49-F238E27FC236}">
                  <a16:creationId xmlns:a16="http://schemas.microsoft.com/office/drawing/2014/main" id="{C84F7801-CD77-E993-DC47-6A569CF41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48"/>
              <a:ext cx="720" cy="23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3300"/>
                  </a:solidFill>
                </a:rPr>
                <a:t>A + BC</a:t>
              </a:r>
            </a:p>
          </p:txBody>
        </p:sp>
        <p:sp>
          <p:nvSpPr>
            <p:cNvPr id="155676" name="Line 28">
              <a:extLst>
                <a:ext uri="{FF2B5EF4-FFF2-40B4-BE49-F238E27FC236}">
                  <a16:creationId xmlns:a16="http://schemas.microsoft.com/office/drawing/2014/main" id="{3F2EAE2B-C91C-8C08-162C-939389C00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3168"/>
              <a:ext cx="240" cy="52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677" name="Text Box 29">
            <a:extLst>
              <a:ext uri="{FF2B5EF4-FFF2-40B4-BE49-F238E27FC236}">
                <a16:creationId xmlns:a16="http://schemas.microsoft.com/office/drawing/2014/main" id="{5ECA96DF-05EC-23C5-A170-1CBA064D1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200400"/>
            <a:ext cx="6858000" cy="36933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overlapping area between </a:t>
            </a:r>
            <a:r>
              <a:rPr lang="en-US" altLang="en-US" i="1"/>
              <a:t>B</a:t>
            </a:r>
            <a:r>
              <a:rPr lang="en-US" altLang="en-US"/>
              <a:t> and C represents </a:t>
            </a:r>
            <a:r>
              <a:rPr lang="en-US" altLang="en-US" i="1">
                <a:solidFill>
                  <a:srgbClr val="996633"/>
                </a:solidFill>
              </a:rPr>
              <a:t>BC</a:t>
            </a:r>
            <a:r>
              <a:rPr lang="en-US" altLang="en-US" i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55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55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55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8" grpId="0" animBg="1"/>
      <p:bldP spid="155659" grpId="0" animBg="1"/>
      <p:bldP spid="155660" grpId="0" animBg="1"/>
      <p:bldP spid="155662" grpId="0" animBg="1"/>
      <p:bldP spid="155666" grpId="0" animBg="1"/>
      <p:bldP spid="155669" grpId="0"/>
      <p:bldP spid="1556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Text Box 5">
            <a:extLst>
              <a:ext uri="{FF2B5EF4-FFF2-40B4-BE49-F238E27FC236}">
                <a16:creationId xmlns:a16="http://schemas.microsoft.com/office/drawing/2014/main" id="{4251E3A0-55A5-AC14-98D1-F4119C1EA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648" y="2209801"/>
            <a:ext cx="6629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/>
              <a:t>The complement of a product of variables is equal to the sum of the complemented variables.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11E66738-C2F2-8A72-5949-DA51C9A8F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848" y="1752600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u="sng" dirty="0" err="1"/>
              <a:t>DeMorgan’s</a:t>
            </a:r>
            <a:r>
              <a:rPr lang="en-US" altLang="en-US" u="sng" dirty="0"/>
              <a:t> 1</a:t>
            </a:r>
            <a:r>
              <a:rPr lang="en-US" altLang="en-US" u="sng" baseline="30000" dirty="0"/>
              <a:t>st</a:t>
            </a:r>
            <a:r>
              <a:rPr lang="en-US" altLang="en-US" u="sng" dirty="0"/>
              <a:t> Theorem</a:t>
            </a:r>
          </a:p>
        </p:txBody>
      </p:sp>
      <p:grpSp>
        <p:nvGrpSpPr>
          <p:cNvPr id="114695" name="Group 7">
            <a:extLst>
              <a:ext uri="{FF2B5EF4-FFF2-40B4-BE49-F238E27FC236}">
                <a16:creationId xmlns:a16="http://schemas.microsoft.com/office/drawing/2014/main" id="{907F338A-E179-31FD-5663-F5F1822F70AA}"/>
              </a:ext>
            </a:extLst>
          </p:cNvPr>
          <p:cNvGrpSpPr>
            <a:grpSpLocks/>
          </p:cNvGrpSpPr>
          <p:nvPr/>
        </p:nvGrpSpPr>
        <p:grpSpPr bwMode="auto">
          <a:xfrm>
            <a:off x="3337248" y="3048005"/>
            <a:ext cx="1905000" cy="369888"/>
            <a:chOff x="2256" y="2352"/>
            <a:chExt cx="1200" cy="233"/>
          </a:xfrm>
        </p:grpSpPr>
        <p:sp>
          <p:nvSpPr>
            <p:cNvPr id="114696" name="Text Box 8">
              <a:extLst>
                <a:ext uri="{FF2B5EF4-FFF2-40B4-BE49-F238E27FC236}">
                  <a16:creationId xmlns:a16="http://schemas.microsoft.com/office/drawing/2014/main" id="{F49D107D-56E9-917B-10DD-91C4462BF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352"/>
              <a:ext cx="1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3300"/>
                  </a:solidFill>
                </a:rPr>
                <a:t>AB = A + B</a:t>
              </a:r>
            </a:p>
          </p:txBody>
        </p:sp>
        <p:sp>
          <p:nvSpPr>
            <p:cNvPr id="114697" name="Line 9">
              <a:extLst>
                <a:ext uri="{FF2B5EF4-FFF2-40B4-BE49-F238E27FC236}">
                  <a16:creationId xmlns:a16="http://schemas.microsoft.com/office/drawing/2014/main" id="{E449AED8-5616-9633-7903-7EA1DBEB7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8" y="2400"/>
              <a:ext cx="1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98" name="Line 10">
              <a:extLst>
                <a:ext uri="{FF2B5EF4-FFF2-40B4-BE49-F238E27FC236}">
                  <a16:creationId xmlns:a16="http://schemas.microsoft.com/office/drawing/2014/main" id="{F2B0AB90-8DCD-7FCB-23D6-AE821F668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2400"/>
              <a:ext cx="7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699" name="Line 11">
              <a:extLst>
                <a:ext uri="{FF2B5EF4-FFF2-40B4-BE49-F238E27FC236}">
                  <a16:creationId xmlns:a16="http://schemas.microsoft.com/office/drawing/2014/main" id="{9BDA0BA1-FEA5-8ED4-3270-88E5044B2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" y="2400"/>
              <a:ext cx="10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700" name="Text Box 12">
            <a:extLst>
              <a:ext uri="{FF2B5EF4-FFF2-40B4-BE49-F238E27FC236}">
                <a16:creationId xmlns:a16="http://schemas.microsoft.com/office/drawing/2014/main" id="{71E334DF-AA34-D091-3961-CE2843C27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848" y="3505200"/>
            <a:ext cx="655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Applying DeMorgan’s first theorem to gates:</a:t>
            </a:r>
          </a:p>
        </p:txBody>
      </p:sp>
      <p:graphicFrame>
        <p:nvGraphicFramePr>
          <p:cNvPr id="114704" name="Object 16">
            <a:extLst>
              <a:ext uri="{FF2B5EF4-FFF2-40B4-BE49-F238E27FC236}">
                <a16:creationId xmlns:a16="http://schemas.microsoft.com/office/drawing/2014/main" id="{581C7FF8-3C08-D72D-C1BE-014397D97D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039098"/>
              </p:ext>
            </p:extLst>
          </p:nvPr>
        </p:nvGraphicFramePr>
        <p:xfrm>
          <a:off x="6080448" y="4114800"/>
          <a:ext cx="2362200" cy="208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1194816" imgH="1054689" progId="CorelDRAW.Graphic.13">
                  <p:embed/>
                </p:oleObj>
              </mc:Choice>
              <mc:Fallback>
                <p:oleObj name="CorelDRAW" r:id="rId3" imgW="1194816" imgH="1054689" progId="CorelDRAW.Graphic.13">
                  <p:embed/>
                  <p:pic>
                    <p:nvPicPr>
                      <p:cNvPr id="114704" name="Object 16">
                        <a:extLst>
                          <a:ext uri="{FF2B5EF4-FFF2-40B4-BE49-F238E27FC236}">
                            <a16:creationId xmlns:a16="http://schemas.microsoft.com/office/drawing/2014/main" id="{581C7FF8-3C08-D72D-C1BE-014397D97D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448" y="4114800"/>
                        <a:ext cx="2362200" cy="208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7">
            <a:extLst>
              <a:ext uri="{FF2B5EF4-FFF2-40B4-BE49-F238E27FC236}">
                <a16:creationId xmlns:a16="http://schemas.microsoft.com/office/drawing/2014/main" id="{7C349432-2CA2-C6F4-ACA5-141148E13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92892"/>
              </p:ext>
            </p:extLst>
          </p:nvPr>
        </p:nvGraphicFramePr>
        <p:xfrm>
          <a:off x="1508448" y="4114800"/>
          <a:ext cx="44196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2285358" imgH="545551" progId="CorelDRAW.Graphic.13">
                  <p:embed/>
                </p:oleObj>
              </mc:Choice>
              <mc:Fallback>
                <p:oleObj name="CorelDRAW" r:id="rId5" imgW="2285358" imgH="545551" progId="CorelDRAW.Graphic.13">
                  <p:embed/>
                  <p:pic>
                    <p:nvPicPr>
                      <p:cNvPr id="114705" name="Object 17">
                        <a:extLst>
                          <a:ext uri="{FF2B5EF4-FFF2-40B4-BE49-F238E27FC236}">
                            <a16:creationId xmlns:a16="http://schemas.microsoft.com/office/drawing/2014/main" id="{7C349432-2CA2-C6F4-ACA5-141148E13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448" y="4114800"/>
                        <a:ext cx="44196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A26641-9FE7-964E-3BE8-3640CFF1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48" y="1103532"/>
            <a:ext cx="10058400" cy="55961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DeMorgan’s</a:t>
            </a:r>
            <a:r>
              <a:rPr lang="en-US" dirty="0"/>
              <a:t>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6" name="Text Box 6">
            <a:extLst>
              <a:ext uri="{FF2B5EF4-FFF2-40B4-BE49-F238E27FC236}">
                <a16:creationId xmlns:a16="http://schemas.microsoft.com/office/drawing/2014/main" id="{C03345F4-1C8E-C9DE-9A28-AEBC62E73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492" y="1752600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u="sng"/>
              <a:t>DeMorgan’s 2</a:t>
            </a:r>
            <a:r>
              <a:rPr lang="en-US" altLang="en-US" u="sng" baseline="30000"/>
              <a:t>nd</a:t>
            </a:r>
            <a:r>
              <a:rPr lang="en-US" altLang="en-US" u="sng"/>
              <a:t>  Theorem</a:t>
            </a:r>
          </a:p>
        </p:txBody>
      </p:sp>
      <p:sp>
        <p:nvSpPr>
          <p:cNvPr id="122896" name="Text Box 16">
            <a:extLst>
              <a:ext uri="{FF2B5EF4-FFF2-40B4-BE49-F238E27FC236}">
                <a16:creationId xmlns:a16="http://schemas.microsoft.com/office/drawing/2014/main" id="{3AA67D43-AC92-F497-0C26-06BCBF1E0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292" y="2209801"/>
            <a:ext cx="6553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/>
              <a:t>The complement of a sum of variables is equal to the product of the complemented variables.</a:t>
            </a:r>
          </a:p>
        </p:txBody>
      </p:sp>
      <p:sp>
        <p:nvSpPr>
          <p:cNvPr id="122898" name="Text Box 18">
            <a:extLst>
              <a:ext uri="{FF2B5EF4-FFF2-40B4-BE49-F238E27FC236}">
                <a16:creationId xmlns:a16="http://schemas.microsoft.com/office/drawing/2014/main" id="{342E2160-BB4D-3492-4943-36E8C22FB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692" y="3048000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 + B = A </a:t>
            </a:r>
            <a:r>
              <a:rPr lang="en-US" altLang="en-US" i="1" baseline="30000">
                <a:solidFill>
                  <a:srgbClr val="FF3300"/>
                </a:solidFill>
              </a:rPr>
              <a:t>.</a:t>
            </a:r>
            <a:r>
              <a:rPr lang="en-US" altLang="en-US" i="1">
                <a:solidFill>
                  <a:srgbClr val="FF3300"/>
                </a:solidFill>
              </a:rPr>
              <a:t> B</a:t>
            </a:r>
          </a:p>
        </p:txBody>
      </p:sp>
      <p:sp>
        <p:nvSpPr>
          <p:cNvPr id="122899" name="Line 19">
            <a:extLst>
              <a:ext uri="{FF2B5EF4-FFF2-40B4-BE49-F238E27FC236}">
                <a16:creationId xmlns:a16="http://schemas.microsoft.com/office/drawing/2014/main" id="{4EB161DE-FAD2-9872-3C3F-069043B21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031" y="3124200"/>
            <a:ext cx="48087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0" name="Line 20">
            <a:extLst>
              <a:ext uri="{FF2B5EF4-FFF2-40B4-BE49-F238E27FC236}">
                <a16:creationId xmlns:a16="http://schemas.microsoft.com/office/drawing/2014/main" id="{547BAD11-6086-A87C-5B8F-AD6C5E9CAC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2387" y="3121580"/>
            <a:ext cx="126099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1" name="Line 21">
            <a:extLst>
              <a:ext uri="{FF2B5EF4-FFF2-40B4-BE49-F238E27FC236}">
                <a16:creationId xmlns:a16="http://schemas.microsoft.com/office/drawing/2014/main" id="{DB75A4C6-BC31-BEA8-4AB3-DE15A5BF33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4618" y="3113698"/>
            <a:ext cx="137977" cy="262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02" name="Text Box 22">
            <a:extLst>
              <a:ext uri="{FF2B5EF4-FFF2-40B4-BE49-F238E27FC236}">
                <a16:creationId xmlns:a16="http://schemas.microsoft.com/office/drawing/2014/main" id="{AB9DCD0B-4998-8D3F-A4FF-38FA35E07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692" y="3581400"/>
            <a:ext cx="6324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Applying DeMorgan’s second theorem to gates:</a:t>
            </a:r>
          </a:p>
        </p:txBody>
      </p:sp>
      <p:graphicFrame>
        <p:nvGraphicFramePr>
          <p:cNvPr id="122909" name="Object 29">
            <a:extLst>
              <a:ext uri="{FF2B5EF4-FFF2-40B4-BE49-F238E27FC236}">
                <a16:creationId xmlns:a16="http://schemas.microsoft.com/office/drawing/2014/main" id="{1C0A475A-67B0-08F8-65D1-C97ABD54F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07396"/>
              </p:ext>
            </p:extLst>
          </p:nvPr>
        </p:nvGraphicFramePr>
        <p:xfrm>
          <a:off x="6078892" y="4114800"/>
          <a:ext cx="243840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1205404" imgH="1046561" progId="CorelDRAW.Graphic.13">
                  <p:embed/>
                </p:oleObj>
              </mc:Choice>
              <mc:Fallback>
                <p:oleObj name="CorelDRAW" r:id="rId3" imgW="1205404" imgH="1046561" progId="CorelDRAW.Graphic.13">
                  <p:embed/>
                  <p:pic>
                    <p:nvPicPr>
                      <p:cNvPr id="122909" name="Object 29">
                        <a:extLst>
                          <a:ext uri="{FF2B5EF4-FFF2-40B4-BE49-F238E27FC236}">
                            <a16:creationId xmlns:a16="http://schemas.microsoft.com/office/drawing/2014/main" id="{1C0A475A-67B0-08F8-65D1-C97ABD54F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892" y="4114800"/>
                        <a:ext cx="243840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1" name="Object 31">
            <a:extLst>
              <a:ext uri="{FF2B5EF4-FFF2-40B4-BE49-F238E27FC236}">
                <a16:creationId xmlns:a16="http://schemas.microsoft.com/office/drawing/2014/main" id="{A84B0C64-3BAC-0836-E333-FEFCC88BE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5339843"/>
              </p:ext>
            </p:extLst>
          </p:nvPr>
        </p:nvGraphicFramePr>
        <p:xfrm>
          <a:off x="1278292" y="4114801"/>
          <a:ext cx="46482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2285358" imgH="545876" progId="CorelDRAW.Graphic.13">
                  <p:embed/>
                </p:oleObj>
              </mc:Choice>
              <mc:Fallback>
                <p:oleObj name="CorelDRAW" r:id="rId5" imgW="2285358" imgH="545876" progId="CorelDRAW.Graphic.13">
                  <p:embed/>
                  <p:pic>
                    <p:nvPicPr>
                      <p:cNvPr id="122911" name="Object 31">
                        <a:extLst>
                          <a:ext uri="{FF2B5EF4-FFF2-40B4-BE49-F238E27FC236}">
                            <a16:creationId xmlns:a16="http://schemas.microsoft.com/office/drawing/2014/main" id="{A84B0C64-3BAC-0836-E333-FEFCC88BE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292" y="4114801"/>
                        <a:ext cx="4648200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0D08E60-A553-C4FB-73DA-F74F094B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92" y="1034249"/>
            <a:ext cx="10058400" cy="6915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DeMorgan’s</a:t>
            </a:r>
            <a:r>
              <a:rPr lang="en-US" dirty="0"/>
              <a:t>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4DEC-85AB-249B-4ABC-7CCBAA2E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84852-D46C-B3BE-3C3D-FD80B8A9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C18A-71E4-FD80-1462-0EAD3AE6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7B66E3-0942-EB8F-9AE4-0C19E75A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248" y="2096531"/>
            <a:ext cx="6972101" cy="412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69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67" name="Object 39">
            <a:extLst>
              <a:ext uri="{FF2B5EF4-FFF2-40B4-BE49-F238E27FC236}">
                <a16:creationId xmlns:a16="http://schemas.microsoft.com/office/drawing/2014/main" id="{48AAA471-0C71-36AD-8E73-7A65D5566F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29921"/>
              </p:ext>
            </p:extLst>
          </p:nvPr>
        </p:nvGraphicFramePr>
        <p:xfrm>
          <a:off x="2447729" y="4191000"/>
          <a:ext cx="5334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731329" imgH="557256" progId="CorelDRAW.Graphic.13">
                  <p:embed/>
                </p:oleObj>
              </mc:Choice>
              <mc:Fallback>
                <p:oleObj name="CorelDRAW" r:id="rId3" imgW="2731329" imgH="557256" progId="CorelDRAW.Graphic.13">
                  <p:embed/>
                  <p:pic>
                    <p:nvPicPr>
                      <p:cNvPr id="124967" name="Object 39">
                        <a:extLst>
                          <a:ext uri="{FF2B5EF4-FFF2-40B4-BE49-F238E27FC236}">
                            <a16:creationId xmlns:a16="http://schemas.microsoft.com/office/drawing/2014/main" id="{48AAA471-0C71-36AD-8E73-7A65D5566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29" y="4191000"/>
                        <a:ext cx="53340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3" name="Text Box 15">
            <a:extLst>
              <a:ext uri="{FF2B5EF4-FFF2-40B4-BE49-F238E27FC236}">
                <a16:creationId xmlns:a16="http://schemas.microsoft.com/office/drawing/2014/main" id="{57C422E4-537E-E5D9-FE25-ACBC42DD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929" y="1828800"/>
            <a:ext cx="7315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Combinational logic circuits can be analyzed by writing the expression for each gate and combining the expressions according to the rules for Boolean algebra.</a:t>
            </a:r>
          </a:p>
        </p:txBody>
      </p:sp>
      <p:sp>
        <p:nvSpPr>
          <p:cNvPr id="124944" name="Text Box 16">
            <a:extLst>
              <a:ext uri="{FF2B5EF4-FFF2-40B4-BE49-F238E27FC236}">
                <a16:creationId xmlns:a16="http://schemas.microsoft.com/office/drawing/2014/main" id="{1AC5D302-1381-7A50-A203-600A8D068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929" y="3048001"/>
            <a:ext cx="655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lang="en-US" altLang="en-US" sz="2000"/>
              <a:t>Apply Boolean algebra to derive the expression for </a:t>
            </a:r>
            <a:r>
              <a:rPr lang="en-US" altLang="en-US" sz="2000" i="1"/>
              <a:t>X</a:t>
            </a:r>
            <a:r>
              <a:rPr lang="en-US" altLang="en-US" sz="2000"/>
              <a:t>.</a:t>
            </a:r>
          </a:p>
        </p:txBody>
      </p:sp>
      <p:sp>
        <p:nvSpPr>
          <p:cNvPr id="124955" name="Text Box 27">
            <a:extLst>
              <a:ext uri="{FF2B5EF4-FFF2-40B4-BE49-F238E27FC236}">
                <a16:creationId xmlns:a16="http://schemas.microsoft.com/office/drawing/2014/main" id="{CE43A710-50E0-A703-1170-6E9B23847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929" y="3581401"/>
            <a:ext cx="632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15000"/>
              </a:spcBef>
            </a:pPr>
            <a:r>
              <a:rPr lang="en-US" altLang="en-US" sz="2000"/>
              <a:t>Write the expression for each gate:</a:t>
            </a:r>
          </a:p>
        </p:txBody>
      </p:sp>
      <p:sp>
        <p:nvSpPr>
          <p:cNvPr id="124976" name="Text Box 48">
            <a:extLst>
              <a:ext uri="{FF2B5EF4-FFF2-40B4-BE49-F238E27FC236}">
                <a16:creationId xmlns:a16="http://schemas.microsoft.com/office/drawing/2014/main" id="{D6FFF75F-8B8A-2EEB-615B-DD10EF96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529" y="5334001"/>
            <a:ext cx="685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Applying DeMorgan’s theorem and the distribution law:</a:t>
            </a:r>
          </a:p>
        </p:txBody>
      </p:sp>
      <p:grpSp>
        <p:nvGrpSpPr>
          <p:cNvPr id="124988" name="Group 60">
            <a:extLst>
              <a:ext uri="{FF2B5EF4-FFF2-40B4-BE49-F238E27FC236}">
                <a16:creationId xmlns:a16="http://schemas.microsoft.com/office/drawing/2014/main" id="{47CB7974-1172-EFB9-0920-D665E46F59E4}"/>
              </a:ext>
            </a:extLst>
          </p:cNvPr>
          <p:cNvGrpSpPr>
            <a:grpSpLocks/>
          </p:cNvGrpSpPr>
          <p:nvPr/>
        </p:nvGrpSpPr>
        <p:grpSpPr bwMode="auto">
          <a:xfrm>
            <a:off x="4886129" y="4191001"/>
            <a:ext cx="1295400" cy="396875"/>
            <a:chOff x="2976" y="2640"/>
            <a:chExt cx="816" cy="250"/>
          </a:xfrm>
        </p:grpSpPr>
        <p:sp>
          <p:nvSpPr>
            <p:cNvPr id="124973" name="Line 45">
              <a:extLst>
                <a:ext uri="{FF2B5EF4-FFF2-40B4-BE49-F238E27FC236}">
                  <a16:creationId xmlns:a16="http://schemas.microsoft.com/office/drawing/2014/main" id="{2887D621-AB0A-3076-9537-EAA0E267D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688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8" name="Text Box 50">
              <a:extLst>
                <a:ext uri="{FF2B5EF4-FFF2-40B4-BE49-F238E27FC236}">
                  <a16:creationId xmlns:a16="http://schemas.microsoft.com/office/drawing/2014/main" id="{6EC3892E-0209-E3BF-3316-D329DD962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4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C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A + B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  <a:endParaRPr lang="en-US" altLang="en-US" sz="1600" i="1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4987" name="Group 59">
            <a:extLst>
              <a:ext uri="{FF2B5EF4-FFF2-40B4-BE49-F238E27FC236}">
                <a16:creationId xmlns:a16="http://schemas.microsoft.com/office/drawing/2014/main" id="{76E2E084-1A60-74DA-751E-4789F15D317F}"/>
              </a:ext>
            </a:extLst>
          </p:cNvPr>
          <p:cNvGrpSpPr>
            <a:grpSpLocks/>
          </p:cNvGrpSpPr>
          <p:nvPr/>
        </p:nvGrpSpPr>
        <p:grpSpPr bwMode="auto">
          <a:xfrm>
            <a:off x="6181529" y="4648201"/>
            <a:ext cx="2209800" cy="396875"/>
            <a:chOff x="3792" y="2928"/>
            <a:chExt cx="1392" cy="250"/>
          </a:xfrm>
        </p:grpSpPr>
        <p:sp>
          <p:nvSpPr>
            <p:cNvPr id="124975" name="Text Box 47">
              <a:extLst>
                <a:ext uri="{FF2B5EF4-FFF2-40B4-BE49-F238E27FC236}">
                  <a16:creationId xmlns:a16="http://schemas.microsoft.com/office/drawing/2014/main" id="{B82E317A-CCB9-44EC-5880-C3C1D992F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928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   = C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A + B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+ D</a:t>
              </a:r>
            </a:p>
          </p:txBody>
        </p:sp>
        <p:sp>
          <p:nvSpPr>
            <p:cNvPr id="124979" name="Line 51">
              <a:extLst>
                <a:ext uri="{FF2B5EF4-FFF2-40B4-BE49-F238E27FC236}">
                  <a16:creationId xmlns:a16="http://schemas.microsoft.com/office/drawing/2014/main" id="{540A2008-284F-593F-793F-692C25758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2963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89" name="Group 61">
            <a:extLst>
              <a:ext uri="{FF2B5EF4-FFF2-40B4-BE49-F238E27FC236}">
                <a16:creationId xmlns:a16="http://schemas.microsoft.com/office/drawing/2014/main" id="{130EA66D-5356-F6A2-2371-7AA745875517}"/>
              </a:ext>
            </a:extLst>
          </p:cNvPr>
          <p:cNvGrpSpPr>
            <a:grpSpLocks/>
          </p:cNvGrpSpPr>
          <p:nvPr/>
        </p:nvGrpSpPr>
        <p:grpSpPr bwMode="auto">
          <a:xfrm>
            <a:off x="3481192" y="3973514"/>
            <a:ext cx="1295400" cy="396875"/>
            <a:chOff x="2091" y="2503"/>
            <a:chExt cx="816" cy="250"/>
          </a:xfrm>
        </p:grpSpPr>
        <p:sp>
          <p:nvSpPr>
            <p:cNvPr id="124980" name="Line 52">
              <a:extLst>
                <a:ext uri="{FF2B5EF4-FFF2-40B4-BE49-F238E27FC236}">
                  <a16:creationId xmlns:a16="http://schemas.microsoft.com/office/drawing/2014/main" id="{F798FF5B-0EFD-59DD-407E-630B88900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544"/>
              <a:ext cx="336" cy="0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1" name="Text Box 53">
              <a:extLst>
                <a:ext uri="{FF2B5EF4-FFF2-40B4-BE49-F238E27FC236}">
                  <a16:creationId xmlns:a16="http://schemas.microsoft.com/office/drawing/2014/main" id="{1590E383-79E9-C726-98F4-1E7A8E90F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2503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i="1">
                  <a:solidFill>
                    <a:srgbClr val="FF3399"/>
                  </a:solidFill>
                  <a:latin typeface="Arial" panose="020B0604020202020204" pitchFamily="34" charset="0"/>
                </a:rPr>
                <a:t>A + B </a:t>
              </a:r>
              <a:r>
                <a:rPr lang="en-US" altLang="en-US" sz="2000">
                  <a:solidFill>
                    <a:srgbClr val="FF3399"/>
                  </a:solidFill>
                  <a:latin typeface="Arial" panose="020B0604020202020204" pitchFamily="34" charset="0"/>
                </a:rPr>
                <a:t>)</a:t>
              </a:r>
              <a:endParaRPr lang="en-US" altLang="en-US" sz="1600" i="1">
                <a:solidFill>
                  <a:srgbClr val="FF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4986" name="Group 58">
            <a:extLst>
              <a:ext uri="{FF2B5EF4-FFF2-40B4-BE49-F238E27FC236}">
                <a16:creationId xmlns:a16="http://schemas.microsoft.com/office/drawing/2014/main" id="{9DF9AF05-972D-6D40-087A-D0B13B9CB6DC}"/>
              </a:ext>
            </a:extLst>
          </p:cNvPr>
          <p:cNvGrpSpPr>
            <a:grpSpLocks/>
          </p:cNvGrpSpPr>
          <p:nvPr/>
        </p:nvGrpSpPr>
        <p:grpSpPr bwMode="auto">
          <a:xfrm>
            <a:off x="2371529" y="5791201"/>
            <a:ext cx="3657600" cy="396875"/>
            <a:chOff x="1392" y="3648"/>
            <a:chExt cx="2304" cy="250"/>
          </a:xfrm>
        </p:grpSpPr>
        <p:sp>
          <p:nvSpPr>
            <p:cNvPr id="124977" name="Text Box 49">
              <a:extLst>
                <a:ext uri="{FF2B5EF4-FFF2-40B4-BE49-F238E27FC236}">
                  <a16:creationId xmlns:a16="http://schemas.microsoft.com/office/drawing/2014/main" id="{AF5A7026-B941-D4C7-8806-294F60BC8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648"/>
              <a:ext cx="23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i="1">
                  <a:solidFill>
                    <a:srgbClr val="FF3399"/>
                  </a:solidFill>
                  <a:latin typeface="Arial" panose="020B0604020202020204" pitchFamily="34" charset="0"/>
                </a:rPr>
                <a:t>X = C (A  B) + D = A B C + D</a:t>
              </a:r>
            </a:p>
          </p:txBody>
        </p:sp>
        <p:sp>
          <p:nvSpPr>
            <p:cNvPr id="124982" name="Line 54">
              <a:extLst>
                <a:ext uri="{FF2B5EF4-FFF2-40B4-BE49-F238E27FC236}">
                  <a16:creationId xmlns:a16="http://schemas.microsoft.com/office/drawing/2014/main" id="{815859D4-886B-6458-3B97-66821DCD8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7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3" name="Line 55">
              <a:extLst>
                <a:ext uri="{FF2B5EF4-FFF2-40B4-BE49-F238E27FC236}">
                  <a16:creationId xmlns:a16="http://schemas.microsoft.com/office/drawing/2014/main" id="{027B6F72-66F8-4DCD-80C4-1C0C2C3E6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1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Line 56">
              <a:extLst>
                <a:ext uri="{FF2B5EF4-FFF2-40B4-BE49-F238E27FC236}">
                  <a16:creationId xmlns:a16="http://schemas.microsoft.com/office/drawing/2014/main" id="{182150A5-9C6C-2DC0-1409-738481AB0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5" name="Line 57">
              <a:extLst>
                <a:ext uri="{FF2B5EF4-FFF2-40B4-BE49-F238E27FC236}">
                  <a16:creationId xmlns:a16="http://schemas.microsoft.com/office/drawing/2014/main" id="{6463D658-1E7A-B627-9E36-2F5536153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0" y="3669"/>
              <a:ext cx="125" cy="2"/>
            </a:xfrm>
            <a:prstGeom prst="line">
              <a:avLst/>
            </a:prstGeom>
            <a:noFill/>
            <a:ln w="12700">
              <a:solidFill>
                <a:srgbClr val="FF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90" name="Text Box 62">
            <a:extLst>
              <a:ext uri="{FF2B5EF4-FFF2-40B4-BE49-F238E27FC236}">
                <a16:creationId xmlns:a16="http://schemas.microsoft.com/office/drawing/2014/main" id="{77EA8E6B-8726-5481-4FC0-E46712C7B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904" y="4706938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solidFill>
                  <a:srgbClr val="FF3399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CE7D7-B17F-42DB-7C62-D6D57340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704" y="829965"/>
            <a:ext cx="10058400" cy="850899"/>
          </a:xfrm>
        </p:spPr>
        <p:txBody>
          <a:bodyPr>
            <a:normAutofit/>
          </a:bodyPr>
          <a:lstStyle/>
          <a:p>
            <a:r>
              <a:rPr lang="en-US" dirty="0"/>
              <a:t>Boolean Analysis of Logic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4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4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4" grpId="0"/>
      <p:bldP spid="124955" grpId="0"/>
      <p:bldP spid="124976" grpId="0"/>
      <p:bldP spid="1249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Text Box 16">
            <a:extLst>
              <a:ext uri="{FF2B5EF4-FFF2-40B4-BE49-F238E27FC236}">
                <a16:creationId xmlns:a16="http://schemas.microsoft.com/office/drawing/2014/main" id="{4DAC235C-C020-EE4B-A3AD-36630F06A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235" y="1799255"/>
            <a:ext cx="769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In Sum-of-Products (SOP) form, basic combinational circuits can be directly implemented with AND-OR combinations if the necessary complement terms are available.</a:t>
            </a:r>
          </a:p>
        </p:txBody>
      </p:sp>
      <p:grpSp>
        <p:nvGrpSpPr>
          <p:cNvPr id="3136" name="Group 64">
            <a:extLst>
              <a:ext uri="{FF2B5EF4-FFF2-40B4-BE49-F238E27FC236}">
                <a16:creationId xmlns:a16="http://schemas.microsoft.com/office/drawing/2014/main" id="{CE95DC1F-3EC8-F58F-973D-F0BAA42F0BAE}"/>
              </a:ext>
            </a:extLst>
          </p:cNvPr>
          <p:cNvGrpSpPr>
            <a:grpSpLocks/>
          </p:cNvGrpSpPr>
          <p:nvPr/>
        </p:nvGrpSpPr>
        <p:grpSpPr bwMode="auto">
          <a:xfrm>
            <a:off x="2541035" y="3247055"/>
            <a:ext cx="4724400" cy="2514600"/>
            <a:chOff x="1440" y="1776"/>
            <a:chExt cx="2976" cy="1584"/>
          </a:xfrm>
        </p:grpSpPr>
        <p:sp>
          <p:nvSpPr>
            <p:cNvPr id="3137" name="Rectangle 65">
              <a:extLst>
                <a:ext uri="{FF2B5EF4-FFF2-40B4-BE49-F238E27FC236}">
                  <a16:creationId xmlns:a16="http://schemas.microsoft.com/office/drawing/2014/main" id="{55E0E5DB-027E-9A6E-6074-7B5399B9D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2976" cy="15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138" name="Object 66">
              <a:extLst>
                <a:ext uri="{FF2B5EF4-FFF2-40B4-BE49-F238E27FC236}">
                  <a16:creationId xmlns:a16="http://schemas.microsoft.com/office/drawing/2014/main" id="{73E0713A-6076-ADEC-88DF-743A02BF80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830"/>
            <a:ext cx="2616" cy="1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212048" imgH="1244727" progId="CorelDRAW.Graphic.12">
                    <p:embed/>
                  </p:oleObj>
                </mc:Choice>
                <mc:Fallback>
                  <p:oleObj name="CorelDRAW" r:id="rId3" imgW="2212048" imgH="1244727" progId="CorelDRAW.Graphic.12">
                    <p:embed/>
                    <p:pic>
                      <p:nvPicPr>
                        <p:cNvPr id="3138" name="Object 66">
                          <a:extLst>
                            <a:ext uri="{FF2B5EF4-FFF2-40B4-BE49-F238E27FC236}">
                              <a16:creationId xmlns:a16="http://schemas.microsoft.com/office/drawing/2014/main" id="{73E0713A-6076-ADEC-88DF-743A02BF80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830"/>
                          <a:ext cx="2616" cy="1472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B847F64-BAEC-B97F-A567-0C949C8D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35" y="727990"/>
            <a:ext cx="10058400" cy="923330"/>
          </a:xfrm>
        </p:spPr>
        <p:txBody>
          <a:bodyPr>
            <a:normAutofit/>
          </a:bodyPr>
          <a:lstStyle/>
          <a:p>
            <a:r>
              <a:rPr lang="en-US" dirty="0"/>
              <a:t>Combinational Logic Circuits</a:t>
            </a:r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Text Box 5">
            <a:extLst>
              <a:ext uri="{FF2B5EF4-FFF2-40B4-BE49-F238E27FC236}">
                <a16:creationId xmlns:a16="http://schemas.microsoft.com/office/drawing/2014/main" id="{7D6B9379-F1BA-DB3F-221F-DF399DFD3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784351"/>
            <a:ext cx="769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An example of an SOP implementation is shown. The SOP expression is an AND-OR combination of the input variables and the appropriate complements.</a:t>
            </a:r>
          </a:p>
        </p:txBody>
      </p:sp>
      <p:sp>
        <p:nvSpPr>
          <p:cNvPr id="139271" name="Text Box 7">
            <a:extLst>
              <a:ext uri="{FF2B5EF4-FFF2-40B4-BE49-F238E27FC236}">
                <a16:creationId xmlns:a16="http://schemas.microsoft.com/office/drawing/2014/main" id="{09632B87-DBBC-D452-C38B-7D7EC5CC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854450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8000"/>
                </a:solidFill>
                <a:latin typeface="Arial" panose="020B0604020202020204" pitchFamily="34" charset="0"/>
              </a:rPr>
              <a:t>SOP</a:t>
            </a:r>
          </a:p>
        </p:txBody>
      </p:sp>
      <p:grpSp>
        <p:nvGrpSpPr>
          <p:cNvPr id="139272" name="Group 8">
            <a:extLst>
              <a:ext uri="{FF2B5EF4-FFF2-40B4-BE49-F238E27FC236}">
                <a16:creationId xmlns:a16="http://schemas.microsoft.com/office/drawing/2014/main" id="{A44369F4-45EB-105D-5875-BCE4FFE7D43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508500"/>
            <a:ext cx="533400" cy="336550"/>
            <a:chOff x="2832" y="3388"/>
            <a:chExt cx="336" cy="212"/>
          </a:xfrm>
        </p:grpSpPr>
        <p:sp>
          <p:nvSpPr>
            <p:cNvPr id="139273" name="Text Box 9">
              <a:extLst>
                <a:ext uri="{FF2B5EF4-FFF2-40B4-BE49-F238E27FC236}">
                  <a16:creationId xmlns:a16="http://schemas.microsoft.com/office/drawing/2014/main" id="{D18C43ED-5BE8-EE64-ABC4-582DAA1D8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38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DE</a:t>
              </a:r>
            </a:p>
          </p:txBody>
        </p:sp>
        <p:sp>
          <p:nvSpPr>
            <p:cNvPr id="139274" name="Line 10">
              <a:extLst>
                <a:ext uri="{FF2B5EF4-FFF2-40B4-BE49-F238E27FC236}">
                  <a16:creationId xmlns:a16="http://schemas.microsoft.com/office/drawing/2014/main" id="{03DFAF54-A173-75CF-7C4D-60C6FCCE3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3424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275" name="Group 11">
            <a:extLst>
              <a:ext uri="{FF2B5EF4-FFF2-40B4-BE49-F238E27FC236}">
                <a16:creationId xmlns:a16="http://schemas.microsoft.com/office/drawing/2014/main" id="{D064BCFE-12FD-99F6-BA73-86F8A1724E5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473450"/>
            <a:ext cx="762000" cy="336550"/>
            <a:chOff x="2784" y="2736"/>
            <a:chExt cx="480" cy="212"/>
          </a:xfrm>
        </p:grpSpPr>
        <p:sp>
          <p:nvSpPr>
            <p:cNvPr id="139276" name="Text Box 12">
              <a:extLst>
                <a:ext uri="{FF2B5EF4-FFF2-40B4-BE49-F238E27FC236}">
                  <a16:creationId xmlns:a16="http://schemas.microsoft.com/office/drawing/2014/main" id="{FE861F90-F797-4E28-36DB-CFCB2F2FA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73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ABC</a:t>
              </a:r>
            </a:p>
          </p:txBody>
        </p:sp>
        <p:sp>
          <p:nvSpPr>
            <p:cNvPr id="139277" name="Line 13">
              <a:extLst>
                <a:ext uri="{FF2B5EF4-FFF2-40B4-BE49-F238E27FC236}">
                  <a16:creationId xmlns:a16="http://schemas.microsoft.com/office/drawing/2014/main" id="{AB226D13-67F8-EAA0-0924-9B8280B86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2780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278" name="Group 14">
            <a:extLst>
              <a:ext uri="{FF2B5EF4-FFF2-40B4-BE49-F238E27FC236}">
                <a16:creationId xmlns:a16="http://schemas.microsoft.com/office/drawing/2014/main" id="{12B06754-0542-DC0D-F9AD-B1E82A7DA19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321050"/>
            <a:ext cx="304800" cy="1631950"/>
            <a:chOff x="1776" y="2640"/>
            <a:chExt cx="192" cy="1028"/>
          </a:xfrm>
        </p:grpSpPr>
        <p:sp>
          <p:nvSpPr>
            <p:cNvPr id="139279" name="Text Box 15">
              <a:extLst>
                <a:ext uri="{FF2B5EF4-FFF2-40B4-BE49-F238E27FC236}">
                  <a16:creationId xmlns:a16="http://schemas.microsoft.com/office/drawing/2014/main" id="{62302DAD-E5C1-ADB7-8221-41912CEDA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39280" name="Text Box 16">
              <a:extLst>
                <a:ext uri="{FF2B5EF4-FFF2-40B4-BE49-F238E27FC236}">
                  <a16:creationId xmlns:a16="http://schemas.microsoft.com/office/drawing/2014/main" id="{3C114D55-B113-0562-3DC4-6160D2617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93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39281" name="Text Box 17">
              <a:extLst>
                <a:ext uri="{FF2B5EF4-FFF2-40B4-BE49-F238E27FC236}">
                  <a16:creationId xmlns:a16="http://schemas.microsoft.com/office/drawing/2014/main" id="{3ED834B5-9772-1870-9A0D-C49B81FCD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97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39282" name="Line 18">
              <a:extLst>
                <a:ext uri="{FF2B5EF4-FFF2-40B4-BE49-F238E27FC236}">
                  <a16:creationId xmlns:a16="http://schemas.microsoft.com/office/drawing/2014/main" id="{09EB1991-443C-CBD4-08DB-B2F687EA3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301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3" name="Text Box 19">
              <a:extLst>
                <a:ext uri="{FF2B5EF4-FFF2-40B4-BE49-F238E27FC236}">
                  <a16:creationId xmlns:a16="http://schemas.microsoft.com/office/drawing/2014/main" id="{264F0BC5-7908-F454-18CA-FE6DFF5AA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4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39284" name="Text Box 20">
              <a:extLst>
                <a:ext uri="{FF2B5EF4-FFF2-40B4-BE49-F238E27FC236}">
                  <a16:creationId xmlns:a16="http://schemas.microsoft.com/office/drawing/2014/main" id="{F4F99FCD-9C6F-1AA0-92EB-964ABB07F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244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39285" name="Line 21">
              <a:extLst>
                <a:ext uri="{FF2B5EF4-FFF2-40B4-BE49-F238E27FC236}">
                  <a16:creationId xmlns:a16="http://schemas.microsoft.com/office/drawing/2014/main" id="{778C1459-6693-DFA8-93C7-F5C731378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3280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39286" name="Object 22">
            <a:extLst>
              <a:ext uri="{FF2B5EF4-FFF2-40B4-BE49-F238E27FC236}">
                <a16:creationId xmlns:a16="http://schemas.microsoft.com/office/drawing/2014/main" id="{1F68DE6A-07F9-ADAC-E207-FBB7A6D13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473450"/>
          <a:ext cx="38100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042280" imgH="742680" progId="CorelDRAW.Graphic.13">
                  <p:embed/>
                </p:oleObj>
              </mc:Choice>
              <mc:Fallback>
                <p:oleObj name="CorelDRAW" r:id="rId3" imgW="2042280" imgH="742680" progId="CorelDRAW.Graphic.13">
                  <p:embed/>
                  <p:pic>
                    <p:nvPicPr>
                      <p:cNvPr id="139286" name="Object 22">
                        <a:extLst>
                          <a:ext uri="{FF2B5EF4-FFF2-40B4-BE49-F238E27FC236}">
                            <a16:creationId xmlns:a16="http://schemas.microsoft.com/office/drawing/2014/main" id="{1F68DE6A-07F9-ADAC-E207-FBB7A6D13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473450"/>
                        <a:ext cx="38100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87" name="Group 23">
            <a:extLst>
              <a:ext uri="{FF2B5EF4-FFF2-40B4-BE49-F238E27FC236}">
                <a16:creationId xmlns:a16="http://schemas.microsoft.com/office/drawing/2014/main" id="{A1623A38-B8BA-FE90-1C5B-7F431A0124E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854450"/>
            <a:ext cx="1676400" cy="336550"/>
            <a:chOff x="3360" y="2976"/>
            <a:chExt cx="1056" cy="212"/>
          </a:xfrm>
        </p:grpSpPr>
        <p:sp>
          <p:nvSpPr>
            <p:cNvPr id="139288" name="Text Box 24">
              <a:extLst>
                <a:ext uri="{FF2B5EF4-FFF2-40B4-BE49-F238E27FC236}">
                  <a16:creationId xmlns:a16="http://schemas.microsoft.com/office/drawing/2014/main" id="{785973F0-0042-5BF1-C60E-7CCBDD146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76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X = ABC</a:t>
              </a:r>
            </a:p>
          </p:txBody>
        </p:sp>
        <p:sp>
          <p:nvSpPr>
            <p:cNvPr id="139289" name="Text Box 25">
              <a:extLst>
                <a:ext uri="{FF2B5EF4-FFF2-40B4-BE49-F238E27FC236}">
                  <a16:creationId xmlns:a16="http://schemas.microsoft.com/office/drawing/2014/main" id="{E101A4EC-66F0-7708-5EBA-1803F0241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 + DE</a:t>
              </a:r>
            </a:p>
          </p:txBody>
        </p:sp>
        <p:sp>
          <p:nvSpPr>
            <p:cNvPr id="139290" name="Line 26">
              <a:extLst>
                <a:ext uri="{FF2B5EF4-FFF2-40B4-BE49-F238E27FC236}">
                  <a16:creationId xmlns:a16="http://schemas.microsoft.com/office/drawing/2014/main" id="{D97C1109-EC73-154E-BFE2-A2CB9EECF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" y="3016"/>
              <a:ext cx="9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1" name="Line 27">
              <a:extLst>
                <a:ext uri="{FF2B5EF4-FFF2-40B4-BE49-F238E27FC236}">
                  <a16:creationId xmlns:a16="http://schemas.microsoft.com/office/drawing/2014/main" id="{C8EF62D6-F5BB-7A9C-23A3-DE7AF6F54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6" y="3020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itle 3">
            <a:extLst>
              <a:ext uri="{FF2B5EF4-FFF2-40B4-BE49-F238E27FC236}">
                <a16:creationId xmlns:a16="http://schemas.microsoft.com/office/drawing/2014/main" id="{FEE06373-0129-A3FA-EAE3-05386095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930276"/>
            <a:ext cx="10058400" cy="714375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Combinational Logic Circuits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A4F53E70-57BD-346D-09AC-FD8529D2A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11" y="1817917"/>
            <a:ext cx="769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When the output of a SOP form is inverted, the circuit is called an AND-OR-Invert circuit. The AOI configuration lends itself to product-of-sums (POS) implementation.</a:t>
            </a: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56EFC318-7384-64D2-02F3-D19C46E5E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11" y="2960918"/>
            <a:ext cx="769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An example of an AOI implementation is shown. The output  expression can be changed to a POS expression by applying DeMorgan’s theorem twice. </a:t>
            </a:r>
          </a:p>
        </p:txBody>
      </p:sp>
      <p:sp>
        <p:nvSpPr>
          <p:cNvPr id="108554" name="Text Box 10">
            <a:extLst>
              <a:ext uri="{FF2B5EF4-FFF2-40B4-BE49-F238E27FC236}">
                <a16:creationId xmlns:a16="http://schemas.microsoft.com/office/drawing/2014/main" id="{038C3EFF-2CFA-3E8A-D409-0C21A329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11" y="5627917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8000"/>
                </a:solidFill>
                <a:latin typeface="Arial" panose="020B0604020202020204" pitchFamily="34" charset="0"/>
              </a:rPr>
              <a:t>POS</a:t>
            </a:r>
          </a:p>
        </p:txBody>
      </p:sp>
      <p:graphicFrame>
        <p:nvGraphicFramePr>
          <p:cNvPr id="108574" name="Object 30">
            <a:extLst>
              <a:ext uri="{FF2B5EF4-FFF2-40B4-BE49-F238E27FC236}">
                <a16:creationId xmlns:a16="http://schemas.microsoft.com/office/drawing/2014/main" id="{683FCF7A-7F73-6627-CCED-E02A09737C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204277"/>
              </p:ext>
            </p:extLst>
          </p:nvPr>
        </p:nvGraphicFramePr>
        <p:xfrm>
          <a:off x="1634411" y="4332518"/>
          <a:ext cx="6324600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799668" imgH="670723" progId="CorelDRAW.Graphic.13">
                  <p:embed/>
                </p:oleObj>
              </mc:Choice>
              <mc:Fallback>
                <p:oleObj name="CorelDRAW" r:id="rId3" imgW="2799668" imgH="670723" progId="CorelDRAW.Graphic.13">
                  <p:embed/>
                  <p:pic>
                    <p:nvPicPr>
                      <p:cNvPr id="108574" name="Object 30">
                        <a:extLst>
                          <a:ext uri="{FF2B5EF4-FFF2-40B4-BE49-F238E27FC236}">
                            <a16:creationId xmlns:a16="http://schemas.microsoft.com/office/drawing/2014/main" id="{683FCF7A-7F73-6627-CCED-E02A09737C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411" y="4332518"/>
                        <a:ext cx="6324600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76" name="Group 32">
            <a:extLst>
              <a:ext uri="{FF2B5EF4-FFF2-40B4-BE49-F238E27FC236}">
                <a16:creationId xmlns:a16="http://schemas.microsoft.com/office/drawing/2014/main" id="{72B0DDA6-C120-83FD-46B3-CAC4FE16043E}"/>
              </a:ext>
            </a:extLst>
          </p:cNvPr>
          <p:cNvGrpSpPr>
            <a:grpSpLocks/>
          </p:cNvGrpSpPr>
          <p:nvPr/>
        </p:nvGrpSpPr>
        <p:grpSpPr bwMode="auto">
          <a:xfrm>
            <a:off x="3158411" y="5551717"/>
            <a:ext cx="533400" cy="336550"/>
            <a:chOff x="2832" y="3388"/>
            <a:chExt cx="336" cy="212"/>
          </a:xfrm>
        </p:grpSpPr>
        <p:sp>
          <p:nvSpPr>
            <p:cNvPr id="108577" name="Text Box 33">
              <a:extLst>
                <a:ext uri="{FF2B5EF4-FFF2-40B4-BE49-F238E27FC236}">
                  <a16:creationId xmlns:a16="http://schemas.microsoft.com/office/drawing/2014/main" id="{EC03277D-044B-10E0-3DBA-31E414CFF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38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DE</a:t>
              </a:r>
            </a:p>
          </p:txBody>
        </p:sp>
        <p:sp>
          <p:nvSpPr>
            <p:cNvPr id="108578" name="Line 34">
              <a:extLst>
                <a:ext uri="{FF2B5EF4-FFF2-40B4-BE49-F238E27FC236}">
                  <a16:creationId xmlns:a16="http://schemas.microsoft.com/office/drawing/2014/main" id="{16C85A91-8794-D850-18A5-57566F277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0" y="3424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79" name="Group 35">
            <a:extLst>
              <a:ext uri="{FF2B5EF4-FFF2-40B4-BE49-F238E27FC236}">
                <a16:creationId xmlns:a16="http://schemas.microsoft.com/office/drawing/2014/main" id="{9E3EA96D-5212-EE76-F9CE-AD7BF940F242}"/>
              </a:ext>
            </a:extLst>
          </p:cNvPr>
          <p:cNvGrpSpPr>
            <a:grpSpLocks/>
          </p:cNvGrpSpPr>
          <p:nvPr/>
        </p:nvGrpSpPr>
        <p:grpSpPr bwMode="auto">
          <a:xfrm>
            <a:off x="3082211" y="4408717"/>
            <a:ext cx="762000" cy="336550"/>
            <a:chOff x="2784" y="2736"/>
            <a:chExt cx="480" cy="212"/>
          </a:xfrm>
        </p:grpSpPr>
        <p:sp>
          <p:nvSpPr>
            <p:cNvPr id="108580" name="Text Box 36">
              <a:extLst>
                <a:ext uri="{FF2B5EF4-FFF2-40B4-BE49-F238E27FC236}">
                  <a16:creationId xmlns:a16="http://schemas.microsoft.com/office/drawing/2014/main" id="{81964867-6E11-5156-75FE-BE62623B8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736"/>
              <a:ext cx="4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ABC</a:t>
              </a:r>
            </a:p>
          </p:txBody>
        </p:sp>
        <p:sp>
          <p:nvSpPr>
            <p:cNvPr id="108581" name="Line 37">
              <a:extLst>
                <a:ext uri="{FF2B5EF4-FFF2-40B4-BE49-F238E27FC236}">
                  <a16:creationId xmlns:a16="http://schemas.microsoft.com/office/drawing/2014/main" id="{1EEA02E5-CB84-DDEB-D442-9C9B3F46E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2780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82" name="Group 38">
            <a:extLst>
              <a:ext uri="{FF2B5EF4-FFF2-40B4-BE49-F238E27FC236}">
                <a16:creationId xmlns:a16="http://schemas.microsoft.com/office/drawing/2014/main" id="{B2DB21E0-9BE1-BD28-3212-A47B5192DDF7}"/>
              </a:ext>
            </a:extLst>
          </p:cNvPr>
          <p:cNvGrpSpPr>
            <a:grpSpLocks/>
          </p:cNvGrpSpPr>
          <p:nvPr/>
        </p:nvGrpSpPr>
        <p:grpSpPr bwMode="auto">
          <a:xfrm>
            <a:off x="1329611" y="4256317"/>
            <a:ext cx="304800" cy="1631950"/>
            <a:chOff x="1776" y="2640"/>
            <a:chExt cx="192" cy="1028"/>
          </a:xfrm>
        </p:grpSpPr>
        <p:sp>
          <p:nvSpPr>
            <p:cNvPr id="108583" name="Text Box 39">
              <a:extLst>
                <a:ext uri="{FF2B5EF4-FFF2-40B4-BE49-F238E27FC236}">
                  <a16:creationId xmlns:a16="http://schemas.microsoft.com/office/drawing/2014/main" id="{F05E8451-7C8F-783C-C680-C0736D73C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4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08584" name="Text Box 40">
              <a:extLst>
                <a:ext uri="{FF2B5EF4-FFF2-40B4-BE49-F238E27FC236}">
                  <a16:creationId xmlns:a16="http://schemas.microsoft.com/office/drawing/2014/main" id="{DBF5EFBB-08F8-AE5D-7F06-E572A1DB3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793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08585" name="Text Box 41">
              <a:extLst>
                <a:ext uri="{FF2B5EF4-FFF2-40B4-BE49-F238E27FC236}">
                  <a16:creationId xmlns:a16="http://schemas.microsoft.com/office/drawing/2014/main" id="{7AF52A95-0C83-60DC-260E-C97D79DCC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97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08586" name="Line 42">
              <a:extLst>
                <a:ext uri="{FF2B5EF4-FFF2-40B4-BE49-F238E27FC236}">
                  <a16:creationId xmlns:a16="http://schemas.microsoft.com/office/drawing/2014/main" id="{29BF3D0C-0A83-0609-8237-6CE920F1D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3016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87" name="Text Box 43">
              <a:extLst>
                <a:ext uri="{FF2B5EF4-FFF2-40B4-BE49-F238E27FC236}">
                  <a16:creationId xmlns:a16="http://schemas.microsoft.com/office/drawing/2014/main" id="{BB7C2F00-99DB-F277-4214-7EB305E6C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456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08588" name="Text Box 44">
              <a:extLst>
                <a:ext uri="{FF2B5EF4-FFF2-40B4-BE49-F238E27FC236}">
                  <a16:creationId xmlns:a16="http://schemas.microsoft.com/office/drawing/2014/main" id="{52A23E65-596A-3CC9-E913-F74E51B8A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244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08589" name="Line 45">
              <a:extLst>
                <a:ext uri="{FF2B5EF4-FFF2-40B4-BE49-F238E27FC236}">
                  <a16:creationId xmlns:a16="http://schemas.microsoft.com/office/drawing/2014/main" id="{4C82C3BB-45AC-A4ED-EF64-237ED7EB33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3280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91" name="Group 47">
            <a:extLst>
              <a:ext uri="{FF2B5EF4-FFF2-40B4-BE49-F238E27FC236}">
                <a16:creationId xmlns:a16="http://schemas.microsoft.com/office/drawing/2014/main" id="{16661E4D-75BC-BE2F-CDDC-C2A780B96195}"/>
              </a:ext>
            </a:extLst>
          </p:cNvPr>
          <p:cNvGrpSpPr>
            <a:grpSpLocks/>
          </p:cNvGrpSpPr>
          <p:nvPr/>
        </p:nvGrpSpPr>
        <p:grpSpPr bwMode="auto">
          <a:xfrm>
            <a:off x="4149011" y="4757967"/>
            <a:ext cx="1676400" cy="336550"/>
            <a:chOff x="3360" y="2976"/>
            <a:chExt cx="1056" cy="212"/>
          </a:xfrm>
        </p:grpSpPr>
        <p:sp>
          <p:nvSpPr>
            <p:cNvPr id="108592" name="Text Box 48">
              <a:extLst>
                <a:ext uri="{FF2B5EF4-FFF2-40B4-BE49-F238E27FC236}">
                  <a16:creationId xmlns:a16="http://schemas.microsoft.com/office/drawing/2014/main" id="{941D155A-E408-B41F-F808-4411AD91E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76"/>
              <a:ext cx="6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X = ABC</a:t>
              </a:r>
            </a:p>
          </p:txBody>
        </p:sp>
        <p:sp>
          <p:nvSpPr>
            <p:cNvPr id="108593" name="Text Box 49">
              <a:extLst>
                <a:ext uri="{FF2B5EF4-FFF2-40B4-BE49-F238E27FC236}">
                  <a16:creationId xmlns:a16="http://schemas.microsoft.com/office/drawing/2014/main" id="{05F02DD6-9D34-33B6-EAFA-50601279B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 + DE</a:t>
              </a:r>
            </a:p>
          </p:txBody>
        </p:sp>
        <p:sp>
          <p:nvSpPr>
            <p:cNvPr id="108594" name="Line 50">
              <a:extLst>
                <a:ext uri="{FF2B5EF4-FFF2-40B4-BE49-F238E27FC236}">
                  <a16:creationId xmlns:a16="http://schemas.microsoft.com/office/drawing/2014/main" id="{91A9BE02-2873-AFCC-6944-7C859101C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" y="3016"/>
              <a:ext cx="9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95" name="Line 51">
              <a:extLst>
                <a:ext uri="{FF2B5EF4-FFF2-40B4-BE49-F238E27FC236}">
                  <a16:creationId xmlns:a16="http://schemas.microsoft.com/office/drawing/2014/main" id="{AAB791E5-DDDE-74EA-27BD-9BEDE7048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6" y="3020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602" name="Group 58">
            <a:extLst>
              <a:ext uri="{FF2B5EF4-FFF2-40B4-BE49-F238E27FC236}">
                <a16:creationId xmlns:a16="http://schemas.microsoft.com/office/drawing/2014/main" id="{89BCEFAD-2B98-1362-FBCD-5F5F01FC0EA1}"/>
              </a:ext>
            </a:extLst>
          </p:cNvPr>
          <p:cNvGrpSpPr>
            <a:grpSpLocks/>
          </p:cNvGrpSpPr>
          <p:nvPr/>
        </p:nvGrpSpPr>
        <p:grpSpPr bwMode="auto">
          <a:xfrm>
            <a:off x="6130211" y="4757967"/>
            <a:ext cx="1676400" cy="336550"/>
            <a:chOff x="3744" y="2956"/>
            <a:chExt cx="1056" cy="212"/>
          </a:xfrm>
        </p:grpSpPr>
        <p:grpSp>
          <p:nvGrpSpPr>
            <p:cNvPr id="108596" name="Group 52">
              <a:extLst>
                <a:ext uri="{FF2B5EF4-FFF2-40B4-BE49-F238E27FC236}">
                  <a16:creationId xmlns:a16="http://schemas.microsoft.com/office/drawing/2014/main" id="{4BE57AE7-CC1E-65D2-D900-CE64FBC2C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956"/>
              <a:ext cx="1056" cy="212"/>
              <a:chOff x="3360" y="2976"/>
              <a:chExt cx="1056" cy="212"/>
            </a:xfrm>
          </p:grpSpPr>
          <p:sp>
            <p:nvSpPr>
              <p:cNvPr id="108597" name="Text Box 53">
                <a:extLst>
                  <a:ext uri="{FF2B5EF4-FFF2-40B4-BE49-F238E27FC236}">
                    <a16:creationId xmlns:a16="http://schemas.microsoft.com/office/drawing/2014/main" id="{A8441EDF-B561-DDA9-25B9-D1C07E932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976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X = ABC</a:t>
                </a:r>
              </a:p>
            </p:txBody>
          </p:sp>
          <p:sp>
            <p:nvSpPr>
              <p:cNvPr id="108598" name="Text Box 54">
                <a:extLst>
                  <a:ext uri="{FF2B5EF4-FFF2-40B4-BE49-F238E27FC236}">
                    <a16:creationId xmlns:a16="http://schemas.microsoft.com/office/drawing/2014/main" id="{B88607FC-194A-61C2-30C4-6A3B307CF8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976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600" i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 + DE</a:t>
                </a:r>
              </a:p>
            </p:txBody>
          </p:sp>
          <p:sp>
            <p:nvSpPr>
              <p:cNvPr id="108599" name="Line 55">
                <a:extLst>
                  <a:ext uri="{FF2B5EF4-FFF2-40B4-BE49-F238E27FC236}">
                    <a16:creationId xmlns:a16="http://schemas.microsoft.com/office/drawing/2014/main" id="{C981CCC8-2DB9-5AA7-129E-DB3C352BC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2" y="3016"/>
                <a:ext cx="96" cy="1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00" name="Line 56">
                <a:extLst>
                  <a:ext uri="{FF2B5EF4-FFF2-40B4-BE49-F238E27FC236}">
                    <a16:creationId xmlns:a16="http://schemas.microsoft.com/office/drawing/2014/main" id="{1A0F4905-24B8-CA0A-8E50-B0D4B0350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6" y="3020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601" name="Line 57">
              <a:extLst>
                <a:ext uri="{FF2B5EF4-FFF2-40B4-BE49-F238E27FC236}">
                  <a16:creationId xmlns:a16="http://schemas.microsoft.com/office/drawing/2014/main" id="{871BFF99-BD30-8862-D61B-6380685E7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1" y="2970"/>
              <a:ext cx="57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611" name="Group 67">
            <a:extLst>
              <a:ext uri="{FF2B5EF4-FFF2-40B4-BE49-F238E27FC236}">
                <a16:creationId xmlns:a16="http://schemas.microsoft.com/office/drawing/2014/main" id="{37D9B823-DDE6-C21E-E3A8-0280E6D4D81E}"/>
              </a:ext>
            </a:extLst>
          </p:cNvPr>
          <p:cNvGrpSpPr>
            <a:grpSpLocks/>
          </p:cNvGrpSpPr>
          <p:nvPr/>
        </p:nvGrpSpPr>
        <p:grpSpPr bwMode="auto">
          <a:xfrm>
            <a:off x="6130211" y="5627917"/>
            <a:ext cx="2590800" cy="336550"/>
            <a:chOff x="3744" y="3408"/>
            <a:chExt cx="1632" cy="212"/>
          </a:xfrm>
        </p:grpSpPr>
        <p:sp>
          <p:nvSpPr>
            <p:cNvPr id="108605" name="Text Box 61">
              <a:extLst>
                <a:ext uri="{FF2B5EF4-FFF2-40B4-BE49-F238E27FC236}">
                  <a16:creationId xmlns:a16="http://schemas.microsoft.com/office/drawing/2014/main" id="{F71AD8E4-113E-A42B-AAE9-C2816950C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408"/>
              <a:ext cx="16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X =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 + B + C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)(</a:t>
              </a: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D + E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  <a:endParaRPr lang="en-US" altLang="en-US" sz="1600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607" name="Line 63">
              <a:extLst>
                <a:ext uri="{FF2B5EF4-FFF2-40B4-BE49-F238E27FC236}">
                  <a16:creationId xmlns:a16="http://schemas.microsoft.com/office/drawing/2014/main" id="{99CFF12E-3907-3276-04B0-63A709389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3443"/>
              <a:ext cx="9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08" name="Line 64">
              <a:extLst>
                <a:ext uri="{FF2B5EF4-FFF2-40B4-BE49-F238E27FC236}">
                  <a16:creationId xmlns:a16="http://schemas.microsoft.com/office/drawing/2014/main" id="{560B4AA1-0199-6607-7FF4-6BF8C2EEF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3443"/>
              <a:ext cx="9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10" name="Line 66">
              <a:extLst>
                <a:ext uri="{FF2B5EF4-FFF2-40B4-BE49-F238E27FC236}">
                  <a16:creationId xmlns:a16="http://schemas.microsoft.com/office/drawing/2014/main" id="{B668AEB7-6B37-0B7F-98B2-CFAA23059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3443"/>
              <a:ext cx="9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619" name="Group 75">
            <a:extLst>
              <a:ext uri="{FF2B5EF4-FFF2-40B4-BE49-F238E27FC236}">
                <a16:creationId xmlns:a16="http://schemas.microsoft.com/office/drawing/2014/main" id="{06F4CE61-D731-7F02-53F8-3A13C71BDA0E}"/>
              </a:ext>
            </a:extLst>
          </p:cNvPr>
          <p:cNvGrpSpPr>
            <a:grpSpLocks/>
          </p:cNvGrpSpPr>
          <p:nvPr/>
        </p:nvGrpSpPr>
        <p:grpSpPr bwMode="auto">
          <a:xfrm>
            <a:off x="6130211" y="5246917"/>
            <a:ext cx="1600200" cy="336550"/>
            <a:chOff x="3744" y="3264"/>
            <a:chExt cx="1008" cy="212"/>
          </a:xfrm>
        </p:grpSpPr>
        <p:sp>
          <p:nvSpPr>
            <p:cNvPr id="108613" name="Text Box 69">
              <a:extLst>
                <a:ext uri="{FF2B5EF4-FFF2-40B4-BE49-F238E27FC236}">
                  <a16:creationId xmlns:a16="http://schemas.microsoft.com/office/drawing/2014/main" id="{E4ABE280-7CB7-0DE9-43E3-CCCA052895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264"/>
              <a:ext cx="10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X = 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ABC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)(</a:t>
              </a:r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DE</a:t>
              </a:r>
              <a:r>
                <a:rPr lang="en-US" altLang="en-US" sz="160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  <a:endParaRPr lang="en-US" altLang="en-US" sz="1600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614" name="Line 70">
              <a:extLst>
                <a:ext uri="{FF2B5EF4-FFF2-40B4-BE49-F238E27FC236}">
                  <a16:creationId xmlns:a16="http://schemas.microsoft.com/office/drawing/2014/main" id="{E38033DA-26C3-3EFC-E01D-659A38A8D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3299"/>
              <a:ext cx="9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16" name="Line 72">
              <a:extLst>
                <a:ext uri="{FF2B5EF4-FFF2-40B4-BE49-F238E27FC236}">
                  <a16:creationId xmlns:a16="http://schemas.microsoft.com/office/drawing/2014/main" id="{97C889A1-281B-ED7C-33CF-18A027673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9" y="3307"/>
              <a:ext cx="96" cy="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17" name="Line 73">
              <a:extLst>
                <a:ext uri="{FF2B5EF4-FFF2-40B4-BE49-F238E27FC236}">
                  <a16:creationId xmlns:a16="http://schemas.microsoft.com/office/drawing/2014/main" id="{299F6912-7FA0-AE4F-8C36-88E3DB94B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64"/>
              <a:ext cx="25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18" name="Line 74">
              <a:extLst>
                <a:ext uri="{FF2B5EF4-FFF2-40B4-BE49-F238E27FC236}">
                  <a16:creationId xmlns:a16="http://schemas.microsoft.com/office/drawing/2014/main" id="{715D5817-71F8-4E9F-3A98-771106C5B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264"/>
              <a:ext cx="1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620" name="Text Box 76">
            <a:extLst>
              <a:ext uri="{FF2B5EF4-FFF2-40B4-BE49-F238E27FC236}">
                <a16:creationId xmlns:a16="http://schemas.microsoft.com/office/drawing/2014/main" id="{61622A7A-C163-8AA7-1D0D-9CD06F888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211" y="4757967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8000"/>
                </a:solidFill>
                <a:latin typeface="Arial" panose="020B0604020202020204" pitchFamily="34" charset="0"/>
              </a:rPr>
              <a:t>AOI</a:t>
            </a:r>
          </a:p>
        </p:txBody>
      </p:sp>
      <p:sp>
        <p:nvSpPr>
          <p:cNvPr id="108621" name="Text Box 77">
            <a:extLst>
              <a:ext uri="{FF2B5EF4-FFF2-40B4-BE49-F238E27FC236}">
                <a16:creationId xmlns:a16="http://schemas.microsoft.com/office/drawing/2014/main" id="{1CA43360-4697-6FA4-8F19-1A1970B3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211" y="5215167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8000"/>
                </a:solidFill>
                <a:latin typeface="Arial" panose="020B0604020202020204" pitchFamily="34" charset="0"/>
              </a:rPr>
              <a:t>DeMorgan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D46E83-B1B3-5A0C-577A-9876C933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011" y="946378"/>
            <a:ext cx="10058400" cy="714376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Combinational Logic Circuits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4" grpId="0"/>
      <p:bldP spid="108620" grpId="0"/>
      <p:bldP spid="1086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10" y="2655319"/>
            <a:ext cx="5248275" cy="69723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/>
              <a:t>Digital Logic Design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3158108" y="3668648"/>
            <a:ext cx="5875020" cy="18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905" algn="ctr"/>
            <a:r>
              <a:rPr lang="en-US" sz="3200" spc="-240" dirty="0">
                <a:latin typeface="Arial"/>
                <a:cs typeface="Arial"/>
              </a:rPr>
              <a:t>Muhammad Zain Uddin</a:t>
            </a:r>
            <a:endParaRPr sz="3200" dirty="0">
              <a:latin typeface="Arial"/>
              <a:cs typeface="Arial"/>
            </a:endParaRPr>
          </a:p>
          <a:p>
            <a:pPr marL="2540" algn="ctr">
              <a:spcBef>
                <a:spcPts val="45"/>
              </a:spcBef>
            </a:pPr>
            <a:r>
              <a:rPr lang="en-US" sz="2400" spc="-145" dirty="0">
                <a:latin typeface="Arial"/>
                <a:cs typeface="Arial"/>
              </a:rPr>
              <a:t>Lecturer</a:t>
            </a:r>
            <a:r>
              <a:rPr sz="2400" spc="-145" dirty="0">
                <a:latin typeface="Arial"/>
                <a:cs typeface="Arial"/>
              </a:rPr>
              <a:t>,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spc="-150" dirty="0">
                <a:latin typeface="Arial"/>
                <a:cs typeface="Arial"/>
              </a:rPr>
              <a:t>IBA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6691" y="299708"/>
            <a:ext cx="1338493" cy="3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872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>
            <a:extLst>
              <a:ext uri="{FF2B5EF4-FFF2-40B4-BE49-F238E27FC236}">
                <a16:creationId xmlns:a16="http://schemas.microsoft.com/office/drawing/2014/main" id="{95480948-B43F-38C9-8AC9-A52AC3708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649" y="1828800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truth table for an exclusive-OR gate is</a:t>
            </a:r>
          </a:p>
        </p:txBody>
      </p:sp>
      <p:graphicFrame>
        <p:nvGraphicFramePr>
          <p:cNvPr id="77843" name="Object 19">
            <a:extLst>
              <a:ext uri="{FF2B5EF4-FFF2-40B4-BE49-F238E27FC236}">
                <a16:creationId xmlns:a16="http://schemas.microsoft.com/office/drawing/2014/main" id="{64FB8086-55E0-833B-D3C8-98AEA4C7C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04879"/>
              </p:ext>
            </p:extLst>
          </p:nvPr>
        </p:nvGraphicFramePr>
        <p:xfrm>
          <a:off x="1356050" y="4114800"/>
          <a:ext cx="2824163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1531700" imgH="989665" progId="CorelDRAW.Graphic.13">
                  <p:embed/>
                </p:oleObj>
              </mc:Choice>
              <mc:Fallback>
                <p:oleObj name="CorelDRAW" r:id="rId3" imgW="1531700" imgH="989665" progId="CorelDRAW.Graphic.13">
                  <p:embed/>
                  <p:pic>
                    <p:nvPicPr>
                      <p:cNvPr id="77843" name="Object 19">
                        <a:extLst>
                          <a:ext uri="{FF2B5EF4-FFF2-40B4-BE49-F238E27FC236}">
                            <a16:creationId xmlns:a16="http://schemas.microsoft.com/office/drawing/2014/main" id="{64FB8086-55E0-833B-D3C8-98AEA4C7C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050" y="4114800"/>
                        <a:ext cx="2824163" cy="182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5" name="Text Box 21">
            <a:extLst>
              <a:ext uri="{FF2B5EF4-FFF2-40B4-BE49-F238E27FC236}">
                <a16:creationId xmlns:a16="http://schemas.microsoft.com/office/drawing/2014/main" id="{E55BBB35-C778-DF5F-58D1-8ACD06195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49" y="4038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6A7F2696-03B8-0F4B-BA94-46F81A94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249" y="57150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graphicFrame>
        <p:nvGraphicFramePr>
          <p:cNvPr id="77853" name="Object 29">
            <a:extLst>
              <a:ext uri="{FF2B5EF4-FFF2-40B4-BE49-F238E27FC236}">
                <a16:creationId xmlns:a16="http://schemas.microsoft.com/office/drawing/2014/main" id="{CEBA45A8-A95E-2645-0934-052FEE610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015447"/>
              </p:ext>
            </p:extLst>
          </p:nvPr>
        </p:nvGraphicFramePr>
        <p:xfrm>
          <a:off x="6309049" y="1747046"/>
          <a:ext cx="20018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1025411" imgH="1054689" progId="CorelDRAW.Graphic.13">
                  <p:embed/>
                </p:oleObj>
              </mc:Choice>
              <mc:Fallback>
                <p:oleObj name="CorelDRAW" r:id="rId5" imgW="1025411" imgH="1054689" progId="CorelDRAW.Graphic.13">
                  <p:embed/>
                  <p:pic>
                    <p:nvPicPr>
                      <p:cNvPr id="77853" name="Object 29">
                        <a:extLst>
                          <a:ext uri="{FF2B5EF4-FFF2-40B4-BE49-F238E27FC236}">
                            <a16:creationId xmlns:a16="http://schemas.microsoft.com/office/drawing/2014/main" id="{CEBA45A8-A95E-2645-0934-052FEE6105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049" y="1747046"/>
                        <a:ext cx="200183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4" name="Text Box 30">
            <a:extLst>
              <a:ext uri="{FF2B5EF4-FFF2-40B4-BE49-F238E27FC236}">
                <a16:creationId xmlns:a16="http://schemas.microsoft.com/office/drawing/2014/main" id="{368B23A7-7B5B-3159-4823-4A79BB3B3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649" y="2286001"/>
            <a:ext cx="5257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Notice that the output is HIGH whenever </a:t>
            </a:r>
            <a:r>
              <a:rPr lang="en-US" altLang="en-US" i="1"/>
              <a:t>A </a:t>
            </a:r>
            <a:r>
              <a:rPr lang="en-US" altLang="en-US"/>
              <a:t>and </a:t>
            </a:r>
            <a:r>
              <a:rPr lang="en-US" altLang="en-US" i="1"/>
              <a:t>B</a:t>
            </a:r>
            <a:r>
              <a:rPr lang="en-US" altLang="en-US"/>
              <a:t> </a:t>
            </a:r>
            <a:r>
              <a:rPr lang="en-US" altLang="en-US" u="sng"/>
              <a:t>disagree</a:t>
            </a:r>
            <a:r>
              <a:rPr lang="en-US" altLang="en-US"/>
              <a:t>.</a:t>
            </a:r>
          </a:p>
        </p:txBody>
      </p:sp>
      <p:sp>
        <p:nvSpPr>
          <p:cNvPr id="77855" name="Text Box 31">
            <a:extLst>
              <a:ext uri="{FF2B5EF4-FFF2-40B4-BE49-F238E27FC236}">
                <a16:creationId xmlns:a16="http://schemas.microsoft.com/office/drawing/2014/main" id="{EC78A5AF-BA4F-7ACD-1E2E-D7BCED069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649" y="3048000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Boolean expression is</a:t>
            </a:r>
          </a:p>
        </p:txBody>
      </p:sp>
      <p:sp>
        <p:nvSpPr>
          <p:cNvPr id="77857" name="Text Box 33">
            <a:extLst>
              <a:ext uri="{FF2B5EF4-FFF2-40B4-BE49-F238E27FC236}">
                <a16:creationId xmlns:a16="http://schemas.microsoft.com/office/drawing/2014/main" id="{3BC039FD-BF11-DABB-AAA9-631B22C17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649" y="3581400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circuit can be drawn as</a:t>
            </a:r>
          </a:p>
        </p:txBody>
      </p:sp>
      <p:sp>
        <p:nvSpPr>
          <p:cNvPr id="77858" name="Text Box 34">
            <a:extLst>
              <a:ext uri="{FF2B5EF4-FFF2-40B4-BE49-F238E27FC236}">
                <a16:creationId xmlns:a16="http://schemas.microsoft.com/office/drawing/2014/main" id="{48558168-A365-80C4-DA17-355CBE5B4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449" y="4800600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</a:p>
        </p:txBody>
      </p:sp>
      <p:graphicFrame>
        <p:nvGraphicFramePr>
          <p:cNvPr id="77859" name="Object 35">
            <a:extLst>
              <a:ext uri="{FF2B5EF4-FFF2-40B4-BE49-F238E27FC236}">
                <a16:creationId xmlns:a16="http://schemas.microsoft.com/office/drawing/2014/main" id="{65862F32-81DD-7C2C-F842-B1BECB688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423571"/>
              </p:ext>
            </p:extLst>
          </p:nvPr>
        </p:nvGraphicFramePr>
        <p:xfrm>
          <a:off x="5089850" y="4800600"/>
          <a:ext cx="29829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1544213" imgH="299761" progId="CorelDRAW.Graphic.13">
                  <p:embed/>
                </p:oleObj>
              </mc:Choice>
              <mc:Fallback>
                <p:oleObj name="CorelDRAW" r:id="rId7" imgW="1544213" imgH="299761" progId="CorelDRAW.Graphic.13">
                  <p:embed/>
                  <p:pic>
                    <p:nvPicPr>
                      <p:cNvPr id="77859" name="Object 35">
                        <a:extLst>
                          <a:ext uri="{FF2B5EF4-FFF2-40B4-BE49-F238E27FC236}">
                            <a16:creationId xmlns:a16="http://schemas.microsoft.com/office/drawing/2014/main" id="{65862F32-81DD-7C2C-F842-B1BECB688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850" y="4800600"/>
                        <a:ext cx="29829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3" name="Line 39">
            <a:extLst>
              <a:ext uri="{FF2B5EF4-FFF2-40B4-BE49-F238E27FC236}">
                <a16:creationId xmlns:a16="http://schemas.microsoft.com/office/drawing/2014/main" id="{4C8A4C9D-ED89-63B4-44BB-320AD484F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849" y="37338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34E56D1D-F4B7-04BA-54B3-80126D12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449" y="41148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Symbols:</a:t>
            </a:r>
          </a:p>
        </p:txBody>
      </p:sp>
      <p:sp>
        <p:nvSpPr>
          <p:cNvPr id="77865" name="Text Box 41">
            <a:extLst>
              <a:ext uri="{FF2B5EF4-FFF2-40B4-BE49-F238E27FC236}">
                <a16:creationId xmlns:a16="http://schemas.microsoft.com/office/drawing/2014/main" id="{EF54777C-E156-D119-4560-3F1D357C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249" y="5410200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Distinctive shape          Rectangular outline</a:t>
            </a:r>
          </a:p>
        </p:txBody>
      </p:sp>
      <p:grpSp>
        <p:nvGrpSpPr>
          <p:cNvPr id="77871" name="Group 47">
            <a:extLst>
              <a:ext uri="{FF2B5EF4-FFF2-40B4-BE49-F238E27FC236}">
                <a16:creationId xmlns:a16="http://schemas.microsoft.com/office/drawing/2014/main" id="{4DA51F89-8FFB-BE31-C68F-C3AE1AFA5BB1}"/>
              </a:ext>
            </a:extLst>
          </p:cNvPr>
          <p:cNvGrpSpPr>
            <a:grpSpLocks/>
          </p:cNvGrpSpPr>
          <p:nvPr/>
        </p:nvGrpSpPr>
        <p:grpSpPr bwMode="auto">
          <a:xfrm>
            <a:off x="4175449" y="3048004"/>
            <a:ext cx="1905000" cy="369888"/>
            <a:chOff x="2640" y="1920"/>
            <a:chExt cx="1200" cy="233"/>
          </a:xfrm>
        </p:grpSpPr>
        <p:sp>
          <p:nvSpPr>
            <p:cNvPr id="77868" name="Text Box 44">
              <a:extLst>
                <a:ext uri="{FF2B5EF4-FFF2-40B4-BE49-F238E27FC236}">
                  <a16:creationId xmlns:a16="http://schemas.microsoft.com/office/drawing/2014/main" id="{971D0125-93BE-4A6F-FDB0-5E1161ED4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920"/>
              <a:ext cx="12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00"/>
                  </a:solidFill>
                </a:rPr>
                <a:t>X = AB + AB</a:t>
              </a:r>
            </a:p>
          </p:txBody>
        </p:sp>
        <p:sp>
          <p:nvSpPr>
            <p:cNvPr id="77869" name="Line 45">
              <a:extLst>
                <a:ext uri="{FF2B5EF4-FFF2-40B4-BE49-F238E27FC236}">
                  <a16:creationId xmlns:a16="http://schemas.microsoft.com/office/drawing/2014/main" id="{FBDA822E-6D5A-CB6D-9F8D-9CBF836F5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6" y="1968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870" name="Line 46">
              <a:extLst>
                <a:ext uri="{FF2B5EF4-FFF2-40B4-BE49-F238E27FC236}">
                  <a16:creationId xmlns:a16="http://schemas.microsoft.com/office/drawing/2014/main" id="{0CB171DA-F6BF-4207-8DCC-E72F3EE0D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1968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5EF3A17-1C68-29BB-E2BC-E417E5F5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49" y="1044574"/>
            <a:ext cx="10058400" cy="517526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Exclusive-OR Logic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5" grpId="0"/>
      <p:bldP spid="77846" grpId="0"/>
      <p:bldP spid="77855" grpId="0"/>
      <p:bldP spid="77857" grpId="0"/>
      <p:bldP spid="77858" grpId="0"/>
      <p:bldP spid="77864" grpId="0"/>
      <p:bldP spid="778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42981F9F-2C89-69AB-EEA2-467E275B3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11" y="2127376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truth table for an exclusive-NOR gate is</a:t>
            </a: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5BBF98AF-1EFB-6916-846E-AE0EA26C9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611" y="4413376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B4911DE0-B672-479B-766B-DB878E2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611" y="4946776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2650" name="Text Box 10">
            <a:extLst>
              <a:ext uri="{FF2B5EF4-FFF2-40B4-BE49-F238E27FC236}">
                <a16:creationId xmlns:a16="http://schemas.microsoft.com/office/drawing/2014/main" id="{73833D1D-25F2-8B76-E018-86AF5E67E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10" y="2584577"/>
            <a:ext cx="54863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Notice that the output is HIGH whenever </a:t>
            </a:r>
            <a:r>
              <a:rPr lang="en-US" altLang="en-US" i="1" dirty="0"/>
              <a:t>A </a:t>
            </a:r>
            <a:r>
              <a:rPr lang="en-US" altLang="en-US" dirty="0"/>
              <a:t>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u="sng" dirty="0"/>
              <a:t>agree</a:t>
            </a:r>
            <a:r>
              <a:rPr lang="en-US" altLang="en-US" dirty="0"/>
              <a:t>.</a:t>
            </a:r>
          </a:p>
        </p:txBody>
      </p:sp>
      <p:sp>
        <p:nvSpPr>
          <p:cNvPr id="112652" name="Text Box 12">
            <a:extLst>
              <a:ext uri="{FF2B5EF4-FFF2-40B4-BE49-F238E27FC236}">
                <a16:creationId xmlns:a16="http://schemas.microsoft.com/office/drawing/2014/main" id="{AEF99795-45A3-B6A2-83E4-0EB45DBAA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11" y="3346576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Boolean expression is</a:t>
            </a:r>
          </a:p>
        </p:txBody>
      </p:sp>
      <p:sp>
        <p:nvSpPr>
          <p:cNvPr id="112653" name="Text Box 13">
            <a:extLst>
              <a:ext uri="{FF2B5EF4-FFF2-40B4-BE49-F238E27FC236}">
                <a16:creationId xmlns:a16="http://schemas.microsoft.com/office/drawing/2014/main" id="{A3BF1CE4-CAF2-AEAE-A637-5C7B24A15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211" y="3879976"/>
            <a:ext cx="358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circuit can be drawn as</a:t>
            </a:r>
          </a:p>
        </p:txBody>
      </p:sp>
      <p:sp>
        <p:nvSpPr>
          <p:cNvPr id="112654" name="Text Box 14">
            <a:extLst>
              <a:ext uri="{FF2B5EF4-FFF2-40B4-BE49-F238E27FC236}">
                <a16:creationId xmlns:a16="http://schemas.microsoft.com/office/drawing/2014/main" id="{48618CEE-55A5-2289-8B34-F2A074CB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011" y="4718176"/>
            <a:ext cx="304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12656" name="Line 16">
            <a:extLst>
              <a:ext uri="{FF2B5EF4-FFF2-40B4-BE49-F238E27FC236}">
                <a16:creationId xmlns:a16="http://schemas.microsoft.com/office/drawing/2014/main" id="{F9F41631-8C9E-A056-F553-A4F412941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3411" y="4032376"/>
            <a:ext cx="0" cy="22098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7" name="Text Box 17">
            <a:extLst>
              <a:ext uri="{FF2B5EF4-FFF2-40B4-BE49-F238E27FC236}">
                <a16:creationId xmlns:a16="http://schemas.microsoft.com/office/drawing/2014/main" id="{A8068561-C9A8-8FE2-93DB-D0A700CA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11" y="4413376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Symbols:</a:t>
            </a:r>
          </a:p>
        </p:txBody>
      </p: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890C8453-EAAC-4A7E-A324-4A3DE3C0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811" y="5708776"/>
            <a:ext cx="3810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Distinctive shape          Rectangular outline</a:t>
            </a:r>
          </a:p>
        </p:txBody>
      </p:sp>
      <p:graphicFrame>
        <p:nvGraphicFramePr>
          <p:cNvPr id="112659" name="Object 19">
            <a:extLst>
              <a:ext uri="{FF2B5EF4-FFF2-40B4-BE49-F238E27FC236}">
                <a16:creationId xmlns:a16="http://schemas.microsoft.com/office/drawing/2014/main" id="{2CBFAD30-F034-D7F1-5244-B26E1AFA9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428714"/>
              </p:ext>
            </p:extLst>
          </p:nvPr>
        </p:nvGraphicFramePr>
        <p:xfrm>
          <a:off x="6793786" y="1746376"/>
          <a:ext cx="200183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1025411" imgH="1054689" progId="CorelDRAW.Graphic.13">
                  <p:embed/>
                </p:oleObj>
              </mc:Choice>
              <mc:Fallback>
                <p:oleObj name="CorelDRAW" r:id="rId3" imgW="1025411" imgH="1054689" progId="CorelDRAW.Graphic.13">
                  <p:embed/>
                  <p:pic>
                    <p:nvPicPr>
                      <p:cNvPr id="112659" name="Object 19">
                        <a:extLst>
                          <a:ext uri="{FF2B5EF4-FFF2-40B4-BE49-F238E27FC236}">
                            <a16:creationId xmlns:a16="http://schemas.microsoft.com/office/drawing/2014/main" id="{2CBFAD30-F034-D7F1-5244-B26E1AFA93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786" y="1746376"/>
                        <a:ext cx="200183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0" name="Object 20">
            <a:extLst>
              <a:ext uri="{FF2B5EF4-FFF2-40B4-BE49-F238E27FC236}">
                <a16:creationId xmlns:a16="http://schemas.microsoft.com/office/drawing/2014/main" id="{F88B0A6F-CADB-452C-D777-DBB6109AD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11393"/>
              </p:ext>
            </p:extLst>
          </p:nvPr>
        </p:nvGraphicFramePr>
        <p:xfrm>
          <a:off x="1558211" y="4337176"/>
          <a:ext cx="32766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1791261" imgH="733471" progId="CorelDRAW.Graphic.13">
                  <p:embed/>
                </p:oleObj>
              </mc:Choice>
              <mc:Fallback>
                <p:oleObj name="CorelDRAW" r:id="rId5" imgW="1791261" imgH="733471" progId="CorelDRAW.Graphic.13">
                  <p:embed/>
                  <p:pic>
                    <p:nvPicPr>
                      <p:cNvPr id="112660" name="Object 20">
                        <a:extLst>
                          <a:ext uri="{FF2B5EF4-FFF2-40B4-BE49-F238E27FC236}">
                            <a16:creationId xmlns:a16="http://schemas.microsoft.com/office/drawing/2014/main" id="{F88B0A6F-CADB-452C-D777-DBB6109AD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211" y="4337176"/>
                        <a:ext cx="32766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1" name="Object 21">
            <a:extLst>
              <a:ext uri="{FF2B5EF4-FFF2-40B4-BE49-F238E27FC236}">
                <a16:creationId xmlns:a16="http://schemas.microsoft.com/office/drawing/2014/main" id="{8A2897CF-7701-2C3B-6A26-22CF596FE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30092"/>
              </p:ext>
            </p:extLst>
          </p:nvPr>
        </p:nvGraphicFramePr>
        <p:xfrm>
          <a:off x="5444411" y="5099177"/>
          <a:ext cx="2971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7" imgW="1544213" imgH="299761" progId="CorelDRAW.Graphic.13">
                  <p:embed/>
                </p:oleObj>
              </mc:Choice>
              <mc:Fallback>
                <p:oleObj name="CorelDRAW" r:id="rId7" imgW="1544213" imgH="299761" progId="CorelDRAW.Graphic.13">
                  <p:embed/>
                  <p:pic>
                    <p:nvPicPr>
                      <p:cNvPr id="112661" name="Object 21">
                        <a:extLst>
                          <a:ext uri="{FF2B5EF4-FFF2-40B4-BE49-F238E27FC236}">
                            <a16:creationId xmlns:a16="http://schemas.microsoft.com/office/drawing/2014/main" id="{8A2897CF-7701-2C3B-6A26-22CF596FEE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411" y="5099177"/>
                        <a:ext cx="29718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75" name="Group 35">
            <a:extLst>
              <a:ext uri="{FF2B5EF4-FFF2-40B4-BE49-F238E27FC236}">
                <a16:creationId xmlns:a16="http://schemas.microsoft.com/office/drawing/2014/main" id="{3D1F6DED-F7FF-BE91-CA61-D375753AF3BA}"/>
              </a:ext>
            </a:extLst>
          </p:cNvPr>
          <p:cNvGrpSpPr>
            <a:grpSpLocks/>
          </p:cNvGrpSpPr>
          <p:nvPr/>
        </p:nvGrpSpPr>
        <p:grpSpPr bwMode="auto">
          <a:xfrm>
            <a:off x="4530011" y="3346576"/>
            <a:ext cx="2133600" cy="514350"/>
            <a:chOff x="2640" y="1920"/>
            <a:chExt cx="1344" cy="324"/>
          </a:xfrm>
        </p:grpSpPr>
        <p:sp>
          <p:nvSpPr>
            <p:cNvPr id="112668" name="AutoShape 28">
              <a:extLst>
                <a:ext uri="{FF2B5EF4-FFF2-40B4-BE49-F238E27FC236}">
                  <a16:creationId xmlns:a16="http://schemas.microsoft.com/office/drawing/2014/main" id="{BD697839-8201-8EAC-DA19-B1C0FAABA7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688" y="1920"/>
              <a:ext cx="120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0" name="Line 30">
              <a:extLst>
                <a:ext uri="{FF2B5EF4-FFF2-40B4-BE49-F238E27FC236}">
                  <a16:creationId xmlns:a16="http://schemas.microsoft.com/office/drawing/2014/main" id="{81B42062-A204-07B7-D6B5-8D2D25FD3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2042"/>
              <a:ext cx="65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1" name="Line 31">
              <a:extLst>
                <a:ext uri="{FF2B5EF4-FFF2-40B4-BE49-F238E27FC236}">
                  <a16:creationId xmlns:a16="http://schemas.microsoft.com/office/drawing/2014/main" id="{3B82850E-6551-C3E5-66F1-E5D718401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4" y="2042"/>
              <a:ext cx="68" cy="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4" name="Text Box 34">
              <a:extLst>
                <a:ext uri="{FF2B5EF4-FFF2-40B4-BE49-F238E27FC236}">
                  <a16:creationId xmlns:a16="http://schemas.microsoft.com/office/drawing/2014/main" id="{90C1FBF5-3487-2DEA-F857-87EF62B3A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011"/>
              <a:ext cx="13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i="1" dirty="0">
                  <a:solidFill>
                    <a:srgbClr val="FF0000"/>
                  </a:solidFill>
                </a:rPr>
                <a:t>X =      AB + AB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C153985-6642-2A0A-AE12-F6B361C98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338" y="1039156"/>
            <a:ext cx="10058400" cy="612161"/>
          </a:xfrm>
        </p:spPr>
        <p:txBody>
          <a:bodyPr>
            <a:normAutofit fontScale="90000"/>
          </a:bodyPr>
          <a:lstStyle/>
          <a:p>
            <a:r>
              <a:rPr lang="en-US" dirty="0"/>
              <a:t>Exclusive-NOR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/>
      <p:bldP spid="112652" grpId="0"/>
      <p:bldP spid="112653" grpId="0"/>
      <p:bldP spid="112657" grpId="0"/>
      <p:bldP spid="1126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56C6-6E0F-ABE9-64A2-1727DCC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388D-D28C-9997-95B0-6E2B3FE87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number of inputs and individual input bits </a:t>
            </a:r>
          </a:p>
          <a:p>
            <a:r>
              <a:rPr lang="en-US" dirty="0"/>
              <a:t>Step 2: draw truth table if total number of inputs bits </a:t>
            </a:r>
          </a:p>
          <a:p>
            <a:r>
              <a:rPr lang="en-US" dirty="0"/>
              <a:t>Step 3: identify number of outputs and output bits </a:t>
            </a:r>
          </a:p>
          <a:p>
            <a:r>
              <a:rPr lang="en-US" dirty="0"/>
              <a:t>Step 4: Identify output value on each combination of inputs 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Step 6: Now determine Boolean expression of each output bit.</a:t>
            </a:r>
          </a:p>
          <a:p>
            <a:r>
              <a:rPr lang="en-US" dirty="0"/>
              <a:t>Step 7 : Simplify this equation using Boolean rules laws or </a:t>
            </a:r>
            <a:r>
              <a:rPr lang="en-US" dirty="0" err="1"/>
              <a:t>Kmap</a:t>
            </a:r>
            <a:endParaRPr lang="en-US" dirty="0"/>
          </a:p>
          <a:p>
            <a:r>
              <a:rPr lang="en-US" dirty="0"/>
              <a:t>Step 8: Draw the circuit diagram of that simplified equation.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53FBF-82CF-22E1-E378-6D3B2D6F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E3336-7C78-9DCE-A7EE-1022A8AA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DF83-5E70-B924-7A02-5960BF85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understand Step 5 lets take an Example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6830578-7A4F-E652-E8E8-9166F07C74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7543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06894069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33844069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7799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5313362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4133597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970293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4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2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3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8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8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3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44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871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68668-6C9D-37F6-B371-45EA87F3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AD652-9593-7848-8024-8851848A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7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7C798-A769-B67B-C39D-42A8ADED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sz="2800" dirty="0"/>
              <a:t>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B49CE-0F4A-A342-51C2-6BE61C91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analyzing Boolean expression of output do you think there is any relationship of </a:t>
            </a:r>
            <a:r>
              <a:rPr lang="en-US" dirty="0" err="1"/>
              <a:t>invidual</a:t>
            </a:r>
            <a:r>
              <a:rPr lang="en-US" dirty="0"/>
              <a:t> output will all inputs or single input bit….</a:t>
            </a:r>
          </a:p>
          <a:p>
            <a:r>
              <a:rPr lang="en-US" dirty="0"/>
              <a:t>If you look closely you will find,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X0 is inverse of A0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X1 is XOR of A2,A1,A0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now we can conclude our rules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72486-1A9A-DF17-D004-8B9DCBAA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FA874-535E-5389-8961-F1B7995F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D7E0FE1-4556-7EEA-15F7-1F885FD351E8}"/>
              </a:ext>
            </a:extLst>
          </p:cNvPr>
          <p:cNvGraphicFramePr>
            <a:graphicFrameLocks/>
          </p:cNvGraphicFramePr>
          <p:nvPr/>
        </p:nvGraphicFramePr>
        <p:xfrm>
          <a:off x="4924246" y="2577149"/>
          <a:ext cx="601084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808">
                  <a:extLst>
                    <a:ext uri="{9D8B030D-6E8A-4147-A177-3AD203B41FA5}">
                      <a16:colId xmlns:a16="http://schemas.microsoft.com/office/drawing/2014/main" val="3068940696"/>
                    </a:ext>
                  </a:extLst>
                </a:gridCol>
                <a:gridCol w="1001808">
                  <a:extLst>
                    <a:ext uri="{9D8B030D-6E8A-4147-A177-3AD203B41FA5}">
                      <a16:colId xmlns:a16="http://schemas.microsoft.com/office/drawing/2014/main" val="1338440690"/>
                    </a:ext>
                  </a:extLst>
                </a:gridCol>
                <a:gridCol w="1001808">
                  <a:extLst>
                    <a:ext uri="{9D8B030D-6E8A-4147-A177-3AD203B41FA5}">
                      <a16:colId xmlns:a16="http://schemas.microsoft.com/office/drawing/2014/main" val="3777990000"/>
                    </a:ext>
                  </a:extLst>
                </a:gridCol>
                <a:gridCol w="1001808">
                  <a:extLst>
                    <a:ext uri="{9D8B030D-6E8A-4147-A177-3AD203B41FA5}">
                      <a16:colId xmlns:a16="http://schemas.microsoft.com/office/drawing/2014/main" val="653133620"/>
                    </a:ext>
                  </a:extLst>
                </a:gridCol>
                <a:gridCol w="1001808">
                  <a:extLst>
                    <a:ext uri="{9D8B030D-6E8A-4147-A177-3AD203B41FA5}">
                      <a16:colId xmlns:a16="http://schemas.microsoft.com/office/drawing/2014/main" val="641335973"/>
                    </a:ext>
                  </a:extLst>
                </a:gridCol>
                <a:gridCol w="1001808">
                  <a:extLst>
                    <a:ext uri="{9D8B030D-6E8A-4147-A177-3AD203B41FA5}">
                      <a16:colId xmlns:a16="http://schemas.microsoft.com/office/drawing/2014/main" val="2970293103"/>
                    </a:ext>
                  </a:extLst>
                </a:gridCol>
              </a:tblGrid>
              <a:tr h="282959"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44394"/>
                  </a:ext>
                </a:extLst>
              </a:tr>
              <a:tr h="282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728721"/>
                  </a:ext>
                </a:extLst>
              </a:tr>
              <a:tr h="282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38722"/>
                  </a:ext>
                </a:extLst>
              </a:tr>
              <a:tr h="282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788331"/>
                  </a:ext>
                </a:extLst>
              </a:tr>
              <a:tr h="28295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84021"/>
                  </a:ext>
                </a:extLst>
              </a:tr>
              <a:tr h="282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07900"/>
                  </a:ext>
                </a:extLst>
              </a:tr>
              <a:tr h="282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837861"/>
                  </a:ext>
                </a:extLst>
              </a:tr>
              <a:tr h="282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44307"/>
                  </a:ext>
                </a:extLst>
              </a:tr>
              <a:tr h="2829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8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82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56C6-6E0F-ABE9-64A2-1727DCC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2388D-D28C-9997-95B0-6E2B3FE87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32" y="1846264"/>
            <a:ext cx="10913315" cy="4022725"/>
          </a:xfrm>
        </p:spPr>
        <p:txBody>
          <a:bodyPr/>
          <a:lstStyle/>
          <a:p>
            <a:r>
              <a:rPr lang="en-US" dirty="0"/>
              <a:t>Step 1: identify number of inputs and individual input bits </a:t>
            </a:r>
          </a:p>
          <a:p>
            <a:r>
              <a:rPr lang="en-US" dirty="0"/>
              <a:t>Step 2: draw truth table if total number of inputs bits </a:t>
            </a:r>
          </a:p>
          <a:p>
            <a:r>
              <a:rPr lang="en-US" dirty="0"/>
              <a:t>Step 3: identify number of outputs and output bits </a:t>
            </a:r>
          </a:p>
          <a:p>
            <a:r>
              <a:rPr lang="en-US" dirty="0"/>
              <a:t>Step 4: Identify output value on each combination of inputs </a:t>
            </a:r>
          </a:p>
          <a:p>
            <a:r>
              <a:rPr lang="en-US" dirty="0"/>
              <a:t>Step 5: identify whether any output can be solve using single gate or related to single or multiple inputs.</a:t>
            </a:r>
          </a:p>
          <a:p>
            <a:r>
              <a:rPr lang="en-US" dirty="0"/>
              <a:t>Step 6: Now determine Boolean expression of each output bit.</a:t>
            </a:r>
          </a:p>
          <a:p>
            <a:r>
              <a:rPr lang="en-US" dirty="0"/>
              <a:t>Step 7 : Simplify this equation using Boolean rules laws or </a:t>
            </a:r>
            <a:r>
              <a:rPr lang="en-US" dirty="0" err="1"/>
              <a:t>Kmap</a:t>
            </a:r>
            <a:endParaRPr lang="en-US" dirty="0"/>
          </a:p>
          <a:p>
            <a:r>
              <a:rPr lang="en-US" dirty="0"/>
              <a:t>Step 8: Draw the circuit diagram of that simplified equation.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53FBF-82CF-22E1-E378-6D3B2D6F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E3336-7C78-9DCE-A7EE-1022A8AA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B7630C-6805-41DE-C63D-C5098304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previous lecture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EB1D6D-783B-A402-15C5-4F4BB76F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Different types of input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Logic gate representation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Designing rule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Boolean Algebra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SOP and POS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8AE78-47B6-DA50-C393-6E15E37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C8D615-4E42-FAE3-C0A9-1AB6DDE3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88F19-6304-47FC-B56C-70C2EBBFAEE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B7449-39EA-C208-0FE3-D61FF1DE63E7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Text Box 16">
            <a:extLst>
              <a:ext uri="{FF2B5EF4-FFF2-40B4-BE49-F238E27FC236}">
                <a16:creationId xmlns:a16="http://schemas.microsoft.com/office/drawing/2014/main" id="{73DFA551-1E59-9E6A-C862-58ACFD8B5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929" y="1752601"/>
            <a:ext cx="769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In Boolean algebra, a </a:t>
            </a:r>
            <a:r>
              <a:rPr lang="en-US" altLang="en-US" b="1" dirty="0"/>
              <a:t>variable</a:t>
            </a:r>
            <a:r>
              <a:rPr lang="en-US" altLang="en-US" dirty="0"/>
              <a:t> is a symbol used to represent an action, a condition, or data. A single variable can only have a value of 1 or 0.  </a:t>
            </a:r>
          </a:p>
        </p:txBody>
      </p:sp>
      <p:sp>
        <p:nvSpPr>
          <p:cNvPr id="3100" name="Text Box 28">
            <a:extLst>
              <a:ext uri="{FF2B5EF4-FFF2-40B4-BE49-F238E27FC236}">
                <a16:creationId xmlns:a16="http://schemas.microsoft.com/office/drawing/2014/main" id="{6566B648-0DD2-AAD2-441A-A65959F8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929" y="2895601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</a:t>
            </a:r>
            <a:r>
              <a:rPr lang="en-US" altLang="en-US" sz="2000" b="1" dirty="0"/>
              <a:t>complement</a:t>
            </a:r>
            <a:r>
              <a:rPr lang="en-US" altLang="en-US" sz="2000" dirty="0"/>
              <a:t> represents the inverse of a variable and is indicated with an overbar. Thus, the complement of </a:t>
            </a:r>
            <a:r>
              <a:rPr lang="en-US" altLang="en-US" sz="2000" i="1" dirty="0"/>
              <a:t>A</a:t>
            </a:r>
            <a:r>
              <a:rPr lang="en-US" altLang="en-US" sz="2000" dirty="0"/>
              <a:t> is </a:t>
            </a:r>
            <a:r>
              <a:rPr lang="en-US" altLang="en-US" sz="2000" i="1" dirty="0"/>
              <a:t>A</a:t>
            </a:r>
            <a:r>
              <a:rPr lang="en-US" altLang="en-US" sz="2000" dirty="0"/>
              <a:t>.</a:t>
            </a:r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9ABE2E56-B885-198E-611F-513BADC9C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729" y="3276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Text Box 32">
            <a:extLst>
              <a:ext uri="{FF2B5EF4-FFF2-40B4-BE49-F238E27FC236}">
                <a16:creationId xmlns:a16="http://schemas.microsoft.com/office/drawing/2014/main" id="{3477B9BC-DD8C-42EC-1793-952E9FE78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929" y="3657601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A </a:t>
            </a:r>
            <a:r>
              <a:rPr lang="en-US" altLang="en-US" sz="2000" b="1"/>
              <a:t>literal</a:t>
            </a:r>
            <a:r>
              <a:rPr lang="en-US" altLang="en-US" sz="2000"/>
              <a:t> is a variable or its complement.</a:t>
            </a:r>
          </a:p>
        </p:txBody>
      </p:sp>
      <p:sp>
        <p:nvSpPr>
          <p:cNvPr id="3105" name="Text Box 33">
            <a:extLst>
              <a:ext uri="{FF2B5EF4-FFF2-40B4-BE49-F238E27FC236}">
                <a16:creationId xmlns:a16="http://schemas.microsoft.com/office/drawing/2014/main" id="{650C783B-C3A9-155D-1310-B24290AFF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929" y="4114801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Addition is equivalent to the OR operation. The sum term is 1 if one or more if the literals are 1. The sum term is zero only if each literal is 0.</a:t>
            </a:r>
          </a:p>
        </p:txBody>
      </p:sp>
      <p:grpSp>
        <p:nvGrpSpPr>
          <p:cNvPr id="3116" name="Group 44">
            <a:extLst>
              <a:ext uri="{FF2B5EF4-FFF2-40B4-BE49-F238E27FC236}">
                <a16:creationId xmlns:a16="http://schemas.microsoft.com/office/drawing/2014/main" id="{6F296714-075C-D24E-03E7-5FD271B086E5}"/>
              </a:ext>
            </a:extLst>
          </p:cNvPr>
          <p:cNvGrpSpPr>
            <a:grpSpLocks/>
          </p:cNvGrpSpPr>
          <p:nvPr/>
        </p:nvGrpSpPr>
        <p:grpSpPr bwMode="auto">
          <a:xfrm>
            <a:off x="999929" y="4822826"/>
            <a:ext cx="5260975" cy="701675"/>
            <a:chOff x="528" y="3038"/>
            <a:chExt cx="3314" cy="442"/>
          </a:xfrm>
        </p:grpSpPr>
        <p:sp>
          <p:nvSpPr>
            <p:cNvPr id="3107" name="Text Box 35">
              <a:extLst>
                <a:ext uri="{FF2B5EF4-FFF2-40B4-BE49-F238E27FC236}">
                  <a16:creationId xmlns:a16="http://schemas.microsoft.com/office/drawing/2014/main" id="{A6E1224B-D593-8071-0234-BF131CA74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38"/>
              <a:ext cx="331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/>
                <a:t>Determine the values of </a:t>
              </a:r>
              <a:r>
                <a:rPr lang="en-US" altLang="en-US" sz="2000" i="1" dirty="0"/>
                <a:t>A, B,</a:t>
              </a:r>
              <a:r>
                <a:rPr lang="en-US" altLang="en-US" sz="2000" dirty="0"/>
                <a:t> and </a:t>
              </a:r>
              <a:r>
                <a:rPr lang="en-US" altLang="en-US" sz="2000" i="1" dirty="0"/>
                <a:t>C</a:t>
              </a:r>
              <a:r>
                <a:rPr lang="en-US" altLang="en-US" sz="2000" dirty="0"/>
                <a:t> that make the sum term of the expression </a:t>
              </a:r>
              <a:r>
                <a:rPr lang="en-US" altLang="en-US" sz="2000" i="1" dirty="0"/>
                <a:t>A + B + C</a:t>
              </a:r>
              <a:r>
                <a:rPr lang="en-US" altLang="en-US" sz="2000" dirty="0"/>
                <a:t> = 0?</a:t>
              </a:r>
            </a:p>
          </p:txBody>
        </p:sp>
        <p:sp>
          <p:nvSpPr>
            <p:cNvPr id="3109" name="Line 37">
              <a:extLst>
                <a:ext uri="{FF2B5EF4-FFF2-40B4-BE49-F238E27FC236}">
                  <a16:creationId xmlns:a16="http://schemas.microsoft.com/office/drawing/2014/main" id="{656EE578-E59C-1658-DA48-F1A280E7E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91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Line 38">
              <a:extLst>
                <a:ext uri="{FF2B5EF4-FFF2-40B4-BE49-F238E27FC236}">
                  <a16:creationId xmlns:a16="http://schemas.microsoft.com/office/drawing/2014/main" id="{965B3E0E-6011-CC9A-E941-9E3B69D2D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01"/>
              <a:ext cx="1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4" name="Text Box 42">
            <a:extLst>
              <a:ext uri="{FF2B5EF4-FFF2-40B4-BE49-F238E27FC236}">
                <a16:creationId xmlns:a16="http://schemas.microsoft.com/office/drawing/2014/main" id="{06284BBE-1638-59C1-D7C1-761DF47D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130" y="5545139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Each literal must = 0; therefore </a:t>
            </a:r>
            <a:r>
              <a:rPr lang="en-US" altLang="en-US" sz="2000" i="1" dirty="0">
                <a:solidFill>
                  <a:srgbClr val="FF0000"/>
                </a:solidFill>
              </a:rPr>
              <a:t>A</a:t>
            </a:r>
            <a:r>
              <a:rPr lang="en-US" altLang="en-US" sz="2000" dirty="0">
                <a:solidFill>
                  <a:srgbClr val="FF0000"/>
                </a:solidFill>
              </a:rPr>
              <a:t> = 1, </a:t>
            </a:r>
            <a:r>
              <a:rPr lang="en-US" altLang="en-US" sz="2000" i="1" dirty="0">
                <a:solidFill>
                  <a:srgbClr val="FF0000"/>
                </a:solidFill>
              </a:rPr>
              <a:t>B</a:t>
            </a:r>
            <a:r>
              <a:rPr lang="en-US" altLang="en-US" sz="2000" dirty="0">
                <a:solidFill>
                  <a:srgbClr val="FF0000"/>
                </a:solidFill>
              </a:rPr>
              <a:t> = 0 and </a:t>
            </a:r>
            <a:r>
              <a:rPr lang="en-US" altLang="en-US" sz="2000" i="1" dirty="0">
                <a:solidFill>
                  <a:srgbClr val="FF0000"/>
                </a:solidFill>
              </a:rPr>
              <a:t>C</a:t>
            </a:r>
            <a:r>
              <a:rPr lang="en-US" altLang="en-US" sz="2000" dirty="0">
                <a:solidFill>
                  <a:srgbClr val="FF0000"/>
                </a:solidFill>
              </a:rPr>
              <a:t> = 1.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2A295-7D31-E919-AF6E-F466B64E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76300"/>
            <a:ext cx="10058400" cy="1449387"/>
          </a:xfrm>
        </p:spPr>
        <p:txBody>
          <a:bodyPr/>
          <a:lstStyle/>
          <a:p>
            <a:r>
              <a:rPr lang="en-US" dirty="0"/>
              <a:t>Boolean Addition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/>
      <p:bldP spid="3104" grpId="0"/>
      <p:bldP spid="3105" grpId="0"/>
      <p:bldP spid="3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3D3EFD69-EF67-72A6-E91D-DCCDBDD49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01" y="2079171"/>
            <a:ext cx="7696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In Boolean algebra, multiplication is equivalent to the AND operation. The product of literals forms a product term. The product term will be 1 only if all of the literals are 1.</a:t>
            </a:r>
          </a:p>
        </p:txBody>
      </p:sp>
      <p:grpSp>
        <p:nvGrpSpPr>
          <p:cNvPr id="108560" name="Group 16">
            <a:extLst>
              <a:ext uri="{FF2B5EF4-FFF2-40B4-BE49-F238E27FC236}">
                <a16:creationId xmlns:a16="http://schemas.microsoft.com/office/drawing/2014/main" id="{70B81772-35DF-E4BF-E76C-3357E8FE12C9}"/>
              </a:ext>
            </a:extLst>
          </p:cNvPr>
          <p:cNvGrpSpPr>
            <a:grpSpLocks/>
          </p:cNvGrpSpPr>
          <p:nvPr/>
        </p:nvGrpSpPr>
        <p:grpSpPr bwMode="auto">
          <a:xfrm>
            <a:off x="2240901" y="3429000"/>
            <a:ext cx="6096000" cy="646113"/>
            <a:chOff x="1392" y="1968"/>
            <a:chExt cx="3840" cy="407"/>
          </a:xfrm>
        </p:grpSpPr>
        <p:sp>
          <p:nvSpPr>
            <p:cNvPr id="108555" name="Text Box 11">
              <a:extLst>
                <a:ext uri="{FF2B5EF4-FFF2-40B4-BE49-F238E27FC236}">
                  <a16:creationId xmlns:a16="http://schemas.microsoft.com/office/drawing/2014/main" id="{92518D86-F782-DFB2-DE92-011E7D758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384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What are the values of the </a:t>
              </a:r>
              <a:r>
                <a:rPr lang="en-US" altLang="en-US" i="1" dirty="0"/>
                <a:t>A</a:t>
              </a:r>
              <a:r>
                <a:rPr lang="en-US" altLang="en-US" dirty="0"/>
                <a:t>, </a:t>
              </a:r>
              <a:r>
                <a:rPr lang="en-US" altLang="en-US" i="1" dirty="0"/>
                <a:t>B</a:t>
              </a:r>
              <a:r>
                <a:rPr lang="en-US" altLang="en-US" dirty="0"/>
                <a:t> and </a:t>
              </a:r>
              <a:r>
                <a:rPr lang="en-US" altLang="en-US" i="1" dirty="0"/>
                <a:t>C</a:t>
              </a:r>
              <a:r>
                <a:rPr lang="en-US" altLang="en-US" dirty="0"/>
                <a:t> if the product term of </a:t>
              </a:r>
              <a:r>
                <a:rPr lang="en-US" altLang="en-US" i="1" dirty="0"/>
                <a:t>A</a:t>
              </a:r>
              <a:r>
                <a:rPr lang="en-US" altLang="en-US" i="1" baseline="30000" dirty="0"/>
                <a:t>.</a:t>
              </a:r>
              <a:r>
                <a:rPr lang="en-US" altLang="en-US" i="1" dirty="0"/>
                <a:t>B</a:t>
              </a:r>
              <a:r>
                <a:rPr lang="en-US" altLang="en-US" i="1" baseline="30000" dirty="0"/>
                <a:t>.</a:t>
              </a:r>
              <a:r>
                <a:rPr lang="en-US" altLang="en-US" i="1" dirty="0"/>
                <a:t>C</a:t>
              </a:r>
              <a:r>
                <a:rPr lang="en-US" altLang="en-US" dirty="0"/>
                <a:t> = 1?</a:t>
              </a:r>
            </a:p>
          </p:txBody>
        </p:sp>
        <p:sp>
          <p:nvSpPr>
            <p:cNvPr id="108556" name="Line 12">
              <a:extLst>
                <a:ext uri="{FF2B5EF4-FFF2-40B4-BE49-F238E27FC236}">
                  <a16:creationId xmlns:a16="http://schemas.microsoft.com/office/drawing/2014/main" id="{D9BACB78-0916-F109-FC19-2AF919024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2174"/>
              <a:ext cx="1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557" name="Line 13">
              <a:extLst>
                <a:ext uri="{FF2B5EF4-FFF2-40B4-BE49-F238E27FC236}">
                  <a16:creationId xmlns:a16="http://schemas.microsoft.com/office/drawing/2014/main" id="{2DC2FBD5-C60F-01F7-4332-18FE20980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2174"/>
              <a:ext cx="1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06B92142-AD5C-CB1F-8288-3CC25D08E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901" y="4365172"/>
            <a:ext cx="609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Each literal must = 1; therefore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>
                <a:solidFill>
                  <a:srgbClr val="FF0000"/>
                </a:solidFill>
              </a:rPr>
              <a:t> = 1, </a:t>
            </a:r>
            <a:r>
              <a:rPr lang="en-US" altLang="en-US" sz="2000" i="1">
                <a:solidFill>
                  <a:srgbClr val="FF0000"/>
                </a:solidFill>
              </a:rPr>
              <a:t>B</a:t>
            </a:r>
            <a:r>
              <a:rPr lang="en-US" altLang="en-US" sz="2000">
                <a:solidFill>
                  <a:srgbClr val="FF0000"/>
                </a:solidFill>
              </a:rPr>
              <a:t> = 0 and </a:t>
            </a:r>
            <a:r>
              <a:rPr lang="en-US" altLang="en-US" sz="2000" i="1">
                <a:solidFill>
                  <a:srgbClr val="FF0000"/>
                </a:solidFill>
              </a:rPr>
              <a:t>C</a:t>
            </a:r>
            <a:r>
              <a:rPr lang="en-US" altLang="en-US" sz="2000">
                <a:solidFill>
                  <a:srgbClr val="FF0000"/>
                </a:solidFill>
              </a:rPr>
              <a:t> = 0.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12A53-97B4-4746-2073-CDAFF277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01" y="995594"/>
            <a:ext cx="10058400" cy="70167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Boolean Multiplication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5" name="Text Box 13">
            <a:extLst>
              <a:ext uri="{FF2B5EF4-FFF2-40B4-BE49-F238E27FC236}">
                <a16:creationId xmlns:a16="http://schemas.microsoft.com/office/drawing/2014/main" id="{0F7143A7-F588-912D-C5F8-43A47634E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542" y="2514601"/>
            <a:ext cx="6934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/>
              <a:t>In terms of the result, the order in which variables are ORed makes no difference.</a:t>
            </a:r>
          </a:p>
        </p:txBody>
      </p:sp>
      <p:sp>
        <p:nvSpPr>
          <p:cNvPr id="110606" name="Text Box 14">
            <a:extLst>
              <a:ext uri="{FF2B5EF4-FFF2-40B4-BE49-F238E27FC236}">
                <a16:creationId xmlns:a16="http://schemas.microsoft.com/office/drawing/2014/main" id="{9371ABC3-AB70-1997-DA92-6D7E2F22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742" y="1752601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commutative laws</a:t>
            </a:r>
            <a:r>
              <a:rPr lang="en-US" altLang="en-US"/>
              <a:t> are applied to addition and multiplication. For addition, the commutative law states</a:t>
            </a:r>
          </a:p>
        </p:txBody>
      </p:sp>
      <p:sp>
        <p:nvSpPr>
          <p:cNvPr id="110608" name="Text Box 16">
            <a:extLst>
              <a:ext uri="{FF2B5EF4-FFF2-40B4-BE49-F238E27FC236}">
                <a16:creationId xmlns:a16="http://schemas.microsoft.com/office/drawing/2014/main" id="{02E1BCF0-2AF1-AABF-10D3-37814524B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542" y="3429000"/>
            <a:ext cx="2133600" cy="369332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 + B = B + A</a:t>
            </a:r>
          </a:p>
        </p:txBody>
      </p:sp>
      <p:sp>
        <p:nvSpPr>
          <p:cNvPr id="110617" name="Text Box 25">
            <a:extLst>
              <a:ext uri="{FF2B5EF4-FFF2-40B4-BE49-F238E27FC236}">
                <a16:creationId xmlns:a16="http://schemas.microsoft.com/office/drawing/2014/main" id="{E1251442-7C15-36D1-0FEA-BB8E97C2D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542" y="4572001"/>
            <a:ext cx="6934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/>
              <a:t>In terms of the result, the order in which variables are ANDed makes no difference.</a:t>
            </a:r>
          </a:p>
        </p:txBody>
      </p:sp>
      <p:sp>
        <p:nvSpPr>
          <p:cNvPr id="110618" name="Text Box 26">
            <a:extLst>
              <a:ext uri="{FF2B5EF4-FFF2-40B4-BE49-F238E27FC236}">
                <a16:creationId xmlns:a16="http://schemas.microsoft.com/office/drawing/2014/main" id="{9AF2294E-250D-9E9A-84D7-72BD34436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742" y="4191000"/>
            <a:ext cx="739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For multiplication, the commutative law states</a:t>
            </a:r>
          </a:p>
        </p:txBody>
      </p:sp>
      <p:sp>
        <p:nvSpPr>
          <p:cNvPr id="110619" name="Text Box 27">
            <a:extLst>
              <a:ext uri="{FF2B5EF4-FFF2-40B4-BE49-F238E27FC236}">
                <a16:creationId xmlns:a16="http://schemas.microsoft.com/office/drawing/2014/main" id="{8D3D3FD2-C903-B4FE-5A79-52F7FE3B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542" y="5476875"/>
            <a:ext cx="1371600" cy="369332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AB = BA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361B6-EB77-4B5F-D72B-28C64A1A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2" y="975302"/>
            <a:ext cx="10058400" cy="646331"/>
          </a:xfrm>
        </p:spPr>
        <p:txBody>
          <a:bodyPr>
            <a:normAutofit fontScale="90000"/>
          </a:bodyPr>
          <a:lstStyle/>
          <a:p>
            <a:br>
              <a:rPr lang="en-US" altLang="en-US" dirty="0">
                <a:solidFill>
                  <a:srgbClr val="FFFF99"/>
                </a:solidFill>
              </a:rPr>
            </a:br>
            <a:r>
              <a:rPr lang="en-US" altLang="en-US" dirty="0">
                <a:solidFill>
                  <a:schemeClr val="tx1"/>
                </a:solidFill>
              </a:rPr>
              <a:t>Commutative Laws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7" grpId="0"/>
      <p:bldP spid="110618" grpId="0"/>
      <p:bldP spid="1106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>
            <a:extLst>
              <a:ext uri="{FF2B5EF4-FFF2-40B4-BE49-F238E27FC236}">
                <a16:creationId xmlns:a16="http://schemas.microsoft.com/office/drawing/2014/main" id="{2B336537-EE7B-1E94-7D4C-291705B2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458" y="2514601"/>
            <a:ext cx="708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/>
              <a:t>When ORing more than two variables, the result is the same regardless of the grouping of the variables.</a:t>
            </a:r>
          </a:p>
        </p:txBody>
      </p:sp>
      <p:sp>
        <p:nvSpPr>
          <p:cNvPr id="118790" name="Text Box 6">
            <a:extLst>
              <a:ext uri="{FF2B5EF4-FFF2-40B4-BE49-F238E27FC236}">
                <a16:creationId xmlns:a16="http://schemas.microsoft.com/office/drawing/2014/main" id="{2C9F4261-ED5E-A871-3900-24FC40B64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658" y="1752601"/>
            <a:ext cx="7391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associative laws</a:t>
            </a:r>
            <a:r>
              <a:rPr lang="en-US" altLang="en-US"/>
              <a:t> are also applied to addition and multiplication. For addition, the associative law states</a:t>
            </a:r>
          </a:p>
        </p:txBody>
      </p:sp>
      <p:sp>
        <p:nvSpPr>
          <p:cNvPr id="118791" name="Text Box 7">
            <a:extLst>
              <a:ext uri="{FF2B5EF4-FFF2-40B4-BE49-F238E27FC236}">
                <a16:creationId xmlns:a16="http://schemas.microsoft.com/office/drawing/2014/main" id="{0CB4BB2E-F66B-84A0-CF63-19E4E3B91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458" y="3429000"/>
            <a:ext cx="2355983" cy="369332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 + 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 +C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 = 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A + B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 + C</a:t>
            </a:r>
          </a:p>
        </p:txBody>
      </p:sp>
      <p:sp>
        <p:nvSpPr>
          <p:cNvPr id="118793" name="Text Box 9">
            <a:extLst>
              <a:ext uri="{FF2B5EF4-FFF2-40B4-BE49-F238E27FC236}">
                <a16:creationId xmlns:a16="http://schemas.microsoft.com/office/drawing/2014/main" id="{8667C63C-B5E2-55F2-5C31-743AAC031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658" y="4191000"/>
            <a:ext cx="7391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For multiplication, the associative law states</a:t>
            </a:r>
          </a:p>
        </p:txBody>
      </p:sp>
      <p:sp>
        <p:nvSpPr>
          <p:cNvPr id="118795" name="Text Box 11">
            <a:extLst>
              <a:ext uri="{FF2B5EF4-FFF2-40B4-BE49-F238E27FC236}">
                <a16:creationId xmlns:a16="http://schemas.microsoft.com/office/drawing/2014/main" id="{D9330A8D-9730-17D3-DE3D-8249FFECB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458" y="4572001"/>
            <a:ext cx="7086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/>
              <a:t>When ANDing more than two variables, the result is the same regardless of the grouping of the variables.</a:t>
            </a:r>
          </a:p>
        </p:txBody>
      </p:sp>
      <p:sp>
        <p:nvSpPr>
          <p:cNvPr id="118796" name="Text Box 12">
            <a:extLst>
              <a:ext uri="{FF2B5EF4-FFF2-40B4-BE49-F238E27FC236}">
                <a16:creationId xmlns:a16="http://schemas.microsoft.com/office/drawing/2014/main" id="{F845CA9C-2C73-5624-9EC9-8197A3276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458" y="5476875"/>
            <a:ext cx="1450913" cy="369332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 = 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AB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r>
              <a:rPr lang="en-US" altLang="en-US" i="1">
                <a:solidFill>
                  <a:srgbClr val="FF3300"/>
                </a:solidFill>
              </a:rPr>
              <a:t>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13264-EAA7-005B-E9DF-69627CF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658" y="1006071"/>
            <a:ext cx="10058400" cy="462993"/>
          </a:xfrm>
        </p:spPr>
        <p:txBody>
          <a:bodyPr>
            <a:normAutofit fontScale="90000"/>
          </a:bodyPr>
          <a:lstStyle/>
          <a:p>
            <a:r>
              <a:rPr lang="en-US" dirty="0"/>
              <a:t>Associative 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3" grpId="0"/>
      <p:bldP spid="118795" grpId="0"/>
      <p:bldP spid="1187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>
            <a:extLst>
              <a:ext uri="{FF2B5EF4-FFF2-40B4-BE49-F238E27FC236}">
                <a16:creationId xmlns:a16="http://schemas.microsoft.com/office/drawing/2014/main" id="{5EB982CC-4BC2-BB0A-8986-F65CC89AF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618" y="1771263"/>
            <a:ext cx="7543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The </a:t>
            </a:r>
            <a:r>
              <a:rPr lang="en-US" altLang="en-US" b="1"/>
              <a:t>distributive law</a:t>
            </a:r>
            <a:r>
              <a:rPr lang="en-US" altLang="en-US"/>
              <a:t> is the factoring law. A common variable can be factored from an expression just as in ordinary algebra. That is</a:t>
            </a:r>
          </a:p>
        </p:txBody>
      </p:sp>
      <p:sp>
        <p:nvSpPr>
          <p:cNvPr id="120839" name="Text Box 7">
            <a:extLst>
              <a:ext uri="{FF2B5EF4-FFF2-40B4-BE49-F238E27FC236}">
                <a16:creationId xmlns:a16="http://schemas.microsoft.com/office/drawing/2014/main" id="{1219F999-E48D-C5A4-AB7C-049A8368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418" y="2990462"/>
            <a:ext cx="1852129" cy="369332"/>
          </a:xfrm>
          <a:prstGeom prst="rect">
            <a:avLst/>
          </a:prstGeom>
          <a:noFill/>
          <a:ln w="9525">
            <a:solidFill>
              <a:srgbClr val="9966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AB + AC = A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B+ 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endParaRPr lang="en-US" altLang="en-US" i="1">
              <a:solidFill>
                <a:srgbClr val="FF3300"/>
              </a:solidFill>
            </a:endParaRPr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94BFF295-FBC0-A3F3-C946-64470F24D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818" y="3523862"/>
            <a:ext cx="7467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The distributive law can be illustrated with equivalent circuits:</a:t>
            </a:r>
          </a:p>
        </p:txBody>
      </p:sp>
      <p:graphicFrame>
        <p:nvGraphicFramePr>
          <p:cNvPr id="120845" name="Object 13">
            <a:extLst>
              <a:ext uri="{FF2B5EF4-FFF2-40B4-BE49-F238E27FC236}">
                <a16:creationId xmlns:a16="http://schemas.microsoft.com/office/drawing/2014/main" id="{75E0F8C2-B297-5703-0BB5-666982D80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442500"/>
              </p:ext>
            </p:extLst>
          </p:nvPr>
        </p:nvGraphicFramePr>
        <p:xfrm>
          <a:off x="2292218" y="4362063"/>
          <a:ext cx="50292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3023616" imgH="831982" progId="CorelDRAW.Graphic.13">
                  <p:embed/>
                </p:oleObj>
              </mc:Choice>
              <mc:Fallback>
                <p:oleObj name="CorelDRAW" r:id="rId3" imgW="3023616" imgH="831982" progId="CorelDRAW.Graphic.13">
                  <p:embed/>
                  <p:pic>
                    <p:nvPicPr>
                      <p:cNvPr id="120845" name="Object 13">
                        <a:extLst>
                          <a:ext uri="{FF2B5EF4-FFF2-40B4-BE49-F238E27FC236}">
                            <a16:creationId xmlns:a16="http://schemas.microsoft.com/office/drawing/2014/main" id="{75E0F8C2-B297-5703-0BB5-666982D80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218" y="4362063"/>
                        <a:ext cx="50292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6" name="Text Box 14">
            <a:extLst>
              <a:ext uri="{FF2B5EF4-FFF2-40B4-BE49-F238E27FC236}">
                <a16:creationId xmlns:a16="http://schemas.microsoft.com/office/drawing/2014/main" id="{260844F3-2A8A-5F96-20DA-D404FEC54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418" y="5657462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AB + AC</a:t>
            </a: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25927A4C-5540-AD02-5C94-08B871DA7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818" y="5657462"/>
            <a:ext cx="1447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66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i="1">
                <a:solidFill>
                  <a:srgbClr val="FF3300"/>
                </a:solidFill>
              </a:rPr>
              <a:t>A</a:t>
            </a:r>
            <a:r>
              <a:rPr lang="en-US" altLang="en-US">
                <a:solidFill>
                  <a:srgbClr val="FF3300"/>
                </a:solidFill>
              </a:rPr>
              <a:t>(</a:t>
            </a:r>
            <a:r>
              <a:rPr lang="en-US" altLang="en-US" i="1">
                <a:solidFill>
                  <a:srgbClr val="FF3300"/>
                </a:solidFill>
              </a:rPr>
              <a:t>B+ C</a:t>
            </a:r>
            <a:r>
              <a:rPr lang="en-US" altLang="en-US">
                <a:solidFill>
                  <a:srgbClr val="FF3300"/>
                </a:solidFill>
              </a:rPr>
              <a:t>)</a:t>
            </a:r>
            <a:endParaRPr lang="en-US" altLang="en-US" i="1">
              <a:solidFill>
                <a:srgbClr val="FF33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4D14F-2CE4-FB70-3DAB-40ED2F8C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464" y="1099103"/>
            <a:ext cx="10058400" cy="582611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Distributive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3" grpId="0"/>
      <p:bldP spid="120846" grpId="0"/>
      <p:bldP spid="1208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Text Box 5">
            <a:extLst>
              <a:ext uri="{FF2B5EF4-FFF2-40B4-BE49-F238E27FC236}">
                <a16:creationId xmlns:a16="http://schemas.microsoft.com/office/drawing/2014/main" id="{C257E067-9A59-9C5F-0F3E-6187A46B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062" y="18288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1.  </a:t>
            </a:r>
            <a:r>
              <a:rPr lang="en-US" altLang="en-US" i="1" dirty="0">
                <a:solidFill>
                  <a:schemeClr val="tx2"/>
                </a:solidFill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+ 0 = </a:t>
            </a:r>
            <a:r>
              <a:rPr lang="en-US" altLang="en-US" i="1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2646" name="Text Box 6">
            <a:extLst>
              <a:ext uri="{FF2B5EF4-FFF2-40B4-BE49-F238E27FC236}">
                <a16:creationId xmlns:a16="http://schemas.microsoft.com/office/drawing/2014/main" id="{390DA81D-443B-0AE4-284C-821D5921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062" y="22860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2.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+ 1 = 1</a:t>
            </a:r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761DC68D-1B82-609B-2A57-B94ADDBD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062" y="28194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3.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 baseline="30000">
                <a:solidFill>
                  <a:schemeClr val="tx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 0 = 0</a:t>
            </a:r>
          </a:p>
        </p:txBody>
      </p:sp>
      <p:sp>
        <p:nvSpPr>
          <p:cNvPr id="112648" name="Text Box 8">
            <a:extLst>
              <a:ext uri="{FF2B5EF4-FFF2-40B4-BE49-F238E27FC236}">
                <a16:creationId xmlns:a16="http://schemas.microsoft.com/office/drawing/2014/main" id="{D993FC6B-C2B2-B6C7-EE54-7AF8028D3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062" y="33528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4.  </a:t>
            </a:r>
            <a:r>
              <a:rPr lang="en-US" altLang="en-US" i="1" dirty="0">
                <a:solidFill>
                  <a:schemeClr val="tx2"/>
                </a:solidFill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baseline="30000" dirty="0">
                <a:solidFill>
                  <a:schemeClr val="tx2"/>
                </a:solidFill>
              </a:rPr>
              <a:t>.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>
                <a:solidFill>
                  <a:schemeClr val="tx2"/>
                </a:solidFill>
              </a:rPr>
              <a:t>1 = A</a:t>
            </a:r>
          </a:p>
        </p:txBody>
      </p:sp>
      <p:sp>
        <p:nvSpPr>
          <p:cNvPr id="112649" name="Text Box 9">
            <a:extLst>
              <a:ext uri="{FF2B5EF4-FFF2-40B4-BE49-F238E27FC236}">
                <a16:creationId xmlns:a16="http://schemas.microsoft.com/office/drawing/2014/main" id="{07C95002-F951-3887-29B9-4AE3ECF86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062" y="38862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5.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+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=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2652" name="Text Box 12">
            <a:extLst>
              <a:ext uri="{FF2B5EF4-FFF2-40B4-BE49-F238E27FC236}">
                <a16:creationId xmlns:a16="http://schemas.microsoft.com/office/drawing/2014/main" id="{67124034-CF02-3D9D-0DC3-E02EC72F9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862" y="1828800"/>
            <a:ext cx="2362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7. 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 baseline="30000">
                <a:solidFill>
                  <a:schemeClr val="tx2"/>
                </a:solidFill>
              </a:rPr>
              <a:t>.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 i="1">
                <a:solidFill>
                  <a:schemeClr val="tx2"/>
                </a:solidFill>
              </a:rPr>
              <a:t>A = A</a:t>
            </a:r>
          </a:p>
        </p:txBody>
      </p:sp>
      <p:grpSp>
        <p:nvGrpSpPr>
          <p:cNvPr id="112657" name="Group 17">
            <a:extLst>
              <a:ext uri="{FF2B5EF4-FFF2-40B4-BE49-F238E27FC236}">
                <a16:creationId xmlns:a16="http://schemas.microsoft.com/office/drawing/2014/main" id="{0AC5CDC9-131C-FBAA-1799-E93D550C6409}"/>
              </a:ext>
            </a:extLst>
          </p:cNvPr>
          <p:cNvGrpSpPr>
            <a:grpSpLocks/>
          </p:cNvGrpSpPr>
          <p:nvPr/>
        </p:nvGrpSpPr>
        <p:grpSpPr bwMode="auto">
          <a:xfrm>
            <a:off x="1690783" y="4438655"/>
            <a:ext cx="2362200" cy="369888"/>
            <a:chOff x="834" y="2316"/>
            <a:chExt cx="1488" cy="233"/>
          </a:xfrm>
        </p:grpSpPr>
        <p:sp>
          <p:nvSpPr>
            <p:cNvPr id="112655" name="Text Box 15">
              <a:extLst>
                <a:ext uri="{FF2B5EF4-FFF2-40B4-BE49-F238E27FC236}">
                  <a16:creationId xmlns:a16="http://schemas.microsoft.com/office/drawing/2014/main" id="{158297C1-C8A1-5FFD-39EF-7A1173B58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2316"/>
              <a:ext cx="14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</a:rPr>
                <a:t>6. 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</a:rPr>
                <a:t> +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</a:rPr>
                <a:t> = 1</a:t>
              </a:r>
            </a:p>
          </p:txBody>
        </p:sp>
        <p:sp>
          <p:nvSpPr>
            <p:cNvPr id="112656" name="Line 16">
              <a:extLst>
                <a:ext uri="{FF2B5EF4-FFF2-40B4-BE49-F238E27FC236}">
                  <a16:creationId xmlns:a16="http://schemas.microsoft.com/office/drawing/2014/main" id="{535D4C95-6ADE-EEDA-313F-869AE6E08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0" y="2352"/>
              <a:ext cx="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2661" name="Group 21">
            <a:extLst>
              <a:ext uri="{FF2B5EF4-FFF2-40B4-BE49-F238E27FC236}">
                <a16:creationId xmlns:a16="http://schemas.microsoft.com/office/drawing/2014/main" id="{B61322A1-DFEE-878D-B16B-173640BED68F}"/>
              </a:ext>
            </a:extLst>
          </p:cNvPr>
          <p:cNvGrpSpPr>
            <a:grpSpLocks/>
          </p:cNvGrpSpPr>
          <p:nvPr/>
        </p:nvGrpSpPr>
        <p:grpSpPr bwMode="auto">
          <a:xfrm>
            <a:off x="4652862" y="2286006"/>
            <a:ext cx="2362200" cy="369888"/>
            <a:chOff x="816" y="2880"/>
            <a:chExt cx="1488" cy="233"/>
          </a:xfrm>
        </p:grpSpPr>
        <p:sp>
          <p:nvSpPr>
            <p:cNvPr id="112653" name="Text Box 13">
              <a:extLst>
                <a:ext uri="{FF2B5EF4-FFF2-40B4-BE49-F238E27FC236}">
                  <a16:creationId xmlns:a16="http://schemas.microsoft.com/office/drawing/2014/main" id="{EDCB9471-7E68-2C3D-49F6-79053E97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14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</a:rPr>
                <a:t>8. 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</a:rPr>
                <a:t> </a:t>
              </a:r>
              <a:r>
                <a:rPr lang="en-US" altLang="en-US" baseline="30000" dirty="0">
                  <a:solidFill>
                    <a:schemeClr val="tx2"/>
                  </a:solidFill>
                </a:rPr>
                <a:t>.</a:t>
              </a:r>
              <a:r>
                <a:rPr lang="en-US" altLang="en-US" dirty="0">
                  <a:solidFill>
                    <a:schemeClr val="tx2"/>
                  </a:solidFill>
                </a:rPr>
                <a:t> </a:t>
              </a:r>
              <a:r>
                <a:rPr lang="en-US" altLang="en-US" i="1" dirty="0">
                  <a:solidFill>
                    <a:schemeClr val="tx2"/>
                  </a:solidFill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</a:rPr>
                <a:t> = 0</a:t>
              </a:r>
            </a:p>
          </p:txBody>
        </p:sp>
        <p:sp>
          <p:nvSpPr>
            <p:cNvPr id="112658" name="Line 18">
              <a:extLst>
                <a:ext uri="{FF2B5EF4-FFF2-40B4-BE49-F238E27FC236}">
                  <a16:creationId xmlns:a16="http://schemas.microsoft.com/office/drawing/2014/main" id="{5AD1EC3C-0685-858D-FDF9-D5A503A37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2928"/>
              <a:ext cx="104" cy="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60" name="Group 20">
            <a:extLst>
              <a:ext uri="{FF2B5EF4-FFF2-40B4-BE49-F238E27FC236}">
                <a16:creationId xmlns:a16="http://schemas.microsoft.com/office/drawing/2014/main" id="{24913B39-003C-ACD5-48DA-10A237C0F653}"/>
              </a:ext>
            </a:extLst>
          </p:cNvPr>
          <p:cNvGrpSpPr>
            <a:grpSpLocks/>
          </p:cNvGrpSpPr>
          <p:nvPr/>
        </p:nvGrpSpPr>
        <p:grpSpPr bwMode="auto">
          <a:xfrm>
            <a:off x="4652862" y="2644781"/>
            <a:ext cx="2362200" cy="544513"/>
            <a:chOff x="816" y="3154"/>
            <a:chExt cx="1488" cy="343"/>
          </a:xfrm>
        </p:grpSpPr>
        <p:sp>
          <p:nvSpPr>
            <p:cNvPr id="112654" name="Text Box 14">
              <a:extLst>
                <a:ext uri="{FF2B5EF4-FFF2-40B4-BE49-F238E27FC236}">
                  <a16:creationId xmlns:a16="http://schemas.microsoft.com/office/drawing/2014/main" id="{1149C8BC-8279-AE03-836C-3669FDB1E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264"/>
              <a:ext cx="14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9.  </a:t>
              </a:r>
              <a:r>
                <a:rPr lang="en-US" altLang="en-US" i="1">
                  <a:solidFill>
                    <a:schemeClr val="tx2"/>
                  </a:solidFill>
                </a:rPr>
                <a:t>A</a:t>
              </a:r>
              <a:r>
                <a:rPr lang="en-US" altLang="en-US">
                  <a:solidFill>
                    <a:schemeClr val="tx2"/>
                  </a:solidFill>
                </a:rPr>
                <a:t> = </a:t>
              </a:r>
              <a:r>
                <a:rPr lang="en-US" altLang="en-US" i="1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2659" name="Text Box 19">
              <a:extLst>
                <a:ext uri="{FF2B5EF4-FFF2-40B4-BE49-F238E27FC236}">
                  <a16:creationId xmlns:a16="http://schemas.microsoft.com/office/drawing/2014/main" id="{82FCB4CC-F69E-1DED-3E73-C9DAC435C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3154"/>
              <a:ext cx="24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</a:rPr>
                <a:t>=</a:t>
              </a:r>
            </a:p>
          </p:txBody>
        </p:sp>
      </p:grpSp>
      <p:sp>
        <p:nvSpPr>
          <p:cNvPr id="112662" name="Text Box 22">
            <a:extLst>
              <a:ext uri="{FF2B5EF4-FFF2-40B4-BE49-F238E27FC236}">
                <a16:creationId xmlns:a16="http://schemas.microsoft.com/office/drawing/2014/main" id="{5195025D-A134-7FDF-948F-97483EF94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662" y="3352800"/>
            <a:ext cx="2438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10.</a:t>
            </a:r>
            <a:r>
              <a:rPr lang="en-US" altLang="en-US"/>
              <a:t>  </a:t>
            </a:r>
            <a:r>
              <a:rPr lang="en-US" altLang="en-US" i="1">
                <a:solidFill>
                  <a:schemeClr val="tx2"/>
                </a:solidFill>
              </a:rPr>
              <a:t>A + AB = A</a:t>
            </a: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016580FC-27F2-5904-1BAE-CD196E396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662" y="4419600"/>
            <a:ext cx="411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12.</a:t>
            </a:r>
            <a:r>
              <a:rPr lang="en-US" altLang="en-US"/>
              <a:t>  </a:t>
            </a:r>
            <a:r>
              <a:rPr lang="en-US" altLang="en-US">
                <a:solidFill>
                  <a:schemeClr val="tx2"/>
                </a:solidFill>
              </a:rPr>
              <a:t>(</a:t>
            </a:r>
            <a:r>
              <a:rPr lang="en-US" altLang="en-US" i="1">
                <a:solidFill>
                  <a:schemeClr val="tx2"/>
                </a:solidFill>
              </a:rPr>
              <a:t>A + B</a:t>
            </a:r>
            <a:r>
              <a:rPr lang="en-US" altLang="en-US">
                <a:solidFill>
                  <a:schemeClr val="tx2"/>
                </a:solidFill>
              </a:rPr>
              <a:t>)(</a:t>
            </a:r>
            <a:r>
              <a:rPr lang="en-US" altLang="en-US" i="1">
                <a:solidFill>
                  <a:schemeClr val="tx2"/>
                </a:solidFill>
              </a:rPr>
              <a:t>A + C</a:t>
            </a:r>
            <a:r>
              <a:rPr lang="en-US" altLang="en-US">
                <a:solidFill>
                  <a:schemeClr val="tx2"/>
                </a:solidFill>
              </a:rPr>
              <a:t>)</a:t>
            </a:r>
            <a:r>
              <a:rPr lang="en-US" altLang="en-US" i="1">
                <a:solidFill>
                  <a:schemeClr val="tx2"/>
                </a:solidFill>
              </a:rPr>
              <a:t> = A + BC</a:t>
            </a:r>
          </a:p>
        </p:txBody>
      </p:sp>
      <p:grpSp>
        <p:nvGrpSpPr>
          <p:cNvPr id="112666" name="Group 26">
            <a:extLst>
              <a:ext uri="{FF2B5EF4-FFF2-40B4-BE49-F238E27FC236}">
                <a16:creationId xmlns:a16="http://schemas.microsoft.com/office/drawing/2014/main" id="{A0FD8727-E6FD-7FD4-9D13-6F1E65917EB5}"/>
              </a:ext>
            </a:extLst>
          </p:cNvPr>
          <p:cNvGrpSpPr>
            <a:grpSpLocks/>
          </p:cNvGrpSpPr>
          <p:nvPr/>
        </p:nvGrpSpPr>
        <p:grpSpPr bwMode="auto">
          <a:xfrm>
            <a:off x="4576662" y="3886205"/>
            <a:ext cx="2819400" cy="369888"/>
            <a:chOff x="2640" y="2448"/>
            <a:chExt cx="1776" cy="233"/>
          </a:xfrm>
        </p:grpSpPr>
        <p:sp>
          <p:nvSpPr>
            <p:cNvPr id="112663" name="Text Box 23">
              <a:extLst>
                <a:ext uri="{FF2B5EF4-FFF2-40B4-BE49-F238E27FC236}">
                  <a16:creationId xmlns:a16="http://schemas.microsoft.com/office/drawing/2014/main" id="{5E77E880-E4B9-9E71-55C0-EE0E3C345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448"/>
              <a:ext cx="17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</a:rPr>
                <a:t>11.</a:t>
              </a:r>
              <a:r>
                <a:rPr lang="en-US" altLang="en-US" dirty="0"/>
                <a:t>  </a:t>
              </a:r>
              <a:r>
                <a:rPr lang="en-US" altLang="en-US" i="1" dirty="0">
                  <a:solidFill>
                    <a:schemeClr val="tx2"/>
                  </a:solidFill>
                </a:rPr>
                <a:t>A + AB = A + B</a:t>
              </a:r>
            </a:p>
          </p:txBody>
        </p:sp>
        <p:sp>
          <p:nvSpPr>
            <p:cNvPr id="112665" name="Line 25">
              <a:extLst>
                <a:ext uri="{FF2B5EF4-FFF2-40B4-BE49-F238E27FC236}">
                  <a16:creationId xmlns:a16="http://schemas.microsoft.com/office/drawing/2014/main" id="{0FE727F4-EED1-20B6-2322-E07950386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9" y="2496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CC8A74-0AC4-7889-6EF7-59DF7FAE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91" y="1073146"/>
            <a:ext cx="10058400" cy="681902"/>
          </a:xfrm>
        </p:spPr>
        <p:txBody>
          <a:bodyPr>
            <a:normAutofit fontScale="90000"/>
          </a:bodyPr>
          <a:lstStyle/>
          <a:p>
            <a:r>
              <a:rPr lang="en-US" dirty="0"/>
              <a:t>Rules of Boolean Algebra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/>
      <p:bldP spid="112647" grpId="0"/>
      <p:bldP spid="112648" grpId="0"/>
      <p:bldP spid="112649" grpId="0"/>
      <p:bldP spid="112652" grpId="0"/>
      <p:bldP spid="112662" grpId="0"/>
      <p:bldP spid="11266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11374</TotalTime>
  <Words>1722</Words>
  <Application>Microsoft Office PowerPoint</Application>
  <PresentationFormat>Widescreen</PresentationFormat>
  <Paragraphs>326</Paragraphs>
  <Slides>25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Tahoma</vt:lpstr>
      <vt:lpstr>Times New Roman</vt:lpstr>
      <vt:lpstr>Wingdings</vt:lpstr>
      <vt:lpstr>Retrospect</vt:lpstr>
      <vt:lpstr>CorelDRAW</vt:lpstr>
      <vt:lpstr>Lecture # 3 Introduction to Boolean algebra/Types of input/ Logic gates/ </vt:lpstr>
      <vt:lpstr>Digital Logic Design</vt:lpstr>
      <vt:lpstr>Review of previous lecture </vt:lpstr>
      <vt:lpstr>Boolean Addition  </vt:lpstr>
      <vt:lpstr>Boolean Multiplication</vt:lpstr>
      <vt:lpstr> Commutative Laws</vt:lpstr>
      <vt:lpstr>Associative Laws</vt:lpstr>
      <vt:lpstr>Distributive Law</vt:lpstr>
      <vt:lpstr>Rules of Boolean Algebra</vt:lpstr>
      <vt:lpstr>Rules of Boolean Algebra</vt:lpstr>
      <vt:lpstr>Rules of Boolean Algebra</vt:lpstr>
      <vt:lpstr>PowerPoint Presentation</vt:lpstr>
      <vt:lpstr>DeMorgan’s Theorem</vt:lpstr>
      <vt:lpstr>DeMorgan’s Theorem</vt:lpstr>
      <vt:lpstr>Summary of Laws</vt:lpstr>
      <vt:lpstr>Boolean Analysis of Logic Circuits</vt:lpstr>
      <vt:lpstr>Combinational Logic Circuits</vt:lpstr>
      <vt:lpstr>Combinational Logic Circuits</vt:lpstr>
      <vt:lpstr>Combinational Logic Circuits</vt:lpstr>
      <vt:lpstr>Exclusive-OR Logic</vt:lpstr>
      <vt:lpstr>Exclusive-NOR Logic</vt:lpstr>
      <vt:lpstr>Basic Designing Rules</vt:lpstr>
      <vt:lpstr>To understand Step 5 lets take an Example</vt:lpstr>
      <vt:lpstr>Solution continue</vt:lpstr>
      <vt:lpstr>Basic Designing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1,2 Introduction/Overview/Revision/Software Installation</dc:title>
  <dc:creator>karakorum Laptops</dc:creator>
  <cp:lastModifiedBy>Muhammad Zain Uddin / Lecturer</cp:lastModifiedBy>
  <cp:revision>20</cp:revision>
  <dcterms:created xsi:type="dcterms:W3CDTF">2021-01-25T09:30:10Z</dcterms:created>
  <dcterms:modified xsi:type="dcterms:W3CDTF">2024-09-10T12:16:36Z</dcterms:modified>
</cp:coreProperties>
</file>