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8" r:id="rId2"/>
    <p:sldId id="259" r:id="rId3"/>
    <p:sldId id="287" r:id="rId4"/>
    <p:sldId id="305" r:id="rId5"/>
    <p:sldId id="281" r:id="rId6"/>
    <p:sldId id="293" r:id="rId7"/>
    <p:sldId id="295" r:id="rId8"/>
    <p:sldId id="297" r:id="rId9"/>
    <p:sldId id="308" r:id="rId10"/>
    <p:sldId id="309" r:id="rId11"/>
    <p:sldId id="310" r:id="rId12"/>
    <p:sldId id="280" r:id="rId13"/>
    <p:sldId id="298" r:id="rId14"/>
    <p:sldId id="299" r:id="rId15"/>
    <p:sldId id="300" r:id="rId16"/>
    <p:sldId id="275" r:id="rId17"/>
    <p:sldId id="306" r:id="rId18"/>
    <p:sldId id="307" r:id="rId19"/>
    <p:sldId id="276" r:id="rId20"/>
    <p:sldId id="278" r:id="rId21"/>
    <p:sldId id="291" r:id="rId22"/>
    <p:sldId id="311" r:id="rId23"/>
    <p:sldId id="312" r:id="rId24"/>
    <p:sldId id="271" r:id="rId25"/>
    <p:sldId id="313" r:id="rId26"/>
    <p:sldId id="31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47C99-F21A-484A-A399-B035AD92A931}" v="220" dt="2023-09-11T09:09:23.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08566-50AF-4D6C-A1D3-6C2A77C1D99E}"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BAEB9-46A4-4A46-B0F3-4D04D0FDB599}" type="slidenum">
              <a:rPr lang="en-US" smtClean="0"/>
              <a:t>‹#›</a:t>
            </a:fld>
            <a:endParaRPr lang="en-US"/>
          </a:p>
        </p:txBody>
      </p:sp>
    </p:spTree>
    <p:extLst>
      <p:ext uri="{BB962C8B-B14F-4D97-AF65-F5344CB8AC3E}">
        <p14:creationId xmlns:p14="http://schemas.microsoft.com/office/powerpoint/2010/main" val="211585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2F342-7191-4188-8BCB-6F641BCCA9F9}"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15477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68AEFA-B41F-0412-B7AE-C40406B19EFF}"/>
              </a:ext>
            </a:extLst>
          </p:cNvPr>
          <p:cNvSpPr>
            <a:spLocks noGrp="1" noChangeArrowheads="1"/>
          </p:cNvSpPr>
          <p:nvPr>
            <p:ph type="sldNum" sz="quarter" idx="5"/>
          </p:nvPr>
        </p:nvSpPr>
        <p:spPr>
          <a:ln/>
        </p:spPr>
        <p:txBody>
          <a:bodyPr/>
          <a:lstStyle/>
          <a:p>
            <a:fld id="{BDF6083C-09A3-4B26-8750-D7DDA9405737}" type="slidenum">
              <a:rPr lang="en-US" altLang="en-US"/>
              <a:pPr/>
              <a:t>16</a:t>
            </a:fld>
            <a:endParaRPr lang="en-US" altLang="en-US"/>
          </a:p>
        </p:txBody>
      </p:sp>
      <p:sp>
        <p:nvSpPr>
          <p:cNvPr id="128002" name="Rectangle 2">
            <a:extLst>
              <a:ext uri="{FF2B5EF4-FFF2-40B4-BE49-F238E27FC236}">
                <a16:creationId xmlns:a16="http://schemas.microsoft.com/office/drawing/2014/main" id="{FAA43E5D-E53B-B20E-CED1-612228E3E737}"/>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1730BEDF-0443-4182-5C2C-E401D865AFB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3228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DA1A6D-1127-64BC-5D5C-90BE37FA5DD2}"/>
              </a:ext>
            </a:extLst>
          </p:cNvPr>
          <p:cNvSpPr>
            <a:spLocks noGrp="1" noChangeArrowheads="1"/>
          </p:cNvSpPr>
          <p:nvPr>
            <p:ph type="sldNum" sz="quarter" idx="5"/>
          </p:nvPr>
        </p:nvSpPr>
        <p:spPr>
          <a:ln/>
        </p:spPr>
        <p:txBody>
          <a:bodyPr/>
          <a:lstStyle/>
          <a:p>
            <a:fld id="{DFC76D54-9550-4C04-A8C4-C97726B5DE03}" type="slidenum">
              <a:rPr lang="en-US" altLang="en-US"/>
              <a:pPr/>
              <a:t>19</a:t>
            </a:fld>
            <a:endParaRPr lang="en-US" altLang="en-US"/>
          </a:p>
        </p:txBody>
      </p:sp>
      <p:sp>
        <p:nvSpPr>
          <p:cNvPr id="130050" name="Rectangle 2">
            <a:extLst>
              <a:ext uri="{FF2B5EF4-FFF2-40B4-BE49-F238E27FC236}">
                <a16:creationId xmlns:a16="http://schemas.microsoft.com/office/drawing/2014/main" id="{DE4913F9-BBB9-385A-44CE-BC0655E5FCAF}"/>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39BCBC4A-6E5F-6AC8-9892-75F45774DE9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04994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BF9631-9B63-31BC-35B7-948984FFFDBE}"/>
              </a:ext>
            </a:extLst>
          </p:cNvPr>
          <p:cNvSpPr>
            <a:spLocks noGrp="1" noChangeArrowheads="1"/>
          </p:cNvSpPr>
          <p:nvPr>
            <p:ph type="sldNum" sz="quarter" idx="5"/>
          </p:nvPr>
        </p:nvSpPr>
        <p:spPr>
          <a:ln/>
        </p:spPr>
        <p:txBody>
          <a:bodyPr/>
          <a:lstStyle/>
          <a:p>
            <a:fld id="{6EE22B25-AD87-4B9A-B5B8-712AE24B6B37}" type="slidenum">
              <a:rPr lang="en-US" altLang="en-US"/>
              <a:pPr/>
              <a:t>20</a:t>
            </a:fld>
            <a:endParaRPr lang="en-US" altLang="en-US"/>
          </a:p>
        </p:txBody>
      </p:sp>
      <p:sp>
        <p:nvSpPr>
          <p:cNvPr id="134146" name="Rectangle 2">
            <a:extLst>
              <a:ext uri="{FF2B5EF4-FFF2-40B4-BE49-F238E27FC236}">
                <a16:creationId xmlns:a16="http://schemas.microsoft.com/office/drawing/2014/main" id="{FE3D9DA8-1F03-634A-96F7-EB111F2B6D46}"/>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B40CE54F-D0D9-F220-9405-942E9EEE9A1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8758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308275-09B5-DB02-E141-A414D3002E6F}"/>
              </a:ext>
            </a:extLst>
          </p:cNvPr>
          <p:cNvSpPr>
            <a:spLocks noGrp="1" noChangeArrowheads="1"/>
          </p:cNvSpPr>
          <p:nvPr>
            <p:ph type="sldNum" sz="quarter" idx="5"/>
          </p:nvPr>
        </p:nvSpPr>
        <p:spPr>
          <a:ln/>
        </p:spPr>
        <p:txBody>
          <a:bodyPr/>
          <a:lstStyle/>
          <a:p>
            <a:fld id="{6423C85E-D639-4610-A0EB-855D683B48C7}" type="slidenum">
              <a:rPr lang="en-US" altLang="en-US"/>
              <a:pPr/>
              <a:t>21</a:t>
            </a:fld>
            <a:endParaRPr lang="en-US" altLang="en-US"/>
          </a:p>
        </p:txBody>
      </p:sp>
      <p:sp>
        <p:nvSpPr>
          <p:cNvPr id="160770" name="Rectangle 2">
            <a:extLst>
              <a:ext uri="{FF2B5EF4-FFF2-40B4-BE49-F238E27FC236}">
                <a16:creationId xmlns:a16="http://schemas.microsoft.com/office/drawing/2014/main" id="{0DBE66EB-AF58-3668-D435-562862C61157}"/>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4251FBF8-1215-B777-0764-AC325DCADE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5C9F85-1F00-9C3B-3D64-E6D4CC932F05}"/>
              </a:ext>
            </a:extLst>
          </p:cNvPr>
          <p:cNvSpPr>
            <a:spLocks noGrp="1" noChangeArrowheads="1"/>
          </p:cNvSpPr>
          <p:nvPr>
            <p:ph type="sldNum" sz="quarter" idx="5"/>
          </p:nvPr>
        </p:nvSpPr>
        <p:spPr>
          <a:ln/>
        </p:spPr>
        <p:txBody>
          <a:bodyPr/>
          <a:lstStyle/>
          <a:p>
            <a:fld id="{34C27E12-CD2E-442C-B4AE-6D53231F516D}" type="slidenum">
              <a:rPr lang="en-US" altLang="en-US"/>
              <a:pPr/>
              <a:t>22</a:t>
            </a:fld>
            <a:endParaRPr lang="en-US" altLang="en-US"/>
          </a:p>
        </p:txBody>
      </p:sp>
      <p:sp>
        <p:nvSpPr>
          <p:cNvPr id="164866" name="Rectangle 2">
            <a:extLst>
              <a:ext uri="{FF2B5EF4-FFF2-40B4-BE49-F238E27FC236}">
                <a16:creationId xmlns:a16="http://schemas.microsoft.com/office/drawing/2014/main" id="{60969CB4-BF2C-B3C5-DDE4-1D8251F75C4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E8C96B21-CB3F-A122-BBBA-29AC73942F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0C293D-DAB5-9595-DB6C-FE19B1E98C8C}"/>
              </a:ext>
            </a:extLst>
          </p:cNvPr>
          <p:cNvSpPr>
            <a:spLocks noGrp="1" noChangeArrowheads="1"/>
          </p:cNvSpPr>
          <p:nvPr>
            <p:ph type="sldNum" sz="quarter" idx="5"/>
          </p:nvPr>
        </p:nvSpPr>
        <p:spPr>
          <a:ln/>
        </p:spPr>
        <p:txBody>
          <a:bodyPr/>
          <a:lstStyle/>
          <a:p>
            <a:fld id="{0D73CA40-93D4-4191-9033-FDE1B7FD9D57}" type="slidenum">
              <a:rPr lang="en-US" altLang="en-US"/>
              <a:pPr/>
              <a:t>23</a:t>
            </a:fld>
            <a:endParaRPr lang="en-US" altLang="en-US"/>
          </a:p>
        </p:txBody>
      </p:sp>
      <p:sp>
        <p:nvSpPr>
          <p:cNvPr id="175106" name="Rectangle 2">
            <a:extLst>
              <a:ext uri="{FF2B5EF4-FFF2-40B4-BE49-F238E27FC236}">
                <a16:creationId xmlns:a16="http://schemas.microsoft.com/office/drawing/2014/main" id="{ECF3E395-94AB-4B0C-8D04-AFAB7CE099A5}"/>
              </a:ext>
            </a:extLst>
          </p:cNvPr>
          <p:cNvSpPr>
            <a:spLocks noGrp="1" noRot="1" noChangeAspect="1" noChangeArrowheads="1" noTextEdit="1"/>
          </p:cNvSpPr>
          <p:nvPr>
            <p:ph type="sldImg"/>
          </p:nvPr>
        </p:nvSpPr>
        <p:spPr>
          <a:ln/>
        </p:spPr>
      </p:sp>
      <p:sp>
        <p:nvSpPr>
          <p:cNvPr id="175107" name="Rectangle 3">
            <a:extLst>
              <a:ext uri="{FF2B5EF4-FFF2-40B4-BE49-F238E27FC236}">
                <a16:creationId xmlns:a16="http://schemas.microsoft.com/office/drawing/2014/main" id="{6BCACAC7-5CE3-547F-6974-B6A8AAE97A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F0BDBA-226B-D76C-560D-11A74E83B3C7}"/>
              </a:ext>
            </a:extLst>
          </p:cNvPr>
          <p:cNvSpPr>
            <a:spLocks noGrp="1" noChangeArrowheads="1"/>
          </p:cNvSpPr>
          <p:nvPr>
            <p:ph type="sldNum" sz="quarter" idx="5"/>
          </p:nvPr>
        </p:nvSpPr>
        <p:spPr>
          <a:ln/>
        </p:spPr>
        <p:txBody>
          <a:bodyPr/>
          <a:lstStyle/>
          <a:p>
            <a:fld id="{E1381A32-82F5-423C-89F5-6465FC56BF80}" type="slidenum">
              <a:rPr lang="en-US" altLang="en-US"/>
              <a:pPr/>
              <a:t>24</a:t>
            </a:fld>
            <a:endParaRPr lang="en-US" altLang="en-US"/>
          </a:p>
        </p:txBody>
      </p:sp>
      <p:sp>
        <p:nvSpPr>
          <p:cNvPr id="119810" name="Rectangle 2">
            <a:extLst>
              <a:ext uri="{FF2B5EF4-FFF2-40B4-BE49-F238E27FC236}">
                <a16:creationId xmlns:a16="http://schemas.microsoft.com/office/drawing/2014/main" id="{3141470F-9E4C-DBF2-13A9-A33D1D12F7AA}"/>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75DB7E24-C836-481C-EB36-430E3B29E6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0B9735-E69C-4BBA-C7F3-83DDAD50BFEB}"/>
              </a:ext>
            </a:extLst>
          </p:cNvPr>
          <p:cNvSpPr>
            <a:spLocks noGrp="1" noChangeArrowheads="1"/>
          </p:cNvSpPr>
          <p:nvPr>
            <p:ph type="sldNum" sz="quarter" idx="5"/>
          </p:nvPr>
        </p:nvSpPr>
        <p:spPr>
          <a:ln/>
        </p:spPr>
        <p:txBody>
          <a:bodyPr/>
          <a:lstStyle/>
          <a:p>
            <a:fld id="{946D0337-FF45-4863-A395-4A9DE398F764}" type="slidenum">
              <a:rPr lang="en-US" altLang="en-US"/>
              <a:pPr/>
              <a:t>25</a:t>
            </a:fld>
            <a:endParaRPr lang="en-US" altLang="en-US"/>
          </a:p>
        </p:txBody>
      </p:sp>
      <p:sp>
        <p:nvSpPr>
          <p:cNvPr id="168962" name="Rectangle 2">
            <a:extLst>
              <a:ext uri="{FF2B5EF4-FFF2-40B4-BE49-F238E27FC236}">
                <a16:creationId xmlns:a16="http://schemas.microsoft.com/office/drawing/2014/main" id="{8405166B-6911-6CD1-ABF4-7CD25CF98720}"/>
              </a:ext>
            </a:extLst>
          </p:cNvPr>
          <p:cNvSpPr>
            <a:spLocks noGrp="1" noRot="1" noChangeAspect="1" noChangeArrowheads="1" noTextEdit="1"/>
          </p:cNvSpPr>
          <p:nvPr>
            <p:ph type="sldImg"/>
          </p:nvPr>
        </p:nvSpPr>
        <p:spPr>
          <a:ln/>
        </p:spPr>
      </p:sp>
      <p:sp>
        <p:nvSpPr>
          <p:cNvPr id="168963" name="Rectangle 3">
            <a:extLst>
              <a:ext uri="{FF2B5EF4-FFF2-40B4-BE49-F238E27FC236}">
                <a16:creationId xmlns:a16="http://schemas.microsoft.com/office/drawing/2014/main" id="{064FB82B-9188-2F59-F5FD-F67E67AC6A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608AB3-F419-3625-D8EB-B70953C758E8}"/>
              </a:ext>
            </a:extLst>
          </p:cNvPr>
          <p:cNvSpPr>
            <a:spLocks noGrp="1" noChangeArrowheads="1"/>
          </p:cNvSpPr>
          <p:nvPr>
            <p:ph type="sldNum" sz="quarter" idx="5"/>
          </p:nvPr>
        </p:nvSpPr>
        <p:spPr>
          <a:ln/>
        </p:spPr>
        <p:txBody>
          <a:bodyPr/>
          <a:lstStyle/>
          <a:p>
            <a:fld id="{F23574EF-FBF1-49D5-B7A6-D9B8154DD530}" type="slidenum">
              <a:rPr lang="en-US" altLang="en-US"/>
              <a:pPr/>
              <a:t>26</a:t>
            </a:fld>
            <a:endParaRPr lang="en-US" altLang="en-US"/>
          </a:p>
        </p:txBody>
      </p:sp>
      <p:sp>
        <p:nvSpPr>
          <p:cNvPr id="179202" name="Rectangle 2">
            <a:extLst>
              <a:ext uri="{FF2B5EF4-FFF2-40B4-BE49-F238E27FC236}">
                <a16:creationId xmlns:a16="http://schemas.microsoft.com/office/drawing/2014/main" id="{4B4E6EA5-0034-1ED2-BB0B-5E86400059FA}"/>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A9F9CCEA-77C3-C8E6-3422-1E132BFECD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B52733-AF5C-B450-E7E8-2EE326749D38}"/>
              </a:ext>
            </a:extLst>
          </p:cNvPr>
          <p:cNvSpPr>
            <a:spLocks noGrp="1" noChangeArrowheads="1"/>
          </p:cNvSpPr>
          <p:nvPr>
            <p:ph type="sldNum" sz="quarter" idx="5"/>
          </p:nvPr>
        </p:nvSpPr>
        <p:spPr>
          <a:ln/>
        </p:spPr>
        <p:txBody>
          <a:bodyPr/>
          <a:lstStyle/>
          <a:p>
            <a:fld id="{D99E0B70-2AAD-48BA-BC9F-365AB76EC28F}" type="slidenum">
              <a:rPr lang="en-US" altLang="en-US"/>
              <a:pPr/>
              <a:t>5</a:t>
            </a:fld>
            <a:endParaRPr lang="en-US" altLang="en-US"/>
          </a:p>
        </p:txBody>
      </p:sp>
      <p:sp>
        <p:nvSpPr>
          <p:cNvPr id="140290" name="Rectangle 2">
            <a:extLst>
              <a:ext uri="{FF2B5EF4-FFF2-40B4-BE49-F238E27FC236}">
                <a16:creationId xmlns:a16="http://schemas.microsoft.com/office/drawing/2014/main" id="{EC09C65F-743D-45EC-F25C-B9D3B8760803}"/>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D38159AB-8E8E-3DC7-1B95-AB2DF01DE7B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5744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06ADFA-0CB7-8B02-8B34-54993AC3BAAC}"/>
              </a:ext>
            </a:extLst>
          </p:cNvPr>
          <p:cNvSpPr>
            <a:spLocks noGrp="1" noChangeArrowheads="1"/>
          </p:cNvSpPr>
          <p:nvPr>
            <p:ph type="sldNum" sz="quarter" idx="5"/>
          </p:nvPr>
        </p:nvSpPr>
        <p:spPr>
          <a:ln/>
        </p:spPr>
        <p:txBody>
          <a:bodyPr/>
          <a:lstStyle/>
          <a:p>
            <a:fld id="{0C19432A-FE3A-4F0E-89D9-02A61E3D4536}" type="slidenum">
              <a:rPr lang="en-US" altLang="en-US"/>
              <a:pPr/>
              <a:t>6</a:t>
            </a:fld>
            <a:endParaRPr lang="en-US" altLang="en-US"/>
          </a:p>
        </p:txBody>
      </p:sp>
      <p:sp>
        <p:nvSpPr>
          <p:cNvPr id="109570" name="Rectangle 2">
            <a:extLst>
              <a:ext uri="{FF2B5EF4-FFF2-40B4-BE49-F238E27FC236}">
                <a16:creationId xmlns:a16="http://schemas.microsoft.com/office/drawing/2014/main" id="{F039609A-E659-8F87-28AE-D8EE28A3797A}"/>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327FEA24-5DCB-7BED-CBE9-B98ECCA85E6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2518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A476D1-3666-0F08-CB0C-3A549457C680}"/>
              </a:ext>
            </a:extLst>
          </p:cNvPr>
          <p:cNvSpPr>
            <a:spLocks noGrp="1" noChangeArrowheads="1"/>
          </p:cNvSpPr>
          <p:nvPr>
            <p:ph type="sldNum" sz="quarter" idx="5"/>
          </p:nvPr>
        </p:nvSpPr>
        <p:spPr>
          <a:ln/>
        </p:spPr>
        <p:txBody>
          <a:bodyPr/>
          <a:lstStyle/>
          <a:p>
            <a:fld id="{B2143540-AB6E-448D-8F91-A80AC0130679}" type="slidenum">
              <a:rPr lang="en-US" altLang="en-US"/>
              <a:pPr/>
              <a:t>7</a:t>
            </a:fld>
            <a:endParaRPr lang="en-US" altLang="en-US"/>
          </a:p>
        </p:txBody>
      </p:sp>
      <p:sp>
        <p:nvSpPr>
          <p:cNvPr id="115714" name="Rectangle 2">
            <a:extLst>
              <a:ext uri="{FF2B5EF4-FFF2-40B4-BE49-F238E27FC236}">
                <a16:creationId xmlns:a16="http://schemas.microsoft.com/office/drawing/2014/main" id="{1C4CF9F2-EA94-7949-1BB5-55116AB79402}"/>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A29E562D-C732-40C9-DB7C-510923C691B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319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A22A21-6F6C-3BF8-CBF5-2BC951190C18}"/>
              </a:ext>
            </a:extLst>
          </p:cNvPr>
          <p:cNvSpPr>
            <a:spLocks noGrp="1" noChangeArrowheads="1"/>
          </p:cNvSpPr>
          <p:nvPr>
            <p:ph type="sldNum" sz="quarter" idx="5"/>
          </p:nvPr>
        </p:nvSpPr>
        <p:spPr>
          <a:ln/>
        </p:spPr>
        <p:txBody>
          <a:bodyPr/>
          <a:lstStyle/>
          <a:p>
            <a:fld id="{EC7EB5BD-388F-4FA8-9F78-4B53378628B0}" type="slidenum">
              <a:rPr lang="en-US" altLang="en-US"/>
              <a:pPr/>
              <a:t>8</a:t>
            </a:fld>
            <a:endParaRPr lang="en-US" altLang="en-US"/>
          </a:p>
        </p:txBody>
      </p:sp>
      <p:sp>
        <p:nvSpPr>
          <p:cNvPr id="111618" name="Rectangle 2">
            <a:extLst>
              <a:ext uri="{FF2B5EF4-FFF2-40B4-BE49-F238E27FC236}">
                <a16:creationId xmlns:a16="http://schemas.microsoft.com/office/drawing/2014/main" id="{D1D3883D-7E3E-6572-102F-D034FC850617}"/>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0427FB8F-D18A-9634-6565-46B5DF9D2FA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32014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8CB7FA-326D-8582-3FEE-CD3567C7E6C0}"/>
              </a:ext>
            </a:extLst>
          </p:cNvPr>
          <p:cNvSpPr>
            <a:spLocks noGrp="1" noChangeArrowheads="1"/>
          </p:cNvSpPr>
          <p:nvPr>
            <p:ph type="sldNum" sz="quarter" idx="5"/>
          </p:nvPr>
        </p:nvSpPr>
        <p:spPr>
          <a:ln/>
        </p:spPr>
        <p:txBody>
          <a:bodyPr/>
          <a:lstStyle/>
          <a:p>
            <a:fld id="{C47A1C97-C3D1-4C65-B094-8FC5A065E840}" type="slidenum">
              <a:rPr lang="en-US" altLang="en-US"/>
              <a:pPr/>
              <a:t>12</a:t>
            </a:fld>
            <a:endParaRPr lang="en-US" altLang="en-US"/>
          </a:p>
        </p:txBody>
      </p:sp>
      <p:sp>
        <p:nvSpPr>
          <p:cNvPr id="138242" name="Rectangle 2">
            <a:extLst>
              <a:ext uri="{FF2B5EF4-FFF2-40B4-BE49-F238E27FC236}">
                <a16:creationId xmlns:a16="http://schemas.microsoft.com/office/drawing/2014/main" id="{95B60D4F-CB3B-7FC4-0D97-E5429388ED0B}"/>
              </a:ext>
            </a:extLst>
          </p:cNvPr>
          <p:cNvSpPr>
            <a:spLocks noGrp="1" noRot="1" noChangeAspect="1" noChangeArrowheads="1" noTextEdit="1"/>
          </p:cNvSpPr>
          <p:nvPr>
            <p:ph type="sldImg"/>
          </p:nvPr>
        </p:nvSpPr>
        <p:spPr>
          <a:ln/>
        </p:spPr>
      </p:sp>
      <p:sp>
        <p:nvSpPr>
          <p:cNvPr id="138243" name="Rectangle 3">
            <a:extLst>
              <a:ext uri="{FF2B5EF4-FFF2-40B4-BE49-F238E27FC236}">
                <a16:creationId xmlns:a16="http://schemas.microsoft.com/office/drawing/2014/main" id="{5FADA71A-58CE-4F76-71A9-B2C78EB937A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747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BF8A09-5B46-059B-92C5-188D49E2A30F}"/>
              </a:ext>
            </a:extLst>
          </p:cNvPr>
          <p:cNvSpPr>
            <a:spLocks noGrp="1" noChangeArrowheads="1"/>
          </p:cNvSpPr>
          <p:nvPr>
            <p:ph type="sldNum" sz="quarter" idx="5"/>
          </p:nvPr>
        </p:nvSpPr>
        <p:spPr>
          <a:ln/>
        </p:spPr>
        <p:txBody>
          <a:bodyPr/>
          <a:lstStyle/>
          <a:p>
            <a:fld id="{F0D1DD38-11E0-473C-9BF5-4887758E89EB}" type="slidenum">
              <a:rPr lang="en-US" altLang="en-US"/>
              <a:pPr/>
              <a:t>13</a:t>
            </a:fld>
            <a:endParaRPr lang="en-US" altLang="en-US"/>
          </a:p>
        </p:txBody>
      </p:sp>
      <p:sp>
        <p:nvSpPr>
          <p:cNvPr id="121858" name="Rectangle 2">
            <a:extLst>
              <a:ext uri="{FF2B5EF4-FFF2-40B4-BE49-F238E27FC236}">
                <a16:creationId xmlns:a16="http://schemas.microsoft.com/office/drawing/2014/main" id="{1A986DC4-855F-6B89-DCA0-55A3C025C21B}"/>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BF2B1AAA-DE03-3B1A-1D4E-A7781F4ED56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4841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E81BBA-A336-C4F1-EF7D-A33B29826560}"/>
              </a:ext>
            </a:extLst>
          </p:cNvPr>
          <p:cNvSpPr>
            <a:spLocks noGrp="1" noChangeArrowheads="1"/>
          </p:cNvSpPr>
          <p:nvPr>
            <p:ph type="sldNum" sz="quarter" idx="5"/>
          </p:nvPr>
        </p:nvSpPr>
        <p:spPr>
          <a:ln/>
        </p:spPr>
        <p:txBody>
          <a:bodyPr/>
          <a:lstStyle/>
          <a:p>
            <a:fld id="{5D62156A-7788-490C-B028-E827303D7CED}" type="slidenum">
              <a:rPr lang="en-US" altLang="en-US"/>
              <a:pPr/>
              <a:t>14</a:t>
            </a:fld>
            <a:endParaRPr lang="en-US" altLang="en-US"/>
          </a:p>
        </p:txBody>
      </p:sp>
      <p:sp>
        <p:nvSpPr>
          <p:cNvPr id="123906" name="Rectangle 2">
            <a:extLst>
              <a:ext uri="{FF2B5EF4-FFF2-40B4-BE49-F238E27FC236}">
                <a16:creationId xmlns:a16="http://schemas.microsoft.com/office/drawing/2014/main" id="{6F0796C0-0461-6BD6-1F19-8A6BB50B2498}"/>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4CDC251E-4154-A756-04C7-43DDE6C9A6F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64989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0BE9F3-7A16-7B5A-ADB4-7F90644F9A93}"/>
              </a:ext>
            </a:extLst>
          </p:cNvPr>
          <p:cNvSpPr>
            <a:spLocks noGrp="1" noChangeArrowheads="1"/>
          </p:cNvSpPr>
          <p:nvPr>
            <p:ph type="sldNum" sz="quarter" idx="5"/>
          </p:nvPr>
        </p:nvSpPr>
        <p:spPr>
          <a:ln/>
        </p:spPr>
        <p:txBody>
          <a:bodyPr/>
          <a:lstStyle/>
          <a:p>
            <a:fld id="{D9FF65D0-3669-4FB2-B16E-E2823D65682A}" type="slidenum">
              <a:rPr lang="en-US" altLang="en-US"/>
              <a:pPr/>
              <a:t>15</a:t>
            </a:fld>
            <a:endParaRPr lang="en-US" altLang="en-US"/>
          </a:p>
        </p:txBody>
      </p:sp>
      <p:sp>
        <p:nvSpPr>
          <p:cNvPr id="125954" name="Rectangle 2">
            <a:extLst>
              <a:ext uri="{FF2B5EF4-FFF2-40B4-BE49-F238E27FC236}">
                <a16:creationId xmlns:a16="http://schemas.microsoft.com/office/drawing/2014/main" id="{009DE1CE-E4F0-9826-5482-286BC6ADB797}"/>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64C38D85-EC1F-3780-5F62-6D9DA9EC309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891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618" y="4343400"/>
            <a:ext cx="987424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smtClean="0"/>
            </a:lvl1pPr>
          </a:lstStyle>
          <a:p>
            <a:pPr>
              <a:defRPr/>
            </a:pPr>
            <a:r>
              <a:rPr lang="en-US"/>
              <a:t>M. Zain Uddin</a:t>
            </a:r>
          </a:p>
        </p:txBody>
      </p:sp>
      <p:sp>
        <p:nvSpPr>
          <p:cNvPr id="9" name="Slide Number Placeholder 5"/>
          <p:cNvSpPr>
            <a:spLocks noGrp="1"/>
          </p:cNvSpPr>
          <p:nvPr>
            <p:ph type="sldNum" sz="quarter" idx="12"/>
          </p:nvPr>
        </p:nvSpPr>
        <p:spPr/>
        <p:txBody>
          <a:bodyPr/>
          <a:lstStyle>
            <a:lvl1pPr>
              <a:defRPr/>
            </a:lvl1pPr>
          </a:lstStyle>
          <a:p>
            <a:pPr>
              <a:defRPr/>
            </a:pPr>
            <a:fld id="{733CF1D9-E80C-4A93-8A22-FB3E799D76EE}" type="slidenum">
              <a:rPr lang="en-US"/>
              <a:pPr>
                <a:defRPr/>
              </a:pPr>
              <a:t>‹#›</a:t>
            </a:fld>
            <a:endParaRPr lang="en-US"/>
          </a:p>
        </p:txBody>
      </p:sp>
    </p:spTree>
    <p:extLst>
      <p:ext uri="{BB962C8B-B14F-4D97-AF65-F5344CB8AC3E}">
        <p14:creationId xmlns:p14="http://schemas.microsoft.com/office/powerpoint/2010/main" val="1591626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 Zain Uddin</a:t>
            </a:r>
          </a:p>
        </p:txBody>
      </p:sp>
      <p:sp>
        <p:nvSpPr>
          <p:cNvPr id="6" name="Slide Number Placeholder 5"/>
          <p:cNvSpPr>
            <a:spLocks noGrp="1"/>
          </p:cNvSpPr>
          <p:nvPr>
            <p:ph type="sldNum" sz="quarter" idx="12"/>
          </p:nvPr>
        </p:nvSpPr>
        <p:spPr/>
        <p:txBody>
          <a:bodyPr/>
          <a:lstStyle>
            <a:lvl1pPr>
              <a:defRPr/>
            </a:lvl1pPr>
          </a:lstStyle>
          <a:p>
            <a:pPr>
              <a:defRPr/>
            </a:pPr>
            <a:fld id="{152E25E5-611F-492E-B9A6-7A0E165A5F52}" type="slidenum">
              <a:rPr lang="en-US"/>
              <a:pPr>
                <a:defRPr/>
              </a:pPr>
              <a:t>‹#›</a:t>
            </a:fld>
            <a:endParaRPr lang="en-US"/>
          </a:p>
        </p:txBody>
      </p:sp>
    </p:spTree>
    <p:extLst>
      <p:ext uri="{BB962C8B-B14F-4D97-AF65-F5344CB8AC3E}">
        <p14:creationId xmlns:p14="http://schemas.microsoft.com/office/powerpoint/2010/main" val="135620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smtClean="0"/>
            </a:lvl1pPr>
          </a:lstStyle>
          <a:p>
            <a:pPr>
              <a:defRPr/>
            </a:pPr>
            <a:r>
              <a:rPr lang="en-US"/>
              <a:t>M. Zain Uddin</a:t>
            </a:r>
          </a:p>
        </p:txBody>
      </p:sp>
      <p:sp>
        <p:nvSpPr>
          <p:cNvPr id="8" name="Slide Number Placeholder 5"/>
          <p:cNvSpPr>
            <a:spLocks noGrp="1"/>
          </p:cNvSpPr>
          <p:nvPr>
            <p:ph type="sldNum" sz="quarter" idx="12"/>
          </p:nvPr>
        </p:nvSpPr>
        <p:spPr/>
        <p:txBody>
          <a:bodyPr/>
          <a:lstStyle>
            <a:lvl1pPr>
              <a:defRPr/>
            </a:lvl1pPr>
          </a:lstStyle>
          <a:p>
            <a:pPr>
              <a:defRPr/>
            </a:pPr>
            <a:fld id="{CE61BC67-60D3-4082-B822-9435AADCCD14}" type="slidenum">
              <a:rPr lang="en-US"/>
              <a:pPr>
                <a:defRPr/>
              </a:pPr>
              <a:t>‹#›</a:t>
            </a:fld>
            <a:endParaRPr lang="en-US"/>
          </a:p>
        </p:txBody>
      </p:sp>
    </p:spTree>
    <p:extLst>
      <p:ext uri="{BB962C8B-B14F-4D97-AF65-F5344CB8AC3E}">
        <p14:creationId xmlns:p14="http://schemas.microsoft.com/office/powerpoint/2010/main" val="111566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C5EF3F9-99E9-4215-A455-1F8ACF2C3C78}" type="datetime1">
              <a:rPr lang="en-US" altLang="en-US"/>
              <a:pPr>
                <a:defRPr/>
              </a:pPr>
              <a:t>9/12/2024</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00D6FBD-162C-4E39-8D0E-839A2FD0DDB6}" type="slidenum">
              <a:rPr lang="en-US" altLang="en-US"/>
              <a:pPr>
                <a:defRPr/>
              </a:pPr>
              <a:t>‹#›</a:t>
            </a:fld>
            <a:endParaRPr lang="en-US" altLang="en-US" dirty="0"/>
          </a:p>
        </p:txBody>
      </p:sp>
    </p:spTree>
    <p:extLst>
      <p:ext uri="{BB962C8B-B14F-4D97-AF65-F5344CB8AC3E}">
        <p14:creationId xmlns:p14="http://schemas.microsoft.com/office/powerpoint/2010/main" val="297758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8" name="Rectangle 10">
            <a:extLst>
              <a:ext uri="{FF2B5EF4-FFF2-40B4-BE49-F238E27FC236}">
                <a16:creationId xmlns:a16="http://schemas.microsoft.com/office/drawing/2014/main" id="{21A4F7B2-DB0B-9062-BF57-DA38209C1F45}"/>
              </a:ext>
            </a:extLst>
          </p:cNvPr>
          <p:cNvSpPr>
            <a:spLocks noChangeArrowheads="1"/>
          </p:cNvSpPr>
          <p:nvPr userDrawn="1"/>
        </p:nvSpPr>
        <p:spPr bwMode="auto">
          <a:xfrm>
            <a:off x="0" y="2330450"/>
            <a:ext cx="119888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902" name="Rectangle 14">
            <a:extLst>
              <a:ext uri="{FF2B5EF4-FFF2-40B4-BE49-F238E27FC236}">
                <a16:creationId xmlns:a16="http://schemas.microsoft.com/office/drawing/2014/main" id="{439F1F9F-CB92-715B-153C-C9F3A562A2F2}"/>
              </a:ext>
            </a:extLst>
          </p:cNvPr>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903" name="Text Box 15">
            <a:extLst>
              <a:ext uri="{FF2B5EF4-FFF2-40B4-BE49-F238E27FC236}">
                <a16:creationId xmlns:a16="http://schemas.microsoft.com/office/drawing/2014/main" id="{C56835C2-456A-8E99-A5E4-EB0C911E2353}"/>
              </a:ext>
            </a:extLst>
          </p:cNvPr>
          <p:cNvSpPr txBox="1">
            <a:spLocks noChangeArrowheads="1"/>
          </p:cNvSpPr>
          <p:nvPr userDrawn="1"/>
        </p:nvSpPr>
        <p:spPr bwMode="auto">
          <a:xfrm>
            <a:off x="5181600" y="6400800"/>
            <a:ext cx="680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200">
                <a:solidFill>
                  <a:srgbClr val="996633"/>
                </a:solidFill>
              </a:rPr>
              <a:t>© 2009 Pearson Education, Upper Saddle River, NJ 07458. All Rights Reserved</a:t>
            </a:r>
          </a:p>
        </p:txBody>
      </p:sp>
      <p:sp>
        <p:nvSpPr>
          <p:cNvPr id="37904" name="Text Box 16">
            <a:extLst>
              <a:ext uri="{FF2B5EF4-FFF2-40B4-BE49-F238E27FC236}">
                <a16:creationId xmlns:a16="http://schemas.microsoft.com/office/drawing/2014/main" id="{26BF0D01-373F-05C0-14A2-D2A15F321A09}"/>
              </a:ext>
            </a:extLst>
          </p:cNvPr>
          <p:cNvSpPr txBox="1">
            <a:spLocks noChangeArrowheads="1"/>
          </p:cNvSpPr>
          <p:nvPr userDrawn="1"/>
        </p:nvSpPr>
        <p:spPr bwMode="auto">
          <a:xfrm>
            <a:off x="203200" y="6400800"/>
            <a:ext cx="375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FFFF"/>
                </a:solidFill>
              </a:rPr>
              <a:t>Floyd, Digital Fundamentals, 10</a:t>
            </a:r>
            <a:r>
              <a:rPr lang="en-US" altLang="en-US" sz="1200" b="1" baseline="30000">
                <a:solidFill>
                  <a:srgbClr val="FFFFFF"/>
                </a:solidFill>
              </a:rPr>
              <a:t>th</a:t>
            </a:r>
            <a:r>
              <a:rPr lang="en-US" altLang="en-US" sz="1200" b="1">
                <a:solidFill>
                  <a:srgbClr val="FFFFFF"/>
                </a:solidFill>
              </a:rPr>
              <a:t> ed</a:t>
            </a:r>
          </a:p>
        </p:txBody>
      </p:sp>
    </p:spTree>
    <p:extLst>
      <p:ext uri="{BB962C8B-B14F-4D97-AF65-F5344CB8AC3E}">
        <p14:creationId xmlns:p14="http://schemas.microsoft.com/office/powerpoint/2010/main" val="2265151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 Zain Uddin</a:t>
            </a:r>
          </a:p>
        </p:txBody>
      </p:sp>
      <p:sp>
        <p:nvSpPr>
          <p:cNvPr id="6" name="Slide Number Placeholder 5"/>
          <p:cNvSpPr>
            <a:spLocks noGrp="1"/>
          </p:cNvSpPr>
          <p:nvPr>
            <p:ph type="sldNum" sz="quarter" idx="12"/>
          </p:nvPr>
        </p:nvSpPr>
        <p:spPr/>
        <p:txBody>
          <a:bodyPr/>
          <a:lstStyle>
            <a:lvl1pPr>
              <a:defRPr/>
            </a:lvl1pPr>
          </a:lstStyle>
          <a:p>
            <a:pPr>
              <a:defRPr/>
            </a:pPr>
            <a:fld id="{776B1003-78F8-4240-9930-0277CEDB9170}" type="slidenum">
              <a:rPr lang="en-US"/>
              <a:pPr>
                <a:defRPr/>
              </a:pPr>
              <a:t>‹#›</a:t>
            </a:fld>
            <a:endParaRPr lang="en-US"/>
          </a:p>
        </p:txBody>
      </p:sp>
    </p:spTree>
    <p:extLst>
      <p:ext uri="{BB962C8B-B14F-4D97-AF65-F5344CB8AC3E}">
        <p14:creationId xmlns:p14="http://schemas.microsoft.com/office/powerpoint/2010/main" val="217575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618" y="4343400"/>
            <a:ext cx="987424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smtClean="0"/>
            </a:lvl1pPr>
          </a:lstStyle>
          <a:p>
            <a:pPr>
              <a:defRPr/>
            </a:pPr>
            <a:r>
              <a:rPr lang="en-US"/>
              <a:t>M. Zain Uddin</a:t>
            </a:r>
          </a:p>
        </p:txBody>
      </p:sp>
      <p:sp>
        <p:nvSpPr>
          <p:cNvPr id="9" name="Slide Number Placeholder 5"/>
          <p:cNvSpPr>
            <a:spLocks noGrp="1"/>
          </p:cNvSpPr>
          <p:nvPr>
            <p:ph type="sldNum" sz="quarter" idx="12"/>
          </p:nvPr>
        </p:nvSpPr>
        <p:spPr/>
        <p:txBody>
          <a:bodyPr/>
          <a:lstStyle>
            <a:lvl1pPr>
              <a:defRPr/>
            </a:lvl1pPr>
          </a:lstStyle>
          <a:p>
            <a:pPr>
              <a:defRPr/>
            </a:pPr>
            <a:fld id="{B7C43C13-50A8-4D5A-A049-E8F13ECB7D88}" type="slidenum">
              <a:rPr lang="en-US"/>
              <a:pPr>
                <a:defRPr/>
              </a:pPr>
              <a:t>‹#›</a:t>
            </a:fld>
            <a:endParaRPr lang="en-US"/>
          </a:p>
        </p:txBody>
      </p:sp>
    </p:spTree>
    <p:extLst>
      <p:ext uri="{BB962C8B-B14F-4D97-AF65-F5344CB8AC3E}">
        <p14:creationId xmlns:p14="http://schemas.microsoft.com/office/powerpoint/2010/main" val="255753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 Zain Uddin</a:t>
            </a:r>
          </a:p>
        </p:txBody>
      </p:sp>
      <p:sp>
        <p:nvSpPr>
          <p:cNvPr id="7" name="Slide Number Placeholder 5"/>
          <p:cNvSpPr>
            <a:spLocks noGrp="1"/>
          </p:cNvSpPr>
          <p:nvPr>
            <p:ph type="sldNum" sz="quarter" idx="12"/>
          </p:nvPr>
        </p:nvSpPr>
        <p:spPr/>
        <p:txBody>
          <a:bodyPr/>
          <a:lstStyle>
            <a:lvl1pPr>
              <a:defRPr/>
            </a:lvl1pPr>
          </a:lstStyle>
          <a:p>
            <a:pPr>
              <a:defRPr/>
            </a:pPr>
            <a:fld id="{7B72AEFC-EBEC-49B1-AE73-15CC93171CEA}" type="slidenum">
              <a:rPr lang="en-US"/>
              <a:pPr>
                <a:defRPr/>
              </a:pPr>
              <a:t>‹#›</a:t>
            </a:fld>
            <a:endParaRPr lang="en-US"/>
          </a:p>
        </p:txBody>
      </p:sp>
    </p:spTree>
    <p:extLst>
      <p:ext uri="{BB962C8B-B14F-4D97-AF65-F5344CB8AC3E}">
        <p14:creationId xmlns:p14="http://schemas.microsoft.com/office/powerpoint/2010/main" val="110333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M. Zain Uddin</a:t>
            </a:r>
          </a:p>
        </p:txBody>
      </p:sp>
      <p:sp>
        <p:nvSpPr>
          <p:cNvPr id="9" name="Slide Number Placeholder 5"/>
          <p:cNvSpPr>
            <a:spLocks noGrp="1"/>
          </p:cNvSpPr>
          <p:nvPr>
            <p:ph type="sldNum" sz="quarter" idx="12"/>
          </p:nvPr>
        </p:nvSpPr>
        <p:spPr/>
        <p:txBody>
          <a:bodyPr/>
          <a:lstStyle>
            <a:lvl1pPr>
              <a:defRPr/>
            </a:lvl1pPr>
          </a:lstStyle>
          <a:p>
            <a:pPr>
              <a:defRPr/>
            </a:pPr>
            <a:fld id="{FDC3C0A8-4CF1-4C69-8413-B44F54EE54BF}" type="slidenum">
              <a:rPr lang="en-US"/>
              <a:pPr>
                <a:defRPr/>
              </a:pPr>
              <a:t>‹#›</a:t>
            </a:fld>
            <a:endParaRPr lang="en-US"/>
          </a:p>
        </p:txBody>
      </p:sp>
    </p:spTree>
    <p:extLst>
      <p:ext uri="{BB962C8B-B14F-4D97-AF65-F5344CB8AC3E}">
        <p14:creationId xmlns:p14="http://schemas.microsoft.com/office/powerpoint/2010/main" val="4182007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M. Zain Uddin</a:t>
            </a:r>
          </a:p>
        </p:txBody>
      </p:sp>
      <p:sp>
        <p:nvSpPr>
          <p:cNvPr id="5" name="Slide Number Placeholder 5"/>
          <p:cNvSpPr>
            <a:spLocks noGrp="1"/>
          </p:cNvSpPr>
          <p:nvPr>
            <p:ph type="sldNum" sz="quarter" idx="12"/>
          </p:nvPr>
        </p:nvSpPr>
        <p:spPr/>
        <p:txBody>
          <a:bodyPr/>
          <a:lstStyle>
            <a:lvl1pPr>
              <a:defRPr/>
            </a:lvl1pPr>
          </a:lstStyle>
          <a:p>
            <a:pPr>
              <a:defRPr/>
            </a:pPr>
            <a:fld id="{B4A96131-D829-498C-9719-4F61C6543214}" type="slidenum">
              <a:rPr lang="en-US"/>
              <a:pPr>
                <a:defRPr/>
              </a:pPr>
              <a:t>‹#›</a:t>
            </a:fld>
            <a:endParaRPr lang="en-US"/>
          </a:p>
        </p:txBody>
      </p:sp>
    </p:spTree>
    <p:extLst>
      <p:ext uri="{BB962C8B-B14F-4D97-AF65-F5344CB8AC3E}">
        <p14:creationId xmlns:p14="http://schemas.microsoft.com/office/powerpoint/2010/main" val="16877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smtClean="0">
                <a:solidFill>
                  <a:srgbClr val="FFFFFF"/>
                </a:solidFill>
              </a:defRPr>
            </a:lvl1pPr>
          </a:lstStyle>
          <a:p>
            <a:pPr>
              <a:defRPr/>
            </a:pPr>
            <a:r>
              <a:rPr lang="en-US"/>
              <a:t>M. Zain Uddin</a:t>
            </a:r>
          </a:p>
        </p:txBody>
      </p:sp>
      <p:sp>
        <p:nvSpPr>
          <p:cNvPr id="6" name="Slide Number Placeholder 8"/>
          <p:cNvSpPr>
            <a:spLocks noGrp="1"/>
          </p:cNvSpPr>
          <p:nvPr>
            <p:ph type="sldNum" sz="quarter" idx="12"/>
          </p:nvPr>
        </p:nvSpPr>
        <p:spPr/>
        <p:txBody>
          <a:bodyPr/>
          <a:lstStyle>
            <a:lvl1pPr>
              <a:defRPr/>
            </a:lvl1pPr>
          </a:lstStyle>
          <a:p>
            <a:pPr>
              <a:defRPr/>
            </a:pPr>
            <a:fld id="{76E88F19-6304-47FC-B56C-70C2EBBFAEE2}" type="slidenum">
              <a:rPr lang="en-US"/>
              <a:pPr>
                <a:defRPr/>
              </a:pPr>
              <a:t>‹#›</a:t>
            </a:fld>
            <a:endParaRPr lang="en-US"/>
          </a:p>
        </p:txBody>
      </p:sp>
    </p:spTree>
    <p:extLst>
      <p:ext uri="{BB962C8B-B14F-4D97-AF65-F5344CB8AC3E}">
        <p14:creationId xmlns:p14="http://schemas.microsoft.com/office/powerpoint/2010/main" val="178304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1"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71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465667" y="6459539"/>
            <a:ext cx="2618317"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4800600" y="6459539"/>
            <a:ext cx="4648200" cy="365125"/>
          </a:xfrm>
        </p:spPr>
        <p:txBody>
          <a:bodyPr/>
          <a:lstStyle>
            <a:lvl1pPr algn="l">
              <a:defRPr smtClean="0">
                <a:solidFill>
                  <a:schemeClr val="tx2"/>
                </a:solidFill>
              </a:defRPr>
            </a:lvl1pPr>
          </a:lstStyle>
          <a:p>
            <a:pPr>
              <a:defRPr/>
            </a:pPr>
            <a:r>
              <a:rPr lang="en-US">
                <a:solidFill>
                  <a:srgbClr val="637052"/>
                </a:solidFill>
              </a:rPr>
              <a:t>M. Zain Uddin</a:t>
            </a:r>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838806D8-5691-4516-B55C-B813DECB61F3}" type="slidenum">
              <a:rPr lang="en-US">
                <a:solidFill>
                  <a:srgbClr val="637052"/>
                </a:solidFill>
              </a:rPr>
              <a:pPr>
                <a:defRPr/>
              </a:pPr>
              <a:t>‹#›</a:t>
            </a:fld>
            <a:endParaRPr lang="en-US">
              <a:solidFill>
                <a:srgbClr val="637052"/>
              </a:solidFill>
            </a:endParaRPr>
          </a:p>
        </p:txBody>
      </p:sp>
    </p:spTree>
    <p:extLst>
      <p:ext uri="{BB962C8B-B14F-4D97-AF65-F5344CB8AC3E}">
        <p14:creationId xmlns:p14="http://schemas.microsoft.com/office/powerpoint/2010/main" val="137611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 y="4953000"/>
            <a:ext cx="1218988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 y="4914900"/>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smtClean="0"/>
            </a:lvl1pPr>
          </a:lstStyle>
          <a:p>
            <a:pPr>
              <a:defRPr/>
            </a:pPr>
            <a:r>
              <a:rPr lang="en-US"/>
              <a:t>M. Zain Uddin</a:t>
            </a:r>
          </a:p>
        </p:txBody>
      </p:sp>
      <p:sp>
        <p:nvSpPr>
          <p:cNvPr id="9" name="Slide Number Placeholder 6"/>
          <p:cNvSpPr>
            <a:spLocks noGrp="1"/>
          </p:cNvSpPr>
          <p:nvPr>
            <p:ph type="sldNum" sz="quarter" idx="12"/>
          </p:nvPr>
        </p:nvSpPr>
        <p:spPr/>
        <p:txBody>
          <a:bodyPr/>
          <a:lstStyle>
            <a:lvl1pPr>
              <a:defRPr/>
            </a:lvl1pPr>
          </a:lstStyle>
          <a:p>
            <a:pPr>
              <a:defRPr/>
            </a:pPr>
            <a:fld id="{AC4E5B10-545D-40C2-A467-0A4C8FF11980}" type="slidenum">
              <a:rPr lang="en-US"/>
              <a:pPr>
                <a:defRPr/>
              </a:pPr>
              <a:t>‹#›</a:t>
            </a:fld>
            <a:endParaRPr lang="en-US"/>
          </a:p>
        </p:txBody>
      </p:sp>
    </p:spTree>
    <p:extLst>
      <p:ext uri="{BB962C8B-B14F-4D97-AF65-F5344CB8AC3E}">
        <p14:creationId xmlns:p14="http://schemas.microsoft.com/office/powerpoint/2010/main" val="47271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6"/>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433" y="287339"/>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1096433" y="1846264"/>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6433" y="6459539"/>
            <a:ext cx="2472267" cy="365125"/>
          </a:xfrm>
          <a:prstGeom prst="rect">
            <a:avLst/>
          </a:prstGeom>
        </p:spPr>
        <p:txBody>
          <a:bodyPr vert="horz" lIns="91440" tIns="45720" rIns="91440" bIns="45720" rtlCol="0" anchor="ctr"/>
          <a:lstStyle>
            <a:lvl1pPr algn="l" eaLnBrk="1" hangingPunct="1">
              <a:defRPr sz="900">
                <a:solidFill>
                  <a:srgbClr val="FFFFFF"/>
                </a:solidFill>
              </a:defRPr>
            </a:lvl1pPr>
          </a:lstStyle>
          <a:p>
            <a:pPr fontAlgn="base">
              <a:spcBef>
                <a:spcPct val="0"/>
              </a:spcBef>
              <a:spcAft>
                <a:spcPct val="0"/>
              </a:spcAft>
              <a:defRPr/>
            </a:pPr>
            <a:endParaRPr lang="en-US">
              <a:latin typeface="Tahoma" panose="020B0604030504040204" pitchFamily="34" charset="0"/>
            </a:endParaRPr>
          </a:p>
        </p:txBody>
      </p:sp>
      <p:sp>
        <p:nvSpPr>
          <p:cNvPr id="5" name="Footer Placeholder 4"/>
          <p:cNvSpPr>
            <a:spLocks noGrp="1"/>
          </p:cNvSpPr>
          <p:nvPr>
            <p:ph type="ftr" sz="quarter" idx="3"/>
          </p:nvPr>
        </p:nvSpPr>
        <p:spPr>
          <a:xfrm>
            <a:off x="3687234" y="6459539"/>
            <a:ext cx="4821767" cy="365125"/>
          </a:xfrm>
          <a:prstGeom prst="rect">
            <a:avLst/>
          </a:prstGeom>
        </p:spPr>
        <p:txBody>
          <a:bodyPr vert="horz" lIns="91440" tIns="45720" rIns="91440" bIns="45720" rtlCol="0" anchor="ctr"/>
          <a:lstStyle>
            <a:lvl1pPr algn="ctr" eaLnBrk="1" hangingPunct="1">
              <a:defRPr sz="900" cap="all" baseline="0" smtClean="0">
                <a:solidFill>
                  <a:srgbClr val="FFFFFF"/>
                </a:solidFill>
              </a:defRPr>
            </a:lvl1pPr>
          </a:lstStyle>
          <a:p>
            <a:pPr fontAlgn="base">
              <a:spcBef>
                <a:spcPct val="0"/>
              </a:spcBef>
              <a:spcAft>
                <a:spcPct val="0"/>
              </a:spcAft>
              <a:defRPr/>
            </a:pPr>
            <a:r>
              <a:rPr lang="en-US">
                <a:latin typeface="Tahoma" panose="020B0604030504040204" pitchFamily="34" charset="0"/>
              </a:rPr>
              <a:t>M. Zain Uddin</a:t>
            </a:r>
          </a:p>
        </p:txBody>
      </p:sp>
      <p:sp>
        <p:nvSpPr>
          <p:cNvPr id="6" name="Slide Number Placeholder 5"/>
          <p:cNvSpPr>
            <a:spLocks noGrp="1"/>
          </p:cNvSpPr>
          <p:nvPr>
            <p:ph type="sldNum" sz="quarter" idx="4"/>
          </p:nvPr>
        </p:nvSpPr>
        <p:spPr>
          <a:xfrm>
            <a:off x="9899651" y="6459539"/>
            <a:ext cx="1312333" cy="365125"/>
          </a:xfrm>
          <a:prstGeom prst="rect">
            <a:avLst/>
          </a:prstGeom>
        </p:spPr>
        <p:txBody>
          <a:bodyPr vert="horz" lIns="91440" tIns="45720" rIns="91440" bIns="45720" rtlCol="0" anchor="ctr"/>
          <a:lstStyle>
            <a:lvl1pPr algn="r" eaLnBrk="1" hangingPunct="1">
              <a:defRPr sz="1050">
                <a:solidFill>
                  <a:srgbClr val="FFFFFF"/>
                </a:solidFill>
              </a:defRPr>
            </a:lvl1pPr>
          </a:lstStyle>
          <a:p>
            <a:pPr fontAlgn="base">
              <a:spcBef>
                <a:spcPct val="0"/>
              </a:spcBef>
              <a:spcAft>
                <a:spcPct val="0"/>
              </a:spcAft>
              <a:defRPr/>
            </a:pPr>
            <a:fld id="{742AF2EF-7320-43F3-A519-BE60B05CA56B}" type="slidenum">
              <a:rPr lang="en-US">
                <a:latin typeface="Tahoma" panose="020B0604030504040204" pitchFamily="34" charset="0"/>
              </a:rPr>
              <a:pPr fontAlgn="base">
                <a:spcBef>
                  <a:spcPct val="0"/>
                </a:spcBef>
                <a:spcAft>
                  <a:spcPct val="0"/>
                </a:spcAft>
                <a:defRPr/>
              </a:pPr>
              <a:t>‹#›</a:t>
            </a:fld>
            <a:endParaRPr lang="en-US">
              <a:latin typeface="Tahoma" panose="020B0604030504040204" pitchFamily="34" charset="0"/>
            </a:endParaRPr>
          </a:p>
        </p:txBody>
      </p:sp>
      <p:cxnSp>
        <p:nvCxnSpPr>
          <p:cNvPr id="10" name="Straight Connector 9"/>
          <p:cNvCxnSpPr/>
          <p:nvPr/>
        </p:nvCxnSpPr>
        <p:spPr>
          <a:xfrm>
            <a:off x="1193800" y="1738313"/>
            <a:ext cx="99673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024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4" r:id="rId12"/>
    <p:sldLayoutId id="2147483675" r:id="rId13"/>
  </p:sldLayoutIdLst>
  <p:hf hd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oleObject" Target="../embeddings/oleObject7.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oleObject" Target="../embeddings/oleObject11.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2.png"/><Relationship Id="rId1" Type="http://schemas.openxmlformats.org/officeDocument/2006/relationships/slideLayout" Target="../slideLayouts/slideLayout6.xml"/><Relationship Id="rId5" Type="http://schemas.microsoft.com/office/2007/relationships/hdphoto" Target="../media/hdphoto5.wdp"/><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oleObject" Target="../embeddings/oleObject17.bin"/><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oleObject" Target="../embeddings/oleObject19.bin"/><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xml"/><Relationship Id="rId5" Type="http://schemas.openxmlformats.org/officeDocument/2006/relationships/image" Target="../media/image27.emf"/><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28.e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5.xml"/><Relationship Id="rId7" Type="http://schemas.openxmlformats.org/officeDocument/2006/relationships/image" Target="../media/image29.emf"/><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oleObject" Target="../embeddings/oleObject23.bin"/><Relationship Id="rId5" Type="http://schemas.openxmlformats.org/officeDocument/2006/relationships/image" Target="../media/image27.emf"/><Relationship Id="rId4" Type="http://schemas.openxmlformats.org/officeDocument/2006/relationships/oleObject" Target="../embeddings/oleObject22.bin"/><Relationship Id="rId9"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2.emf"/><Relationship Id="rId5" Type="http://schemas.openxmlformats.org/officeDocument/2006/relationships/oleObject" Target="../embeddings/oleObject26.bin"/><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4.xml"/><Relationship Id="rId5" Type="http://schemas.openxmlformats.org/officeDocument/2006/relationships/image" Target="../media/image33.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5.emf"/><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oleObject" Target="../embeddings/oleObject29.bin"/><Relationship Id="rId5" Type="http://schemas.openxmlformats.org/officeDocument/2006/relationships/image" Target="../media/image34.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pPr>
              <a:defRPr/>
            </a:pPr>
            <a:r>
              <a:rPr lang="en-US" dirty="0"/>
              <a:t>M. Zain Uddin</a:t>
            </a:r>
          </a:p>
        </p:txBody>
      </p:sp>
      <p:sp>
        <p:nvSpPr>
          <p:cNvPr id="8" name="Slide Number Placeholder 3"/>
          <p:cNvSpPr>
            <a:spLocks noGrp="1"/>
          </p:cNvSpPr>
          <p:nvPr>
            <p:ph type="sldNum" sz="quarter" idx="12"/>
          </p:nvPr>
        </p:nvSpPr>
        <p:spPr/>
        <p:txBody>
          <a:bodyPr/>
          <a:lstStyle/>
          <a:p>
            <a:pPr>
              <a:defRPr/>
            </a:pPr>
            <a:fld id="{2A571446-35F1-4CD5-8066-69BB6D4AC6EC}" type="slidenum">
              <a:rPr lang="en-US"/>
              <a:pPr>
                <a:defRPr/>
              </a:pPr>
              <a:t>1</a:t>
            </a:fld>
            <a:endParaRPr lang="en-US" dirty="0"/>
          </a:p>
        </p:txBody>
      </p:sp>
      <p:sp>
        <p:nvSpPr>
          <p:cNvPr id="95237" name="Rectangle 5"/>
          <p:cNvSpPr>
            <a:spLocks noGrp="1" noChangeArrowheads="1"/>
          </p:cNvSpPr>
          <p:nvPr>
            <p:ph type="title" idx="4294967295"/>
          </p:nvPr>
        </p:nvSpPr>
        <p:spPr>
          <a:xfrm>
            <a:off x="1912937" y="1877785"/>
            <a:ext cx="8366125" cy="1698625"/>
          </a:xfrm>
        </p:spPr>
        <p:txBody>
          <a:bodyPr>
            <a:normAutofit/>
          </a:bodyPr>
          <a:lstStyle/>
          <a:p>
            <a:pPr algn="ctr" eaLnBrk="1" fontAlgn="auto" hangingPunct="1">
              <a:spcAft>
                <a:spcPts val="0"/>
              </a:spcAft>
              <a:defRPr/>
            </a:pPr>
            <a:r>
              <a:rPr lang="en-US" sz="3600" b="1" dirty="0">
                <a:solidFill>
                  <a:schemeClr val="folHlink"/>
                </a:solidFill>
              </a:rPr>
              <a:t>Lecture # 4</a:t>
            </a:r>
            <a:br>
              <a:rPr lang="en-US" sz="3600" b="1" dirty="0">
                <a:solidFill>
                  <a:schemeClr val="folHlink"/>
                </a:solidFill>
              </a:rPr>
            </a:br>
            <a:r>
              <a:rPr lang="en-US" sz="1600" b="1" dirty="0">
                <a:solidFill>
                  <a:schemeClr val="folHlink"/>
                </a:solidFill>
              </a:rPr>
              <a:t>Introduction to Boolean algebra/Types of input/ Logic gates/</a:t>
            </a:r>
            <a:br>
              <a:rPr lang="en-US" sz="3600" b="1" dirty="0">
                <a:solidFill>
                  <a:schemeClr val="folHlink"/>
                </a:solidFill>
              </a:rPr>
            </a:br>
            <a:endParaRPr lang="en-US" sz="3600" b="1" dirty="0">
              <a:solidFill>
                <a:schemeClr val="folHlink"/>
              </a:solidFill>
            </a:endParaRPr>
          </a:p>
        </p:txBody>
      </p:sp>
      <p:sp>
        <p:nvSpPr>
          <p:cNvPr id="9222" name="Text Box 4"/>
          <p:cNvSpPr txBox="1">
            <a:spLocks noChangeArrowheads="1"/>
          </p:cNvSpPr>
          <p:nvPr/>
        </p:nvSpPr>
        <p:spPr bwMode="auto">
          <a:xfrm>
            <a:off x="2667000" y="4114800"/>
            <a:ext cx="68580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fontAlgn="base">
              <a:spcBef>
                <a:spcPct val="50000"/>
              </a:spcBef>
              <a:spcAft>
                <a:spcPct val="0"/>
              </a:spcAft>
            </a:pPr>
            <a:r>
              <a:rPr lang="en-US" dirty="0">
                <a:solidFill>
                  <a:srgbClr val="000000"/>
                </a:solidFill>
              </a:rPr>
              <a:t>By: Muhammad Zain Uddin</a:t>
            </a:r>
          </a:p>
          <a:p>
            <a:pPr algn="ctr" fontAlgn="base">
              <a:spcBef>
                <a:spcPct val="50000"/>
              </a:spcBef>
              <a:spcAft>
                <a:spcPct val="0"/>
              </a:spcAft>
            </a:pPr>
            <a:r>
              <a:rPr lang="en-US" dirty="0">
                <a:solidFill>
                  <a:srgbClr val="000000"/>
                </a:solidFill>
              </a:rPr>
              <a:t>email: zuddin@iba.edu.pk</a:t>
            </a:r>
          </a:p>
          <a:p>
            <a:pPr algn="ctr" fontAlgn="base">
              <a:spcBef>
                <a:spcPct val="50000"/>
              </a:spcBef>
              <a:spcAft>
                <a:spcPct val="0"/>
              </a:spcAft>
            </a:pPr>
            <a:endParaRPr lang="en-US" dirty="0">
              <a:solidFill>
                <a:srgbClr val="000000"/>
              </a:solidFill>
            </a:endParaRPr>
          </a:p>
        </p:txBody>
      </p:sp>
    </p:spTree>
    <p:extLst>
      <p:ext uri="{BB962C8B-B14F-4D97-AF65-F5344CB8AC3E}">
        <p14:creationId xmlns:p14="http://schemas.microsoft.com/office/powerpoint/2010/main" val="268493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B0CE-6D9D-55B7-4219-BFD84E3A5012}"/>
              </a:ext>
            </a:extLst>
          </p:cNvPr>
          <p:cNvSpPr>
            <a:spLocks noGrp="1"/>
          </p:cNvSpPr>
          <p:nvPr>
            <p:ph type="title"/>
          </p:nvPr>
        </p:nvSpPr>
        <p:spPr/>
        <p:txBody>
          <a:bodyPr/>
          <a:lstStyle/>
          <a:p>
            <a:r>
              <a:rPr lang="en-US" dirty="0"/>
              <a:t>Converting Eq. into Standard POS</a:t>
            </a:r>
          </a:p>
        </p:txBody>
      </p:sp>
      <p:sp>
        <p:nvSpPr>
          <p:cNvPr id="3" name="Footer Placeholder 2">
            <a:extLst>
              <a:ext uri="{FF2B5EF4-FFF2-40B4-BE49-F238E27FC236}">
                <a16:creationId xmlns:a16="http://schemas.microsoft.com/office/drawing/2014/main" id="{0DFC45B2-A43F-1BC0-1493-E84370D54114}"/>
              </a:ext>
            </a:extLst>
          </p:cNvPr>
          <p:cNvSpPr>
            <a:spLocks noGrp="1"/>
          </p:cNvSpPr>
          <p:nvPr>
            <p:ph type="ftr" sz="quarter" idx="11"/>
          </p:nvPr>
        </p:nvSpPr>
        <p:spPr/>
        <p:txBody>
          <a:bodyPr/>
          <a:lstStyle/>
          <a:p>
            <a:pPr>
              <a:defRPr/>
            </a:pPr>
            <a:r>
              <a:rPr lang="en-US"/>
              <a:t>M. Zain Uddin</a:t>
            </a:r>
          </a:p>
        </p:txBody>
      </p:sp>
      <p:sp>
        <p:nvSpPr>
          <p:cNvPr id="4" name="Slide Number Placeholder 3">
            <a:extLst>
              <a:ext uri="{FF2B5EF4-FFF2-40B4-BE49-F238E27FC236}">
                <a16:creationId xmlns:a16="http://schemas.microsoft.com/office/drawing/2014/main" id="{53B7C979-A401-01D4-A37A-A0D3422B834E}"/>
              </a:ext>
            </a:extLst>
          </p:cNvPr>
          <p:cNvSpPr>
            <a:spLocks noGrp="1"/>
          </p:cNvSpPr>
          <p:nvPr>
            <p:ph type="sldNum" sz="quarter" idx="12"/>
          </p:nvPr>
        </p:nvSpPr>
        <p:spPr/>
        <p:txBody>
          <a:bodyPr/>
          <a:lstStyle/>
          <a:p>
            <a:pPr>
              <a:defRPr/>
            </a:pPr>
            <a:fld id="{B4A96131-D829-498C-9719-4F61C6543214}" type="slidenum">
              <a:rPr lang="en-US" smtClean="0"/>
              <a:pPr>
                <a:defRPr/>
              </a:pPr>
              <a:t>10</a:t>
            </a:fld>
            <a:endParaRPr lang="en-US"/>
          </a:p>
        </p:txBody>
      </p:sp>
      <p:pic>
        <p:nvPicPr>
          <p:cNvPr id="6" name="Picture 5">
            <a:extLst>
              <a:ext uri="{FF2B5EF4-FFF2-40B4-BE49-F238E27FC236}">
                <a16:creationId xmlns:a16="http://schemas.microsoft.com/office/drawing/2014/main" id="{2D7F28BC-9F7E-0133-D565-35C9E6422CE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9000"/>
                    </a14:imgEffect>
                  </a14:imgLayer>
                </a14:imgProps>
              </a:ext>
            </a:extLst>
          </a:blip>
          <a:stretch>
            <a:fillRect/>
          </a:stretch>
        </p:blipFill>
        <p:spPr>
          <a:xfrm>
            <a:off x="2161221" y="1983399"/>
            <a:ext cx="7361558" cy="4229467"/>
          </a:xfrm>
          <a:prstGeom prst="rect">
            <a:avLst/>
          </a:prstGeom>
        </p:spPr>
      </p:pic>
    </p:spTree>
    <p:extLst>
      <p:ext uri="{BB962C8B-B14F-4D97-AF65-F5344CB8AC3E}">
        <p14:creationId xmlns:p14="http://schemas.microsoft.com/office/powerpoint/2010/main" val="164450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5269-C099-6B4E-1E05-52A107EB9176}"/>
              </a:ext>
            </a:extLst>
          </p:cNvPr>
          <p:cNvSpPr>
            <a:spLocks noGrp="1"/>
          </p:cNvSpPr>
          <p:nvPr>
            <p:ph type="title"/>
          </p:nvPr>
        </p:nvSpPr>
        <p:spPr/>
        <p:txBody>
          <a:bodyPr/>
          <a:lstStyle/>
          <a:p>
            <a:r>
              <a:rPr lang="en-US" dirty="0"/>
              <a:t>Example</a:t>
            </a:r>
          </a:p>
        </p:txBody>
      </p:sp>
      <p:sp>
        <p:nvSpPr>
          <p:cNvPr id="3" name="Footer Placeholder 2">
            <a:extLst>
              <a:ext uri="{FF2B5EF4-FFF2-40B4-BE49-F238E27FC236}">
                <a16:creationId xmlns:a16="http://schemas.microsoft.com/office/drawing/2014/main" id="{7F23B6ED-4C61-C2EF-DEAD-6F614711FE34}"/>
              </a:ext>
            </a:extLst>
          </p:cNvPr>
          <p:cNvSpPr>
            <a:spLocks noGrp="1"/>
          </p:cNvSpPr>
          <p:nvPr>
            <p:ph type="ftr" sz="quarter" idx="11"/>
          </p:nvPr>
        </p:nvSpPr>
        <p:spPr/>
        <p:txBody>
          <a:bodyPr/>
          <a:lstStyle/>
          <a:p>
            <a:pPr>
              <a:defRPr/>
            </a:pPr>
            <a:r>
              <a:rPr lang="en-US"/>
              <a:t>M. Zain Uddin</a:t>
            </a:r>
          </a:p>
        </p:txBody>
      </p:sp>
      <p:sp>
        <p:nvSpPr>
          <p:cNvPr id="4" name="Slide Number Placeholder 3">
            <a:extLst>
              <a:ext uri="{FF2B5EF4-FFF2-40B4-BE49-F238E27FC236}">
                <a16:creationId xmlns:a16="http://schemas.microsoft.com/office/drawing/2014/main" id="{CFD94C44-21DE-EF82-1BAC-38D38ADE7607}"/>
              </a:ext>
            </a:extLst>
          </p:cNvPr>
          <p:cNvSpPr>
            <a:spLocks noGrp="1"/>
          </p:cNvSpPr>
          <p:nvPr>
            <p:ph type="sldNum" sz="quarter" idx="12"/>
          </p:nvPr>
        </p:nvSpPr>
        <p:spPr/>
        <p:txBody>
          <a:bodyPr/>
          <a:lstStyle/>
          <a:p>
            <a:pPr>
              <a:defRPr/>
            </a:pPr>
            <a:fld id="{B4A96131-D829-498C-9719-4F61C6543214}" type="slidenum">
              <a:rPr lang="en-US" smtClean="0"/>
              <a:pPr>
                <a:defRPr/>
              </a:pPr>
              <a:t>11</a:t>
            </a:fld>
            <a:endParaRPr lang="en-US"/>
          </a:p>
        </p:txBody>
      </p:sp>
      <p:pic>
        <p:nvPicPr>
          <p:cNvPr id="6" name="Picture 5">
            <a:extLst>
              <a:ext uri="{FF2B5EF4-FFF2-40B4-BE49-F238E27FC236}">
                <a16:creationId xmlns:a16="http://schemas.microsoft.com/office/drawing/2014/main" id="{FB82C8FE-8869-4060-A057-7FE985A73798}"/>
              </a:ext>
            </a:extLst>
          </p:cNvPr>
          <p:cNvPicPr>
            <a:picLocks noChangeAspect="1"/>
          </p:cNvPicPr>
          <p:nvPr/>
        </p:nvPicPr>
        <p:blipFill rotWithShape="1">
          <a:blip r:embed="rId2"/>
          <a:srcRect t="22429"/>
          <a:stretch/>
        </p:blipFill>
        <p:spPr>
          <a:xfrm>
            <a:off x="955040" y="2875279"/>
            <a:ext cx="10355883" cy="3299011"/>
          </a:xfrm>
          <a:prstGeom prst="rect">
            <a:avLst/>
          </a:prstGeom>
        </p:spPr>
      </p:pic>
      <p:pic>
        <p:nvPicPr>
          <p:cNvPr id="8" name="Picture 7">
            <a:extLst>
              <a:ext uri="{FF2B5EF4-FFF2-40B4-BE49-F238E27FC236}">
                <a16:creationId xmlns:a16="http://schemas.microsoft.com/office/drawing/2014/main" id="{F08A53F1-2B01-BA1D-F08F-F27CA708B299}"/>
              </a:ext>
            </a:extLst>
          </p:cNvPr>
          <p:cNvPicPr>
            <a:picLocks noChangeAspect="1"/>
          </p:cNvPicPr>
          <p:nvPr/>
        </p:nvPicPr>
        <p:blipFill rotWithShape="1">
          <a:blip r:embed="rId2"/>
          <a:srcRect l="11938" r="30909" b="79202"/>
          <a:stretch/>
        </p:blipFill>
        <p:spPr>
          <a:xfrm>
            <a:off x="2113281" y="1840104"/>
            <a:ext cx="7538720" cy="1126615"/>
          </a:xfrm>
          <a:prstGeom prst="rect">
            <a:avLst/>
          </a:prstGeom>
        </p:spPr>
      </p:pic>
    </p:spTree>
    <p:extLst>
      <p:ext uri="{BB962C8B-B14F-4D97-AF65-F5344CB8AC3E}">
        <p14:creationId xmlns:p14="http://schemas.microsoft.com/office/powerpoint/2010/main" val="223110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28" name="Text Box 12">
            <a:extLst>
              <a:ext uri="{FF2B5EF4-FFF2-40B4-BE49-F238E27FC236}">
                <a16:creationId xmlns:a16="http://schemas.microsoft.com/office/drawing/2014/main" id="{87421CC2-7EA2-693F-67D7-540C68DBBA5E}"/>
              </a:ext>
            </a:extLst>
          </p:cNvPr>
          <p:cNvSpPr txBox="1">
            <a:spLocks noChangeArrowheads="1"/>
          </p:cNvSpPr>
          <p:nvPr/>
        </p:nvSpPr>
        <p:spPr bwMode="auto">
          <a:xfrm>
            <a:off x="1062129" y="2021863"/>
            <a:ext cx="609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Convert the circuit in the previous example to one that uses only NAND gates.</a:t>
            </a:r>
          </a:p>
        </p:txBody>
      </p:sp>
      <p:sp>
        <p:nvSpPr>
          <p:cNvPr id="137229" name="Text Box 13">
            <a:extLst>
              <a:ext uri="{FF2B5EF4-FFF2-40B4-BE49-F238E27FC236}">
                <a16:creationId xmlns:a16="http://schemas.microsoft.com/office/drawing/2014/main" id="{C8DB4990-8797-18CE-EB2B-B0EDFB97FBB2}"/>
              </a:ext>
            </a:extLst>
          </p:cNvPr>
          <p:cNvSpPr txBox="1">
            <a:spLocks noChangeArrowheads="1"/>
          </p:cNvSpPr>
          <p:nvPr/>
        </p:nvSpPr>
        <p:spPr bwMode="auto">
          <a:xfrm>
            <a:off x="1074570" y="3232151"/>
            <a:ext cx="7543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Recall from Boolean algebra that double inversion cancels. By adding inverting bubbles to above circuit, it is easily converted to NAND gates:</a:t>
            </a:r>
          </a:p>
        </p:txBody>
      </p:sp>
      <p:graphicFrame>
        <p:nvGraphicFramePr>
          <p:cNvPr id="137230" name="Object 14">
            <a:extLst>
              <a:ext uri="{FF2B5EF4-FFF2-40B4-BE49-F238E27FC236}">
                <a16:creationId xmlns:a16="http://schemas.microsoft.com/office/drawing/2014/main" id="{BEAE50C3-EAA0-841A-4B27-041012A22500}"/>
              </a:ext>
            </a:extLst>
          </p:cNvPr>
          <p:cNvGraphicFramePr>
            <a:graphicFrameLocks noChangeAspect="1"/>
          </p:cNvGraphicFramePr>
          <p:nvPr/>
        </p:nvGraphicFramePr>
        <p:xfrm>
          <a:off x="3055770" y="4641851"/>
          <a:ext cx="3016250" cy="1304925"/>
        </p:xfrm>
        <a:graphic>
          <a:graphicData uri="http://schemas.openxmlformats.org/presentationml/2006/ole">
            <mc:AlternateContent xmlns:mc="http://schemas.openxmlformats.org/markup-compatibility/2006">
              <mc:Choice xmlns:v="urn:schemas-microsoft-com:vml" Requires="v">
                <p:oleObj name="CorelDRAW" r:id="rId3" imgW="1460152" imgH="631058" progId="CorelDRAW.Graphic.13">
                  <p:embed/>
                </p:oleObj>
              </mc:Choice>
              <mc:Fallback>
                <p:oleObj name="CorelDRAW" r:id="rId3" imgW="1460152" imgH="631058" progId="CorelDRAW.Graphic.13">
                  <p:embed/>
                  <p:pic>
                    <p:nvPicPr>
                      <p:cNvPr id="137230" name="Object 14">
                        <a:extLst>
                          <a:ext uri="{FF2B5EF4-FFF2-40B4-BE49-F238E27FC236}">
                            <a16:creationId xmlns:a16="http://schemas.microsoft.com/office/drawing/2014/main" id="{BEAE50C3-EAA0-841A-4B27-041012A225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770" y="4641851"/>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7231" name="Group 15">
            <a:extLst>
              <a:ext uri="{FF2B5EF4-FFF2-40B4-BE49-F238E27FC236}">
                <a16:creationId xmlns:a16="http://schemas.microsoft.com/office/drawing/2014/main" id="{1AE7C756-5E14-5F3E-4B96-0F07E2B7A7FD}"/>
              </a:ext>
            </a:extLst>
          </p:cNvPr>
          <p:cNvGrpSpPr>
            <a:grpSpLocks/>
          </p:cNvGrpSpPr>
          <p:nvPr/>
        </p:nvGrpSpPr>
        <p:grpSpPr bwMode="auto">
          <a:xfrm>
            <a:off x="2750970" y="4895850"/>
            <a:ext cx="304800" cy="336550"/>
            <a:chOff x="624" y="2976"/>
            <a:chExt cx="192" cy="212"/>
          </a:xfrm>
        </p:grpSpPr>
        <p:sp>
          <p:nvSpPr>
            <p:cNvPr id="137232" name="Text Box 16">
              <a:extLst>
                <a:ext uri="{FF2B5EF4-FFF2-40B4-BE49-F238E27FC236}">
                  <a16:creationId xmlns:a16="http://schemas.microsoft.com/office/drawing/2014/main" id="{6CADA10B-2157-EB88-16B3-9BC4A7DD72B9}"/>
                </a:ext>
              </a:extLst>
            </p:cNvPr>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37233" name="Line 17">
              <a:extLst>
                <a:ext uri="{FF2B5EF4-FFF2-40B4-BE49-F238E27FC236}">
                  <a16:creationId xmlns:a16="http://schemas.microsoft.com/office/drawing/2014/main" id="{F84566D6-312C-45C6-8A7E-E5234162B859}"/>
                </a:ext>
              </a:extLst>
            </p:cNvPr>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7234" name="Group 18">
            <a:extLst>
              <a:ext uri="{FF2B5EF4-FFF2-40B4-BE49-F238E27FC236}">
                <a16:creationId xmlns:a16="http://schemas.microsoft.com/office/drawing/2014/main" id="{3FB65FC4-B569-48E3-7DEA-B0C1724778CA}"/>
              </a:ext>
            </a:extLst>
          </p:cNvPr>
          <p:cNvGrpSpPr>
            <a:grpSpLocks/>
          </p:cNvGrpSpPr>
          <p:nvPr/>
        </p:nvGrpSpPr>
        <p:grpSpPr bwMode="auto">
          <a:xfrm>
            <a:off x="2750970" y="4565650"/>
            <a:ext cx="304800" cy="336550"/>
            <a:chOff x="624" y="2640"/>
            <a:chExt cx="192" cy="212"/>
          </a:xfrm>
        </p:grpSpPr>
        <p:sp>
          <p:nvSpPr>
            <p:cNvPr id="137235" name="Text Box 19">
              <a:extLst>
                <a:ext uri="{FF2B5EF4-FFF2-40B4-BE49-F238E27FC236}">
                  <a16:creationId xmlns:a16="http://schemas.microsoft.com/office/drawing/2014/main" id="{6C333423-0669-BA4D-0A7A-7028174AF74A}"/>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37236" name="Line 20">
              <a:extLst>
                <a:ext uri="{FF2B5EF4-FFF2-40B4-BE49-F238E27FC236}">
                  <a16:creationId xmlns:a16="http://schemas.microsoft.com/office/drawing/2014/main" id="{0D9CC85D-8F08-8A16-8075-87F3D5289ABE}"/>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7237" name="Text Box 21">
            <a:extLst>
              <a:ext uri="{FF2B5EF4-FFF2-40B4-BE49-F238E27FC236}">
                <a16:creationId xmlns:a16="http://schemas.microsoft.com/office/drawing/2014/main" id="{25F14CB5-AB0D-E388-FA51-33C1C268AFDD}"/>
              </a:ext>
            </a:extLst>
          </p:cNvPr>
          <p:cNvSpPr txBox="1">
            <a:spLocks noChangeArrowheads="1"/>
          </p:cNvSpPr>
          <p:nvPr/>
        </p:nvSpPr>
        <p:spPr bwMode="auto">
          <a:xfrm>
            <a:off x="2750970" y="568325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grpSp>
        <p:nvGrpSpPr>
          <p:cNvPr id="137238" name="Group 22">
            <a:extLst>
              <a:ext uri="{FF2B5EF4-FFF2-40B4-BE49-F238E27FC236}">
                <a16:creationId xmlns:a16="http://schemas.microsoft.com/office/drawing/2014/main" id="{57B33784-4A1F-C9BB-706E-C28F6EA9D881}"/>
              </a:ext>
            </a:extLst>
          </p:cNvPr>
          <p:cNvGrpSpPr>
            <a:grpSpLocks/>
          </p:cNvGrpSpPr>
          <p:nvPr/>
        </p:nvGrpSpPr>
        <p:grpSpPr bwMode="auto">
          <a:xfrm>
            <a:off x="2750970" y="5327650"/>
            <a:ext cx="304800" cy="336550"/>
            <a:chOff x="624" y="2640"/>
            <a:chExt cx="192" cy="212"/>
          </a:xfrm>
        </p:grpSpPr>
        <p:sp>
          <p:nvSpPr>
            <p:cNvPr id="137239" name="Text Box 23">
              <a:extLst>
                <a:ext uri="{FF2B5EF4-FFF2-40B4-BE49-F238E27FC236}">
                  <a16:creationId xmlns:a16="http://schemas.microsoft.com/office/drawing/2014/main" id="{A429E9EA-DF9E-BCD0-E2D8-6544C9C7086C}"/>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37240" name="Line 24">
              <a:extLst>
                <a:ext uri="{FF2B5EF4-FFF2-40B4-BE49-F238E27FC236}">
                  <a16:creationId xmlns:a16="http://schemas.microsoft.com/office/drawing/2014/main" id="{B9B39BDF-F71E-2353-5763-F4B7395A5B75}"/>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7241" name="Group 25">
            <a:extLst>
              <a:ext uri="{FF2B5EF4-FFF2-40B4-BE49-F238E27FC236}">
                <a16:creationId xmlns:a16="http://schemas.microsoft.com/office/drawing/2014/main" id="{72609E82-4171-4F53-AB4B-9CEA16B6077A}"/>
              </a:ext>
            </a:extLst>
          </p:cNvPr>
          <p:cNvGrpSpPr>
            <a:grpSpLocks/>
          </p:cNvGrpSpPr>
          <p:nvPr/>
        </p:nvGrpSpPr>
        <p:grpSpPr bwMode="auto">
          <a:xfrm>
            <a:off x="6211720" y="4953000"/>
            <a:ext cx="304800" cy="336550"/>
            <a:chOff x="624" y="2976"/>
            <a:chExt cx="192" cy="212"/>
          </a:xfrm>
        </p:grpSpPr>
        <p:sp>
          <p:nvSpPr>
            <p:cNvPr id="137242" name="Text Box 26">
              <a:extLst>
                <a:ext uri="{FF2B5EF4-FFF2-40B4-BE49-F238E27FC236}">
                  <a16:creationId xmlns:a16="http://schemas.microsoft.com/office/drawing/2014/main" id="{E2DE5584-F092-F1F3-E489-02E20015BD8B}"/>
                </a:ext>
              </a:extLst>
            </p:cNvPr>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37243" name="Line 27">
              <a:extLst>
                <a:ext uri="{FF2B5EF4-FFF2-40B4-BE49-F238E27FC236}">
                  <a16:creationId xmlns:a16="http://schemas.microsoft.com/office/drawing/2014/main" id="{A94751E9-3034-EEC7-16D1-B198D956BF81}"/>
                </a:ext>
              </a:extLst>
            </p:cNvPr>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7244" name="Group 28">
            <a:extLst>
              <a:ext uri="{FF2B5EF4-FFF2-40B4-BE49-F238E27FC236}">
                <a16:creationId xmlns:a16="http://schemas.microsoft.com/office/drawing/2014/main" id="{F17272BA-55C0-3F96-89C2-112C7F7BAD22}"/>
              </a:ext>
            </a:extLst>
          </p:cNvPr>
          <p:cNvGrpSpPr>
            <a:grpSpLocks/>
          </p:cNvGrpSpPr>
          <p:nvPr/>
        </p:nvGrpSpPr>
        <p:grpSpPr bwMode="auto">
          <a:xfrm>
            <a:off x="6027570" y="4965700"/>
            <a:ext cx="304800" cy="336550"/>
            <a:chOff x="624" y="2640"/>
            <a:chExt cx="192" cy="212"/>
          </a:xfrm>
        </p:grpSpPr>
        <p:sp>
          <p:nvSpPr>
            <p:cNvPr id="137245" name="Text Box 29">
              <a:extLst>
                <a:ext uri="{FF2B5EF4-FFF2-40B4-BE49-F238E27FC236}">
                  <a16:creationId xmlns:a16="http://schemas.microsoft.com/office/drawing/2014/main" id="{A0D7FBB7-0829-FB21-57A5-63C29038B140}"/>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37246" name="Line 30">
              <a:extLst>
                <a:ext uri="{FF2B5EF4-FFF2-40B4-BE49-F238E27FC236}">
                  <a16:creationId xmlns:a16="http://schemas.microsoft.com/office/drawing/2014/main" id="{31AF7241-4411-65DE-641B-B29696520CA5}"/>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7247" name="Text Box 31">
            <a:extLst>
              <a:ext uri="{FF2B5EF4-FFF2-40B4-BE49-F238E27FC236}">
                <a16:creationId xmlns:a16="http://schemas.microsoft.com/office/drawing/2014/main" id="{E2BB03F7-B05A-0114-107D-ACF097C8B5B6}"/>
              </a:ext>
            </a:extLst>
          </p:cNvPr>
          <p:cNvSpPr txBox="1">
            <a:spLocks noChangeArrowheads="1"/>
          </p:cNvSpPr>
          <p:nvPr/>
        </p:nvSpPr>
        <p:spPr bwMode="auto">
          <a:xfrm>
            <a:off x="6440320" y="49530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t>
            </a:r>
          </a:p>
        </p:txBody>
      </p:sp>
      <p:grpSp>
        <p:nvGrpSpPr>
          <p:cNvPr id="137248" name="Group 32">
            <a:extLst>
              <a:ext uri="{FF2B5EF4-FFF2-40B4-BE49-F238E27FC236}">
                <a16:creationId xmlns:a16="http://schemas.microsoft.com/office/drawing/2014/main" id="{1DA3AABD-31F5-BA95-C147-84B799C5AB8D}"/>
              </a:ext>
            </a:extLst>
          </p:cNvPr>
          <p:cNvGrpSpPr>
            <a:grpSpLocks/>
          </p:cNvGrpSpPr>
          <p:nvPr/>
        </p:nvGrpSpPr>
        <p:grpSpPr bwMode="auto">
          <a:xfrm>
            <a:off x="6745120" y="4953000"/>
            <a:ext cx="304800" cy="336550"/>
            <a:chOff x="624" y="2640"/>
            <a:chExt cx="192" cy="212"/>
          </a:xfrm>
        </p:grpSpPr>
        <p:sp>
          <p:nvSpPr>
            <p:cNvPr id="137249" name="Text Box 33">
              <a:extLst>
                <a:ext uri="{FF2B5EF4-FFF2-40B4-BE49-F238E27FC236}">
                  <a16:creationId xmlns:a16="http://schemas.microsoft.com/office/drawing/2014/main" id="{2A59C106-D5F4-92F9-1CB2-BF618B3AFCB9}"/>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37250" name="Line 34">
              <a:extLst>
                <a:ext uri="{FF2B5EF4-FFF2-40B4-BE49-F238E27FC236}">
                  <a16:creationId xmlns:a16="http://schemas.microsoft.com/office/drawing/2014/main" id="{F9B4433F-0017-FCDA-17BE-D92A8E550BBB}"/>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7251" name="Text Box 35">
            <a:extLst>
              <a:ext uri="{FF2B5EF4-FFF2-40B4-BE49-F238E27FC236}">
                <a16:creationId xmlns:a16="http://schemas.microsoft.com/office/drawing/2014/main" id="{09B9A285-04B4-3EA6-7971-0CDFE2B32E6E}"/>
              </a:ext>
            </a:extLst>
          </p:cNvPr>
          <p:cNvSpPr txBox="1">
            <a:spLocks noChangeArrowheads="1"/>
          </p:cNvSpPr>
          <p:nvPr/>
        </p:nvSpPr>
        <p:spPr bwMode="auto">
          <a:xfrm>
            <a:off x="6935620" y="49530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37252" name="Text Box 36">
            <a:extLst>
              <a:ext uri="{FF2B5EF4-FFF2-40B4-BE49-F238E27FC236}">
                <a16:creationId xmlns:a16="http://schemas.microsoft.com/office/drawing/2014/main" id="{276F0F7A-EF4A-9DD2-C65A-8C1D13A1D3E5}"/>
              </a:ext>
            </a:extLst>
          </p:cNvPr>
          <p:cNvSpPr txBox="1">
            <a:spLocks noChangeArrowheads="1"/>
          </p:cNvSpPr>
          <p:nvPr/>
        </p:nvSpPr>
        <p:spPr bwMode="auto">
          <a:xfrm>
            <a:off x="5570370" y="49657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a:t>
            </a:r>
          </a:p>
        </p:txBody>
      </p:sp>
      <p:sp>
        <p:nvSpPr>
          <p:cNvPr id="137253" name="Oval 37">
            <a:extLst>
              <a:ext uri="{FF2B5EF4-FFF2-40B4-BE49-F238E27FC236}">
                <a16:creationId xmlns:a16="http://schemas.microsoft.com/office/drawing/2014/main" id="{4D1EF079-6EB5-DF11-8783-3E189DD68EB3}"/>
              </a:ext>
            </a:extLst>
          </p:cNvPr>
          <p:cNvSpPr>
            <a:spLocks noChangeArrowheads="1"/>
          </p:cNvSpPr>
          <p:nvPr/>
        </p:nvSpPr>
        <p:spPr bwMode="auto">
          <a:xfrm>
            <a:off x="4927433" y="5106989"/>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54" name="Oval 38">
            <a:extLst>
              <a:ext uri="{FF2B5EF4-FFF2-40B4-BE49-F238E27FC236}">
                <a16:creationId xmlns:a16="http://schemas.microsoft.com/office/drawing/2014/main" id="{E24D985C-EE94-3668-3EA6-0E69B049B7E0}"/>
              </a:ext>
            </a:extLst>
          </p:cNvPr>
          <p:cNvSpPr>
            <a:spLocks noChangeArrowheads="1"/>
          </p:cNvSpPr>
          <p:nvPr/>
        </p:nvSpPr>
        <p:spPr bwMode="auto">
          <a:xfrm>
            <a:off x="4922670" y="5368925"/>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55" name="Oval 39">
            <a:extLst>
              <a:ext uri="{FF2B5EF4-FFF2-40B4-BE49-F238E27FC236}">
                <a16:creationId xmlns:a16="http://schemas.microsoft.com/office/drawing/2014/main" id="{521019C1-601B-7ED5-A6F5-63470CE8310F}"/>
              </a:ext>
            </a:extLst>
          </p:cNvPr>
          <p:cNvSpPr>
            <a:spLocks noChangeArrowheads="1"/>
          </p:cNvSpPr>
          <p:nvPr/>
        </p:nvSpPr>
        <p:spPr bwMode="auto">
          <a:xfrm>
            <a:off x="4079708" y="4845050"/>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56" name="Oval 40">
            <a:extLst>
              <a:ext uri="{FF2B5EF4-FFF2-40B4-BE49-F238E27FC236}">
                <a16:creationId xmlns:a16="http://schemas.microsoft.com/office/drawing/2014/main" id="{DF29C6FF-B38D-D70F-059B-CDFBF46D541A}"/>
              </a:ext>
            </a:extLst>
          </p:cNvPr>
          <p:cNvSpPr>
            <a:spLocks noChangeArrowheads="1"/>
          </p:cNvSpPr>
          <p:nvPr/>
        </p:nvSpPr>
        <p:spPr bwMode="auto">
          <a:xfrm>
            <a:off x="4074945" y="5659439"/>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Title 3">
            <a:extLst>
              <a:ext uri="{FF2B5EF4-FFF2-40B4-BE49-F238E27FC236}">
                <a16:creationId xmlns:a16="http://schemas.microsoft.com/office/drawing/2014/main" id="{C277FD72-59B7-2CC3-97F1-47470FBEA500}"/>
              </a:ext>
            </a:extLst>
          </p:cNvPr>
          <p:cNvSpPr>
            <a:spLocks noGrp="1"/>
          </p:cNvSpPr>
          <p:nvPr>
            <p:ph type="title"/>
          </p:nvPr>
        </p:nvSpPr>
        <p:spPr>
          <a:xfrm>
            <a:off x="998370" y="924366"/>
            <a:ext cx="10058400" cy="726240"/>
          </a:xfrm>
        </p:spPr>
        <p:txBody>
          <a:bodyPr>
            <a:normAutofit/>
          </a:bodyPr>
          <a:lstStyle/>
          <a:p>
            <a:r>
              <a:rPr lang="en-US" dirty="0"/>
              <a:t>NAND Logic</a:t>
            </a:r>
          </a:p>
        </p:txBody>
      </p:sp>
    </p:spTree>
    <p:extLst>
      <p:ext uri="{BB962C8B-B14F-4D97-AF65-F5344CB8AC3E}">
        <p14:creationId xmlns:p14="http://schemas.microsoft.com/office/powerpoint/2010/main" val="2154058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37229"/>
                                        </p:tgtEl>
                                        <p:attrNameLst>
                                          <p:attrName>style.visibility</p:attrName>
                                        </p:attrNameLst>
                                      </p:cBhvr>
                                      <p:to>
                                        <p:strVal val="visible"/>
                                      </p:to>
                                    </p:set>
                                    <p:anim calcmode="lin" valueType="num">
                                      <p:cBhvr additive="base">
                                        <p:cTn id="7" dur="500" fill="hold"/>
                                        <p:tgtEl>
                                          <p:spTgt spid="137229"/>
                                        </p:tgtEl>
                                        <p:attrNameLst>
                                          <p:attrName>ppt_x</p:attrName>
                                        </p:attrNameLst>
                                      </p:cBhvr>
                                      <p:tavLst>
                                        <p:tav tm="0">
                                          <p:val>
                                            <p:strVal val="#ppt_x"/>
                                          </p:val>
                                        </p:tav>
                                        <p:tav tm="100000">
                                          <p:val>
                                            <p:strVal val="#ppt_x"/>
                                          </p:val>
                                        </p:tav>
                                      </p:tavLst>
                                    </p:anim>
                                    <p:anim calcmode="lin" valueType="num">
                                      <p:cBhvr additive="base">
                                        <p:cTn id="8" dur="500" fill="hold"/>
                                        <p:tgtEl>
                                          <p:spTgt spid="1372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7" presetClass="entr" presetSubtype="0" fill="hold" nodeType="clickEffect">
                                  <p:stCondLst>
                                    <p:cond delay="0"/>
                                  </p:stCondLst>
                                  <p:childTnLst>
                                    <p:set>
                                      <p:cBhvr>
                                        <p:cTn id="12" dur="1" fill="hold">
                                          <p:stCondLst>
                                            <p:cond delay="0"/>
                                          </p:stCondLst>
                                        </p:cTn>
                                        <p:tgtEl>
                                          <p:spTgt spid="137230"/>
                                        </p:tgtEl>
                                        <p:attrNameLst>
                                          <p:attrName>style.visibility</p:attrName>
                                        </p:attrNameLst>
                                      </p:cBhvr>
                                      <p:to>
                                        <p:strVal val="visible"/>
                                      </p:to>
                                    </p:set>
                                    <p:animEffect transition="in" filter="fade">
                                      <p:cBhvr>
                                        <p:cTn id="13" dur="1000"/>
                                        <p:tgtEl>
                                          <p:spTgt spid="137230"/>
                                        </p:tgtEl>
                                      </p:cBhvr>
                                    </p:animEffect>
                                    <p:anim calcmode="lin" valueType="num">
                                      <p:cBhvr>
                                        <p:cTn id="14" dur="1000" fill="hold"/>
                                        <p:tgtEl>
                                          <p:spTgt spid="137230"/>
                                        </p:tgtEl>
                                        <p:attrNameLst>
                                          <p:attrName>ppt_x</p:attrName>
                                        </p:attrNameLst>
                                      </p:cBhvr>
                                      <p:tavLst>
                                        <p:tav tm="0">
                                          <p:val>
                                            <p:strVal val="#ppt_x"/>
                                          </p:val>
                                        </p:tav>
                                        <p:tav tm="100000">
                                          <p:val>
                                            <p:strVal val="#ppt_x"/>
                                          </p:val>
                                        </p:tav>
                                      </p:tavLst>
                                    </p:anim>
                                    <p:anim calcmode="lin" valueType="num">
                                      <p:cBhvr>
                                        <p:cTn id="15" dur="900" decel="100000" fill="hold"/>
                                        <p:tgtEl>
                                          <p:spTgt spid="137230"/>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7230"/>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37231"/>
                                        </p:tgtEl>
                                        <p:attrNameLst>
                                          <p:attrName>style.visibility</p:attrName>
                                        </p:attrNameLst>
                                      </p:cBhvr>
                                      <p:to>
                                        <p:strVal val="visible"/>
                                      </p:to>
                                    </p:set>
                                    <p:animEffect transition="in" filter="fade">
                                      <p:cBhvr>
                                        <p:cTn id="19" dur="1000"/>
                                        <p:tgtEl>
                                          <p:spTgt spid="137231"/>
                                        </p:tgtEl>
                                      </p:cBhvr>
                                    </p:animEffect>
                                    <p:anim calcmode="lin" valueType="num">
                                      <p:cBhvr>
                                        <p:cTn id="20" dur="1000" fill="hold"/>
                                        <p:tgtEl>
                                          <p:spTgt spid="137231"/>
                                        </p:tgtEl>
                                        <p:attrNameLst>
                                          <p:attrName>ppt_x</p:attrName>
                                        </p:attrNameLst>
                                      </p:cBhvr>
                                      <p:tavLst>
                                        <p:tav tm="0">
                                          <p:val>
                                            <p:strVal val="#ppt_x"/>
                                          </p:val>
                                        </p:tav>
                                        <p:tav tm="100000">
                                          <p:val>
                                            <p:strVal val="#ppt_x"/>
                                          </p:val>
                                        </p:tav>
                                      </p:tavLst>
                                    </p:anim>
                                    <p:anim calcmode="lin" valueType="num">
                                      <p:cBhvr>
                                        <p:cTn id="21" dur="900" decel="100000" fill="hold"/>
                                        <p:tgtEl>
                                          <p:spTgt spid="137231"/>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7231"/>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37234"/>
                                        </p:tgtEl>
                                        <p:attrNameLst>
                                          <p:attrName>style.visibility</p:attrName>
                                        </p:attrNameLst>
                                      </p:cBhvr>
                                      <p:to>
                                        <p:strVal val="visible"/>
                                      </p:to>
                                    </p:set>
                                    <p:animEffect transition="in" filter="fade">
                                      <p:cBhvr>
                                        <p:cTn id="25" dur="1000"/>
                                        <p:tgtEl>
                                          <p:spTgt spid="137234"/>
                                        </p:tgtEl>
                                      </p:cBhvr>
                                    </p:animEffect>
                                    <p:anim calcmode="lin" valueType="num">
                                      <p:cBhvr>
                                        <p:cTn id="26" dur="1000" fill="hold"/>
                                        <p:tgtEl>
                                          <p:spTgt spid="137234"/>
                                        </p:tgtEl>
                                        <p:attrNameLst>
                                          <p:attrName>ppt_x</p:attrName>
                                        </p:attrNameLst>
                                      </p:cBhvr>
                                      <p:tavLst>
                                        <p:tav tm="0">
                                          <p:val>
                                            <p:strVal val="#ppt_x"/>
                                          </p:val>
                                        </p:tav>
                                        <p:tav tm="100000">
                                          <p:val>
                                            <p:strVal val="#ppt_x"/>
                                          </p:val>
                                        </p:tav>
                                      </p:tavLst>
                                    </p:anim>
                                    <p:anim calcmode="lin" valueType="num">
                                      <p:cBhvr>
                                        <p:cTn id="27" dur="900" decel="100000" fill="hold"/>
                                        <p:tgtEl>
                                          <p:spTgt spid="137234"/>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37234"/>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0"/>
                                  </p:stCondLst>
                                  <p:childTnLst>
                                    <p:set>
                                      <p:cBhvr>
                                        <p:cTn id="30" dur="1" fill="hold">
                                          <p:stCondLst>
                                            <p:cond delay="0"/>
                                          </p:stCondLst>
                                        </p:cTn>
                                        <p:tgtEl>
                                          <p:spTgt spid="137237"/>
                                        </p:tgtEl>
                                        <p:attrNameLst>
                                          <p:attrName>style.visibility</p:attrName>
                                        </p:attrNameLst>
                                      </p:cBhvr>
                                      <p:to>
                                        <p:strVal val="visible"/>
                                      </p:to>
                                    </p:set>
                                    <p:animEffect transition="in" filter="fade">
                                      <p:cBhvr>
                                        <p:cTn id="31" dur="1000"/>
                                        <p:tgtEl>
                                          <p:spTgt spid="137237"/>
                                        </p:tgtEl>
                                      </p:cBhvr>
                                    </p:animEffect>
                                    <p:anim calcmode="lin" valueType="num">
                                      <p:cBhvr>
                                        <p:cTn id="32" dur="1000" fill="hold"/>
                                        <p:tgtEl>
                                          <p:spTgt spid="137237"/>
                                        </p:tgtEl>
                                        <p:attrNameLst>
                                          <p:attrName>ppt_x</p:attrName>
                                        </p:attrNameLst>
                                      </p:cBhvr>
                                      <p:tavLst>
                                        <p:tav tm="0">
                                          <p:val>
                                            <p:strVal val="#ppt_x"/>
                                          </p:val>
                                        </p:tav>
                                        <p:tav tm="100000">
                                          <p:val>
                                            <p:strVal val="#ppt_x"/>
                                          </p:val>
                                        </p:tav>
                                      </p:tavLst>
                                    </p:anim>
                                    <p:anim calcmode="lin" valueType="num">
                                      <p:cBhvr>
                                        <p:cTn id="33" dur="900" decel="100000" fill="hold"/>
                                        <p:tgtEl>
                                          <p:spTgt spid="137237"/>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37237"/>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37238"/>
                                        </p:tgtEl>
                                        <p:attrNameLst>
                                          <p:attrName>style.visibility</p:attrName>
                                        </p:attrNameLst>
                                      </p:cBhvr>
                                      <p:to>
                                        <p:strVal val="visible"/>
                                      </p:to>
                                    </p:set>
                                    <p:animEffect transition="in" filter="fade">
                                      <p:cBhvr>
                                        <p:cTn id="37" dur="1000"/>
                                        <p:tgtEl>
                                          <p:spTgt spid="137238"/>
                                        </p:tgtEl>
                                      </p:cBhvr>
                                    </p:animEffect>
                                    <p:anim calcmode="lin" valueType="num">
                                      <p:cBhvr>
                                        <p:cTn id="38" dur="1000" fill="hold"/>
                                        <p:tgtEl>
                                          <p:spTgt spid="137238"/>
                                        </p:tgtEl>
                                        <p:attrNameLst>
                                          <p:attrName>ppt_x</p:attrName>
                                        </p:attrNameLst>
                                      </p:cBhvr>
                                      <p:tavLst>
                                        <p:tav tm="0">
                                          <p:val>
                                            <p:strVal val="#ppt_x"/>
                                          </p:val>
                                        </p:tav>
                                        <p:tav tm="100000">
                                          <p:val>
                                            <p:strVal val="#ppt_x"/>
                                          </p:val>
                                        </p:tav>
                                      </p:tavLst>
                                    </p:anim>
                                    <p:anim calcmode="lin" valueType="num">
                                      <p:cBhvr>
                                        <p:cTn id="39" dur="900" decel="100000" fill="hold"/>
                                        <p:tgtEl>
                                          <p:spTgt spid="137238"/>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37238"/>
                                        </p:tgtEl>
                                        <p:attrNameLst>
                                          <p:attrName>ppt_y</p:attrName>
                                        </p:attrNameLst>
                                      </p:cBhvr>
                                      <p:tavLst>
                                        <p:tav tm="0">
                                          <p:val>
                                            <p:strVal val="#ppt_y-.03"/>
                                          </p:val>
                                        </p:tav>
                                        <p:tav tm="100000">
                                          <p:val>
                                            <p:strVal val="#ppt_y"/>
                                          </p:val>
                                        </p:tav>
                                      </p:tavLst>
                                    </p:anim>
                                  </p:childTnLst>
                                </p:cTn>
                              </p:par>
                              <p:par>
                                <p:cTn id="41" presetID="37" presetClass="entr" presetSubtype="0" fill="hold" nodeType="withEffect">
                                  <p:stCondLst>
                                    <p:cond delay="0"/>
                                  </p:stCondLst>
                                  <p:childTnLst>
                                    <p:set>
                                      <p:cBhvr>
                                        <p:cTn id="42" dur="1" fill="hold">
                                          <p:stCondLst>
                                            <p:cond delay="0"/>
                                          </p:stCondLst>
                                        </p:cTn>
                                        <p:tgtEl>
                                          <p:spTgt spid="137241"/>
                                        </p:tgtEl>
                                        <p:attrNameLst>
                                          <p:attrName>style.visibility</p:attrName>
                                        </p:attrNameLst>
                                      </p:cBhvr>
                                      <p:to>
                                        <p:strVal val="visible"/>
                                      </p:to>
                                    </p:set>
                                    <p:animEffect transition="in" filter="fade">
                                      <p:cBhvr>
                                        <p:cTn id="43" dur="1000"/>
                                        <p:tgtEl>
                                          <p:spTgt spid="137241"/>
                                        </p:tgtEl>
                                      </p:cBhvr>
                                    </p:animEffect>
                                    <p:anim calcmode="lin" valueType="num">
                                      <p:cBhvr>
                                        <p:cTn id="44" dur="1000" fill="hold"/>
                                        <p:tgtEl>
                                          <p:spTgt spid="137241"/>
                                        </p:tgtEl>
                                        <p:attrNameLst>
                                          <p:attrName>ppt_x</p:attrName>
                                        </p:attrNameLst>
                                      </p:cBhvr>
                                      <p:tavLst>
                                        <p:tav tm="0">
                                          <p:val>
                                            <p:strVal val="#ppt_x"/>
                                          </p:val>
                                        </p:tav>
                                        <p:tav tm="100000">
                                          <p:val>
                                            <p:strVal val="#ppt_x"/>
                                          </p:val>
                                        </p:tav>
                                      </p:tavLst>
                                    </p:anim>
                                    <p:anim calcmode="lin" valueType="num">
                                      <p:cBhvr>
                                        <p:cTn id="45" dur="900" decel="100000" fill="hold"/>
                                        <p:tgtEl>
                                          <p:spTgt spid="137241"/>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37241"/>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137244"/>
                                        </p:tgtEl>
                                        <p:attrNameLst>
                                          <p:attrName>style.visibility</p:attrName>
                                        </p:attrNameLst>
                                      </p:cBhvr>
                                      <p:to>
                                        <p:strVal val="visible"/>
                                      </p:to>
                                    </p:set>
                                    <p:animEffect transition="in" filter="fade">
                                      <p:cBhvr>
                                        <p:cTn id="49" dur="1000"/>
                                        <p:tgtEl>
                                          <p:spTgt spid="137244"/>
                                        </p:tgtEl>
                                      </p:cBhvr>
                                    </p:animEffect>
                                    <p:anim calcmode="lin" valueType="num">
                                      <p:cBhvr>
                                        <p:cTn id="50" dur="1000" fill="hold"/>
                                        <p:tgtEl>
                                          <p:spTgt spid="137244"/>
                                        </p:tgtEl>
                                        <p:attrNameLst>
                                          <p:attrName>ppt_x</p:attrName>
                                        </p:attrNameLst>
                                      </p:cBhvr>
                                      <p:tavLst>
                                        <p:tav tm="0">
                                          <p:val>
                                            <p:strVal val="#ppt_x"/>
                                          </p:val>
                                        </p:tav>
                                        <p:tav tm="100000">
                                          <p:val>
                                            <p:strVal val="#ppt_x"/>
                                          </p:val>
                                        </p:tav>
                                      </p:tavLst>
                                    </p:anim>
                                    <p:anim calcmode="lin" valueType="num">
                                      <p:cBhvr>
                                        <p:cTn id="51" dur="900" decel="100000" fill="hold"/>
                                        <p:tgtEl>
                                          <p:spTgt spid="137244"/>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37244"/>
                                        </p:tgtEl>
                                        <p:attrNameLst>
                                          <p:attrName>ppt_y</p:attrName>
                                        </p:attrNameLst>
                                      </p:cBhvr>
                                      <p:tavLst>
                                        <p:tav tm="0">
                                          <p:val>
                                            <p:strVal val="#ppt_y-.03"/>
                                          </p:val>
                                        </p:tav>
                                        <p:tav tm="100000">
                                          <p:val>
                                            <p:strVal val="#ppt_y"/>
                                          </p:val>
                                        </p:tav>
                                      </p:tavLst>
                                    </p:anim>
                                  </p:childTnLst>
                                </p:cTn>
                              </p:par>
                              <p:par>
                                <p:cTn id="53" presetID="37" presetClass="entr" presetSubtype="0" fill="hold" nodeType="withEffect">
                                  <p:stCondLst>
                                    <p:cond delay="0"/>
                                  </p:stCondLst>
                                  <p:childTnLst>
                                    <p:set>
                                      <p:cBhvr>
                                        <p:cTn id="54" dur="1" fill="hold">
                                          <p:stCondLst>
                                            <p:cond delay="0"/>
                                          </p:stCondLst>
                                        </p:cTn>
                                        <p:tgtEl>
                                          <p:spTgt spid="137247"/>
                                        </p:tgtEl>
                                        <p:attrNameLst>
                                          <p:attrName>style.visibility</p:attrName>
                                        </p:attrNameLst>
                                      </p:cBhvr>
                                      <p:to>
                                        <p:strVal val="visible"/>
                                      </p:to>
                                    </p:set>
                                    <p:animEffect transition="in" filter="fade">
                                      <p:cBhvr>
                                        <p:cTn id="55" dur="1000"/>
                                        <p:tgtEl>
                                          <p:spTgt spid="137247"/>
                                        </p:tgtEl>
                                      </p:cBhvr>
                                    </p:animEffect>
                                    <p:anim calcmode="lin" valueType="num">
                                      <p:cBhvr>
                                        <p:cTn id="56" dur="1000" fill="hold"/>
                                        <p:tgtEl>
                                          <p:spTgt spid="137247"/>
                                        </p:tgtEl>
                                        <p:attrNameLst>
                                          <p:attrName>ppt_x</p:attrName>
                                        </p:attrNameLst>
                                      </p:cBhvr>
                                      <p:tavLst>
                                        <p:tav tm="0">
                                          <p:val>
                                            <p:strVal val="#ppt_x"/>
                                          </p:val>
                                        </p:tav>
                                        <p:tav tm="100000">
                                          <p:val>
                                            <p:strVal val="#ppt_x"/>
                                          </p:val>
                                        </p:tav>
                                      </p:tavLst>
                                    </p:anim>
                                    <p:anim calcmode="lin" valueType="num">
                                      <p:cBhvr>
                                        <p:cTn id="57" dur="900" decel="100000" fill="hold"/>
                                        <p:tgtEl>
                                          <p:spTgt spid="137247"/>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37247"/>
                                        </p:tgtEl>
                                        <p:attrNameLst>
                                          <p:attrName>ppt_y</p:attrName>
                                        </p:attrNameLst>
                                      </p:cBhvr>
                                      <p:tavLst>
                                        <p:tav tm="0">
                                          <p:val>
                                            <p:strVal val="#ppt_y-.03"/>
                                          </p:val>
                                        </p:tav>
                                        <p:tav tm="100000">
                                          <p:val>
                                            <p:strVal val="#ppt_y"/>
                                          </p:val>
                                        </p:tav>
                                      </p:tavLst>
                                    </p:anim>
                                  </p:childTnLst>
                                </p:cTn>
                              </p:par>
                              <p:par>
                                <p:cTn id="59" presetID="37" presetClass="entr" presetSubtype="0" fill="hold" nodeType="withEffect">
                                  <p:stCondLst>
                                    <p:cond delay="0"/>
                                  </p:stCondLst>
                                  <p:childTnLst>
                                    <p:set>
                                      <p:cBhvr>
                                        <p:cTn id="60" dur="1" fill="hold">
                                          <p:stCondLst>
                                            <p:cond delay="0"/>
                                          </p:stCondLst>
                                        </p:cTn>
                                        <p:tgtEl>
                                          <p:spTgt spid="137248"/>
                                        </p:tgtEl>
                                        <p:attrNameLst>
                                          <p:attrName>style.visibility</p:attrName>
                                        </p:attrNameLst>
                                      </p:cBhvr>
                                      <p:to>
                                        <p:strVal val="visible"/>
                                      </p:to>
                                    </p:set>
                                    <p:animEffect transition="in" filter="fade">
                                      <p:cBhvr>
                                        <p:cTn id="61" dur="1000"/>
                                        <p:tgtEl>
                                          <p:spTgt spid="137248"/>
                                        </p:tgtEl>
                                      </p:cBhvr>
                                    </p:animEffect>
                                    <p:anim calcmode="lin" valueType="num">
                                      <p:cBhvr>
                                        <p:cTn id="62" dur="1000" fill="hold"/>
                                        <p:tgtEl>
                                          <p:spTgt spid="137248"/>
                                        </p:tgtEl>
                                        <p:attrNameLst>
                                          <p:attrName>ppt_x</p:attrName>
                                        </p:attrNameLst>
                                      </p:cBhvr>
                                      <p:tavLst>
                                        <p:tav tm="0">
                                          <p:val>
                                            <p:strVal val="#ppt_x"/>
                                          </p:val>
                                        </p:tav>
                                        <p:tav tm="100000">
                                          <p:val>
                                            <p:strVal val="#ppt_x"/>
                                          </p:val>
                                        </p:tav>
                                      </p:tavLst>
                                    </p:anim>
                                    <p:anim calcmode="lin" valueType="num">
                                      <p:cBhvr>
                                        <p:cTn id="63" dur="900" decel="100000" fill="hold"/>
                                        <p:tgtEl>
                                          <p:spTgt spid="137248"/>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37248"/>
                                        </p:tgtEl>
                                        <p:attrNameLst>
                                          <p:attrName>ppt_y</p:attrName>
                                        </p:attrNameLst>
                                      </p:cBhvr>
                                      <p:tavLst>
                                        <p:tav tm="0">
                                          <p:val>
                                            <p:strVal val="#ppt_y-.03"/>
                                          </p:val>
                                        </p:tav>
                                        <p:tav tm="100000">
                                          <p:val>
                                            <p:strVal val="#ppt_y"/>
                                          </p:val>
                                        </p:tav>
                                      </p:tavLst>
                                    </p:anim>
                                  </p:childTnLst>
                                </p:cTn>
                              </p:par>
                              <p:par>
                                <p:cTn id="65" presetID="37" presetClass="entr" presetSubtype="0" fill="hold" nodeType="withEffect">
                                  <p:stCondLst>
                                    <p:cond delay="0"/>
                                  </p:stCondLst>
                                  <p:childTnLst>
                                    <p:set>
                                      <p:cBhvr>
                                        <p:cTn id="66" dur="1" fill="hold">
                                          <p:stCondLst>
                                            <p:cond delay="0"/>
                                          </p:stCondLst>
                                        </p:cTn>
                                        <p:tgtEl>
                                          <p:spTgt spid="137251"/>
                                        </p:tgtEl>
                                        <p:attrNameLst>
                                          <p:attrName>style.visibility</p:attrName>
                                        </p:attrNameLst>
                                      </p:cBhvr>
                                      <p:to>
                                        <p:strVal val="visible"/>
                                      </p:to>
                                    </p:set>
                                    <p:animEffect transition="in" filter="fade">
                                      <p:cBhvr>
                                        <p:cTn id="67" dur="1000"/>
                                        <p:tgtEl>
                                          <p:spTgt spid="137251"/>
                                        </p:tgtEl>
                                      </p:cBhvr>
                                    </p:animEffect>
                                    <p:anim calcmode="lin" valueType="num">
                                      <p:cBhvr>
                                        <p:cTn id="68" dur="1000" fill="hold"/>
                                        <p:tgtEl>
                                          <p:spTgt spid="137251"/>
                                        </p:tgtEl>
                                        <p:attrNameLst>
                                          <p:attrName>ppt_x</p:attrName>
                                        </p:attrNameLst>
                                      </p:cBhvr>
                                      <p:tavLst>
                                        <p:tav tm="0">
                                          <p:val>
                                            <p:strVal val="#ppt_x"/>
                                          </p:val>
                                        </p:tav>
                                        <p:tav tm="100000">
                                          <p:val>
                                            <p:strVal val="#ppt_x"/>
                                          </p:val>
                                        </p:tav>
                                      </p:tavLst>
                                    </p:anim>
                                    <p:anim calcmode="lin" valueType="num">
                                      <p:cBhvr>
                                        <p:cTn id="69" dur="900" decel="100000" fill="hold"/>
                                        <p:tgtEl>
                                          <p:spTgt spid="137251"/>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37251"/>
                                        </p:tgtEl>
                                        <p:attrNameLst>
                                          <p:attrName>ppt_y</p:attrName>
                                        </p:attrNameLst>
                                      </p:cBhvr>
                                      <p:tavLst>
                                        <p:tav tm="0">
                                          <p:val>
                                            <p:strVal val="#ppt_y-.03"/>
                                          </p:val>
                                        </p:tav>
                                        <p:tav tm="100000">
                                          <p:val>
                                            <p:strVal val="#ppt_y"/>
                                          </p:val>
                                        </p:tav>
                                      </p:tavLst>
                                    </p:anim>
                                  </p:childTnLst>
                                </p:cTn>
                              </p:par>
                              <p:par>
                                <p:cTn id="71" presetID="37" presetClass="entr" presetSubtype="0" fill="hold" nodeType="withEffect">
                                  <p:stCondLst>
                                    <p:cond delay="0"/>
                                  </p:stCondLst>
                                  <p:childTnLst>
                                    <p:set>
                                      <p:cBhvr>
                                        <p:cTn id="72" dur="1" fill="hold">
                                          <p:stCondLst>
                                            <p:cond delay="0"/>
                                          </p:stCondLst>
                                        </p:cTn>
                                        <p:tgtEl>
                                          <p:spTgt spid="137252"/>
                                        </p:tgtEl>
                                        <p:attrNameLst>
                                          <p:attrName>style.visibility</p:attrName>
                                        </p:attrNameLst>
                                      </p:cBhvr>
                                      <p:to>
                                        <p:strVal val="visible"/>
                                      </p:to>
                                    </p:set>
                                    <p:animEffect transition="in" filter="fade">
                                      <p:cBhvr>
                                        <p:cTn id="73" dur="1000"/>
                                        <p:tgtEl>
                                          <p:spTgt spid="137252"/>
                                        </p:tgtEl>
                                      </p:cBhvr>
                                    </p:animEffect>
                                    <p:anim calcmode="lin" valueType="num">
                                      <p:cBhvr>
                                        <p:cTn id="74" dur="1000" fill="hold"/>
                                        <p:tgtEl>
                                          <p:spTgt spid="137252"/>
                                        </p:tgtEl>
                                        <p:attrNameLst>
                                          <p:attrName>ppt_x</p:attrName>
                                        </p:attrNameLst>
                                      </p:cBhvr>
                                      <p:tavLst>
                                        <p:tav tm="0">
                                          <p:val>
                                            <p:strVal val="#ppt_x"/>
                                          </p:val>
                                        </p:tav>
                                        <p:tav tm="100000">
                                          <p:val>
                                            <p:strVal val="#ppt_x"/>
                                          </p:val>
                                        </p:tav>
                                      </p:tavLst>
                                    </p:anim>
                                    <p:anim calcmode="lin" valueType="num">
                                      <p:cBhvr>
                                        <p:cTn id="75" dur="900" decel="100000" fill="hold"/>
                                        <p:tgtEl>
                                          <p:spTgt spid="137252"/>
                                        </p:tgtEl>
                                        <p:attrNameLst>
                                          <p:attrName>ppt_y</p:attrName>
                                        </p:attrNameLst>
                                      </p:cBhvr>
                                      <p:tavLst>
                                        <p:tav tm="0">
                                          <p:val>
                                            <p:strVal val="#ppt_y+1"/>
                                          </p:val>
                                        </p:tav>
                                        <p:tav tm="100000">
                                          <p:val>
                                            <p:strVal val="#ppt_y-.03"/>
                                          </p:val>
                                        </p:tav>
                                      </p:tavLst>
                                    </p:anim>
                                    <p:anim calcmode="lin" valueType="num">
                                      <p:cBhvr>
                                        <p:cTn id="76" dur="100" accel="100000" fill="hold">
                                          <p:stCondLst>
                                            <p:cond delay="900"/>
                                          </p:stCondLst>
                                        </p:cTn>
                                        <p:tgtEl>
                                          <p:spTgt spid="137252"/>
                                        </p:tgtEl>
                                        <p:attrNameLst>
                                          <p:attrName>ppt_y</p:attrName>
                                        </p:attrNameLst>
                                      </p:cBhvr>
                                      <p:tavLst>
                                        <p:tav tm="0">
                                          <p:val>
                                            <p:strVal val="#ppt_y-.03"/>
                                          </p:val>
                                        </p:tav>
                                        <p:tav tm="100000">
                                          <p:val>
                                            <p:strVal val="#ppt_y"/>
                                          </p:val>
                                        </p:tav>
                                      </p:tavLst>
                                    </p:anim>
                                  </p:childTnLst>
                                </p:cTn>
                              </p:par>
                            </p:childTnLst>
                          </p:cTn>
                        </p:par>
                        <p:par>
                          <p:cTn id="77" fill="hold" nodeType="afterGroup">
                            <p:stCondLst>
                              <p:cond delay="1000"/>
                            </p:stCondLst>
                            <p:childTnLst>
                              <p:par>
                                <p:cTn id="78" presetID="15" presetClass="entr" presetSubtype="0" fill="hold" nodeType="afterEffect">
                                  <p:stCondLst>
                                    <p:cond delay="0"/>
                                  </p:stCondLst>
                                  <p:childTnLst>
                                    <p:set>
                                      <p:cBhvr>
                                        <p:cTn id="79" dur="1" fill="hold">
                                          <p:stCondLst>
                                            <p:cond delay="0"/>
                                          </p:stCondLst>
                                        </p:cTn>
                                        <p:tgtEl>
                                          <p:spTgt spid="137253"/>
                                        </p:tgtEl>
                                        <p:attrNameLst>
                                          <p:attrName>style.visibility</p:attrName>
                                        </p:attrNameLst>
                                      </p:cBhvr>
                                      <p:to>
                                        <p:strVal val="visible"/>
                                      </p:to>
                                    </p:set>
                                    <p:anim calcmode="lin" valueType="num">
                                      <p:cBhvr>
                                        <p:cTn id="80" dur="1000" fill="hold"/>
                                        <p:tgtEl>
                                          <p:spTgt spid="137253"/>
                                        </p:tgtEl>
                                        <p:attrNameLst>
                                          <p:attrName>ppt_w</p:attrName>
                                        </p:attrNameLst>
                                      </p:cBhvr>
                                      <p:tavLst>
                                        <p:tav tm="0">
                                          <p:val>
                                            <p:fltVal val="0"/>
                                          </p:val>
                                        </p:tav>
                                        <p:tav tm="100000">
                                          <p:val>
                                            <p:strVal val="#ppt_w"/>
                                          </p:val>
                                        </p:tav>
                                      </p:tavLst>
                                    </p:anim>
                                    <p:anim calcmode="lin" valueType="num">
                                      <p:cBhvr>
                                        <p:cTn id="81" dur="1000" fill="hold"/>
                                        <p:tgtEl>
                                          <p:spTgt spid="137253"/>
                                        </p:tgtEl>
                                        <p:attrNameLst>
                                          <p:attrName>ppt_h</p:attrName>
                                        </p:attrNameLst>
                                      </p:cBhvr>
                                      <p:tavLst>
                                        <p:tav tm="0">
                                          <p:val>
                                            <p:fltVal val="0"/>
                                          </p:val>
                                        </p:tav>
                                        <p:tav tm="100000">
                                          <p:val>
                                            <p:strVal val="#ppt_h"/>
                                          </p:val>
                                        </p:tav>
                                      </p:tavLst>
                                    </p:anim>
                                    <p:anim calcmode="lin" valueType="num">
                                      <p:cBhvr>
                                        <p:cTn id="82" dur="1000" fill="hold"/>
                                        <p:tgtEl>
                                          <p:spTgt spid="137253"/>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137253"/>
                                        </p:tgtEl>
                                        <p:attrNameLst>
                                          <p:attrName>ppt_y</p:attrName>
                                        </p:attrNameLst>
                                      </p:cBhvr>
                                      <p:tavLst>
                                        <p:tav tm="0" fmla="#ppt_y+(sin(-2*pi*(1-$))*-#ppt_x+cos(-2*pi*(1-$))*(1-#ppt_y))*(1-$)">
                                          <p:val>
                                            <p:fltVal val="0"/>
                                          </p:val>
                                        </p:tav>
                                        <p:tav tm="100000">
                                          <p:val>
                                            <p:fltVal val="1"/>
                                          </p:val>
                                        </p:tav>
                                      </p:tavLst>
                                    </p:anim>
                                  </p:childTnLst>
                                </p:cTn>
                              </p:par>
                              <p:par>
                                <p:cTn id="84" presetID="15" presetClass="entr" presetSubtype="0" fill="hold" nodeType="withEffect">
                                  <p:stCondLst>
                                    <p:cond delay="0"/>
                                  </p:stCondLst>
                                  <p:childTnLst>
                                    <p:set>
                                      <p:cBhvr>
                                        <p:cTn id="85" dur="1" fill="hold">
                                          <p:stCondLst>
                                            <p:cond delay="0"/>
                                          </p:stCondLst>
                                        </p:cTn>
                                        <p:tgtEl>
                                          <p:spTgt spid="137255"/>
                                        </p:tgtEl>
                                        <p:attrNameLst>
                                          <p:attrName>style.visibility</p:attrName>
                                        </p:attrNameLst>
                                      </p:cBhvr>
                                      <p:to>
                                        <p:strVal val="visible"/>
                                      </p:to>
                                    </p:set>
                                    <p:anim calcmode="lin" valueType="num">
                                      <p:cBhvr>
                                        <p:cTn id="86" dur="1000" fill="hold"/>
                                        <p:tgtEl>
                                          <p:spTgt spid="137255"/>
                                        </p:tgtEl>
                                        <p:attrNameLst>
                                          <p:attrName>ppt_w</p:attrName>
                                        </p:attrNameLst>
                                      </p:cBhvr>
                                      <p:tavLst>
                                        <p:tav tm="0">
                                          <p:val>
                                            <p:fltVal val="0"/>
                                          </p:val>
                                        </p:tav>
                                        <p:tav tm="100000">
                                          <p:val>
                                            <p:strVal val="#ppt_w"/>
                                          </p:val>
                                        </p:tav>
                                      </p:tavLst>
                                    </p:anim>
                                    <p:anim calcmode="lin" valueType="num">
                                      <p:cBhvr>
                                        <p:cTn id="87" dur="1000" fill="hold"/>
                                        <p:tgtEl>
                                          <p:spTgt spid="137255"/>
                                        </p:tgtEl>
                                        <p:attrNameLst>
                                          <p:attrName>ppt_h</p:attrName>
                                        </p:attrNameLst>
                                      </p:cBhvr>
                                      <p:tavLst>
                                        <p:tav tm="0">
                                          <p:val>
                                            <p:fltVal val="0"/>
                                          </p:val>
                                        </p:tav>
                                        <p:tav tm="100000">
                                          <p:val>
                                            <p:strVal val="#ppt_h"/>
                                          </p:val>
                                        </p:tav>
                                      </p:tavLst>
                                    </p:anim>
                                    <p:anim calcmode="lin" valueType="num">
                                      <p:cBhvr>
                                        <p:cTn id="88" dur="1000" fill="hold"/>
                                        <p:tgtEl>
                                          <p:spTgt spid="137255"/>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137255"/>
                                        </p:tgtEl>
                                        <p:attrNameLst>
                                          <p:attrName>ppt_y</p:attrName>
                                        </p:attrNameLst>
                                      </p:cBhvr>
                                      <p:tavLst>
                                        <p:tav tm="0" fmla="#ppt_y+(sin(-2*pi*(1-$))*-#ppt_x+cos(-2*pi*(1-$))*(1-#ppt_y))*(1-$)">
                                          <p:val>
                                            <p:fltVal val="0"/>
                                          </p:val>
                                        </p:tav>
                                        <p:tav tm="100000">
                                          <p:val>
                                            <p:fltVal val="1"/>
                                          </p:val>
                                        </p:tav>
                                      </p:tavLst>
                                    </p:anim>
                                  </p:childTnLst>
                                </p:cTn>
                              </p:par>
                            </p:childTnLst>
                          </p:cTn>
                        </p:par>
                        <p:par>
                          <p:cTn id="90" fill="hold" nodeType="afterGroup">
                            <p:stCondLst>
                              <p:cond delay="2000"/>
                            </p:stCondLst>
                            <p:childTnLst>
                              <p:par>
                                <p:cTn id="91" presetID="15" presetClass="entr" presetSubtype="0" fill="hold" nodeType="afterEffect">
                                  <p:stCondLst>
                                    <p:cond delay="0"/>
                                  </p:stCondLst>
                                  <p:childTnLst>
                                    <p:set>
                                      <p:cBhvr>
                                        <p:cTn id="92" dur="1" fill="hold">
                                          <p:stCondLst>
                                            <p:cond delay="0"/>
                                          </p:stCondLst>
                                        </p:cTn>
                                        <p:tgtEl>
                                          <p:spTgt spid="137254"/>
                                        </p:tgtEl>
                                        <p:attrNameLst>
                                          <p:attrName>style.visibility</p:attrName>
                                        </p:attrNameLst>
                                      </p:cBhvr>
                                      <p:to>
                                        <p:strVal val="visible"/>
                                      </p:to>
                                    </p:set>
                                    <p:anim calcmode="lin" valueType="num">
                                      <p:cBhvr>
                                        <p:cTn id="93" dur="1000" fill="hold"/>
                                        <p:tgtEl>
                                          <p:spTgt spid="137254"/>
                                        </p:tgtEl>
                                        <p:attrNameLst>
                                          <p:attrName>ppt_w</p:attrName>
                                        </p:attrNameLst>
                                      </p:cBhvr>
                                      <p:tavLst>
                                        <p:tav tm="0">
                                          <p:val>
                                            <p:fltVal val="0"/>
                                          </p:val>
                                        </p:tav>
                                        <p:tav tm="100000">
                                          <p:val>
                                            <p:strVal val="#ppt_w"/>
                                          </p:val>
                                        </p:tav>
                                      </p:tavLst>
                                    </p:anim>
                                    <p:anim calcmode="lin" valueType="num">
                                      <p:cBhvr>
                                        <p:cTn id="94" dur="1000" fill="hold"/>
                                        <p:tgtEl>
                                          <p:spTgt spid="137254"/>
                                        </p:tgtEl>
                                        <p:attrNameLst>
                                          <p:attrName>ppt_h</p:attrName>
                                        </p:attrNameLst>
                                      </p:cBhvr>
                                      <p:tavLst>
                                        <p:tav tm="0">
                                          <p:val>
                                            <p:fltVal val="0"/>
                                          </p:val>
                                        </p:tav>
                                        <p:tav tm="100000">
                                          <p:val>
                                            <p:strVal val="#ppt_h"/>
                                          </p:val>
                                        </p:tav>
                                      </p:tavLst>
                                    </p:anim>
                                    <p:anim calcmode="lin" valueType="num">
                                      <p:cBhvr>
                                        <p:cTn id="95" dur="1000" fill="hold"/>
                                        <p:tgtEl>
                                          <p:spTgt spid="137254"/>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137254"/>
                                        </p:tgtEl>
                                        <p:attrNameLst>
                                          <p:attrName>ppt_y</p:attrName>
                                        </p:attrNameLst>
                                      </p:cBhvr>
                                      <p:tavLst>
                                        <p:tav tm="0" fmla="#ppt_y+(sin(-2*pi*(1-$))*-#ppt_x+cos(-2*pi*(1-$))*(1-#ppt_y))*(1-$)">
                                          <p:val>
                                            <p:fltVal val="0"/>
                                          </p:val>
                                        </p:tav>
                                        <p:tav tm="100000">
                                          <p:val>
                                            <p:fltVal val="1"/>
                                          </p:val>
                                        </p:tav>
                                      </p:tavLst>
                                    </p:anim>
                                  </p:childTnLst>
                                </p:cTn>
                              </p:par>
                              <p:par>
                                <p:cTn id="97" presetID="15" presetClass="entr" presetSubtype="0" fill="hold" nodeType="withEffect">
                                  <p:stCondLst>
                                    <p:cond delay="0"/>
                                  </p:stCondLst>
                                  <p:childTnLst>
                                    <p:set>
                                      <p:cBhvr>
                                        <p:cTn id="98" dur="1" fill="hold">
                                          <p:stCondLst>
                                            <p:cond delay="0"/>
                                          </p:stCondLst>
                                        </p:cTn>
                                        <p:tgtEl>
                                          <p:spTgt spid="137256"/>
                                        </p:tgtEl>
                                        <p:attrNameLst>
                                          <p:attrName>style.visibility</p:attrName>
                                        </p:attrNameLst>
                                      </p:cBhvr>
                                      <p:to>
                                        <p:strVal val="visible"/>
                                      </p:to>
                                    </p:set>
                                    <p:anim calcmode="lin" valueType="num">
                                      <p:cBhvr>
                                        <p:cTn id="99" dur="1000" fill="hold"/>
                                        <p:tgtEl>
                                          <p:spTgt spid="137256"/>
                                        </p:tgtEl>
                                        <p:attrNameLst>
                                          <p:attrName>ppt_w</p:attrName>
                                        </p:attrNameLst>
                                      </p:cBhvr>
                                      <p:tavLst>
                                        <p:tav tm="0">
                                          <p:val>
                                            <p:fltVal val="0"/>
                                          </p:val>
                                        </p:tav>
                                        <p:tav tm="100000">
                                          <p:val>
                                            <p:strVal val="#ppt_w"/>
                                          </p:val>
                                        </p:tav>
                                      </p:tavLst>
                                    </p:anim>
                                    <p:anim calcmode="lin" valueType="num">
                                      <p:cBhvr>
                                        <p:cTn id="100" dur="1000" fill="hold"/>
                                        <p:tgtEl>
                                          <p:spTgt spid="137256"/>
                                        </p:tgtEl>
                                        <p:attrNameLst>
                                          <p:attrName>ppt_h</p:attrName>
                                        </p:attrNameLst>
                                      </p:cBhvr>
                                      <p:tavLst>
                                        <p:tav tm="0">
                                          <p:val>
                                            <p:fltVal val="0"/>
                                          </p:val>
                                        </p:tav>
                                        <p:tav tm="100000">
                                          <p:val>
                                            <p:strVal val="#ppt_h"/>
                                          </p:val>
                                        </p:tav>
                                      </p:tavLst>
                                    </p:anim>
                                    <p:anim calcmode="lin" valueType="num">
                                      <p:cBhvr>
                                        <p:cTn id="101" dur="1000" fill="hold"/>
                                        <p:tgtEl>
                                          <p:spTgt spid="137256"/>
                                        </p:tgtEl>
                                        <p:attrNameLst>
                                          <p:attrName>ppt_x</p:attrName>
                                        </p:attrNameLst>
                                      </p:cBhvr>
                                      <p:tavLst>
                                        <p:tav tm="0" fmla="#ppt_x+(cos(-2*pi*(1-$))*-#ppt_x-sin(-2*pi*(1-$))*(1-#ppt_y))*(1-$)">
                                          <p:val>
                                            <p:fltVal val="0"/>
                                          </p:val>
                                        </p:tav>
                                        <p:tav tm="100000">
                                          <p:val>
                                            <p:fltVal val="1"/>
                                          </p:val>
                                        </p:tav>
                                      </p:tavLst>
                                    </p:anim>
                                    <p:anim calcmode="lin" valueType="num">
                                      <p:cBhvr>
                                        <p:cTn id="102" dur="1000" fill="hold"/>
                                        <p:tgtEl>
                                          <p:spTgt spid="1372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9" grpId="0"/>
      <p:bldP spid="137237" grpId="0"/>
      <p:bldP spid="137247" grpId="0"/>
      <p:bldP spid="137251" grpId="0"/>
      <p:bldP spid="13725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92" name="Text Box 60">
            <a:extLst>
              <a:ext uri="{FF2B5EF4-FFF2-40B4-BE49-F238E27FC236}">
                <a16:creationId xmlns:a16="http://schemas.microsoft.com/office/drawing/2014/main" id="{FBDE3661-7CA2-D692-4AB9-67BB84AB34C0}"/>
              </a:ext>
            </a:extLst>
          </p:cNvPr>
          <p:cNvSpPr txBox="1">
            <a:spLocks noChangeArrowheads="1"/>
          </p:cNvSpPr>
          <p:nvPr/>
        </p:nvSpPr>
        <p:spPr bwMode="auto">
          <a:xfrm>
            <a:off x="1180318" y="1880123"/>
            <a:ext cx="723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NAND gates are sometimes called </a:t>
            </a:r>
            <a:r>
              <a:rPr lang="en-US" altLang="en-US" b="1"/>
              <a:t>universal</a:t>
            </a:r>
            <a:r>
              <a:rPr lang="en-US" altLang="en-US"/>
              <a:t> gates because  they can be used to produce the other basic Boolean functions.  </a:t>
            </a:r>
          </a:p>
        </p:txBody>
      </p:sp>
      <p:sp>
        <p:nvSpPr>
          <p:cNvPr id="120895" name="Text Box 63">
            <a:extLst>
              <a:ext uri="{FF2B5EF4-FFF2-40B4-BE49-F238E27FC236}">
                <a16:creationId xmlns:a16="http://schemas.microsoft.com/office/drawing/2014/main" id="{C7459240-EE00-002F-AC19-87B8761A4D54}"/>
              </a:ext>
            </a:extLst>
          </p:cNvPr>
          <p:cNvSpPr txBox="1">
            <a:spLocks noChangeArrowheads="1"/>
          </p:cNvSpPr>
          <p:nvPr/>
        </p:nvSpPr>
        <p:spPr bwMode="auto">
          <a:xfrm>
            <a:off x="1713718" y="378512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Inverter</a:t>
            </a:r>
          </a:p>
        </p:txBody>
      </p:sp>
      <p:grpSp>
        <p:nvGrpSpPr>
          <p:cNvPr id="120896" name="Group 64">
            <a:extLst>
              <a:ext uri="{FF2B5EF4-FFF2-40B4-BE49-F238E27FC236}">
                <a16:creationId xmlns:a16="http://schemas.microsoft.com/office/drawing/2014/main" id="{28AA636B-A8F5-F9A3-8AC2-727C1CCD8236}"/>
              </a:ext>
            </a:extLst>
          </p:cNvPr>
          <p:cNvGrpSpPr>
            <a:grpSpLocks/>
          </p:cNvGrpSpPr>
          <p:nvPr/>
        </p:nvGrpSpPr>
        <p:grpSpPr bwMode="auto">
          <a:xfrm>
            <a:off x="2780518" y="3327922"/>
            <a:ext cx="304800" cy="336550"/>
            <a:chOff x="624" y="2640"/>
            <a:chExt cx="192" cy="212"/>
          </a:xfrm>
        </p:grpSpPr>
        <p:sp>
          <p:nvSpPr>
            <p:cNvPr id="120897" name="Text Box 65">
              <a:extLst>
                <a:ext uri="{FF2B5EF4-FFF2-40B4-BE49-F238E27FC236}">
                  <a16:creationId xmlns:a16="http://schemas.microsoft.com/office/drawing/2014/main" id="{92EBB20B-2672-2E62-5055-4779A394190F}"/>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0898" name="Line 66">
              <a:extLst>
                <a:ext uri="{FF2B5EF4-FFF2-40B4-BE49-F238E27FC236}">
                  <a16:creationId xmlns:a16="http://schemas.microsoft.com/office/drawing/2014/main" id="{B03BCDFE-B91D-72E0-654B-579CFD27DAC2}"/>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900" name="Text Box 68">
            <a:extLst>
              <a:ext uri="{FF2B5EF4-FFF2-40B4-BE49-F238E27FC236}">
                <a16:creationId xmlns:a16="http://schemas.microsoft.com/office/drawing/2014/main" id="{7B03D6A2-5A09-39FB-5C44-C18C29F8F865}"/>
              </a:ext>
            </a:extLst>
          </p:cNvPr>
          <p:cNvSpPr txBox="1">
            <a:spLocks noChangeArrowheads="1"/>
          </p:cNvSpPr>
          <p:nvPr/>
        </p:nvSpPr>
        <p:spPr bwMode="auto">
          <a:xfrm>
            <a:off x="1256518" y="332792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graphicFrame>
        <p:nvGraphicFramePr>
          <p:cNvPr id="120904" name="Object 72">
            <a:extLst>
              <a:ext uri="{FF2B5EF4-FFF2-40B4-BE49-F238E27FC236}">
                <a16:creationId xmlns:a16="http://schemas.microsoft.com/office/drawing/2014/main" id="{B942FFCC-48DF-E22E-23B0-9FA4006D7106}"/>
              </a:ext>
            </a:extLst>
          </p:cNvPr>
          <p:cNvGraphicFramePr>
            <a:graphicFrameLocks noChangeAspect="1"/>
          </p:cNvGraphicFramePr>
          <p:nvPr/>
        </p:nvGraphicFramePr>
        <p:xfrm>
          <a:off x="1561318" y="3251723"/>
          <a:ext cx="1219200" cy="555625"/>
        </p:xfrm>
        <a:graphic>
          <a:graphicData uri="http://schemas.openxmlformats.org/presentationml/2006/ole">
            <mc:AlternateContent xmlns:mc="http://schemas.openxmlformats.org/markup-compatibility/2006">
              <mc:Choice xmlns:v="urn:schemas-microsoft-com:vml" Requires="v">
                <p:oleObj name="CorelDRAW" r:id="rId3" imgW="760075" imgH="345603" progId="CorelDRAW.Graphic.13">
                  <p:embed/>
                </p:oleObj>
              </mc:Choice>
              <mc:Fallback>
                <p:oleObj name="CorelDRAW" r:id="rId3" imgW="760075" imgH="345603" progId="CorelDRAW.Graphic.13">
                  <p:embed/>
                  <p:pic>
                    <p:nvPicPr>
                      <p:cNvPr id="120904" name="Object 72">
                        <a:extLst>
                          <a:ext uri="{FF2B5EF4-FFF2-40B4-BE49-F238E27FC236}">
                            <a16:creationId xmlns:a16="http://schemas.microsoft.com/office/drawing/2014/main" id="{B942FFCC-48DF-E22E-23B0-9FA4006D7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1318" y="3251723"/>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0905" name="Object 73">
            <a:extLst>
              <a:ext uri="{FF2B5EF4-FFF2-40B4-BE49-F238E27FC236}">
                <a16:creationId xmlns:a16="http://schemas.microsoft.com/office/drawing/2014/main" id="{B18256F7-A424-F504-0493-C6E373EDDC81}"/>
              </a:ext>
            </a:extLst>
          </p:cNvPr>
          <p:cNvGraphicFramePr>
            <a:graphicFrameLocks noChangeAspect="1"/>
          </p:cNvGraphicFramePr>
          <p:nvPr/>
        </p:nvGraphicFramePr>
        <p:xfrm>
          <a:off x="4837918" y="3251722"/>
          <a:ext cx="1828800" cy="554038"/>
        </p:xfrm>
        <a:graphic>
          <a:graphicData uri="http://schemas.openxmlformats.org/presentationml/2006/ole">
            <mc:AlternateContent xmlns:mc="http://schemas.openxmlformats.org/markup-compatibility/2006">
              <mc:Choice xmlns:v="urn:schemas-microsoft-com:vml" Requires="v">
                <p:oleObj name="CorelDRAW" r:id="rId5" imgW="1212783" imgH="368686" progId="CorelDRAW.Graphic.13">
                  <p:embed/>
                </p:oleObj>
              </mc:Choice>
              <mc:Fallback>
                <p:oleObj name="CorelDRAW" r:id="rId5" imgW="1212783" imgH="368686" progId="CorelDRAW.Graphic.13">
                  <p:embed/>
                  <p:pic>
                    <p:nvPicPr>
                      <p:cNvPr id="120905" name="Object 73">
                        <a:extLst>
                          <a:ext uri="{FF2B5EF4-FFF2-40B4-BE49-F238E27FC236}">
                            <a16:creationId xmlns:a16="http://schemas.microsoft.com/office/drawing/2014/main" id="{B18256F7-A424-F504-0493-C6E373EDD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7918" y="3251722"/>
                        <a:ext cx="1828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06" name="Text Box 74">
            <a:extLst>
              <a:ext uri="{FF2B5EF4-FFF2-40B4-BE49-F238E27FC236}">
                <a16:creationId xmlns:a16="http://schemas.microsoft.com/office/drawing/2014/main" id="{424DBD05-45A4-9D72-FCE1-73AFAF910475}"/>
              </a:ext>
            </a:extLst>
          </p:cNvPr>
          <p:cNvSpPr txBox="1">
            <a:spLocks noChangeArrowheads="1"/>
          </p:cNvSpPr>
          <p:nvPr/>
        </p:nvSpPr>
        <p:spPr bwMode="auto">
          <a:xfrm>
            <a:off x="4914118" y="378512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AND gate</a:t>
            </a:r>
          </a:p>
        </p:txBody>
      </p:sp>
      <p:sp>
        <p:nvSpPr>
          <p:cNvPr id="120907" name="Text Box 75">
            <a:extLst>
              <a:ext uri="{FF2B5EF4-FFF2-40B4-BE49-F238E27FC236}">
                <a16:creationId xmlns:a16="http://schemas.microsoft.com/office/drawing/2014/main" id="{C12093F7-D987-C204-6818-0DDD507D7C85}"/>
              </a:ext>
            </a:extLst>
          </p:cNvPr>
          <p:cNvSpPr txBox="1">
            <a:spLocks noChangeArrowheads="1"/>
          </p:cNvSpPr>
          <p:nvPr/>
        </p:nvSpPr>
        <p:spPr bwMode="auto">
          <a:xfrm>
            <a:off x="4533118" y="325172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0908" name="Text Box 76">
            <a:extLst>
              <a:ext uri="{FF2B5EF4-FFF2-40B4-BE49-F238E27FC236}">
                <a16:creationId xmlns:a16="http://schemas.microsoft.com/office/drawing/2014/main" id="{C9A3170B-A700-60C2-D59A-61A52B7A8C8F}"/>
              </a:ext>
            </a:extLst>
          </p:cNvPr>
          <p:cNvSpPr txBox="1">
            <a:spLocks noChangeArrowheads="1"/>
          </p:cNvSpPr>
          <p:nvPr/>
        </p:nvSpPr>
        <p:spPr bwMode="auto">
          <a:xfrm>
            <a:off x="4533118" y="348032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0910" name="Text Box 78">
            <a:extLst>
              <a:ext uri="{FF2B5EF4-FFF2-40B4-BE49-F238E27FC236}">
                <a16:creationId xmlns:a16="http://schemas.microsoft.com/office/drawing/2014/main" id="{31931B1D-27F2-DB26-84B1-71DD8A3E2CAB}"/>
              </a:ext>
            </a:extLst>
          </p:cNvPr>
          <p:cNvSpPr txBox="1">
            <a:spLocks noChangeArrowheads="1"/>
          </p:cNvSpPr>
          <p:nvPr/>
        </p:nvSpPr>
        <p:spPr bwMode="auto">
          <a:xfrm>
            <a:off x="6666718" y="3327922"/>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AB</a:t>
            </a:r>
          </a:p>
        </p:txBody>
      </p:sp>
      <p:graphicFrame>
        <p:nvGraphicFramePr>
          <p:cNvPr id="120911" name="Object 79">
            <a:extLst>
              <a:ext uri="{FF2B5EF4-FFF2-40B4-BE49-F238E27FC236}">
                <a16:creationId xmlns:a16="http://schemas.microsoft.com/office/drawing/2014/main" id="{5231D447-0A72-6D23-53E8-E886F86C0F69}"/>
              </a:ext>
            </a:extLst>
          </p:cNvPr>
          <p:cNvGraphicFramePr>
            <a:graphicFrameLocks noChangeAspect="1"/>
          </p:cNvGraphicFramePr>
          <p:nvPr/>
        </p:nvGraphicFramePr>
        <p:xfrm>
          <a:off x="1561318" y="4394723"/>
          <a:ext cx="2133600" cy="1109663"/>
        </p:xfrm>
        <a:graphic>
          <a:graphicData uri="http://schemas.openxmlformats.org/presentationml/2006/ole">
            <mc:AlternateContent xmlns:mc="http://schemas.openxmlformats.org/markup-compatibility/2006">
              <mc:Choice xmlns:v="urn:schemas-microsoft-com:vml" Requires="v">
                <p:oleObj name="CorelDRAW" r:id="rId7" imgW="1314490" imgH="684052" progId="CorelDRAW.Graphic.13">
                  <p:embed/>
                </p:oleObj>
              </mc:Choice>
              <mc:Fallback>
                <p:oleObj name="CorelDRAW" r:id="rId7" imgW="1314490" imgH="684052" progId="CorelDRAW.Graphic.13">
                  <p:embed/>
                  <p:pic>
                    <p:nvPicPr>
                      <p:cNvPr id="120911" name="Object 79">
                        <a:extLst>
                          <a:ext uri="{FF2B5EF4-FFF2-40B4-BE49-F238E27FC236}">
                            <a16:creationId xmlns:a16="http://schemas.microsoft.com/office/drawing/2014/main" id="{5231D447-0A72-6D23-53E8-E886F86C0F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1318" y="4394723"/>
                        <a:ext cx="21336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12" name="Text Box 80">
            <a:extLst>
              <a:ext uri="{FF2B5EF4-FFF2-40B4-BE49-F238E27FC236}">
                <a16:creationId xmlns:a16="http://schemas.microsoft.com/office/drawing/2014/main" id="{2C24BCA9-0B40-5CF7-C6AF-269757A06BBE}"/>
              </a:ext>
            </a:extLst>
          </p:cNvPr>
          <p:cNvSpPr txBox="1">
            <a:spLocks noChangeArrowheads="1"/>
          </p:cNvSpPr>
          <p:nvPr/>
        </p:nvSpPr>
        <p:spPr bwMode="auto">
          <a:xfrm>
            <a:off x="1256518" y="447092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0913" name="Text Box 81">
            <a:extLst>
              <a:ext uri="{FF2B5EF4-FFF2-40B4-BE49-F238E27FC236}">
                <a16:creationId xmlns:a16="http://schemas.microsoft.com/office/drawing/2014/main" id="{D526E75A-CDB0-0922-D5E2-B32D99743060}"/>
              </a:ext>
            </a:extLst>
          </p:cNvPr>
          <p:cNvSpPr txBox="1">
            <a:spLocks noChangeArrowheads="1"/>
          </p:cNvSpPr>
          <p:nvPr/>
        </p:nvSpPr>
        <p:spPr bwMode="auto">
          <a:xfrm>
            <a:off x="1256518" y="504877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0914" name="Text Box 82">
            <a:extLst>
              <a:ext uri="{FF2B5EF4-FFF2-40B4-BE49-F238E27FC236}">
                <a16:creationId xmlns:a16="http://schemas.microsoft.com/office/drawing/2014/main" id="{51670B9D-8BD7-0432-AC57-BF56A0F85F4F}"/>
              </a:ext>
            </a:extLst>
          </p:cNvPr>
          <p:cNvSpPr txBox="1">
            <a:spLocks noChangeArrowheads="1"/>
          </p:cNvSpPr>
          <p:nvPr/>
        </p:nvSpPr>
        <p:spPr bwMode="auto">
          <a:xfrm>
            <a:off x="3694918" y="4775722"/>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 + B</a:t>
            </a:r>
          </a:p>
        </p:txBody>
      </p:sp>
      <p:sp>
        <p:nvSpPr>
          <p:cNvPr id="120915" name="Text Box 83">
            <a:extLst>
              <a:ext uri="{FF2B5EF4-FFF2-40B4-BE49-F238E27FC236}">
                <a16:creationId xmlns:a16="http://schemas.microsoft.com/office/drawing/2014/main" id="{C566CA8B-21FD-15C6-937C-A70A4111A6CA}"/>
              </a:ext>
            </a:extLst>
          </p:cNvPr>
          <p:cNvSpPr txBox="1">
            <a:spLocks noChangeArrowheads="1"/>
          </p:cNvSpPr>
          <p:nvPr/>
        </p:nvSpPr>
        <p:spPr bwMode="auto">
          <a:xfrm>
            <a:off x="1713718" y="553772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OR gate</a:t>
            </a:r>
          </a:p>
        </p:txBody>
      </p:sp>
      <p:graphicFrame>
        <p:nvGraphicFramePr>
          <p:cNvPr id="120917" name="Object 85">
            <a:extLst>
              <a:ext uri="{FF2B5EF4-FFF2-40B4-BE49-F238E27FC236}">
                <a16:creationId xmlns:a16="http://schemas.microsoft.com/office/drawing/2014/main" id="{8F7CE5A3-8CFE-34F6-A110-EF501EE8C0CB}"/>
              </a:ext>
            </a:extLst>
          </p:cNvPr>
          <p:cNvGraphicFramePr>
            <a:graphicFrameLocks noChangeAspect="1"/>
          </p:cNvGraphicFramePr>
          <p:nvPr/>
        </p:nvGraphicFramePr>
        <p:xfrm>
          <a:off x="4837918" y="4394723"/>
          <a:ext cx="3124200" cy="1109663"/>
        </p:xfrm>
        <a:graphic>
          <a:graphicData uri="http://schemas.openxmlformats.org/presentationml/2006/ole">
            <mc:AlternateContent xmlns:mc="http://schemas.openxmlformats.org/markup-compatibility/2006">
              <mc:Choice xmlns:v="urn:schemas-microsoft-com:vml" Requires="v">
                <p:oleObj name="CorelDRAW" r:id="rId9" imgW="1925694" imgH="684052" progId="CorelDRAW.Graphic.13">
                  <p:embed/>
                </p:oleObj>
              </mc:Choice>
              <mc:Fallback>
                <p:oleObj name="CorelDRAW" r:id="rId9" imgW="1925694" imgH="684052" progId="CorelDRAW.Graphic.13">
                  <p:embed/>
                  <p:pic>
                    <p:nvPicPr>
                      <p:cNvPr id="120917" name="Object 85">
                        <a:extLst>
                          <a:ext uri="{FF2B5EF4-FFF2-40B4-BE49-F238E27FC236}">
                            <a16:creationId xmlns:a16="http://schemas.microsoft.com/office/drawing/2014/main" id="{8F7CE5A3-8CFE-34F6-A110-EF501EE8C0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37918" y="4394723"/>
                        <a:ext cx="31242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0918" name="Text Box 86">
            <a:extLst>
              <a:ext uri="{FF2B5EF4-FFF2-40B4-BE49-F238E27FC236}">
                <a16:creationId xmlns:a16="http://schemas.microsoft.com/office/drawing/2014/main" id="{F5FC9787-DD33-598A-EBD8-656439328C4D}"/>
              </a:ext>
            </a:extLst>
          </p:cNvPr>
          <p:cNvSpPr txBox="1">
            <a:spLocks noChangeArrowheads="1"/>
          </p:cNvSpPr>
          <p:nvPr/>
        </p:nvSpPr>
        <p:spPr bwMode="auto">
          <a:xfrm>
            <a:off x="4533118" y="447092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0919" name="Text Box 87">
            <a:extLst>
              <a:ext uri="{FF2B5EF4-FFF2-40B4-BE49-F238E27FC236}">
                <a16:creationId xmlns:a16="http://schemas.microsoft.com/office/drawing/2014/main" id="{CE97A7C3-4DE3-D15A-7DAB-1A190113E48D}"/>
              </a:ext>
            </a:extLst>
          </p:cNvPr>
          <p:cNvSpPr txBox="1">
            <a:spLocks noChangeArrowheads="1"/>
          </p:cNvSpPr>
          <p:nvPr/>
        </p:nvSpPr>
        <p:spPr bwMode="auto">
          <a:xfrm>
            <a:off x="4533118" y="5048772"/>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grpSp>
        <p:nvGrpSpPr>
          <p:cNvPr id="120923" name="Group 91">
            <a:extLst>
              <a:ext uri="{FF2B5EF4-FFF2-40B4-BE49-F238E27FC236}">
                <a16:creationId xmlns:a16="http://schemas.microsoft.com/office/drawing/2014/main" id="{41668693-3D41-35BD-B98E-748BC7AD4718}"/>
              </a:ext>
            </a:extLst>
          </p:cNvPr>
          <p:cNvGrpSpPr>
            <a:grpSpLocks/>
          </p:cNvGrpSpPr>
          <p:nvPr/>
        </p:nvGrpSpPr>
        <p:grpSpPr bwMode="auto">
          <a:xfrm>
            <a:off x="7962118" y="4743972"/>
            <a:ext cx="762000" cy="336550"/>
            <a:chOff x="4896" y="2812"/>
            <a:chExt cx="480" cy="212"/>
          </a:xfrm>
        </p:grpSpPr>
        <p:sp>
          <p:nvSpPr>
            <p:cNvPr id="120920" name="Text Box 88">
              <a:extLst>
                <a:ext uri="{FF2B5EF4-FFF2-40B4-BE49-F238E27FC236}">
                  <a16:creationId xmlns:a16="http://schemas.microsoft.com/office/drawing/2014/main" id="{B47ED738-C224-64AB-B7A6-8B942B9B470B}"/>
                </a:ext>
              </a:extLst>
            </p:cNvPr>
            <p:cNvSpPr txBox="1">
              <a:spLocks noChangeArrowheads="1"/>
            </p:cNvSpPr>
            <p:nvPr/>
          </p:nvSpPr>
          <p:spPr bwMode="auto">
            <a:xfrm>
              <a:off x="4896" y="2812"/>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 + B</a:t>
              </a:r>
            </a:p>
          </p:txBody>
        </p:sp>
        <p:sp>
          <p:nvSpPr>
            <p:cNvPr id="120921" name="Line 89">
              <a:extLst>
                <a:ext uri="{FF2B5EF4-FFF2-40B4-BE49-F238E27FC236}">
                  <a16:creationId xmlns:a16="http://schemas.microsoft.com/office/drawing/2014/main" id="{FC177E9D-47B5-005B-7B47-3AA69C577571}"/>
                </a:ext>
              </a:extLst>
            </p:cNvPr>
            <p:cNvSpPr>
              <a:spLocks noChangeShapeType="1"/>
            </p:cNvSpPr>
            <p:nvPr/>
          </p:nvSpPr>
          <p:spPr bwMode="auto">
            <a:xfrm>
              <a:off x="4944" y="2832"/>
              <a:ext cx="33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0922" name="Text Box 90">
            <a:extLst>
              <a:ext uri="{FF2B5EF4-FFF2-40B4-BE49-F238E27FC236}">
                <a16:creationId xmlns:a16="http://schemas.microsoft.com/office/drawing/2014/main" id="{92D43AE3-60C1-B997-6A38-9E82ADF64E0F}"/>
              </a:ext>
            </a:extLst>
          </p:cNvPr>
          <p:cNvSpPr txBox="1">
            <a:spLocks noChangeArrowheads="1"/>
          </p:cNvSpPr>
          <p:nvPr/>
        </p:nvSpPr>
        <p:spPr bwMode="auto">
          <a:xfrm>
            <a:off x="4914118" y="5537722"/>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NOR gate</a:t>
            </a:r>
          </a:p>
        </p:txBody>
      </p:sp>
      <p:sp>
        <p:nvSpPr>
          <p:cNvPr id="4" name="Title 3">
            <a:extLst>
              <a:ext uri="{FF2B5EF4-FFF2-40B4-BE49-F238E27FC236}">
                <a16:creationId xmlns:a16="http://schemas.microsoft.com/office/drawing/2014/main" id="{051B3E28-BC39-270C-FB3E-A8AB818AC3E4}"/>
              </a:ext>
            </a:extLst>
          </p:cNvPr>
          <p:cNvSpPr>
            <a:spLocks noGrp="1"/>
          </p:cNvSpPr>
          <p:nvPr>
            <p:ph type="title"/>
          </p:nvPr>
        </p:nvSpPr>
        <p:spPr>
          <a:xfrm>
            <a:off x="1256518" y="1143814"/>
            <a:ext cx="7315200" cy="578823"/>
          </a:xfrm>
        </p:spPr>
        <p:txBody>
          <a:bodyPr>
            <a:normAutofit fontScale="90000"/>
          </a:bodyPr>
          <a:lstStyle/>
          <a:p>
            <a:r>
              <a:rPr lang="en-US" dirty="0"/>
              <a:t>Universal Gates</a:t>
            </a:r>
          </a:p>
        </p:txBody>
      </p:sp>
    </p:spTree>
    <p:extLst>
      <p:ext uri="{BB962C8B-B14F-4D97-AF65-F5344CB8AC3E}">
        <p14:creationId xmlns:p14="http://schemas.microsoft.com/office/powerpoint/2010/main" val="2603939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0904"/>
                                        </p:tgtEl>
                                        <p:attrNameLst>
                                          <p:attrName>style.visibility</p:attrName>
                                        </p:attrNameLst>
                                      </p:cBhvr>
                                      <p:to>
                                        <p:strVal val="visible"/>
                                      </p:to>
                                    </p:set>
                                    <p:animEffect transition="in" filter="dissolve">
                                      <p:cBhvr>
                                        <p:cTn id="7" dur="500"/>
                                        <p:tgtEl>
                                          <p:spTgt spid="120904"/>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20900"/>
                                        </p:tgtEl>
                                        <p:attrNameLst>
                                          <p:attrName>style.visibility</p:attrName>
                                        </p:attrNameLst>
                                      </p:cBhvr>
                                      <p:to>
                                        <p:strVal val="visible"/>
                                      </p:to>
                                    </p:set>
                                    <p:anim calcmode="lin" valueType="num">
                                      <p:cBhvr additive="base">
                                        <p:cTn id="11" dur="500" fill="hold"/>
                                        <p:tgtEl>
                                          <p:spTgt spid="120900"/>
                                        </p:tgtEl>
                                        <p:attrNameLst>
                                          <p:attrName>ppt_x</p:attrName>
                                        </p:attrNameLst>
                                      </p:cBhvr>
                                      <p:tavLst>
                                        <p:tav tm="0">
                                          <p:val>
                                            <p:strVal val="0-#ppt_w/2"/>
                                          </p:val>
                                        </p:tav>
                                        <p:tav tm="100000">
                                          <p:val>
                                            <p:strVal val="#ppt_x"/>
                                          </p:val>
                                        </p:tav>
                                      </p:tavLst>
                                    </p:anim>
                                    <p:anim calcmode="lin" valueType="num">
                                      <p:cBhvr additive="base">
                                        <p:cTn id="12" dur="500" fill="hold"/>
                                        <p:tgtEl>
                                          <p:spTgt spid="12090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0896"/>
                                        </p:tgtEl>
                                        <p:attrNameLst>
                                          <p:attrName>style.visibility</p:attrName>
                                        </p:attrNameLst>
                                      </p:cBhvr>
                                      <p:to>
                                        <p:strVal val="visible"/>
                                      </p:to>
                                    </p:set>
                                    <p:anim calcmode="lin" valueType="num">
                                      <p:cBhvr additive="base">
                                        <p:cTn id="15" dur="500" fill="hold"/>
                                        <p:tgtEl>
                                          <p:spTgt spid="120896"/>
                                        </p:tgtEl>
                                        <p:attrNameLst>
                                          <p:attrName>ppt_x</p:attrName>
                                        </p:attrNameLst>
                                      </p:cBhvr>
                                      <p:tavLst>
                                        <p:tav tm="0">
                                          <p:val>
                                            <p:strVal val="0-#ppt_w/2"/>
                                          </p:val>
                                        </p:tav>
                                        <p:tav tm="100000">
                                          <p:val>
                                            <p:strVal val="#ppt_x"/>
                                          </p:val>
                                        </p:tav>
                                      </p:tavLst>
                                    </p:anim>
                                    <p:anim calcmode="lin" valueType="num">
                                      <p:cBhvr additive="base">
                                        <p:cTn id="16" dur="500" fill="hold"/>
                                        <p:tgtEl>
                                          <p:spTgt spid="120896"/>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0895"/>
                                        </p:tgtEl>
                                        <p:attrNameLst>
                                          <p:attrName>style.visibility</p:attrName>
                                        </p:attrNameLst>
                                      </p:cBhvr>
                                      <p:to>
                                        <p:strVal val="visible"/>
                                      </p:to>
                                    </p:set>
                                    <p:animEffect transition="in" filter="wipe(left)">
                                      <p:cBhvr>
                                        <p:cTn id="20" dur="500"/>
                                        <p:tgtEl>
                                          <p:spTgt spid="1208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20905"/>
                                        </p:tgtEl>
                                        <p:attrNameLst>
                                          <p:attrName>style.visibility</p:attrName>
                                        </p:attrNameLst>
                                      </p:cBhvr>
                                      <p:to>
                                        <p:strVal val="visible"/>
                                      </p:to>
                                    </p:set>
                                    <p:animEffect transition="in" filter="dissolve">
                                      <p:cBhvr>
                                        <p:cTn id="25" dur="500"/>
                                        <p:tgtEl>
                                          <p:spTgt spid="120905"/>
                                        </p:tgtEl>
                                      </p:cBhvr>
                                    </p:animEffect>
                                  </p:childTnLst>
                                </p:cTn>
                              </p:par>
                            </p:childTnLst>
                          </p:cTn>
                        </p:par>
                        <p:par>
                          <p:cTn id="26" fill="hold" nodeType="afterGroup">
                            <p:stCondLst>
                              <p:cond delay="500"/>
                            </p:stCondLst>
                            <p:childTnLst>
                              <p:par>
                                <p:cTn id="27" presetID="2" presetClass="entr" presetSubtype="8" fill="hold" nodeType="afterEffect">
                                  <p:stCondLst>
                                    <p:cond delay="0"/>
                                  </p:stCondLst>
                                  <p:childTnLst>
                                    <p:set>
                                      <p:cBhvr>
                                        <p:cTn id="28" dur="1" fill="hold">
                                          <p:stCondLst>
                                            <p:cond delay="0"/>
                                          </p:stCondLst>
                                        </p:cTn>
                                        <p:tgtEl>
                                          <p:spTgt spid="120907"/>
                                        </p:tgtEl>
                                        <p:attrNameLst>
                                          <p:attrName>style.visibility</p:attrName>
                                        </p:attrNameLst>
                                      </p:cBhvr>
                                      <p:to>
                                        <p:strVal val="visible"/>
                                      </p:to>
                                    </p:set>
                                    <p:anim calcmode="lin" valueType="num">
                                      <p:cBhvr additive="base">
                                        <p:cTn id="29" dur="500" fill="hold"/>
                                        <p:tgtEl>
                                          <p:spTgt spid="120907"/>
                                        </p:tgtEl>
                                        <p:attrNameLst>
                                          <p:attrName>ppt_x</p:attrName>
                                        </p:attrNameLst>
                                      </p:cBhvr>
                                      <p:tavLst>
                                        <p:tav tm="0">
                                          <p:val>
                                            <p:strVal val="0-#ppt_w/2"/>
                                          </p:val>
                                        </p:tav>
                                        <p:tav tm="100000">
                                          <p:val>
                                            <p:strVal val="#ppt_x"/>
                                          </p:val>
                                        </p:tav>
                                      </p:tavLst>
                                    </p:anim>
                                    <p:anim calcmode="lin" valueType="num">
                                      <p:cBhvr additive="base">
                                        <p:cTn id="30" dur="500" fill="hold"/>
                                        <p:tgtEl>
                                          <p:spTgt spid="120907"/>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20908"/>
                                        </p:tgtEl>
                                        <p:attrNameLst>
                                          <p:attrName>style.visibility</p:attrName>
                                        </p:attrNameLst>
                                      </p:cBhvr>
                                      <p:to>
                                        <p:strVal val="visible"/>
                                      </p:to>
                                    </p:set>
                                    <p:anim calcmode="lin" valueType="num">
                                      <p:cBhvr additive="base">
                                        <p:cTn id="33" dur="500" fill="hold"/>
                                        <p:tgtEl>
                                          <p:spTgt spid="120908"/>
                                        </p:tgtEl>
                                        <p:attrNameLst>
                                          <p:attrName>ppt_x</p:attrName>
                                        </p:attrNameLst>
                                      </p:cBhvr>
                                      <p:tavLst>
                                        <p:tav tm="0">
                                          <p:val>
                                            <p:strVal val="0-#ppt_w/2"/>
                                          </p:val>
                                        </p:tav>
                                        <p:tav tm="100000">
                                          <p:val>
                                            <p:strVal val="#ppt_x"/>
                                          </p:val>
                                        </p:tav>
                                      </p:tavLst>
                                    </p:anim>
                                    <p:anim calcmode="lin" valueType="num">
                                      <p:cBhvr additive="base">
                                        <p:cTn id="34" dur="500" fill="hold"/>
                                        <p:tgtEl>
                                          <p:spTgt spid="120908"/>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0910"/>
                                        </p:tgtEl>
                                        <p:attrNameLst>
                                          <p:attrName>style.visibility</p:attrName>
                                        </p:attrNameLst>
                                      </p:cBhvr>
                                      <p:to>
                                        <p:strVal val="visible"/>
                                      </p:to>
                                    </p:set>
                                    <p:anim calcmode="lin" valueType="num">
                                      <p:cBhvr additive="base">
                                        <p:cTn id="37" dur="500" fill="hold"/>
                                        <p:tgtEl>
                                          <p:spTgt spid="120910"/>
                                        </p:tgtEl>
                                        <p:attrNameLst>
                                          <p:attrName>ppt_x</p:attrName>
                                        </p:attrNameLst>
                                      </p:cBhvr>
                                      <p:tavLst>
                                        <p:tav tm="0">
                                          <p:val>
                                            <p:strVal val="0-#ppt_w/2"/>
                                          </p:val>
                                        </p:tav>
                                        <p:tav tm="100000">
                                          <p:val>
                                            <p:strVal val="#ppt_x"/>
                                          </p:val>
                                        </p:tav>
                                      </p:tavLst>
                                    </p:anim>
                                    <p:anim calcmode="lin" valueType="num">
                                      <p:cBhvr additive="base">
                                        <p:cTn id="38" dur="500" fill="hold"/>
                                        <p:tgtEl>
                                          <p:spTgt spid="12091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120906"/>
                                        </p:tgtEl>
                                        <p:attrNameLst>
                                          <p:attrName>style.visibility</p:attrName>
                                        </p:attrNameLst>
                                      </p:cBhvr>
                                      <p:to>
                                        <p:strVal val="visible"/>
                                      </p:to>
                                    </p:set>
                                    <p:animEffect transition="in" filter="wipe(left)">
                                      <p:cBhvr>
                                        <p:cTn id="42" dur="500"/>
                                        <p:tgtEl>
                                          <p:spTgt spid="1209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20911"/>
                                        </p:tgtEl>
                                        <p:attrNameLst>
                                          <p:attrName>style.visibility</p:attrName>
                                        </p:attrNameLst>
                                      </p:cBhvr>
                                      <p:to>
                                        <p:strVal val="visible"/>
                                      </p:to>
                                    </p:set>
                                    <p:animEffect transition="in" filter="dissolve">
                                      <p:cBhvr>
                                        <p:cTn id="47" dur="500"/>
                                        <p:tgtEl>
                                          <p:spTgt spid="120911"/>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120912"/>
                                        </p:tgtEl>
                                        <p:attrNameLst>
                                          <p:attrName>style.visibility</p:attrName>
                                        </p:attrNameLst>
                                      </p:cBhvr>
                                      <p:to>
                                        <p:strVal val="visible"/>
                                      </p:to>
                                    </p:set>
                                    <p:anim calcmode="lin" valueType="num">
                                      <p:cBhvr additive="base">
                                        <p:cTn id="51" dur="500" fill="hold"/>
                                        <p:tgtEl>
                                          <p:spTgt spid="120912"/>
                                        </p:tgtEl>
                                        <p:attrNameLst>
                                          <p:attrName>ppt_x</p:attrName>
                                        </p:attrNameLst>
                                      </p:cBhvr>
                                      <p:tavLst>
                                        <p:tav tm="0">
                                          <p:val>
                                            <p:strVal val="0-#ppt_w/2"/>
                                          </p:val>
                                        </p:tav>
                                        <p:tav tm="100000">
                                          <p:val>
                                            <p:strVal val="#ppt_x"/>
                                          </p:val>
                                        </p:tav>
                                      </p:tavLst>
                                    </p:anim>
                                    <p:anim calcmode="lin" valueType="num">
                                      <p:cBhvr additive="base">
                                        <p:cTn id="52" dur="500" fill="hold"/>
                                        <p:tgtEl>
                                          <p:spTgt spid="120912"/>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20913"/>
                                        </p:tgtEl>
                                        <p:attrNameLst>
                                          <p:attrName>style.visibility</p:attrName>
                                        </p:attrNameLst>
                                      </p:cBhvr>
                                      <p:to>
                                        <p:strVal val="visible"/>
                                      </p:to>
                                    </p:set>
                                    <p:anim calcmode="lin" valueType="num">
                                      <p:cBhvr additive="base">
                                        <p:cTn id="55" dur="500" fill="hold"/>
                                        <p:tgtEl>
                                          <p:spTgt spid="120913"/>
                                        </p:tgtEl>
                                        <p:attrNameLst>
                                          <p:attrName>ppt_x</p:attrName>
                                        </p:attrNameLst>
                                      </p:cBhvr>
                                      <p:tavLst>
                                        <p:tav tm="0">
                                          <p:val>
                                            <p:strVal val="0-#ppt_w/2"/>
                                          </p:val>
                                        </p:tav>
                                        <p:tav tm="100000">
                                          <p:val>
                                            <p:strVal val="#ppt_x"/>
                                          </p:val>
                                        </p:tav>
                                      </p:tavLst>
                                    </p:anim>
                                    <p:anim calcmode="lin" valueType="num">
                                      <p:cBhvr additive="base">
                                        <p:cTn id="56" dur="500" fill="hold"/>
                                        <p:tgtEl>
                                          <p:spTgt spid="120913"/>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20914"/>
                                        </p:tgtEl>
                                        <p:attrNameLst>
                                          <p:attrName>style.visibility</p:attrName>
                                        </p:attrNameLst>
                                      </p:cBhvr>
                                      <p:to>
                                        <p:strVal val="visible"/>
                                      </p:to>
                                    </p:set>
                                    <p:anim calcmode="lin" valueType="num">
                                      <p:cBhvr additive="base">
                                        <p:cTn id="59" dur="500" fill="hold"/>
                                        <p:tgtEl>
                                          <p:spTgt spid="120914"/>
                                        </p:tgtEl>
                                        <p:attrNameLst>
                                          <p:attrName>ppt_x</p:attrName>
                                        </p:attrNameLst>
                                      </p:cBhvr>
                                      <p:tavLst>
                                        <p:tav tm="0">
                                          <p:val>
                                            <p:strVal val="0-#ppt_w/2"/>
                                          </p:val>
                                        </p:tav>
                                        <p:tav tm="100000">
                                          <p:val>
                                            <p:strVal val="#ppt_x"/>
                                          </p:val>
                                        </p:tav>
                                      </p:tavLst>
                                    </p:anim>
                                    <p:anim calcmode="lin" valueType="num">
                                      <p:cBhvr additive="base">
                                        <p:cTn id="60" dur="500" fill="hold"/>
                                        <p:tgtEl>
                                          <p:spTgt spid="120914"/>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1000"/>
                            </p:stCondLst>
                            <p:childTnLst>
                              <p:par>
                                <p:cTn id="62" presetID="22" presetClass="entr" presetSubtype="8" fill="hold" nodeType="afterEffect">
                                  <p:stCondLst>
                                    <p:cond delay="0"/>
                                  </p:stCondLst>
                                  <p:childTnLst>
                                    <p:set>
                                      <p:cBhvr>
                                        <p:cTn id="63" dur="1" fill="hold">
                                          <p:stCondLst>
                                            <p:cond delay="0"/>
                                          </p:stCondLst>
                                        </p:cTn>
                                        <p:tgtEl>
                                          <p:spTgt spid="120915"/>
                                        </p:tgtEl>
                                        <p:attrNameLst>
                                          <p:attrName>style.visibility</p:attrName>
                                        </p:attrNameLst>
                                      </p:cBhvr>
                                      <p:to>
                                        <p:strVal val="visible"/>
                                      </p:to>
                                    </p:set>
                                    <p:animEffect transition="in" filter="wipe(left)">
                                      <p:cBhvr>
                                        <p:cTn id="64" dur="500"/>
                                        <p:tgtEl>
                                          <p:spTgt spid="12091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20917"/>
                                        </p:tgtEl>
                                        <p:attrNameLst>
                                          <p:attrName>style.visibility</p:attrName>
                                        </p:attrNameLst>
                                      </p:cBhvr>
                                      <p:to>
                                        <p:strVal val="visible"/>
                                      </p:to>
                                    </p:set>
                                    <p:animEffect transition="in" filter="dissolve">
                                      <p:cBhvr>
                                        <p:cTn id="69" dur="500"/>
                                        <p:tgtEl>
                                          <p:spTgt spid="120917"/>
                                        </p:tgtEl>
                                      </p:cBhvr>
                                    </p:animEffect>
                                  </p:childTnLst>
                                </p:cTn>
                              </p:par>
                            </p:childTnLst>
                          </p:cTn>
                        </p:par>
                        <p:par>
                          <p:cTn id="70" fill="hold" nodeType="afterGroup">
                            <p:stCondLst>
                              <p:cond delay="500"/>
                            </p:stCondLst>
                            <p:childTnLst>
                              <p:par>
                                <p:cTn id="71" presetID="2" presetClass="entr" presetSubtype="8" fill="hold" nodeType="afterEffect">
                                  <p:stCondLst>
                                    <p:cond delay="0"/>
                                  </p:stCondLst>
                                  <p:childTnLst>
                                    <p:set>
                                      <p:cBhvr>
                                        <p:cTn id="72" dur="1" fill="hold">
                                          <p:stCondLst>
                                            <p:cond delay="0"/>
                                          </p:stCondLst>
                                        </p:cTn>
                                        <p:tgtEl>
                                          <p:spTgt spid="120918"/>
                                        </p:tgtEl>
                                        <p:attrNameLst>
                                          <p:attrName>style.visibility</p:attrName>
                                        </p:attrNameLst>
                                      </p:cBhvr>
                                      <p:to>
                                        <p:strVal val="visible"/>
                                      </p:to>
                                    </p:set>
                                    <p:anim calcmode="lin" valueType="num">
                                      <p:cBhvr additive="base">
                                        <p:cTn id="73" dur="500" fill="hold"/>
                                        <p:tgtEl>
                                          <p:spTgt spid="120918"/>
                                        </p:tgtEl>
                                        <p:attrNameLst>
                                          <p:attrName>ppt_x</p:attrName>
                                        </p:attrNameLst>
                                      </p:cBhvr>
                                      <p:tavLst>
                                        <p:tav tm="0">
                                          <p:val>
                                            <p:strVal val="0-#ppt_w/2"/>
                                          </p:val>
                                        </p:tav>
                                        <p:tav tm="100000">
                                          <p:val>
                                            <p:strVal val="#ppt_x"/>
                                          </p:val>
                                        </p:tav>
                                      </p:tavLst>
                                    </p:anim>
                                    <p:anim calcmode="lin" valueType="num">
                                      <p:cBhvr additive="base">
                                        <p:cTn id="74" dur="500" fill="hold"/>
                                        <p:tgtEl>
                                          <p:spTgt spid="120918"/>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120919"/>
                                        </p:tgtEl>
                                        <p:attrNameLst>
                                          <p:attrName>style.visibility</p:attrName>
                                        </p:attrNameLst>
                                      </p:cBhvr>
                                      <p:to>
                                        <p:strVal val="visible"/>
                                      </p:to>
                                    </p:set>
                                    <p:anim calcmode="lin" valueType="num">
                                      <p:cBhvr additive="base">
                                        <p:cTn id="77" dur="500" fill="hold"/>
                                        <p:tgtEl>
                                          <p:spTgt spid="120919"/>
                                        </p:tgtEl>
                                        <p:attrNameLst>
                                          <p:attrName>ppt_x</p:attrName>
                                        </p:attrNameLst>
                                      </p:cBhvr>
                                      <p:tavLst>
                                        <p:tav tm="0">
                                          <p:val>
                                            <p:strVal val="0-#ppt_w/2"/>
                                          </p:val>
                                        </p:tav>
                                        <p:tav tm="100000">
                                          <p:val>
                                            <p:strVal val="#ppt_x"/>
                                          </p:val>
                                        </p:tav>
                                      </p:tavLst>
                                    </p:anim>
                                    <p:anim calcmode="lin" valueType="num">
                                      <p:cBhvr additive="base">
                                        <p:cTn id="78" dur="500" fill="hold"/>
                                        <p:tgtEl>
                                          <p:spTgt spid="120919"/>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120923"/>
                                        </p:tgtEl>
                                        <p:attrNameLst>
                                          <p:attrName>style.visibility</p:attrName>
                                        </p:attrNameLst>
                                      </p:cBhvr>
                                      <p:to>
                                        <p:strVal val="visible"/>
                                      </p:to>
                                    </p:set>
                                    <p:anim calcmode="lin" valueType="num">
                                      <p:cBhvr additive="base">
                                        <p:cTn id="81" dur="500" fill="hold"/>
                                        <p:tgtEl>
                                          <p:spTgt spid="120923"/>
                                        </p:tgtEl>
                                        <p:attrNameLst>
                                          <p:attrName>ppt_x</p:attrName>
                                        </p:attrNameLst>
                                      </p:cBhvr>
                                      <p:tavLst>
                                        <p:tav tm="0">
                                          <p:val>
                                            <p:strVal val="0-#ppt_w/2"/>
                                          </p:val>
                                        </p:tav>
                                        <p:tav tm="100000">
                                          <p:val>
                                            <p:strVal val="#ppt_x"/>
                                          </p:val>
                                        </p:tav>
                                      </p:tavLst>
                                    </p:anim>
                                    <p:anim calcmode="lin" valueType="num">
                                      <p:cBhvr additive="base">
                                        <p:cTn id="82" dur="500" fill="hold"/>
                                        <p:tgtEl>
                                          <p:spTgt spid="120923"/>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1000"/>
                            </p:stCondLst>
                            <p:childTnLst>
                              <p:par>
                                <p:cTn id="84" presetID="22" presetClass="entr" presetSubtype="8" fill="hold" nodeType="afterEffect">
                                  <p:stCondLst>
                                    <p:cond delay="0"/>
                                  </p:stCondLst>
                                  <p:childTnLst>
                                    <p:set>
                                      <p:cBhvr>
                                        <p:cTn id="85" dur="1" fill="hold">
                                          <p:stCondLst>
                                            <p:cond delay="0"/>
                                          </p:stCondLst>
                                        </p:cTn>
                                        <p:tgtEl>
                                          <p:spTgt spid="120922"/>
                                        </p:tgtEl>
                                        <p:attrNameLst>
                                          <p:attrName>style.visibility</p:attrName>
                                        </p:attrNameLst>
                                      </p:cBhvr>
                                      <p:to>
                                        <p:strVal val="visible"/>
                                      </p:to>
                                    </p:set>
                                    <p:animEffect transition="in" filter="wipe(left)">
                                      <p:cBhvr>
                                        <p:cTn id="86" dur="500"/>
                                        <p:tgtEl>
                                          <p:spTgt spid="120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95" grpId="0"/>
      <p:bldP spid="120900" grpId="0"/>
      <p:bldP spid="120906" grpId="0"/>
      <p:bldP spid="120907" grpId="0"/>
      <p:bldP spid="120908" grpId="0"/>
      <p:bldP spid="120910" grpId="0"/>
      <p:bldP spid="120912" grpId="0"/>
      <p:bldP spid="120913" grpId="0"/>
      <p:bldP spid="120914" grpId="0"/>
      <p:bldP spid="120915" grpId="0"/>
      <p:bldP spid="120918" grpId="0"/>
      <p:bldP spid="120919" grpId="0"/>
      <p:bldP spid="12092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4" name="Text Box 4">
            <a:extLst>
              <a:ext uri="{FF2B5EF4-FFF2-40B4-BE49-F238E27FC236}">
                <a16:creationId xmlns:a16="http://schemas.microsoft.com/office/drawing/2014/main" id="{FFEEF1FD-AB42-5066-F533-32BCA1B09244}"/>
              </a:ext>
            </a:extLst>
          </p:cNvPr>
          <p:cNvSpPr txBox="1">
            <a:spLocks noChangeArrowheads="1"/>
          </p:cNvSpPr>
          <p:nvPr/>
        </p:nvSpPr>
        <p:spPr bwMode="auto">
          <a:xfrm>
            <a:off x="1124338" y="1870791"/>
            <a:ext cx="7239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NOR gates are also </a:t>
            </a:r>
            <a:r>
              <a:rPr lang="en-US" altLang="en-US" b="1"/>
              <a:t>universal</a:t>
            </a:r>
            <a:r>
              <a:rPr lang="en-US" altLang="en-US"/>
              <a:t> gates and can form all of the basic gates.  </a:t>
            </a:r>
          </a:p>
        </p:txBody>
      </p:sp>
      <p:sp>
        <p:nvSpPr>
          <p:cNvPr id="122886" name="Text Box 6">
            <a:extLst>
              <a:ext uri="{FF2B5EF4-FFF2-40B4-BE49-F238E27FC236}">
                <a16:creationId xmlns:a16="http://schemas.microsoft.com/office/drawing/2014/main" id="{829204D8-3347-98D5-71F9-932294258ED4}"/>
              </a:ext>
            </a:extLst>
          </p:cNvPr>
          <p:cNvSpPr txBox="1">
            <a:spLocks noChangeArrowheads="1"/>
          </p:cNvSpPr>
          <p:nvPr/>
        </p:nvSpPr>
        <p:spPr bwMode="auto">
          <a:xfrm>
            <a:off x="1657738" y="3470991"/>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Inverter</a:t>
            </a:r>
          </a:p>
        </p:txBody>
      </p:sp>
      <p:grpSp>
        <p:nvGrpSpPr>
          <p:cNvPr id="122887" name="Group 7">
            <a:extLst>
              <a:ext uri="{FF2B5EF4-FFF2-40B4-BE49-F238E27FC236}">
                <a16:creationId xmlns:a16="http://schemas.microsoft.com/office/drawing/2014/main" id="{DD048446-26C1-FADE-625D-D436075D1956}"/>
              </a:ext>
            </a:extLst>
          </p:cNvPr>
          <p:cNvGrpSpPr>
            <a:grpSpLocks/>
          </p:cNvGrpSpPr>
          <p:nvPr/>
        </p:nvGrpSpPr>
        <p:grpSpPr bwMode="auto">
          <a:xfrm>
            <a:off x="2724538" y="3013791"/>
            <a:ext cx="304800" cy="336550"/>
            <a:chOff x="624" y="2640"/>
            <a:chExt cx="192" cy="212"/>
          </a:xfrm>
        </p:grpSpPr>
        <p:sp>
          <p:nvSpPr>
            <p:cNvPr id="122888" name="Text Box 8">
              <a:extLst>
                <a:ext uri="{FF2B5EF4-FFF2-40B4-BE49-F238E27FC236}">
                  <a16:creationId xmlns:a16="http://schemas.microsoft.com/office/drawing/2014/main" id="{E5EDE79D-C779-18A8-30CD-07968F54B178}"/>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2889" name="Line 9">
              <a:extLst>
                <a:ext uri="{FF2B5EF4-FFF2-40B4-BE49-F238E27FC236}">
                  <a16:creationId xmlns:a16="http://schemas.microsoft.com/office/drawing/2014/main" id="{623B4B76-708E-947F-D963-74864A4A5FF4}"/>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2890" name="Text Box 10">
            <a:extLst>
              <a:ext uri="{FF2B5EF4-FFF2-40B4-BE49-F238E27FC236}">
                <a16:creationId xmlns:a16="http://schemas.microsoft.com/office/drawing/2014/main" id="{91BFBD85-2348-ABA1-5A9E-4D4522B42393}"/>
              </a:ext>
            </a:extLst>
          </p:cNvPr>
          <p:cNvSpPr txBox="1">
            <a:spLocks noChangeArrowheads="1"/>
          </p:cNvSpPr>
          <p:nvPr/>
        </p:nvSpPr>
        <p:spPr bwMode="auto">
          <a:xfrm>
            <a:off x="1200538" y="3013791"/>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2893" name="Text Box 13">
            <a:extLst>
              <a:ext uri="{FF2B5EF4-FFF2-40B4-BE49-F238E27FC236}">
                <a16:creationId xmlns:a16="http://schemas.microsoft.com/office/drawing/2014/main" id="{C916D4B0-0954-78AA-848D-947BF25D546E}"/>
              </a:ext>
            </a:extLst>
          </p:cNvPr>
          <p:cNvSpPr txBox="1">
            <a:spLocks noChangeArrowheads="1"/>
          </p:cNvSpPr>
          <p:nvPr/>
        </p:nvSpPr>
        <p:spPr bwMode="auto">
          <a:xfrm>
            <a:off x="4858138" y="3470991"/>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OR gate</a:t>
            </a:r>
          </a:p>
        </p:txBody>
      </p:sp>
      <p:sp>
        <p:nvSpPr>
          <p:cNvPr id="122894" name="Text Box 14">
            <a:extLst>
              <a:ext uri="{FF2B5EF4-FFF2-40B4-BE49-F238E27FC236}">
                <a16:creationId xmlns:a16="http://schemas.microsoft.com/office/drawing/2014/main" id="{6BD24272-63BE-81D4-698E-084B81E197DE}"/>
              </a:ext>
            </a:extLst>
          </p:cNvPr>
          <p:cNvSpPr txBox="1">
            <a:spLocks noChangeArrowheads="1"/>
          </p:cNvSpPr>
          <p:nvPr/>
        </p:nvSpPr>
        <p:spPr bwMode="auto">
          <a:xfrm>
            <a:off x="4477138" y="2937591"/>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2895" name="Text Box 15">
            <a:extLst>
              <a:ext uri="{FF2B5EF4-FFF2-40B4-BE49-F238E27FC236}">
                <a16:creationId xmlns:a16="http://schemas.microsoft.com/office/drawing/2014/main" id="{D90543E0-0831-FD08-FCF2-F6155CC6FCCD}"/>
              </a:ext>
            </a:extLst>
          </p:cNvPr>
          <p:cNvSpPr txBox="1">
            <a:spLocks noChangeArrowheads="1"/>
          </p:cNvSpPr>
          <p:nvPr/>
        </p:nvSpPr>
        <p:spPr bwMode="auto">
          <a:xfrm>
            <a:off x="4477138" y="3166191"/>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2896" name="Text Box 16">
            <a:extLst>
              <a:ext uri="{FF2B5EF4-FFF2-40B4-BE49-F238E27FC236}">
                <a16:creationId xmlns:a16="http://schemas.microsoft.com/office/drawing/2014/main" id="{1D22DAE4-9A56-7B40-7590-4757DD1B1E34}"/>
              </a:ext>
            </a:extLst>
          </p:cNvPr>
          <p:cNvSpPr txBox="1">
            <a:spLocks noChangeArrowheads="1"/>
          </p:cNvSpPr>
          <p:nvPr/>
        </p:nvSpPr>
        <p:spPr bwMode="auto">
          <a:xfrm>
            <a:off x="6763138" y="3013791"/>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 +  B</a:t>
            </a:r>
          </a:p>
        </p:txBody>
      </p:sp>
      <p:sp>
        <p:nvSpPr>
          <p:cNvPr id="122898" name="Text Box 18">
            <a:extLst>
              <a:ext uri="{FF2B5EF4-FFF2-40B4-BE49-F238E27FC236}">
                <a16:creationId xmlns:a16="http://schemas.microsoft.com/office/drawing/2014/main" id="{5C0CB358-35D5-C7B1-B101-CE97EE1A7284}"/>
              </a:ext>
            </a:extLst>
          </p:cNvPr>
          <p:cNvSpPr txBox="1">
            <a:spLocks noChangeArrowheads="1"/>
          </p:cNvSpPr>
          <p:nvPr/>
        </p:nvSpPr>
        <p:spPr bwMode="auto">
          <a:xfrm>
            <a:off x="1200538" y="4156791"/>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2899" name="Text Box 19">
            <a:extLst>
              <a:ext uri="{FF2B5EF4-FFF2-40B4-BE49-F238E27FC236}">
                <a16:creationId xmlns:a16="http://schemas.microsoft.com/office/drawing/2014/main" id="{22D3A5A3-F3C3-757F-27E6-886F8EFD62E1}"/>
              </a:ext>
            </a:extLst>
          </p:cNvPr>
          <p:cNvSpPr txBox="1">
            <a:spLocks noChangeArrowheads="1"/>
          </p:cNvSpPr>
          <p:nvPr/>
        </p:nvSpPr>
        <p:spPr bwMode="auto">
          <a:xfrm>
            <a:off x="1200538" y="4734641"/>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2900" name="Text Box 20">
            <a:extLst>
              <a:ext uri="{FF2B5EF4-FFF2-40B4-BE49-F238E27FC236}">
                <a16:creationId xmlns:a16="http://schemas.microsoft.com/office/drawing/2014/main" id="{CCE430B9-428B-23AA-DFE1-CB56602B252F}"/>
              </a:ext>
            </a:extLst>
          </p:cNvPr>
          <p:cNvSpPr txBox="1">
            <a:spLocks noChangeArrowheads="1"/>
          </p:cNvSpPr>
          <p:nvPr/>
        </p:nvSpPr>
        <p:spPr bwMode="auto">
          <a:xfrm>
            <a:off x="3638938" y="4461591"/>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AB</a:t>
            </a:r>
          </a:p>
        </p:txBody>
      </p:sp>
      <p:sp>
        <p:nvSpPr>
          <p:cNvPr id="122901" name="Text Box 21">
            <a:extLst>
              <a:ext uri="{FF2B5EF4-FFF2-40B4-BE49-F238E27FC236}">
                <a16:creationId xmlns:a16="http://schemas.microsoft.com/office/drawing/2014/main" id="{2F620B6B-7483-E1E2-8239-B5ECA1EBF145}"/>
              </a:ext>
            </a:extLst>
          </p:cNvPr>
          <p:cNvSpPr txBox="1">
            <a:spLocks noChangeArrowheads="1"/>
          </p:cNvSpPr>
          <p:nvPr/>
        </p:nvSpPr>
        <p:spPr bwMode="auto">
          <a:xfrm>
            <a:off x="1657738" y="5223591"/>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AND gate</a:t>
            </a:r>
          </a:p>
        </p:txBody>
      </p:sp>
      <p:sp>
        <p:nvSpPr>
          <p:cNvPr id="122903" name="Text Box 23">
            <a:extLst>
              <a:ext uri="{FF2B5EF4-FFF2-40B4-BE49-F238E27FC236}">
                <a16:creationId xmlns:a16="http://schemas.microsoft.com/office/drawing/2014/main" id="{3AB0291D-A2C0-1D17-F765-EAE27D6541E9}"/>
              </a:ext>
            </a:extLst>
          </p:cNvPr>
          <p:cNvSpPr txBox="1">
            <a:spLocks noChangeArrowheads="1"/>
          </p:cNvSpPr>
          <p:nvPr/>
        </p:nvSpPr>
        <p:spPr bwMode="auto">
          <a:xfrm>
            <a:off x="4477138" y="4156791"/>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2904" name="Text Box 24">
            <a:extLst>
              <a:ext uri="{FF2B5EF4-FFF2-40B4-BE49-F238E27FC236}">
                <a16:creationId xmlns:a16="http://schemas.microsoft.com/office/drawing/2014/main" id="{9289B4C4-65E0-11D5-632B-A9AD6F39C191}"/>
              </a:ext>
            </a:extLst>
          </p:cNvPr>
          <p:cNvSpPr txBox="1">
            <a:spLocks noChangeArrowheads="1"/>
          </p:cNvSpPr>
          <p:nvPr/>
        </p:nvSpPr>
        <p:spPr bwMode="auto">
          <a:xfrm>
            <a:off x="4477138" y="4734641"/>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2906" name="Text Box 26">
            <a:extLst>
              <a:ext uri="{FF2B5EF4-FFF2-40B4-BE49-F238E27FC236}">
                <a16:creationId xmlns:a16="http://schemas.microsoft.com/office/drawing/2014/main" id="{BA24ADD2-2707-50A2-EF2E-F7C8C4EC60FB}"/>
              </a:ext>
            </a:extLst>
          </p:cNvPr>
          <p:cNvSpPr txBox="1">
            <a:spLocks noChangeArrowheads="1"/>
          </p:cNvSpPr>
          <p:nvPr/>
        </p:nvSpPr>
        <p:spPr bwMode="auto">
          <a:xfrm>
            <a:off x="7906138" y="4429841"/>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AB</a:t>
            </a:r>
          </a:p>
        </p:txBody>
      </p:sp>
      <p:sp>
        <p:nvSpPr>
          <p:cNvPr id="122907" name="Line 27">
            <a:extLst>
              <a:ext uri="{FF2B5EF4-FFF2-40B4-BE49-F238E27FC236}">
                <a16:creationId xmlns:a16="http://schemas.microsoft.com/office/drawing/2014/main" id="{FA519EBA-690D-1C57-BA1A-2D70F138AE88}"/>
              </a:ext>
            </a:extLst>
          </p:cNvPr>
          <p:cNvSpPr>
            <a:spLocks noChangeShapeType="1"/>
          </p:cNvSpPr>
          <p:nvPr/>
        </p:nvSpPr>
        <p:spPr bwMode="auto">
          <a:xfrm>
            <a:off x="7982338" y="4461591"/>
            <a:ext cx="3048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08" name="Text Box 28">
            <a:extLst>
              <a:ext uri="{FF2B5EF4-FFF2-40B4-BE49-F238E27FC236}">
                <a16:creationId xmlns:a16="http://schemas.microsoft.com/office/drawing/2014/main" id="{2B81CF76-0993-0F82-4991-3A8DAB1B183D}"/>
              </a:ext>
            </a:extLst>
          </p:cNvPr>
          <p:cNvSpPr txBox="1">
            <a:spLocks noChangeArrowheads="1"/>
          </p:cNvSpPr>
          <p:nvPr/>
        </p:nvSpPr>
        <p:spPr bwMode="auto">
          <a:xfrm>
            <a:off x="4858138" y="5223591"/>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NAND gate</a:t>
            </a:r>
          </a:p>
        </p:txBody>
      </p:sp>
      <p:graphicFrame>
        <p:nvGraphicFramePr>
          <p:cNvPr id="122909" name="Object 29">
            <a:extLst>
              <a:ext uri="{FF2B5EF4-FFF2-40B4-BE49-F238E27FC236}">
                <a16:creationId xmlns:a16="http://schemas.microsoft.com/office/drawing/2014/main" id="{A1E3D67C-6646-9F1F-186D-267B5B438402}"/>
              </a:ext>
            </a:extLst>
          </p:cNvPr>
          <p:cNvGraphicFramePr>
            <a:graphicFrameLocks noChangeAspect="1"/>
          </p:cNvGraphicFramePr>
          <p:nvPr/>
        </p:nvGraphicFramePr>
        <p:xfrm>
          <a:off x="1505338" y="2937592"/>
          <a:ext cx="1219200" cy="555625"/>
        </p:xfrm>
        <a:graphic>
          <a:graphicData uri="http://schemas.openxmlformats.org/presentationml/2006/ole">
            <mc:AlternateContent xmlns:mc="http://schemas.openxmlformats.org/markup-compatibility/2006">
              <mc:Choice xmlns:v="urn:schemas-microsoft-com:vml" Requires="v">
                <p:oleObj name="CorelDRAW" r:id="rId3" imgW="760075" imgH="345603" progId="CorelDRAW.Graphic.13">
                  <p:embed/>
                </p:oleObj>
              </mc:Choice>
              <mc:Fallback>
                <p:oleObj name="CorelDRAW" r:id="rId3" imgW="760075" imgH="345603" progId="CorelDRAW.Graphic.13">
                  <p:embed/>
                  <p:pic>
                    <p:nvPicPr>
                      <p:cNvPr id="122909" name="Object 29">
                        <a:extLst>
                          <a:ext uri="{FF2B5EF4-FFF2-40B4-BE49-F238E27FC236}">
                            <a16:creationId xmlns:a16="http://schemas.microsoft.com/office/drawing/2014/main" id="{A1E3D67C-6646-9F1F-186D-267B5B438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338" y="2937592"/>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0" name="Object 30">
            <a:extLst>
              <a:ext uri="{FF2B5EF4-FFF2-40B4-BE49-F238E27FC236}">
                <a16:creationId xmlns:a16="http://schemas.microsoft.com/office/drawing/2014/main" id="{1839023F-ACEF-F874-F8AE-0BC62EED12C2}"/>
              </a:ext>
            </a:extLst>
          </p:cNvPr>
          <p:cNvGraphicFramePr>
            <a:graphicFrameLocks noChangeAspect="1"/>
          </p:cNvGraphicFramePr>
          <p:nvPr/>
        </p:nvGraphicFramePr>
        <p:xfrm>
          <a:off x="4781938" y="2950291"/>
          <a:ext cx="1981200" cy="509588"/>
        </p:xfrm>
        <a:graphic>
          <a:graphicData uri="http://schemas.openxmlformats.org/presentationml/2006/ole">
            <mc:AlternateContent xmlns:mc="http://schemas.openxmlformats.org/markup-compatibility/2006">
              <mc:Choice xmlns:v="urn:schemas-microsoft-com:vml" Requires="v">
                <p:oleObj name="CorelDRAW" r:id="rId5" imgW="1348499" imgH="345603" progId="CorelDRAW.Graphic.13">
                  <p:embed/>
                </p:oleObj>
              </mc:Choice>
              <mc:Fallback>
                <p:oleObj name="CorelDRAW" r:id="rId5" imgW="1348499" imgH="345603" progId="CorelDRAW.Graphic.13">
                  <p:embed/>
                  <p:pic>
                    <p:nvPicPr>
                      <p:cNvPr id="122910" name="Object 30">
                        <a:extLst>
                          <a:ext uri="{FF2B5EF4-FFF2-40B4-BE49-F238E27FC236}">
                            <a16:creationId xmlns:a16="http://schemas.microsoft.com/office/drawing/2014/main" id="{1839023F-ACEF-F874-F8AE-0BC62EED1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938" y="2950291"/>
                        <a:ext cx="19812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1" name="Object 31">
            <a:extLst>
              <a:ext uri="{FF2B5EF4-FFF2-40B4-BE49-F238E27FC236}">
                <a16:creationId xmlns:a16="http://schemas.microsoft.com/office/drawing/2014/main" id="{6EB113F3-0933-7D40-B166-11B0837CDD48}"/>
              </a:ext>
            </a:extLst>
          </p:cNvPr>
          <p:cNvGraphicFramePr>
            <a:graphicFrameLocks noChangeAspect="1"/>
          </p:cNvGraphicFramePr>
          <p:nvPr/>
        </p:nvGraphicFramePr>
        <p:xfrm>
          <a:off x="1505338" y="4036141"/>
          <a:ext cx="2133600" cy="1111250"/>
        </p:xfrm>
        <a:graphic>
          <a:graphicData uri="http://schemas.openxmlformats.org/presentationml/2006/ole">
            <mc:AlternateContent xmlns:mc="http://schemas.openxmlformats.org/markup-compatibility/2006">
              <mc:Choice xmlns:v="urn:schemas-microsoft-com:vml" Requires="v">
                <p:oleObj name="CorelDRAW" r:id="rId7" imgW="1314490" imgH="684052" progId="CorelDRAW.Graphic.13">
                  <p:embed/>
                </p:oleObj>
              </mc:Choice>
              <mc:Fallback>
                <p:oleObj name="CorelDRAW" r:id="rId7" imgW="1314490" imgH="684052" progId="CorelDRAW.Graphic.13">
                  <p:embed/>
                  <p:pic>
                    <p:nvPicPr>
                      <p:cNvPr id="122911" name="Object 31">
                        <a:extLst>
                          <a:ext uri="{FF2B5EF4-FFF2-40B4-BE49-F238E27FC236}">
                            <a16:creationId xmlns:a16="http://schemas.microsoft.com/office/drawing/2014/main" id="{6EB113F3-0933-7D40-B166-11B0837CDD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5338" y="4036141"/>
                        <a:ext cx="21336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12" name="Object 32">
            <a:extLst>
              <a:ext uri="{FF2B5EF4-FFF2-40B4-BE49-F238E27FC236}">
                <a16:creationId xmlns:a16="http://schemas.microsoft.com/office/drawing/2014/main" id="{2A1D22E2-E5EA-96C7-098B-963521497DA9}"/>
              </a:ext>
            </a:extLst>
          </p:cNvPr>
          <p:cNvGraphicFramePr>
            <a:graphicFrameLocks noChangeAspect="1"/>
          </p:cNvGraphicFramePr>
          <p:nvPr/>
        </p:nvGraphicFramePr>
        <p:xfrm>
          <a:off x="4781938" y="4080592"/>
          <a:ext cx="3048000" cy="1082675"/>
        </p:xfrm>
        <a:graphic>
          <a:graphicData uri="http://schemas.openxmlformats.org/presentationml/2006/ole">
            <mc:AlternateContent xmlns:mc="http://schemas.openxmlformats.org/markup-compatibility/2006">
              <mc:Choice xmlns:v="urn:schemas-microsoft-com:vml" Requires="v">
                <p:oleObj name="CorelDRAW" r:id="rId9" imgW="1925694" imgH="684052" progId="CorelDRAW.Graphic.13">
                  <p:embed/>
                </p:oleObj>
              </mc:Choice>
              <mc:Fallback>
                <p:oleObj name="CorelDRAW" r:id="rId9" imgW="1925694" imgH="684052" progId="CorelDRAW.Graphic.13">
                  <p:embed/>
                  <p:pic>
                    <p:nvPicPr>
                      <p:cNvPr id="122912" name="Object 32">
                        <a:extLst>
                          <a:ext uri="{FF2B5EF4-FFF2-40B4-BE49-F238E27FC236}">
                            <a16:creationId xmlns:a16="http://schemas.microsoft.com/office/drawing/2014/main" id="{2A1D22E2-E5EA-96C7-098B-963521497D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1938" y="4080592"/>
                        <a:ext cx="3048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itle 3">
            <a:extLst>
              <a:ext uri="{FF2B5EF4-FFF2-40B4-BE49-F238E27FC236}">
                <a16:creationId xmlns:a16="http://schemas.microsoft.com/office/drawing/2014/main" id="{0C5C4886-5538-9F18-CA28-CE351FA1F953}"/>
              </a:ext>
            </a:extLst>
          </p:cNvPr>
          <p:cNvSpPr>
            <a:spLocks noGrp="1"/>
          </p:cNvSpPr>
          <p:nvPr>
            <p:ph type="title"/>
          </p:nvPr>
        </p:nvSpPr>
        <p:spPr>
          <a:xfrm>
            <a:off x="1200538" y="861654"/>
            <a:ext cx="10058400" cy="806452"/>
          </a:xfrm>
        </p:spPr>
        <p:txBody>
          <a:bodyPr>
            <a:normAutofit/>
          </a:bodyPr>
          <a:lstStyle/>
          <a:p>
            <a:r>
              <a:rPr lang="en-US" dirty="0"/>
              <a:t>Universal Gates</a:t>
            </a:r>
          </a:p>
        </p:txBody>
      </p:sp>
    </p:spTree>
    <p:extLst>
      <p:ext uri="{BB962C8B-B14F-4D97-AF65-F5344CB8AC3E}">
        <p14:creationId xmlns:p14="http://schemas.microsoft.com/office/powerpoint/2010/main" val="3021439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909"/>
                                        </p:tgtEl>
                                        <p:attrNameLst>
                                          <p:attrName>style.visibility</p:attrName>
                                        </p:attrNameLst>
                                      </p:cBhvr>
                                      <p:to>
                                        <p:strVal val="visible"/>
                                      </p:to>
                                    </p:set>
                                    <p:animEffect transition="in" filter="dissolve">
                                      <p:cBhvr>
                                        <p:cTn id="7" dur="500"/>
                                        <p:tgtEl>
                                          <p:spTgt spid="122909"/>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22890"/>
                                        </p:tgtEl>
                                        <p:attrNameLst>
                                          <p:attrName>style.visibility</p:attrName>
                                        </p:attrNameLst>
                                      </p:cBhvr>
                                      <p:to>
                                        <p:strVal val="visible"/>
                                      </p:to>
                                    </p:set>
                                    <p:anim calcmode="lin" valueType="num">
                                      <p:cBhvr additive="base">
                                        <p:cTn id="11" dur="500" fill="hold"/>
                                        <p:tgtEl>
                                          <p:spTgt spid="122890"/>
                                        </p:tgtEl>
                                        <p:attrNameLst>
                                          <p:attrName>ppt_x</p:attrName>
                                        </p:attrNameLst>
                                      </p:cBhvr>
                                      <p:tavLst>
                                        <p:tav tm="0">
                                          <p:val>
                                            <p:strVal val="0-#ppt_w/2"/>
                                          </p:val>
                                        </p:tav>
                                        <p:tav tm="100000">
                                          <p:val>
                                            <p:strVal val="#ppt_x"/>
                                          </p:val>
                                        </p:tav>
                                      </p:tavLst>
                                    </p:anim>
                                    <p:anim calcmode="lin" valueType="num">
                                      <p:cBhvr additive="base">
                                        <p:cTn id="12" dur="500" fill="hold"/>
                                        <p:tgtEl>
                                          <p:spTgt spid="12289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2887"/>
                                        </p:tgtEl>
                                        <p:attrNameLst>
                                          <p:attrName>style.visibility</p:attrName>
                                        </p:attrNameLst>
                                      </p:cBhvr>
                                      <p:to>
                                        <p:strVal val="visible"/>
                                      </p:to>
                                    </p:set>
                                    <p:anim calcmode="lin" valueType="num">
                                      <p:cBhvr additive="base">
                                        <p:cTn id="15" dur="500" fill="hold"/>
                                        <p:tgtEl>
                                          <p:spTgt spid="122887"/>
                                        </p:tgtEl>
                                        <p:attrNameLst>
                                          <p:attrName>ppt_x</p:attrName>
                                        </p:attrNameLst>
                                      </p:cBhvr>
                                      <p:tavLst>
                                        <p:tav tm="0">
                                          <p:val>
                                            <p:strVal val="0-#ppt_w/2"/>
                                          </p:val>
                                        </p:tav>
                                        <p:tav tm="100000">
                                          <p:val>
                                            <p:strVal val="#ppt_x"/>
                                          </p:val>
                                        </p:tav>
                                      </p:tavLst>
                                    </p:anim>
                                    <p:anim calcmode="lin" valueType="num">
                                      <p:cBhvr additive="base">
                                        <p:cTn id="16" dur="500" fill="hold"/>
                                        <p:tgtEl>
                                          <p:spTgt spid="122887"/>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886"/>
                                        </p:tgtEl>
                                        <p:attrNameLst>
                                          <p:attrName>style.visibility</p:attrName>
                                        </p:attrNameLst>
                                      </p:cBhvr>
                                      <p:to>
                                        <p:strVal val="visible"/>
                                      </p:to>
                                    </p:set>
                                    <p:animEffect transition="in" filter="wipe(left)">
                                      <p:cBhvr>
                                        <p:cTn id="20" dur="500"/>
                                        <p:tgtEl>
                                          <p:spTgt spid="1228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22910"/>
                                        </p:tgtEl>
                                        <p:attrNameLst>
                                          <p:attrName>style.visibility</p:attrName>
                                        </p:attrNameLst>
                                      </p:cBhvr>
                                      <p:to>
                                        <p:strVal val="visible"/>
                                      </p:to>
                                    </p:set>
                                    <p:animEffect transition="in" filter="dissolve">
                                      <p:cBhvr>
                                        <p:cTn id="25" dur="500"/>
                                        <p:tgtEl>
                                          <p:spTgt spid="122910"/>
                                        </p:tgtEl>
                                      </p:cBhvr>
                                    </p:animEffect>
                                  </p:childTnLst>
                                </p:cTn>
                              </p:par>
                            </p:childTnLst>
                          </p:cTn>
                        </p:par>
                        <p:par>
                          <p:cTn id="26" fill="hold" nodeType="afterGroup">
                            <p:stCondLst>
                              <p:cond delay="500"/>
                            </p:stCondLst>
                            <p:childTnLst>
                              <p:par>
                                <p:cTn id="27" presetID="2" presetClass="entr" presetSubtype="8" fill="hold" nodeType="afterEffect">
                                  <p:stCondLst>
                                    <p:cond delay="0"/>
                                  </p:stCondLst>
                                  <p:childTnLst>
                                    <p:set>
                                      <p:cBhvr>
                                        <p:cTn id="28" dur="1" fill="hold">
                                          <p:stCondLst>
                                            <p:cond delay="0"/>
                                          </p:stCondLst>
                                        </p:cTn>
                                        <p:tgtEl>
                                          <p:spTgt spid="122894"/>
                                        </p:tgtEl>
                                        <p:attrNameLst>
                                          <p:attrName>style.visibility</p:attrName>
                                        </p:attrNameLst>
                                      </p:cBhvr>
                                      <p:to>
                                        <p:strVal val="visible"/>
                                      </p:to>
                                    </p:set>
                                    <p:anim calcmode="lin" valueType="num">
                                      <p:cBhvr additive="base">
                                        <p:cTn id="29" dur="500" fill="hold"/>
                                        <p:tgtEl>
                                          <p:spTgt spid="122894"/>
                                        </p:tgtEl>
                                        <p:attrNameLst>
                                          <p:attrName>ppt_x</p:attrName>
                                        </p:attrNameLst>
                                      </p:cBhvr>
                                      <p:tavLst>
                                        <p:tav tm="0">
                                          <p:val>
                                            <p:strVal val="0-#ppt_w/2"/>
                                          </p:val>
                                        </p:tav>
                                        <p:tav tm="100000">
                                          <p:val>
                                            <p:strVal val="#ppt_x"/>
                                          </p:val>
                                        </p:tav>
                                      </p:tavLst>
                                    </p:anim>
                                    <p:anim calcmode="lin" valueType="num">
                                      <p:cBhvr additive="base">
                                        <p:cTn id="30" dur="500" fill="hold"/>
                                        <p:tgtEl>
                                          <p:spTgt spid="122894"/>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22895"/>
                                        </p:tgtEl>
                                        <p:attrNameLst>
                                          <p:attrName>style.visibility</p:attrName>
                                        </p:attrNameLst>
                                      </p:cBhvr>
                                      <p:to>
                                        <p:strVal val="visible"/>
                                      </p:to>
                                    </p:set>
                                    <p:anim calcmode="lin" valueType="num">
                                      <p:cBhvr additive="base">
                                        <p:cTn id="33" dur="500" fill="hold"/>
                                        <p:tgtEl>
                                          <p:spTgt spid="122895"/>
                                        </p:tgtEl>
                                        <p:attrNameLst>
                                          <p:attrName>ppt_x</p:attrName>
                                        </p:attrNameLst>
                                      </p:cBhvr>
                                      <p:tavLst>
                                        <p:tav tm="0">
                                          <p:val>
                                            <p:strVal val="0-#ppt_w/2"/>
                                          </p:val>
                                        </p:tav>
                                        <p:tav tm="100000">
                                          <p:val>
                                            <p:strVal val="#ppt_x"/>
                                          </p:val>
                                        </p:tav>
                                      </p:tavLst>
                                    </p:anim>
                                    <p:anim calcmode="lin" valueType="num">
                                      <p:cBhvr additive="base">
                                        <p:cTn id="34" dur="500" fill="hold"/>
                                        <p:tgtEl>
                                          <p:spTgt spid="122895"/>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2896"/>
                                        </p:tgtEl>
                                        <p:attrNameLst>
                                          <p:attrName>style.visibility</p:attrName>
                                        </p:attrNameLst>
                                      </p:cBhvr>
                                      <p:to>
                                        <p:strVal val="visible"/>
                                      </p:to>
                                    </p:set>
                                    <p:anim calcmode="lin" valueType="num">
                                      <p:cBhvr additive="base">
                                        <p:cTn id="37" dur="500" fill="hold"/>
                                        <p:tgtEl>
                                          <p:spTgt spid="122896"/>
                                        </p:tgtEl>
                                        <p:attrNameLst>
                                          <p:attrName>ppt_x</p:attrName>
                                        </p:attrNameLst>
                                      </p:cBhvr>
                                      <p:tavLst>
                                        <p:tav tm="0">
                                          <p:val>
                                            <p:strVal val="0-#ppt_w/2"/>
                                          </p:val>
                                        </p:tav>
                                        <p:tav tm="100000">
                                          <p:val>
                                            <p:strVal val="#ppt_x"/>
                                          </p:val>
                                        </p:tav>
                                      </p:tavLst>
                                    </p:anim>
                                    <p:anim calcmode="lin" valueType="num">
                                      <p:cBhvr additive="base">
                                        <p:cTn id="38" dur="500" fill="hold"/>
                                        <p:tgtEl>
                                          <p:spTgt spid="122896"/>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122893"/>
                                        </p:tgtEl>
                                        <p:attrNameLst>
                                          <p:attrName>style.visibility</p:attrName>
                                        </p:attrNameLst>
                                      </p:cBhvr>
                                      <p:to>
                                        <p:strVal val="visible"/>
                                      </p:to>
                                    </p:set>
                                    <p:animEffect transition="in" filter="wipe(left)">
                                      <p:cBhvr>
                                        <p:cTn id="42" dur="500"/>
                                        <p:tgtEl>
                                          <p:spTgt spid="1228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22911"/>
                                        </p:tgtEl>
                                        <p:attrNameLst>
                                          <p:attrName>style.visibility</p:attrName>
                                        </p:attrNameLst>
                                      </p:cBhvr>
                                      <p:to>
                                        <p:strVal val="visible"/>
                                      </p:to>
                                    </p:set>
                                    <p:animEffect transition="in" filter="dissolve">
                                      <p:cBhvr>
                                        <p:cTn id="47" dur="500"/>
                                        <p:tgtEl>
                                          <p:spTgt spid="122911"/>
                                        </p:tgtEl>
                                      </p:cBhvr>
                                    </p:animEffect>
                                  </p:childTnLst>
                                </p:cTn>
                              </p:par>
                            </p:childTnLst>
                          </p:cTn>
                        </p:par>
                        <p:par>
                          <p:cTn id="48" fill="hold" nodeType="afterGroup">
                            <p:stCondLst>
                              <p:cond delay="500"/>
                            </p:stCondLst>
                            <p:childTnLst>
                              <p:par>
                                <p:cTn id="49" presetID="2" presetClass="entr" presetSubtype="8" fill="hold" nodeType="afterEffect">
                                  <p:stCondLst>
                                    <p:cond delay="0"/>
                                  </p:stCondLst>
                                  <p:childTnLst>
                                    <p:set>
                                      <p:cBhvr>
                                        <p:cTn id="50" dur="1" fill="hold">
                                          <p:stCondLst>
                                            <p:cond delay="0"/>
                                          </p:stCondLst>
                                        </p:cTn>
                                        <p:tgtEl>
                                          <p:spTgt spid="122898"/>
                                        </p:tgtEl>
                                        <p:attrNameLst>
                                          <p:attrName>style.visibility</p:attrName>
                                        </p:attrNameLst>
                                      </p:cBhvr>
                                      <p:to>
                                        <p:strVal val="visible"/>
                                      </p:to>
                                    </p:set>
                                    <p:anim calcmode="lin" valueType="num">
                                      <p:cBhvr additive="base">
                                        <p:cTn id="51" dur="500" fill="hold"/>
                                        <p:tgtEl>
                                          <p:spTgt spid="122898"/>
                                        </p:tgtEl>
                                        <p:attrNameLst>
                                          <p:attrName>ppt_x</p:attrName>
                                        </p:attrNameLst>
                                      </p:cBhvr>
                                      <p:tavLst>
                                        <p:tav tm="0">
                                          <p:val>
                                            <p:strVal val="0-#ppt_w/2"/>
                                          </p:val>
                                        </p:tav>
                                        <p:tav tm="100000">
                                          <p:val>
                                            <p:strVal val="#ppt_x"/>
                                          </p:val>
                                        </p:tav>
                                      </p:tavLst>
                                    </p:anim>
                                    <p:anim calcmode="lin" valueType="num">
                                      <p:cBhvr additive="base">
                                        <p:cTn id="52" dur="500" fill="hold"/>
                                        <p:tgtEl>
                                          <p:spTgt spid="122898"/>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22899"/>
                                        </p:tgtEl>
                                        <p:attrNameLst>
                                          <p:attrName>style.visibility</p:attrName>
                                        </p:attrNameLst>
                                      </p:cBhvr>
                                      <p:to>
                                        <p:strVal val="visible"/>
                                      </p:to>
                                    </p:set>
                                    <p:anim calcmode="lin" valueType="num">
                                      <p:cBhvr additive="base">
                                        <p:cTn id="55" dur="500" fill="hold"/>
                                        <p:tgtEl>
                                          <p:spTgt spid="122899"/>
                                        </p:tgtEl>
                                        <p:attrNameLst>
                                          <p:attrName>ppt_x</p:attrName>
                                        </p:attrNameLst>
                                      </p:cBhvr>
                                      <p:tavLst>
                                        <p:tav tm="0">
                                          <p:val>
                                            <p:strVal val="0-#ppt_w/2"/>
                                          </p:val>
                                        </p:tav>
                                        <p:tav tm="100000">
                                          <p:val>
                                            <p:strVal val="#ppt_x"/>
                                          </p:val>
                                        </p:tav>
                                      </p:tavLst>
                                    </p:anim>
                                    <p:anim calcmode="lin" valueType="num">
                                      <p:cBhvr additive="base">
                                        <p:cTn id="56" dur="500" fill="hold"/>
                                        <p:tgtEl>
                                          <p:spTgt spid="122899"/>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22900"/>
                                        </p:tgtEl>
                                        <p:attrNameLst>
                                          <p:attrName>style.visibility</p:attrName>
                                        </p:attrNameLst>
                                      </p:cBhvr>
                                      <p:to>
                                        <p:strVal val="visible"/>
                                      </p:to>
                                    </p:set>
                                    <p:anim calcmode="lin" valueType="num">
                                      <p:cBhvr additive="base">
                                        <p:cTn id="59" dur="500" fill="hold"/>
                                        <p:tgtEl>
                                          <p:spTgt spid="122900"/>
                                        </p:tgtEl>
                                        <p:attrNameLst>
                                          <p:attrName>ppt_x</p:attrName>
                                        </p:attrNameLst>
                                      </p:cBhvr>
                                      <p:tavLst>
                                        <p:tav tm="0">
                                          <p:val>
                                            <p:strVal val="0-#ppt_w/2"/>
                                          </p:val>
                                        </p:tav>
                                        <p:tav tm="100000">
                                          <p:val>
                                            <p:strVal val="#ppt_x"/>
                                          </p:val>
                                        </p:tav>
                                      </p:tavLst>
                                    </p:anim>
                                    <p:anim calcmode="lin" valueType="num">
                                      <p:cBhvr additive="base">
                                        <p:cTn id="60" dur="500" fill="hold"/>
                                        <p:tgtEl>
                                          <p:spTgt spid="122900"/>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1000"/>
                            </p:stCondLst>
                            <p:childTnLst>
                              <p:par>
                                <p:cTn id="62" presetID="22" presetClass="entr" presetSubtype="8" fill="hold" nodeType="afterEffect">
                                  <p:stCondLst>
                                    <p:cond delay="0"/>
                                  </p:stCondLst>
                                  <p:childTnLst>
                                    <p:set>
                                      <p:cBhvr>
                                        <p:cTn id="63" dur="1" fill="hold">
                                          <p:stCondLst>
                                            <p:cond delay="0"/>
                                          </p:stCondLst>
                                        </p:cTn>
                                        <p:tgtEl>
                                          <p:spTgt spid="122901"/>
                                        </p:tgtEl>
                                        <p:attrNameLst>
                                          <p:attrName>style.visibility</p:attrName>
                                        </p:attrNameLst>
                                      </p:cBhvr>
                                      <p:to>
                                        <p:strVal val="visible"/>
                                      </p:to>
                                    </p:set>
                                    <p:animEffect transition="in" filter="wipe(left)">
                                      <p:cBhvr>
                                        <p:cTn id="64" dur="500"/>
                                        <p:tgtEl>
                                          <p:spTgt spid="1229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22912"/>
                                        </p:tgtEl>
                                        <p:attrNameLst>
                                          <p:attrName>style.visibility</p:attrName>
                                        </p:attrNameLst>
                                      </p:cBhvr>
                                      <p:to>
                                        <p:strVal val="visible"/>
                                      </p:to>
                                    </p:set>
                                    <p:animEffect transition="in" filter="dissolve">
                                      <p:cBhvr>
                                        <p:cTn id="69" dur="500"/>
                                        <p:tgtEl>
                                          <p:spTgt spid="122912"/>
                                        </p:tgtEl>
                                      </p:cBhvr>
                                    </p:animEffect>
                                  </p:childTnLst>
                                </p:cTn>
                              </p:par>
                            </p:childTnLst>
                          </p:cTn>
                        </p:par>
                        <p:par>
                          <p:cTn id="70" fill="hold" nodeType="afterGroup">
                            <p:stCondLst>
                              <p:cond delay="500"/>
                            </p:stCondLst>
                            <p:childTnLst>
                              <p:par>
                                <p:cTn id="71" presetID="2" presetClass="entr" presetSubtype="8" fill="hold" nodeType="afterEffect">
                                  <p:stCondLst>
                                    <p:cond delay="0"/>
                                  </p:stCondLst>
                                  <p:childTnLst>
                                    <p:set>
                                      <p:cBhvr>
                                        <p:cTn id="72" dur="1" fill="hold">
                                          <p:stCondLst>
                                            <p:cond delay="0"/>
                                          </p:stCondLst>
                                        </p:cTn>
                                        <p:tgtEl>
                                          <p:spTgt spid="122903"/>
                                        </p:tgtEl>
                                        <p:attrNameLst>
                                          <p:attrName>style.visibility</p:attrName>
                                        </p:attrNameLst>
                                      </p:cBhvr>
                                      <p:to>
                                        <p:strVal val="visible"/>
                                      </p:to>
                                    </p:set>
                                    <p:anim calcmode="lin" valueType="num">
                                      <p:cBhvr additive="base">
                                        <p:cTn id="73" dur="500" fill="hold"/>
                                        <p:tgtEl>
                                          <p:spTgt spid="122903"/>
                                        </p:tgtEl>
                                        <p:attrNameLst>
                                          <p:attrName>ppt_x</p:attrName>
                                        </p:attrNameLst>
                                      </p:cBhvr>
                                      <p:tavLst>
                                        <p:tav tm="0">
                                          <p:val>
                                            <p:strVal val="0-#ppt_w/2"/>
                                          </p:val>
                                        </p:tav>
                                        <p:tav tm="100000">
                                          <p:val>
                                            <p:strVal val="#ppt_x"/>
                                          </p:val>
                                        </p:tav>
                                      </p:tavLst>
                                    </p:anim>
                                    <p:anim calcmode="lin" valueType="num">
                                      <p:cBhvr additive="base">
                                        <p:cTn id="74" dur="500" fill="hold"/>
                                        <p:tgtEl>
                                          <p:spTgt spid="122903"/>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122904"/>
                                        </p:tgtEl>
                                        <p:attrNameLst>
                                          <p:attrName>style.visibility</p:attrName>
                                        </p:attrNameLst>
                                      </p:cBhvr>
                                      <p:to>
                                        <p:strVal val="visible"/>
                                      </p:to>
                                    </p:set>
                                    <p:anim calcmode="lin" valueType="num">
                                      <p:cBhvr additive="base">
                                        <p:cTn id="77" dur="500" fill="hold"/>
                                        <p:tgtEl>
                                          <p:spTgt spid="122904"/>
                                        </p:tgtEl>
                                        <p:attrNameLst>
                                          <p:attrName>ppt_x</p:attrName>
                                        </p:attrNameLst>
                                      </p:cBhvr>
                                      <p:tavLst>
                                        <p:tav tm="0">
                                          <p:val>
                                            <p:strVal val="0-#ppt_w/2"/>
                                          </p:val>
                                        </p:tav>
                                        <p:tav tm="100000">
                                          <p:val>
                                            <p:strVal val="#ppt_x"/>
                                          </p:val>
                                        </p:tav>
                                      </p:tavLst>
                                    </p:anim>
                                    <p:anim calcmode="lin" valueType="num">
                                      <p:cBhvr additive="base">
                                        <p:cTn id="78" dur="500" fill="hold"/>
                                        <p:tgtEl>
                                          <p:spTgt spid="122904"/>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1000"/>
                            </p:stCondLst>
                            <p:childTnLst>
                              <p:par>
                                <p:cTn id="80" presetID="22" presetClass="entr" presetSubtype="8" fill="hold" nodeType="afterEffect">
                                  <p:stCondLst>
                                    <p:cond delay="0"/>
                                  </p:stCondLst>
                                  <p:childTnLst>
                                    <p:set>
                                      <p:cBhvr>
                                        <p:cTn id="81" dur="1" fill="hold">
                                          <p:stCondLst>
                                            <p:cond delay="0"/>
                                          </p:stCondLst>
                                        </p:cTn>
                                        <p:tgtEl>
                                          <p:spTgt spid="122908"/>
                                        </p:tgtEl>
                                        <p:attrNameLst>
                                          <p:attrName>style.visibility</p:attrName>
                                        </p:attrNameLst>
                                      </p:cBhvr>
                                      <p:to>
                                        <p:strVal val="visible"/>
                                      </p:to>
                                    </p:set>
                                    <p:animEffect transition="in" filter="wipe(left)">
                                      <p:cBhvr>
                                        <p:cTn id="82" dur="500"/>
                                        <p:tgtEl>
                                          <p:spTgt spid="122908"/>
                                        </p:tgtEl>
                                      </p:cBhvr>
                                    </p:animEffect>
                                  </p:childTnLst>
                                </p:cTn>
                              </p:par>
                            </p:childTnLst>
                          </p:cTn>
                        </p:par>
                        <p:par>
                          <p:cTn id="83" fill="hold" nodeType="afterGroup">
                            <p:stCondLst>
                              <p:cond delay="1500"/>
                            </p:stCondLst>
                            <p:childTnLst>
                              <p:par>
                                <p:cTn id="84" presetID="2" presetClass="entr" presetSubtype="2" fill="hold" nodeType="afterEffect">
                                  <p:stCondLst>
                                    <p:cond delay="0"/>
                                  </p:stCondLst>
                                  <p:childTnLst>
                                    <p:set>
                                      <p:cBhvr>
                                        <p:cTn id="85" dur="1" fill="hold">
                                          <p:stCondLst>
                                            <p:cond delay="0"/>
                                          </p:stCondLst>
                                        </p:cTn>
                                        <p:tgtEl>
                                          <p:spTgt spid="122906"/>
                                        </p:tgtEl>
                                        <p:attrNameLst>
                                          <p:attrName>style.visibility</p:attrName>
                                        </p:attrNameLst>
                                      </p:cBhvr>
                                      <p:to>
                                        <p:strVal val="visible"/>
                                      </p:to>
                                    </p:set>
                                    <p:anim calcmode="lin" valueType="num">
                                      <p:cBhvr additive="base">
                                        <p:cTn id="86" dur="500" fill="hold"/>
                                        <p:tgtEl>
                                          <p:spTgt spid="122906"/>
                                        </p:tgtEl>
                                        <p:attrNameLst>
                                          <p:attrName>ppt_x</p:attrName>
                                        </p:attrNameLst>
                                      </p:cBhvr>
                                      <p:tavLst>
                                        <p:tav tm="0">
                                          <p:val>
                                            <p:strVal val="1+#ppt_w/2"/>
                                          </p:val>
                                        </p:tav>
                                        <p:tav tm="100000">
                                          <p:val>
                                            <p:strVal val="#ppt_x"/>
                                          </p:val>
                                        </p:tav>
                                      </p:tavLst>
                                    </p:anim>
                                    <p:anim calcmode="lin" valueType="num">
                                      <p:cBhvr additive="base">
                                        <p:cTn id="87" dur="500" fill="hold"/>
                                        <p:tgtEl>
                                          <p:spTgt spid="122906"/>
                                        </p:tgtEl>
                                        <p:attrNameLst>
                                          <p:attrName>ppt_y</p:attrName>
                                        </p:attrNameLst>
                                      </p:cBhvr>
                                      <p:tavLst>
                                        <p:tav tm="0">
                                          <p:val>
                                            <p:strVal val="#ppt_y"/>
                                          </p:val>
                                        </p:tav>
                                        <p:tav tm="100000">
                                          <p:val>
                                            <p:strVal val="#ppt_y"/>
                                          </p:val>
                                        </p:tav>
                                      </p:tavLst>
                                    </p:anim>
                                  </p:childTnLst>
                                </p:cTn>
                              </p:par>
                              <p:par>
                                <p:cTn id="88" presetID="15" presetClass="entr" presetSubtype="0" fill="hold" nodeType="withEffect">
                                  <p:stCondLst>
                                    <p:cond delay="0"/>
                                  </p:stCondLst>
                                  <p:childTnLst>
                                    <p:set>
                                      <p:cBhvr>
                                        <p:cTn id="89" dur="1" fill="hold">
                                          <p:stCondLst>
                                            <p:cond delay="0"/>
                                          </p:stCondLst>
                                        </p:cTn>
                                        <p:tgtEl>
                                          <p:spTgt spid="122907"/>
                                        </p:tgtEl>
                                        <p:attrNameLst>
                                          <p:attrName>style.visibility</p:attrName>
                                        </p:attrNameLst>
                                      </p:cBhvr>
                                      <p:to>
                                        <p:strVal val="visible"/>
                                      </p:to>
                                    </p:set>
                                    <p:anim calcmode="lin" valueType="num">
                                      <p:cBhvr>
                                        <p:cTn id="90" dur="1000" fill="hold"/>
                                        <p:tgtEl>
                                          <p:spTgt spid="122907"/>
                                        </p:tgtEl>
                                        <p:attrNameLst>
                                          <p:attrName>ppt_w</p:attrName>
                                        </p:attrNameLst>
                                      </p:cBhvr>
                                      <p:tavLst>
                                        <p:tav tm="0">
                                          <p:val>
                                            <p:fltVal val="0"/>
                                          </p:val>
                                        </p:tav>
                                        <p:tav tm="100000">
                                          <p:val>
                                            <p:strVal val="#ppt_w"/>
                                          </p:val>
                                        </p:tav>
                                      </p:tavLst>
                                    </p:anim>
                                    <p:anim calcmode="lin" valueType="num">
                                      <p:cBhvr>
                                        <p:cTn id="91" dur="1000" fill="hold"/>
                                        <p:tgtEl>
                                          <p:spTgt spid="122907"/>
                                        </p:tgtEl>
                                        <p:attrNameLst>
                                          <p:attrName>ppt_h</p:attrName>
                                        </p:attrNameLst>
                                      </p:cBhvr>
                                      <p:tavLst>
                                        <p:tav tm="0">
                                          <p:val>
                                            <p:fltVal val="0"/>
                                          </p:val>
                                        </p:tav>
                                        <p:tav tm="100000">
                                          <p:val>
                                            <p:strVal val="#ppt_h"/>
                                          </p:val>
                                        </p:tav>
                                      </p:tavLst>
                                    </p:anim>
                                    <p:anim calcmode="lin" valueType="num">
                                      <p:cBhvr>
                                        <p:cTn id="92" dur="1000" fill="hold"/>
                                        <p:tgtEl>
                                          <p:spTgt spid="122907"/>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12290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890" grpId="0"/>
      <p:bldP spid="122893" grpId="0"/>
      <p:bldP spid="122894" grpId="0"/>
      <p:bldP spid="122895" grpId="0"/>
      <p:bldP spid="122896" grpId="0"/>
      <p:bldP spid="122898" grpId="0"/>
      <p:bldP spid="122899" grpId="0"/>
      <p:bldP spid="122900" grpId="0"/>
      <p:bldP spid="122901" grpId="0"/>
      <p:bldP spid="122903" grpId="0"/>
      <p:bldP spid="122904" grpId="0"/>
      <p:bldP spid="122906" grpId="0"/>
      <p:bldP spid="12290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2" name="Text Box 4">
            <a:extLst>
              <a:ext uri="{FF2B5EF4-FFF2-40B4-BE49-F238E27FC236}">
                <a16:creationId xmlns:a16="http://schemas.microsoft.com/office/drawing/2014/main" id="{1B96286B-4C36-58DF-EF3E-C075D139C9FA}"/>
              </a:ext>
            </a:extLst>
          </p:cNvPr>
          <p:cNvSpPr txBox="1">
            <a:spLocks noChangeArrowheads="1"/>
          </p:cNvSpPr>
          <p:nvPr/>
        </p:nvSpPr>
        <p:spPr bwMode="auto">
          <a:xfrm>
            <a:off x="1254964" y="1861460"/>
            <a:ext cx="7239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Recall from DeMorgan’s theorem that  </a:t>
            </a:r>
            <a:r>
              <a:rPr lang="en-US" altLang="en-US" i="1"/>
              <a:t>AB = A + B</a:t>
            </a:r>
            <a:r>
              <a:rPr lang="en-US" altLang="en-US"/>
              <a:t>. By using equivalent symbols, it is simpler to read the logic of SOP forms. The earlier example shows the idea: </a:t>
            </a:r>
          </a:p>
        </p:txBody>
      </p:sp>
      <p:sp>
        <p:nvSpPr>
          <p:cNvPr id="124957" name="Line 29">
            <a:extLst>
              <a:ext uri="{FF2B5EF4-FFF2-40B4-BE49-F238E27FC236}">
                <a16:creationId xmlns:a16="http://schemas.microsoft.com/office/drawing/2014/main" id="{BFC39635-37B2-CA19-A45F-BDEF90DB597E}"/>
              </a:ext>
            </a:extLst>
          </p:cNvPr>
          <p:cNvSpPr>
            <a:spLocks noChangeShapeType="1"/>
          </p:cNvSpPr>
          <p:nvPr/>
        </p:nvSpPr>
        <p:spPr bwMode="auto">
          <a:xfrm>
            <a:off x="6131764" y="1886860"/>
            <a:ext cx="3810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59" name="Line 31">
            <a:extLst>
              <a:ext uri="{FF2B5EF4-FFF2-40B4-BE49-F238E27FC236}">
                <a16:creationId xmlns:a16="http://schemas.microsoft.com/office/drawing/2014/main" id="{7D32A11F-108F-E4DF-EB95-AF87DAEC4FA6}"/>
              </a:ext>
            </a:extLst>
          </p:cNvPr>
          <p:cNvSpPr>
            <a:spLocks noChangeShapeType="1"/>
          </p:cNvSpPr>
          <p:nvPr/>
        </p:nvSpPr>
        <p:spPr bwMode="auto">
          <a:xfrm>
            <a:off x="6893764" y="188686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60" name="Line 32">
            <a:extLst>
              <a:ext uri="{FF2B5EF4-FFF2-40B4-BE49-F238E27FC236}">
                <a16:creationId xmlns:a16="http://schemas.microsoft.com/office/drawing/2014/main" id="{C3893286-9EEC-C638-7E30-86B68B9C1CAE}"/>
              </a:ext>
            </a:extLst>
          </p:cNvPr>
          <p:cNvSpPr>
            <a:spLocks noChangeShapeType="1"/>
          </p:cNvSpPr>
          <p:nvPr/>
        </p:nvSpPr>
        <p:spPr bwMode="auto">
          <a:xfrm>
            <a:off x="7439864" y="188686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24961" name="Object 33">
            <a:extLst>
              <a:ext uri="{FF2B5EF4-FFF2-40B4-BE49-F238E27FC236}">
                <a16:creationId xmlns:a16="http://schemas.microsoft.com/office/drawing/2014/main" id="{8C67C7DF-4C3D-728E-7FE0-D7AB1A4398C2}"/>
              </a:ext>
            </a:extLst>
          </p:cNvPr>
          <p:cNvGraphicFramePr>
            <a:graphicFrameLocks noChangeAspect="1"/>
          </p:cNvGraphicFramePr>
          <p:nvPr/>
        </p:nvGraphicFramePr>
        <p:xfrm>
          <a:off x="2855164" y="3233061"/>
          <a:ext cx="3016250" cy="1304925"/>
        </p:xfrm>
        <a:graphic>
          <a:graphicData uri="http://schemas.openxmlformats.org/presentationml/2006/ole">
            <mc:AlternateContent xmlns:mc="http://schemas.openxmlformats.org/markup-compatibility/2006">
              <mc:Choice xmlns:v="urn:schemas-microsoft-com:vml" Requires="v">
                <p:oleObj name="CorelDRAW" r:id="rId3" imgW="1460152" imgH="631058" progId="CorelDRAW.Graphic.13">
                  <p:embed/>
                </p:oleObj>
              </mc:Choice>
              <mc:Fallback>
                <p:oleObj name="CorelDRAW" r:id="rId3" imgW="1460152" imgH="631058" progId="CorelDRAW.Graphic.13">
                  <p:embed/>
                  <p:pic>
                    <p:nvPicPr>
                      <p:cNvPr id="124961" name="Object 33">
                        <a:extLst>
                          <a:ext uri="{FF2B5EF4-FFF2-40B4-BE49-F238E27FC236}">
                            <a16:creationId xmlns:a16="http://schemas.microsoft.com/office/drawing/2014/main" id="{8C67C7DF-4C3D-728E-7FE0-D7AB1A439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164" y="3233061"/>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63" name="Text Box 35">
            <a:extLst>
              <a:ext uri="{FF2B5EF4-FFF2-40B4-BE49-F238E27FC236}">
                <a16:creationId xmlns:a16="http://schemas.microsoft.com/office/drawing/2014/main" id="{8D2E9CDF-93AE-83A8-01E5-B6692D3292F8}"/>
              </a:ext>
            </a:extLst>
          </p:cNvPr>
          <p:cNvSpPr txBox="1">
            <a:spLocks noChangeArrowheads="1"/>
          </p:cNvSpPr>
          <p:nvPr/>
        </p:nvSpPr>
        <p:spPr bwMode="auto">
          <a:xfrm>
            <a:off x="2550364" y="348706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grpSp>
        <p:nvGrpSpPr>
          <p:cNvPr id="124965" name="Group 37">
            <a:extLst>
              <a:ext uri="{FF2B5EF4-FFF2-40B4-BE49-F238E27FC236}">
                <a16:creationId xmlns:a16="http://schemas.microsoft.com/office/drawing/2014/main" id="{FEA92528-9C1C-852A-DF22-77E52D27E1BE}"/>
              </a:ext>
            </a:extLst>
          </p:cNvPr>
          <p:cNvGrpSpPr>
            <a:grpSpLocks/>
          </p:cNvGrpSpPr>
          <p:nvPr/>
        </p:nvGrpSpPr>
        <p:grpSpPr bwMode="auto">
          <a:xfrm>
            <a:off x="2550364" y="3156860"/>
            <a:ext cx="304800" cy="336550"/>
            <a:chOff x="624" y="2640"/>
            <a:chExt cx="192" cy="212"/>
          </a:xfrm>
        </p:grpSpPr>
        <p:sp>
          <p:nvSpPr>
            <p:cNvPr id="124966" name="Text Box 38">
              <a:extLst>
                <a:ext uri="{FF2B5EF4-FFF2-40B4-BE49-F238E27FC236}">
                  <a16:creationId xmlns:a16="http://schemas.microsoft.com/office/drawing/2014/main" id="{CB217866-84EE-AA05-8659-593B36008FF7}"/>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4967" name="Line 39">
              <a:extLst>
                <a:ext uri="{FF2B5EF4-FFF2-40B4-BE49-F238E27FC236}">
                  <a16:creationId xmlns:a16="http://schemas.microsoft.com/office/drawing/2014/main" id="{C8CF92B0-2924-7CA6-F808-FA0AA09535D2}"/>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968" name="Text Box 40">
            <a:extLst>
              <a:ext uri="{FF2B5EF4-FFF2-40B4-BE49-F238E27FC236}">
                <a16:creationId xmlns:a16="http://schemas.microsoft.com/office/drawing/2014/main" id="{39C8AC1B-430F-1BA2-F79A-7E5C24A4256B}"/>
              </a:ext>
            </a:extLst>
          </p:cNvPr>
          <p:cNvSpPr txBox="1">
            <a:spLocks noChangeArrowheads="1"/>
          </p:cNvSpPr>
          <p:nvPr/>
        </p:nvSpPr>
        <p:spPr bwMode="auto">
          <a:xfrm>
            <a:off x="2550364" y="427446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grpSp>
        <p:nvGrpSpPr>
          <p:cNvPr id="124969" name="Group 41">
            <a:extLst>
              <a:ext uri="{FF2B5EF4-FFF2-40B4-BE49-F238E27FC236}">
                <a16:creationId xmlns:a16="http://schemas.microsoft.com/office/drawing/2014/main" id="{35965A1C-7AF4-BD2C-235A-CCAE0DAC4153}"/>
              </a:ext>
            </a:extLst>
          </p:cNvPr>
          <p:cNvGrpSpPr>
            <a:grpSpLocks/>
          </p:cNvGrpSpPr>
          <p:nvPr/>
        </p:nvGrpSpPr>
        <p:grpSpPr bwMode="auto">
          <a:xfrm>
            <a:off x="2550364" y="3918860"/>
            <a:ext cx="304800" cy="336550"/>
            <a:chOff x="624" y="2640"/>
            <a:chExt cx="192" cy="212"/>
          </a:xfrm>
        </p:grpSpPr>
        <p:sp>
          <p:nvSpPr>
            <p:cNvPr id="124970" name="Text Box 42">
              <a:extLst>
                <a:ext uri="{FF2B5EF4-FFF2-40B4-BE49-F238E27FC236}">
                  <a16:creationId xmlns:a16="http://schemas.microsoft.com/office/drawing/2014/main" id="{9CF7A0C0-EF38-AEB2-E682-ECEBC67B74CE}"/>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4971" name="Line 43">
              <a:extLst>
                <a:ext uri="{FF2B5EF4-FFF2-40B4-BE49-F238E27FC236}">
                  <a16:creationId xmlns:a16="http://schemas.microsoft.com/office/drawing/2014/main" id="{C4F4BBD3-1176-99E9-E2B8-C829DD8C4591}"/>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4973" name="Text Box 45">
            <a:extLst>
              <a:ext uri="{FF2B5EF4-FFF2-40B4-BE49-F238E27FC236}">
                <a16:creationId xmlns:a16="http://schemas.microsoft.com/office/drawing/2014/main" id="{7BD16071-221E-ED23-8C81-D5A7C122C77C}"/>
              </a:ext>
            </a:extLst>
          </p:cNvPr>
          <p:cNvSpPr txBox="1">
            <a:spLocks noChangeArrowheads="1"/>
          </p:cNvSpPr>
          <p:nvPr/>
        </p:nvSpPr>
        <p:spPr bwMode="auto">
          <a:xfrm>
            <a:off x="6011114" y="354421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24976" name="Text Box 48">
            <a:extLst>
              <a:ext uri="{FF2B5EF4-FFF2-40B4-BE49-F238E27FC236}">
                <a16:creationId xmlns:a16="http://schemas.microsoft.com/office/drawing/2014/main" id="{62CC70A9-105E-3427-C178-E0D515EC0455}"/>
              </a:ext>
            </a:extLst>
          </p:cNvPr>
          <p:cNvSpPr txBox="1">
            <a:spLocks noChangeArrowheads="1"/>
          </p:cNvSpPr>
          <p:nvPr/>
        </p:nvSpPr>
        <p:spPr bwMode="auto">
          <a:xfrm>
            <a:off x="5826964" y="355691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4978" name="Text Box 50">
            <a:extLst>
              <a:ext uri="{FF2B5EF4-FFF2-40B4-BE49-F238E27FC236}">
                <a16:creationId xmlns:a16="http://schemas.microsoft.com/office/drawing/2014/main" id="{6020A436-6FFA-01C7-6CA7-73E2E58106A4}"/>
              </a:ext>
            </a:extLst>
          </p:cNvPr>
          <p:cNvSpPr txBox="1">
            <a:spLocks noChangeArrowheads="1"/>
          </p:cNvSpPr>
          <p:nvPr/>
        </p:nvSpPr>
        <p:spPr bwMode="auto">
          <a:xfrm>
            <a:off x="6239714" y="355691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t>
            </a:r>
          </a:p>
        </p:txBody>
      </p:sp>
      <p:sp>
        <p:nvSpPr>
          <p:cNvPr id="124980" name="Text Box 52">
            <a:extLst>
              <a:ext uri="{FF2B5EF4-FFF2-40B4-BE49-F238E27FC236}">
                <a16:creationId xmlns:a16="http://schemas.microsoft.com/office/drawing/2014/main" id="{15142D4D-0361-72AF-0978-5177743D3DF4}"/>
              </a:ext>
            </a:extLst>
          </p:cNvPr>
          <p:cNvSpPr txBox="1">
            <a:spLocks noChangeArrowheads="1"/>
          </p:cNvSpPr>
          <p:nvPr/>
        </p:nvSpPr>
        <p:spPr bwMode="auto">
          <a:xfrm>
            <a:off x="6436564" y="355691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4982" name="Text Box 54">
            <a:extLst>
              <a:ext uri="{FF2B5EF4-FFF2-40B4-BE49-F238E27FC236}">
                <a16:creationId xmlns:a16="http://schemas.microsoft.com/office/drawing/2014/main" id="{DABBDF11-2FCF-270B-593E-473D98F9C8F8}"/>
              </a:ext>
            </a:extLst>
          </p:cNvPr>
          <p:cNvSpPr txBox="1">
            <a:spLocks noChangeArrowheads="1"/>
          </p:cNvSpPr>
          <p:nvPr/>
        </p:nvSpPr>
        <p:spPr bwMode="auto">
          <a:xfrm>
            <a:off x="6627064" y="355691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4983" name="Text Box 55">
            <a:extLst>
              <a:ext uri="{FF2B5EF4-FFF2-40B4-BE49-F238E27FC236}">
                <a16:creationId xmlns:a16="http://schemas.microsoft.com/office/drawing/2014/main" id="{1A51440F-D127-0C44-66A7-1B3B8DEF149B}"/>
              </a:ext>
            </a:extLst>
          </p:cNvPr>
          <p:cNvSpPr txBox="1">
            <a:spLocks noChangeArrowheads="1"/>
          </p:cNvSpPr>
          <p:nvPr/>
        </p:nvSpPr>
        <p:spPr bwMode="auto">
          <a:xfrm>
            <a:off x="5369764" y="355691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a:t>
            </a:r>
          </a:p>
        </p:txBody>
      </p:sp>
      <p:sp>
        <p:nvSpPr>
          <p:cNvPr id="124984" name="Oval 56">
            <a:extLst>
              <a:ext uri="{FF2B5EF4-FFF2-40B4-BE49-F238E27FC236}">
                <a16:creationId xmlns:a16="http://schemas.microsoft.com/office/drawing/2014/main" id="{3E6F3438-EF72-B0CA-CB16-EAF2AF6F5E9E}"/>
              </a:ext>
            </a:extLst>
          </p:cNvPr>
          <p:cNvSpPr>
            <a:spLocks noChangeArrowheads="1"/>
          </p:cNvSpPr>
          <p:nvPr/>
        </p:nvSpPr>
        <p:spPr bwMode="auto">
          <a:xfrm>
            <a:off x="4726827" y="3698199"/>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5" name="Oval 57">
            <a:extLst>
              <a:ext uri="{FF2B5EF4-FFF2-40B4-BE49-F238E27FC236}">
                <a16:creationId xmlns:a16="http://schemas.microsoft.com/office/drawing/2014/main" id="{7C2AEC28-66FB-2559-1274-E22B83031E9C}"/>
              </a:ext>
            </a:extLst>
          </p:cNvPr>
          <p:cNvSpPr>
            <a:spLocks noChangeArrowheads="1"/>
          </p:cNvSpPr>
          <p:nvPr/>
        </p:nvSpPr>
        <p:spPr bwMode="auto">
          <a:xfrm>
            <a:off x="4722064" y="3960135"/>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6" name="Oval 58">
            <a:extLst>
              <a:ext uri="{FF2B5EF4-FFF2-40B4-BE49-F238E27FC236}">
                <a16:creationId xmlns:a16="http://schemas.microsoft.com/office/drawing/2014/main" id="{8BB7B43C-6BBD-CE1C-F9E1-DF419AC806B2}"/>
              </a:ext>
            </a:extLst>
          </p:cNvPr>
          <p:cNvSpPr>
            <a:spLocks noChangeArrowheads="1"/>
          </p:cNvSpPr>
          <p:nvPr/>
        </p:nvSpPr>
        <p:spPr bwMode="auto">
          <a:xfrm>
            <a:off x="3879102" y="3436260"/>
            <a:ext cx="114300" cy="109538"/>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7" name="Oval 59">
            <a:extLst>
              <a:ext uri="{FF2B5EF4-FFF2-40B4-BE49-F238E27FC236}">
                <a16:creationId xmlns:a16="http://schemas.microsoft.com/office/drawing/2014/main" id="{C9FE396E-B337-6336-F373-A32BFA51D174}"/>
              </a:ext>
            </a:extLst>
          </p:cNvPr>
          <p:cNvSpPr>
            <a:spLocks noChangeArrowheads="1"/>
          </p:cNvSpPr>
          <p:nvPr/>
        </p:nvSpPr>
        <p:spPr bwMode="auto">
          <a:xfrm>
            <a:off x="3874339" y="4250649"/>
            <a:ext cx="114300" cy="109537"/>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8" name="Text Box 60">
            <a:extLst>
              <a:ext uri="{FF2B5EF4-FFF2-40B4-BE49-F238E27FC236}">
                <a16:creationId xmlns:a16="http://schemas.microsoft.com/office/drawing/2014/main" id="{066EF6D5-96A7-8316-DC9B-1DC91A8FD8E6}"/>
              </a:ext>
            </a:extLst>
          </p:cNvPr>
          <p:cNvSpPr txBox="1">
            <a:spLocks noChangeArrowheads="1"/>
          </p:cNvSpPr>
          <p:nvPr/>
        </p:nvSpPr>
        <p:spPr bwMode="auto">
          <a:xfrm>
            <a:off x="1178764" y="4909461"/>
            <a:ext cx="7543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logic is easy to read if you (mentally) cancel the two connected bubbles on a line. </a:t>
            </a:r>
          </a:p>
        </p:txBody>
      </p:sp>
      <p:sp>
        <p:nvSpPr>
          <p:cNvPr id="124964" name="Line 36">
            <a:extLst>
              <a:ext uri="{FF2B5EF4-FFF2-40B4-BE49-F238E27FC236}">
                <a16:creationId xmlns:a16="http://schemas.microsoft.com/office/drawing/2014/main" id="{07E11DC3-E5A3-B68A-A2EC-F08EBE1D10A1}"/>
              </a:ext>
            </a:extLst>
          </p:cNvPr>
          <p:cNvSpPr>
            <a:spLocks noChangeShapeType="1"/>
          </p:cNvSpPr>
          <p:nvPr/>
        </p:nvSpPr>
        <p:spPr bwMode="auto">
          <a:xfrm>
            <a:off x="2639264" y="3525160"/>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74" name="Line 46">
            <a:extLst>
              <a:ext uri="{FF2B5EF4-FFF2-40B4-BE49-F238E27FC236}">
                <a16:creationId xmlns:a16="http://schemas.microsoft.com/office/drawing/2014/main" id="{0027D0E6-70CF-8B69-0DE5-308FBAA04DFF}"/>
              </a:ext>
            </a:extLst>
          </p:cNvPr>
          <p:cNvSpPr>
            <a:spLocks noChangeShapeType="1"/>
          </p:cNvSpPr>
          <p:nvPr/>
        </p:nvSpPr>
        <p:spPr bwMode="auto">
          <a:xfrm>
            <a:off x="6100014" y="3571198"/>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77" name="Line 49">
            <a:extLst>
              <a:ext uri="{FF2B5EF4-FFF2-40B4-BE49-F238E27FC236}">
                <a16:creationId xmlns:a16="http://schemas.microsoft.com/office/drawing/2014/main" id="{06EF23C1-215D-C213-6BF0-F72F59DCCA0F}"/>
              </a:ext>
            </a:extLst>
          </p:cNvPr>
          <p:cNvSpPr>
            <a:spLocks noChangeShapeType="1"/>
          </p:cNvSpPr>
          <p:nvPr/>
        </p:nvSpPr>
        <p:spPr bwMode="auto">
          <a:xfrm>
            <a:off x="5909514" y="3571198"/>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81" name="Line 53">
            <a:extLst>
              <a:ext uri="{FF2B5EF4-FFF2-40B4-BE49-F238E27FC236}">
                <a16:creationId xmlns:a16="http://schemas.microsoft.com/office/drawing/2014/main" id="{F46D4E3E-84A6-E1D0-92BF-D85B0FE8A60B}"/>
              </a:ext>
            </a:extLst>
          </p:cNvPr>
          <p:cNvSpPr>
            <a:spLocks noChangeShapeType="1"/>
          </p:cNvSpPr>
          <p:nvPr/>
        </p:nvSpPr>
        <p:spPr bwMode="auto">
          <a:xfrm>
            <a:off x="6519114" y="3571198"/>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Title 3">
            <a:extLst>
              <a:ext uri="{FF2B5EF4-FFF2-40B4-BE49-F238E27FC236}">
                <a16:creationId xmlns:a16="http://schemas.microsoft.com/office/drawing/2014/main" id="{1E7E3D84-8655-19FC-027B-09A091F96BCA}"/>
              </a:ext>
            </a:extLst>
          </p:cNvPr>
          <p:cNvSpPr>
            <a:spLocks noGrp="1"/>
          </p:cNvSpPr>
          <p:nvPr>
            <p:ph type="title"/>
          </p:nvPr>
        </p:nvSpPr>
        <p:spPr>
          <a:xfrm>
            <a:off x="1254964" y="1015321"/>
            <a:ext cx="10058400" cy="714377"/>
          </a:xfrm>
        </p:spPr>
        <p:txBody>
          <a:bodyPr>
            <a:normAutofit fontScale="90000"/>
          </a:bodyPr>
          <a:lstStyle/>
          <a:p>
            <a:r>
              <a:rPr lang="en-US" dirty="0"/>
              <a:t>NAND Logic</a:t>
            </a:r>
          </a:p>
        </p:txBody>
      </p:sp>
    </p:spTree>
    <p:extLst>
      <p:ext uri="{BB962C8B-B14F-4D97-AF65-F5344CB8AC3E}">
        <p14:creationId xmlns:p14="http://schemas.microsoft.com/office/powerpoint/2010/main" val="75492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4973"/>
                                        </p:tgtEl>
                                        <p:attrNameLst>
                                          <p:attrName>style.visibility</p:attrName>
                                        </p:attrNameLst>
                                      </p:cBhvr>
                                      <p:to>
                                        <p:strVal val="visible"/>
                                      </p:to>
                                    </p:set>
                                    <p:anim calcmode="lin" valueType="num">
                                      <p:cBhvr additive="base">
                                        <p:cTn id="7" dur="500" fill="hold"/>
                                        <p:tgtEl>
                                          <p:spTgt spid="124973"/>
                                        </p:tgtEl>
                                        <p:attrNameLst>
                                          <p:attrName>ppt_x</p:attrName>
                                        </p:attrNameLst>
                                      </p:cBhvr>
                                      <p:tavLst>
                                        <p:tav tm="0">
                                          <p:val>
                                            <p:strVal val="1+#ppt_w/2"/>
                                          </p:val>
                                        </p:tav>
                                        <p:tav tm="100000">
                                          <p:val>
                                            <p:strVal val="#ppt_x"/>
                                          </p:val>
                                        </p:tav>
                                      </p:tavLst>
                                    </p:anim>
                                    <p:anim calcmode="lin" valueType="num">
                                      <p:cBhvr additive="base">
                                        <p:cTn id="8" dur="500" fill="hold"/>
                                        <p:tgtEl>
                                          <p:spTgt spid="12497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4976"/>
                                        </p:tgtEl>
                                        <p:attrNameLst>
                                          <p:attrName>style.visibility</p:attrName>
                                        </p:attrNameLst>
                                      </p:cBhvr>
                                      <p:to>
                                        <p:strVal val="visible"/>
                                      </p:to>
                                    </p:set>
                                    <p:anim calcmode="lin" valueType="num">
                                      <p:cBhvr additive="base">
                                        <p:cTn id="11" dur="500" fill="hold"/>
                                        <p:tgtEl>
                                          <p:spTgt spid="124976"/>
                                        </p:tgtEl>
                                        <p:attrNameLst>
                                          <p:attrName>ppt_x</p:attrName>
                                        </p:attrNameLst>
                                      </p:cBhvr>
                                      <p:tavLst>
                                        <p:tav tm="0">
                                          <p:val>
                                            <p:strVal val="1+#ppt_w/2"/>
                                          </p:val>
                                        </p:tav>
                                        <p:tav tm="100000">
                                          <p:val>
                                            <p:strVal val="#ppt_x"/>
                                          </p:val>
                                        </p:tav>
                                      </p:tavLst>
                                    </p:anim>
                                    <p:anim calcmode="lin" valueType="num">
                                      <p:cBhvr additive="base">
                                        <p:cTn id="12" dur="500" fill="hold"/>
                                        <p:tgtEl>
                                          <p:spTgt spid="124976"/>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4978"/>
                                        </p:tgtEl>
                                        <p:attrNameLst>
                                          <p:attrName>style.visibility</p:attrName>
                                        </p:attrNameLst>
                                      </p:cBhvr>
                                      <p:to>
                                        <p:strVal val="visible"/>
                                      </p:to>
                                    </p:set>
                                    <p:anim calcmode="lin" valueType="num">
                                      <p:cBhvr additive="base">
                                        <p:cTn id="15" dur="500" fill="hold"/>
                                        <p:tgtEl>
                                          <p:spTgt spid="124978"/>
                                        </p:tgtEl>
                                        <p:attrNameLst>
                                          <p:attrName>ppt_x</p:attrName>
                                        </p:attrNameLst>
                                      </p:cBhvr>
                                      <p:tavLst>
                                        <p:tav tm="0">
                                          <p:val>
                                            <p:strVal val="1+#ppt_w/2"/>
                                          </p:val>
                                        </p:tav>
                                        <p:tav tm="100000">
                                          <p:val>
                                            <p:strVal val="#ppt_x"/>
                                          </p:val>
                                        </p:tav>
                                      </p:tavLst>
                                    </p:anim>
                                    <p:anim calcmode="lin" valueType="num">
                                      <p:cBhvr additive="base">
                                        <p:cTn id="16" dur="500" fill="hold"/>
                                        <p:tgtEl>
                                          <p:spTgt spid="124978"/>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24980"/>
                                        </p:tgtEl>
                                        <p:attrNameLst>
                                          <p:attrName>style.visibility</p:attrName>
                                        </p:attrNameLst>
                                      </p:cBhvr>
                                      <p:to>
                                        <p:strVal val="visible"/>
                                      </p:to>
                                    </p:set>
                                    <p:anim calcmode="lin" valueType="num">
                                      <p:cBhvr additive="base">
                                        <p:cTn id="19" dur="500" fill="hold"/>
                                        <p:tgtEl>
                                          <p:spTgt spid="124980"/>
                                        </p:tgtEl>
                                        <p:attrNameLst>
                                          <p:attrName>ppt_x</p:attrName>
                                        </p:attrNameLst>
                                      </p:cBhvr>
                                      <p:tavLst>
                                        <p:tav tm="0">
                                          <p:val>
                                            <p:strVal val="1+#ppt_w/2"/>
                                          </p:val>
                                        </p:tav>
                                        <p:tav tm="100000">
                                          <p:val>
                                            <p:strVal val="#ppt_x"/>
                                          </p:val>
                                        </p:tav>
                                      </p:tavLst>
                                    </p:anim>
                                    <p:anim calcmode="lin" valueType="num">
                                      <p:cBhvr additive="base">
                                        <p:cTn id="20" dur="500" fill="hold"/>
                                        <p:tgtEl>
                                          <p:spTgt spid="124980"/>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24982"/>
                                        </p:tgtEl>
                                        <p:attrNameLst>
                                          <p:attrName>style.visibility</p:attrName>
                                        </p:attrNameLst>
                                      </p:cBhvr>
                                      <p:to>
                                        <p:strVal val="visible"/>
                                      </p:to>
                                    </p:set>
                                    <p:anim calcmode="lin" valueType="num">
                                      <p:cBhvr additive="base">
                                        <p:cTn id="23" dur="500" fill="hold"/>
                                        <p:tgtEl>
                                          <p:spTgt spid="124982"/>
                                        </p:tgtEl>
                                        <p:attrNameLst>
                                          <p:attrName>ppt_x</p:attrName>
                                        </p:attrNameLst>
                                      </p:cBhvr>
                                      <p:tavLst>
                                        <p:tav tm="0">
                                          <p:val>
                                            <p:strVal val="1+#ppt_w/2"/>
                                          </p:val>
                                        </p:tav>
                                        <p:tav tm="100000">
                                          <p:val>
                                            <p:strVal val="#ppt_x"/>
                                          </p:val>
                                        </p:tav>
                                      </p:tavLst>
                                    </p:anim>
                                    <p:anim calcmode="lin" valueType="num">
                                      <p:cBhvr additive="base">
                                        <p:cTn id="24" dur="500" fill="hold"/>
                                        <p:tgtEl>
                                          <p:spTgt spid="12498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4974"/>
                                        </p:tgtEl>
                                        <p:attrNameLst>
                                          <p:attrName>style.visibility</p:attrName>
                                        </p:attrNameLst>
                                      </p:cBhvr>
                                      <p:to>
                                        <p:strVal val="visible"/>
                                      </p:to>
                                    </p:set>
                                    <p:anim calcmode="lin" valueType="num">
                                      <p:cBhvr additive="base">
                                        <p:cTn id="27" dur="500" fill="hold"/>
                                        <p:tgtEl>
                                          <p:spTgt spid="124974"/>
                                        </p:tgtEl>
                                        <p:attrNameLst>
                                          <p:attrName>ppt_x</p:attrName>
                                        </p:attrNameLst>
                                      </p:cBhvr>
                                      <p:tavLst>
                                        <p:tav tm="0">
                                          <p:val>
                                            <p:strVal val="1+#ppt_w/2"/>
                                          </p:val>
                                        </p:tav>
                                        <p:tav tm="100000">
                                          <p:val>
                                            <p:strVal val="#ppt_x"/>
                                          </p:val>
                                        </p:tav>
                                      </p:tavLst>
                                    </p:anim>
                                    <p:anim calcmode="lin" valueType="num">
                                      <p:cBhvr additive="base">
                                        <p:cTn id="28" dur="500" fill="hold"/>
                                        <p:tgtEl>
                                          <p:spTgt spid="12497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24977"/>
                                        </p:tgtEl>
                                        <p:attrNameLst>
                                          <p:attrName>style.visibility</p:attrName>
                                        </p:attrNameLst>
                                      </p:cBhvr>
                                      <p:to>
                                        <p:strVal val="visible"/>
                                      </p:to>
                                    </p:set>
                                    <p:anim calcmode="lin" valueType="num">
                                      <p:cBhvr additive="base">
                                        <p:cTn id="31" dur="500" fill="hold"/>
                                        <p:tgtEl>
                                          <p:spTgt spid="124977"/>
                                        </p:tgtEl>
                                        <p:attrNameLst>
                                          <p:attrName>ppt_x</p:attrName>
                                        </p:attrNameLst>
                                      </p:cBhvr>
                                      <p:tavLst>
                                        <p:tav tm="0">
                                          <p:val>
                                            <p:strVal val="1+#ppt_w/2"/>
                                          </p:val>
                                        </p:tav>
                                        <p:tav tm="100000">
                                          <p:val>
                                            <p:strVal val="#ppt_x"/>
                                          </p:val>
                                        </p:tav>
                                      </p:tavLst>
                                    </p:anim>
                                    <p:anim calcmode="lin" valueType="num">
                                      <p:cBhvr additive="base">
                                        <p:cTn id="32" dur="500" fill="hold"/>
                                        <p:tgtEl>
                                          <p:spTgt spid="12497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24981"/>
                                        </p:tgtEl>
                                        <p:attrNameLst>
                                          <p:attrName>style.visibility</p:attrName>
                                        </p:attrNameLst>
                                      </p:cBhvr>
                                      <p:to>
                                        <p:strVal val="visible"/>
                                      </p:to>
                                    </p:set>
                                    <p:anim calcmode="lin" valueType="num">
                                      <p:cBhvr additive="base">
                                        <p:cTn id="35" dur="500" fill="hold"/>
                                        <p:tgtEl>
                                          <p:spTgt spid="124981"/>
                                        </p:tgtEl>
                                        <p:attrNameLst>
                                          <p:attrName>ppt_x</p:attrName>
                                        </p:attrNameLst>
                                      </p:cBhvr>
                                      <p:tavLst>
                                        <p:tav tm="0">
                                          <p:val>
                                            <p:strVal val="1+#ppt_w/2"/>
                                          </p:val>
                                        </p:tav>
                                        <p:tav tm="100000">
                                          <p:val>
                                            <p:strVal val="#ppt_x"/>
                                          </p:val>
                                        </p:tav>
                                      </p:tavLst>
                                    </p:anim>
                                    <p:anim calcmode="lin" valueType="num">
                                      <p:cBhvr additive="base">
                                        <p:cTn id="36" dur="500" fill="hold"/>
                                        <p:tgtEl>
                                          <p:spTgt spid="12498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nodeType="clickEffect">
                                  <p:stCondLst>
                                    <p:cond delay="0"/>
                                  </p:stCondLst>
                                  <p:childTnLst>
                                    <p:set>
                                      <p:cBhvr>
                                        <p:cTn id="40" dur="1" fill="hold">
                                          <p:stCondLst>
                                            <p:cond delay="0"/>
                                          </p:stCondLst>
                                        </p:cTn>
                                        <p:tgtEl>
                                          <p:spTgt spid="124988"/>
                                        </p:tgtEl>
                                        <p:attrNameLst>
                                          <p:attrName>style.visibility</p:attrName>
                                        </p:attrNameLst>
                                      </p:cBhvr>
                                      <p:to>
                                        <p:strVal val="visible"/>
                                      </p:to>
                                    </p:set>
                                    <p:animEffect transition="in" filter="fade">
                                      <p:cBhvr>
                                        <p:cTn id="41" dur="1000"/>
                                        <p:tgtEl>
                                          <p:spTgt spid="124988"/>
                                        </p:tgtEl>
                                      </p:cBhvr>
                                    </p:animEffect>
                                    <p:anim calcmode="lin" valueType="num">
                                      <p:cBhvr>
                                        <p:cTn id="42" dur="1000" fill="hold"/>
                                        <p:tgtEl>
                                          <p:spTgt spid="124988"/>
                                        </p:tgtEl>
                                        <p:attrNameLst>
                                          <p:attrName>ppt_x</p:attrName>
                                        </p:attrNameLst>
                                      </p:cBhvr>
                                      <p:tavLst>
                                        <p:tav tm="0">
                                          <p:val>
                                            <p:strVal val="#ppt_x"/>
                                          </p:val>
                                        </p:tav>
                                        <p:tav tm="100000">
                                          <p:val>
                                            <p:strVal val="#ppt_x"/>
                                          </p:val>
                                        </p:tav>
                                      </p:tavLst>
                                    </p:anim>
                                    <p:anim calcmode="lin" valueType="num">
                                      <p:cBhvr>
                                        <p:cTn id="43" dur="900" decel="100000" fill="hold"/>
                                        <p:tgtEl>
                                          <p:spTgt spid="12498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249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73" grpId="0"/>
      <p:bldP spid="124976" grpId="0"/>
      <p:bldP spid="124978" grpId="0"/>
      <p:bldP spid="124980" grpId="0"/>
      <p:bldP spid="124982" grpId="0"/>
      <p:bldP spid="12498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7015" name="Group 39">
            <a:extLst>
              <a:ext uri="{FF2B5EF4-FFF2-40B4-BE49-F238E27FC236}">
                <a16:creationId xmlns:a16="http://schemas.microsoft.com/office/drawing/2014/main" id="{B5182953-A484-B3A5-6A3A-8AB7BF8912A0}"/>
              </a:ext>
            </a:extLst>
          </p:cNvPr>
          <p:cNvGrpSpPr>
            <a:grpSpLocks/>
          </p:cNvGrpSpPr>
          <p:nvPr/>
        </p:nvGrpSpPr>
        <p:grpSpPr bwMode="auto">
          <a:xfrm>
            <a:off x="2432050" y="3413190"/>
            <a:ext cx="304800" cy="336550"/>
            <a:chOff x="1440" y="2056"/>
            <a:chExt cx="192" cy="212"/>
          </a:xfrm>
        </p:grpSpPr>
        <p:sp>
          <p:nvSpPr>
            <p:cNvPr id="126987" name="Text Box 11">
              <a:extLst>
                <a:ext uri="{FF2B5EF4-FFF2-40B4-BE49-F238E27FC236}">
                  <a16:creationId xmlns:a16="http://schemas.microsoft.com/office/drawing/2014/main" id="{F9315BE7-A12D-A80C-8C7E-3838A7758A18}"/>
                </a:ext>
              </a:extLst>
            </p:cNvPr>
            <p:cNvSpPr txBox="1">
              <a:spLocks noChangeArrowheads="1"/>
            </p:cNvSpPr>
            <p:nvPr/>
          </p:nvSpPr>
          <p:spPr bwMode="auto">
            <a:xfrm>
              <a:off x="1440" y="20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6988" name="Line 12">
              <a:extLst>
                <a:ext uri="{FF2B5EF4-FFF2-40B4-BE49-F238E27FC236}">
                  <a16:creationId xmlns:a16="http://schemas.microsoft.com/office/drawing/2014/main" id="{6C8DCFF5-948D-03B7-56F9-5C1B9293C0CA}"/>
                </a:ext>
              </a:extLst>
            </p:cNvPr>
            <p:cNvSpPr>
              <a:spLocks noChangeShapeType="1"/>
            </p:cNvSpPr>
            <p:nvPr/>
          </p:nvSpPr>
          <p:spPr bwMode="auto">
            <a:xfrm>
              <a:off x="1504" y="2072"/>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6990" name="Text Box 14">
            <a:extLst>
              <a:ext uri="{FF2B5EF4-FFF2-40B4-BE49-F238E27FC236}">
                <a16:creationId xmlns:a16="http://schemas.microsoft.com/office/drawing/2014/main" id="{B5E6BC73-7325-6EA0-2785-33E4FA29E3BB}"/>
              </a:ext>
            </a:extLst>
          </p:cNvPr>
          <p:cNvSpPr txBox="1">
            <a:spLocks noChangeArrowheads="1"/>
          </p:cNvSpPr>
          <p:nvPr/>
        </p:nvSpPr>
        <p:spPr bwMode="auto">
          <a:xfrm>
            <a:off x="2432050" y="304489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6992" name="Text Box 16">
            <a:extLst>
              <a:ext uri="{FF2B5EF4-FFF2-40B4-BE49-F238E27FC236}">
                <a16:creationId xmlns:a16="http://schemas.microsoft.com/office/drawing/2014/main" id="{8DA36A1B-52E6-CDE0-CEA5-D72112DA54FF}"/>
              </a:ext>
            </a:extLst>
          </p:cNvPr>
          <p:cNvSpPr txBox="1">
            <a:spLocks noChangeArrowheads="1"/>
          </p:cNvSpPr>
          <p:nvPr/>
        </p:nvSpPr>
        <p:spPr bwMode="auto">
          <a:xfrm>
            <a:off x="2432050" y="416249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26994" name="Text Box 18">
            <a:extLst>
              <a:ext uri="{FF2B5EF4-FFF2-40B4-BE49-F238E27FC236}">
                <a16:creationId xmlns:a16="http://schemas.microsoft.com/office/drawing/2014/main" id="{206C2E2E-4FFA-3419-379D-6BBD4B0CB813}"/>
              </a:ext>
            </a:extLst>
          </p:cNvPr>
          <p:cNvSpPr txBox="1">
            <a:spLocks noChangeArrowheads="1"/>
          </p:cNvSpPr>
          <p:nvPr/>
        </p:nvSpPr>
        <p:spPr bwMode="auto">
          <a:xfrm>
            <a:off x="2432050" y="380689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6995" name="Line 19">
            <a:extLst>
              <a:ext uri="{FF2B5EF4-FFF2-40B4-BE49-F238E27FC236}">
                <a16:creationId xmlns:a16="http://schemas.microsoft.com/office/drawing/2014/main" id="{35011132-C684-BA2A-3DE0-4F2EE78C6FC9}"/>
              </a:ext>
            </a:extLst>
          </p:cNvPr>
          <p:cNvSpPr>
            <a:spLocks noChangeShapeType="1"/>
          </p:cNvSpPr>
          <p:nvPr/>
        </p:nvSpPr>
        <p:spPr bwMode="auto">
          <a:xfrm>
            <a:off x="2527300" y="3846578"/>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07" name="Text Box 31">
            <a:extLst>
              <a:ext uri="{FF2B5EF4-FFF2-40B4-BE49-F238E27FC236}">
                <a16:creationId xmlns:a16="http://schemas.microsoft.com/office/drawing/2014/main" id="{9B4DEE96-069A-BB1D-DF14-F771DD8A8EB6}"/>
              </a:ext>
            </a:extLst>
          </p:cNvPr>
          <p:cNvSpPr txBox="1">
            <a:spLocks noChangeArrowheads="1"/>
          </p:cNvSpPr>
          <p:nvPr/>
        </p:nvSpPr>
        <p:spPr bwMode="auto">
          <a:xfrm>
            <a:off x="5638800" y="344494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a:t>
            </a:r>
          </a:p>
        </p:txBody>
      </p:sp>
      <p:sp>
        <p:nvSpPr>
          <p:cNvPr id="127012" name="Text Box 36">
            <a:extLst>
              <a:ext uri="{FF2B5EF4-FFF2-40B4-BE49-F238E27FC236}">
                <a16:creationId xmlns:a16="http://schemas.microsoft.com/office/drawing/2014/main" id="{D97BB2B6-EACF-C826-F858-13FFAD005A99}"/>
              </a:ext>
            </a:extLst>
          </p:cNvPr>
          <p:cNvSpPr txBox="1">
            <a:spLocks noChangeArrowheads="1"/>
          </p:cNvSpPr>
          <p:nvPr/>
        </p:nvSpPr>
        <p:spPr bwMode="auto">
          <a:xfrm>
            <a:off x="1212850" y="4797491"/>
            <a:ext cx="7162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Again, the logic is easy to read if you cancel the two connected bubbles on a line. </a:t>
            </a:r>
          </a:p>
        </p:txBody>
      </p:sp>
      <p:grpSp>
        <p:nvGrpSpPr>
          <p:cNvPr id="127021" name="Group 45">
            <a:extLst>
              <a:ext uri="{FF2B5EF4-FFF2-40B4-BE49-F238E27FC236}">
                <a16:creationId xmlns:a16="http://schemas.microsoft.com/office/drawing/2014/main" id="{99E060F3-4E4A-E7E1-BDBD-21481DC2DDCB}"/>
              </a:ext>
            </a:extLst>
          </p:cNvPr>
          <p:cNvGrpSpPr>
            <a:grpSpLocks/>
          </p:cNvGrpSpPr>
          <p:nvPr/>
        </p:nvGrpSpPr>
        <p:grpSpPr bwMode="auto">
          <a:xfrm>
            <a:off x="1136650" y="1749491"/>
            <a:ext cx="7010400" cy="923925"/>
            <a:chOff x="624" y="1008"/>
            <a:chExt cx="4416" cy="582"/>
          </a:xfrm>
        </p:grpSpPr>
        <p:sp>
          <p:nvSpPr>
            <p:cNvPr id="126980" name="Text Box 4">
              <a:extLst>
                <a:ext uri="{FF2B5EF4-FFF2-40B4-BE49-F238E27FC236}">
                  <a16:creationId xmlns:a16="http://schemas.microsoft.com/office/drawing/2014/main" id="{90407571-A3B7-969F-D932-40C7C88CD957}"/>
                </a:ext>
              </a:extLst>
            </p:cNvPr>
            <p:cNvSpPr txBox="1">
              <a:spLocks noChangeArrowheads="1"/>
            </p:cNvSpPr>
            <p:nvPr/>
          </p:nvSpPr>
          <p:spPr bwMode="auto">
            <a:xfrm>
              <a:off x="624" y="1008"/>
              <a:ext cx="441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Alternatively, DeMorgan’s theorem can be written as </a:t>
              </a:r>
              <a:r>
                <a:rPr lang="en-US" altLang="en-US" i="1"/>
                <a:t>A + B = A</a:t>
              </a:r>
              <a:r>
                <a:rPr lang="en-US" altLang="en-US" sz="800" i="1"/>
                <a:t> </a:t>
              </a:r>
              <a:r>
                <a:rPr lang="en-US" altLang="en-US" i="1"/>
                <a:t>B</a:t>
              </a:r>
              <a:r>
                <a:rPr lang="en-US" altLang="en-US"/>
                <a:t>. By using equivalent symbols, it is simpler to read the logic of POS forms. For example, </a:t>
              </a:r>
            </a:p>
          </p:txBody>
        </p:sp>
        <p:sp>
          <p:nvSpPr>
            <p:cNvPr id="126983" name="Line 7">
              <a:extLst>
                <a:ext uri="{FF2B5EF4-FFF2-40B4-BE49-F238E27FC236}">
                  <a16:creationId xmlns:a16="http://schemas.microsoft.com/office/drawing/2014/main" id="{9B3BE330-CA7A-D454-ED76-8721E8BFB9C3}"/>
                </a:ext>
              </a:extLst>
            </p:cNvPr>
            <p:cNvSpPr>
              <a:spLocks noChangeShapeType="1"/>
            </p:cNvSpPr>
            <p:nvPr/>
          </p:nvSpPr>
          <p:spPr bwMode="auto">
            <a:xfrm>
              <a:off x="1368" y="127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84" name="Line 8">
              <a:extLst>
                <a:ext uri="{FF2B5EF4-FFF2-40B4-BE49-F238E27FC236}">
                  <a16:creationId xmlns:a16="http://schemas.microsoft.com/office/drawing/2014/main" id="{4391CC36-21DB-96A1-EE80-F811E6BBCDFC}"/>
                </a:ext>
              </a:extLst>
            </p:cNvPr>
            <p:cNvSpPr>
              <a:spLocks noChangeShapeType="1"/>
            </p:cNvSpPr>
            <p:nvPr/>
          </p:nvSpPr>
          <p:spPr bwMode="auto">
            <a:xfrm>
              <a:off x="1520" y="127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13" name="Line 37">
              <a:extLst>
                <a:ext uri="{FF2B5EF4-FFF2-40B4-BE49-F238E27FC236}">
                  <a16:creationId xmlns:a16="http://schemas.microsoft.com/office/drawing/2014/main" id="{D0ADAFEC-E8EC-0205-FD8A-BE0688C9923F}"/>
                </a:ext>
              </a:extLst>
            </p:cNvPr>
            <p:cNvSpPr>
              <a:spLocks noChangeShapeType="1"/>
            </p:cNvSpPr>
            <p:nvPr/>
          </p:nvSpPr>
          <p:spPr bwMode="auto">
            <a:xfrm>
              <a:off x="696" y="1272"/>
              <a:ext cx="4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27014" name="Object 38">
            <a:extLst>
              <a:ext uri="{FF2B5EF4-FFF2-40B4-BE49-F238E27FC236}">
                <a16:creationId xmlns:a16="http://schemas.microsoft.com/office/drawing/2014/main" id="{05E0B1C2-D818-5AC9-8A8A-A80DF3FD397F}"/>
              </a:ext>
            </a:extLst>
          </p:cNvPr>
          <p:cNvGraphicFramePr>
            <a:graphicFrameLocks noChangeAspect="1"/>
          </p:cNvGraphicFramePr>
          <p:nvPr/>
        </p:nvGraphicFramePr>
        <p:xfrm>
          <a:off x="2813051" y="3044890"/>
          <a:ext cx="3059113" cy="1435100"/>
        </p:xfrm>
        <a:graphic>
          <a:graphicData uri="http://schemas.openxmlformats.org/presentationml/2006/ole">
            <mc:AlternateContent xmlns:mc="http://schemas.openxmlformats.org/markup-compatibility/2006">
              <mc:Choice xmlns:v="urn:schemas-microsoft-com:vml" Requires="v">
                <p:oleObj name="CorelDRAW" r:id="rId3" imgW="1241017" imgH="583265" progId="CorelDRAW.Graphic.13">
                  <p:embed/>
                </p:oleObj>
              </mc:Choice>
              <mc:Fallback>
                <p:oleObj name="CorelDRAW" r:id="rId3" imgW="1241017" imgH="583265" progId="CorelDRAW.Graphic.13">
                  <p:embed/>
                  <p:pic>
                    <p:nvPicPr>
                      <p:cNvPr id="127014" name="Object 38">
                        <a:extLst>
                          <a:ext uri="{FF2B5EF4-FFF2-40B4-BE49-F238E27FC236}">
                            <a16:creationId xmlns:a16="http://schemas.microsoft.com/office/drawing/2014/main" id="{05E0B1C2-D818-5AC9-8A8A-A80DF3FD39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051" y="3044890"/>
                        <a:ext cx="3059113"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7000" name="Text Box 24">
            <a:extLst>
              <a:ext uri="{FF2B5EF4-FFF2-40B4-BE49-F238E27FC236}">
                <a16:creationId xmlns:a16="http://schemas.microsoft.com/office/drawing/2014/main" id="{8D23F457-3EFC-06E6-BAFB-10D69B498B24}"/>
              </a:ext>
            </a:extLst>
          </p:cNvPr>
          <p:cNvSpPr txBox="1">
            <a:spLocks noChangeArrowheads="1"/>
          </p:cNvSpPr>
          <p:nvPr/>
        </p:nvSpPr>
        <p:spPr bwMode="auto">
          <a:xfrm>
            <a:off x="6096000" y="3444940"/>
            <a:ext cx="15176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FF0000"/>
                </a:solidFill>
                <a:latin typeface="Arial" panose="020B0604020202020204" pitchFamily="34" charset="0"/>
              </a:rPr>
              <a:t>(</a:t>
            </a:r>
            <a:r>
              <a:rPr lang="en-US" altLang="en-US" sz="1600" i="1">
                <a:solidFill>
                  <a:srgbClr val="FF0000"/>
                </a:solidFill>
                <a:latin typeface="Arial" panose="020B0604020202020204" pitchFamily="34" charset="0"/>
              </a:rPr>
              <a:t>A + B</a:t>
            </a:r>
            <a:r>
              <a:rPr lang="en-US" altLang="en-US" sz="1600">
                <a:solidFill>
                  <a:srgbClr val="FF0000"/>
                </a:solidFill>
                <a:latin typeface="Arial" panose="020B0604020202020204" pitchFamily="34" charset="0"/>
              </a:rPr>
              <a:t>)(</a:t>
            </a:r>
            <a:r>
              <a:rPr lang="en-US" altLang="en-US" sz="1600" i="1">
                <a:solidFill>
                  <a:srgbClr val="FF0000"/>
                </a:solidFill>
                <a:latin typeface="Arial" panose="020B0604020202020204" pitchFamily="34" charset="0"/>
              </a:rPr>
              <a:t>A + C</a:t>
            </a:r>
            <a:r>
              <a:rPr lang="en-US" altLang="en-US" sz="1600">
                <a:solidFill>
                  <a:srgbClr val="FF0000"/>
                </a:solidFill>
                <a:latin typeface="Arial" panose="020B0604020202020204" pitchFamily="34" charset="0"/>
              </a:rPr>
              <a:t>)</a:t>
            </a:r>
            <a:endParaRPr lang="en-US" altLang="en-US" sz="1600" i="1">
              <a:solidFill>
                <a:srgbClr val="FF0000"/>
              </a:solidFill>
              <a:latin typeface="Arial" panose="020B0604020202020204" pitchFamily="34" charset="0"/>
            </a:endParaRPr>
          </a:p>
        </p:txBody>
      </p:sp>
      <p:sp>
        <p:nvSpPr>
          <p:cNvPr id="127019" name="Line 43">
            <a:extLst>
              <a:ext uri="{FF2B5EF4-FFF2-40B4-BE49-F238E27FC236}">
                <a16:creationId xmlns:a16="http://schemas.microsoft.com/office/drawing/2014/main" id="{42AFBE3C-3516-5C04-E086-E5E81E7059B9}"/>
              </a:ext>
            </a:extLst>
          </p:cNvPr>
          <p:cNvSpPr>
            <a:spLocks noChangeShapeType="1"/>
          </p:cNvSpPr>
          <p:nvPr/>
        </p:nvSpPr>
        <p:spPr bwMode="auto">
          <a:xfrm>
            <a:off x="6623050" y="3475103"/>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20" name="Line 44">
            <a:extLst>
              <a:ext uri="{FF2B5EF4-FFF2-40B4-BE49-F238E27FC236}">
                <a16:creationId xmlns:a16="http://schemas.microsoft.com/office/drawing/2014/main" id="{E92C7FEB-1904-3639-70D3-59E283A94DCC}"/>
              </a:ext>
            </a:extLst>
          </p:cNvPr>
          <p:cNvSpPr>
            <a:spLocks noChangeShapeType="1"/>
          </p:cNvSpPr>
          <p:nvPr/>
        </p:nvSpPr>
        <p:spPr bwMode="auto">
          <a:xfrm>
            <a:off x="6883400" y="3475103"/>
            <a:ext cx="15240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 name="Title 3">
            <a:extLst>
              <a:ext uri="{FF2B5EF4-FFF2-40B4-BE49-F238E27FC236}">
                <a16:creationId xmlns:a16="http://schemas.microsoft.com/office/drawing/2014/main" id="{092986FC-39F7-502B-061C-CC172A80C7FB}"/>
              </a:ext>
            </a:extLst>
          </p:cNvPr>
          <p:cNvSpPr>
            <a:spLocks noGrp="1"/>
          </p:cNvSpPr>
          <p:nvPr>
            <p:ph type="title"/>
          </p:nvPr>
        </p:nvSpPr>
        <p:spPr>
          <a:xfrm>
            <a:off x="1066800" y="1058056"/>
            <a:ext cx="10058400" cy="685800"/>
          </a:xfrm>
        </p:spPr>
        <p:txBody>
          <a:bodyPr>
            <a:normAutofit fontScale="90000"/>
          </a:bodyPr>
          <a:lstStyle/>
          <a:p>
            <a:r>
              <a:rPr lang="en-US" dirty="0"/>
              <a:t>NOR Logic</a:t>
            </a:r>
          </a:p>
        </p:txBody>
      </p:sp>
    </p:spTree>
    <p:extLst>
      <p:ext uri="{BB962C8B-B14F-4D97-AF65-F5344CB8AC3E}">
        <p14:creationId xmlns:p14="http://schemas.microsoft.com/office/powerpoint/2010/main" val="2159806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27000"/>
                                        </p:tgtEl>
                                        <p:attrNameLst>
                                          <p:attrName>style.visibility</p:attrName>
                                        </p:attrNameLst>
                                      </p:cBhvr>
                                      <p:to>
                                        <p:strVal val="visible"/>
                                      </p:to>
                                    </p:set>
                                    <p:anim calcmode="lin" valueType="num">
                                      <p:cBhvr additive="base">
                                        <p:cTn id="7" dur="500" fill="hold"/>
                                        <p:tgtEl>
                                          <p:spTgt spid="127000"/>
                                        </p:tgtEl>
                                        <p:attrNameLst>
                                          <p:attrName>ppt_x</p:attrName>
                                        </p:attrNameLst>
                                      </p:cBhvr>
                                      <p:tavLst>
                                        <p:tav tm="0">
                                          <p:val>
                                            <p:strVal val="1+#ppt_w/2"/>
                                          </p:val>
                                        </p:tav>
                                        <p:tav tm="100000">
                                          <p:val>
                                            <p:strVal val="#ppt_x"/>
                                          </p:val>
                                        </p:tav>
                                      </p:tavLst>
                                    </p:anim>
                                    <p:anim calcmode="lin" valueType="num">
                                      <p:cBhvr additive="base">
                                        <p:cTn id="8" dur="500" fill="hold"/>
                                        <p:tgtEl>
                                          <p:spTgt spid="12700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7019"/>
                                        </p:tgtEl>
                                        <p:attrNameLst>
                                          <p:attrName>style.visibility</p:attrName>
                                        </p:attrNameLst>
                                      </p:cBhvr>
                                      <p:to>
                                        <p:strVal val="visible"/>
                                      </p:to>
                                    </p:set>
                                    <p:anim calcmode="lin" valueType="num">
                                      <p:cBhvr additive="base">
                                        <p:cTn id="11" dur="500" fill="hold"/>
                                        <p:tgtEl>
                                          <p:spTgt spid="127019"/>
                                        </p:tgtEl>
                                        <p:attrNameLst>
                                          <p:attrName>ppt_x</p:attrName>
                                        </p:attrNameLst>
                                      </p:cBhvr>
                                      <p:tavLst>
                                        <p:tav tm="0">
                                          <p:val>
                                            <p:strVal val="1+#ppt_w/2"/>
                                          </p:val>
                                        </p:tav>
                                        <p:tav tm="100000">
                                          <p:val>
                                            <p:strVal val="#ppt_x"/>
                                          </p:val>
                                        </p:tav>
                                      </p:tavLst>
                                    </p:anim>
                                    <p:anim calcmode="lin" valueType="num">
                                      <p:cBhvr additive="base">
                                        <p:cTn id="12" dur="500" fill="hold"/>
                                        <p:tgtEl>
                                          <p:spTgt spid="1270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7020"/>
                                        </p:tgtEl>
                                        <p:attrNameLst>
                                          <p:attrName>style.visibility</p:attrName>
                                        </p:attrNameLst>
                                      </p:cBhvr>
                                      <p:to>
                                        <p:strVal val="visible"/>
                                      </p:to>
                                    </p:set>
                                    <p:anim calcmode="lin" valueType="num">
                                      <p:cBhvr additive="base">
                                        <p:cTn id="15" dur="500" fill="hold"/>
                                        <p:tgtEl>
                                          <p:spTgt spid="127020"/>
                                        </p:tgtEl>
                                        <p:attrNameLst>
                                          <p:attrName>ppt_x</p:attrName>
                                        </p:attrNameLst>
                                      </p:cBhvr>
                                      <p:tavLst>
                                        <p:tav tm="0">
                                          <p:val>
                                            <p:strVal val="1+#ppt_w/2"/>
                                          </p:val>
                                        </p:tav>
                                        <p:tav tm="100000">
                                          <p:val>
                                            <p:strVal val="#ppt_x"/>
                                          </p:val>
                                        </p:tav>
                                      </p:tavLst>
                                    </p:anim>
                                    <p:anim calcmode="lin" valueType="num">
                                      <p:cBhvr additive="base">
                                        <p:cTn id="16" dur="500" fill="hold"/>
                                        <p:tgtEl>
                                          <p:spTgt spid="12702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127012"/>
                                        </p:tgtEl>
                                        <p:attrNameLst>
                                          <p:attrName>style.visibility</p:attrName>
                                        </p:attrNameLst>
                                      </p:cBhvr>
                                      <p:to>
                                        <p:strVal val="visible"/>
                                      </p:to>
                                    </p:set>
                                    <p:animEffect transition="in" filter="fade">
                                      <p:cBhvr>
                                        <p:cTn id="21" dur="1000"/>
                                        <p:tgtEl>
                                          <p:spTgt spid="127012"/>
                                        </p:tgtEl>
                                      </p:cBhvr>
                                    </p:animEffect>
                                    <p:anim calcmode="lin" valueType="num">
                                      <p:cBhvr>
                                        <p:cTn id="22" dur="1000" fill="hold"/>
                                        <p:tgtEl>
                                          <p:spTgt spid="127012"/>
                                        </p:tgtEl>
                                        <p:attrNameLst>
                                          <p:attrName>ppt_x</p:attrName>
                                        </p:attrNameLst>
                                      </p:cBhvr>
                                      <p:tavLst>
                                        <p:tav tm="0">
                                          <p:val>
                                            <p:strVal val="#ppt_x"/>
                                          </p:val>
                                        </p:tav>
                                        <p:tav tm="100000">
                                          <p:val>
                                            <p:strVal val="#ppt_x"/>
                                          </p:val>
                                        </p:tav>
                                      </p:tavLst>
                                    </p:anim>
                                    <p:anim calcmode="lin" valueType="num">
                                      <p:cBhvr>
                                        <p:cTn id="23" dur="900" decel="100000" fill="hold"/>
                                        <p:tgtEl>
                                          <p:spTgt spid="12701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70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2" grpId="0"/>
      <p:bldP spid="1270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1ABD8-B13E-B0FF-0224-37D6555309D2}"/>
              </a:ext>
            </a:extLst>
          </p:cNvPr>
          <p:cNvSpPr>
            <a:spLocks noGrp="1"/>
          </p:cNvSpPr>
          <p:nvPr>
            <p:ph type="title"/>
          </p:nvPr>
        </p:nvSpPr>
        <p:spPr/>
        <p:txBody>
          <a:bodyPr/>
          <a:lstStyle/>
          <a:p>
            <a:r>
              <a:rPr lang="en-US" dirty="0"/>
              <a:t>Simplification Examples </a:t>
            </a:r>
          </a:p>
        </p:txBody>
      </p:sp>
      <p:sp>
        <p:nvSpPr>
          <p:cNvPr id="3" name="Footer Placeholder 2">
            <a:extLst>
              <a:ext uri="{FF2B5EF4-FFF2-40B4-BE49-F238E27FC236}">
                <a16:creationId xmlns:a16="http://schemas.microsoft.com/office/drawing/2014/main" id="{89E964BA-41F7-9D54-C1F7-2D1FD7B2862E}"/>
              </a:ext>
            </a:extLst>
          </p:cNvPr>
          <p:cNvSpPr>
            <a:spLocks noGrp="1"/>
          </p:cNvSpPr>
          <p:nvPr>
            <p:ph type="ftr" sz="quarter" idx="11"/>
          </p:nvPr>
        </p:nvSpPr>
        <p:spPr/>
        <p:txBody>
          <a:bodyPr/>
          <a:lstStyle/>
          <a:p>
            <a:pPr>
              <a:defRPr/>
            </a:pPr>
            <a:r>
              <a:rPr lang="en-US"/>
              <a:t>M. Zain Uddin</a:t>
            </a:r>
          </a:p>
        </p:txBody>
      </p:sp>
      <p:sp>
        <p:nvSpPr>
          <p:cNvPr id="4" name="Slide Number Placeholder 3">
            <a:extLst>
              <a:ext uri="{FF2B5EF4-FFF2-40B4-BE49-F238E27FC236}">
                <a16:creationId xmlns:a16="http://schemas.microsoft.com/office/drawing/2014/main" id="{A695EA9B-D688-6852-B293-E55801CC7601}"/>
              </a:ext>
            </a:extLst>
          </p:cNvPr>
          <p:cNvSpPr>
            <a:spLocks noGrp="1"/>
          </p:cNvSpPr>
          <p:nvPr>
            <p:ph type="sldNum" sz="quarter" idx="12"/>
          </p:nvPr>
        </p:nvSpPr>
        <p:spPr/>
        <p:txBody>
          <a:bodyPr/>
          <a:lstStyle/>
          <a:p>
            <a:pPr>
              <a:defRPr/>
            </a:pPr>
            <a:fld id="{B4A96131-D829-498C-9719-4F61C6543214}" type="slidenum">
              <a:rPr lang="en-US" smtClean="0"/>
              <a:pPr>
                <a:defRPr/>
              </a:pPr>
              <a:t>17</a:t>
            </a:fld>
            <a:endParaRPr lang="en-US"/>
          </a:p>
        </p:txBody>
      </p:sp>
      <p:pic>
        <p:nvPicPr>
          <p:cNvPr id="6" name="Picture 5">
            <a:extLst>
              <a:ext uri="{FF2B5EF4-FFF2-40B4-BE49-F238E27FC236}">
                <a16:creationId xmlns:a16="http://schemas.microsoft.com/office/drawing/2014/main" id="{EBA4F537-B9EB-EC89-A3FF-BA30609C18D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6000"/>
                    </a14:imgEffect>
                  </a14:imgLayer>
                </a14:imgProps>
              </a:ext>
            </a:extLst>
          </a:blip>
          <a:srcRect r="29853"/>
          <a:stretch/>
        </p:blipFill>
        <p:spPr>
          <a:xfrm>
            <a:off x="2659082" y="1920109"/>
            <a:ext cx="4821767" cy="3017782"/>
          </a:xfrm>
          <a:prstGeom prst="rect">
            <a:avLst/>
          </a:prstGeom>
        </p:spPr>
      </p:pic>
      <p:sp>
        <p:nvSpPr>
          <p:cNvPr id="8" name="TextBox 7">
            <a:extLst>
              <a:ext uri="{FF2B5EF4-FFF2-40B4-BE49-F238E27FC236}">
                <a16:creationId xmlns:a16="http://schemas.microsoft.com/office/drawing/2014/main" id="{61BE3B79-6860-964B-28FD-A508D42C6098}"/>
              </a:ext>
            </a:extLst>
          </p:cNvPr>
          <p:cNvSpPr txBox="1"/>
          <p:nvPr/>
        </p:nvSpPr>
        <p:spPr>
          <a:xfrm>
            <a:off x="7612082" y="3081497"/>
            <a:ext cx="3542751" cy="369332"/>
          </a:xfrm>
          <a:prstGeom prst="rect">
            <a:avLst/>
          </a:prstGeom>
          <a:noFill/>
        </p:spPr>
        <p:txBody>
          <a:bodyPr wrap="square" rtlCol="0">
            <a:spAutoFit/>
          </a:bodyPr>
          <a:lstStyle/>
          <a:p>
            <a:r>
              <a:rPr lang="de-DE" b="0" i="0" dirty="0">
                <a:solidFill>
                  <a:srgbClr val="404040"/>
                </a:solidFill>
                <a:effectLst/>
                <a:latin typeface="Open Sans" panose="020B0606030504020204" pitchFamily="34" charset="0"/>
              </a:rPr>
              <a:t>AB+A (B+C) +B (B+C)</a:t>
            </a:r>
            <a:endParaRPr lang="en-US" dirty="0"/>
          </a:p>
        </p:txBody>
      </p:sp>
    </p:spTree>
    <p:extLst>
      <p:ext uri="{BB962C8B-B14F-4D97-AF65-F5344CB8AC3E}">
        <p14:creationId xmlns:p14="http://schemas.microsoft.com/office/powerpoint/2010/main" val="192931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1196-D5DD-D80A-6E25-EA3E617C6AC7}"/>
              </a:ext>
            </a:extLst>
          </p:cNvPr>
          <p:cNvSpPr>
            <a:spLocks noGrp="1"/>
          </p:cNvSpPr>
          <p:nvPr>
            <p:ph type="title"/>
          </p:nvPr>
        </p:nvSpPr>
        <p:spPr/>
        <p:txBody>
          <a:bodyPr/>
          <a:lstStyle/>
          <a:p>
            <a:r>
              <a:rPr lang="en-US" dirty="0"/>
              <a:t>Solution Cont. </a:t>
            </a:r>
          </a:p>
        </p:txBody>
      </p:sp>
      <p:sp>
        <p:nvSpPr>
          <p:cNvPr id="3" name="Footer Placeholder 2">
            <a:extLst>
              <a:ext uri="{FF2B5EF4-FFF2-40B4-BE49-F238E27FC236}">
                <a16:creationId xmlns:a16="http://schemas.microsoft.com/office/drawing/2014/main" id="{46770A9A-CC01-3C9D-A5E1-719341FAD4A1}"/>
              </a:ext>
            </a:extLst>
          </p:cNvPr>
          <p:cNvSpPr>
            <a:spLocks noGrp="1"/>
          </p:cNvSpPr>
          <p:nvPr>
            <p:ph type="ftr" sz="quarter" idx="11"/>
          </p:nvPr>
        </p:nvSpPr>
        <p:spPr/>
        <p:txBody>
          <a:bodyPr/>
          <a:lstStyle/>
          <a:p>
            <a:pPr>
              <a:defRPr/>
            </a:pPr>
            <a:r>
              <a:rPr lang="en-US"/>
              <a:t>M. Zain Uddin</a:t>
            </a:r>
          </a:p>
        </p:txBody>
      </p:sp>
      <p:sp>
        <p:nvSpPr>
          <p:cNvPr id="4" name="Slide Number Placeholder 3">
            <a:extLst>
              <a:ext uri="{FF2B5EF4-FFF2-40B4-BE49-F238E27FC236}">
                <a16:creationId xmlns:a16="http://schemas.microsoft.com/office/drawing/2014/main" id="{EC0D4807-5BE1-3F31-9610-7B6F8D988939}"/>
              </a:ext>
            </a:extLst>
          </p:cNvPr>
          <p:cNvSpPr>
            <a:spLocks noGrp="1"/>
          </p:cNvSpPr>
          <p:nvPr>
            <p:ph type="sldNum" sz="quarter" idx="12"/>
          </p:nvPr>
        </p:nvSpPr>
        <p:spPr/>
        <p:txBody>
          <a:bodyPr/>
          <a:lstStyle/>
          <a:p>
            <a:pPr>
              <a:defRPr/>
            </a:pPr>
            <a:fld id="{B4A96131-D829-498C-9719-4F61C6543214}" type="slidenum">
              <a:rPr lang="en-US" smtClean="0"/>
              <a:pPr>
                <a:defRPr/>
              </a:pPr>
              <a:t>18</a:t>
            </a:fld>
            <a:endParaRPr lang="en-US"/>
          </a:p>
        </p:txBody>
      </p:sp>
      <p:pic>
        <p:nvPicPr>
          <p:cNvPr id="6" name="Picture 5">
            <a:extLst>
              <a:ext uri="{FF2B5EF4-FFF2-40B4-BE49-F238E27FC236}">
                <a16:creationId xmlns:a16="http://schemas.microsoft.com/office/drawing/2014/main" id="{8C9FA877-3575-8AC7-574E-FD079A92499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5000" contrast="32000"/>
                    </a14:imgEffect>
                  </a14:imgLayer>
                </a14:imgProps>
              </a:ext>
            </a:extLst>
          </a:blip>
          <a:stretch>
            <a:fillRect/>
          </a:stretch>
        </p:blipFill>
        <p:spPr>
          <a:xfrm>
            <a:off x="895190" y="1798321"/>
            <a:ext cx="3473682" cy="4490719"/>
          </a:xfrm>
          <a:prstGeom prst="rect">
            <a:avLst/>
          </a:prstGeom>
        </p:spPr>
      </p:pic>
      <p:pic>
        <p:nvPicPr>
          <p:cNvPr id="8" name="Picture 7">
            <a:extLst>
              <a:ext uri="{FF2B5EF4-FFF2-40B4-BE49-F238E27FC236}">
                <a16:creationId xmlns:a16="http://schemas.microsoft.com/office/drawing/2014/main" id="{2FDB87C0-0BA2-CD55-E467-EF317A514C9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6729577" y="1907225"/>
            <a:ext cx="3558848" cy="3985605"/>
          </a:xfrm>
          <a:prstGeom prst="rect">
            <a:avLst/>
          </a:prstGeom>
        </p:spPr>
      </p:pic>
    </p:spTree>
    <p:extLst>
      <p:ext uri="{BB962C8B-B14F-4D97-AF65-F5344CB8AC3E}">
        <p14:creationId xmlns:p14="http://schemas.microsoft.com/office/powerpoint/2010/main" val="45869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29067" name="Object 43">
            <a:extLst>
              <a:ext uri="{FF2B5EF4-FFF2-40B4-BE49-F238E27FC236}">
                <a16:creationId xmlns:a16="http://schemas.microsoft.com/office/drawing/2014/main" id="{4F030CDA-4EE8-9746-F919-B6F1493F6AEC}"/>
              </a:ext>
            </a:extLst>
          </p:cNvPr>
          <p:cNvGraphicFramePr>
            <a:graphicFrameLocks noChangeAspect="1"/>
          </p:cNvGraphicFramePr>
          <p:nvPr/>
        </p:nvGraphicFramePr>
        <p:xfrm>
          <a:off x="1520890" y="3505200"/>
          <a:ext cx="3352800" cy="2565400"/>
        </p:xfrm>
        <a:graphic>
          <a:graphicData uri="http://schemas.openxmlformats.org/presentationml/2006/ole">
            <mc:AlternateContent xmlns:mc="http://schemas.openxmlformats.org/markup-compatibility/2006">
              <mc:Choice xmlns:v="urn:schemas-microsoft-com:vml" Requires="v">
                <p:oleObj name="CorelDRAW" r:id="rId3" imgW="1506995" imgH="1153201" progId="CorelDRAW.Graphic.13">
                  <p:embed/>
                </p:oleObj>
              </mc:Choice>
              <mc:Fallback>
                <p:oleObj name="CorelDRAW" r:id="rId3" imgW="1506995" imgH="1153201" progId="CorelDRAW.Graphic.13">
                  <p:embed/>
                  <p:pic>
                    <p:nvPicPr>
                      <p:cNvPr id="129067" name="Object 43">
                        <a:extLst>
                          <a:ext uri="{FF2B5EF4-FFF2-40B4-BE49-F238E27FC236}">
                            <a16:creationId xmlns:a16="http://schemas.microsoft.com/office/drawing/2014/main" id="{4F030CDA-4EE8-9746-F919-B6F1493F6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90" y="3505200"/>
                        <a:ext cx="33528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8" name="Text Box 4">
            <a:extLst>
              <a:ext uri="{FF2B5EF4-FFF2-40B4-BE49-F238E27FC236}">
                <a16:creationId xmlns:a16="http://schemas.microsoft.com/office/drawing/2014/main" id="{A993EC45-AF6D-DE9C-BB64-7A30A87388E6}"/>
              </a:ext>
            </a:extLst>
          </p:cNvPr>
          <p:cNvSpPr txBox="1">
            <a:spLocks noChangeArrowheads="1"/>
          </p:cNvSpPr>
          <p:nvPr/>
        </p:nvSpPr>
        <p:spPr bwMode="auto">
          <a:xfrm>
            <a:off x="1292290" y="1600200"/>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p>
        </p:txBody>
      </p:sp>
      <p:sp>
        <p:nvSpPr>
          <p:cNvPr id="129046" name="Text Box 22">
            <a:extLst>
              <a:ext uri="{FF2B5EF4-FFF2-40B4-BE49-F238E27FC236}">
                <a16:creationId xmlns:a16="http://schemas.microsoft.com/office/drawing/2014/main" id="{B9D0059B-49ED-9766-5625-45F7FE42E3DC}"/>
              </a:ext>
            </a:extLst>
          </p:cNvPr>
          <p:cNvSpPr txBox="1">
            <a:spLocks noChangeArrowheads="1"/>
          </p:cNvSpPr>
          <p:nvPr/>
        </p:nvSpPr>
        <p:spPr bwMode="auto">
          <a:xfrm>
            <a:off x="1292290" y="1676400"/>
            <a:ext cx="7315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For combinational circuits with pulsed inputs, the output can be predicted by developing intermediate outputs and combining the result. For example, the circuit shown can be analyzed at the outputs of the OR gates:</a:t>
            </a:r>
          </a:p>
        </p:txBody>
      </p:sp>
      <p:graphicFrame>
        <p:nvGraphicFramePr>
          <p:cNvPr id="129047" name="Object 23">
            <a:extLst>
              <a:ext uri="{FF2B5EF4-FFF2-40B4-BE49-F238E27FC236}">
                <a16:creationId xmlns:a16="http://schemas.microsoft.com/office/drawing/2014/main" id="{821235E4-9A43-70AC-3C95-04B201249BDF}"/>
              </a:ext>
            </a:extLst>
          </p:cNvPr>
          <p:cNvGraphicFramePr>
            <a:graphicFrameLocks noChangeAspect="1"/>
          </p:cNvGraphicFramePr>
          <p:nvPr/>
        </p:nvGraphicFramePr>
        <p:xfrm>
          <a:off x="5102290" y="3505201"/>
          <a:ext cx="3657600" cy="1495425"/>
        </p:xfrm>
        <a:graphic>
          <a:graphicData uri="http://schemas.openxmlformats.org/presentationml/2006/ole">
            <mc:AlternateContent xmlns:mc="http://schemas.openxmlformats.org/markup-compatibility/2006">
              <mc:Choice xmlns:v="urn:schemas-microsoft-com:vml" Requires="v">
                <p:oleObj name="CorelDRAW" r:id="rId5" imgW="1622178" imgH="663245" progId="CorelDRAW.Graphic.13">
                  <p:embed/>
                </p:oleObj>
              </mc:Choice>
              <mc:Fallback>
                <p:oleObj name="CorelDRAW" r:id="rId5" imgW="1622178" imgH="663245" progId="CorelDRAW.Graphic.13">
                  <p:embed/>
                  <p:pic>
                    <p:nvPicPr>
                      <p:cNvPr id="129047" name="Object 23">
                        <a:extLst>
                          <a:ext uri="{FF2B5EF4-FFF2-40B4-BE49-F238E27FC236}">
                            <a16:creationId xmlns:a16="http://schemas.microsoft.com/office/drawing/2014/main" id="{821235E4-9A43-70AC-3C95-04B201249B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2290" y="3505201"/>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49" name="Text Box 25">
            <a:extLst>
              <a:ext uri="{FF2B5EF4-FFF2-40B4-BE49-F238E27FC236}">
                <a16:creationId xmlns:a16="http://schemas.microsoft.com/office/drawing/2014/main" id="{74530A15-C8DD-2E36-50CB-BB00A6AD7DC7}"/>
              </a:ext>
            </a:extLst>
          </p:cNvPr>
          <p:cNvSpPr txBox="1">
            <a:spLocks noChangeArrowheads="1"/>
          </p:cNvSpPr>
          <p:nvPr/>
        </p:nvSpPr>
        <p:spPr bwMode="auto">
          <a:xfrm>
            <a:off x="4873690" y="36576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9050" name="Text Box 26">
            <a:extLst>
              <a:ext uri="{FF2B5EF4-FFF2-40B4-BE49-F238E27FC236}">
                <a16:creationId xmlns:a16="http://schemas.microsoft.com/office/drawing/2014/main" id="{8DD5E5B4-E862-0178-676D-09CEE79774DD}"/>
              </a:ext>
            </a:extLst>
          </p:cNvPr>
          <p:cNvSpPr txBox="1">
            <a:spLocks noChangeArrowheads="1"/>
          </p:cNvSpPr>
          <p:nvPr/>
        </p:nvSpPr>
        <p:spPr bwMode="auto">
          <a:xfrm>
            <a:off x="4873690" y="39306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9051" name="Text Box 27">
            <a:extLst>
              <a:ext uri="{FF2B5EF4-FFF2-40B4-BE49-F238E27FC236}">
                <a16:creationId xmlns:a16="http://schemas.microsoft.com/office/drawing/2014/main" id="{E6F8D884-5926-9C5A-373B-B3F2E7BFD440}"/>
              </a:ext>
            </a:extLst>
          </p:cNvPr>
          <p:cNvSpPr txBox="1">
            <a:spLocks noChangeArrowheads="1"/>
          </p:cNvSpPr>
          <p:nvPr/>
        </p:nvSpPr>
        <p:spPr bwMode="auto">
          <a:xfrm>
            <a:off x="4873690" y="438785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29052" name="Text Box 28">
            <a:extLst>
              <a:ext uri="{FF2B5EF4-FFF2-40B4-BE49-F238E27FC236}">
                <a16:creationId xmlns:a16="http://schemas.microsoft.com/office/drawing/2014/main" id="{5E7F77AE-5AA4-53EE-5853-7D3B178451D7}"/>
              </a:ext>
            </a:extLst>
          </p:cNvPr>
          <p:cNvSpPr txBox="1">
            <a:spLocks noChangeArrowheads="1"/>
          </p:cNvSpPr>
          <p:nvPr/>
        </p:nvSpPr>
        <p:spPr bwMode="auto">
          <a:xfrm>
            <a:off x="4873690" y="47244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sp>
        <p:nvSpPr>
          <p:cNvPr id="129053" name="Text Box 29">
            <a:extLst>
              <a:ext uri="{FF2B5EF4-FFF2-40B4-BE49-F238E27FC236}">
                <a16:creationId xmlns:a16="http://schemas.microsoft.com/office/drawing/2014/main" id="{5DA768D2-CFD8-84E4-8EFE-CA2D137F6F5C}"/>
              </a:ext>
            </a:extLst>
          </p:cNvPr>
          <p:cNvSpPr txBox="1">
            <a:spLocks noChangeArrowheads="1"/>
          </p:cNvSpPr>
          <p:nvPr/>
        </p:nvSpPr>
        <p:spPr bwMode="auto">
          <a:xfrm>
            <a:off x="1139890" y="3505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29054" name="Text Box 30">
            <a:extLst>
              <a:ext uri="{FF2B5EF4-FFF2-40B4-BE49-F238E27FC236}">
                <a16:creationId xmlns:a16="http://schemas.microsoft.com/office/drawing/2014/main" id="{DF57121C-73D7-1144-5A98-D5DE0F205264}"/>
              </a:ext>
            </a:extLst>
          </p:cNvPr>
          <p:cNvSpPr txBox="1">
            <a:spLocks noChangeArrowheads="1"/>
          </p:cNvSpPr>
          <p:nvPr/>
        </p:nvSpPr>
        <p:spPr bwMode="auto">
          <a:xfrm>
            <a:off x="1139890" y="3886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29055" name="Text Box 31">
            <a:extLst>
              <a:ext uri="{FF2B5EF4-FFF2-40B4-BE49-F238E27FC236}">
                <a16:creationId xmlns:a16="http://schemas.microsoft.com/office/drawing/2014/main" id="{AFE644A8-B297-7C64-BAD6-36BD0B5DB63E}"/>
              </a:ext>
            </a:extLst>
          </p:cNvPr>
          <p:cNvSpPr txBox="1">
            <a:spLocks noChangeArrowheads="1"/>
          </p:cNvSpPr>
          <p:nvPr/>
        </p:nvSpPr>
        <p:spPr bwMode="auto">
          <a:xfrm>
            <a:off x="1139890" y="4267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29056" name="Text Box 32">
            <a:extLst>
              <a:ext uri="{FF2B5EF4-FFF2-40B4-BE49-F238E27FC236}">
                <a16:creationId xmlns:a16="http://schemas.microsoft.com/office/drawing/2014/main" id="{2531BCF4-F6E6-2FBC-5432-5F3435057B30}"/>
              </a:ext>
            </a:extLst>
          </p:cNvPr>
          <p:cNvSpPr txBox="1">
            <a:spLocks noChangeArrowheads="1"/>
          </p:cNvSpPr>
          <p:nvPr/>
        </p:nvSpPr>
        <p:spPr bwMode="auto">
          <a:xfrm>
            <a:off x="1139890" y="4648200"/>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sp>
        <p:nvSpPr>
          <p:cNvPr id="129057" name="Text Box 33">
            <a:extLst>
              <a:ext uri="{FF2B5EF4-FFF2-40B4-BE49-F238E27FC236}">
                <a16:creationId xmlns:a16="http://schemas.microsoft.com/office/drawing/2014/main" id="{0CD3D5BC-959E-9C3C-9D2A-6384BD80D962}"/>
              </a:ext>
            </a:extLst>
          </p:cNvPr>
          <p:cNvSpPr txBox="1">
            <a:spLocks noChangeArrowheads="1"/>
          </p:cNvSpPr>
          <p:nvPr/>
        </p:nvSpPr>
        <p:spPr bwMode="auto">
          <a:xfrm>
            <a:off x="6550090" y="377825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G</a:t>
            </a:r>
            <a:r>
              <a:rPr lang="en-US" altLang="en-US" baseline="-25000">
                <a:latin typeface="Arial" panose="020B0604020202020204" pitchFamily="34" charset="0"/>
              </a:rPr>
              <a:t>1</a:t>
            </a:r>
          </a:p>
        </p:txBody>
      </p:sp>
      <p:sp>
        <p:nvSpPr>
          <p:cNvPr id="129058" name="Text Box 34">
            <a:extLst>
              <a:ext uri="{FF2B5EF4-FFF2-40B4-BE49-F238E27FC236}">
                <a16:creationId xmlns:a16="http://schemas.microsoft.com/office/drawing/2014/main" id="{C4EF38AB-4371-AB72-E5A0-5F333740DF08}"/>
              </a:ext>
            </a:extLst>
          </p:cNvPr>
          <p:cNvSpPr txBox="1">
            <a:spLocks noChangeArrowheads="1"/>
          </p:cNvSpPr>
          <p:nvPr/>
        </p:nvSpPr>
        <p:spPr bwMode="auto">
          <a:xfrm>
            <a:off x="6550090" y="454025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G</a:t>
            </a:r>
            <a:r>
              <a:rPr lang="en-US" altLang="en-US" baseline="-25000">
                <a:latin typeface="Arial" panose="020B0604020202020204" pitchFamily="34" charset="0"/>
              </a:rPr>
              <a:t>2</a:t>
            </a:r>
          </a:p>
        </p:txBody>
      </p:sp>
      <p:sp>
        <p:nvSpPr>
          <p:cNvPr id="129059" name="Text Box 35">
            <a:extLst>
              <a:ext uri="{FF2B5EF4-FFF2-40B4-BE49-F238E27FC236}">
                <a16:creationId xmlns:a16="http://schemas.microsoft.com/office/drawing/2014/main" id="{9504A6D1-5970-4125-DF96-F5A8D51FBDB8}"/>
              </a:ext>
            </a:extLst>
          </p:cNvPr>
          <p:cNvSpPr txBox="1">
            <a:spLocks noChangeArrowheads="1"/>
          </p:cNvSpPr>
          <p:nvPr/>
        </p:nvSpPr>
        <p:spPr bwMode="auto">
          <a:xfrm>
            <a:off x="7845490" y="41148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008000"/>
                </a:solidFill>
                <a:latin typeface="Arial" panose="020B0604020202020204" pitchFamily="34" charset="0"/>
              </a:rPr>
              <a:t>G</a:t>
            </a:r>
            <a:r>
              <a:rPr lang="en-US" altLang="en-US" baseline="-25000">
                <a:solidFill>
                  <a:srgbClr val="008000"/>
                </a:solidFill>
                <a:latin typeface="Arial" panose="020B0604020202020204" pitchFamily="34" charset="0"/>
              </a:rPr>
              <a:t>3</a:t>
            </a:r>
          </a:p>
        </p:txBody>
      </p:sp>
      <p:sp>
        <p:nvSpPr>
          <p:cNvPr id="129060" name="Text Box 36">
            <a:extLst>
              <a:ext uri="{FF2B5EF4-FFF2-40B4-BE49-F238E27FC236}">
                <a16:creationId xmlns:a16="http://schemas.microsoft.com/office/drawing/2014/main" id="{7BFEEE14-9C00-7552-9C3F-97F35C12D555}"/>
              </a:ext>
            </a:extLst>
          </p:cNvPr>
          <p:cNvSpPr txBox="1">
            <a:spLocks noChangeArrowheads="1"/>
          </p:cNvSpPr>
          <p:nvPr/>
        </p:nvSpPr>
        <p:spPr bwMode="auto">
          <a:xfrm>
            <a:off x="1139890" y="50292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G</a:t>
            </a:r>
            <a:r>
              <a:rPr lang="en-US" altLang="en-US" baseline="-25000">
                <a:latin typeface="Arial" panose="020B0604020202020204" pitchFamily="34" charset="0"/>
              </a:rPr>
              <a:t>1</a:t>
            </a:r>
          </a:p>
        </p:txBody>
      </p:sp>
      <p:sp>
        <p:nvSpPr>
          <p:cNvPr id="129061" name="Text Box 37">
            <a:extLst>
              <a:ext uri="{FF2B5EF4-FFF2-40B4-BE49-F238E27FC236}">
                <a16:creationId xmlns:a16="http://schemas.microsoft.com/office/drawing/2014/main" id="{0FD29668-29A8-17C3-954B-90D6A3D8064F}"/>
              </a:ext>
            </a:extLst>
          </p:cNvPr>
          <p:cNvSpPr txBox="1">
            <a:spLocks noChangeArrowheads="1"/>
          </p:cNvSpPr>
          <p:nvPr/>
        </p:nvSpPr>
        <p:spPr bwMode="auto">
          <a:xfrm>
            <a:off x="1139890" y="54102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G</a:t>
            </a:r>
            <a:r>
              <a:rPr lang="en-US" altLang="en-US" baseline="-25000">
                <a:latin typeface="Arial" panose="020B0604020202020204" pitchFamily="34" charset="0"/>
              </a:rPr>
              <a:t>2</a:t>
            </a:r>
          </a:p>
        </p:txBody>
      </p:sp>
      <p:sp>
        <p:nvSpPr>
          <p:cNvPr id="129062" name="Text Box 38">
            <a:extLst>
              <a:ext uri="{FF2B5EF4-FFF2-40B4-BE49-F238E27FC236}">
                <a16:creationId xmlns:a16="http://schemas.microsoft.com/office/drawing/2014/main" id="{31AAE80F-9266-53C4-45AD-C79D98B7EC28}"/>
              </a:ext>
            </a:extLst>
          </p:cNvPr>
          <p:cNvSpPr txBox="1">
            <a:spLocks noChangeArrowheads="1"/>
          </p:cNvSpPr>
          <p:nvPr/>
        </p:nvSpPr>
        <p:spPr bwMode="auto">
          <a:xfrm>
            <a:off x="1139890" y="571500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008000"/>
                </a:solidFill>
                <a:latin typeface="Arial" panose="020B0604020202020204" pitchFamily="34" charset="0"/>
              </a:rPr>
              <a:t>G</a:t>
            </a:r>
            <a:r>
              <a:rPr lang="en-US" altLang="en-US" baseline="-25000">
                <a:solidFill>
                  <a:srgbClr val="008000"/>
                </a:solidFill>
                <a:latin typeface="Arial" panose="020B0604020202020204" pitchFamily="34" charset="0"/>
              </a:rPr>
              <a:t>3</a:t>
            </a:r>
          </a:p>
        </p:txBody>
      </p:sp>
      <p:sp>
        <p:nvSpPr>
          <p:cNvPr id="129063" name="Rectangle 39">
            <a:extLst>
              <a:ext uri="{FF2B5EF4-FFF2-40B4-BE49-F238E27FC236}">
                <a16:creationId xmlns:a16="http://schemas.microsoft.com/office/drawing/2014/main" id="{44B85F59-052B-6521-C013-54B0BDD1BC46}"/>
              </a:ext>
            </a:extLst>
          </p:cNvPr>
          <p:cNvSpPr>
            <a:spLocks noChangeArrowheads="1"/>
          </p:cNvSpPr>
          <p:nvPr/>
        </p:nvSpPr>
        <p:spPr bwMode="auto">
          <a:xfrm>
            <a:off x="1520890" y="5029200"/>
            <a:ext cx="35052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4" name="Rectangle 40">
            <a:extLst>
              <a:ext uri="{FF2B5EF4-FFF2-40B4-BE49-F238E27FC236}">
                <a16:creationId xmlns:a16="http://schemas.microsoft.com/office/drawing/2014/main" id="{D3C00DC4-62E0-CB94-366C-1C81265C0D26}"/>
              </a:ext>
            </a:extLst>
          </p:cNvPr>
          <p:cNvSpPr>
            <a:spLocks noChangeArrowheads="1"/>
          </p:cNvSpPr>
          <p:nvPr/>
        </p:nvSpPr>
        <p:spPr bwMode="auto">
          <a:xfrm>
            <a:off x="1520890" y="5334000"/>
            <a:ext cx="35052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065" name="Rectangle 41">
            <a:extLst>
              <a:ext uri="{FF2B5EF4-FFF2-40B4-BE49-F238E27FC236}">
                <a16:creationId xmlns:a16="http://schemas.microsoft.com/office/drawing/2014/main" id="{AC1AB71F-B470-E80B-5E87-1312A71ED728}"/>
              </a:ext>
            </a:extLst>
          </p:cNvPr>
          <p:cNvSpPr>
            <a:spLocks noChangeArrowheads="1"/>
          </p:cNvSpPr>
          <p:nvPr/>
        </p:nvSpPr>
        <p:spPr bwMode="auto">
          <a:xfrm>
            <a:off x="1520890" y="5715000"/>
            <a:ext cx="3505200" cy="381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Title 3">
            <a:extLst>
              <a:ext uri="{FF2B5EF4-FFF2-40B4-BE49-F238E27FC236}">
                <a16:creationId xmlns:a16="http://schemas.microsoft.com/office/drawing/2014/main" id="{1B5DB08B-85C8-B92A-C967-81A4A5E6C4F6}"/>
              </a:ext>
            </a:extLst>
          </p:cNvPr>
          <p:cNvSpPr>
            <a:spLocks noGrp="1"/>
          </p:cNvSpPr>
          <p:nvPr>
            <p:ph type="title"/>
          </p:nvPr>
        </p:nvSpPr>
        <p:spPr>
          <a:xfrm>
            <a:off x="1139890" y="1044574"/>
            <a:ext cx="10058400" cy="685802"/>
          </a:xfrm>
        </p:spPr>
        <p:txBody>
          <a:bodyPr>
            <a:normAutofit fontScale="90000"/>
          </a:bodyPr>
          <a:lstStyle/>
          <a:p>
            <a:r>
              <a:rPr lang="en-US" dirty="0"/>
              <a:t>Pulsed Waveforms</a:t>
            </a:r>
          </a:p>
        </p:txBody>
      </p:sp>
    </p:spTree>
    <p:extLst>
      <p:ext uri="{BB962C8B-B14F-4D97-AF65-F5344CB8AC3E}">
        <p14:creationId xmlns:p14="http://schemas.microsoft.com/office/powerpoint/2010/main" val="1776615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1000"/>
                                        <p:tgtEl>
                                          <p:spTgt spid="129063"/>
                                        </p:tgtEl>
                                      </p:cBhvr>
                                    </p:animEffect>
                                    <p:set>
                                      <p:cBhvr>
                                        <p:cTn id="7" dur="1" fill="hold">
                                          <p:stCondLst>
                                            <p:cond delay="999"/>
                                          </p:stCondLst>
                                        </p:cTn>
                                        <p:tgtEl>
                                          <p:spTgt spid="12906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nodeType="clickEffect">
                                  <p:stCondLst>
                                    <p:cond delay="0"/>
                                  </p:stCondLst>
                                  <p:childTnLst>
                                    <p:animEffect transition="out" filter="wipe(left)">
                                      <p:cBhvr>
                                        <p:cTn id="11" dur="1000"/>
                                        <p:tgtEl>
                                          <p:spTgt spid="129064"/>
                                        </p:tgtEl>
                                      </p:cBhvr>
                                    </p:animEffect>
                                    <p:set>
                                      <p:cBhvr>
                                        <p:cTn id="12" dur="1" fill="hold">
                                          <p:stCondLst>
                                            <p:cond delay="999"/>
                                          </p:stCondLst>
                                        </p:cTn>
                                        <p:tgtEl>
                                          <p:spTgt spid="12906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nodeType="clickEffect">
                                  <p:stCondLst>
                                    <p:cond delay="0"/>
                                  </p:stCondLst>
                                  <p:childTnLst>
                                    <p:animEffect transition="out" filter="wipe(left)">
                                      <p:cBhvr>
                                        <p:cTn id="16" dur="1000"/>
                                        <p:tgtEl>
                                          <p:spTgt spid="129065"/>
                                        </p:tgtEl>
                                      </p:cBhvr>
                                    </p:animEffect>
                                    <p:set>
                                      <p:cBhvr>
                                        <p:cTn id="17" dur="1" fill="hold">
                                          <p:stCondLst>
                                            <p:cond delay="999"/>
                                          </p:stCondLst>
                                        </p:cTn>
                                        <p:tgtEl>
                                          <p:spTgt spid="1290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110" y="2655319"/>
            <a:ext cx="5248275" cy="697230"/>
          </a:xfrm>
          <a:prstGeom prst="rect">
            <a:avLst/>
          </a:prstGeom>
        </p:spPr>
        <p:txBody>
          <a:bodyPr vert="horz" wrap="square" lIns="0" tIns="13335" rIns="0" bIns="0" rtlCol="0" anchor="b">
            <a:spAutoFit/>
          </a:bodyPr>
          <a:lstStyle/>
          <a:p>
            <a:pPr marL="12700">
              <a:lnSpc>
                <a:spcPct val="100000"/>
              </a:lnSpc>
              <a:spcBef>
                <a:spcPts val="105"/>
              </a:spcBef>
            </a:pPr>
            <a:r>
              <a:rPr lang="en-US" sz="4400" spc="-175" dirty="0"/>
              <a:t>Digital Logic Design</a:t>
            </a:r>
            <a:endParaRPr sz="4400" dirty="0"/>
          </a:p>
        </p:txBody>
      </p:sp>
      <p:sp>
        <p:nvSpPr>
          <p:cNvPr id="4" name="object 4"/>
          <p:cNvSpPr txBox="1"/>
          <p:nvPr/>
        </p:nvSpPr>
        <p:spPr>
          <a:xfrm>
            <a:off x="3158108" y="3668648"/>
            <a:ext cx="5875020" cy="1820370"/>
          </a:xfrm>
          <a:prstGeom prst="rect">
            <a:avLst/>
          </a:prstGeom>
        </p:spPr>
        <p:txBody>
          <a:bodyPr vert="horz" wrap="square" lIns="0" tIns="12065" rIns="0" bIns="0" rtlCol="0">
            <a:spAutoFit/>
          </a:bodyPr>
          <a:lstStyle/>
          <a:p>
            <a:pPr>
              <a:spcBef>
                <a:spcPts val="55"/>
              </a:spcBef>
            </a:pPr>
            <a:endParaRPr sz="3750" dirty="0">
              <a:latin typeface="Times New Roman"/>
              <a:cs typeface="Times New Roman"/>
            </a:endParaRPr>
          </a:p>
          <a:p>
            <a:pPr marL="1905" algn="ctr"/>
            <a:r>
              <a:rPr lang="en-US" sz="3200" spc="-240" dirty="0">
                <a:latin typeface="Arial"/>
                <a:cs typeface="Arial"/>
              </a:rPr>
              <a:t>Muhammad Zain Uddin</a:t>
            </a:r>
            <a:endParaRPr sz="3200" dirty="0">
              <a:latin typeface="Arial"/>
              <a:cs typeface="Arial"/>
            </a:endParaRPr>
          </a:p>
          <a:p>
            <a:pPr marL="2540" algn="ctr">
              <a:spcBef>
                <a:spcPts val="45"/>
              </a:spcBef>
            </a:pPr>
            <a:r>
              <a:rPr lang="en-US" sz="2400" spc="-145" dirty="0">
                <a:latin typeface="Arial"/>
                <a:cs typeface="Arial"/>
              </a:rPr>
              <a:t>Lecturer</a:t>
            </a:r>
            <a:r>
              <a:rPr sz="2400" spc="-145" dirty="0">
                <a:latin typeface="Arial"/>
                <a:cs typeface="Arial"/>
              </a:rPr>
              <a:t>,</a:t>
            </a:r>
            <a:endParaRPr sz="2400" dirty="0">
              <a:latin typeface="Arial"/>
              <a:cs typeface="Arial"/>
            </a:endParaRPr>
          </a:p>
          <a:p>
            <a:pPr algn="ctr">
              <a:lnSpc>
                <a:spcPct val="100000"/>
              </a:lnSpc>
            </a:pPr>
            <a:r>
              <a:rPr lang="en-US" sz="2400" spc="-150" dirty="0">
                <a:latin typeface="Arial"/>
                <a:cs typeface="Arial"/>
              </a:rPr>
              <a:t>IBA</a:t>
            </a:r>
            <a:endParaRPr sz="2400" dirty="0">
              <a:latin typeface="Arial"/>
              <a:cs typeface="Arial"/>
            </a:endParaRPr>
          </a:p>
        </p:txBody>
      </p:sp>
      <p:sp>
        <p:nvSpPr>
          <p:cNvPr id="5" name="object 5"/>
          <p:cNvSpPr/>
          <p:nvPr/>
        </p:nvSpPr>
        <p:spPr>
          <a:xfrm>
            <a:off x="5426691" y="299708"/>
            <a:ext cx="1338493" cy="333350"/>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46872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3147" name="Object 27">
            <a:extLst>
              <a:ext uri="{FF2B5EF4-FFF2-40B4-BE49-F238E27FC236}">
                <a16:creationId xmlns:a16="http://schemas.microsoft.com/office/drawing/2014/main" id="{23BED8FA-C061-B06A-1C64-E12F52573344}"/>
              </a:ext>
            </a:extLst>
          </p:cNvPr>
          <p:cNvGraphicFramePr>
            <a:graphicFrameLocks noChangeAspect="1"/>
          </p:cNvGraphicFramePr>
          <p:nvPr/>
        </p:nvGraphicFramePr>
        <p:xfrm>
          <a:off x="1805474" y="4612434"/>
          <a:ext cx="3352800" cy="1908175"/>
        </p:xfrm>
        <a:graphic>
          <a:graphicData uri="http://schemas.openxmlformats.org/presentationml/2006/ole">
            <mc:AlternateContent xmlns:mc="http://schemas.openxmlformats.org/markup-compatibility/2006">
              <mc:Choice xmlns:v="urn:schemas-microsoft-com:vml" Requires="v">
                <p:oleObj name="CorelDRAW" r:id="rId3" imgW="1506995" imgH="856691" progId="CorelDRAW.Graphic.13">
                  <p:embed/>
                </p:oleObj>
              </mc:Choice>
              <mc:Fallback>
                <p:oleObj name="CorelDRAW" r:id="rId3" imgW="1506995" imgH="856691" progId="CorelDRAW.Graphic.13">
                  <p:embed/>
                  <p:pic>
                    <p:nvPicPr>
                      <p:cNvPr id="133147" name="Object 27">
                        <a:extLst>
                          <a:ext uri="{FF2B5EF4-FFF2-40B4-BE49-F238E27FC236}">
                            <a16:creationId xmlns:a16="http://schemas.microsoft.com/office/drawing/2014/main" id="{23BED8FA-C061-B06A-1C64-E12F525733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474" y="4612434"/>
                        <a:ext cx="3352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5" name="Text Box 5">
            <a:extLst>
              <a:ext uri="{FF2B5EF4-FFF2-40B4-BE49-F238E27FC236}">
                <a16:creationId xmlns:a16="http://schemas.microsoft.com/office/drawing/2014/main" id="{6965DC44-8196-E2B2-D30E-354DFB5C0DD4}"/>
              </a:ext>
            </a:extLst>
          </p:cNvPr>
          <p:cNvSpPr txBox="1">
            <a:spLocks noChangeArrowheads="1"/>
          </p:cNvSpPr>
          <p:nvPr/>
        </p:nvSpPr>
        <p:spPr bwMode="auto">
          <a:xfrm>
            <a:off x="1348274" y="1945433"/>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 </a:t>
            </a:r>
          </a:p>
        </p:txBody>
      </p:sp>
      <p:sp>
        <p:nvSpPr>
          <p:cNvPr id="133127" name="Text Box 7">
            <a:extLst>
              <a:ext uri="{FF2B5EF4-FFF2-40B4-BE49-F238E27FC236}">
                <a16:creationId xmlns:a16="http://schemas.microsoft.com/office/drawing/2014/main" id="{BE362C6D-27C2-C328-5F4C-B5AB1B409574}"/>
              </a:ext>
            </a:extLst>
          </p:cNvPr>
          <p:cNvSpPr txBox="1">
            <a:spLocks noChangeArrowheads="1"/>
          </p:cNvSpPr>
          <p:nvPr/>
        </p:nvSpPr>
        <p:spPr bwMode="auto">
          <a:xfrm>
            <a:off x="1195874" y="1945434"/>
            <a:ext cx="5410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Alternatively, you can develop the truth table for the circuit and enter 0’s and 1’s on the waveforms. Then read the output from the table.</a:t>
            </a:r>
          </a:p>
        </p:txBody>
      </p:sp>
      <p:graphicFrame>
        <p:nvGraphicFramePr>
          <p:cNvPr id="133128" name="Object 8">
            <a:extLst>
              <a:ext uri="{FF2B5EF4-FFF2-40B4-BE49-F238E27FC236}">
                <a16:creationId xmlns:a16="http://schemas.microsoft.com/office/drawing/2014/main" id="{9ACF1B6F-B3E3-8288-1DE1-AC56389BBCE4}"/>
              </a:ext>
            </a:extLst>
          </p:cNvPr>
          <p:cNvGraphicFramePr>
            <a:graphicFrameLocks noChangeAspect="1"/>
          </p:cNvGraphicFramePr>
          <p:nvPr/>
        </p:nvGraphicFramePr>
        <p:xfrm>
          <a:off x="1805474" y="2936034"/>
          <a:ext cx="3657600" cy="1495425"/>
        </p:xfrm>
        <a:graphic>
          <a:graphicData uri="http://schemas.openxmlformats.org/presentationml/2006/ole">
            <mc:AlternateContent xmlns:mc="http://schemas.openxmlformats.org/markup-compatibility/2006">
              <mc:Choice xmlns:v="urn:schemas-microsoft-com:vml" Requires="v">
                <p:oleObj name="CorelDRAW" r:id="rId5" imgW="1622178" imgH="663245" progId="CorelDRAW.Graphic.13">
                  <p:embed/>
                </p:oleObj>
              </mc:Choice>
              <mc:Fallback>
                <p:oleObj name="CorelDRAW" r:id="rId5" imgW="1622178" imgH="663245" progId="CorelDRAW.Graphic.13">
                  <p:embed/>
                  <p:pic>
                    <p:nvPicPr>
                      <p:cNvPr id="133128" name="Object 8">
                        <a:extLst>
                          <a:ext uri="{FF2B5EF4-FFF2-40B4-BE49-F238E27FC236}">
                            <a16:creationId xmlns:a16="http://schemas.microsoft.com/office/drawing/2014/main" id="{9ACF1B6F-B3E3-8288-1DE1-AC56389BBC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5474" y="2936034"/>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9" name="Text Box 9">
            <a:extLst>
              <a:ext uri="{FF2B5EF4-FFF2-40B4-BE49-F238E27FC236}">
                <a16:creationId xmlns:a16="http://schemas.microsoft.com/office/drawing/2014/main" id="{F6CBB07E-738B-28FD-838A-3A913DEEF9B9}"/>
              </a:ext>
            </a:extLst>
          </p:cNvPr>
          <p:cNvSpPr txBox="1">
            <a:spLocks noChangeArrowheads="1"/>
          </p:cNvSpPr>
          <p:nvPr/>
        </p:nvSpPr>
        <p:spPr bwMode="auto">
          <a:xfrm>
            <a:off x="1576874" y="308843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33130" name="Text Box 10">
            <a:extLst>
              <a:ext uri="{FF2B5EF4-FFF2-40B4-BE49-F238E27FC236}">
                <a16:creationId xmlns:a16="http://schemas.microsoft.com/office/drawing/2014/main" id="{3C2A213C-9A35-3212-DCE3-3A1DEBC96785}"/>
              </a:ext>
            </a:extLst>
          </p:cNvPr>
          <p:cNvSpPr txBox="1">
            <a:spLocks noChangeArrowheads="1"/>
          </p:cNvSpPr>
          <p:nvPr/>
        </p:nvSpPr>
        <p:spPr bwMode="auto">
          <a:xfrm>
            <a:off x="1576874" y="336148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33131" name="Text Box 11">
            <a:extLst>
              <a:ext uri="{FF2B5EF4-FFF2-40B4-BE49-F238E27FC236}">
                <a16:creationId xmlns:a16="http://schemas.microsoft.com/office/drawing/2014/main" id="{F864E571-7F3F-9FB4-FBD3-67EFA531C94C}"/>
              </a:ext>
            </a:extLst>
          </p:cNvPr>
          <p:cNvSpPr txBox="1">
            <a:spLocks noChangeArrowheads="1"/>
          </p:cNvSpPr>
          <p:nvPr/>
        </p:nvSpPr>
        <p:spPr bwMode="auto">
          <a:xfrm>
            <a:off x="1576874" y="381868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33132" name="Text Box 12">
            <a:extLst>
              <a:ext uri="{FF2B5EF4-FFF2-40B4-BE49-F238E27FC236}">
                <a16:creationId xmlns:a16="http://schemas.microsoft.com/office/drawing/2014/main" id="{4C189CB3-2C28-0299-32B0-156B92686146}"/>
              </a:ext>
            </a:extLst>
          </p:cNvPr>
          <p:cNvSpPr txBox="1">
            <a:spLocks noChangeArrowheads="1"/>
          </p:cNvSpPr>
          <p:nvPr/>
        </p:nvSpPr>
        <p:spPr bwMode="auto">
          <a:xfrm>
            <a:off x="1576874" y="415523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sp>
        <p:nvSpPr>
          <p:cNvPr id="133133" name="Text Box 13">
            <a:extLst>
              <a:ext uri="{FF2B5EF4-FFF2-40B4-BE49-F238E27FC236}">
                <a16:creationId xmlns:a16="http://schemas.microsoft.com/office/drawing/2014/main" id="{26806D10-19F4-38BD-22C0-025DFFA339F4}"/>
              </a:ext>
            </a:extLst>
          </p:cNvPr>
          <p:cNvSpPr txBox="1">
            <a:spLocks noChangeArrowheads="1"/>
          </p:cNvSpPr>
          <p:nvPr/>
        </p:nvSpPr>
        <p:spPr bwMode="auto">
          <a:xfrm>
            <a:off x="1424474" y="458068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33134" name="Text Box 14">
            <a:extLst>
              <a:ext uri="{FF2B5EF4-FFF2-40B4-BE49-F238E27FC236}">
                <a16:creationId xmlns:a16="http://schemas.microsoft.com/office/drawing/2014/main" id="{19D1B5F2-3344-712D-4087-FC07F86282CF}"/>
              </a:ext>
            </a:extLst>
          </p:cNvPr>
          <p:cNvSpPr txBox="1">
            <a:spLocks noChangeArrowheads="1"/>
          </p:cNvSpPr>
          <p:nvPr/>
        </p:nvSpPr>
        <p:spPr bwMode="auto">
          <a:xfrm>
            <a:off x="1424474" y="499343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33135" name="Text Box 15">
            <a:extLst>
              <a:ext uri="{FF2B5EF4-FFF2-40B4-BE49-F238E27FC236}">
                <a16:creationId xmlns:a16="http://schemas.microsoft.com/office/drawing/2014/main" id="{C67185B4-53D7-02F5-0065-DB2171171188}"/>
              </a:ext>
            </a:extLst>
          </p:cNvPr>
          <p:cNvSpPr txBox="1">
            <a:spLocks noChangeArrowheads="1"/>
          </p:cNvSpPr>
          <p:nvPr/>
        </p:nvSpPr>
        <p:spPr bwMode="auto">
          <a:xfrm>
            <a:off x="1424474" y="537443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33136" name="Text Box 16">
            <a:extLst>
              <a:ext uri="{FF2B5EF4-FFF2-40B4-BE49-F238E27FC236}">
                <a16:creationId xmlns:a16="http://schemas.microsoft.com/office/drawing/2014/main" id="{DB13B377-39BC-3E04-124F-A67533E8855D}"/>
              </a:ext>
            </a:extLst>
          </p:cNvPr>
          <p:cNvSpPr txBox="1">
            <a:spLocks noChangeArrowheads="1"/>
          </p:cNvSpPr>
          <p:nvPr/>
        </p:nvSpPr>
        <p:spPr bwMode="auto">
          <a:xfrm>
            <a:off x="1424474" y="5755433"/>
            <a:ext cx="38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sp>
        <p:nvSpPr>
          <p:cNvPr id="133137" name="Text Box 17">
            <a:extLst>
              <a:ext uri="{FF2B5EF4-FFF2-40B4-BE49-F238E27FC236}">
                <a16:creationId xmlns:a16="http://schemas.microsoft.com/office/drawing/2014/main" id="{AEAFACC3-424B-321B-2423-B1EAED0F5DF8}"/>
              </a:ext>
            </a:extLst>
          </p:cNvPr>
          <p:cNvSpPr txBox="1">
            <a:spLocks noChangeArrowheads="1"/>
          </p:cNvSpPr>
          <p:nvPr/>
        </p:nvSpPr>
        <p:spPr bwMode="auto">
          <a:xfrm>
            <a:off x="3253274" y="3196383"/>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G</a:t>
            </a:r>
            <a:r>
              <a:rPr lang="en-US" altLang="en-US" baseline="-25000">
                <a:latin typeface="Arial" panose="020B0604020202020204" pitchFamily="34" charset="0"/>
              </a:rPr>
              <a:t>1</a:t>
            </a:r>
          </a:p>
        </p:txBody>
      </p:sp>
      <p:sp>
        <p:nvSpPr>
          <p:cNvPr id="133138" name="Text Box 18">
            <a:extLst>
              <a:ext uri="{FF2B5EF4-FFF2-40B4-BE49-F238E27FC236}">
                <a16:creationId xmlns:a16="http://schemas.microsoft.com/office/drawing/2014/main" id="{D945B3D6-ED36-E1B4-0F3A-5617E2F8AEC9}"/>
              </a:ext>
            </a:extLst>
          </p:cNvPr>
          <p:cNvSpPr txBox="1">
            <a:spLocks noChangeArrowheads="1"/>
          </p:cNvSpPr>
          <p:nvPr/>
        </p:nvSpPr>
        <p:spPr bwMode="auto">
          <a:xfrm>
            <a:off x="3253274" y="3971083"/>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G</a:t>
            </a:r>
            <a:r>
              <a:rPr lang="en-US" altLang="en-US" baseline="-25000">
                <a:latin typeface="Arial" panose="020B0604020202020204" pitchFamily="34" charset="0"/>
              </a:rPr>
              <a:t>2</a:t>
            </a:r>
          </a:p>
        </p:txBody>
      </p:sp>
      <p:sp>
        <p:nvSpPr>
          <p:cNvPr id="133139" name="Text Box 19">
            <a:extLst>
              <a:ext uri="{FF2B5EF4-FFF2-40B4-BE49-F238E27FC236}">
                <a16:creationId xmlns:a16="http://schemas.microsoft.com/office/drawing/2014/main" id="{62D3E585-A0F5-20EA-086C-251DE252A07E}"/>
              </a:ext>
            </a:extLst>
          </p:cNvPr>
          <p:cNvSpPr txBox="1">
            <a:spLocks noChangeArrowheads="1"/>
          </p:cNvSpPr>
          <p:nvPr/>
        </p:nvSpPr>
        <p:spPr bwMode="auto">
          <a:xfrm>
            <a:off x="4548674" y="3545633"/>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008000"/>
                </a:solidFill>
                <a:latin typeface="Arial" panose="020B0604020202020204" pitchFamily="34" charset="0"/>
              </a:rPr>
              <a:t>G</a:t>
            </a:r>
            <a:r>
              <a:rPr lang="en-US" altLang="en-US" baseline="-25000">
                <a:solidFill>
                  <a:srgbClr val="008000"/>
                </a:solidFill>
                <a:latin typeface="Arial" panose="020B0604020202020204" pitchFamily="34" charset="0"/>
              </a:rPr>
              <a:t>3</a:t>
            </a:r>
          </a:p>
        </p:txBody>
      </p:sp>
      <p:sp>
        <p:nvSpPr>
          <p:cNvPr id="133142" name="Text Box 22">
            <a:extLst>
              <a:ext uri="{FF2B5EF4-FFF2-40B4-BE49-F238E27FC236}">
                <a16:creationId xmlns:a16="http://schemas.microsoft.com/office/drawing/2014/main" id="{C2A630ED-F8A0-4CFD-4652-840E00024CE5}"/>
              </a:ext>
            </a:extLst>
          </p:cNvPr>
          <p:cNvSpPr txBox="1">
            <a:spLocks noChangeArrowheads="1"/>
          </p:cNvSpPr>
          <p:nvPr/>
        </p:nvSpPr>
        <p:spPr bwMode="auto">
          <a:xfrm>
            <a:off x="1424474" y="6060233"/>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008000"/>
                </a:solidFill>
                <a:latin typeface="Arial" panose="020B0604020202020204" pitchFamily="34" charset="0"/>
              </a:rPr>
              <a:t>G</a:t>
            </a:r>
            <a:r>
              <a:rPr lang="en-US" altLang="en-US" baseline="-25000">
                <a:solidFill>
                  <a:srgbClr val="008000"/>
                </a:solidFill>
                <a:latin typeface="Arial" panose="020B0604020202020204" pitchFamily="34" charset="0"/>
              </a:rPr>
              <a:t>3</a:t>
            </a:r>
          </a:p>
        </p:txBody>
      </p:sp>
      <p:sp>
        <p:nvSpPr>
          <p:cNvPr id="133143" name="Rectangle 23">
            <a:extLst>
              <a:ext uri="{FF2B5EF4-FFF2-40B4-BE49-F238E27FC236}">
                <a16:creationId xmlns:a16="http://schemas.microsoft.com/office/drawing/2014/main" id="{2963F103-7708-1F79-B861-8DA9BC7B5737}"/>
              </a:ext>
            </a:extLst>
          </p:cNvPr>
          <p:cNvSpPr>
            <a:spLocks noChangeArrowheads="1"/>
          </p:cNvSpPr>
          <p:nvPr/>
        </p:nvSpPr>
        <p:spPr bwMode="auto">
          <a:xfrm>
            <a:off x="1805474" y="6060233"/>
            <a:ext cx="3505200" cy="419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0" name="AutoShape 30">
            <a:extLst>
              <a:ext uri="{FF2B5EF4-FFF2-40B4-BE49-F238E27FC236}">
                <a16:creationId xmlns:a16="http://schemas.microsoft.com/office/drawing/2014/main" id="{042EECAC-1A6A-8508-2F8F-3FB47BF6D939}"/>
              </a:ext>
            </a:extLst>
          </p:cNvPr>
          <p:cNvSpPr>
            <a:spLocks noChangeAspect="1" noChangeArrowheads="1" noTextEdit="1"/>
          </p:cNvSpPr>
          <p:nvPr/>
        </p:nvSpPr>
        <p:spPr bwMode="auto">
          <a:xfrm>
            <a:off x="6671163" y="1716833"/>
            <a:ext cx="22875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3152" name="Rectangle 32">
            <a:extLst>
              <a:ext uri="{FF2B5EF4-FFF2-40B4-BE49-F238E27FC236}">
                <a16:creationId xmlns:a16="http://schemas.microsoft.com/office/drawing/2014/main" id="{B0C1DABE-7914-1F7C-0ED7-AE57623354CF}"/>
              </a:ext>
            </a:extLst>
          </p:cNvPr>
          <p:cNvSpPr>
            <a:spLocks noChangeArrowheads="1"/>
          </p:cNvSpPr>
          <p:nvPr/>
        </p:nvSpPr>
        <p:spPr bwMode="auto">
          <a:xfrm>
            <a:off x="7082325" y="1802559"/>
            <a:ext cx="5899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Inputs</a:t>
            </a:r>
            <a:endParaRPr lang="en-US" altLang="en-US"/>
          </a:p>
        </p:txBody>
      </p:sp>
      <p:sp>
        <p:nvSpPr>
          <p:cNvPr id="133153" name="Rectangle 33">
            <a:extLst>
              <a:ext uri="{FF2B5EF4-FFF2-40B4-BE49-F238E27FC236}">
                <a16:creationId xmlns:a16="http://schemas.microsoft.com/office/drawing/2014/main" id="{5F9756F7-6BCC-3467-74B9-096139E1EC8C}"/>
              </a:ext>
            </a:extLst>
          </p:cNvPr>
          <p:cNvSpPr>
            <a:spLocks noChangeArrowheads="1"/>
          </p:cNvSpPr>
          <p:nvPr/>
        </p:nvSpPr>
        <p:spPr bwMode="auto">
          <a:xfrm>
            <a:off x="6899763" y="2175622"/>
            <a:ext cx="9441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i="1">
                <a:solidFill>
                  <a:srgbClr val="FF0000"/>
                </a:solidFill>
              </a:rPr>
              <a:t>A  B   C   D</a:t>
            </a:r>
            <a:endParaRPr lang="en-US" altLang="en-US">
              <a:solidFill>
                <a:srgbClr val="FF0000"/>
              </a:solidFill>
            </a:endParaRPr>
          </a:p>
        </p:txBody>
      </p:sp>
      <p:sp>
        <p:nvSpPr>
          <p:cNvPr id="133155" name="Rectangle 35">
            <a:extLst>
              <a:ext uri="{FF2B5EF4-FFF2-40B4-BE49-F238E27FC236}">
                <a16:creationId xmlns:a16="http://schemas.microsoft.com/office/drawing/2014/main" id="{61D34ADE-F853-568D-1BF9-216FD92418A7}"/>
              </a:ext>
            </a:extLst>
          </p:cNvPr>
          <p:cNvSpPr>
            <a:spLocks noChangeArrowheads="1"/>
          </p:cNvSpPr>
          <p:nvPr/>
        </p:nvSpPr>
        <p:spPr bwMode="auto">
          <a:xfrm>
            <a:off x="8142775" y="1802559"/>
            <a:ext cx="6716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Output</a:t>
            </a:r>
            <a:endParaRPr lang="en-US" altLang="en-US"/>
          </a:p>
        </p:txBody>
      </p:sp>
      <p:sp>
        <p:nvSpPr>
          <p:cNvPr id="133156" name="Rectangle 36">
            <a:extLst>
              <a:ext uri="{FF2B5EF4-FFF2-40B4-BE49-F238E27FC236}">
                <a16:creationId xmlns:a16="http://schemas.microsoft.com/office/drawing/2014/main" id="{D708C224-317F-A146-B1A3-DFAA9BFC88D7}"/>
              </a:ext>
            </a:extLst>
          </p:cNvPr>
          <p:cNvSpPr>
            <a:spLocks noChangeArrowheads="1"/>
          </p:cNvSpPr>
          <p:nvPr/>
        </p:nvSpPr>
        <p:spPr bwMode="auto">
          <a:xfrm>
            <a:off x="6910874" y="25550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0    0    0    0</a:t>
            </a:r>
            <a:endParaRPr lang="en-US" altLang="en-US" sz="1600"/>
          </a:p>
        </p:txBody>
      </p:sp>
      <p:sp>
        <p:nvSpPr>
          <p:cNvPr id="133157" name="Rectangle 37">
            <a:extLst>
              <a:ext uri="{FF2B5EF4-FFF2-40B4-BE49-F238E27FC236}">
                <a16:creationId xmlns:a16="http://schemas.microsoft.com/office/drawing/2014/main" id="{4A24F0B5-0FF1-A7C0-C793-E237714C547D}"/>
              </a:ext>
            </a:extLst>
          </p:cNvPr>
          <p:cNvSpPr>
            <a:spLocks noChangeArrowheads="1"/>
          </p:cNvSpPr>
          <p:nvPr/>
        </p:nvSpPr>
        <p:spPr bwMode="auto">
          <a:xfrm>
            <a:off x="6910874" y="27836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0    0    0    1</a:t>
            </a:r>
            <a:endParaRPr lang="en-US" altLang="en-US" sz="1600"/>
          </a:p>
        </p:txBody>
      </p:sp>
      <p:sp>
        <p:nvSpPr>
          <p:cNvPr id="133158" name="Rectangle 38">
            <a:extLst>
              <a:ext uri="{FF2B5EF4-FFF2-40B4-BE49-F238E27FC236}">
                <a16:creationId xmlns:a16="http://schemas.microsoft.com/office/drawing/2014/main" id="{1539A2CF-913D-71B9-AF9F-3F92BADF6A38}"/>
              </a:ext>
            </a:extLst>
          </p:cNvPr>
          <p:cNvSpPr>
            <a:spLocks noChangeArrowheads="1"/>
          </p:cNvSpPr>
          <p:nvPr/>
        </p:nvSpPr>
        <p:spPr bwMode="auto">
          <a:xfrm>
            <a:off x="6910874" y="30122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0    0    1    0</a:t>
            </a:r>
            <a:endParaRPr lang="en-US" altLang="en-US" sz="1600"/>
          </a:p>
        </p:txBody>
      </p:sp>
      <p:sp>
        <p:nvSpPr>
          <p:cNvPr id="133159" name="Rectangle 39">
            <a:extLst>
              <a:ext uri="{FF2B5EF4-FFF2-40B4-BE49-F238E27FC236}">
                <a16:creationId xmlns:a16="http://schemas.microsoft.com/office/drawing/2014/main" id="{629B52D7-4B9D-8FFD-CF20-55E0E2C68B5A}"/>
              </a:ext>
            </a:extLst>
          </p:cNvPr>
          <p:cNvSpPr>
            <a:spLocks noChangeArrowheads="1"/>
          </p:cNvSpPr>
          <p:nvPr/>
        </p:nvSpPr>
        <p:spPr bwMode="auto">
          <a:xfrm>
            <a:off x="6910874" y="32408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0    0    1    1</a:t>
            </a:r>
            <a:endParaRPr lang="en-US" altLang="en-US" sz="1600"/>
          </a:p>
        </p:txBody>
      </p:sp>
      <p:sp>
        <p:nvSpPr>
          <p:cNvPr id="133160" name="Rectangle 40">
            <a:extLst>
              <a:ext uri="{FF2B5EF4-FFF2-40B4-BE49-F238E27FC236}">
                <a16:creationId xmlns:a16="http://schemas.microsoft.com/office/drawing/2014/main" id="{F9B08E71-5CAB-0EE2-6F80-98F6B3E51585}"/>
              </a:ext>
            </a:extLst>
          </p:cNvPr>
          <p:cNvSpPr>
            <a:spLocks noChangeArrowheads="1"/>
          </p:cNvSpPr>
          <p:nvPr/>
        </p:nvSpPr>
        <p:spPr bwMode="auto">
          <a:xfrm>
            <a:off x="6910874" y="34694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0    1    0    0</a:t>
            </a:r>
            <a:endParaRPr lang="en-US" altLang="en-US" sz="1600"/>
          </a:p>
        </p:txBody>
      </p:sp>
      <p:sp>
        <p:nvSpPr>
          <p:cNvPr id="133161" name="Rectangle 41">
            <a:extLst>
              <a:ext uri="{FF2B5EF4-FFF2-40B4-BE49-F238E27FC236}">
                <a16:creationId xmlns:a16="http://schemas.microsoft.com/office/drawing/2014/main" id="{32E6CDD9-15DD-3566-1035-111651C4B4B8}"/>
              </a:ext>
            </a:extLst>
          </p:cNvPr>
          <p:cNvSpPr>
            <a:spLocks noChangeArrowheads="1"/>
          </p:cNvSpPr>
          <p:nvPr/>
        </p:nvSpPr>
        <p:spPr bwMode="auto">
          <a:xfrm>
            <a:off x="6910874" y="36980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0    1    0    1</a:t>
            </a:r>
            <a:endParaRPr lang="en-US" altLang="en-US" sz="1600"/>
          </a:p>
        </p:txBody>
      </p:sp>
      <p:sp>
        <p:nvSpPr>
          <p:cNvPr id="133162" name="Rectangle 42">
            <a:extLst>
              <a:ext uri="{FF2B5EF4-FFF2-40B4-BE49-F238E27FC236}">
                <a16:creationId xmlns:a16="http://schemas.microsoft.com/office/drawing/2014/main" id="{D6E42ABE-E631-FCF1-0C87-73B310B3DFB9}"/>
              </a:ext>
            </a:extLst>
          </p:cNvPr>
          <p:cNvSpPr>
            <a:spLocks noChangeArrowheads="1"/>
          </p:cNvSpPr>
          <p:nvPr/>
        </p:nvSpPr>
        <p:spPr bwMode="auto">
          <a:xfrm>
            <a:off x="6910874" y="39266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0    1    1    0</a:t>
            </a:r>
            <a:endParaRPr lang="en-US" altLang="en-US" sz="1600"/>
          </a:p>
        </p:txBody>
      </p:sp>
      <p:sp>
        <p:nvSpPr>
          <p:cNvPr id="133163" name="Rectangle 43">
            <a:extLst>
              <a:ext uri="{FF2B5EF4-FFF2-40B4-BE49-F238E27FC236}">
                <a16:creationId xmlns:a16="http://schemas.microsoft.com/office/drawing/2014/main" id="{7E15096A-A3F5-AAE7-3A95-226C54592316}"/>
              </a:ext>
            </a:extLst>
          </p:cNvPr>
          <p:cNvSpPr>
            <a:spLocks noChangeArrowheads="1"/>
          </p:cNvSpPr>
          <p:nvPr/>
        </p:nvSpPr>
        <p:spPr bwMode="auto">
          <a:xfrm>
            <a:off x="6910874" y="4155234"/>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0    1    1    1</a:t>
            </a:r>
            <a:endParaRPr lang="en-US" altLang="en-US" sz="1600"/>
          </a:p>
        </p:txBody>
      </p:sp>
      <p:sp>
        <p:nvSpPr>
          <p:cNvPr id="133164" name="Line 44">
            <a:extLst>
              <a:ext uri="{FF2B5EF4-FFF2-40B4-BE49-F238E27FC236}">
                <a16:creationId xmlns:a16="http://schemas.microsoft.com/office/drawing/2014/main" id="{714BD8FC-3D9C-33C7-A2CE-4801D9F46F6F}"/>
              </a:ext>
            </a:extLst>
          </p:cNvPr>
          <p:cNvSpPr>
            <a:spLocks noChangeShapeType="1"/>
          </p:cNvSpPr>
          <p:nvPr/>
        </p:nvSpPr>
        <p:spPr bwMode="auto">
          <a:xfrm>
            <a:off x="6688624" y="2504233"/>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5" name="Line 45">
            <a:extLst>
              <a:ext uri="{FF2B5EF4-FFF2-40B4-BE49-F238E27FC236}">
                <a16:creationId xmlns:a16="http://schemas.microsoft.com/office/drawing/2014/main" id="{0E7DF7B8-8850-1238-2D93-B7DED44E1CA3}"/>
              </a:ext>
            </a:extLst>
          </p:cNvPr>
          <p:cNvSpPr>
            <a:spLocks noChangeShapeType="1"/>
          </p:cNvSpPr>
          <p:nvPr/>
        </p:nvSpPr>
        <p:spPr bwMode="auto">
          <a:xfrm>
            <a:off x="6688624" y="2143871"/>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6" name="Line 46">
            <a:extLst>
              <a:ext uri="{FF2B5EF4-FFF2-40B4-BE49-F238E27FC236}">
                <a16:creationId xmlns:a16="http://schemas.microsoft.com/office/drawing/2014/main" id="{13415C24-CE8C-8FB1-F936-3A30CDB600F8}"/>
              </a:ext>
            </a:extLst>
          </p:cNvPr>
          <p:cNvSpPr>
            <a:spLocks noChangeShapeType="1"/>
          </p:cNvSpPr>
          <p:nvPr/>
        </p:nvSpPr>
        <p:spPr bwMode="auto">
          <a:xfrm>
            <a:off x="6688624" y="1751758"/>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7" name="Line 47">
            <a:extLst>
              <a:ext uri="{FF2B5EF4-FFF2-40B4-BE49-F238E27FC236}">
                <a16:creationId xmlns:a16="http://schemas.microsoft.com/office/drawing/2014/main" id="{528C8D61-7D6B-23B7-4377-E9DDC6A93576}"/>
              </a:ext>
            </a:extLst>
          </p:cNvPr>
          <p:cNvSpPr>
            <a:spLocks noChangeShapeType="1"/>
          </p:cNvSpPr>
          <p:nvPr/>
        </p:nvSpPr>
        <p:spPr bwMode="auto">
          <a:xfrm>
            <a:off x="6688624" y="6212633"/>
            <a:ext cx="2241550"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8" name="Line 48">
            <a:extLst>
              <a:ext uri="{FF2B5EF4-FFF2-40B4-BE49-F238E27FC236}">
                <a16:creationId xmlns:a16="http://schemas.microsoft.com/office/drawing/2014/main" id="{2169ABB0-9AC6-E3E0-C1AD-4B4DC9B6B0B2}"/>
              </a:ext>
            </a:extLst>
          </p:cNvPr>
          <p:cNvSpPr>
            <a:spLocks noChangeShapeType="1"/>
          </p:cNvSpPr>
          <p:nvPr/>
        </p:nvSpPr>
        <p:spPr bwMode="auto">
          <a:xfrm>
            <a:off x="8042762" y="1716833"/>
            <a:ext cx="0" cy="4495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80" name="Rectangle 60">
            <a:extLst>
              <a:ext uri="{FF2B5EF4-FFF2-40B4-BE49-F238E27FC236}">
                <a16:creationId xmlns:a16="http://schemas.microsoft.com/office/drawing/2014/main" id="{0AC09F8B-BAC5-19D4-0792-8B74EDBF7F75}"/>
              </a:ext>
            </a:extLst>
          </p:cNvPr>
          <p:cNvSpPr>
            <a:spLocks noChangeArrowheads="1"/>
          </p:cNvSpPr>
          <p:nvPr/>
        </p:nvSpPr>
        <p:spPr bwMode="auto">
          <a:xfrm>
            <a:off x="6899762" y="43679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1    0    0    0</a:t>
            </a:r>
            <a:endParaRPr lang="en-US" altLang="en-US" sz="1600"/>
          </a:p>
        </p:txBody>
      </p:sp>
      <p:sp>
        <p:nvSpPr>
          <p:cNvPr id="133181" name="Rectangle 61">
            <a:extLst>
              <a:ext uri="{FF2B5EF4-FFF2-40B4-BE49-F238E27FC236}">
                <a16:creationId xmlns:a16="http://schemas.microsoft.com/office/drawing/2014/main" id="{E3194129-6990-D849-3BE7-48D65E7BFE58}"/>
              </a:ext>
            </a:extLst>
          </p:cNvPr>
          <p:cNvSpPr>
            <a:spLocks noChangeArrowheads="1"/>
          </p:cNvSpPr>
          <p:nvPr/>
        </p:nvSpPr>
        <p:spPr bwMode="auto">
          <a:xfrm>
            <a:off x="6899762" y="45965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1    0    0    1</a:t>
            </a:r>
            <a:endParaRPr lang="en-US" altLang="en-US" sz="1600"/>
          </a:p>
        </p:txBody>
      </p:sp>
      <p:sp>
        <p:nvSpPr>
          <p:cNvPr id="133182" name="Rectangle 62">
            <a:extLst>
              <a:ext uri="{FF2B5EF4-FFF2-40B4-BE49-F238E27FC236}">
                <a16:creationId xmlns:a16="http://schemas.microsoft.com/office/drawing/2014/main" id="{1ECEC91E-5471-D79A-9579-515F99CF62CE}"/>
              </a:ext>
            </a:extLst>
          </p:cNvPr>
          <p:cNvSpPr>
            <a:spLocks noChangeArrowheads="1"/>
          </p:cNvSpPr>
          <p:nvPr/>
        </p:nvSpPr>
        <p:spPr bwMode="auto">
          <a:xfrm>
            <a:off x="6899762" y="48251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1    0    1    0</a:t>
            </a:r>
            <a:endParaRPr lang="en-US" altLang="en-US" sz="1600"/>
          </a:p>
        </p:txBody>
      </p:sp>
      <p:sp>
        <p:nvSpPr>
          <p:cNvPr id="133183" name="Rectangle 63">
            <a:extLst>
              <a:ext uri="{FF2B5EF4-FFF2-40B4-BE49-F238E27FC236}">
                <a16:creationId xmlns:a16="http://schemas.microsoft.com/office/drawing/2014/main" id="{73D28828-218C-2A51-DE89-9C7A6E2F498D}"/>
              </a:ext>
            </a:extLst>
          </p:cNvPr>
          <p:cNvSpPr>
            <a:spLocks noChangeArrowheads="1"/>
          </p:cNvSpPr>
          <p:nvPr/>
        </p:nvSpPr>
        <p:spPr bwMode="auto">
          <a:xfrm>
            <a:off x="6899762" y="50537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1    0    1    1</a:t>
            </a:r>
            <a:endParaRPr lang="en-US" altLang="en-US" sz="1600"/>
          </a:p>
        </p:txBody>
      </p:sp>
      <p:sp>
        <p:nvSpPr>
          <p:cNvPr id="133184" name="Rectangle 64">
            <a:extLst>
              <a:ext uri="{FF2B5EF4-FFF2-40B4-BE49-F238E27FC236}">
                <a16:creationId xmlns:a16="http://schemas.microsoft.com/office/drawing/2014/main" id="{AB4DD0FA-EA24-3400-0D70-13A7328DF959}"/>
              </a:ext>
            </a:extLst>
          </p:cNvPr>
          <p:cNvSpPr>
            <a:spLocks noChangeArrowheads="1"/>
          </p:cNvSpPr>
          <p:nvPr/>
        </p:nvSpPr>
        <p:spPr bwMode="auto">
          <a:xfrm>
            <a:off x="6899762" y="52823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1    1    0    0</a:t>
            </a:r>
            <a:endParaRPr lang="en-US" altLang="en-US" sz="1600"/>
          </a:p>
        </p:txBody>
      </p:sp>
      <p:sp>
        <p:nvSpPr>
          <p:cNvPr id="133185" name="Rectangle 65">
            <a:extLst>
              <a:ext uri="{FF2B5EF4-FFF2-40B4-BE49-F238E27FC236}">
                <a16:creationId xmlns:a16="http://schemas.microsoft.com/office/drawing/2014/main" id="{73652A68-E5DF-1EC9-1E41-41CE60B876B6}"/>
              </a:ext>
            </a:extLst>
          </p:cNvPr>
          <p:cNvSpPr>
            <a:spLocks noChangeArrowheads="1"/>
          </p:cNvSpPr>
          <p:nvPr/>
        </p:nvSpPr>
        <p:spPr bwMode="auto">
          <a:xfrm>
            <a:off x="6899762" y="55109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1    1    0    1</a:t>
            </a:r>
            <a:endParaRPr lang="en-US" altLang="en-US" sz="1600"/>
          </a:p>
        </p:txBody>
      </p:sp>
      <p:sp>
        <p:nvSpPr>
          <p:cNvPr id="133186" name="Rectangle 66">
            <a:extLst>
              <a:ext uri="{FF2B5EF4-FFF2-40B4-BE49-F238E27FC236}">
                <a16:creationId xmlns:a16="http://schemas.microsoft.com/office/drawing/2014/main" id="{6105C58C-13CF-2C87-CE6E-077B8BCEE727}"/>
              </a:ext>
            </a:extLst>
          </p:cNvPr>
          <p:cNvSpPr>
            <a:spLocks noChangeArrowheads="1"/>
          </p:cNvSpPr>
          <p:nvPr/>
        </p:nvSpPr>
        <p:spPr bwMode="auto">
          <a:xfrm>
            <a:off x="6899762" y="57395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1    1    1    0</a:t>
            </a:r>
            <a:endParaRPr lang="en-US" altLang="en-US" sz="1600"/>
          </a:p>
        </p:txBody>
      </p:sp>
      <p:sp>
        <p:nvSpPr>
          <p:cNvPr id="133187" name="Rectangle 67">
            <a:extLst>
              <a:ext uri="{FF2B5EF4-FFF2-40B4-BE49-F238E27FC236}">
                <a16:creationId xmlns:a16="http://schemas.microsoft.com/office/drawing/2014/main" id="{4FA8E17F-C535-E2A5-8BF1-018957B9DAA6}"/>
              </a:ext>
            </a:extLst>
          </p:cNvPr>
          <p:cNvSpPr>
            <a:spLocks noChangeArrowheads="1"/>
          </p:cNvSpPr>
          <p:nvPr/>
        </p:nvSpPr>
        <p:spPr bwMode="auto">
          <a:xfrm>
            <a:off x="6899762" y="5968159"/>
            <a:ext cx="97462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000000"/>
                </a:solidFill>
              </a:rPr>
              <a:t>1    1    1    1</a:t>
            </a:r>
            <a:endParaRPr lang="en-US" altLang="en-US" sz="1600"/>
          </a:p>
        </p:txBody>
      </p:sp>
      <p:sp>
        <p:nvSpPr>
          <p:cNvPr id="133196" name="Text Box 76">
            <a:extLst>
              <a:ext uri="{FF2B5EF4-FFF2-40B4-BE49-F238E27FC236}">
                <a16:creationId xmlns:a16="http://schemas.microsoft.com/office/drawing/2014/main" id="{26D0651A-701F-B255-7A4B-535B7577F02B}"/>
              </a:ext>
            </a:extLst>
          </p:cNvPr>
          <p:cNvSpPr txBox="1">
            <a:spLocks noChangeArrowheads="1"/>
          </p:cNvSpPr>
          <p:nvPr/>
        </p:nvSpPr>
        <p:spPr bwMode="auto">
          <a:xfrm>
            <a:off x="1881675" y="4580683"/>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0     1    0     1    0     1    0    1     0    1</a:t>
            </a:r>
          </a:p>
        </p:txBody>
      </p:sp>
      <p:sp>
        <p:nvSpPr>
          <p:cNvPr id="133197" name="Text Box 77">
            <a:extLst>
              <a:ext uri="{FF2B5EF4-FFF2-40B4-BE49-F238E27FC236}">
                <a16:creationId xmlns:a16="http://schemas.microsoft.com/office/drawing/2014/main" id="{1600D993-3E6E-3C7A-8D61-C8B57EC09A41}"/>
              </a:ext>
            </a:extLst>
          </p:cNvPr>
          <p:cNvSpPr txBox="1">
            <a:spLocks noChangeArrowheads="1"/>
          </p:cNvSpPr>
          <p:nvPr/>
        </p:nvSpPr>
        <p:spPr bwMode="auto">
          <a:xfrm>
            <a:off x="1881675" y="4961683"/>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0     1    1     0    0     1    1    0     0    0</a:t>
            </a:r>
          </a:p>
        </p:txBody>
      </p:sp>
      <p:sp>
        <p:nvSpPr>
          <p:cNvPr id="133198" name="Text Box 78">
            <a:extLst>
              <a:ext uri="{FF2B5EF4-FFF2-40B4-BE49-F238E27FC236}">
                <a16:creationId xmlns:a16="http://schemas.microsoft.com/office/drawing/2014/main" id="{B9C1D82A-A4DA-5D27-9EFA-67EBEEF546F8}"/>
              </a:ext>
            </a:extLst>
          </p:cNvPr>
          <p:cNvSpPr txBox="1">
            <a:spLocks noChangeArrowheads="1"/>
          </p:cNvSpPr>
          <p:nvPr/>
        </p:nvSpPr>
        <p:spPr bwMode="auto">
          <a:xfrm>
            <a:off x="1881675" y="5342683"/>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0     0    0     1    1     1    1    0     0    0</a:t>
            </a:r>
          </a:p>
        </p:txBody>
      </p:sp>
      <p:sp>
        <p:nvSpPr>
          <p:cNvPr id="133199" name="Text Box 79">
            <a:extLst>
              <a:ext uri="{FF2B5EF4-FFF2-40B4-BE49-F238E27FC236}">
                <a16:creationId xmlns:a16="http://schemas.microsoft.com/office/drawing/2014/main" id="{647C2894-5BA5-36D0-8535-1D32D9128A2C}"/>
              </a:ext>
            </a:extLst>
          </p:cNvPr>
          <p:cNvSpPr txBox="1">
            <a:spLocks noChangeArrowheads="1"/>
          </p:cNvSpPr>
          <p:nvPr/>
        </p:nvSpPr>
        <p:spPr bwMode="auto">
          <a:xfrm>
            <a:off x="1881675" y="5723683"/>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0     0    0     0    0     0    0    1    1    0</a:t>
            </a:r>
          </a:p>
        </p:txBody>
      </p:sp>
      <p:sp>
        <p:nvSpPr>
          <p:cNvPr id="133200" name="Text Box 80">
            <a:extLst>
              <a:ext uri="{FF2B5EF4-FFF2-40B4-BE49-F238E27FC236}">
                <a16:creationId xmlns:a16="http://schemas.microsoft.com/office/drawing/2014/main" id="{039B59F5-14FC-E8E2-5176-F5D9EC65F52A}"/>
              </a:ext>
            </a:extLst>
          </p:cNvPr>
          <p:cNvSpPr txBox="1">
            <a:spLocks noChangeArrowheads="1"/>
          </p:cNvSpPr>
          <p:nvPr/>
        </p:nvSpPr>
        <p:spPr bwMode="auto">
          <a:xfrm>
            <a:off x="1881675" y="6104683"/>
            <a:ext cx="3292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0     0    0     0    1     1    1    0    1    0</a:t>
            </a:r>
          </a:p>
        </p:txBody>
      </p:sp>
      <p:sp>
        <p:nvSpPr>
          <p:cNvPr id="133154" name="Rectangle 34">
            <a:extLst>
              <a:ext uri="{FF2B5EF4-FFF2-40B4-BE49-F238E27FC236}">
                <a16:creationId xmlns:a16="http://schemas.microsoft.com/office/drawing/2014/main" id="{EFCD230C-ED2A-F4FF-A446-25C86C9FC634}"/>
              </a:ext>
            </a:extLst>
          </p:cNvPr>
          <p:cNvSpPr>
            <a:spLocks noChangeArrowheads="1"/>
          </p:cNvSpPr>
          <p:nvPr/>
        </p:nvSpPr>
        <p:spPr bwMode="auto">
          <a:xfrm>
            <a:off x="8317399" y="2180384"/>
            <a:ext cx="3061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000000"/>
                </a:solidFill>
              </a:rPr>
              <a:t>X   </a:t>
            </a:r>
            <a:endParaRPr lang="en-US" altLang="en-US"/>
          </a:p>
        </p:txBody>
      </p:sp>
      <p:grpSp>
        <p:nvGrpSpPr>
          <p:cNvPr id="133202" name="Group 82">
            <a:extLst>
              <a:ext uri="{FF2B5EF4-FFF2-40B4-BE49-F238E27FC236}">
                <a16:creationId xmlns:a16="http://schemas.microsoft.com/office/drawing/2014/main" id="{B6C8E798-184B-CD2B-CE66-1485BA422AF0}"/>
              </a:ext>
            </a:extLst>
          </p:cNvPr>
          <p:cNvGrpSpPr>
            <a:grpSpLocks/>
          </p:cNvGrpSpPr>
          <p:nvPr/>
        </p:nvGrpSpPr>
        <p:grpSpPr bwMode="auto">
          <a:xfrm>
            <a:off x="8317399" y="2564559"/>
            <a:ext cx="125413" cy="3649663"/>
            <a:chOff x="4985" y="1398"/>
            <a:chExt cx="79" cy="2299"/>
          </a:xfrm>
        </p:grpSpPr>
        <p:sp>
          <p:nvSpPr>
            <p:cNvPr id="133172" name="Rectangle 52">
              <a:extLst>
                <a:ext uri="{FF2B5EF4-FFF2-40B4-BE49-F238E27FC236}">
                  <a16:creationId xmlns:a16="http://schemas.microsoft.com/office/drawing/2014/main" id="{7DA823BD-025D-FEB4-BE8C-973310901140}"/>
                </a:ext>
              </a:extLst>
            </p:cNvPr>
            <p:cNvSpPr>
              <a:spLocks noChangeArrowheads="1"/>
            </p:cNvSpPr>
            <p:nvPr/>
          </p:nvSpPr>
          <p:spPr bwMode="auto">
            <a:xfrm>
              <a:off x="4998" y="1398"/>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0</a:t>
              </a:r>
              <a:endParaRPr lang="en-US" altLang="en-US" sz="1600"/>
            </a:p>
          </p:txBody>
        </p:sp>
        <p:sp>
          <p:nvSpPr>
            <p:cNvPr id="133173" name="Rectangle 53">
              <a:extLst>
                <a:ext uri="{FF2B5EF4-FFF2-40B4-BE49-F238E27FC236}">
                  <a16:creationId xmlns:a16="http://schemas.microsoft.com/office/drawing/2014/main" id="{D34328E3-F9F7-16C8-DA43-F60D94A50707}"/>
                </a:ext>
              </a:extLst>
            </p:cNvPr>
            <p:cNvSpPr>
              <a:spLocks noChangeArrowheads="1"/>
            </p:cNvSpPr>
            <p:nvPr/>
          </p:nvSpPr>
          <p:spPr bwMode="auto">
            <a:xfrm>
              <a:off x="4998" y="1540"/>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74" name="Rectangle 54">
              <a:extLst>
                <a:ext uri="{FF2B5EF4-FFF2-40B4-BE49-F238E27FC236}">
                  <a16:creationId xmlns:a16="http://schemas.microsoft.com/office/drawing/2014/main" id="{E51A0B0F-0D17-9BCC-18CA-D2D3B8D9AE1E}"/>
                </a:ext>
              </a:extLst>
            </p:cNvPr>
            <p:cNvSpPr>
              <a:spLocks noChangeArrowheads="1"/>
            </p:cNvSpPr>
            <p:nvPr/>
          </p:nvSpPr>
          <p:spPr bwMode="auto">
            <a:xfrm>
              <a:off x="4998" y="1682"/>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75" name="Rectangle 55">
              <a:extLst>
                <a:ext uri="{FF2B5EF4-FFF2-40B4-BE49-F238E27FC236}">
                  <a16:creationId xmlns:a16="http://schemas.microsoft.com/office/drawing/2014/main" id="{60DD85CD-9039-C1D6-B1A6-C5295F5AC019}"/>
                </a:ext>
              </a:extLst>
            </p:cNvPr>
            <p:cNvSpPr>
              <a:spLocks noChangeArrowheads="1"/>
            </p:cNvSpPr>
            <p:nvPr/>
          </p:nvSpPr>
          <p:spPr bwMode="auto">
            <a:xfrm>
              <a:off x="4998" y="1824"/>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76" name="Rectangle 56">
              <a:extLst>
                <a:ext uri="{FF2B5EF4-FFF2-40B4-BE49-F238E27FC236}">
                  <a16:creationId xmlns:a16="http://schemas.microsoft.com/office/drawing/2014/main" id="{F73596CE-1EE0-1712-0E91-23753C0710FB}"/>
                </a:ext>
              </a:extLst>
            </p:cNvPr>
            <p:cNvSpPr>
              <a:spLocks noChangeArrowheads="1"/>
            </p:cNvSpPr>
            <p:nvPr/>
          </p:nvSpPr>
          <p:spPr bwMode="auto">
            <a:xfrm>
              <a:off x="4998" y="1965"/>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0</a:t>
              </a:r>
              <a:endParaRPr lang="en-US" altLang="en-US" sz="1600"/>
            </a:p>
          </p:txBody>
        </p:sp>
        <p:sp>
          <p:nvSpPr>
            <p:cNvPr id="133177" name="Rectangle 57">
              <a:extLst>
                <a:ext uri="{FF2B5EF4-FFF2-40B4-BE49-F238E27FC236}">
                  <a16:creationId xmlns:a16="http://schemas.microsoft.com/office/drawing/2014/main" id="{BE2E13DA-50D5-011E-14DF-32CE26B96D15}"/>
                </a:ext>
              </a:extLst>
            </p:cNvPr>
            <p:cNvSpPr>
              <a:spLocks noChangeArrowheads="1"/>
            </p:cNvSpPr>
            <p:nvPr/>
          </p:nvSpPr>
          <p:spPr bwMode="auto">
            <a:xfrm>
              <a:off x="4998" y="2107"/>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78" name="Rectangle 58">
              <a:extLst>
                <a:ext uri="{FF2B5EF4-FFF2-40B4-BE49-F238E27FC236}">
                  <a16:creationId xmlns:a16="http://schemas.microsoft.com/office/drawing/2014/main" id="{2FCA63D5-C5E5-1F97-923F-81874A528C19}"/>
                </a:ext>
              </a:extLst>
            </p:cNvPr>
            <p:cNvSpPr>
              <a:spLocks noChangeArrowheads="1"/>
            </p:cNvSpPr>
            <p:nvPr/>
          </p:nvSpPr>
          <p:spPr bwMode="auto">
            <a:xfrm>
              <a:off x="4998" y="2249"/>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79" name="Rectangle 59">
              <a:extLst>
                <a:ext uri="{FF2B5EF4-FFF2-40B4-BE49-F238E27FC236}">
                  <a16:creationId xmlns:a16="http://schemas.microsoft.com/office/drawing/2014/main" id="{5FC463F3-E179-C383-98E8-0A1363E07195}"/>
                </a:ext>
              </a:extLst>
            </p:cNvPr>
            <p:cNvSpPr>
              <a:spLocks noChangeArrowheads="1"/>
            </p:cNvSpPr>
            <p:nvPr/>
          </p:nvSpPr>
          <p:spPr bwMode="auto">
            <a:xfrm>
              <a:off x="4998" y="2390"/>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88" name="Rectangle 68">
              <a:extLst>
                <a:ext uri="{FF2B5EF4-FFF2-40B4-BE49-F238E27FC236}">
                  <a16:creationId xmlns:a16="http://schemas.microsoft.com/office/drawing/2014/main" id="{6FC9FAE9-D859-881A-BCA2-11D24B65C25D}"/>
                </a:ext>
              </a:extLst>
            </p:cNvPr>
            <p:cNvSpPr>
              <a:spLocks noChangeArrowheads="1"/>
            </p:cNvSpPr>
            <p:nvPr/>
          </p:nvSpPr>
          <p:spPr bwMode="auto">
            <a:xfrm>
              <a:off x="4985" y="2550"/>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0</a:t>
              </a:r>
              <a:endParaRPr lang="en-US" altLang="en-US" sz="1600"/>
            </a:p>
          </p:txBody>
        </p:sp>
        <p:sp>
          <p:nvSpPr>
            <p:cNvPr id="133189" name="Rectangle 69">
              <a:extLst>
                <a:ext uri="{FF2B5EF4-FFF2-40B4-BE49-F238E27FC236}">
                  <a16:creationId xmlns:a16="http://schemas.microsoft.com/office/drawing/2014/main" id="{381AB020-D12D-C109-B1D5-B29ADD4DC47F}"/>
                </a:ext>
              </a:extLst>
            </p:cNvPr>
            <p:cNvSpPr>
              <a:spLocks noChangeArrowheads="1"/>
            </p:cNvSpPr>
            <p:nvPr/>
          </p:nvSpPr>
          <p:spPr bwMode="auto">
            <a:xfrm>
              <a:off x="4985" y="2692"/>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0</a:t>
              </a:r>
              <a:endParaRPr lang="en-US" altLang="en-US" sz="1600"/>
            </a:p>
          </p:txBody>
        </p:sp>
        <p:sp>
          <p:nvSpPr>
            <p:cNvPr id="133190" name="Rectangle 70">
              <a:extLst>
                <a:ext uri="{FF2B5EF4-FFF2-40B4-BE49-F238E27FC236}">
                  <a16:creationId xmlns:a16="http://schemas.microsoft.com/office/drawing/2014/main" id="{1629F274-F531-C082-8D67-FF40780F2D36}"/>
                </a:ext>
              </a:extLst>
            </p:cNvPr>
            <p:cNvSpPr>
              <a:spLocks noChangeArrowheads="1"/>
            </p:cNvSpPr>
            <p:nvPr/>
          </p:nvSpPr>
          <p:spPr bwMode="auto">
            <a:xfrm>
              <a:off x="4985" y="2834"/>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0</a:t>
              </a:r>
              <a:endParaRPr lang="en-US" altLang="en-US" sz="1600"/>
            </a:p>
          </p:txBody>
        </p:sp>
        <p:sp>
          <p:nvSpPr>
            <p:cNvPr id="133191" name="Rectangle 71">
              <a:extLst>
                <a:ext uri="{FF2B5EF4-FFF2-40B4-BE49-F238E27FC236}">
                  <a16:creationId xmlns:a16="http://schemas.microsoft.com/office/drawing/2014/main" id="{43B5ED10-66A7-FD4E-69C3-908ABD5C2911}"/>
                </a:ext>
              </a:extLst>
            </p:cNvPr>
            <p:cNvSpPr>
              <a:spLocks noChangeArrowheads="1"/>
            </p:cNvSpPr>
            <p:nvPr/>
          </p:nvSpPr>
          <p:spPr bwMode="auto">
            <a:xfrm>
              <a:off x="4985" y="2976"/>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0</a:t>
              </a:r>
              <a:endParaRPr lang="en-US" altLang="en-US" sz="1600"/>
            </a:p>
          </p:txBody>
        </p:sp>
        <p:sp>
          <p:nvSpPr>
            <p:cNvPr id="133192" name="Rectangle 72">
              <a:extLst>
                <a:ext uri="{FF2B5EF4-FFF2-40B4-BE49-F238E27FC236}">
                  <a16:creationId xmlns:a16="http://schemas.microsoft.com/office/drawing/2014/main" id="{249E5207-0594-95C4-01B2-5DA461F3F9B7}"/>
                </a:ext>
              </a:extLst>
            </p:cNvPr>
            <p:cNvSpPr>
              <a:spLocks noChangeArrowheads="1"/>
            </p:cNvSpPr>
            <p:nvPr/>
          </p:nvSpPr>
          <p:spPr bwMode="auto">
            <a:xfrm>
              <a:off x="4985" y="3117"/>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0</a:t>
              </a:r>
              <a:endParaRPr lang="en-US" altLang="en-US" sz="1600"/>
            </a:p>
          </p:txBody>
        </p:sp>
        <p:sp>
          <p:nvSpPr>
            <p:cNvPr id="133193" name="Rectangle 73">
              <a:extLst>
                <a:ext uri="{FF2B5EF4-FFF2-40B4-BE49-F238E27FC236}">
                  <a16:creationId xmlns:a16="http://schemas.microsoft.com/office/drawing/2014/main" id="{027B1FD4-FF6B-5FC5-784D-DACB57639850}"/>
                </a:ext>
              </a:extLst>
            </p:cNvPr>
            <p:cNvSpPr>
              <a:spLocks noChangeArrowheads="1"/>
            </p:cNvSpPr>
            <p:nvPr/>
          </p:nvSpPr>
          <p:spPr bwMode="auto">
            <a:xfrm>
              <a:off x="4985" y="3259"/>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94" name="Rectangle 74">
              <a:extLst>
                <a:ext uri="{FF2B5EF4-FFF2-40B4-BE49-F238E27FC236}">
                  <a16:creationId xmlns:a16="http://schemas.microsoft.com/office/drawing/2014/main" id="{D694902E-418C-D843-55C4-3780BE383315}"/>
                </a:ext>
              </a:extLst>
            </p:cNvPr>
            <p:cNvSpPr>
              <a:spLocks noChangeArrowheads="1"/>
            </p:cNvSpPr>
            <p:nvPr/>
          </p:nvSpPr>
          <p:spPr bwMode="auto">
            <a:xfrm>
              <a:off x="4985" y="3401"/>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sp>
          <p:nvSpPr>
            <p:cNvPr id="133195" name="Rectangle 75">
              <a:extLst>
                <a:ext uri="{FF2B5EF4-FFF2-40B4-BE49-F238E27FC236}">
                  <a16:creationId xmlns:a16="http://schemas.microsoft.com/office/drawing/2014/main" id="{FFD43039-A8E7-7307-D9E6-87CA54F47FBD}"/>
                </a:ext>
              </a:extLst>
            </p:cNvPr>
            <p:cNvSpPr>
              <a:spLocks noChangeArrowheads="1"/>
            </p:cNvSpPr>
            <p:nvPr/>
          </p:nvSpPr>
          <p:spPr bwMode="auto">
            <a:xfrm>
              <a:off x="4985" y="3542"/>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24211D"/>
                  </a:solidFill>
                </a:rPr>
                <a:t>1</a:t>
              </a:r>
              <a:endParaRPr lang="en-US" altLang="en-US" sz="1600"/>
            </a:p>
          </p:txBody>
        </p:sp>
      </p:grpSp>
      <p:sp>
        <p:nvSpPr>
          <p:cNvPr id="4" name="Title 3">
            <a:extLst>
              <a:ext uri="{FF2B5EF4-FFF2-40B4-BE49-F238E27FC236}">
                <a16:creationId xmlns:a16="http://schemas.microsoft.com/office/drawing/2014/main" id="{C31EB67F-F0D4-AD56-2160-A4E5414833A2}"/>
              </a:ext>
            </a:extLst>
          </p:cNvPr>
          <p:cNvSpPr>
            <a:spLocks noGrp="1"/>
          </p:cNvSpPr>
          <p:nvPr>
            <p:ph type="title"/>
          </p:nvPr>
        </p:nvSpPr>
        <p:spPr>
          <a:xfrm>
            <a:off x="1195874" y="1049872"/>
            <a:ext cx="10058400" cy="677249"/>
          </a:xfrm>
        </p:spPr>
        <p:txBody>
          <a:bodyPr>
            <a:normAutofit fontScale="90000"/>
          </a:bodyPr>
          <a:lstStyle/>
          <a:p>
            <a:r>
              <a:rPr lang="en-US" dirty="0"/>
              <a:t>Pulsed Waveforms</a:t>
            </a:r>
          </a:p>
        </p:txBody>
      </p:sp>
    </p:spTree>
    <p:extLst>
      <p:ext uri="{BB962C8B-B14F-4D97-AF65-F5344CB8AC3E}">
        <p14:creationId xmlns:p14="http://schemas.microsoft.com/office/powerpoint/2010/main" val="351168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202"/>
                                        </p:tgtEl>
                                        <p:attrNameLst>
                                          <p:attrName>style.visibility</p:attrName>
                                        </p:attrNameLst>
                                      </p:cBhvr>
                                      <p:to>
                                        <p:strVal val="visible"/>
                                      </p:to>
                                    </p:set>
                                    <p:animEffect transition="in" filter="wipe(up)">
                                      <p:cBhvr>
                                        <p:cTn id="7" dur="2000"/>
                                        <p:tgtEl>
                                          <p:spTgt spid="133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200"/>
                                        </p:tgtEl>
                                        <p:attrNameLst>
                                          <p:attrName>style.visibility</p:attrName>
                                        </p:attrNameLst>
                                      </p:cBhvr>
                                      <p:to>
                                        <p:strVal val="visible"/>
                                      </p:to>
                                    </p:set>
                                    <p:animEffect transition="in" filter="wipe(left)">
                                      <p:cBhvr>
                                        <p:cTn id="12" dur="2000"/>
                                        <p:tgtEl>
                                          <p:spTgt spid="133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nodeType="clickEffect">
                                  <p:stCondLst>
                                    <p:cond delay="0"/>
                                  </p:stCondLst>
                                  <p:childTnLst>
                                    <p:animEffect transition="out" filter="wipe(left)">
                                      <p:cBhvr>
                                        <p:cTn id="16" dur="1000"/>
                                        <p:tgtEl>
                                          <p:spTgt spid="133143"/>
                                        </p:tgtEl>
                                      </p:cBhvr>
                                    </p:animEffect>
                                    <p:set>
                                      <p:cBhvr>
                                        <p:cTn id="17" dur="1" fill="hold">
                                          <p:stCondLst>
                                            <p:cond delay="999"/>
                                          </p:stCondLst>
                                        </p:cTn>
                                        <p:tgtEl>
                                          <p:spTgt spid="133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1" name="Text Box 7">
            <a:extLst>
              <a:ext uri="{FF2B5EF4-FFF2-40B4-BE49-F238E27FC236}">
                <a16:creationId xmlns:a16="http://schemas.microsoft.com/office/drawing/2014/main" id="{2A025ED4-BD27-7502-CF4A-C9180601D373}"/>
              </a:ext>
            </a:extLst>
          </p:cNvPr>
          <p:cNvSpPr txBox="1">
            <a:spLocks noChangeArrowheads="1"/>
          </p:cNvSpPr>
          <p:nvPr/>
        </p:nvSpPr>
        <p:spPr bwMode="auto">
          <a:xfrm>
            <a:off x="2713653" y="1833470"/>
            <a:ext cx="7315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The Karnaugh map (K-map) is a tool for simplifying combinational logic with 3 or 4 variables. For 3 variables, 8 cells are required (2</a:t>
            </a:r>
            <a:r>
              <a:rPr lang="en-US" altLang="en-US" baseline="30000"/>
              <a:t>3</a:t>
            </a:r>
            <a:r>
              <a:rPr lang="en-US" altLang="en-US"/>
              <a:t>). </a:t>
            </a:r>
          </a:p>
        </p:txBody>
      </p:sp>
      <p:sp>
        <p:nvSpPr>
          <p:cNvPr id="159752" name="Text Box 8">
            <a:extLst>
              <a:ext uri="{FF2B5EF4-FFF2-40B4-BE49-F238E27FC236}">
                <a16:creationId xmlns:a16="http://schemas.microsoft.com/office/drawing/2014/main" id="{6895D6BD-AD15-6FC4-F1EE-FC28D220BBB8}"/>
              </a:ext>
            </a:extLst>
          </p:cNvPr>
          <p:cNvSpPr txBox="1">
            <a:spLocks noChangeArrowheads="1"/>
          </p:cNvSpPr>
          <p:nvPr/>
        </p:nvSpPr>
        <p:spPr bwMode="auto">
          <a:xfrm>
            <a:off x="2713653" y="3128870"/>
            <a:ext cx="4724400" cy="156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30000"/>
              </a:spcBef>
            </a:pPr>
            <a:r>
              <a:rPr lang="en-US" altLang="en-US"/>
              <a:t>The map shown is for three variables labeled </a:t>
            </a:r>
            <a:r>
              <a:rPr lang="en-US" altLang="en-US" i="1"/>
              <a:t>A, B,</a:t>
            </a:r>
            <a:r>
              <a:rPr lang="en-US" altLang="en-US"/>
              <a:t> and </a:t>
            </a:r>
            <a:r>
              <a:rPr lang="en-US" altLang="en-US" i="1"/>
              <a:t>C</a:t>
            </a:r>
            <a:r>
              <a:rPr lang="en-US" altLang="en-US"/>
              <a:t>. Each cell represents one possible product term.</a:t>
            </a:r>
          </a:p>
          <a:p>
            <a:pPr eaLnBrk="1" hangingPunct="1">
              <a:spcBef>
                <a:spcPct val="30000"/>
              </a:spcBef>
            </a:pPr>
            <a:r>
              <a:rPr lang="en-US" altLang="en-US"/>
              <a:t>Each cell differs from an adjacent cell by only one variable. </a:t>
            </a:r>
          </a:p>
        </p:txBody>
      </p:sp>
      <p:graphicFrame>
        <p:nvGraphicFramePr>
          <p:cNvPr id="159753" name="Object 9">
            <a:extLst>
              <a:ext uri="{FF2B5EF4-FFF2-40B4-BE49-F238E27FC236}">
                <a16:creationId xmlns:a16="http://schemas.microsoft.com/office/drawing/2014/main" id="{879CABB9-54C4-43FD-953B-32BCD07D0C9F}"/>
              </a:ext>
            </a:extLst>
          </p:cNvPr>
          <p:cNvGraphicFramePr>
            <a:graphicFrameLocks noChangeAspect="1"/>
          </p:cNvGraphicFramePr>
          <p:nvPr>
            <p:extLst>
              <p:ext uri="{D42A27DB-BD31-4B8C-83A1-F6EECF244321}">
                <p14:modId xmlns:p14="http://schemas.microsoft.com/office/powerpoint/2010/main" val="4254568810"/>
              </p:ext>
            </p:extLst>
          </p:nvPr>
        </p:nvGraphicFramePr>
        <p:xfrm>
          <a:off x="7514253" y="3052669"/>
          <a:ext cx="2362200" cy="3276600"/>
        </p:xfrm>
        <a:graphic>
          <a:graphicData uri="http://schemas.openxmlformats.org/presentationml/2006/ole">
            <mc:AlternateContent xmlns:mc="http://schemas.openxmlformats.org/markup-compatibility/2006">
              <mc:Choice xmlns:v="urn:schemas-microsoft-com:vml" Requires="v">
                <p:oleObj name="CorelDRAW" r:id="rId4" imgW="1163117" imgH="1614373" progId="CorelDRAW.Graphic.12">
                  <p:embed/>
                </p:oleObj>
              </mc:Choice>
              <mc:Fallback>
                <p:oleObj name="CorelDRAW" r:id="rId4" imgW="1163117" imgH="1614373" progId="CorelDRAW.Graphic.12">
                  <p:embed/>
                  <p:pic>
                    <p:nvPicPr>
                      <p:cNvPr id="159753" name="Object 9">
                        <a:extLst>
                          <a:ext uri="{FF2B5EF4-FFF2-40B4-BE49-F238E27FC236}">
                            <a16:creationId xmlns:a16="http://schemas.microsoft.com/office/drawing/2014/main" id="{879CABB9-54C4-43FD-953B-32BCD07D0C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4253" y="3052669"/>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974D7E5E-1848-6546-4F35-A12667EB4C19}"/>
              </a:ext>
            </a:extLst>
          </p:cNvPr>
          <p:cNvSpPr>
            <a:spLocks noGrp="1"/>
          </p:cNvSpPr>
          <p:nvPr>
            <p:ph type="title"/>
          </p:nvPr>
        </p:nvSpPr>
        <p:spPr>
          <a:xfrm>
            <a:off x="1496008" y="1043479"/>
            <a:ext cx="10058400" cy="646331"/>
          </a:xfrm>
        </p:spPr>
        <p:txBody>
          <a:bodyPr>
            <a:normAutofit fontScale="90000"/>
          </a:bodyPr>
          <a:lstStyle/>
          <a:p>
            <a:r>
              <a:rPr lang="en-US" dirty="0"/>
              <a:t>Karnaugh maps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9752">
                                            <p:txEl>
                                              <p:pRg st="0" end="0"/>
                                            </p:txEl>
                                          </p:spTgt>
                                        </p:tgtEl>
                                        <p:attrNameLst>
                                          <p:attrName>style.visibility</p:attrName>
                                        </p:attrNameLst>
                                      </p:cBhvr>
                                      <p:to>
                                        <p:strVal val="visible"/>
                                      </p:to>
                                    </p:set>
                                    <p:animEffect transition="in" filter="wipe(left)">
                                      <p:cBhvr>
                                        <p:cTn id="7" dur="1000"/>
                                        <p:tgtEl>
                                          <p:spTgt spid="1597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9752">
                                            <p:txEl>
                                              <p:pRg st="1" end="1"/>
                                            </p:txEl>
                                          </p:spTgt>
                                        </p:tgtEl>
                                        <p:attrNameLst>
                                          <p:attrName>style.visibility</p:attrName>
                                        </p:attrNameLst>
                                      </p:cBhvr>
                                      <p:to>
                                        <p:strVal val="visible"/>
                                      </p:to>
                                    </p:set>
                                    <p:animEffect transition="in" filter="wipe(left)">
                                      <p:cBhvr>
                                        <p:cTn id="12" dur="1000"/>
                                        <p:tgtEl>
                                          <p:spTgt spid="1597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3" name="Object 23">
            <a:extLst>
              <a:ext uri="{FF2B5EF4-FFF2-40B4-BE49-F238E27FC236}">
                <a16:creationId xmlns:a16="http://schemas.microsoft.com/office/drawing/2014/main" id="{039769F4-6984-D6D6-D97A-A44DC1DC1DFF}"/>
              </a:ext>
            </a:extLst>
          </p:cNvPr>
          <p:cNvGraphicFramePr>
            <a:graphicFrameLocks noChangeAspect="1"/>
          </p:cNvGraphicFramePr>
          <p:nvPr/>
        </p:nvGraphicFramePr>
        <p:xfrm>
          <a:off x="2743201" y="2667000"/>
          <a:ext cx="2386013" cy="3352800"/>
        </p:xfrm>
        <a:graphic>
          <a:graphicData uri="http://schemas.openxmlformats.org/presentationml/2006/ole">
            <mc:AlternateContent xmlns:mc="http://schemas.openxmlformats.org/markup-compatibility/2006">
              <mc:Choice xmlns:v="urn:schemas-microsoft-com:vml" Requires="v">
                <p:oleObj name="CorelDRAW" r:id="rId4" imgW="1088296" imgH="1530665" progId="CorelDRAW.Graphic.13">
                  <p:embed/>
                </p:oleObj>
              </mc:Choice>
              <mc:Fallback>
                <p:oleObj name="CorelDRAW" r:id="rId4" imgW="1088296" imgH="1530665" progId="CorelDRAW.Graphic.13">
                  <p:embed/>
                  <p:pic>
                    <p:nvPicPr>
                      <p:cNvPr id="163863" name="Object 23">
                        <a:extLst>
                          <a:ext uri="{FF2B5EF4-FFF2-40B4-BE49-F238E27FC236}">
                            <a16:creationId xmlns:a16="http://schemas.microsoft.com/office/drawing/2014/main" id="{039769F4-6984-D6D6-D97A-A44DC1DC1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1" y="2667000"/>
                        <a:ext cx="238601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7" name="Text Box 7">
            <a:extLst>
              <a:ext uri="{FF2B5EF4-FFF2-40B4-BE49-F238E27FC236}">
                <a16:creationId xmlns:a16="http://schemas.microsoft.com/office/drawing/2014/main" id="{60F4929D-2F33-4C3D-57FF-6025432D279B}"/>
              </a:ext>
            </a:extLst>
          </p:cNvPr>
          <p:cNvSpPr txBox="1">
            <a:spLocks noChangeArrowheads="1"/>
          </p:cNvSpPr>
          <p:nvPr/>
        </p:nvSpPr>
        <p:spPr bwMode="auto">
          <a:xfrm>
            <a:off x="2667000" y="1752601"/>
            <a:ext cx="7315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Cells are usually labeled using 0’s and 1’s to represent the variable and its complement.  </a:t>
            </a:r>
          </a:p>
        </p:txBody>
      </p:sp>
      <p:grpSp>
        <p:nvGrpSpPr>
          <p:cNvPr id="163850" name="Group 10">
            <a:extLst>
              <a:ext uri="{FF2B5EF4-FFF2-40B4-BE49-F238E27FC236}">
                <a16:creationId xmlns:a16="http://schemas.microsoft.com/office/drawing/2014/main" id="{6B886346-E50E-85DB-7DEB-05D4349D5746}"/>
              </a:ext>
            </a:extLst>
          </p:cNvPr>
          <p:cNvGrpSpPr>
            <a:grpSpLocks/>
          </p:cNvGrpSpPr>
          <p:nvPr/>
        </p:nvGrpSpPr>
        <p:grpSpPr bwMode="auto">
          <a:xfrm>
            <a:off x="2057400" y="3200400"/>
            <a:ext cx="1447800" cy="2590800"/>
            <a:chOff x="336" y="2016"/>
            <a:chExt cx="912" cy="1632"/>
          </a:xfrm>
        </p:grpSpPr>
        <p:sp>
          <p:nvSpPr>
            <p:cNvPr id="163851" name="Oval 11">
              <a:extLst>
                <a:ext uri="{FF2B5EF4-FFF2-40B4-BE49-F238E27FC236}">
                  <a16:creationId xmlns:a16="http://schemas.microsoft.com/office/drawing/2014/main" id="{4546EA1B-42E5-1B18-89EF-03432AF583B3}"/>
                </a:ext>
              </a:extLst>
            </p:cNvPr>
            <p:cNvSpPr>
              <a:spLocks noChangeArrowheads="1"/>
            </p:cNvSpPr>
            <p:nvPr/>
          </p:nvSpPr>
          <p:spPr bwMode="auto">
            <a:xfrm>
              <a:off x="912" y="2016"/>
              <a:ext cx="336" cy="1632"/>
            </a:xfrm>
            <a:prstGeom prst="ellipse">
              <a:avLst/>
            </a:pr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52" name="Text Box 12">
              <a:extLst>
                <a:ext uri="{FF2B5EF4-FFF2-40B4-BE49-F238E27FC236}">
                  <a16:creationId xmlns:a16="http://schemas.microsoft.com/office/drawing/2014/main" id="{E0AE1964-C4CC-B76C-4183-A2B34D7CD423}"/>
                </a:ext>
              </a:extLst>
            </p:cNvPr>
            <p:cNvSpPr txBox="1">
              <a:spLocks noChangeArrowheads="1"/>
            </p:cNvSpPr>
            <p:nvPr/>
          </p:nvSpPr>
          <p:spPr bwMode="auto">
            <a:xfrm>
              <a:off x="336" y="2496"/>
              <a:ext cx="576" cy="407"/>
            </a:xfrm>
            <a:prstGeom prst="rect">
              <a:avLst/>
            </a:prstGeom>
            <a:gradFill rotWithShape="1">
              <a:gsLst>
                <a:gs pos="0">
                  <a:srgbClr val="777777"/>
                </a:gs>
                <a:gs pos="100000">
                  <a:srgbClr val="DDDDDD"/>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solidFill>
                    <a:schemeClr val="tx2"/>
                  </a:solidFill>
                </a:rPr>
                <a:t>Gray code</a:t>
              </a:r>
            </a:p>
          </p:txBody>
        </p:sp>
      </p:grpSp>
      <p:sp>
        <p:nvSpPr>
          <p:cNvPr id="163848" name="Text Box 8">
            <a:extLst>
              <a:ext uri="{FF2B5EF4-FFF2-40B4-BE49-F238E27FC236}">
                <a16:creationId xmlns:a16="http://schemas.microsoft.com/office/drawing/2014/main" id="{300A9D86-856D-6C0E-4B0A-E9446BD5F7D6}"/>
              </a:ext>
            </a:extLst>
          </p:cNvPr>
          <p:cNvSpPr txBox="1">
            <a:spLocks noChangeArrowheads="1"/>
          </p:cNvSpPr>
          <p:nvPr/>
        </p:nvSpPr>
        <p:spPr bwMode="auto">
          <a:xfrm>
            <a:off x="5486400" y="3841751"/>
            <a:ext cx="4343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en-US" altLang="en-US"/>
              <a:t>Ones are read as the true variable and zeros are read as the complemented variable. </a:t>
            </a:r>
          </a:p>
        </p:txBody>
      </p:sp>
      <p:sp>
        <p:nvSpPr>
          <p:cNvPr id="163862" name="Text Box 22">
            <a:extLst>
              <a:ext uri="{FF2B5EF4-FFF2-40B4-BE49-F238E27FC236}">
                <a16:creationId xmlns:a16="http://schemas.microsoft.com/office/drawing/2014/main" id="{4F80B909-A227-B3AF-C097-F4084B55E68B}"/>
              </a:ext>
            </a:extLst>
          </p:cNvPr>
          <p:cNvSpPr txBox="1">
            <a:spLocks noChangeArrowheads="1"/>
          </p:cNvSpPr>
          <p:nvPr/>
        </p:nvSpPr>
        <p:spPr bwMode="auto">
          <a:xfrm>
            <a:off x="5486400" y="2590800"/>
            <a:ext cx="4343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numbers are entered in gray code, to force adjacent cells to be different by only one variable.</a:t>
            </a:r>
          </a:p>
        </p:txBody>
      </p:sp>
      <p:sp>
        <p:nvSpPr>
          <p:cNvPr id="2" name="Title 1">
            <a:extLst>
              <a:ext uri="{FF2B5EF4-FFF2-40B4-BE49-F238E27FC236}">
                <a16:creationId xmlns:a16="http://schemas.microsoft.com/office/drawing/2014/main" id="{F2DE8A2D-2F31-3F2E-B3DD-9B2BD6CAE180}"/>
              </a:ext>
            </a:extLst>
          </p:cNvPr>
          <p:cNvSpPr>
            <a:spLocks noGrp="1"/>
          </p:cNvSpPr>
          <p:nvPr>
            <p:ph type="title"/>
          </p:nvPr>
        </p:nvSpPr>
        <p:spPr>
          <a:xfrm>
            <a:off x="1206759" y="1093985"/>
            <a:ext cx="10058400" cy="628255"/>
          </a:xfrm>
        </p:spPr>
        <p:txBody>
          <a:bodyPr>
            <a:normAutofit fontScale="90000"/>
          </a:bodyPr>
          <a:lstStyle/>
          <a:p>
            <a:r>
              <a:rPr lang="en-US" dirty="0"/>
              <a:t>Karnaugh maps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3862"/>
                                        </p:tgtEl>
                                        <p:attrNameLst>
                                          <p:attrName>style.visibility</p:attrName>
                                        </p:attrNameLst>
                                      </p:cBhvr>
                                      <p:to>
                                        <p:strVal val="visible"/>
                                      </p:to>
                                    </p:set>
                                    <p:animEffect transition="in" filter="wipe(up)">
                                      <p:cBhvr>
                                        <p:cTn id="7" dur="500"/>
                                        <p:tgtEl>
                                          <p:spTgt spid="163862"/>
                                        </p:tgtEl>
                                      </p:cBhvr>
                                    </p:animEffect>
                                  </p:childTnLst>
                                </p:cTn>
                              </p:par>
                              <p:par>
                                <p:cTn id="8" presetID="53" presetClass="entr" presetSubtype="0" fill="hold" nodeType="withEffect">
                                  <p:stCondLst>
                                    <p:cond delay="0"/>
                                  </p:stCondLst>
                                  <p:childTnLst>
                                    <p:set>
                                      <p:cBhvr>
                                        <p:cTn id="9" dur="1" fill="hold">
                                          <p:stCondLst>
                                            <p:cond delay="0"/>
                                          </p:stCondLst>
                                        </p:cTn>
                                        <p:tgtEl>
                                          <p:spTgt spid="163850"/>
                                        </p:tgtEl>
                                        <p:attrNameLst>
                                          <p:attrName>style.visibility</p:attrName>
                                        </p:attrNameLst>
                                      </p:cBhvr>
                                      <p:to>
                                        <p:strVal val="visible"/>
                                      </p:to>
                                    </p:set>
                                    <p:anim calcmode="lin" valueType="num">
                                      <p:cBhvr>
                                        <p:cTn id="10" dur="2000" fill="hold"/>
                                        <p:tgtEl>
                                          <p:spTgt spid="163850"/>
                                        </p:tgtEl>
                                        <p:attrNameLst>
                                          <p:attrName>ppt_w</p:attrName>
                                        </p:attrNameLst>
                                      </p:cBhvr>
                                      <p:tavLst>
                                        <p:tav tm="0">
                                          <p:val>
                                            <p:fltVal val="0"/>
                                          </p:val>
                                        </p:tav>
                                        <p:tav tm="100000">
                                          <p:val>
                                            <p:strVal val="#ppt_w"/>
                                          </p:val>
                                        </p:tav>
                                      </p:tavLst>
                                    </p:anim>
                                    <p:anim calcmode="lin" valueType="num">
                                      <p:cBhvr>
                                        <p:cTn id="11" dur="2000" fill="hold"/>
                                        <p:tgtEl>
                                          <p:spTgt spid="163850"/>
                                        </p:tgtEl>
                                        <p:attrNameLst>
                                          <p:attrName>ppt_h</p:attrName>
                                        </p:attrNameLst>
                                      </p:cBhvr>
                                      <p:tavLst>
                                        <p:tav tm="0">
                                          <p:val>
                                            <p:fltVal val="0"/>
                                          </p:val>
                                        </p:tav>
                                        <p:tav tm="100000">
                                          <p:val>
                                            <p:strVal val="#ppt_h"/>
                                          </p:val>
                                        </p:tav>
                                      </p:tavLst>
                                    </p:anim>
                                    <p:animEffect transition="in" filter="fade">
                                      <p:cBhvr>
                                        <p:cTn id="12" dur="2000"/>
                                        <p:tgtEl>
                                          <p:spTgt spid="163850"/>
                                        </p:tgtEl>
                                      </p:cBhvr>
                                    </p:animEffect>
                                  </p:childTnLst>
                                  <p:subTnLst>
                                    <p:set>
                                      <p:cBhvr override="childStyle">
                                        <p:cTn dur="1" fill="hold" display="0" masterRel="nextClick" afterEffect="1"/>
                                        <p:tgtEl>
                                          <p:spTgt spid="16385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163848"/>
                                        </p:tgtEl>
                                        <p:attrNameLst>
                                          <p:attrName>style.visibility</p:attrName>
                                        </p:attrNameLst>
                                      </p:cBhvr>
                                      <p:to>
                                        <p:strVal val="visible"/>
                                      </p:to>
                                    </p:set>
                                    <p:anim calcmode="lin" valueType="num">
                                      <p:cBhvr additive="base">
                                        <p:cTn id="17" dur="500" fill="hold"/>
                                        <p:tgtEl>
                                          <p:spTgt spid="163848"/>
                                        </p:tgtEl>
                                        <p:attrNameLst>
                                          <p:attrName>ppt_x</p:attrName>
                                        </p:attrNameLst>
                                      </p:cBhvr>
                                      <p:tavLst>
                                        <p:tav tm="0">
                                          <p:val>
                                            <p:strVal val="1+#ppt_w/2"/>
                                          </p:val>
                                        </p:tav>
                                        <p:tav tm="100000">
                                          <p:val>
                                            <p:strVal val="#ppt_x"/>
                                          </p:val>
                                        </p:tav>
                                      </p:tavLst>
                                    </p:anim>
                                    <p:anim calcmode="lin" valueType="num">
                                      <p:cBhvr additive="base">
                                        <p:cTn id="18" dur="500" fill="hold"/>
                                        <p:tgtEl>
                                          <p:spTgt spid="1638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p:bldP spid="1638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87" name="Object 7">
            <a:extLst>
              <a:ext uri="{FF2B5EF4-FFF2-40B4-BE49-F238E27FC236}">
                <a16:creationId xmlns:a16="http://schemas.microsoft.com/office/drawing/2014/main" id="{23BD06E3-9505-2F5D-C0A8-A7AD101BCD1B}"/>
              </a:ext>
            </a:extLst>
          </p:cNvPr>
          <p:cNvGraphicFramePr>
            <a:graphicFrameLocks noChangeAspect="1"/>
          </p:cNvGraphicFramePr>
          <p:nvPr/>
        </p:nvGraphicFramePr>
        <p:xfrm>
          <a:off x="7086600" y="2743200"/>
          <a:ext cx="2362200" cy="3276600"/>
        </p:xfrm>
        <a:graphic>
          <a:graphicData uri="http://schemas.openxmlformats.org/presentationml/2006/ole">
            <mc:AlternateContent xmlns:mc="http://schemas.openxmlformats.org/markup-compatibility/2006">
              <mc:Choice xmlns:v="urn:schemas-microsoft-com:vml" Requires="v">
                <p:oleObj name="CorelDRAW" r:id="rId4" imgW="1163117" imgH="1614373" progId="CorelDRAW.Graphic.12">
                  <p:embed/>
                </p:oleObj>
              </mc:Choice>
              <mc:Fallback>
                <p:oleObj name="CorelDRAW" r:id="rId4" imgW="1163117" imgH="1614373" progId="CorelDRAW.Graphic.12">
                  <p:embed/>
                  <p:pic>
                    <p:nvPicPr>
                      <p:cNvPr id="174087" name="Object 7">
                        <a:extLst>
                          <a:ext uri="{FF2B5EF4-FFF2-40B4-BE49-F238E27FC236}">
                            <a16:creationId xmlns:a16="http://schemas.microsoft.com/office/drawing/2014/main" id="{23BD06E3-9505-2F5D-C0A8-A7AD101BCD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274320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88" name="Text Box 8">
            <a:extLst>
              <a:ext uri="{FF2B5EF4-FFF2-40B4-BE49-F238E27FC236}">
                <a16:creationId xmlns:a16="http://schemas.microsoft.com/office/drawing/2014/main" id="{D3C6EF57-A334-39EA-EC41-E865E547F7FA}"/>
              </a:ext>
            </a:extLst>
          </p:cNvPr>
          <p:cNvSpPr txBox="1">
            <a:spLocks noChangeArrowheads="1"/>
          </p:cNvSpPr>
          <p:nvPr/>
        </p:nvSpPr>
        <p:spPr bwMode="auto">
          <a:xfrm>
            <a:off x="7086600" y="3319464"/>
            <a:ext cx="685800"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t>AB</a:t>
            </a:r>
          </a:p>
          <a:p>
            <a:pPr>
              <a:spcBef>
                <a:spcPct val="50000"/>
              </a:spcBef>
            </a:pPr>
            <a:endParaRPr lang="en-US" altLang="en-US" sz="1000" i="1"/>
          </a:p>
          <a:p>
            <a:pPr>
              <a:spcBef>
                <a:spcPct val="50000"/>
              </a:spcBef>
            </a:pPr>
            <a:r>
              <a:rPr lang="en-US" altLang="en-US" sz="1600" i="1"/>
              <a:t>AB</a:t>
            </a:r>
          </a:p>
          <a:p>
            <a:pPr>
              <a:spcBef>
                <a:spcPct val="50000"/>
              </a:spcBef>
            </a:pPr>
            <a:endParaRPr lang="en-US" altLang="en-US" sz="1000" i="1"/>
          </a:p>
          <a:p>
            <a:pPr>
              <a:spcBef>
                <a:spcPct val="50000"/>
              </a:spcBef>
            </a:pPr>
            <a:r>
              <a:rPr lang="en-US" altLang="en-US" sz="1600" i="1"/>
              <a:t>AB</a:t>
            </a:r>
          </a:p>
          <a:p>
            <a:pPr>
              <a:spcBef>
                <a:spcPct val="50000"/>
              </a:spcBef>
            </a:pPr>
            <a:endParaRPr lang="en-US" altLang="en-US" sz="1000" i="1"/>
          </a:p>
          <a:p>
            <a:pPr>
              <a:spcBef>
                <a:spcPct val="50000"/>
              </a:spcBef>
            </a:pPr>
            <a:r>
              <a:rPr lang="en-US" altLang="en-US" sz="1600" i="1"/>
              <a:t>AB</a:t>
            </a:r>
          </a:p>
        </p:txBody>
      </p:sp>
      <p:sp>
        <p:nvSpPr>
          <p:cNvPr id="174089" name="Line 9">
            <a:extLst>
              <a:ext uri="{FF2B5EF4-FFF2-40B4-BE49-F238E27FC236}">
                <a16:creationId xmlns:a16="http://schemas.microsoft.com/office/drawing/2014/main" id="{AF9AE926-C1D2-A19B-875A-CDF0990AE116}"/>
              </a:ext>
            </a:extLst>
          </p:cNvPr>
          <p:cNvSpPr>
            <a:spLocks noChangeShapeType="1"/>
          </p:cNvSpPr>
          <p:nvPr/>
        </p:nvSpPr>
        <p:spPr bwMode="auto">
          <a:xfrm>
            <a:off x="7205663" y="337185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0" name="Line 10">
            <a:extLst>
              <a:ext uri="{FF2B5EF4-FFF2-40B4-BE49-F238E27FC236}">
                <a16:creationId xmlns:a16="http://schemas.microsoft.com/office/drawing/2014/main" id="{1E1CB8C2-51E0-DA79-0A42-CB6C3B8EC8EB}"/>
              </a:ext>
            </a:extLst>
          </p:cNvPr>
          <p:cNvSpPr>
            <a:spLocks noChangeShapeType="1"/>
          </p:cNvSpPr>
          <p:nvPr/>
        </p:nvSpPr>
        <p:spPr bwMode="auto">
          <a:xfrm>
            <a:off x="7339013" y="337185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1" name="Line 11">
            <a:extLst>
              <a:ext uri="{FF2B5EF4-FFF2-40B4-BE49-F238E27FC236}">
                <a16:creationId xmlns:a16="http://schemas.microsoft.com/office/drawing/2014/main" id="{E94A3F7F-D310-9554-1A9B-D489BA144453}"/>
              </a:ext>
            </a:extLst>
          </p:cNvPr>
          <p:cNvSpPr>
            <a:spLocks noChangeShapeType="1"/>
          </p:cNvSpPr>
          <p:nvPr/>
        </p:nvSpPr>
        <p:spPr bwMode="auto">
          <a:xfrm>
            <a:off x="7210425" y="3976688"/>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2" name="Line 12">
            <a:extLst>
              <a:ext uri="{FF2B5EF4-FFF2-40B4-BE49-F238E27FC236}">
                <a16:creationId xmlns:a16="http://schemas.microsoft.com/office/drawing/2014/main" id="{074BB149-C6DD-2D2D-6482-68998DFA50B8}"/>
              </a:ext>
            </a:extLst>
          </p:cNvPr>
          <p:cNvSpPr>
            <a:spLocks noChangeShapeType="1"/>
          </p:cNvSpPr>
          <p:nvPr/>
        </p:nvSpPr>
        <p:spPr bwMode="auto">
          <a:xfrm>
            <a:off x="7353300" y="5186363"/>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3" name="Text Box 13">
            <a:extLst>
              <a:ext uri="{FF2B5EF4-FFF2-40B4-BE49-F238E27FC236}">
                <a16:creationId xmlns:a16="http://schemas.microsoft.com/office/drawing/2014/main" id="{3DE55A42-9B87-65B7-6210-7DB996572AD3}"/>
              </a:ext>
            </a:extLst>
          </p:cNvPr>
          <p:cNvSpPr txBox="1">
            <a:spLocks noChangeArrowheads="1"/>
          </p:cNvSpPr>
          <p:nvPr/>
        </p:nvSpPr>
        <p:spPr bwMode="auto">
          <a:xfrm>
            <a:off x="7696200" y="2895600"/>
            <a:ext cx="1143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t>C           C</a:t>
            </a:r>
          </a:p>
        </p:txBody>
      </p:sp>
      <p:sp>
        <p:nvSpPr>
          <p:cNvPr id="174094" name="Line 14">
            <a:extLst>
              <a:ext uri="{FF2B5EF4-FFF2-40B4-BE49-F238E27FC236}">
                <a16:creationId xmlns:a16="http://schemas.microsoft.com/office/drawing/2014/main" id="{E684153C-5661-D732-2CE7-498AB0699A7A}"/>
              </a:ext>
            </a:extLst>
          </p:cNvPr>
          <p:cNvSpPr>
            <a:spLocks noChangeShapeType="1"/>
          </p:cNvSpPr>
          <p:nvPr/>
        </p:nvSpPr>
        <p:spPr bwMode="auto">
          <a:xfrm>
            <a:off x="7796214" y="2971800"/>
            <a:ext cx="1285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95" name="Text Box 15">
            <a:extLst>
              <a:ext uri="{FF2B5EF4-FFF2-40B4-BE49-F238E27FC236}">
                <a16:creationId xmlns:a16="http://schemas.microsoft.com/office/drawing/2014/main" id="{7D5D0208-7E9D-DB8D-D5E7-A25356CE680D}"/>
              </a:ext>
            </a:extLst>
          </p:cNvPr>
          <p:cNvSpPr txBox="1">
            <a:spLocks noChangeArrowheads="1"/>
          </p:cNvSpPr>
          <p:nvPr/>
        </p:nvSpPr>
        <p:spPr bwMode="auto">
          <a:xfrm>
            <a:off x="2667000" y="1752601"/>
            <a:ext cx="7315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Alternatively, cells can be labeled with the variable letters.  This makes it simple to read, but it takes more time preparing the map.</a:t>
            </a:r>
          </a:p>
        </p:txBody>
      </p:sp>
      <p:graphicFrame>
        <p:nvGraphicFramePr>
          <p:cNvPr id="174099" name="Object 19">
            <a:extLst>
              <a:ext uri="{FF2B5EF4-FFF2-40B4-BE49-F238E27FC236}">
                <a16:creationId xmlns:a16="http://schemas.microsoft.com/office/drawing/2014/main" id="{6D13298A-DEC4-F7C9-38AC-FEB0484FDE9C}"/>
              </a:ext>
            </a:extLst>
          </p:cNvPr>
          <p:cNvGraphicFramePr>
            <a:graphicFrameLocks noChangeAspect="1"/>
          </p:cNvGraphicFramePr>
          <p:nvPr/>
        </p:nvGraphicFramePr>
        <p:xfrm>
          <a:off x="7086601" y="2743200"/>
          <a:ext cx="2360613" cy="3276600"/>
        </p:xfrm>
        <a:graphic>
          <a:graphicData uri="http://schemas.openxmlformats.org/presentationml/2006/ole">
            <mc:AlternateContent xmlns:mc="http://schemas.openxmlformats.org/markup-compatibility/2006">
              <mc:Choice xmlns:v="urn:schemas-microsoft-com:vml" Requires="v">
                <p:oleObj name="CorelDRAW" r:id="rId6" imgW="1163117" imgH="1614373" progId="CorelDRAW.Graphic.12">
                  <p:embed/>
                </p:oleObj>
              </mc:Choice>
              <mc:Fallback>
                <p:oleObj name="CorelDRAW" r:id="rId6" imgW="1163117" imgH="1614373" progId="CorelDRAW.Graphic.12">
                  <p:embed/>
                  <p:pic>
                    <p:nvPicPr>
                      <p:cNvPr id="174099" name="Object 19">
                        <a:extLst>
                          <a:ext uri="{FF2B5EF4-FFF2-40B4-BE49-F238E27FC236}">
                            <a16:creationId xmlns:a16="http://schemas.microsoft.com/office/drawing/2014/main" id="{6D13298A-DEC4-F7C9-38AC-FEB0484FDE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1" y="2743200"/>
                        <a:ext cx="236061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00" name="Object 20">
            <a:extLst>
              <a:ext uri="{FF2B5EF4-FFF2-40B4-BE49-F238E27FC236}">
                <a16:creationId xmlns:a16="http://schemas.microsoft.com/office/drawing/2014/main" id="{87FBD1CB-E040-8912-BD87-8239473750AF}"/>
              </a:ext>
            </a:extLst>
          </p:cNvPr>
          <p:cNvGraphicFramePr>
            <a:graphicFrameLocks noChangeAspect="1"/>
          </p:cNvGraphicFramePr>
          <p:nvPr/>
        </p:nvGraphicFramePr>
        <p:xfrm>
          <a:off x="7088188" y="2743200"/>
          <a:ext cx="2360612" cy="3276600"/>
        </p:xfrm>
        <a:graphic>
          <a:graphicData uri="http://schemas.openxmlformats.org/presentationml/2006/ole">
            <mc:AlternateContent xmlns:mc="http://schemas.openxmlformats.org/markup-compatibility/2006">
              <mc:Choice xmlns:v="urn:schemas-microsoft-com:vml" Requires="v">
                <p:oleObj name="CorelDRAW" r:id="rId8" imgW="1163117" imgH="1614373" progId="CorelDRAW.Graphic.12">
                  <p:embed/>
                </p:oleObj>
              </mc:Choice>
              <mc:Fallback>
                <p:oleObj name="CorelDRAW" r:id="rId8" imgW="1163117" imgH="1614373" progId="CorelDRAW.Graphic.12">
                  <p:embed/>
                  <p:pic>
                    <p:nvPicPr>
                      <p:cNvPr id="174100" name="Object 20">
                        <a:extLst>
                          <a:ext uri="{FF2B5EF4-FFF2-40B4-BE49-F238E27FC236}">
                            <a16:creationId xmlns:a16="http://schemas.microsoft.com/office/drawing/2014/main" id="{87FBD1CB-E040-8912-BD87-8239473750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88188" y="2743200"/>
                        <a:ext cx="236061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01" name="Rectangle 21">
            <a:extLst>
              <a:ext uri="{FF2B5EF4-FFF2-40B4-BE49-F238E27FC236}">
                <a16:creationId xmlns:a16="http://schemas.microsoft.com/office/drawing/2014/main" id="{C8A53FBE-DA28-2862-0F35-AAB27830C5E0}"/>
              </a:ext>
            </a:extLst>
          </p:cNvPr>
          <p:cNvSpPr>
            <a:spLocks noChangeArrowheads="1"/>
          </p:cNvSpPr>
          <p:nvPr/>
        </p:nvSpPr>
        <p:spPr bwMode="auto">
          <a:xfrm>
            <a:off x="3810000" y="3124201"/>
            <a:ext cx="3124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Read the terms for the yellow cells.</a:t>
            </a:r>
          </a:p>
        </p:txBody>
      </p:sp>
      <p:grpSp>
        <p:nvGrpSpPr>
          <p:cNvPr id="174104" name="Group 24">
            <a:extLst>
              <a:ext uri="{FF2B5EF4-FFF2-40B4-BE49-F238E27FC236}">
                <a16:creationId xmlns:a16="http://schemas.microsoft.com/office/drawing/2014/main" id="{D9D3DF8B-B9B4-DE49-7DA6-108579E44D76}"/>
              </a:ext>
            </a:extLst>
          </p:cNvPr>
          <p:cNvGrpSpPr>
            <a:grpSpLocks/>
          </p:cNvGrpSpPr>
          <p:nvPr/>
        </p:nvGrpSpPr>
        <p:grpSpPr bwMode="auto">
          <a:xfrm>
            <a:off x="3073644" y="4495801"/>
            <a:ext cx="3657600" cy="369888"/>
            <a:chOff x="2688" y="1728"/>
            <a:chExt cx="2304" cy="233"/>
          </a:xfrm>
        </p:grpSpPr>
        <p:sp>
          <p:nvSpPr>
            <p:cNvPr id="174105" name="Text Box 25">
              <a:extLst>
                <a:ext uri="{FF2B5EF4-FFF2-40B4-BE49-F238E27FC236}">
                  <a16:creationId xmlns:a16="http://schemas.microsoft.com/office/drawing/2014/main" id="{94BD102F-20D6-ACCA-DAC6-3D833F5B6BD4}"/>
                </a:ext>
              </a:extLst>
            </p:cNvPr>
            <p:cNvSpPr txBox="1">
              <a:spLocks noChangeArrowheads="1"/>
            </p:cNvSpPr>
            <p:nvPr/>
          </p:nvSpPr>
          <p:spPr bwMode="auto">
            <a:xfrm>
              <a:off x="2688" y="1728"/>
              <a:ext cx="230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The cells are </a:t>
              </a:r>
              <a:r>
                <a:rPr lang="en-US" altLang="en-US" i="1">
                  <a:solidFill>
                    <a:srgbClr val="FF3300"/>
                  </a:solidFill>
                </a:rPr>
                <a:t>ABC</a:t>
              </a:r>
              <a:r>
                <a:rPr lang="en-US" altLang="en-US"/>
                <a:t> and </a:t>
              </a:r>
              <a:r>
                <a:rPr lang="en-US" altLang="en-US" i="1">
                  <a:solidFill>
                    <a:srgbClr val="FF3300"/>
                  </a:solidFill>
                </a:rPr>
                <a:t>ABC</a:t>
              </a:r>
              <a:r>
                <a:rPr lang="en-US" altLang="en-US"/>
                <a:t>. </a:t>
              </a:r>
            </a:p>
          </p:txBody>
        </p:sp>
        <p:sp>
          <p:nvSpPr>
            <p:cNvPr id="174106" name="Line 26">
              <a:extLst>
                <a:ext uri="{FF2B5EF4-FFF2-40B4-BE49-F238E27FC236}">
                  <a16:creationId xmlns:a16="http://schemas.microsoft.com/office/drawing/2014/main" id="{AD31A44E-F32E-9A33-870B-94011A51DB71}"/>
                </a:ext>
              </a:extLst>
            </p:cNvPr>
            <p:cNvSpPr>
              <a:spLocks noChangeShapeType="1"/>
            </p:cNvSpPr>
            <p:nvPr/>
          </p:nvSpPr>
          <p:spPr bwMode="auto">
            <a:xfrm>
              <a:off x="3488" y="1776"/>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07" name="Line 27">
              <a:extLst>
                <a:ext uri="{FF2B5EF4-FFF2-40B4-BE49-F238E27FC236}">
                  <a16:creationId xmlns:a16="http://schemas.microsoft.com/office/drawing/2014/main" id="{97B911E3-5ACA-898C-3D56-ECDB3D94D705}"/>
                </a:ext>
              </a:extLst>
            </p:cNvPr>
            <p:cNvSpPr>
              <a:spLocks noChangeShapeType="1"/>
            </p:cNvSpPr>
            <p:nvPr/>
          </p:nvSpPr>
          <p:spPr bwMode="auto">
            <a:xfrm>
              <a:off x="3661" y="1776"/>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08" name="Line 28">
              <a:extLst>
                <a:ext uri="{FF2B5EF4-FFF2-40B4-BE49-F238E27FC236}">
                  <a16:creationId xmlns:a16="http://schemas.microsoft.com/office/drawing/2014/main" id="{6D847C7F-73C7-01DC-11BF-CF69B155F649}"/>
                </a:ext>
              </a:extLst>
            </p:cNvPr>
            <p:cNvSpPr>
              <a:spLocks noChangeShapeType="1"/>
            </p:cNvSpPr>
            <p:nvPr/>
          </p:nvSpPr>
          <p:spPr bwMode="auto">
            <a:xfrm>
              <a:off x="4116" y="1776"/>
              <a:ext cx="9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itle 1">
            <a:extLst>
              <a:ext uri="{FF2B5EF4-FFF2-40B4-BE49-F238E27FC236}">
                <a16:creationId xmlns:a16="http://schemas.microsoft.com/office/drawing/2014/main" id="{5332F9EB-D803-6304-2D3D-B35BE71FCFB5}"/>
              </a:ext>
            </a:extLst>
          </p:cNvPr>
          <p:cNvSpPr>
            <a:spLocks noGrp="1"/>
          </p:cNvSpPr>
          <p:nvPr>
            <p:ph type="title"/>
          </p:nvPr>
        </p:nvSpPr>
        <p:spPr>
          <a:xfrm>
            <a:off x="1551992" y="775686"/>
            <a:ext cx="10058400" cy="892775"/>
          </a:xfrm>
        </p:spPr>
        <p:txBody>
          <a:bodyPr>
            <a:normAutofit/>
          </a:bodyPr>
          <a:lstStyle/>
          <a:p>
            <a:r>
              <a:rPr lang="en-US" dirty="0"/>
              <a:t>Karnaugh maps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withEffect">
                                  <p:stCondLst>
                                    <p:cond delay="0"/>
                                  </p:stCondLst>
                                  <p:childTnLst>
                                    <p:set>
                                      <p:cBhvr>
                                        <p:cTn id="6" dur="1" fill="hold">
                                          <p:stCondLst>
                                            <p:cond delay="0"/>
                                          </p:stCondLst>
                                        </p:cTn>
                                        <p:tgtEl>
                                          <p:spTgt spid="174101"/>
                                        </p:tgtEl>
                                        <p:attrNameLst>
                                          <p:attrName>style.visibility</p:attrName>
                                        </p:attrNameLst>
                                      </p:cBhvr>
                                      <p:to>
                                        <p:strVal val="visible"/>
                                      </p:to>
                                    </p:set>
                                    <p:animEffect transition="in" filter="fade">
                                      <p:cBhvr>
                                        <p:cTn id="7" dur="1000"/>
                                        <p:tgtEl>
                                          <p:spTgt spid="174101"/>
                                        </p:tgtEl>
                                      </p:cBhvr>
                                    </p:animEffect>
                                    <p:anim calcmode="lin" valueType="num">
                                      <p:cBhvr>
                                        <p:cTn id="8" dur="1000" fill="hold"/>
                                        <p:tgtEl>
                                          <p:spTgt spid="174101"/>
                                        </p:tgtEl>
                                        <p:attrNameLst>
                                          <p:attrName>ppt_x</p:attrName>
                                        </p:attrNameLst>
                                      </p:cBhvr>
                                      <p:tavLst>
                                        <p:tav tm="0">
                                          <p:val>
                                            <p:strVal val="#ppt_x"/>
                                          </p:val>
                                        </p:tav>
                                        <p:tav tm="100000">
                                          <p:val>
                                            <p:strVal val="#ppt_x"/>
                                          </p:val>
                                        </p:tav>
                                      </p:tavLst>
                                    </p:anim>
                                    <p:anim calcmode="lin" valueType="num">
                                      <p:cBhvr>
                                        <p:cTn id="9" dur="900" decel="100000" fill="hold"/>
                                        <p:tgtEl>
                                          <p:spTgt spid="17410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74101"/>
                                        </p:tgtEl>
                                        <p:attrNameLst>
                                          <p:attrName>ppt_y</p:attrName>
                                        </p:attrNameLst>
                                      </p:cBhvr>
                                      <p:tavLst>
                                        <p:tav tm="0">
                                          <p:val>
                                            <p:strVal val="#ppt_y-.03"/>
                                          </p:val>
                                        </p:tav>
                                        <p:tav tm="100000">
                                          <p:val>
                                            <p:strVal val="#ppt_y"/>
                                          </p:val>
                                        </p:tav>
                                      </p:tavLst>
                                    </p:anim>
                                  </p:childTnLst>
                                </p:cTn>
                              </p:par>
                              <p:par>
                                <p:cTn id="11" presetID="9" presetClass="entr" presetSubtype="0" fill="hold" nodeType="withEffect">
                                  <p:stCondLst>
                                    <p:cond delay="0"/>
                                  </p:stCondLst>
                                  <p:childTnLst>
                                    <p:set>
                                      <p:cBhvr>
                                        <p:cTn id="12" dur="1" fill="hold">
                                          <p:stCondLst>
                                            <p:cond delay="0"/>
                                          </p:stCondLst>
                                        </p:cTn>
                                        <p:tgtEl>
                                          <p:spTgt spid="174099"/>
                                        </p:tgtEl>
                                        <p:attrNameLst>
                                          <p:attrName>style.visibility</p:attrName>
                                        </p:attrNameLst>
                                      </p:cBhvr>
                                      <p:to>
                                        <p:strVal val="visible"/>
                                      </p:to>
                                    </p:set>
                                    <p:animEffect transition="in" filter="dissolve">
                                      <p:cBhvr>
                                        <p:cTn id="13" dur="500"/>
                                        <p:tgtEl>
                                          <p:spTgt spid="174099"/>
                                        </p:tgtEl>
                                      </p:cBhvr>
                                    </p:animEffect>
                                  </p:childTnLst>
                                </p:cTn>
                              </p:par>
                            </p:childTnLst>
                          </p:cTn>
                        </p:par>
                        <p:par>
                          <p:cTn id="14" fill="hold" nodeType="afterGroup">
                            <p:stCondLst>
                              <p:cond delay="1000"/>
                            </p:stCondLst>
                            <p:childTnLst>
                              <p:par>
                                <p:cTn id="15" presetID="55" presetClass="entr" presetSubtype="0" fill="hold" nodeType="afterEffect">
                                  <p:stCondLst>
                                    <p:cond delay="0"/>
                                  </p:stCondLst>
                                  <p:childTnLst>
                                    <p:set>
                                      <p:cBhvr>
                                        <p:cTn id="16" dur="1" fill="hold">
                                          <p:stCondLst>
                                            <p:cond delay="0"/>
                                          </p:stCondLst>
                                        </p:cTn>
                                        <p:tgtEl>
                                          <p:spTgt spid="174100"/>
                                        </p:tgtEl>
                                        <p:attrNameLst>
                                          <p:attrName>style.visibility</p:attrName>
                                        </p:attrNameLst>
                                      </p:cBhvr>
                                      <p:to>
                                        <p:strVal val="visible"/>
                                      </p:to>
                                    </p:set>
                                    <p:anim calcmode="lin" valueType="num">
                                      <p:cBhvr>
                                        <p:cTn id="17" dur="1000" fill="hold"/>
                                        <p:tgtEl>
                                          <p:spTgt spid="174100"/>
                                        </p:tgtEl>
                                        <p:attrNameLst>
                                          <p:attrName>ppt_w</p:attrName>
                                        </p:attrNameLst>
                                      </p:cBhvr>
                                      <p:tavLst>
                                        <p:tav tm="0">
                                          <p:val>
                                            <p:strVal val="#ppt_w*0.70"/>
                                          </p:val>
                                        </p:tav>
                                        <p:tav tm="100000">
                                          <p:val>
                                            <p:strVal val="#ppt_w"/>
                                          </p:val>
                                        </p:tav>
                                      </p:tavLst>
                                    </p:anim>
                                    <p:anim calcmode="lin" valueType="num">
                                      <p:cBhvr>
                                        <p:cTn id="18" dur="1000" fill="hold"/>
                                        <p:tgtEl>
                                          <p:spTgt spid="174100"/>
                                        </p:tgtEl>
                                        <p:attrNameLst>
                                          <p:attrName>ppt_h</p:attrName>
                                        </p:attrNameLst>
                                      </p:cBhvr>
                                      <p:tavLst>
                                        <p:tav tm="0">
                                          <p:val>
                                            <p:strVal val="#ppt_h"/>
                                          </p:val>
                                        </p:tav>
                                        <p:tav tm="100000">
                                          <p:val>
                                            <p:strVal val="#ppt_h"/>
                                          </p:val>
                                        </p:tav>
                                      </p:tavLst>
                                    </p:anim>
                                    <p:animEffect transition="in" filter="fade">
                                      <p:cBhvr>
                                        <p:cTn id="19" dur="1000"/>
                                        <p:tgtEl>
                                          <p:spTgt spid="174100"/>
                                        </p:tgtEl>
                                      </p:cBhvr>
                                    </p:animEffect>
                                  </p:childTnLst>
                                </p:cTn>
                              </p:par>
                              <p:par>
                                <p:cTn id="20" presetID="22" presetClass="entr" presetSubtype="8" fill="hold" nodeType="withEffect">
                                  <p:stCondLst>
                                    <p:cond delay="0"/>
                                  </p:stCondLst>
                                  <p:childTnLst>
                                    <p:set>
                                      <p:cBhvr>
                                        <p:cTn id="21" dur="1" fill="hold">
                                          <p:stCondLst>
                                            <p:cond delay="0"/>
                                          </p:stCondLst>
                                        </p:cTn>
                                        <p:tgtEl>
                                          <p:spTgt spid="174104"/>
                                        </p:tgtEl>
                                        <p:attrNameLst>
                                          <p:attrName>style.visibility</p:attrName>
                                        </p:attrNameLst>
                                      </p:cBhvr>
                                      <p:to>
                                        <p:strVal val="visible"/>
                                      </p:to>
                                    </p:set>
                                    <p:animEffect transition="in" filter="wipe(left)">
                                      <p:cBhvr>
                                        <p:cTn id="22" dur="1000"/>
                                        <p:tgtEl>
                                          <p:spTgt spid="17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A3649493-1B8D-3414-8FC5-8333747B4258}"/>
              </a:ext>
            </a:extLst>
          </p:cNvPr>
          <p:cNvSpPr txBox="1">
            <a:spLocks noChangeArrowheads="1"/>
          </p:cNvSpPr>
          <p:nvPr/>
        </p:nvSpPr>
        <p:spPr bwMode="auto">
          <a:xfrm>
            <a:off x="2371531" y="1750407"/>
            <a:ext cx="762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dirty="0"/>
              <a:t>For basic combinational logic circuits, the Karnaugh map can be read and the circuit drawn as a minimum SOP.</a:t>
            </a:r>
          </a:p>
        </p:txBody>
      </p:sp>
      <p:sp>
        <p:nvSpPr>
          <p:cNvPr id="118793" name="Text Box 9">
            <a:extLst>
              <a:ext uri="{FF2B5EF4-FFF2-40B4-BE49-F238E27FC236}">
                <a16:creationId xmlns:a16="http://schemas.microsoft.com/office/drawing/2014/main" id="{6FF4A15A-33D4-70ED-1D24-2A91DB64B172}"/>
              </a:ext>
            </a:extLst>
          </p:cNvPr>
          <p:cNvSpPr txBox="1">
            <a:spLocks noChangeArrowheads="1"/>
          </p:cNvSpPr>
          <p:nvPr/>
        </p:nvSpPr>
        <p:spPr bwMode="auto">
          <a:xfrm>
            <a:off x="3810000" y="2362201"/>
            <a:ext cx="632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 Karnaugh map is drawn from a truth table. Read the minimum SOP expression and draw the circuit.  </a:t>
            </a:r>
            <a:endParaRPr lang="en-US" altLang="en-US" sz="2000" i="1"/>
          </a:p>
        </p:txBody>
      </p:sp>
      <p:sp>
        <p:nvSpPr>
          <p:cNvPr id="118828" name="Text Box 44">
            <a:extLst>
              <a:ext uri="{FF2B5EF4-FFF2-40B4-BE49-F238E27FC236}">
                <a16:creationId xmlns:a16="http://schemas.microsoft.com/office/drawing/2014/main" id="{007C9AEB-4B27-D96F-0D73-8DEC40B275C0}"/>
              </a:ext>
            </a:extLst>
          </p:cNvPr>
          <p:cNvSpPr txBox="1">
            <a:spLocks noChangeArrowheads="1"/>
          </p:cNvSpPr>
          <p:nvPr/>
        </p:nvSpPr>
        <p:spPr bwMode="auto">
          <a:xfrm>
            <a:off x="5257800" y="3505200"/>
            <a:ext cx="4800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a:latin typeface="Times New Roman" panose="02020603050405020304" pitchFamily="18" charset="0"/>
              </a:rPr>
              <a:t>1.  Group the 1’s into two overlapping groups as indicated.</a:t>
            </a:r>
          </a:p>
          <a:p>
            <a:pPr eaLnBrk="1" hangingPunct="1">
              <a:spcBef>
                <a:spcPct val="20000"/>
              </a:spcBef>
              <a:buFontTx/>
              <a:buAutoNum type="arabicPeriod" startAt="2"/>
            </a:pPr>
            <a:r>
              <a:rPr lang="en-US" altLang="en-US" sz="2000">
                <a:latin typeface="Times New Roman" panose="02020603050405020304" pitchFamily="18" charset="0"/>
              </a:rPr>
              <a:t>Read each group by eliminating any variable that changes across a boundary. </a:t>
            </a:r>
          </a:p>
        </p:txBody>
      </p:sp>
      <p:graphicFrame>
        <p:nvGraphicFramePr>
          <p:cNvPr id="118829" name="Object 45">
            <a:extLst>
              <a:ext uri="{FF2B5EF4-FFF2-40B4-BE49-F238E27FC236}">
                <a16:creationId xmlns:a16="http://schemas.microsoft.com/office/drawing/2014/main" id="{E7EE93FA-D50C-BD0F-F775-AAEC59E529F2}"/>
              </a:ext>
            </a:extLst>
          </p:cNvPr>
          <p:cNvGraphicFramePr>
            <a:graphicFrameLocks noChangeAspect="1"/>
          </p:cNvGraphicFramePr>
          <p:nvPr/>
        </p:nvGraphicFramePr>
        <p:xfrm>
          <a:off x="2743200" y="3105150"/>
          <a:ext cx="2362200" cy="3276600"/>
        </p:xfrm>
        <a:graphic>
          <a:graphicData uri="http://schemas.openxmlformats.org/presentationml/2006/ole">
            <mc:AlternateContent xmlns:mc="http://schemas.openxmlformats.org/markup-compatibility/2006">
              <mc:Choice xmlns:v="urn:schemas-microsoft-com:vml" Requires="v">
                <p:oleObj name="CorelDRAW" r:id="rId3" imgW="1163117" imgH="1614373" progId="CorelDRAW.Graphic.12">
                  <p:embed/>
                </p:oleObj>
              </mc:Choice>
              <mc:Fallback>
                <p:oleObj name="CorelDRAW" r:id="rId3" imgW="1163117" imgH="1614373" progId="CorelDRAW.Graphic.12">
                  <p:embed/>
                  <p:pic>
                    <p:nvPicPr>
                      <p:cNvPr id="118829" name="Object 45">
                        <a:extLst>
                          <a:ext uri="{FF2B5EF4-FFF2-40B4-BE49-F238E27FC236}">
                            <a16:creationId xmlns:a16="http://schemas.microsoft.com/office/drawing/2014/main" id="{E7EE93FA-D50C-BD0F-F775-AAEC59E52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10515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830" name="Object 46">
            <a:extLst>
              <a:ext uri="{FF2B5EF4-FFF2-40B4-BE49-F238E27FC236}">
                <a16:creationId xmlns:a16="http://schemas.microsoft.com/office/drawing/2014/main" id="{AF921630-B015-4549-4265-0A99B6B6326F}"/>
              </a:ext>
            </a:extLst>
          </p:cNvPr>
          <p:cNvGraphicFramePr>
            <a:graphicFrameLocks noChangeAspect="1"/>
          </p:cNvGraphicFramePr>
          <p:nvPr/>
        </p:nvGraphicFramePr>
        <p:xfrm>
          <a:off x="2743200" y="3124200"/>
          <a:ext cx="2362200" cy="3276600"/>
        </p:xfrm>
        <a:graphic>
          <a:graphicData uri="http://schemas.openxmlformats.org/presentationml/2006/ole">
            <mc:AlternateContent xmlns:mc="http://schemas.openxmlformats.org/markup-compatibility/2006">
              <mc:Choice xmlns:v="urn:schemas-microsoft-com:vml" Requires="v">
                <p:oleObj name="CorelDRAW" r:id="rId5" imgW="1163117" imgH="1614373" progId="CorelDRAW.Graphic.12">
                  <p:embed/>
                </p:oleObj>
              </mc:Choice>
              <mc:Fallback>
                <p:oleObj name="CorelDRAW" r:id="rId5" imgW="1163117" imgH="1614373" progId="CorelDRAW.Graphic.12">
                  <p:embed/>
                  <p:pic>
                    <p:nvPicPr>
                      <p:cNvPr id="118830" name="Object 46">
                        <a:extLst>
                          <a:ext uri="{FF2B5EF4-FFF2-40B4-BE49-F238E27FC236}">
                            <a16:creationId xmlns:a16="http://schemas.microsoft.com/office/drawing/2014/main" id="{AF921630-B015-4549-4265-0A99B6B632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12420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8831" name="Group 47">
            <a:extLst>
              <a:ext uri="{FF2B5EF4-FFF2-40B4-BE49-F238E27FC236}">
                <a16:creationId xmlns:a16="http://schemas.microsoft.com/office/drawing/2014/main" id="{B28E4983-1240-43CD-0CA7-57546075E224}"/>
              </a:ext>
            </a:extLst>
          </p:cNvPr>
          <p:cNvGrpSpPr>
            <a:grpSpLocks/>
          </p:cNvGrpSpPr>
          <p:nvPr/>
        </p:nvGrpSpPr>
        <p:grpSpPr bwMode="auto">
          <a:xfrm>
            <a:off x="1676401" y="3702050"/>
            <a:ext cx="1990725" cy="1441450"/>
            <a:chOff x="144" y="2056"/>
            <a:chExt cx="1254" cy="908"/>
          </a:xfrm>
        </p:grpSpPr>
        <p:sp>
          <p:nvSpPr>
            <p:cNvPr id="118832" name="Line 48">
              <a:extLst>
                <a:ext uri="{FF2B5EF4-FFF2-40B4-BE49-F238E27FC236}">
                  <a16:creationId xmlns:a16="http://schemas.microsoft.com/office/drawing/2014/main" id="{AAEBB2FE-7E8A-A5A6-3278-B08122163F5C}"/>
                </a:ext>
              </a:extLst>
            </p:cNvPr>
            <p:cNvSpPr>
              <a:spLocks noChangeShapeType="1"/>
            </p:cNvSpPr>
            <p:nvPr/>
          </p:nvSpPr>
          <p:spPr bwMode="auto">
            <a:xfrm>
              <a:off x="816" y="2352"/>
              <a:ext cx="582" cy="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33" name="Text Box 49">
              <a:extLst>
                <a:ext uri="{FF2B5EF4-FFF2-40B4-BE49-F238E27FC236}">
                  <a16:creationId xmlns:a16="http://schemas.microsoft.com/office/drawing/2014/main" id="{79451087-7CEB-6B12-CC5B-0E71A4745014}"/>
                </a:ext>
              </a:extLst>
            </p:cNvPr>
            <p:cNvSpPr txBox="1">
              <a:spLocks noChangeArrowheads="1"/>
            </p:cNvSpPr>
            <p:nvPr/>
          </p:nvSpPr>
          <p:spPr bwMode="auto">
            <a:xfrm>
              <a:off x="144" y="2208"/>
              <a:ext cx="720" cy="7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i="1"/>
                <a:t>B</a:t>
              </a:r>
              <a:r>
                <a:rPr lang="en-US" altLang="en-US"/>
                <a:t> changes across this boundary</a:t>
              </a:r>
            </a:p>
          </p:txBody>
        </p:sp>
        <p:sp>
          <p:nvSpPr>
            <p:cNvPr id="118834" name="Oval 50">
              <a:extLst>
                <a:ext uri="{FF2B5EF4-FFF2-40B4-BE49-F238E27FC236}">
                  <a16:creationId xmlns:a16="http://schemas.microsoft.com/office/drawing/2014/main" id="{E292E03D-1DF7-A6C6-5281-5CC44193C3A9}"/>
                </a:ext>
              </a:extLst>
            </p:cNvPr>
            <p:cNvSpPr>
              <a:spLocks noChangeArrowheads="1"/>
            </p:cNvSpPr>
            <p:nvPr/>
          </p:nvSpPr>
          <p:spPr bwMode="auto">
            <a:xfrm>
              <a:off x="1016" y="2056"/>
              <a:ext cx="144"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42" name="Group 58">
            <a:extLst>
              <a:ext uri="{FF2B5EF4-FFF2-40B4-BE49-F238E27FC236}">
                <a16:creationId xmlns:a16="http://schemas.microsoft.com/office/drawing/2014/main" id="{AA0DD267-58A6-900D-82C4-6EBE19D97A29}"/>
              </a:ext>
            </a:extLst>
          </p:cNvPr>
          <p:cNvGrpSpPr>
            <a:grpSpLocks/>
          </p:cNvGrpSpPr>
          <p:nvPr/>
        </p:nvGrpSpPr>
        <p:grpSpPr bwMode="auto">
          <a:xfrm>
            <a:off x="3352800" y="3257550"/>
            <a:ext cx="1295400" cy="3219450"/>
            <a:chOff x="1200" y="1760"/>
            <a:chExt cx="816" cy="2028"/>
          </a:xfrm>
        </p:grpSpPr>
        <p:sp>
          <p:nvSpPr>
            <p:cNvPr id="118843" name="Line 59">
              <a:extLst>
                <a:ext uri="{FF2B5EF4-FFF2-40B4-BE49-F238E27FC236}">
                  <a16:creationId xmlns:a16="http://schemas.microsoft.com/office/drawing/2014/main" id="{73CBC15B-B0B5-3EA9-7A44-2F3FA7F7A339}"/>
                </a:ext>
              </a:extLst>
            </p:cNvPr>
            <p:cNvSpPr>
              <a:spLocks noChangeShapeType="1"/>
            </p:cNvSpPr>
            <p:nvPr/>
          </p:nvSpPr>
          <p:spPr bwMode="auto">
            <a:xfrm flipV="1">
              <a:off x="1616" y="2592"/>
              <a:ext cx="0" cy="4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44" name="Text Box 60">
              <a:extLst>
                <a:ext uri="{FF2B5EF4-FFF2-40B4-BE49-F238E27FC236}">
                  <a16:creationId xmlns:a16="http://schemas.microsoft.com/office/drawing/2014/main" id="{17A3EC5A-E40A-8C0A-0C93-860B4BA08CC3}"/>
                </a:ext>
              </a:extLst>
            </p:cNvPr>
            <p:cNvSpPr txBox="1">
              <a:spLocks noChangeArrowheads="1"/>
            </p:cNvSpPr>
            <p:nvPr/>
          </p:nvSpPr>
          <p:spPr bwMode="auto">
            <a:xfrm>
              <a:off x="1248" y="3032"/>
              <a:ext cx="720" cy="75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i="1"/>
                <a:t>C</a:t>
              </a:r>
              <a:r>
                <a:rPr lang="en-US" altLang="en-US"/>
                <a:t> changes across this boundary</a:t>
              </a:r>
            </a:p>
          </p:txBody>
        </p:sp>
        <p:sp>
          <p:nvSpPr>
            <p:cNvPr id="118845" name="Oval 61">
              <a:extLst>
                <a:ext uri="{FF2B5EF4-FFF2-40B4-BE49-F238E27FC236}">
                  <a16:creationId xmlns:a16="http://schemas.microsoft.com/office/drawing/2014/main" id="{B6A184A8-CB4C-4573-6047-61F14EA64836}"/>
                </a:ext>
              </a:extLst>
            </p:cNvPr>
            <p:cNvSpPr>
              <a:spLocks noChangeArrowheads="1"/>
            </p:cNvSpPr>
            <p:nvPr/>
          </p:nvSpPr>
          <p:spPr bwMode="auto">
            <a:xfrm rot="-5400000">
              <a:off x="1512" y="1448"/>
              <a:ext cx="192" cy="81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8847" name="Group 63">
            <a:extLst>
              <a:ext uri="{FF2B5EF4-FFF2-40B4-BE49-F238E27FC236}">
                <a16:creationId xmlns:a16="http://schemas.microsoft.com/office/drawing/2014/main" id="{55454F06-2EAD-E580-5513-95124BC865AF}"/>
              </a:ext>
            </a:extLst>
          </p:cNvPr>
          <p:cNvGrpSpPr>
            <a:grpSpLocks/>
          </p:cNvGrpSpPr>
          <p:nvPr/>
        </p:nvGrpSpPr>
        <p:grpSpPr bwMode="auto">
          <a:xfrm>
            <a:off x="5257800" y="4876801"/>
            <a:ext cx="3886200" cy="396875"/>
            <a:chOff x="2448" y="4608"/>
            <a:chExt cx="2448" cy="250"/>
          </a:xfrm>
        </p:grpSpPr>
        <p:sp>
          <p:nvSpPr>
            <p:cNvPr id="118838" name="Text Box 54">
              <a:extLst>
                <a:ext uri="{FF2B5EF4-FFF2-40B4-BE49-F238E27FC236}">
                  <a16:creationId xmlns:a16="http://schemas.microsoft.com/office/drawing/2014/main" id="{C6F3E987-170C-20C7-6DD4-681B38FBD43D}"/>
                </a:ext>
              </a:extLst>
            </p:cNvPr>
            <p:cNvSpPr txBox="1">
              <a:spLocks noChangeArrowheads="1"/>
            </p:cNvSpPr>
            <p:nvPr/>
          </p:nvSpPr>
          <p:spPr bwMode="auto">
            <a:xfrm>
              <a:off x="2448" y="4608"/>
              <a:ext cx="2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3"/>
              </a:pPr>
              <a:r>
                <a:rPr lang="en-US" altLang="en-US" sz="2000">
                  <a:latin typeface="Times New Roman" panose="02020603050405020304" pitchFamily="18" charset="0"/>
                </a:rPr>
                <a:t>The vertical group is read </a:t>
              </a:r>
              <a:r>
                <a:rPr lang="en-US" altLang="en-US" sz="2000" i="1">
                  <a:latin typeface="Times New Roman" panose="02020603050405020304" pitchFamily="18" charset="0"/>
                </a:rPr>
                <a:t>A</a:t>
              </a:r>
              <a:r>
                <a:rPr lang="en-US" altLang="en-US" sz="800" i="1">
                  <a:latin typeface="Times New Roman" panose="02020603050405020304" pitchFamily="18" charset="0"/>
                </a:rPr>
                <a:t> </a:t>
              </a:r>
              <a:r>
                <a:rPr lang="en-US" altLang="en-US" sz="2000" i="1">
                  <a:latin typeface="Times New Roman" panose="02020603050405020304" pitchFamily="18" charset="0"/>
                </a:rPr>
                <a:t>C</a:t>
              </a:r>
              <a:r>
                <a:rPr lang="en-US" altLang="en-US" sz="2000">
                  <a:latin typeface="Times New Roman" panose="02020603050405020304" pitchFamily="18" charset="0"/>
                </a:rPr>
                <a:t>. </a:t>
              </a:r>
            </a:p>
          </p:txBody>
        </p:sp>
        <p:sp>
          <p:nvSpPr>
            <p:cNvPr id="118836" name="Line 52">
              <a:extLst>
                <a:ext uri="{FF2B5EF4-FFF2-40B4-BE49-F238E27FC236}">
                  <a16:creationId xmlns:a16="http://schemas.microsoft.com/office/drawing/2014/main" id="{40D8D405-E2DA-FB23-1E1C-B55EC41D2ECC}"/>
                </a:ext>
              </a:extLst>
            </p:cNvPr>
            <p:cNvSpPr>
              <a:spLocks noChangeShapeType="1"/>
            </p:cNvSpPr>
            <p:nvPr/>
          </p:nvSpPr>
          <p:spPr bwMode="auto">
            <a:xfrm>
              <a:off x="4412" y="463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8837" name="Line 53">
              <a:extLst>
                <a:ext uri="{FF2B5EF4-FFF2-40B4-BE49-F238E27FC236}">
                  <a16:creationId xmlns:a16="http://schemas.microsoft.com/office/drawing/2014/main" id="{ACB8D79E-1A7A-6B9E-A06E-6735F9C0FE7A}"/>
                </a:ext>
              </a:extLst>
            </p:cNvPr>
            <p:cNvSpPr>
              <a:spLocks noChangeShapeType="1"/>
            </p:cNvSpPr>
            <p:nvPr/>
          </p:nvSpPr>
          <p:spPr bwMode="auto">
            <a:xfrm>
              <a:off x="4540" y="4632"/>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8848" name="Group 64">
            <a:extLst>
              <a:ext uri="{FF2B5EF4-FFF2-40B4-BE49-F238E27FC236}">
                <a16:creationId xmlns:a16="http://schemas.microsoft.com/office/drawing/2014/main" id="{520EEF34-7F49-CA9A-80A5-3DE22A993087}"/>
              </a:ext>
            </a:extLst>
          </p:cNvPr>
          <p:cNvGrpSpPr>
            <a:grpSpLocks/>
          </p:cNvGrpSpPr>
          <p:nvPr/>
        </p:nvGrpSpPr>
        <p:grpSpPr bwMode="auto">
          <a:xfrm>
            <a:off x="5257800" y="5257800"/>
            <a:ext cx="4038600" cy="400050"/>
            <a:chOff x="2448" y="4896"/>
            <a:chExt cx="2544" cy="252"/>
          </a:xfrm>
        </p:grpSpPr>
        <p:sp>
          <p:nvSpPr>
            <p:cNvPr id="118841" name="Text Box 57">
              <a:extLst>
                <a:ext uri="{FF2B5EF4-FFF2-40B4-BE49-F238E27FC236}">
                  <a16:creationId xmlns:a16="http://schemas.microsoft.com/office/drawing/2014/main" id="{33FDDEEB-DA87-0A09-6570-E37EE7177624}"/>
                </a:ext>
              </a:extLst>
            </p:cNvPr>
            <p:cNvSpPr txBox="1">
              <a:spLocks noChangeArrowheads="1"/>
            </p:cNvSpPr>
            <p:nvPr/>
          </p:nvSpPr>
          <p:spPr bwMode="auto">
            <a:xfrm>
              <a:off x="2448" y="4896"/>
              <a:ext cx="254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4"/>
              </a:pPr>
              <a:r>
                <a:rPr lang="en-US" altLang="en-US" sz="2000">
                  <a:latin typeface="Times New Roman" panose="02020603050405020304" pitchFamily="18" charset="0"/>
                </a:rPr>
                <a:t>The horizontal group is read </a:t>
              </a:r>
              <a:r>
                <a:rPr lang="en-US" altLang="en-US" sz="2000" i="1">
                  <a:latin typeface="Times New Roman" panose="02020603050405020304" pitchFamily="18" charset="0"/>
                </a:rPr>
                <a:t>AB</a:t>
              </a:r>
              <a:r>
                <a:rPr lang="en-US" altLang="en-US" sz="2000">
                  <a:latin typeface="Times New Roman" panose="02020603050405020304" pitchFamily="18" charset="0"/>
                </a:rPr>
                <a:t>.</a:t>
              </a:r>
              <a:r>
                <a:rPr lang="en-US" altLang="en-US">
                  <a:latin typeface="Times New Roman" panose="02020603050405020304" pitchFamily="18" charset="0"/>
                </a:rPr>
                <a:t> </a:t>
              </a:r>
            </a:p>
          </p:txBody>
        </p:sp>
        <p:sp>
          <p:nvSpPr>
            <p:cNvPr id="118840" name="Line 56">
              <a:extLst>
                <a:ext uri="{FF2B5EF4-FFF2-40B4-BE49-F238E27FC236}">
                  <a16:creationId xmlns:a16="http://schemas.microsoft.com/office/drawing/2014/main" id="{F96AD6AB-0FEA-0178-F923-5A3DEFDFAAEC}"/>
                </a:ext>
              </a:extLst>
            </p:cNvPr>
            <p:cNvSpPr>
              <a:spLocks noChangeShapeType="1"/>
            </p:cNvSpPr>
            <p:nvPr/>
          </p:nvSpPr>
          <p:spPr bwMode="auto">
            <a:xfrm>
              <a:off x="4571" y="4956"/>
              <a:ext cx="105"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itle 1">
            <a:extLst>
              <a:ext uri="{FF2B5EF4-FFF2-40B4-BE49-F238E27FC236}">
                <a16:creationId xmlns:a16="http://schemas.microsoft.com/office/drawing/2014/main" id="{AB8676CE-6ED4-39BE-DC23-900B5E02AA02}"/>
              </a:ext>
            </a:extLst>
          </p:cNvPr>
          <p:cNvSpPr>
            <a:spLocks noGrp="1"/>
          </p:cNvSpPr>
          <p:nvPr>
            <p:ph type="title"/>
          </p:nvPr>
        </p:nvSpPr>
        <p:spPr>
          <a:xfrm>
            <a:off x="1066800" y="990601"/>
            <a:ext cx="10058400" cy="674907"/>
          </a:xfrm>
        </p:spPr>
        <p:txBody>
          <a:bodyPr>
            <a:normAutofit fontScale="90000"/>
          </a:bodyPr>
          <a:lstStyle/>
          <a:p>
            <a:r>
              <a:rPr lang="en-US" dirty="0"/>
              <a:t>Karnaugh Map Implementation</a:t>
            </a:r>
          </a:p>
        </p:txBody>
      </p:sp>
      <p:grpSp>
        <p:nvGrpSpPr>
          <p:cNvPr id="3" name="Group 44">
            <a:extLst>
              <a:ext uri="{FF2B5EF4-FFF2-40B4-BE49-F238E27FC236}">
                <a16:creationId xmlns:a16="http://schemas.microsoft.com/office/drawing/2014/main" id="{CB14B0EB-1375-92B9-6CD1-8F9E25ACECC0}"/>
              </a:ext>
            </a:extLst>
          </p:cNvPr>
          <p:cNvGrpSpPr>
            <a:grpSpLocks/>
          </p:cNvGrpSpPr>
          <p:nvPr/>
        </p:nvGrpSpPr>
        <p:grpSpPr bwMode="auto">
          <a:xfrm>
            <a:off x="6248400" y="5715008"/>
            <a:ext cx="1981200" cy="369888"/>
            <a:chOff x="2688" y="3600"/>
            <a:chExt cx="1248" cy="233"/>
          </a:xfrm>
        </p:grpSpPr>
        <p:sp>
          <p:nvSpPr>
            <p:cNvPr id="4" name="Text Box 39">
              <a:extLst>
                <a:ext uri="{FF2B5EF4-FFF2-40B4-BE49-F238E27FC236}">
                  <a16:creationId xmlns:a16="http://schemas.microsoft.com/office/drawing/2014/main" id="{A70FD458-5046-BF1C-15CC-A4FA1CAD3C21}"/>
                </a:ext>
              </a:extLst>
            </p:cNvPr>
            <p:cNvSpPr txBox="1">
              <a:spLocks noChangeArrowheads="1"/>
            </p:cNvSpPr>
            <p:nvPr/>
          </p:nvSpPr>
          <p:spPr bwMode="auto">
            <a:xfrm>
              <a:off x="2688" y="3600"/>
              <a:ext cx="12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a:solidFill>
                    <a:srgbClr val="FF0000"/>
                  </a:solidFill>
                </a:rPr>
                <a:t>X = A C +AB</a:t>
              </a:r>
            </a:p>
          </p:txBody>
        </p:sp>
        <p:sp>
          <p:nvSpPr>
            <p:cNvPr id="5" name="Line 41">
              <a:extLst>
                <a:ext uri="{FF2B5EF4-FFF2-40B4-BE49-F238E27FC236}">
                  <a16:creationId xmlns:a16="http://schemas.microsoft.com/office/drawing/2014/main" id="{F82A40B3-153A-7CE2-2BE2-F36D014F95AB}"/>
                </a:ext>
              </a:extLst>
            </p:cNvPr>
            <p:cNvSpPr>
              <a:spLocks noChangeShapeType="1"/>
            </p:cNvSpPr>
            <p:nvPr/>
          </p:nvSpPr>
          <p:spPr bwMode="auto">
            <a:xfrm flipV="1">
              <a:off x="2952" y="3647"/>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42">
              <a:extLst>
                <a:ext uri="{FF2B5EF4-FFF2-40B4-BE49-F238E27FC236}">
                  <a16:creationId xmlns:a16="http://schemas.microsoft.com/office/drawing/2014/main" id="{2FF07C1D-ED7F-7E31-3107-3F79786532C4}"/>
                </a:ext>
              </a:extLst>
            </p:cNvPr>
            <p:cNvSpPr>
              <a:spLocks noChangeShapeType="1"/>
            </p:cNvSpPr>
            <p:nvPr/>
          </p:nvSpPr>
          <p:spPr bwMode="auto">
            <a:xfrm>
              <a:off x="3089" y="3648"/>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43">
              <a:extLst>
                <a:ext uri="{FF2B5EF4-FFF2-40B4-BE49-F238E27FC236}">
                  <a16:creationId xmlns:a16="http://schemas.microsoft.com/office/drawing/2014/main" id="{04E32FBE-CE36-B0DA-D327-36CA6F1F90CA}"/>
                </a:ext>
              </a:extLst>
            </p:cNvPr>
            <p:cNvSpPr>
              <a:spLocks noChangeShapeType="1"/>
            </p:cNvSpPr>
            <p:nvPr/>
          </p:nvSpPr>
          <p:spPr bwMode="auto">
            <a:xfrm>
              <a:off x="3266" y="3648"/>
              <a:ext cx="96"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18793"/>
                                        </p:tgtEl>
                                        <p:attrNameLst>
                                          <p:attrName>style.visibility</p:attrName>
                                        </p:attrNameLst>
                                      </p:cBhvr>
                                      <p:to>
                                        <p:strVal val="visible"/>
                                      </p:to>
                                    </p:set>
                                    <p:anim calcmode="lin" valueType="num">
                                      <p:cBhvr additive="base">
                                        <p:cTn id="7" dur="500" fill="hold"/>
                                        <p:tgtEl>
                                          <p:spTgt spid="118793"/>
                                        </p:tgtEl>
                                        <p:attrNameLst>
                                          <p:attrName>ppt_x</p:attrName>
                                        </p:attrNameLst>
                                      </p:cBhvr>
                                      <p:tavLst>
                                        <p:tav tm="0">
                                          <p:val>
                                            <p:strVal val="1+#ppt_w/2"/>
                                          </p:val>
                                        </p:tav>
                                        <p:tav tm="100000">
                                          <p:val>
                                            <p:strVal val="#ppt_x"/>
                                          </p:val>
                                        </p:tav>
                                      </p:tavLst>
                                    </p:anim>
                                    <p:anim calcmode="lin" valueType="num">
                                      <p:cBhvr additive="base">
                                        <p:cTn id="8" dur="500" fill="hold"/>
                                        <p:tgtEl>
                                          <p:spTgt spid="118793"/>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118829"/>
                                        </p:tgtEl>
                                        <p:attrNameLst>
                                          <p:attrName>style.visibility</p:attrName>
                                        </p:attrNameLst>
                                      </p:cBhvr>
                                      <p:to>
                                        <p:strVal val="visible"/>
                                      </p:to>
                                    </p:set>
                                    <p:animEffect transition="in" filter="dissolve">
                                      <p:cBhvr>
                                        <p:cTn id="11" dur="500"/>
                                        <p:tgtEl>
                                          <p:spTgt spid="118829"/>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118828">
                                            <p:txEl>
                                              <p:pRg st="0" end="0"/>
                                            </p:txEl>
                                          </p:spTgt>
                                        </p:tgtEl>
                                        <p:attrNameLst>
                                          <p:attrName>style.visibility</p:attrName>
                                        </p:attrNameLst>
                                      </p:cBhvr>
                                      <p:to>
                                        <p:strVal val="visible"/>
                                      </p:to>
                                    </p:set>
                                    <p:animEffect transition="in" filter="wipe(left)">
                                      <p:cBhvr>
                                        <p:cTn id="15" dur="1000"/>
                                        <p:tgtEl>
                                          <p:spTgt spid="118828">
                                            <p:txEl>
                                              <p:pRg st="0" end="0"/>
                                            </p:txEl>
                                          </p:spTgt>
                                        </p:tgtEl>
                                      </p:cBhvr>
                                    </p:animEffect>
                                  </p:childTnLst>
                                </p:cTn>
                              </p:par>
                              <p:par>
                                <p:cTn id="16" presetID="55" presetClass="entr" presetSubtype="0" fill="hold" nodeType="withEffect">
                                  <p:stCondLst>
                                    <p:cond delay="0"/>
                                  </p:stCondLst>
                                  <p:childTnLst>
                                    <p:set>
                                      <p:cBhvr>
                                        <p:cTn id="17" dur="1" fill="hold">
                                          <p:stCondLst>
                                            <p:cond delay="0"/>
                                          </p:stCondLst>
                                        </p:cTn>
                                        <p:tgtEl>
                                          <p:spTgt spid="118830"/>
                                        </p:tgtEl>
                                        <p:attrNameLst>
                                          <p:attrName>style.visibility</p:attrName>
                                        </p:attrNameLst>
                                      </p:cBhvr>
                                      <p:to>
                                        <p:strVal val="visible"/>
                                      </p:to>
                                    </p:set>
                                    <p:anim calcmode="lin" valueType="num">
                                      <p:cBhvr>
                                        <p:cTn id="18" dur="1000" fill="hold"/>
                                        <p:tgtEl>
                                          <p:spTgt spid="118830"/>
                                        </p:tgtEl>
                                        <p:attrNameLst>
                                          <p:attrName>ppt_w</p:attrName>
                                        </p:attrNameLst>
                                      </p:cBhvr>
                                      <p:tavLst>
                                        <p:tav tm="0">
                                          <p:val>
                                            <p:strVal val="#ppt_w*0.70"/>
                                          </p:val>
                                        </p:tav>
                                        <p:tav tm="100000">
                                          <p:val>
                                            <p:strVal val="#ppt_w"/>
                                          </p:val>
                                        </p:tav>
                                      </p:tavLst>
                                    </p:anim>
                                    <p:anim calcmode="lin" valueType="num">
                                      <p:cBhvr>
                                        <p:cTn id="19" dur="1000" fill="hold"/>
                                        <p:tgtEl>
                                          <p:spTgt spid="118830"/>
                                        </p:tgtEl>
                                        <p:attrNameLst>
                                          <p:attrName>ppt_h</p:attrName>
                                        </p:attrNameLst>
                                      </p:cBhvr>
                                      <p:tavLst>
                                        <p:tav tm="0">
                                          <p:val>
                                            <p:strVal val="#ppt_h"/>
                                          </p:val>
                                        </p:tav>
                                        <p:tav tm="100000">
                                          <p:val>
                                            <p:strVal val="#ppt_h"/>
                                          </p:val>
                                        </p:tav>
                                      </p:tavLst>
                                    </p:anim>
                                    <p:animEffect transition="in" filter="fade">
                                      <p:cBhvr>
                                        <p:cTn id="20" dur="1000"/>
                                        <p:tgtEl>
                                          <p:spTgt spid="11883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8828">
                                            <p:txEl>
                                              <p:pRg st="1" end="1"/>
                                            </p:txEl>
                                          </p:spTgt>
                                        </p:tgtEl>
                                        <p:attrNameLst>
                                          <p:attrName>style.visibility</p:attrName>
                                        </p:attrNameLst>
                                      </p:cBhvr>
                                      <p:to>
                                        <p:strVal val="visible"/>
                                      </p:to>
                                    </p:set>
                                    <p:animEffect transition="in" filter="wipe(left)">
                                      <p:cBhvr>
                                        <p:cTn id="25" dur="1000"/>
                                        <p:tgtEl>
                                          <p:spTgt spid="118828">
                                            <p:txEl>
                                              <p:pRg st="1" end="1"/>
                                            </p:txEl>
                                          </p:spTgt>
                                        </p:tgtEl>
                                      </p:cBhvr>
                                    </p:animEffect>
                                  </p:childTnLst>
                                </p:cTn>
                              </p:par>
                            </p:childTnLst>
                          </p:cTn>
                        </p:par>
                        <p:par>
                          <p:cTn id="26" fill="hold" nodeType="afterGroup">
                            <p:stCondLst>
                              <p:cond delay="1000"/>
                            </p:stCondLst>
                            <p:childTnLst>
                              <p:par>
                                <p:cTn id="27" presetID="22" presetClass="entr" presetSubtype="8" fill="hold" nodeType="afterEffect">
                                  <p:stCondLst>
                                    <p:cond delay="500"/>
                                  </p:stCondLst>
                                  <p:childTnLst>
                                    <p:set>
                                      <p:cBhvr>
                                        <p:cTn id="28" dur="1" fill="hold">
                                          <p:stCondLst>
                                            <p:cond delay="0"/>
                                          </p:stCondLst>
                                        </p:cTn>
                                        <p:tgtEl>
                                          <p:spTgt spid="118831"/>
                                        </p:tgtEl>
                                        <p:attrNameLst>
                                          <p:attrName>style.visibility</p:attrName>
                                        </p:attrNameLst>
                                      </p:cBhvr>
                                      <p:to>
                                        <p:strVal val="visible"/>
                                      </p:to>
                                    </p:set>
                                    <p:animEffect transition="in" filter="wipe(left)">
                                      <p:cBhvr>
                                        <p:cTn id="29" dur="1000"/>
                                        <p:tgtEl>
                                          <p:spTgt spid="118831"/>
                                        </p:tgtEl>
                                      </p:cBhvr>
                                    </p:animEffect>
                                  </p:childTnLst>
                                  <p:subTnLst>
                                    <p:set>
                                      <p:cBhvr override="childStyle">
                                        <p:cTn dur="1" fill="hold" display="0" masterRel="nextClick" afterEffect="1"/>
                                        <p:tgtEl>
                                          <p:spTgt spid="118831"/>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118842"/>
                                        </p:tgtEl>
                                        <p:attrNameLst>
                                          <p:attrName>style.visibility</p:attrName>
                                        </p:attrNameLst>
                                      </p:cBhvr>
                                      <p:to>
                                        <p:strVal val="visible"/>
                                      </p:to>
                                    </p:set>
                                    <p:animEffect transition="in" filter="wipe(down)">
                                      <p:cBhvr>
                                        <p:cTn id="34" dur="1000"/>
                                        <p:tgtEl>
                                          <p:spTgt spid="11884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118847"/>
                                        </p:tgtEl>
                                        <p:attrNameLst>
                                          <p:attrName>style.visibility</p:attrName>
                                        </p:attrNameLst>
                                      </p:cBhvr>
                                      <p:to>
                                        <p:strVal val="visible"/>
                                      </p:to>
                                    </p:set>
                                    <p:anim calcmode="lin" valueType="num">
                                      <p:cBhvr additive="base">
                                        <p:cTn id="39" dur="500" fill="hold"/>
                                        <p:tgtEl>
                                          <p:spTgt spid="118847"/>
                                        </p:tgtEl>
                                        <p:attrNameLst>
                                          <p:attrName>ppt_x</p:attrName>
                                        </p:attrNameLst>
                                      </p:cBhvr>
                                      <p:tavLst>
                                        <p:tav tm="0">
                                          <p:val>
                                            <p:strVal val="1+#ppt_w/2"/>
                                          </p:val>
                                        </p:tav>
                                        <p:tav tm="100000">
                                          <p:val>
                                            <p:strVal val="#ppt_x"/>
                                          </p:val>
                                        </p:tav>
                                      </p:tavLst>
                                    </p:anim>
                                    <p:anim calcmode="lin" valueType="num">
                                      <p:cBhvr additive="base">
                                        <p:cTn id="40" dur="500" fill="hold"/>
                                        <p:tgtEl>
                                          <p:spTgt spid="11884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118848"/>
                                        </p:tgtEl>
                                        <p:attrNameLst>
                                          <p:attrName>style.visibility</p:attrName>
                                        </p:attrNameLst>
                                      </p:cBhvr>
                                      <p:to>
                                        <p:strVal val="visible"/>
                                      </p:to>
                                    </p:set>
                                    <p:anim calcmode="lin" valueType="num">
                                      <p:cBhvr additive="base">
                                        <p:cTn id="45" dur="500" fill="hold"/>
                                        <p:tgtEl>
                                          <p:spTgt spid="118848"/>
                                        </p:tgtEl>
                                        <p:attrNameLst>
                                          <p:attrName>ppt_x</p:attrName>
                                        </p:attrNameLst>
                                      </p:cBhvr>
                                      <p:tavLst>
                                        <p:tav tm="0">
                                          <p:val>
                                            <p:strVal val="1+#ppt_w/2"/>
                                          </p:val>
                                        </p:tav>
                                        <p:tav tm="100000">
                                          <p:val>
                                            <p:strVal val="#ppt_x"/>
                                          </p:val>
                                        </p:tav>
                                      </p:tavLst>
                                    </p:anim>
                                    <p:anim calcmode="lin" valueType="num">
                                      <p:cBhvr additive="base">
                                        <p:cTn id="46" dur="500" fill="hold"/>
                                        <p:tgtEl>
                                          <p:spTgt spid="11884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7"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1000"/>
                                        <p:tgtEl>
                                          <p:spTgt spid="3"/>
                                        </p:tgtEl>
                                      </p:cBhvr>
                                    </p:animEffect>
                                    <p:anim calcmode="lin" valueType="num">
                                      <p:cBhvr>
                                        <p:cTn id="52" dur="1000" fill="hold"/>
                                        <p:tgtEl>
                                          <p:spTgt spid="3"/>
                                        </p:tgtEl>
                                        <p:attrNameLst>
                                          <p:attrName>ppt_x</p:attrName>
                                        </p:attrNameLst>
                                      </p:cBhvr>
                                      <p:tavLst>
                                        <p:tav tm="0">
                                          <p:val>
                                            <p:strVal val="#ppt_x"/>
                                          </p:val>
                                        </p:tav>
                                        <p:tav tm="100000">
                                          <p:val>
                                            <p:strVal val="#ppt_x"/>
                                          </p:val>
                                        </p:tav>
                                      </p:tavLst>
                                    </p:anim>
                                    <p:anim calcmode="lin" valueType="num">
                                      <p:cBhvr>
                                        <p:cTn id="53" dur="900" decel="100000" fill="hold"/>
                                        <p:tgtEl>
                                          <p:spTgt spid="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p:bldP spid="11882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3" name="Text Box 7">
            <a:extLst>
              <a:ext uri="{FF2B5EF4-FFF2-40B4-BE49-F238E27FC236}">
                <a16:creationId xmlns:a16="http://schemas.microsoft.com/office/drawing/2014/main" id="{1B2B496E-AF78-4B02-E651-5BA4E2D8070F}"/>
              </a:ext>
            </a:extLst>
          </p:cNvPr>
          <p:cNvSpPr txBox="1">
            <a:spLocks noChangeArrowheads="1"/>
          </p:cNvSpPr>
          <p:nvPr/>
        </p:nvSpPr>
        <p:spPr bwMode="auto">
          <a:xfrm>
            <a:off x="1657737" y="1880119"/>
            <a:ext cx="7315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a:t>A 4-variable map has an adjacent cell on each of its four boundaries as shown.  </a:t>
            </a:r>
          </a:p>
        </p:txBody>
      </p:sp>
      <p:graphicFrame>
        <p:nvGraphicFramePr>
          <p:cNvPr id="167944" name="Object 8">
            <a:extLst>
              <a:ext uri="{FF2B5EF4-FFF2-40B4-BE49-F238E27FC236}">
                <a16:creationId xmlns:a16="http://schemas.microsoft.com/office/drawing/2014/main" id="{E5B90E4F-6AAB-A567-D4D3-8D676F62DE24}"/>
              </a:ext>
            </a:extLst>
          </p:cNvPr>
          <p:cNvGraphicFramePr>
            <a:graphicFrameLocks noChangeAspect="1"/>
          </p:cNvGraphicFramePr>
          <p:nvPr>
            <p:extLst>
              <p:ext uri="{D42A27DB-BD31-4B8C-83A1-F6EECF244321}">
                <p14:modId xmlns:p14="http://schemas.microsoft.com/office/powerpoint/2010/main" val="2444895226"/>
              </p:ext>
            </p:extLst>
          </p:nvPr>
        </p:nvGraphicFramePr>
        <p:xfrm>
          <a:off x="1733937" y="2870719"/>
          <a:ext cx="3200400" cy="3021013"/>
        </p:xfrm>
        <a:graphic>
          <a:graphicData uri="http://schemas.openxmlformats.org/presentationml/2006/ole">
            <mc:AlternateContent xmlns:mc="http://schemas.openxmlformats.org/markup-compatibility/2006">
              <mc:Choice xmlns:v="urn:schemas-microsoft-com:vml" Requires="v">
                <p:oleObj name="CorelDRAW" r:id="rId4" imgW="1750847" imgH="1653121" progId="CorelDRAW.Graphic.12">
                  <p:embed/>
                </p:oleObj>
              </mc:Choice>
              <mc:Fallback>
                <p:oleObj name="CorelDRAW" r:id="rId4" imgW="1750847" imgH="1653121" progId="CorelDRAW.Graphic.12">
                  <p:embed/>
                  <p:pic>
                    <p:nvPicPr>
                      <p:cNvPr id="167944" name="Object 8">
                        <a:extLst>
                          <a:ext uri="{FF2B5EF4-FFF2-40B4-BE49-F238E27FC236}">
                            <a16:creationId xmlns:a16="http://schemas.microsoft.com/office/drawing/2014/main" id="{E5B90E4F-6AAB-A567-D4D3-8D676F62DE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3937" y="2870719"/>
                        <a:ext cx="3200400" cy="302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5" name="Text Box 9">
            <a:extLst>
              <a:ext uri="{FF2B5EF4-FFF2-40B4-BE49-F238E27FC236}">
                <a16:creationId xmlns:a16="http://schemas.microsoft.com/office/drawing/2014/main" id="{C9DD815B-C7E2-67A4-341F-15AFF5571C6A}"/>
              </a:ext>
            </a:extLst>
          </p:cNvPr>
          <p:cNvSpPr txBox="1">
            <a:spLocks noChangeArrowheads="1"/>
          </p:cNvSpPr>
          <p:nvPr/>
        </p:nvSpPr>
        <p:spPr bwMode="auto">
          <a:xfrm>
            <a:off x="5086737" y="2718319"/>
            <a:ext cx="3886200" cy="214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en-US" altLang="en-US"/>
              <a:t>Each cell is different only by one variable from an adjacent cell.</a:t>
            </a:r>
          </a:p>
          <a:p>
            <a:pPr eaLnBrk="1" hangingPunct="1">
              <a:spcBef>
                <a:spcPct val="20000"/>
              </a:spcBef>
            </a:pPr>
            <a:r>
              <a:rPr lang="en-US" altLang="en-US"/>
              <a:t>Grouping follows the rules given in the text.</a:t>
            </a:r>
          </a:p>
          <a:p>
            <a:pPr eaLnBrk="1" hangingPunct="1">
              <a:spcBef>
                <a:spcPct val="20000"/>
              </a:spcBef>
            </a:pPr>
            <a:r>
              <a:rPr lang="en-US" altLang="en-US"/>
              <a:t>The following slide shows an example of reading a four variable map using binary numbers for the variables…</a:t>
            </a:r>
          </a:p>
        </p:txBody>
      </p:sp>
      <p:sp>
        <p:nvSpPr>
          <p:cNvPr id="2" name="Title 1">
            <a:extLst>
              <a:ext uri="{FF2B5EF4-FFF2-40B4-BE49-F238E27FC236}">
                <a16:creationId xmlns:a16="http://schemas.microsoft.com/office/drawing/2014/main" id="{E4115EA4-C902-A15A-8AD6-B4BF1D2CF4E6}"/>
              </a:ext>
            </a:extLst>
          </p:cNvPr>
          <p:cNvSpPr>
            <a:spLocks noGrp="1"/>
          </p:cNvSpPr>
          <p:nvPr>
            <p:ph type="title"/>
          </p:nvPr>
        </p:nvSpPr>
        <p:spPr>
          <a:xfrm>
            <a:off x="1200537" y="1137853"/>
            <a:ext cx="10058400" cy="646331"/>
          </a:xfrm>
        </p:spPr>
        <p:txBody>
          <a:bodyPr>
            <a:normAutofit fontScale="90000"/>
          </a:bodyPr>
          <a:lstStyle/>
          <a:p>
            <a:r>
              <a:rPr lang="en-US" dirty="0"/>
              <a:t>Karnaugh maps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7945">
                                            <p:txEl>
                                              <p:pRg st="0" end="0"/>
                                            </p:txEl>
                                          </p:spTgt>
                                        </p:tgtEl>
                                        <p:attrNameLst>
                                          <p:attrName>style.visibility</p:attrName>
                                        </p:attrNameLst>
                                      </p:cBhvr>
                                      <p:to>
                                        <p:strVal val="visible"/>
                                      </p:to>
                                    </p:set>
                                    <p:animEffect transition="in" filter="wipe(left)">
                                      <p:cBhvr>
                                        <p:cTn id="7" dur="500"/>
                                        <p:tgtEl>
                                          <p:spTgt spid="1679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7945">
                                            <p:txEl>
                                              <p:pRg st="1" end="1"/>
                                            </p:txEl>
                                          </p:spTgt>
                                        </p:tgtEl>
                                        <p:attrNameLst>
                                          <p:attrName>style.visibility</p:attrName>
                                        </p:attrNameLst>
                                      </p:cBhvr>
                                      <p:to>
                                        <p:strVal val="visible"/>
                                      </p:to>
                                    </p:set>
                                    <p:animEffect transition="in" filter="wipe(left)">
                                      <p:cBhvr>
                                        <p:cTn id="12" dur="500"/>
                                        <p:tgtEl>
                                          <p:spTgt spid="1679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7945">
                                            <p:txEl>
                                              <p:pRg st="2" end="2"/>
                                            </p:txEl>
                                          </p:spTgt>
                                        </p:tgtEl>
                                        <p:attrNameLst>
                                          <p:attrName>style.visibility</p:attrName>
                                        </p:attrNameLst>
                                      </p:cBhvr>
                                      <p:to>
                                        <p:strVal val="visible"/>
                                      </p:to>
                                    </p:set>
                                    <p:animEffect transition="in" filter="wipe(left)">
                                      <p:cBhvr>
                                        <p:cTn id="17" dur="500"/>
                                        <p:tgtEl>
                                          <p:spTgt spid="1679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231" name="Text Box 55">
            <a:extLst>
              <a:ext uri="{FF2B5EF4-FFF2-40B4-BE49-F238E27FC236}">
                <a16:creationId xmlns:a16="http://schemas.microsoft.com/office/drawing/2014/main" id="{99E9EB05-5535-6445-76EF-34F7D98B7D70}"/>
              </a:ext>
            </a:extLst>
          </p:cNvPr>
          <p:cNvSpPr txBox="1">
            <a:spLocks noChangeArrowheads="1"/>
          </p:cNvSpPr>
          <p:nvPr/>
        </p:nvSpPr>
        <p:spPr bwMode="auto">
          <a:xfrm>
            <a:off x="3203509" y="5486400"/>
            <a:ext cx="533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t>X</a:t>
            </a:r>
          </a:p>
        </p:txBody>
      </p:sp>
      <p:sp>
        <p:nvSpPr>
          <p:cNvPr id="178185" name="Rectangle 9">
            <a:extLst>
              <a:ext uri="{FF2B5EF4-FFF2-40B4-BE49-F238E27FC236}">
                <a16:creationId xmlns:a16="http://schemas.microsoft.com/office/drawing/2014/main" id="{7C5C1EE3-852B-B960-655B-FFD3ABE45C95}"/>
              </a:ext>
            </a:extLst>
          </p:cNvPr>
          <p:cNvSpPr>
            <a:spLocks noChangeArrowheads="1"/>
          </p:cNvSpPr>
          <p:nvPr/>
        </p:nvSpPr>
        <p:spPr bwMode="auto">
          <a:xfrm>
            <a:off x="3127309" y="1676401"/>
            <a:ext cx="594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t>Group the 1’s on the map and read the minimum logic.</a:t>
            </a:r>
          </a:p>
        </p:txBody>
      </p:sp>
      <p:sp>
        <p:nvSpPr>
          <p:cNvPr id="178187" name="Text Box 11">
            <a:extLst>
              <a:ext uri="{FF2B5EF4-FFF2-40B4-BE49-F238E27FC236}">
                <a16:creationId xmlns:a16="http://schemas.microsoft.com/office/drawing/2014/main" id="{2E06B839-2E20-41B7-E494-EC9E81D6C42B}"/>
              </a:ext>
            </a:extLst>
          </p:cNvPr>
          <p:cNvSpPr txBox="1">
            <a:spLocks noChangeArrowheads="1"/>
          </p:cNvSpPr>
          <p:nvPr/>
        </p:nvSpPr>
        <p:spPr bwMode="auto">
          <a:xfrm>
            <a:off x="5260909" y="2667001"/>
            <a:ext cx="41148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en-US" sz="2000">
                <a:latin typeface="Times New Roman" panose="02020603050405020304" pitchFamily="18" charset="0"/>
              </a:rPr>
              <a:t>1.</a:t>
            </a:r>
            <a:r>
              <a:rPr lang="en-US" altLang="en-US">
                <a:latin typeface="Times New Roman" panose="02020603050405020304" pitchFamily="18" charset="0"/>
              </a:rPr>
              <a:t>  </a:t>
            </a:r>
            <a:r>
              <a:rPr lang="en-US" altLang="en-US" sz="2000">
                <a:latin typeface="Times New Roman" panose="02020603050405020304" pitchFamily="18" charset="0"/>
              </a:rPr>
              <a:t>Group the 1’s into two separate groups as indicated.</a:t>
            </a:r>
          </a:p>
          <a:p>
            <a:pPr eaLnBrk="1" hangingPunct="1">
              <a:spcBef>
                <a:spcPct val="20000"/>
              </a:spcBef>
              <a:buFontTx/>
              <a:buAutoNum type="arabicPeriod" startAt="2"/>
            </a:pPr>
            <a:r>
              <a:rPr lang="en-US" altLang="en-US" sz="2000">
                <a:latin typeface="Times New Roman" panose="02020603050405020304" pitchFamily="18" charset="0"/>
              </a:rPr>
              <a:t>Read each group by eliminating any variable that changes across a boundary. </a:t>
            </a:r>
          </a:p>
        </p:txBody>
      </p:sp>
      <p:grpSp>
        <p:nvGrpSpPr>
          <p:cNvPr id="178204" name="Group 28">
            <a:extLst>
              <a:ext uri="{FF2B5EF4-FFF2-40B4-BE49-F238E27FC236}">
                <a16:creationId xmlns:a16="http://schemas.microsoft.com/office/drawing/2014/main" id="{790D0A19-1429-35BE-6D5B-21A5008A78EE}"/>
              </a:ext>
            </a:extLst>
          </p:cNvPr>
          <p:cNvGrpSpPr>
            <a:grpSpLocks/>
          </p:cNvGrpSpPr>
          <p:nvPr/>
        </p:nvGrpSpPr>
        <p:grpSpPr bwMode="auto">
          <a:xfrm>
            <a:off x="5184709" y="4343401"/>
            <a:ext cx="4267200" cy="708025"/>
            <a:chOff x="2688" y="2736"/>
            <a:chExt cx="2688" cy="446"/>
          </a:xfrm>
        </p:grpSpPr>
        <p:sp>
          <p:nvSpPr>
            <p:cNvPr id="178191" name="Text Box 15">
              <a:extLst>
                <a:ext uri="{FF2B5EF4-FFF2-40B4-BE49-F238E27FC236}">
                  <a16:creationId xmlns:a16="http://schemas.microsoft.com/office/drawing/2014/main" id="{229D26E4-60DF-6B86-F442-DC088D9F64CA}"/>
                </a:ext>
              </a:extLst>
            </p:cNvPr>
            <p:cNvSpPr txBox="1">
              <a:spLocks noChangeArrowheads="1"/>
            </p:cNvSpPr>
            <p:nvPr/>
          </p:nvSpPr>
          <p:spPr bwMode="auto">
            <a:xfrm>
              <a:off x="2688" y="2736"/>
              <a:ext cx="268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3"/>
              </a:pPr>
              <a:r>
                <a:rPr lang="en-US" altLang="en-US" sz="2000">
                  <a:latin typeface="Times New Roman" panose="02020603050405020304" pitchFamily="18" charset="0"/>
                </a:rPr>
                <a:t>The upper (yellow) group is read as </a:t>
              </a:r>
              <a:r>
                <a:rPr lang="en-US" altLang="en-US" sz="2000" i="1">
                  <a:latin typeface="Times New Roman" panose="02020603050405020304" pitchFamily="18" charset="0"/>
                </a:rPr>
                <a:t>AD.</a:t>
              </a:r>
              <a:r>
                <a:rPr lang="en-US" altLang="en-US">
                  <a:latin typeface="Times New Roman" panose="02020603050405020304" pitchFamily="18" charset="0"/>
                </a:rPr>
                <a:t> </a:t>
              </a:r>
            </a:p>
          </p:txBody>
        </p:sp>
        <p:sp>
          <p:nvSpPr>
            <p:cNvPr id="178189" name="Line 13">
              <a:extLst>
                <a:ext uri="{FF2B5EF4-FFF2-40B4-BE49-F238E27FC236}">
                  <a16:creationId xmlns:a16="http://schemas.microsoft.com/office/drawing/2014/main" id="{9FA9F97E-B1BC-5557-C7E2-4AC2E0A14323}"/>
                </a:ext>
              </a:extLst>
            </p:cNvPr>
            <p:cNvSpPr>
              <a:spLocks noChangeShapeType="1"/>
            </p:cNvSpPr>
            <p:nvPr/>
          </p:nvSpPr>
          <p:spPr bwMode="auto">
            <a:xfrm>
              <a:off x="2976" y="30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190" name="Line 14">
              <a:extLst>
                <a:ext uri="{FF2B5EF4-FFF2-40B4-BE49-F238E27FC236}">
                  <a16:creationId xmlns:a16="http://schemas.microsoft.com/office/drawing/2014/main" id="{D4E36B64-4F66-114C-0BF6-745500D21759}"/>
                </a:ext>
              </a:extLst>
            </p:cNvPr>
            <p:cNvSpPr>
              <a:spLocks noChangeShapeType="1"/>
            </p:cNvSpPr>
            <p:nvPr/>
          </p:nvSpPr>
          <p:spPr bwMode="auto">
            <a:xfrm>
              <a:off x="3104" y="30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8194" name="Text Box 18">
            <a:extLst>
              <a:ext uri="{FF2B5EF4-FFF2-40B4-BE49-F238E27FC236}">
                <a16:creationId xmlns:a16="http://schemas.microsoft.com/office/drawing/2014/main" id="{F74BE794-B343-9CCB-7F2E-DF062B0CACE6}"/>
              </a:ext>
            </a:extLst>
          </p:cNvPr>
          <p:cNvSpPr txBox="1">
            <a:spLocks noChangeArrowheads="1"/>
          </p:cNvSpPr>
          <p:nvPr/>
        </p:nvSpPr>
        <p:spPr bwMode="auto">
          <a:xfrm>
            <a:off x="5184709" y="5029200"/>
            <a:ext cx="4038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AutoNum type="arabicPeriod" startAt="4"/>
            </a:pPr>
            <a:r>
              <a:rPr lang="en-US" altLang="en-US" sz="2000">
                <a:latin typeface="Times New Roman" panose="02020603050405020304" pitchFamily="18" charset="0"/>
              </a:rPr>
              <a:t>The lower (green) group is read as </a:t>
            </a:r>
            <a:r>
              <a:rPr lang="en-US" altLang="en-US" sz="2000" i="1">
                <a:latin typeface="Times New Roman" panose="02020603050405020304" pitchFamily="18" charset="0"/>
              </a:rPr>
              <a:t>AD</a:t>
            </a:r>
            <a:r>
              <a:rPr lang="en-US" altLang="en-US" sz="2000">
                <a:latin typeface="Times New Roman" panose="02020603050405020304" pitchFamily="18" charset="0"/>
              </a:rPr>
              <a:t>.</a:t>
            </a:r>
            <a:r>
              <a:rPr lang="en-US" altLang="en-US">
                <a:latin typeface="Times New Roman" panose="02020603050405020304" pitchFamily="18" charset="0"/>
              </a:rPr>
              <a:t> </a:t>
            </a:r>
          </a:p>
        </p:txBody>
      </p:sp>
      <p:graphicFrame>
        <p:nvGraphicFramePr>
          <p:cNvPr id="178196" name="Object 20">
            <a:extLst>
              <a:ext uri="{FF2B5EF4-FFF2-40B4-BE49-F238E27FC236}">
                <a16:creationId xmlns:a16="http://schemas.microsoft.com/office/drawing/2014/main" id="{F868725D-63FC-859B-547A-A5CA690CC8D8}"/>
              </a:ext>
            </a:extLst>
          </p:cNvPr>
          <p:cNvGraphicFramePr>
            <a:graphicFrameLocks noChangeAspect="1"/>
          </p:cNvGraphicFramePr>
          <p:nvPr>
            <p:extLst>
              <p:ext uri="{D42A27DB-BD31-4B8C-83A1-F6EECF244321}">
                <p14:modId xmlns:p14="http://schemas.microsoft.com/office/powerpoint/2010/main" val="3786187620"/>
              </p:ext>
            </p:extLst>
          </p:nvPr>
        </p:nvGraphicFramePr>
        <p:xfrm>
          <a:off x="1831909" y="2590801"/>
          <a:ext cx="3124200" cy="2987675"/>
        </p:xfrm>
        <a:graphic>
          <a:graphicData uri="http://schemas.openxmlformats.org/presentationml/2006/ole">
            <mc:AlternateContent xmlns:mc="http://schemas.openxmlformats.org/markup-compatibility/2006">
              <mc:Choice xmlns:v="urn:schemas-microsoft-com:vml" Requires="v">
                <p:oleObj name="CorelDRAW" r:id="rId4" imgW="1638220" imgH="1567404" progId="CorelDRAW.Graphic.13">
                  <p:embed/>
                </p:oleObj>
              </mc:Choice>
              <mc:Fallback>
                <p:oleObj name="CorelDRAW" r:id="rId4" imgW="1638220" imgH="1567404" progId="CorelDRAW.Graphic.13">
                  <p:embed/>
                  <p:pic>
                    <p:nvPicPr>
                      <p:cNvPr id="178196" name="Object 20">
                        <a:extLst>
                          <a:ext uri="{FF2B5EF4-FFF2-40B4-BE49-F238E27FC236}">
                            <a16:creationId xmlns:a16="http://schemas.microsoft.com/office/drawing/2014/main" id="{F868725D-63FC-859B-547A-A5CA690CC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09" y="2590801"/>
                        <a:ext cx="31242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97" name="Object 21">
            <a:extLst>
              <a:ext uri="{FF2B5EF4-FFF2-40B4-BE49-F238E27FC236}">
                <a16:creationId xmlns:a16="http://schemas.microsoft.com/office/drawing/2014/main" id="{BECE07C9-3DC6-0570-4A74-AA2594099132}"/>
              </a:ext>
            </a:extLst>
          </p:cNvPr>
          <p:cNvGraphicFramePr>
            <a:graphicFrameLocks noChangeAspect="1"/>
          </p:cNvGraphicFramePr>
          <p:nvPr>
            <p:extLst>
              <p:ext uri="{D42A27DB-BD31-4B8C-83A1-F6EECF244321}">
                <p14:modId xmlns:p14="http://schemas.microsoft.com/office/powerpoint/2010/main" val="1644497473"/>
              </p:ext>
            </p:extLst>
          </p:nvPr>
        </p:nvGraphicFramePr>
        <p:xfrm>
          <a:off x="1831909" y="2590801"/>
          <a:ext cx="3124200" cy="2987675"/>
        </p:xfrm>
        <a:graphic>
          <a:graphicData uri="http://schemas.openxmlformats.org/presentationml/2006/ole">
            <mc:AlternateContent xmlns:mc="http://schemas.openxmlformats.org/markup-compatibility/2006">
              <mc:Choice xmlns:v="urn:schemas-microsoft-com:vml" Requires="v">
                <p:oleObj name="CorelDRAW" r:id="rId6" imgW="1638220" imgH="1567404" progId="CorelDRAW.Graphic.13">
                  <p:embed/>
                </p:oleObj>
              </mc:Choice>
              <mc:Fallback>
                <p:oleObj name="CorelDRAW" r:id="rId6" imgW="1638220" imgH="1567404" progId="CorelDRAW.Graphic.13">
                  <p:embed/>
                  <p:pic>
                    <p:nvPicPr>
                      <p:cNvPr id="178197" name="Object 21">
                        <a:extLst>
                          <a:ext uri="{FF2B5EF4-FFF2-40B4-BE49-F238E27FC236}">
                            <a16:creationId xmlns:a16="http://schemas.microsoft.com/office/drawing/2014/main" id="{BECE07C9-3DC6-0570-4A74-AA25940991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1909" y="2590801"/>
                        <a:ext cx="3124200"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8203" name="Group 27">
            <a:extLst>
              <a:ext uri="{FF2B5EF4-FFF2-40B4-BE49-F238E27FC236}">
                <a16:creationId xmlns:a16="http://schemas.microsoft.com/office/drawing/2014/main" id="{310B1184-312D-9F0D-BAD2-851D4B658160}"/>
              </a:ext>
            </a:extLst>
          </p:cNvPr>
          <p:cNvGrpSpPr>
            <a:grpSpLocks/>
          </p:cNvGrpSpPr>
          <p:nvPr/>
        </p:nvGrpSpPr>
        <p:grpSpPr bwMode="auto">
          <a:xfrm>
            <a:off x="5946709" y="5715008"/>
            <a:ext cx="1981200" cy="369888"/>
            <a:chOff x="2688" y="3600"/>
            <a:chExt cx="1248" cy="233"/>
          </a:xfrm>
        </p:grpSpPr>
        <p:sp>
          <p:nvSpPr>
            <p:cNvPr id="178199" name="Text Box 23">
              <a:extLst>
                <a:ext uri="{FF2B5EF4-FFF2-40B4-BE49-F238E27FC236}">
                  <a16:creationId xmlns:a16="http://schemas.microsoft.com/office/drawing/2014/main" id="{E50878D2-7004-E3AA-D29B-328A9358A413}"/>
                </a:ext>
              </a:extLst>
            </p:cNvPr>
            <p:cNvSpPr txBox="1">
              <a:spLocks noChangeArrowheads="1"/>
            </p:cNvSpPr>
            <p:nvPr/>
          </p:nvSpPr>
          <p:spPr bwMode="auto">
            <a:xfrm>
              <a:off x="2688" y="3600"/>
              <a:ext cx="12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dirty="0">
                  <a:solidFill>
                    <a:srgbClr val="FF0000"/>
                  </a:solidFill>
                </a:rPr>
                <a:t>X = A D +AD</a:t>
              </a:r>
            </a:p>
          </p:txBody>
        </p:sp>
        <p:sp>
          <p:nvSpPr>
            <p:cNvPr id="178200" name="Line 24">
              <a:extLst>
                <a:ext uri="{FF2B5EF4-FFF2-40B4-BE49-F238E27FC236}">
                  <a16:creationId xmlns:a16="http://schemas.microsoft.com/office/drawing/2014/main" id="{92109F54-CC13-A900-C4AE-0991E11F3EE8}"/>
                </a:ext>
              </a:extLst>
            </p:cNvPr>
            <p:cNvSpPr>
              <a:spLocks noChangeShapeType="1"/>
            </p:cNvSpPr>
            <p:nvPr/>
          </p:nvSpPr>
          <p:spPr bwMode="auto">
            <a:xfrm flipV="1">
              <a:off x="2962" y="3625"/>
              <a:ext cx="71" cy="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1" name="Line 25">
              <a:extLst>
                <a:ext uri="{FF2B5EF4-FFF2-40B4-BE49-F238E27FC236}">
                  <a16:creationId xmlns:a16="http://schemas.microsoft.com/office/drawing/2014/main" id="{754ADE64-B701-F8D3-DD77-2AE8F423704B}"/>
                </a:ext>
              </a:extLst>
            </p:cNvPr>
            <p:cNvSpPr>
              <a:spLocks noChangeShapeType="1"/>
            </p:cNvSpPr>
            <p:nvPr/>
          </p:nvSpPr>
          <p:spPr bwMode="auto">
            <a:xfrm>
              <a:off x="3066" y="3624"/>
              <a:ext cx="92" cy="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8232" name="Group 56">
            <a:extLst>
              <a:ext uri="{FF2B5EF4-FFF2-40B4-BE49-F238E27FC236}">
                <a16:creationId xmlns:a16="http://schemas.microsoft.com/office/drawing/2014/main" id="{3B698E59-8698-241F-2FD3-023B5DA62627}"/>
              </a:ext>
            </a:extLst>
          </p:cNvPr>
          <p:cNvGrpSpPr>
            <a:grpSpLocks/>
          </p:cNvGrpSpPr>
          <p:nvPr/>
        </p:nvGrpSpPr>
        <p:grpSpPr bwMode="auto">
          <a:xfrm>
            <a:off x="1222309" y="2819401"/>
            <a:ext cx="2851150" cy="2722563"/>
            <a:chOff x="192" y="1776"/>
            <a:chExt cx="1796" cy="1715"/>
          </a:xfrm>
        </p:grpSpPr>
        <p:sp>
          <p:nvSpPr>
            <p:cNvPr id="178216" name="Line 40">
              <a:extLst>
                <a:ext uri="{FF2B5EF4-FFF2-40B4-BE49-F238E27FC236}">
                  <a16:creationId xmlns:a16="http://schemas.microsoft.com/office/drawing/2014/main" id="{6CA542DF-5EE6-DD94-C666-8DE2E3F2C36C}"/>
                </a:ext>
              </a:extLst>
            </p:cNvPr>
            <p:cNvSpPr>
              <a:spLocks noChangeShapeType="1"/>
            </p:cNvSpPr>
            <p:nvPr/>
          </p:nvSpPr>
          <p:spPr bwMode="auto">
            <a:xfrm>
              <a:off x="672" y="2904"/>
              <a:ext cx="1316" cy="0"/>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7" name="Oval 41">
              <a:extLst>
                <a:ext uri="{FF2B5EF4-FFF2-40B4-BE49-F238E27FC236}">
                  <a16:creationId xmlns:a16="http://schemas.microsoft.com/office/drawing/2014/main" id="{E740F8EE-766E-66AF-87CA-56950D2B5EB7}"/>
                </a:ext>
              </a:extLst>
            </p:cNvPr>
            <p:cNvSpPr>
              <a:spLocks noChangeArrowheads="1"/>
            </p:cNvSpPr>
            <p:nvPr/>
          </p:nvSpPr>
          <p:spPr bwMode="auto">
            <a:xfrm>
              <a:off x="772" y="2640"/>
              <a:ext cx="140" cy="480"/>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8" name="Text Box 42">
              <a:extLst>
                <a:ext uri="{FF2B5EF4-FFF2-40B4-BE49-F238E27FC236}">
                  <a16:creationId xmlns:a16="http://schemas.microsoft.com/office/drawing/2014/main" id="{C565E831-F89B-C3FC-2F71-EF590376B6B1}"/>
                </a:ext>
              </a:extLst>
            </p:cNvPr>
            <p:cNvSpPr txBox="1">
              <a:spLocks noChangeArrowheads="1"/>
            </p:cNvSpPr>
            <p:nvPr/>
          </p:nvSpPr>
          <p:spPr bwMode="auto">
            <a:xfrm>
              <a:off x="192" y="2808"/>
              <a:ext cx="576" cy="179"/>
            </a:xfrm>
            <a:prstGeom prst="rect">
              <a:avLst/>
            </a:prstGeom>
            <a:solidFill>
              <a:srgbClr val="66FF66"/>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i="1">
                  <a:solidFill>
                    <a:srgbClr val="FF0000"/>
                  </a:solidFill>
                </a:rPr>
                <a:t>B</a:t>
              </a:r>
              <a:r>
                <a:rPr lang="en-US" altLang="en-US" sz="1200">
                  <a:solidFill>
                    <a:srgbClr val="FF0000"/>
                  </a:solidFill>
                </a:rPr>
                <a:t> changes</a:t>
              </a:r>
            </a:p>
          </p:txBody>
        </p:sp>
        <p:sp>
          <p:nvSpPr>
            <p:cNvPr id="178219" name="Text Box 43">
              <a:extLst>
                <a:ext uri="{FF2B5EF4-FFF2-40B4-BE49-F238E27FC236}">
                  <a16:creationId xmlns:a16="http://schemas.microsoft.com/office/drawing/2014/main" id="{5E87B10F-938B-E03C-5DCF-BB98DB804811}"/>
                </a:ext>
              </a:extLst>
            </p:cNvPr>
            <p:cNvSpPr txBox="1">
              <a:spLocks noChangeArrowheads="1"/>
            </p:cNvSpPr>
            <p:nvPr/>
          </p:nvSpPr>
          <p:spPr bwMode="auto">
            <a:xfrm>
              <a:off x="1248" y="3312"/>
              <a:ext cx="576" cy="179"/>
            </a:xfrm>
            <a:prstGeom prst="rect">
              <a:avLst/>
            </a:prstGeom>
            <a:solidFill>
              <a:srgbClr val="66FF66"/>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i="1">
                  <a:solidFill>
                    <a:srgbClr val="FF0000"/>
                  </a:solidFill>
                </a:rPr>
                <a:t>C </a:t>
              </a:r>
              <a:r>
                <a:rPr lang="en-US" altLang="en-US" sz="1200">
                  <a:solidFill>
                    <a:srgbClr val="FF0000"/>
                  </a:solidFill>
                </a:rPr>
                <a:t>changes</a:t>
              </a:r>
            </a:p>
          </p:txBody>
        </p:sp>
        <p:sp>
          <p:nvSpPr>
            <p:cNvPr id="178221" name="Oval 45">
              <a:extLst>
                <a:ext uri="{FF2B5EF4-FFF2-40B4-BE49-F238E27FC236}">
                  <a16:creationId xmlns:a16="http://schemas.microsoft.com/office/drawing/2014/main" id="{A1C1476B-2649-DF71-C012-FDE3495C948A}"/>
                </a:ext>
              </a:extLst>
            </p:cNvPr>
            <p:cNvSpPr>
              <a:spLocks noChangeArrowheads="1"/>
            </p:cNvSpPr>
            <p:nvPr/>
          </p:nvSpPr>
          <p:spPr bwMode="auto">
            <a:xfrm>
              <a:off x="1344" y="1776"/>
              <a:ext cx="108" cy="144"/>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5" name="Oval 49">
              <a:extLst>
                <a:ext uri="{FF2B5EF4-FFF2-40B4-BE49-F238E27FC236}">
                  <a16:creationId xmlns:a16="http://schemas.microsoft.com/office/drawing/2014/main" id="{EDF9E03F-2FB1-ADB4-8E69-51611EFDB9B5}"/>
                </a:ext>
              </a:extLst>
            </p:cNvPr>
            <p:cNvSpPr>
              <a:spLocks noChangeArrowheads="1"/>
            </p:cNvSpPr>
            <p:nvPr/>
          </p:nvSpPr>
          <p:spPr bwMode="auto">
            <a:xfrm>
              <a:off x="1680" y="1776"/>
              <a:ext cx="120" cy="144"/>
            </a:xfrm>
            <a:prstGeom prst="ellipse">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26" name="Line 50">
              <a:extLst>
                <a:ext uri="{FF2B5EF4-FFF2-40B4-BE49-F238E27FC236}">
                  <a16:creationId xmlns:a16="http://schemas.microsoft.com/office/drawing/2014/main" id="{BB19AC57-CE4C-E1D6-AF5C-2C483A61DFF5}"/>
                </a:ext>
              </a:extLst>
            </p:cNvPr>
            <p:cNvSpPr>
              <a:spLocks noChangeShapeType="1"/>
            </p:cNvSpPr>
            <p:nvPr/>
          </p:nvSpPr>
          <p:spPr bwMode="auto">
            <a:xfrm flipV="1">
              <a:off x="1584" y="2400"/>
              <a:ext cx="0" cy="912"/>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78230" name="Group 54">
            <a:extLst>
              <a:ext uri="{FF2B5EF4-FFF2-40B4-BE49-F238E27FC236}">
                <a16:creationId xmlns:a16="http://schemas.microsoft.com/office/drawing/2014/main" id="{0FE6F08E-D37D-DD43-3EF1-61CB167E3DEE}"/>
              </a:ext>
            </a:extLst>
          </p:cNvPr>
          <p:cNvGrpSpPr>
            <a:grpSpLocks/>
          </p:cNvGrpSpPr>
          <p:nvPr/>
        </p:nvGrpSpPr>
        <p:grpSpPr bwMode="auto">
          <a:xfrm>
            <a:off x="1298509" y="2209800"/>
            <a:ext cx="3149600" cy="1847850"/>
            <a:chOff x="240" y="1392"/>
            <a:chExt cx="1984" cy="1164"/>
          </a:xfrm>
        </p:grpSpPr>
        <p:sp>
          <p:nvSpPr>
            <p:cNvPr id="178205" name="Line 29">
              <a:extLst>
                <a:ext uri="{FF2B5EF4-FFF2-40B4-BE49-F238E27FC236}">
                  <a16:creationId xmlns:a16="http://schemas.microsoft.com/office/drawing/2014/main" id="{814464AF-5515-F1A1-68A7-8229E3A6CE12}"/>
                </a:ext>
              </a:extLst>
            </p:cNvPr>
            <p:cNvSpPr>
              <a:spLocks noChangeShapeType="1"/>
            </p:cNvSpPr>
            <p:nvPr/>
          </p:nvSpPr>
          <p:spPr bwMode="auto">
            <a:xfrm>
              <a:off x="720" y="2256"/>
              <a:ext cx="48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06" name="Oval 30">
              <a:extLst>
                <a:ext uri="{FF2B5EF4-FFF2-40B4-BE49-F238E27FC236}">
                  <a16:creationId xmlns:a16="http://schemas.microsoft.com/office/drawing/2014/main" id="{E4F6B384-2A90-F62E-C210-21F05308D8E0}"/>
                </a:ext>
              </a:extLst>
            </p:cNvPr>
            <p:cNvSpPr>
              <a:spLocks noChangeArrowheads="1"/>
            </p:cNvSpPr>
            <p:nvPr/>
          </p:nvSpPr>
          <p:spPr bwMode="auto">
            <a:xfrm>
              <a:off x="768" y="2016"/>
              <a:ext cx="144" cy="48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7" name="Text Box 31">
              <a:extLst>
                <a:ext uri="{FF2B5EF4-FFF2-40B4-BE49-F238E27FC236}">
                  <a16:creationId xmlns:a16="http://schemas.microsoft.com/office/drawing/2014/main" id="{F7163040-A46D-D849-5FC2-48121EB77B5C}"/>
                </a:ext>
              </a:extLst>
            </p:cNvPr>
            <p:cNvSpPr txBox="1">
              <a:spLocks noChangeArrowheads="1"/>
            </p:cNvSpPr>
            <p:nvPr/>
          </p:nvSpPr>
          <p:spPr bwMode="auto">
            <a:xfrm>
              <a:off x="240" y="2160"/>
              <a:ext cx="576" cy="179"/>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i="1">
                  <a:solidFill>
                    <a:srgbClr val="FF0000"/>
                  </a:solidFill>
                </a:rPr>
                <a:t>B</a:t>
              </a:r>
              <a:r>
                <a:rPr lang="en-US" altLang="en-US" sz="1200">
                  <a:solidFill>
                    <a:srgbClr val="FF0000"/>
                  </a:solidFill>
                </a:rPr>
                <a:t> changes</a:t>
              </a:r>
            </a:p>
          </p:txBody>
        </p:sp>
        <p:sp>
          <p:nvSpPr>
            <p:cNvPr id="178208" name="Text Box 32">
              <a:extLst>
                <a:ext uri="{FF2B5EF4-FFF2-40B4-BE49-F238E27FC236}">
                  <a16:creationId xmlns:a16="http://schemas.microsoft.com/office/drawing/2014/main" id="{C0E3BC5A-662E-8181-67C9-5556EF0330D0}"/>
                </a:ext>
              </a:extLst>
            </p:cNvPr>
            <p:cNvSpPr txBox="1">
              <a:spLocks noChangeArrowheads="1"/>
            </p:cNvSpPr>
            <p:nvPr/>
          </p:nvSpPr>
          <p:spPr bwMode="auto">
            <a:xfrm>
              <a:off x="768" y="1392"/>
              <a:ext cx="816" cy="294"/>
            </a:xfrm>
            <a:prstGeom prst="rect">
              <a:avLst/>
            </a:prstGeom>
            <a:solidFill>
              <a:srgbClr val="FFFF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i="1">
                  <a:solidFill>
                    <a:srgbClr val="FF0000"/>
                  </a:solidFill>
                </a:rPr>
                <a:t>C</a:t>
              </a:r>
              <a:r>
                <a:rPr lang="en-US" altLang="en-US" sz="1200">
                  <a:solidFill>
                    <a:srgbClr val="FF0000"/>
                  </a:solidFill>
                </a:rPr>
                <a:t> changes across outer boundary</a:t>
              </a:r>
            </a:p>
          </p:txBody>
        </p:sp>
        <p:sp>
          <p:nvSpPr>
            <p:cNvPr id="178209" name="Oval 33">
              <a:extLst>
                <a:ext uri="{FF2B5EF4-FFF2-40B4-BE49-F238E27FC236}">
                  <a16:creationId xmlns:a16="http://schemas.microsoft.com/office/drawing/2014/main" id="{38DADAD8-B2D9-7BFB-D16E-2F889815ED9C}"/>
                </a:ext>
              </a:extLst>
            </p:cNvPr>
            <p:cNvSpPr>
              <a:spLocks noChangeArrowheads="1"/>
            </p:cNvSpPr>
            <p:nvPr/>
          </p:nvSpPr>
          <p:spPr bwMode="auto">
            <a:xfrm>
              <a:off x="976" y="1776"/>
              <a:ext cx="96" cy="14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0" name="Oval 34">
              <a:extLst>
                <a:ext uri="{FF2B5EF4-FFF2-40B4-BE49-F238E27FC236}">
                  <a16:creationId xmlns:a16="http://schemas.microsoft.com/office/drawing/2014/main" id="{F9092957-D2C4-DE17-11D5-15404551016F}"/>
                </a:ext>
              </a:extLst>
            </p:cNvPr>
            <p:cNvSpPr>
              <a:spLocks noChangeArrowheads="1"/>
            </p:cNvSpPr>
            <p:nvPr/>
          </p:nvSpPr>
          <p:spPr bwMode="auto">
            <a:xfrm>
              <a:off x="1992" y="1772"/>
              <a:ext cx="108" cy="144"/>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11" name="Line 35">
              <a:extLst>
                <a:ext uri="{FF2B5EF4-FFF2-40B4-BE49-F238E27FC236}">
                  <a16:creationId xmlns:a16="http://schemas.microsoft.com/office/drawing/2014/main" id="{6A8F3670-460D-D729-C48F-746F38472AF0}"/>
                </a:ext>
              </a:extLst>
            </p:cNvPr>
            <p:cNvSpPr>
              <a:spLocks noChangeShapeType="1"/>
            </p:cNvSpPr>
            <p:nvPr/>
          </p:nvSpPr>
          <p:spPr bwMode="auto">
            <a:xfrm>
              <a:off x="1584" y="1680"/>
              <a:ext cx="416" cy="1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2" name="Line 36">
              <a:extLst>
                <a:ext uri="{FF2B5EF4-FFF2-40B4-BE49-F238E27FC236}">
                  <a16:creationId xmlns:a16="http://schemas.microsoft.com/office/drawing/2014/main" id="{A5E7E003-298F-B30B-4931-169349667385}"/>
                </a:ext>
              </a:extLst>
            </p:cNvPr>
            <p:cNvSpPr>
              <a:spLocks noChangeShapeType="1"/>
            </p:cNvSpPr>
            <p:nvPr/>
          </p:nvSpPr>
          <p:spPr bwMode="auto">
            <a:xfrm flipH="1">
              <a:off x="1048" y="1680"/>
              <a:ext cx="8" cy="9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13" name="Line 37">
              <a:extLst>
                <a:ext uri="{FF2B5EF4-FFF2-40B4-BE49-F238E27FC236}">
                  <a16:creationId xmlns:a16="http://schemas.microsoft.com/office/drawing/2014/main" id="{838F49CA-E97F-B852-3363-3109A78AD806}"/>
                </a:ext>
              </a:extLst>
            </p:cNvPr>
            <p:cNvSpPr>
              <a:spLocks noChangeShapeType="1"/>
            </p:cNvSpPr>
            <p:nvPr/>
          </p:nvSpPr>
          <p:spPr bwMode="auto">
            <a:xfrm flipV="1">
              <a:off x="932" y="1836"/>
              <a:ext cx="0" cy="72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8229" name="Line 53">
              <a:extLst>
                <a:ext uri="{FF2B5EF4-FFF2-40B4-BE49-F238E27FC236}">
                  <a16:creationId xmlns:a16="http://schemas.microsoft.com/office/drawing/2014/main" id="{808441D2-B446-155A-7A2F-5623A52BB432}"/>
                </a:ext>
              </a:extLst>
            </p:cNvPr>
            <p:cNvSpPr>
              <a:spLocks noChangeShapeType="1"/>
            </p:cNvSpPr>
            <p:nvPr/>
          </p:nvSpPr>
          <p:spPr bwMode="auto">
            <a:xfrm flipV="1">
              <a:off x="2224" y="1784"/>
              <a:ext cx="0" cy="72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Title 1">
            <a:extLst>
              <a:ext uri="{FF2B5EF4-FFF2-40B4-BE49-F238E27FC236}">
                <a16:creationId xmlns:a16="http://schemas.microsoft.com/office/drawing/2014/main" id="{65315C29-1368-BFF4-012D-915788E38A14}"/>
              </a:ext>
            </a:extLst>
          </p:cNvPr>
          <p:cNvSpPr>
            <a:spLocks noGrp="1"/>
          </p:cNvSpPr>
          <p:nvPr>
            <p:ph type="title"/>
          </p:nvPr>
        </p:nvSpPr>
        <p:spPr>
          <a:xfrm>
            <a:off x="1222309" y="1071657"/>
            <a:ext cx="10058400" cy="639149"/>
          </a:xfrm>
        </p:spPr>
        <p:txBody>
          <a:bodyPr>
            <a:normAutofit fontScale="90000"/>
          </a:bodyPr>
          <a:lstStyle/>
          <a:p>
            <a:r>
              <a:rPr lang="en-US" dirty="0"/>
              <a:t>Karnaugh maps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178197"/>
                                        </p:tgtEl>
                                        <p:attrNameLst>
                                          <p:attrName>style.visibility</p:attrName>
                                        </p:attrNameLst>
                                      </p:cBhvr>
                                      <p:to>
                                        <p:strVal val="visible"/>
                                      </p:to>
                                    </p:set>
                                    <p:animEffect transition="in" filter="dissolve">
                                      <p:cBhvr>
                                        <p:cTn id="7" dur="500"/>
                                        <p:tgtEl>
                                          <p:spTgt spid="1781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8187">
                                            <p:txEl>
                                              <p:pRg st="0" end="0"/>
                                            </p:txEl>
                                          </p:spTgt>
                                        </p:tgtEl>
                                        <p:attrNameLst>
                                          <p:attrName>style.visibility</p:attrName>
                                        </p:attrNameLst>
                                      </p:cBhvr>
                                      <p:to>
                                        <p:strVal val="visible"/>
                                      </p:to>
                                    </p:set>
                                    <p:animEffect transition="in" filter="wipe(left)">
                                      <p:cBhvr>
                                        <p:cTn id="11" dur="1000"/>
                                        <p:tgtEl>
                                          <p:spTgt spid="17818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78187">
                                            <p:txEl>
                                              <p:pRg st="1" end="1"/>
                                            </p:txEl>
                                          </p:spTgt>
                                        </p:tgtEl>
                                        <p:attrNameLst>
                                          <p:attrName>style.visibility</p:attrName>
                                        </p:attrNameLst>
                                      </p:cBhvr>
                                      <p:to>
                                        <p:strVal val="visible"/>
                                      </p:to>
                                    </p:set>
                                    <p:animEffect transition="in" filter="wipe(left)">
                                      <p:cBhvr>
                                        <p:cTn id="16" dur="1000"/>
                                        <p:tgtEl>
                                          <p:spTgt spid="178187">
                                            <p:txEl>
                                              <p:pRg st="1" end="1"/>
                                            </p:txEl>
                                          </p:spTgt>
                                        </p:tgtEl>
                                      </p:cBhvr>
                                    </p:animEffect>
                                  </p:childTnLst>
                                </p:cTn>
                              </p:par>
                            </p:childTnLst>
                          </p:cTn>
                        </p:par>
                        <p:par>
                          <p:cTn id="17" fill="hold" nodeType="afterGroup">
                            <p:stCondLst>
                              <p:cond delay="1000"/>
                            </p:stCondLst>
                            <p:childTnLst>
                              <p:par>
                                <p:cTn id="18" presetID="22" presetClass="entr" presetSubtype="1" fill="hold" nodeType="afterEffect">
                                  <p:stCondLst>
                                    <p:cond delay="0"/>
                                  </p:stCondLst>
                                  <p:childTnLst>
                                    <p:set>
                                      <p:cBhvr>
                                        <p:cTn id="19" dur="1" fill="hold">
                                          <p:stCondLst>
                                            <p:cond delay="0"/>
                                          </p:stCondLst>
                                        </p:cTn>
                                        <p:tgtEl>
                                          <p:spTgt spid="178230"/>
                                        </p:tgtEl>
                                        <p:attrNameLst>
                                          <p:attrName>style.visibility</p:attrName>
                                        </p:attrNameLst>
                                      </p:cBhvr>
                                      <p:to>
                                        <p:strVal val="visible"/>
                                      </p:to>
                                    </p:set>
                                    <p:animEffect transition="in" filter="wipe(up)">
                                      <p:cBhvr>
                                        <p:cTn id="20" dur="500"/>
                                        <p:tgtEl>
                                          <p:spTgt spid="178230"/>
                                        </p:tgtEl>
                                      </p:cBhvr>
                                    </p:animEffect>
                                  </p:childTnLst>
                                  <p:subTnLst>
                                    <p:set>
                                      <p:cBhvr override="childStyle">
                                        <p:cTn dur="1" fill="hold" display="0" masterRel="nextClick" afterEffect="1"/>
                                        <p:tgtEl>
                                          <p:spTgt spid="17823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78204"/>
                                        </p:tgtEl>
                                        <p:attrNameLst>
                                          <p:attrName>style.visibility</p:attrName>
                                        </p:attrNameLst>
                                      </p:cBhvr>
                                      <p:to>
                                        <p:strVal val="visible"/>
                                      </p:to>
                                    </p:set>
                                    <p:anim calcmode="lin" valueType="num">
                                      <p:cBhvr additive="base">
                                        <p:cTn id="25" dur="500" fill="hold"/>
                                        <p:tgtEl>
                                          <p:spTgt spid="178204"/>
                                        </p:tgtEl>
                                        <p:attrNameLst>
                                          <p:attrName>ppt_x</p:attrName>
                                        </p:attrNameLst>
                                      </p:cBhvr>
                                      <p:tavLst>
                                        <p:tav tm="0">
                                          <p:val>
                                            <p:strVal val="1+#ppt_w/2"/>
                                          </p:val>
                                        </p:tav>
                                        <p:tav tm="100000">
                                          <p:val>
                                            <p:strVal val="#ppt_x"/>
                                          </p:val>
                                        </p:tav>
                                      </p:tavLst>
                                    </p:anim>
                                    <p:anim calcmode="lin" valueType="num">
                                      <p:cBhvr additive="base">
                                        <p:cTn id="26" dur="500" fill="hold"/>
                                        <p:tgtEl>
                                          <p:spTgt spid="17820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78194"/>
                                        </p:tgtEl>
                                        <p:attrNameLst>
                                          <p:attrName>style.visibility</p:attrName>
                                        </p:attrNameLst>
                                      </p:cBhvr>
                                      <p:to>
                                        <p:strVal val="visible"/>
                                      </p:to>
                                    </p:set>
                                    <p:animEffect transition="in" filter="wipe(up)">
                                      <p:cBhvr>
                                        <p:cTn id="31" dur="500"/>
                                        <p:tgtEl>
                                          <p:spTgt spid="178194"/>
                                        </p:tgtEl>
                                      </p:cBhvr>
                                    </p:animEffect>
                                  </p:childTnLst>
                                </p:cTn>
                              </p:par>
                              <p:par>
                                <p:cTn id="32" presetID="9" presetClass="entr" presetSubtype="0" fill="hold" nodeType="withEffect">
                                  <p:stCondLst>
                                    <p:cond delay="0"/>
                                  </p:stCondLst>
                                  <p:childTnLst>
                                    <p:set>
                                      <p:cBhvr>
                                        <p:cTn id="33" dur="1" fill="hold">
                                          <p:stCondLst>
                                            <p:cond delay="0"/>
                                          </p:stCondLst>
                                        </p:cTn>
                                        <p:tgtEl>
                                          <p:spTgt spid="178232"/>
                                        </p:tgtEl>
                                        <p:attrNameLst>
                                          <p:attrName>style.visibility</p:attrName>
                                        </p:attrNameLst>
                                      </p:cBhvr>
                                      <p:to>
                                        <p:strVal val="visible"/>
                                      </p:to>
                                    </p:set>
                                    <p:animEffect transition="in" filter="dissolve">
                                      <p:cBhvr>
                                        <p:cTn id="34" dur="500"/>
                                        <p:tgtEl>
                                          <p:spTgt spid="178232"/>
                                        </p:tgtEl>
                                      </p:cBhvr>
                                    </p:animEffect>
                                  </p:childTnLst>
                                  <p:subTnLst>
                                    <p:set>
                                      <p:cBhvr override="childStyle">
                                        <p:cTn dur="1" fill="hold" display="0" masterRel="nextClick" afterEffect="1"/>
                                        <p:tgtEl>
                                          <p:spTgt spid="178232"/>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nodeType="clickEffect">
                                  <p:stCondLst>
                                    <p:cond delay="0"/>
                                  </p:stCondLst>
                                  <p:childTnLst>
                                    <p:set>
                                      <p:cBhvr>
                                        <p:cTn id="38" dur="1" fill="hold">
                                          <p:stCondLst>
                                            <p:cond delay="0"/>
                                          </p:stCondLst>
                                        </p:cTn>
                                        <p:tgtEl>
                                          <p:spTgt spid="178203"/>
                                        </p:tgtEl>
                                        <p:attrNameLst>
                                          <p:attrName>style.visibility</p:attrName>
                                        </p:attrNameLst>
                                      </p:cBhvr>
                                      <p:to>
                                        <p:strVal val="visible"/>
                                      </p:to>
                                    </p:set>
                                    <p:anim calcmode="lin" valueType="num">
                                      <p:cBhvr>
                                        <p:cTn id="39" dur="1000" fill="hold"/>
                                        <p:tgtEl>
                                          <p:spTgt spid="178203"/>
                                        </p:tgtEl>
                                        <p:attrNameLst>
                                          <p:attrName>ppt_w</p:attrName>
                                        </p:attrNameLst>
                                      </p:cBhvr>
                                      <p:tavLst>
                                        <p:tav tm="0">
                                          <p:val>
                                            <p:fltVal val="0"/>
                                          </p:val>
                                        </p:tav>
                                        <p:tav tm="100000">
                                          <p:val>
                                            <p:strVal val="#ppt_w"/>
                                          </p:val>
                                        </p:tav>
                                      </p:tavLst>
                                    </p:anim>
                                    <p:anim calcmode="lin" valueType="num">
                                      <p:cBhvr>
                                        <p:cTn id="40" dur="1000" fill="hold"/>
                                        <p:tgtEl>
                                          <p:spTgt spid="178203"/>
                                        </p:tgtEl>
                                        <p:attrNameLst>
                                          <p:attrName>ppt_h</p:attrName>
                                        </p:attrNameLst>
                                      </p:cBhvr>
                                      <p:tavLst>
                                        <p:tav tm="0">
                                          <p:val>
                                            <p:fltVal val="0"/>
                                          </p:val>
                                        </p:tav>
                                        <p:tav tm="100000">
                                          <p:val>
                                            <p:strVal val="#ppt_h"/>
                                          </p:val>
                                        </p:tav>
                                      </p:tavLst>
                                    </p:anim>
                                    <p:anim calcmode="lin" valueType="num">
                                      <p:cBhvr>
                                        <p:cTn id="41" dur="1000" fill="hold"/>
                                        <p:tgtEl>
                                          <p:spTgt spid="17820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7820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build="p"/>
      <p:bldP spid="1781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B7630C-6805-41DE-C63D-C5098304B6B5}"/>
              </a:ext>
            </a:extLst>
          </p:cNvPr>
          <p:cNvSpPr>
            <a:spLocks noGrp="1"/>
          </p:cNvSpPr>
          <p:nvPr>
            <p:ph type="title"/>
          </p:nvPr>
        </p:nvSpPr>
        <p:spPr/>
        <p:txBody>
          <a:bodyPr/>
          <a:lstStyle/>
          <a:p>
            <a:r>
              <a:rPr lang="en-US" dirty="0"/>
              <a:t>Review of previous lecture </a:t>
            </a:r>
          </a:p>
        </p:txBody>
      </p:sp>
      <p:sp>
        <p:nvSpPr>
          <p:cNvPr id="7" name="Content Placeholder 6">
            <a:extLst>
              <a:ext uri="{FF2B5EF4-FFF2-40B4-BE49-F238E27FC236}">
                <a16:creationId xmlns:a16="http://schemas.microsoft.com/office/drawing/2014/main" id="{56EB1D6D-783B-A402-15C5-4F4BB76F3878}"/>
              </a:ext>
            </a:extLst>
          </p:cNvPr>
          <p:cNvSpPr>
            <a:spLocks noGrp="1"/>
          </p:cNvSpPr>
          <p:nvPr>
            <p:ph idx="1"/>
          </p:nvPr>
        </p:nvSpPr>
        <p:spPr/>
        <p:txBody>
          <a:bodyPr/>
          <a:lstStyle/>
          <a:p>
            <a:pPr>
              <a:buFont typeface="Wingdings" panose="05000000000000000000" pitchFamily="2" charset="2"/>
              <a:buChar char="Ø"/>
            </a:pPr>
            <a:r>
              <a:rPr lang="en-US" dirty="0"/>
              <a:t>SOP POS equation understanding</a:t>
            </a:r>
          </a:p>
          <a:p>
            <a:pPr>
              <a:buFont typeface="Wingdings" panose="05000000000000000000" pitchFamily="2" charset="2"/>
              <a:buChar char="Ø"/>
            </a:pPr>
            <a:r>
              <a:rPr lang="en-US" dirty="0"/>
              <a:t>Boolean Rules and Laws</a:t>
            </a:r>
          </a:p>
          <a:p>
            <a:pPr>
              <a:buFont typeface="Wingdings" panose="05000000000000000000" pitchFamily="2" charset="2"/>
              <a:buChar char="Ø"/>
            </a:pPr>
            <a:r>
              <a:rPr lang="en-US" dirty="0"/>
              <a:t>Simplification of Boolean equation</a:t>
            </a:r>
          </a:p>
          <a:p>
            <a:pPr>
              <a:buFont typeface="Wingdings" panose="05000000000000000000" pitchFamily="2" charset="2"/>
              <a:buChar char="Ø"/>
            </a:pPr>
            <a:r>
              <a:rPr lang="en-US" dirty="0"/>
              <a:t>Gate </a:t>
            </a:r>
            <a:r>
              <a:rPr lang="en-US" dirty="0" err="1"/>
              <a:t>Equivalecy</a:t>
            </a:r>
            <a:r>
              <a:rPr lang="en-US" dirty="0"/>
              <a:t> </a:t>
            </a:r>
          </a:p>
          <a:p>
            <a:pPr>
              <a:buFont typeface="Wingdings" panose="05000000000000000000" pitchFamily="2" charset="2"/>
              <a:buChar char="Ø"/>
            </a:pPr>
            <a:r>
              <a:rPr lang="en-US" dirty="0"/>
              <a:t>Designing Rules </a:t>
            </a:r>
            <a:r>
              <a:rPr lang="en-US" dirty="0" err="1"/>
              <a:t>finalizartion</a:t>
            </a:r>
            <a:endParaRPr lang="en-US" dirty="0"/>
          </a:p>
          <a:p>
            <a:pPr>
              <a:buFont typeface="Wingdings" panose="05000000000000000000" pitchFamily="2" charset="2"/>
              <a:buChar char="Ø"/>
            </a:pPr>
            <a:endParaRPr lang="en-US" dirty="0"/>
          </a:p>
        </p:txBody>
      </p:sp>
      <p:sp>
        <p:nvSpPr>
          <p:cNvPr id="2" name="Footer Placeholder 1">
            <a:extLst>
              <a:ext uri="{FF2B5EF4-FFF2-40B4-BE49-F238E27FC236}">
                <a16:creationId xmlns:a16="http://schemas.microsoft.com/office/drawing/2014/main" id="{7D88AE78-47B6-DA50-C393-6E15E3708A74}"/>
              </a:ext>
            </a:extLst>
          </p:cNvPr>
          <p:cNvSpPr>
            <a:spLocks noGrp="1"/>
          </p:cNvSpPr>
          <p:nvPr>
            <p:ph type="ftr" sz="quarter" idx="11"/>
          </p:nvPr>
        </p:nvSpPr>
        <p:spPr/>
        <p:txBody>
          <a:bodyPr/>
          <a:lstStyle/>
          <a:p>
            <a:pPr>
              <a:defRPr/>
            </a:pPr>
            <a:r>
              <a:rPr lang="en-US"/>
              <a:t>M. Zain Uddin</a:t>
            </a:r>
          </a:p>
        </p:txBody>
      </p:sp>
      <p:sp>
        <p:nvSpPr>
          <p:cNvPr id="3" name="Slide Number Placeholder 2">
            <a:extLst>
              <a:ext uri="{FF2B5EF4-FFF2-40B4-BE49-F238E27FC236}">
                <a16:creationId xmlns:a16="http://schemas.microsoft.com/office/drawing/2014/main" id="{82C8D615-4E42-FAE3-C0A9-1AB6DDE38B1D}"/>
              </a:ext>
            </a:extLst>
          </p:cNvPr>
          <p:cNvSpPr>
            <a:spLocks noGrp="1"/>
          </p:cNvSpPr>
          <p:nvPr>
            <p:ph type="sldNum" sz="quarter" idx="12"/>
          </p:nvPr>
        </p:nvSpPr>
        <p:spPr/>
        <p:txBody>
          <a:bodyPr/>
          <a:lstStyle/>
          <a:p>
            <a:pPr>
              <a:defRPr/>
            </a:pPr>
            <a:fld id="{76E88F19-6304-47FC-B56C-70C2EBBFAEE2}" type="slidenum">
              <a:rPr lang="en-US" smtClean="0"/>
              <a:pPr>
                <a:defRPr/>
              </a:pPr>
              <a:t>3</a:t>
            </a:fld>
            <a:endParaRPr lang="en-US"/>
          </a:p>
        </p:txBody>
      </p:sp>
      <p:sp>
        <p:nvSpPr>
          <p:cNvPr id="5" name="TextBox 4">
            <a:extLst>
              <a:ext uri="{FF2B5EF4-FFF2-40B4-BE49-F238E27FC236}">
                <a16:creationId xmlns:a16="http://schemas.microsoft.com/office/drawing/2014/main" id="{7DAB7449-39EA-C208-0FE3-D61FF1DE63E7}"/>
              </a:ext>
            </a:extLst>
          </p:cNvPr>
          <p:cNvSpPr txBox="1"/>
          <p:nvPr/>
        </p:nvSpPr>
        <p:spPr>
          <a:xfrm>
            <a:off x="3048778" y="3244334"/>
            <a:ext cx="6097554"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5064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56C6-6E0F-ABE9-64A2-1727DCC0FBA1}"/>
              </a:ext>
            </a:extLst>
          </p:cNvPr>
          <p:cNvSpPr>
            <a:spLocks noGrp="1"/>
          </p:cNvSpPr>
          <p:nvPr>
            <p:ph type="title"/>
          </p:nvPr>
        </p:nvSpPr>
        <p:spPr/>
        <p:txBody>
          <a:bodyPr/>
          <a:lstStyle/>
          <a:p>
            <a:r>
              <a:rPr lang="en-US" dirty="0"/>
              <a:t>Basic Designing Rules</a:t>
            </a:r>
          </a:p>
        </p:txBody>
      </p:sp>
      <p:sp>
        <p:nvSpPr>
          <p:cNvPr id="3" name="Content Placeholder 2">
            <a:extLst>
              <a:ext uri="{FF2B5EF4-FFF2-40B4-BE49-F238E27FC236}">
                <a16:creationId xmlns:a16="http://schemas.microsoft.com/office/drawing/2014/main" id="{5BE2388D-D28C-9997-95B0-6E2B3FE87E36}"/>
              </a:ext>
            </a:extLst>
          </p:cNvPr>
          <p:cNvSpPr>
            <a:spLocks noGrp="1"/>
          </p:cNvSpPr>
          <p:nvPr>
            <p:ph idx="1"/>
          </p:nvPr>
        </p:nvSpPr>
        <p:spPr>
          <a:xfrm>
            <a:off x="1096432" y="1846264"/>
            <a:ext cx="10913315" cy="4022725"/>
          </a:xfrm>
        </p:spPr>
        <p:txBody>
          <a:bodyPr/>
          <a:lstStyle/>
          <a:p>
            <a:r>
              <a:rPr lang="en-US" dirty="0"/>
              <a:t>Step 1: identify number of inputs and individual input bits </a:t>
            </a:r>
          </a:p>
          <a:p>
            <a:r>
              <a:rPr lang="en-US" dirty="0"/>
              <a:t>Step 2: draw truth table if total number of inputs bits </a:t>
            </a:r>
          </a:p>
          <a:p>
            <a:r>
              <a:rPr lang="en-US" dirty="0"/>
              <a:t>Step 3: identify number of outputs and output bits </a:t>
            </a:r>
          </a:p>
          <a:p>
            <a:r>
              <a:rPr lang="en-US" dirty="0"/>
              <a:t>Step 4: Identify output value on each combination of inputs </a:t>
            </a:r>
          </a:p>
          <a:p>
            <a:r>
              <a:rPr lang="en-US" dirty="0"/>
              <a:t>Step 5: identify whether any output can be solve using single gate or related to single or multiple inputs.</a:t>
            </a:r>
          </a:p>
          <a:p>
            <a:r>
              <a:rPr lang="en-US" dirty="0"/>
              <a:t>Step 6: Now determine Boolean expression of each output bit.</a:t>
            </a:r>
          </a:p>
          <a:p>
            <a:r>
              <a:rPr lang="en-US" dirty="0"/>
              <a:t>Step 7 : Simplify this equation using Boolean rules laws or </a:t>
            </a:r>
            <a:r>
              <a:rPr lang="en-US" dirty="0" err="1"/>
              <a:t>Kmap</a:t>
            </a:r>
            <a:endParaRPr lang="en-US" dirty="0"/>
          </a:p>
          <a:p>
            <a:r>
              <a:rPr lang="en-US" dirty="0"/>
              <a:t>Step 8: Draw the circuit diagram of that simplified equation.</a:t>
            </a:r>
          </a:p>
        </p:txBody>
      </p:sp>
      <p:sp>
        <p:nvSpPr>
          <p:cNvPr id="4" name="Footer Placeholder 3">
            <a:extLst>
              <a:ext uri="{FF2B5EF4-FFF2-40B4-BE49-F238E27FC236}">
                <a16:creationId xmlns:a16="http://schemas.microsoft.com/office/drawing/2014/main" id="{D7153FBF-82CF-22E1-E378-6D3B2D6F320B}"/>
              </a:ext>
            </a:extLst>
          </p:cNvPr>
          <p:cNvSpPr>
            <a:spLocks noGrp="1"/>
          </p:cNvSpPr>
          <p:nvPr>
            <p:ph type="ftr" sz="quarter" idx="11"/>
          </p:nvPr>
        </p:nvSpPr>
        <p:spPr/>
        <p:txBody>
          <a:bodyPr/>
          <a:lstStyle/>
          <a:p>
            <a:pPr>
              <a:defRPr/>
            </a:pPr>
            <a:r>
              <a:rPr lang="en-US"/>
              <a:t>M. Zain Uddin</a:t>
            </a:r>
          </a:p>
        </p:txBody>
      </p:sp>
      <p:sp>
        <p:nvSpPr>
          <p:cNvPr id="5" name="Slide Number Placeholder 4">
            <a:extLst>
              <a:ext uri="{FF2B5EF4-FFF2-40B4-BE49-F238E27FC236}">
                <a16:creationId xmlns:a16="http://schemas.microsoft.com/office/drawing/2014/main" id="{5FFE3336-7C78-9DCE-A7EE-1022A8AA4163}"/>
              </a:ext>
            </a:extLst>
          </p:cNvPr>
          <p:cNvSpPr>
            <a:spLocks noGrp="1"/>
          </p:cNvSpPr>
          <p:nvPr>
            <p:ph type="sldNum" sz="quarter" idx="12"/>
          </p:nvPr>
        </p:nvSpPr>
        <p:spPr/>
        <p:txBody>
          <a:bodyPr/>
          <a:lstStyle/>
          <a:p>
            <a:pPr>
              <a:defRPr/>
            </a:pPr>
            <a:fld id="{776B1003-78F8-4240-9930-0277CEDB9170}" type="slidenum">
              <a:rPr lang="en-US" smtClean="0"/>
              <a:pPr>
                <a:defRPr/>
              </a:pPr>
              <a:t>4</a:t>
            </a:fld>
            <a:endParaRPr lang="en-US"/>
          </a:p>
        </p:txBody>
      </p:sp>
    </p:spTree>
    <p:extLst>
      <p:ext uri="{BB962C8B-B14F-4D97-AF65-F5344CB8AC3E}">
        <p14:creationId xmlns:p14="http://schemas.microsoft.com/office/powerpoint/2010/main" val="158715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9" name="Text Box 5">
            <a:extLst>
              <a:ext uri="{FF2B5EF4-FFF2-40B4-BE49-F238E27FC236}">
                <a16:creationId xmlns:a16="http://schemas.microsoft.com/office/drawing/2014/main" id="{7D6B9379-F1BA-DB3F-221F-DF399DFD3695}"/>
              </a:ext>
            </a:extLst>
          </p:cNvPr>
          <p:cNvSpPr txBox="1">
            <a:spLocks noChangeArrowheads="1"/>
          </p:cNvSpPr>
          <p:nvPr/>
        </p:nvSpPr>
        <p:spPr bwMode="auto">
          <a:xfrm>
            <a:off x="2362200" y="1784351"/>
            <a:ext cx="769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 example of an SOP implementation is shown. The SOP expression is an AND-OR combination of the input variables and the appropriate complements.</a:t>
            </a:r>
          </a:p>
        </p:txBody>
      </p:sp>
      <p:sp>
        <p:nvSpPr>
          <p:cNvPr id="139271" name="Text Box 7">
            <a:extLst>
              <a:ext uri="{FF2B5EF4-FFF2-40B4-BE49-F238E27FC236}">
                <a16:creationId xmlns:a16="http://schemas.microsoft.com/office/drawing/2014/main" id="{09632B87-DBBC-D452-C38B-7D7EC5CCFCEE}"/>
              </a:ext>
            </a:extLst>
          </p:cNvPr>
          <p:cNvSpPr txBox="1">
            <a:spLocks noChangeArrowheads="1"/>
          </p:cNvSpPr>
          <p:nvPr/>
        </p:nvSpPr>
        <p:spPr bwMode="auto">
          <a:xfrm>
            <a:off x="8458200" y="385445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8000"/>
                </a:solidFill>
                <a:latin typeface="Arial" panose="020B0604020202020204" pitchFamily="34" charset="0"/>
              </a:rPr>
              <a:t>SOP</a:t>
            </a:r>
          </a:p>
        </p:txBody>
      </p:sp>
      <p:grpSp>
        <p:nvGrpSpPr>
          <p:cNvPr id="139272" name="Group 8">
            <a:extLst>
              <a:ext uri="{FF2B5EF4-FFF2-40B4-BE49-F238E27FC236}">
                <a16:creationId xmlns:a16="http://schemas.microsoft.com/office/drawing/2014/main" id="{A44369F4-45EB-105D-5875-BCE4FFE7D436}"/>
              </a:ext>
            </a:extLst>
          </p:cNvPr>
          <p:cNvGrpSpPr>
            <a:grpSpLocks/>
          </p:cNvGrpSpPr>
          <p:nvPr/>
        </p:nvGrpSpPr>
        <p:grpSpPr bwMode="auto">
          <a:xfrm>
            <a:off x="6019800" y="4508500"/>
            <a:ext cx="533400" cy="336550"/>
            <a:chOff x="2832" y="3388"/>
            <a:chExt cx="336" cy="212"/>
          </a:xfrm>
        </p:grpSpPr>
        <p:sp>
          <p:nvSpPr>
            <p:cNvPr id="139273" name="Text Box 9">
              <a:extLst>
                <a:ext uri="{FF2B5EF4-FFF2-40B4-BE49-F238E27FC236}">
                  <a16:creationId xmlns:a16="http://schemas.microsoft.com/office/drawing/2014/main" id="{D18C43ED-5BE8-EE64-ABC4-582DAA1D8C18}"/>
                </a:ext>
              </a:extLst>
            </p:cNvPr>
            <p:cNvSpPr txBox="1">
              <a:spLocks noChangeArrowheads="1"/>
            </p:cNvSpPr>
            <p:nvPr/>
          </p:nvSpPr>
          <p:spPr bwMode="auto">
            <a:xfrm>
              <a:off x="2832" y="338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DE</a:t>
              </a:r>
            </a:p>
          </p:txBody>
        </p:sp>
        <p:sp>
          <p:nvSpPr>
            <p:cNvPr id="139274" name="Line 10">
              <a:extLst>
                <a:ext uri="{FF2B5EF4-FFF2-40B4-BE49-F238E27FC236}">
                  <a16:creationId xmlns:a16="http://schemas.microsoft.com/office/drawing/2014/main" id="{03DFAF54-A173-75CF-7C4D-60C6FCCE3DD7}"/>
                </a:ext>
              </a:extLst>
            </p:cNvPr>
            <p:cNvSpPr>
              <a:spLocks noChangeShapeType="1"/>
            </p:cNvSpPr>
            <p:nvPr/>
          </p:nvSpPr>
          <p:spPr bwMode="auto">
            <a:xfrm>
              <a:off x="2900" y="3424"/>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75" name="Group 11">
            <a:extLst>
              <a:ext uri="{FF2B5EF4-FFF2-40B4-BE49-F238E27FC236}">
                <a16:creationId xmlns:a16="http://schemas.microsoft.com/office/drawing/2014/main" id="{D064BCFE-12FD-99F6-BA73-86F8A1724E5D}"/>
              </a:ext>
            </a:extLst>
          </p:cNvPr>
          <p:cNvGrpSpPr>
            <a:grpSpLocks/>
          </p:cNvGrpSpPr>
          <p:nvPr/>
        </p:nvGrpSpPr>
        <p:grpSpPr bwMode="auto">
          <a:xfrm>
            <a:off x="5943600" y="3473450"/>
            <a:ext cx="762000" cy="336550"/>
            <a:chOff x="2784" y="2736"/>
            <a:chExt cx="480" cy="212"/>
          </a:xfrm>
        </p:grpSpPr>
        <p:sp>
          <p:nvSpPr>
            <p:cNvPr id="139276" name="Text Box 12">
              <a:extLst>
                <a:ext uri="{FF2B5EF4-FFF2-40B4-BE49-F238E27FC236}">
                  <a16:creationId xmlns:a16="http://schemas.microsoft.com/office/drawing/2014/main" id="{FE861F90-F797-4E28-36DB-CFCB2F2FAC8E}"/>
                </a:ext>
              </a:extLst>
            </p:cNvPr>
            <p:cNvSpPr txBox="1">
              <a:spLocks noChangeArrowheads="1"/>
            </p:cNvSpPr>
            <p:nvPr/>
          </p:nvSpPr>
          <p:spPr bwMode="auto">
            <a:xfrm>
              <a:off x="2784" y="273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ABC</a:t>
              </a:r>
            </a:p>
          </p:txBody>
        </p:sp>
        <p:sp>
          <p:nvSpPr>
            <p:cNvPr id="139277" name="Line 13">
              <a:extLst>
                <a:ext uri="{FF2B5EF4-FFF2-40B4-BE49-F238E27FC236}">
                  <a16:creationId xmlns:a16="http://schemas.microsoft.com/office/drawing/2014/main" id="{AB226D13-67F8-EAA0-0924-9B8280B86E22}"/>
                </a:ext>
              </a:extLst>
            </p:cNvPr>
            <p:cNvSpPr>
              <a:spLocks noChangeShapeType="1"/>
            </p:cNvSpPr>
            <p:nvPr/>
          </p:nvSpPr>
          <p:spPr bwMode="auto">
            <a:xfrm>
              <a:off x="3020" y="27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39278" name="Group 14">
            <a:extLst>
              <a:ext uri="{FF2B5EF4-FFF2-40B4-BE49-F238E27FC236}">
                <a16:creationId xmlns:a16="http://schemas.microsoft.com/office/drawing/2014/main" id="{12B06754-0542-DC0D-F9AD-B1E82A7DA194}"/>
              </a:ext>
            </a:extLst>
          </p:cNvPr>
          <p:cNvGrpSpPr>
            <a:grpSpLocks/>
          </p:cNvGrpSpPr>
          <p:nvPr/>
        </p:nvGrpSpPr>
        <p:grpSpPr bwMode="auto">
          <a:xfrm>
            <a:off x="4343400" y="3321050"/>
            <a:ext cx="304800" cy="1631950"/>
            <a:chOff x="1776" y="2640"/>
            <a:chExt cx="192" cy="1028"/>
          </a:xfrm>
        </p:grpSpPr>
        <p:sp>
          <p:nvSpPr>
            <p:cNvPr id="139279" name="Text Box 15">
              <a:extLst>
                <a:ext uri="{FF2B5EF4-FFF2-40B4-BE49-F238E27FC236}">
                  <a16:creationId xmlns:a16="http://schemas.microsoft.com/office/drawing/2014/main" id="{62302DAD-E5C1-ADB7-8221-41912CEDAD7C}"/>
                </a:ext>
              </a:extLst>
            </p:cNvPr>
            <p:cNvSpPr txBox="1">
              <a:spLocks noChangeArrowheads="1"/>
            </p:cNvSpPr>
            <p:nvPr/>
          </p:nvSpPr>
          <p:spPr bwMode="auto">
            <a:xfrm>
              <a:off x="1776"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39280" name="Text Box 16">
              <a:extLst>
                <a:ext uri="{FF2B5EF4-FFF2-40B4-BE49-F238E27FC236}">
                  <a16:creationId xmlns:a16="http://schemas.microsoft.com/office/drawing/2014/main" id="{3C114D55-B113-0562-3DC4-6160D26174BA}"/>
                </a:ext>
              </a:extLst>
            </p:cNvPr>
            <p:cNvSpPr txBox="1">
              <a:spLocks noChangeArrowheads="1"/>
            </p:cNvSpPr>
            <p:nvPr/>
          </p:nvSpPr>
          <p:spPr bwMode="auto">
            <a:xfrm>
              <a:off x="1776"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39281" name="Text Box 17">
              <a:extLst>
                <a:ext uri="{FF2B5EF4-FFF2-40B4-BE49-F238E27FC236}">
                  <a16:creationId xmlns:a16="http://schemas.microsoft.com/office/drawing/2014/main" id="{3ED834B5-9772-1870-9A0D-C49B81FCDC22}"/>
                </a:ext>
              </a:extLst>
            </p:cNvPr>
            <p:cNvSpPr txBox="1">
              <a:spLocks noChangeArrowheads="1"/>
            </p:cNvSpPr>
            <p:nvPr/>
          </p:nvSpPr>
          <p:spPr bwMode="auto">
            <a:xfrm>
              <a:off x="1776"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39282" name="Line 18">
              <a:extLst>
                <a:ext uri="{FF2B5EF4-FFF2-40B4-BE49-F238E27FC236}">
                  <a16:creationId xmlns:a16="http://schemas.microsoft.com/office/drawing/2014/main" id="{09EB1991-443C-CBD4-08DB-B2F687EA3228}"/>
                </a:ext>
              </a:extLst>
            </p:cNvPr>
            <p:cNvSpPr>
              <a:spLocks noChangeShapeType="1"/>
            </p:cNvSpPr>
            <p:nvPr/>
          </p:nvSpPr>
          <p:spPr bwMode="auto">
            <a:xfrm>
              <a:off x="1840"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83" name="Text Box 19">
              <a:extLst>
                <a:ext uri="{FF2B5EF4-FFF2-40B4-BE49-F238E27FC236}">
                  <a16:creationId xmlns:a16="http://schemas.microsoft.com/office/drawing/2014/main" id="{264F0BC5-7908-F454-18CA-FE6DFF5AA96F}"/>
                </a:ext>
              </a:extLst>
            </p:cNvPr>
            <p:cNvSpPr txBox="1">
              <a:spLocks noChangeArrowheads="1"/>
            </p:cNvSpPr>
            <p:nvPr/>
          </p:nvSpPr>
          <p:spPr bwMode="auto">
            <a:xfrm>
              <a:off x="1776" y="34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E</a:t>
              </a:r>
            </a:p>
          </p:txBody>
        </p:sp>
        <p:sp>
          <p:nvSpPr>
            <p:cNvPr id="139284" name="Text Box 20">
              <a:extLst>
                <a:ext uri="{FF2B5EF4-FFF2-40B4-BE49-F238E27FC236}">
                  <a16:creationId xmlns:a16="http://schemas.microsoft.com/office/drawing/2014/main" id="{F4F99FCD-9C6F-1AA0-92EB-964ABB07F2FA}"/>
                </a:ext>
              </a:extLst>
            </p:cNvPr>
            <p:cNvSpPr txBox="1">
              <a:spLocks noChangeArrowheads="1"/>
            </p:cNvSpPr>
            <p:nvPr/>
          </p:nvSpPr>
          <p:spPr bwMode="auto">
            <a:xfrm>
              <a:off x="1776"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sp>
          <p:nvSpPr>
            <p:cNvPr id="139285" name="Line 21">
              <a:extLst>
                <a:ext uri="{FF2B5EF4-FFF2-40B4-BE49-F238E27FC236}">
                  <a16:creationId xmlns:a16="http://schemas.microsoft.com/office/drawing/2014/main" id="{778C1459-6693-DFA8-93C7-F5C73137856B}"/>
                </a:ext>
              </a:extLst>
            </p:cNvPr>
            <p:cNvSpPr>
              <a:spLocks noChangeShapeType="1"/>
            </p:cNvSpPr>
            <p:nvPr/>
          </p:nvSpPr>
          <p:spPr bwMode="auto">
            <a:xfrm>
              <a:off x="1828" y="32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39286" name="Object 22">
            <a:extLst>
              <a:ext uri="{FF2B5EF4-FFF2-40B4-BE49-F238E27FC236}">
                <a16:creationId xmlns:a16="http://schemas.microsoft.com/office/drawing/2014/main" id="{1F68DE6A-07F9-ADAC-E207-FBB7A6D13E93}"/>
              </a:ext>
            </a:extLst>
          </p:cNvPr>
          <p:cNvGraphicFramePr>
            <a:graphicFrameLocks noChangeAspect="1"/>
          </p:cNvGraphicFramePr>
          <p:nvPr/>
        </p:nvGraphicFramePr>
        <p:xfrm>
          <a:off x="4648200" y="3473450"/>
          <a:ext cx="3810000" cy="1404938"/>
        </p:xfrm>
        <a:graphic>
          <a:graphicData uri="http://schemas.openxmlformats.org/presentationml/2006/ole">
            <mc:AlternateContent xmlns:mc="http://schemas.openxmlformats.org/markup-compatibility/2006">
              <mc:Choice xmlns:v="urn:schemas-microsoft-com:vml" Requires="v">
                <p:oleObj name="CorelDRAW" r:id="rId3" imgW="2042280" imgH="742680" progId="CorelDRAW.Graphic.13">
                  <p:embed/>
                </p:oleObj>
              </mc:Choice>
              <mc:Fallback>
                <p:oleObj name="CorelDRAW" r:id="rId3" imgW="2042280" imgH="742680" progId="CorelDRAW.Graphic.13">
                  <p:embed/>
                  <p:pic>
                    <p:nvPicPr>
                      <p:cNvPr id="139286" name="Object 22">
                        <a:extLst>
                          <a:ext uri="{FF2B5EF4-FFF2-40B4-BE49-F238E27FC236}">
                            <a16:creationId xmlns:a16="http://schemas.microsoft.com/office/drawing/2014/main" id="{1F68DE6A-07F9-ADAC-E207-FBB7A6D13E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473450"/>
                        <a:ext cx="38100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9287" name="Group 23">
            <a:extLst>
              <a:ext uri="{FF2B5EF4-FFF2-40B4-BE49-F238E27FC236}">
                <a16:creationId xmlns:a16="http://schemas.microsoft.com/office/drawing/2014/main" id="{A1623A38-B8BA-FE90-1C5B-7F431A0124E1}"/>
              </a:ext>
            </a:extLst>
          </p:cNvPr>
          <p:cNvGrpSpPr>
            <a:grpSpLocks/>
          </p:cNvGrpSpPr>
          <p:nvPr/>
        </p:nvGrpSpPr>
        <p:grpSpPr bwMode="auto">
          <a:xfrm>
            <a:off x="6858000" y="3854450"/>
            <a:ext cx="1676400" cy="336550"/>
            <a:chOff x="3360" y="2976"/>
            <a:chExt cx="1056" cy="212"/>
          </a:xfrm>
        </p:grpSpPr>
        <p:sp>
          <p:nvSpPr>
            <p:cNvPr id="139288" name="Text Box 24">
              <a:extLst>
                <a:ext uri="{FF2B5EF4-FFF2-40B4-BE49-F238E27FC236}">
                  <a16:creationId xmlns:a16="http://schemas.microsoft.com/office/drawing/2014/main" id="{785973F0-0042-5BF1-C60E-7CCBDD146667}"/>
                </a:ext>
              </a:extLst>
            </p:cNvPr>
            <p:cNvSpPr txBox="1">
              <a:spLocks noChangeArrowheads="1"/>
            </p:cNvSpPr>
            <p:nvPr/>
          </p:nvSpPr>
          <p:spPr bwMode="auto">
            <a:xfrm>
              <a:off x="3360" y="297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 ABC</a:t>
              </a:r>
            </a:p>
          </p:txBody>
        </p:sp>
        <p:sp>
          <p:nvSpPr>
            <p:cNvPr id="139289" name="Text Box 25">
              <a:extLst>
                <a:ext uri="{FF2B5EF4-FFF2-40B4-BE49-F238E27FC236}">
                  <a16:creationId xmlns:a16="http://schemas.microsoft.com/office/drawing/2014/main" id="{E101A4EC-66F0-7708-5EBA-1803F0241251}"/>
                </a:ext>
              </a:extLst>
            </p:cNvPr>
            <p:cNvSpPr txBox="1">
              <a:spLocks noChangeArrowheads="1"/>
            </p:cNvSpPr>
            <p:nvPr/>
          </p:nvSpPr>
          <p:spPr bwMode="auto">
            <a:xfrm>
              <a:off x="3840" y="2976"/>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 + DE</a:t>
              </a:r>
            </a:p>
          </p:txBody>
        </p:sp>
        <p:sp>
          <p:nvSpPr>
            <p:cNvPr id="139290" name="Line 26">
              <a:extLst>
                <a:ext uri="{FF2B5EF4-FFF2-40B4-BE49-F238E27FC236}">
                  <a16:creationId xmlns:a16="http://schemas.microsoft.com/office/drawing/2014/main" id="{D97C1109-EC73-154E-BFE2-A2CB9EECFFDF}"/>
                </a:ext>
              </a:extLst>
            </p:cNvPr>
            <p:cNvSpPr>
              <a:spLocks noChangeShapeType="1"/>
            </p:cNvSpPr>
            <p:nvPr/>
          </p:nvSpPr>
          <p:spPr bwMode="auto">
            <a:xfrm>
              <a:off x="4052" y="3016"/>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9291" name="Line 27">
              <a:extLst>
                <a:ext uri="{FF2B5EF4-FFF2-40B4-BE49-F238E27FC236}">
                  <a16:creationId xmlns:a16="http://schemas.microsoft.com/office/drawing/2014/main" id="{C8EF62D6-F5BB-7A9C-23A3-DE7AF6F54648}"/>
                </a:ext>
              </a:extLst>
            </p:cNvPr>
            <p:cNvSpPr>
              <a:spLocks noChangeShapeType="1"/>
            </p:cNvSpPr>
            <p:nvPr/>
          </p:nvSpPr>
          <p:spPr bwMode="auto">
            <a:xfrm>
              <a:off x="3836" y="302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Title 3">
            <a:extLst>
              <a:ext uri="{FF2B5EF4-FFF2-40B4-BE49-F238E27FC236}">
                <a16:creationId xmlns:a16="http://schemas.microsoft.com/office/drawing/2014/main" id="{FEE06373-0129-A3FA-EAE3-0538609557D2}"/>
              </a:ext>
            </a:extLst>
          </p:cNvPr>
          <p:cNvSpPr>
            <a:spLocks noGrp="1"/>
          </p:cNvSpPr>
          <p:nvPr>
            <p:ph type="title"/>
          </p:nvPr>
        </p:nvSpPr>
        <p:spPr>
          <a:xfrm>
            <a:off x="990600" y="930276"/>
            <a:ext cx="10058400" cy="714375"/>
          </a:xfrm>
        </p:spPr>
        <p:txBody>
          <a:bodyPr>
            <a:normAutofit fontScale="90000"/>
          </a:bodyPr>
          <a:lstStyle/>
          <a:p>
            <a:r>
              <a:rPr lang="en-US" dirty="0"/>
              <a:t>Combinational Logic Circuits</a:t>
            </a:r>
          </a:p>
        </p:txBody>
      </p:sp>
    </p:spTree>
    <p:extLst>
      <p:ext uri="{BB962C8B-B14F-4D97-AF65-F5344CB8AC3E}">
        <p14:creationId xmlns:p14="http://schemas.microsoft.com/office/powerpoint/2010/main" val="3202918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afterEffect">
                                  <p:stCondLst>
                                    <p:cond delay="0"/>
                                  </p:stCondLst>
                                  <p:childTnLst>
                                    <p:set>
                                      <p:cBhvr>
                                        <p:cTn id="6" dur="1" fill="hold">
                                          <p:stCondLst>
                                            <p:cond delay="0"/>
                                          </p:stCondLst>
                                        </p:cTn>
                                        <p:tgtEl>
                                          <p:spTgt spid="139286"/>
                                        </p:tgtEl>
                                        <p:attrNameLst>
                                          <p:attrName>style.visibility</p:attrName>
                                        </p:attrNameLst>
                                      </p:cBhvr>
                                      <p:to>
                                        <p:strVal val="visible"/>
                                      </p:to>
                                    </p:set>
                                    <p:animEffect transition="in" filter="fade">
                                      <p:cBhvr>
                                        <p:cTn id="7" dur="1000"/>
                                        <p:tgtEl>
                                          <p:spTgt spid="139286"/>
                                        </p:tgtEl>
                                      </p:cBhvr>
                                    </p:animEffect>
                                    <p:anim calcmode="lin" valueType="num">
                                      <p:cBhvr>
                                        <p:cTn id="8" dur="1000" fill="hold"/>
                                        <p:tgtEl>
                                          <p:spTgt spid="139286"/>
                                        </p:tgtEl>
                                        <p:attrNameLst>
                                          <p:attrName>ppt_x</p:attrName>
                                        </p:attrNameLst>
                                      </p:cBhvr>
                                      <p:tavLst>
                                        <p:tav tm="0">
                                          <p:val>
                                            <p:strVal val="#ppt_x"/>
                                          </p:val>
                                        </p:tav>
                                        <p:tav tm="100000">
                                          <p:val>
                                            <p:strVal val="#ppt_x"/>
                                          </p:val>
                                        </p:tav>
                                      </p:tavLst>
                                    </p:anim>
                                    <p:anim calcmode="lin" valueType="num">
                                      <p:cBhvr>
                                        <p:cTn id="9" dur="900" decel="100000" fill="hold"/>
                                        <p:tgtEl>
                                          <p:spTgt spid="13928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9286"/>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wipe(up)">
                                      <p:cBhvr>
                                        <p:cTn id="14" dur="500"/>
                                        <p:tgtEl>
                                          <p:spTgt spid="13927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139275"/>
                                        </p:tgtEl>
                                        <p:attrNameLst>
                                          <p:attrName>style.visibility</p:attrName>
                                        </p:attrNameLst>
                                      </p:cBhvr>
                                      <p:to>
                                        <p:strVal val="visible"/>
                                      </p:to>
                                    </p:set>
                                    <p:anim calcmode="lin" valueType="num">
                                      <p:cBhvr>
                                        <p:cTn id="19" dur="1000" fill="hold"/>
                                        <p:tgtEl>
                                          <p:spTgt spid="139275"/>
                                        </p:tgtEl>
                                        <p:attrNameLst>
                                          <p:attrName>ppt_w</p:attrName>
                                        </p:attrNameLst>
                                      </p:cBhvr>
                                      <p:tavLst>
                                        <p:tav tm="0">
                                          <p:val>
                                            <p:fltVal val="0"/>
                                          </p:val>
                                        </p:tav>
                                        <p:tav tm="100000">
                                          <p:val>
                                            <p:strVal val="#ppt_w"/>
                                          </p:val>
                                        </p:tav>
                                      </p:tavLst>
                                    </p:anim>
                                    <p:anim calcmode="lin" valueType="num">
                                      <p:cBhvr>
                                        <p:cTn id="20" dur="1000" fill="hold"/>
                                        <p:tgtEl>
                                          <p:spTgt spid="139275"/>
                                        </p:tgtEl>
                                        <p:attrNameLst>
                                          <p:attrName>ppt_h</p:attrName>
                                        </p:attrNameLst>
                                      </p:cBhvr>
                                      <p:tavLst>
                                        <p:tav tm="0">
                                          <p:val>
                                            <p:fltVal val="0"/>
                                          </p:val>
                                        </p:tav>
                                        <p:tav tm="100000">
                                          <p:val>
                                            <p:strVal val="#ppt_h"/>
                                          </p:val>
                                        </p:tav>
                                      </p:tavLst>
                                    </p:anim>
                                    <p:anim calcmode="lin" valueType="num">
                                      <p:cBhvr>
                                        <p:cTn id="21" dur="1000" fill="hold"/>
                                        <p:tgtEl>
                                          <p:spTgt spid="13927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392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139272"/>
                                        </p:tgtEl>
                                        <p:attrNameLst>
                                          <p:attrName>style.visibility</p:attrName>
                                        </p:attrNameLst>
                                      </p:cBhvr>
                                      <p:to>
                                        <p:strVal val="visible"/>
                                      </p:to>
                                    </p:set>
                                    <p:anim calcmode="lin" valueType="num">
                                      <p:cBhvr>
                                        <p:cTn id="27" dur="1000" fill="hold"/>
                                        <p:tgtEl>
                                          <p:spTgt spid="139272"/>
                                        </p:tgtEl>
                                        <p:attrNameLst>
                                          <p:attrName>ppt_w</p:attrName>
                                        </p:attrNameLst>
                                      </p:cBhvr>
                                      <p:tavLst>
                                        <p:tav tm="0">
                                          <p:val>
                                            <p:fltVal val="0"/>
                                          </p:val>
                                        </p:tav>
                                        <p:tav tm="100000">
                                          <p:val>
                                            <p:strVal val="#ppt_w"/>
                                          </p:val>
                                        </p:tav>
                                      </p:tavLst>
                                    </p:anim>
                                    <p:anim calcmode="lin" valueType="num">
                                      <p:cBhvr>
                                        <p:cTn id="28" dur="1000" fill="hold"/>
                                        <p:tgtEl>
                                          <p:spTgt spid="139272"/>
                                        </p:tgtEl>
                                        <p:attrNameLst>
                                          <p:attrName>ppt_h</p:attrName>
                                        </p:attrNameLst>
                                      </p:cBhvr>
                                      <p:tavLst>
                                        <p:tav tm="0">
                                          <p:val>
                                            <p:fltVal val="0"/>
                                          </p:val>
                                        </p:tav>
                                        <p:tav tm="100000">
                                          <p:val>
                                            <p:strVal val="#ppt_h"/>
                                          </p:val>
                                        </p:tav>
                                      </p:tavLst>
                                    </p:anim>
                                    <p:anim calcmode="lin" valueType="num">
                                      <p:cBhvr>
                                        <p:cTn id="29" dur="1000" fill="hold"/>
                                        <p:tgtEl>
                                          <p:spTgt spid="13927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392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39287"/>
                                        </p:tgtEl>
                                        <p:attrNameLst>
                                          <p:attrName>style.visibility</p:attrName>
                                        </p:attrNameLst>
                                      </p:cBhvr>
                                      <p:to>
                                        <p:strVal val="visible"/>
                                      </p:to>
                                    </p:set>
                                    <p:animEffect transition="in" filter="wipe(left)">
                                      <p:cBhvr>
                                        <p:cTn id="35" dur="1000"/>
                                        <p:tgtEl>
                                          <p:spTgt spid="139287"/>
                                        </p:tgtEl>
                                      </p:cBhvr>
                                    </p:animEffect>
                                  </p:childTnLst>
                                </p:cTn>
                              </p:par>
                            </p:childTnLst>
                          </p:cTn>
                        </p:par>
                        <p:par>
                          <p:cTn id="36" fill="hold" nodeType="afterGroup">
                            <p:stCondLst>
                              <p:cond delay="1000"/>
                            </p:stCondLst>
                            <p:childTnLst>
                              <p:par>
                                <p:cTn id="37" presetID="15" presetClass="entr" presetSubtype="0" fill="hold" nodeType="afterEffect">
                                  <p:stCondLst>
                                    <p:cond delay="0"/>
                                  </p:stCondLst>
                                  <p:childTnLst>
                                    <p:set>
                                      <p:cBhvr>
                                        <p:cTn id="38" dur="1" fill="hold">
                                          <p:stCondLst>
                                            <p:cond delay="0"/>
                                          </p:stCondLst>
                                        </p:cTn>
                                        <p:tgtEl>
                                          <p:spTgt spid="139271"/>
                                        </p:tgtEl>
                                        <p:attrNameLst>
                                          <p:attrName>style.visibility</p:attrName>
                                        </p:attrNameLst>
                                      </p:cBhvr>
                                      <p:to>
                                        <p:strVal val="visible"/>
                                      </p:to>
                                    </p:set>
                                    <p:anim calcmode="lin" valueType="num">
                                      <p:cBhvr>
                                        <p:cTn id="39" dur="1000" fill="hold"/>
                                        <p:tgtEl>
                                          <p:spTgt spid="139271"/>
                                        </p:tgtEl>
                                        <p:attrNameLst>
                                          <p:attrName>ppt_w</p:attrName>
                                        </p:attrNameLst>
                                      </p:cBhvr>
                                      <p:tavLst>
                                        <p:tav tm="0">
                                          <p:val>
                                            <p:fltVal val="0"/>
                                          </p:val>
                                        </p:tav>
                                        <p:tav tm="100000">
                                          <p:val>
                                            <p:strVal val="#ppt_w"/>
                                          </p:val>
                                        </p:tav>
                                      </p:tavLst>
                                    </p:anim>
                                    <p:anim calcmode="lin" valueType="num">
                                      <p:cBhvr>
                                        <p:cTn id="40" dur="1000" fill="hold"/>
                                        <p:tgtEl>
                                          <p:spTgt spid="139271"/>
                                        </p:tgtEl>
                                        <p:attrNameLst>
                                          <p:attrName>ppt_h</p:attrName>
                                        </p:attrNameLst>
                                      </p:cBhvr>
                                      <p:tavLst>
                                        <p:tav tm="0">
                                          <p:val>
                                            <p:fltVal val="0"/>
                                          </p:val>
                                        </p:tav>
                                        <p:tav tm="100000">
                                          <p:val>
                                            <p:strVal val="#ppt_h"/>
                                          </p:val>
                                        </p:tav>
                                      </p:tavLst>
                                    </p:anim>
                                    <p:anim calcmode="lin" valueType="num">
                                      <p:cBhvr>
                                        <p:cTn id="41" dur="1000" fill="hold"/>
                                        <p:tgtEl>
                                          <p:spTgt spid="13927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3927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A4F53E70-57BD-346D-09AC-FD8529D2AE56}"/>
              </a:ext>
            </a:extLst>
          </p:cNvPr>
          <p:cNvSpPr txBox="1">
            <a:spLocks noChangeArrowheads="1"/>
          </p:cNvSpPr>
          <p:nvPr/>
        </p:nvSpPr>
        <p:spPr bwMode="auto">
          <a:xfrm>
            <a:off x="1177211" y="1817917"/>
            <a:ext cx="7696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When the output of a SOP form is inverted, the circuit is called an AND-OR-Invert circuit. The AOI configuration lends itself to product-of-sums (POS) implementation.</a:t>
            </a:r>
          </a:p>
        </p:txBody>
      </p:sp>
      <p:sp>
        <p:nvSpPr>
          <p:cNvPr id="108549" name="Text Box 5">
            <a:extLst>
              <a:ext uri="{FF2B5EF4-FFF2-40B4-BE49-F238E27FC236}">
                <a16:creationId xmlns:a16="http://schemas.microsoft.com/office/drawing/2014/main" id="{56EFC318-7384-64D2-02F3-D19C46E5E14F}"/>
              </a:ext>
            </a:extLst>
          </p:cNvPr>
          <p:cNvSpPr txBox="1">
            <a:spLocks noChangeArrowheads="1"/>
          </p:cNvSpPr>
          <p:nvPr/>
        </p:nvSpPr>
        <p:spPr bwMode="auto">
          <a:xfrm>
            <a:off x="1177211" y="2960918"/>
            <a:ext cx="769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 example of an AOI implementation is shown. The output  expression can be changed to a POS expression by applying DeMorgan’s theorem twice. </a:t>
            </a:r>
          </a:p>
        </p:txBody>
      </p:sp>
      <p:sp>
        <p:nvSpPr>
          <p:cNvPr id="108554" name="Text Box 10">
            <a:extLst>
              <a:ext uri="{FF2B5EF4-FFF2-40B4-BE49-F238E27FC236}">
                <a16:creationId xmlns:a16="http://schemas.microsoft.com/office/drawing/2014/main" id="{038C3EFF-2CFA-3E8A-D409-0C21A329C4AC}"/>
              </a:ext>
            </a:extLst>
          </p:cNvPr>
          <p:cNvSpPr txBox="1">
            <a:spLocks noChangeArrowheads="1"/>
          </p:cNvSpPr>
          <p:nvPr/>
        </p:nvSpPr>
        <p:spPr bwMode="auto">
          <a:xfrm>
            <a:off x="8263811" y="5627917"/>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8000"/>
                </a:solidFill>
                <a:latin typeface="Arial" panose="020B0604020202020204" pitchFamily="34" charset="0"/>
              </a:rPr>
              <a:t>POS</a:t>
            </a:r>
          </a:p>
        </p:txBody>
      </p:sp>
      <p:graphicFrame>
        <p:nvGraphicFramePr>
          <p:cNvPr id="108574" name="Object 30">
            <a:extLst>
              <a:ext uri="{FF2B5EF4-FFF2-40B4-BE49-F238E27FC236}">
                <a16:creationId xmlns:a16="http://schemas.microsoft.com/office/drawing/2014/main" id="{683FCF7A-7F73-6627-CCED-E02A09737C85}"/>
              </a:ext>
            </a:extLst>
          </p:cNvPr>
          <p:cNvGraphicFramePr>
            <a:graphicFrameLocks noChangeAspect="1"/>
          </p:cNvGraphicFramePr>
          <p:nvPr/>
        </p:nvGraphicFramePr>
        <p:xfrm>
          <a:off x="1634411" y="4332518"/>
          <a:ext cx="6324600" cy="1516063"/>
        </p:xfrm>
        <a:graphic>
          <a:graphicData uri="http://schemas.openxmlformats.org/presentationml/2006/ole">
            <mc:AlternateContent xmlns:mc="http://schemas.openxmlformats.org/markup-compatibility/2006">
              <mc:Choice xmlns:v="urn:schemas-microsoft-com:vml" Requires="v">
                <p:oleObj name="CorelDRAW" r:id="rId3" imgW="2799668" imgH="670723" progId="CorelDRAW.Graphic.13">
                  <p:embed/>
                </p:oleObj>
              </mc:Choice>
              <mc:Fallback>
                <p:oleObj name="CorelDRAW" r:id="rId3" imgW="2799668" imgH="670723" progId="CorelDRAW.Graphic.13">
                  <p:embed/>
                  <p:pic>
                    <p:nvPicPr>
                      <p:cNvPr id="108574" name="Object 30">
                        <a:extLst>
                          <a:ext uri="{FF2B5EF4-FFF2-40B4-BE49-F238E27FC236}">
                            <a16:creationId xmlns:a16="http://schemas.microsoft.com/office/drawing/2014/main" id="{683FCF7A-7F73-6627-CCED-E02A09737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4411" y="4332518"/>
                        <a:ext cx="63246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8576" name="Group 32">
            <a:extLst>
              <a:ext uri="{FF2B5EF4-FFF2-40B4-BE49-F238E27FC236}">
                <a16:creationId xmlns:a16="http://schemas.microsoft.com/office/drawing/2014/main" id="{72B0DDA6-C120-83FD-46B3-CAC4FE16043E}"/>
              </a:ext>
            </a:extLst>
          </p:cNvPr>
          <p:cNvGrpSpPr>
            <a:grpSpLocks/>
          </p:cNvGrpSpPr>
          <p:nvPr/>
        </p:nvGrpSpPr>
        <p:grpSpPr bwMode="auto">
          <a:xfrm>
            <a:off x="3158411" y="5551717"/>
            <a:ext cx="533400" cy="336550"/>
            <a:chOff x="2832" y="3388"/>
            <a:chExt cx="336" cy="212"/>
          </a:xfrm>
        </p:grpSpPr>
        <p:sp>
          <p:nvSpPr>
            <p:cNvPr id="108577" name="Text Box 33">
              <a:extLst>
                <a:ext uri="{FF2B5EF4-FFF2-40B4-BE49-F238E27FC236}">
                  <a16:creationId xmlns:a16="http://schemas.microsoft.com/office/drawing/2014/main" id="{EC03277D-044B-10E0-3DBA-31E414CFFF27}"/>
                </a:ext>
              </a:extLst>
            </p:cNvPr>
            <p:cNvSpPr txBox="1">
              <a:spLocks noChangeArrowheads="1"/>
            </p:cNvSpPr>
            <p:nvPr/>
          </p:nvSpPr>
          <p:spPr bwMode="auto">
            <a:xfrm>
              <a:off x="2832" y="338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DE</a:t>
              </a:r>
            </a:p>
          </p:txBody>
        </p:sp>
        <p:sp>
          <p:nvSpPr>
            <p:cNvPr id="108578" name="Line 34">
              <a:extLst>
                <a:ext uri="{FF2B5EF4-FFF2-40B4-BE49-F238E27FC236}">
                  <a16:creationId xmlns:a16="http://schemas.microsoft.com/office/drawing/2014/main" id="{16C85A91-8794-D850-18A5-57566F277379}"/>
                </a:ext>
              </a:extLst>
            </p:cNvPr>
            <p:cNvSpPr>
              <a:spLocks noChangeShapeType="1"/>
            </p:cNvSpPr>
            <p:nvPr/>
          </p:nvSpPr>
          <p:spPr bwMode="auto">
            <a:xfrm>
              <a:off x="2900" y="3424"/>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79" name="Group 35">
            <a:extLst>
              <a:ext uri="{FF2B5EF4-FFF2-40B4-BE49-F238E27FC236}">
                <a16:creationId xmlns:a16="http://schemas.microsoft.com/office/drawing/2014/main" id="{9E3EA96D-5212-EE76-F9CE-AD7BF940F242}"/>
              </a:ext>
            </a:extLst>
          </p:cNvPr>
          <p:cNvGrpSpPr>
            <a:grpSpLocks/>
          </p:cNvGrpSpPr>
          <p:nvPr/>
        </p:nvGrpSpPr>
        <p:grpSpPr bwMode="auto">
          <a:xfrm>
            <a:off x="3082211" y="4408717"/>
            <a:ext cx="762000" cy="336550"/>
            <a:chOff x="2784" y="2736"/>
            <a:chExt cx="480" cy="212"/>
          </a:xfrm>
        </p:grpSpPr>
        <p:sp>
          <p:nvSpPr>
            <p:cNvPr id="108580" name="Text Box 36">
              <a:extLst>
                <a:ext uri="{FF2B5EF4-FFF2-40B4-BE49-F238E27FC236}">
                  <a16:creationId xmlns:a16="http://schemas.microsoft.com/office/drawing/2014/main" id="{81964867-6E11-5156-75FE-BE62623B89EB}"/>
                </a:ext>
              </a:extLst>
            </p:cNvPr>
            <p:cNvSpPr txBox="1">
              <a:spLocks noChangeArrowheads="1"/>
            </p:cNvSpPr>
            <p:nvPr/>
          </p:nvSpPr>
          <p:spPr bwMode="auto">
            <a:xfrm>
              <a:off x="2784" y="273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ABC</a:t>
              </a:r>
            </a:p>
          </p:txBody>
        </p:sp>
        <p:sp>
          <p:nvSpPr>
            <p:cNvPr id="108581" name="Line 37">
              <a:extLst>
                <a:ext uri="{FF2B5EF4-FFF2-40B4-BE49-F238E27FC236}">
                  <a16:creationId xmlns:a16="http://schemas.microsoft.com/office/drawing/2014/main" id="{1EEA02E5-CB84-DDEB-D442-9C9B3F46E1C2}"/>
                </a:ext>
              </a:extLst>
            </p:cNvPr>
            <p:cNvSpPr>
              <a:spLocks noChangeShapeType="1"/>
            </p:cNvSpPr>
            <p:nvPr/>
          </p:nvSpPr>
          <p:spPr bwMode="auto">
            <a:xfrm>
              <a:off x="3020" y="27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82" name="Group 38">
            <a:extLst>
              <a:ext uri="{FF2B5EF4-FFF2-40B4-BE49-F238E27FC236}">
                <a16:creationId xmlns:a16="http://schemas.microsoft.com/office/drawing/2014/main" id="{B2DB21E0-9BE1-BD28-3212-A47B5192DDF7}"/>
              </a:ext>
            </a:extLst>
          </p:cNvPr>
          <p:cNvGrpSpPr>
            <a:grpSpLocks/>
          </p:cNvGrpSpPr>
          <p:nvPr/>
        </p:nvGrpSpPr>
        <p:grpSpPr bwMode="auto">
          <a:xfrm>
            <a:off x="1329611" y="4256317"/>
            <a:ext cx="304800" cy="1631950"/>
            <a:chOff x="1776" y="2640"/>
            <a:chExt cx="192" cy="1028"/>
          </a:xfrm>
        </p:grpSpPr>
        <p:sp>
          <p:nvSpPr>
            <p:cNvPr id="108583" name="Text Box 39">
              <a:extLst>
                <a:ext uri="{FF2B5EF4-FFF2-40B4-BE49-F238E27FC236}">
                  <a16:creationId xmlns:a16="http://schemas.microsoft.com/office/drawing/2014/main" id="{F05E8451-7C8F-783C-C680-C0736D73CF5C}"/>
                </a:ext>
              </a:extLst>
            </p:cNvPr>
            <p:cNvSpPr txBox="1">
              <a:spLocks noChangeArrowheads="1"/>
            </p:cNvSpPr>
            <p:nvPr/>
          </p:nvSpPr>
          <p:spPr bwMode="auto">
            <a:xfrm>
              <a:off x="1776"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08584" name="Text Box 40">
              <a:extLst>
                <a:ext uri="{FF2B5EF4-FFF2-40B4-BE49-F238E27FC236}">
                  <a16:creationId xmlns:a16="http://schemas.microsoft.com/office/drawing/2014/main" id="{DBF5EFBB-08F8-AE5D-7F06-E572A1DB38F0}"/>
                </a:ext>
              </a:extLst>
            </p:cNvPr>
            <p:cNvSpPr txBox="1">
              <a:spLocks noChangeArrowheads="1"/>
            </p:cNvSpPr>
            <p:nvPr/>
          </p:nvSpPr>
          <p:spPr bwMode="auto">
            <a:xfrm>
              <a:off x="1776"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08585" name="Text Box 41">
              <a:extLst>
                <a:ext uri="{FF2B5EF4-FFF2-40B4-BE49-F238E27FC236}">
                  <a16:creationId xmlns:a16="http://schemas.microsoft.com/office/drawing/2014/main" id="{7AF52A95-0C83-60DC-260E-C97D79DCCC41}"/>
                </a:ext>
              </a:extLst>
            </p:cNvPr>
            <p:cNvSpPr txBox="1">
              <a:spLocks noChangeArrowheads="1"/>
            </p:cNvSpPr>
            <p:nvPr/>
          </p:nvSpPr>
          <p:spPr bwMode="auto">
            <a:xfrm>
              <a:off x="1776"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08586" name="Line 42">
              <a:extLst>
                <a:ext uri="{FF2B5EF4-FFF2-40B4-BE49-F238E27FC236}">
                  <a16:creationId xmlns:a16="http://schemas.microsoft.com/office/drawing/2014/main" id="{29BF3D0C-0A83-0609-8237-6CE920F1DA2A}"/>
                </a:ext>
              </a:extLst>
            </p:cNvPr>
            <p:cNvSpPr>
              <a:spLocks noChangeShapeType="1"/>
            </p:cNvSpPr>
            <p:nvPr/>
          </p:nvSpPr>
          <p:spPr bwMode="auto">
            <a:xfrm>
              <a:off x="1840"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87" name="Text Box 43">
              <a:extLst>
                <a:ext uri="{FF2B5EF4-FFF2-40B4-BE49-F238E27FC236}">
                  <a16:creationId xmlns:a16="http://schemas.microsoft.com/office/drawing/2014/main" id="{BB7C2F00-99DB-F277-4214-7EB305E6C12D}"/>
                </a:ext>
              </a:extLst>
            </p:cNvPr>
            <p:cNvSpPr txBox="1">
              <a:spLocks noChangeArrowheads="1"/>
            </p:cNvSpPr>
            <p:nvPr/>
          </p:nvSpPr>
          <p:spPr bwMode="auto">
            <a:xfrm>
              <a:off x="1776" y="345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E</a:t>
              </a:r>
            </a:p>
          </p:txBody>
        </p:sp>
        <p:sp>
          <p:nvSpPr>
            <p:cNvPr id="108588" name="Text Box 44">
              <a:extLst>
                <a:ext uri="{FF2B5EF4-FFF2-40B4-BE49-F238E27FC236}">
                  <a16:creationId xmlns:a16="http://schemas.microsoft.com/office/drawing/2014/main" id="{52A23E65-596A-3CC9-E913-F74E51B8A84A}"/>
                </a:ext>
              </a:extLst>
            </p:cNvPr>
            <p:cNvSpPr txBox="1">
              <a:spLocks noChangeArrowheads="1"/>
            </p:cNvSpPr>
            <p:nvPr/>
          </p:nvSpPr>
          <p:spPr bwMode="auto">
            <a:xfrm>
              <a:off x="1776"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sp>
          <p:nvSpPr>
            <p:cNvPr id="108589" name="Line 45">
              <a:extLst>
                <a:ext uri="{FF2B5EF4-FFF2-40B4-BE49-F238E27FC236}">
                  <a16:creationId xmlns:a16="http://schemas.microsoft.com/office/drawing/2014/main" id="{4C82C3BB-45AC-A4ED-EF64-237ED7EB331D}"/>
                </a:ext>
              </a:extLst>
            </p:cNvPr>
            <p:cNvSpPr>
              <a:spLocks noChangeShapeType="1"/>
            </p:cNvSpPr>
            <p:nvPr/>
          </p:nvSpPr>
          <p:spPr bwMode="auto">
            <a:xfrm>
              <a:off x="1828" y="32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91" name="Group 47">
            <a:extLst>
              <a:ext uri="{FF2B5EF4-FFF2-40B4-BE49-F238E27FC236}">
                <a16:creationId xmlns:a16="http://schemas.microsoft.com/office/drawing/2014/main" id="{16661E4D-75BC-BE2F-CDDC-C2A780B96195}"/>
              </a:ext>
            </a:extLst>
          </p:cNvPr>
          <p:cNvGrpSpPr>
            <a:grpSpLocks/>
          </p:cNvGrpSpPr>
          <p:nvPr/>
        </p:nvGrpSpPr>
        <p:grpSpPr bwMode="auto">
          <a:xfrm>
            <a:off x="4149011" y="4757967"/>
            <a:ext cx="1676400" cy="336550"/>
            <a:chOff x="3360" y="2976"/>
            <a:chExt cx="1056" cy="212"/>
          </a:xfrm>
        </p:grpSpPr>
        <p:sp>
          <p:nvSpPr>
            <p:cNvPr id="108592" name="Text Box 48">
              <a:extLst>
                <a:ext uri="{FF2B5EF4-FFF2-40B4-BE49-F238E27FC236}">
                  <a16:creationId xmlns:a16="http://schemas.microsoft.com/office/drawing/2014/main" id="{941D155A-E408-B41F-F808-4411AD91EF96}"/>
                </a:ext>
              </a:extLst>
            </p:cNvPr>
            <p:cNvSpPr txBox="1">
              <a:spLocks noChangeArrowheads="1"/>
            </p:cNvSpPr>
            <p:nvPr/>
          </p:nvSpPr>
          <p:spPr bwMode="auto">
            <a:xfrm>
              <a:off x="3360" y="297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 ABC</a:t>
              </a:r>
            </a:p>
          </p:txBody>
        </p:sp>
        <p:sp>
          <p:nvSpPr>
            <p:cNvPr id="108593" name="Text Box 49">
              <a:extLst>
                <a:ext uri="{FF2B5EF4-FFF2-40B4-BE49-F238E27FC236}">
                  <a16:creationId xmlns:a16="http://schemas.microsoft.com/office/drawing/2014/main" id="{05F02DD6-9D34-33B6-EAFA-50601279B451}"/>
                </a:ext>
              </a:extLst>
            </p:cNvPr>
            <p:cNvSpPr txBox="1">
              <a:spLocks noChangeArrowheads="1"/>
            </p:cNvSpPr>
            <p:nvPr/>
          </p:nvSpPr>
          <p:spPr bwMode="auto">
            <a:xfrm>
              <a:off x="3840" y="2976"/>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 + DE</a:t>
              </a:r>
            </a:p>
          </p:txBody>
        </p:sp>
        <p:sp>
          <p:nvSpPr>
            <p:cNvPr id="108594" name="Line 50">
              <a:extLst>
                <a:ext uri="{FF2B5EF4-FFF2-40B4-BE49-F238E27FC236}">
                  <a16:creationId xmlns:a16="http://schemas.microsoft.com/office/drawing/2014/main" id="{91A9BE02-2873-AFCC-6944-7C859101C42D}"/>
                </a:ext>
              </a:extLst>
            </p:cNvPr>
            <p:cNvSpPr>
              <a:spLocks noChangeShapeType="1"/>
            </p:cNvSpPr>
            <p:nvPr/>
          </p:nvSpPr>
          <p:spPr bwMode="auto">
            <a:xfrm>
              <a:off x="4052" y="3016"/>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95" name="Line 51">
              <a:extLst>
                <a:ext uri="{FF2B5EF4-FFF2-40B4-BE49-F238E27FC236}">
                  <a16:creationId xmlns:a16="http://schemas.microsoft.com/office/drawing/2014/main" id="{AAB791E5-DDDE-74EA-27BD-9BEDE70480DB}"/>
                </a:ext>
              </a:extLst>
            </p:cNvPr>
            <p:cNvSpPr>
              <a:spLocks noChangeShapeType="1"/>
            </p:cNvSpPr>
            <p:nvPr/>
          </p:nvSpPr>
          <p:spPr bwMode="auto">
            <a:xfrm>
              <a:off x="3836" y="302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602" name="Group 58">
            <a:extLst>
              <a:ext uri="{FF2B5EF4-FFF2-40B4-BE49-F238E27FC236}">
                <a16:creationId xmlns:a16="http://schemas.microsoft.com/office/drawing/2014/main" id="{89BCEFAD-2B98-1362-FBCD-5F5F01FC0EA1}"/>
              </a:ext>
            </a:extLst>
          </p:cNvPr>
          <p:cNvGrpSpPr>
            <a:grpSpLocks/>
          </p:cNvGrpSpPr>
          <p:nvPr/>
        </p:nvGrpSpPr>
        <p:grpSpPr bwMode="auto">
          <a:xfrm>
            <a:off x="6130211" y="4757967"/>
            <a:ext cx="1676400" cy="336550"/>
            <a:chOff x="3744" y="2956"/>
            <a:chExt cx="1056" cy="212"/>
          </a:xfrm>
        </p:grpSpPr>
        <p:grpSp>
          <p:nvGrpSpPr>
            <p:cNvPr id="108596" name="Group 52">
              <a:extLst>
                <a:ext uri="{FF2B5EF4-FFF2-40B4-BE49-F238E27FC236}">
                  <a16:creationId xmlns:a16="http://schemas.microsoft.com/office/drawing/2014/main" id="{4BE57AE7-CC1E-65D2-D900-CE64FBC2CA74}"/>
                </a:ext>
              </a:extLst>
            </p:cNvPr>
            <p:cNvGrpSpPr>
              <a:grpSpLocks/>
            </p:cNvGrpSpPr>
            <p:nvPr/>
          </p:nvGrpSpPr>
          <p:grpSpPr bwMode="auto">
            <a:xfrm>
              <a:off x="3744" y="2956"/>
              <a:ext cx="1056" cy="212"/>
              <a:chOff x="3360" y="2976"/>
              <a:chExt cx="1056" cy="212"/>
            </a:xfrm>
          </p:grpSpPr>
          <p:sp>
            <p:nvSpPr>
              <p:cNvPr id="108597" name="Text Box 53">
                <a:extLst>
                  <a:ext uri="{FF2B5EF4-FFF2-40B4-BE49-F238E27FC236}">
                    <a16:creationId xmlns:a16="http://schemas.microsoft.com/office/drawing/2014/main" id="{A8441EDF-B561-DDA9-25B9-D1C07E93261E}"/>
                  </a:ext>
                </a:extLst>
              </p:cNvPr>
              <p:cNvSpPr txBox="1">
                <a:spLocks noChangeArrowheads="1"/>
              </p:cNvSpPr>
              <p:nvPr/>
            </p:nvSpPr>
            <p:spPr bwMode="auto">
              <a:xfrm>
                <a:off x="3360" y="2976"/>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 ABC</a:t>
                </a:r>
              </a:p>
            </p:txBody>
          </p:sp>
          <p:sp>
            <p:nvSpPr>
              <p:cNvPr id="108598" name="Text Box 54">
                <a:extLst>
                  <a:ext uri="{FF2B5EF4-FFF2-40B4-BE49-F238E27FC236}">
                    <a16:creationId xmlns:a16="http://schemas.microsoft.com/office/drawing/2014/main" id="{B88607FC-194A-61C2-30C4-6A3B307CF8A2}"/>
                  </a:ext>
                </a:extLst>
              </p:cNvPr>
              <p:cNvSpPr txBox="1">
                <a:spLocks noChangeArrowheads="1"/>
              </p:cNvSpPr>
              <p:nvPr/>
            </p:nvSpPr>
            <p:spPr bwMode="auto">
              <a:xfrm>
                <a:off x="3840" y="2976"/>
                <a:ext cx="5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 + DE</a:t>
                </a:r>
              </a:p>
            </p:txBody>
          </p:sp>
          <p:sp>
            <p:nvSpPr>
              <p:cNvPr id="108599" name="Line 55">
                <a:extLst>
                  <a:ext uri="{FF2B5EF4-FFF2-40B4-BE49-F238E27FC236}">
                    <a16:creationId xmlns:a16="http://schemas.microsoft.com/office/drawing/2014/main" id="{C981CCC8-2DB9-5AA7-129E-DB3C352BC97E}"/>
                  </a:ext>
                </a:extLst>
              </p:cNvPr>
              <p:cNvSpPr>
                <a:spLocks noChangeShapeType="1"/>
              </p:cNvSpPr>
              <p:nvPr/>
            </p:nvSpPr>
            <p:spPr bwMode="auto">
              <a:xfrm>
                <a:off x="4052" y="3016"/>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00" name="Line 56">
                <a:extLst>
                  <a:ext uri="{FF2B5EF4-FFF2-40B4-BE49-F238E27FC236}">
                    <a16:creationId xmlns:a16="http://schemas.microsoft.com/office/drawing/2014/main" id="{1A0F4905-24B8-CA0A-8E50-B0D4B0350529}"/>
                  </a:ext>
                </a:extLst>
              </p:cNvPr>
              <p:cNvSpPr>
                <a:spLocks noChangeShapeType="1"/>
              </p:cNvSpPr>
              <p:nvPr/>
            </p:nvSpPr>
            <p:spPr bwMode="auto">
              <a:xfrm>
                <a:off x="3836" y="302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8601" name="Line 57">
              <a:extLst>
                <a:ext uri="{FF2B5EF4-FFF2-40B4-BE49-F238E27FC236}">
                  <a16:creationId xmlns:a16="http://schemas.microsoft.com/office/drawing/2014/main" id="{871BFF99-BD30-8862-D61B-6380685E7F30}"/>
                </a:ext>
              </a:extLst>
            </p:cNvPr>
            <p:cNvSpPr>
              <a:spLocks noChangeShapeType="1"/>
            </p:cNvSpPr>
            <p:nvPr/>
          </p:nvSpPr>
          <p:spPr bwMode="auto">
            <a:xfrm>
              <a:off x="4041" y="2970"/>
              <a:ext cx="57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611" name="Group 67">
            <a:extLst>
              <a:ext uri="{FF2B5EF4-FFF2-40B4-BE49-F238E27FC236}">
                <a16:creationId xmlns:a16="http://schemas.microsoft.com/office/drawing/2014/main" id="{37D9B823-DDE6-C21E-E3A8-0280E6D4D81E}"/>
              </a:ext>
            </a:extLst>
          </p:cNvPr>
          <p:cNvGrpSpPr>
            <a:grpSpLocks/>
          </p:cNvGrpSpPr>
          <p:nvPr/>
        </p:nvGrpSpPr>
        <p:grpSpPr bwMode="auto">
          <a:xfrm>
            <a:off x="6130211" y="5627917"/>
            <a:ext cx="2590800" cy="336550"/>
            <a:chOff x="3744" y="3408"/>
            <a:chExt cx="1632" cy="212"/>
          </a:xfrm>
        </p:grpSpPr>
        <p:sp>
          <p:nvSpPr>
            <p:cNvPr id="108605" name="Text Box 61">
              <a:extLst>
                <a:ext uri="{FF2B5EF4-FFF2-40B4-BE49-F238E27FC236}">
                  <a16:creationId xmlns:a16="http://schemas.microsoft.com/office/drawing/2014/main" id="{F71AD8E4-113E-A42B-AAE9-C2816950C325}"/>
                </a:ext>
              </a:extLst>
            </p:cNvPr>
            <p:cNvSpPr txBox="1">
              <a:spLocks noChangeArrowheads="1"/>
            </p:cNvSpPr>
            <p:nvPr/>
          </p:nvSpPr>
          <p:spPr bwMode="auto">
            <a:xfrm>
              <a:off x="3744" y="3408"/>
              <a:ext cx="1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 </a:t>
              </a:r>
              <a:r>
                <a:rPr lang="en-US" altLang="en-US" sz="1600">
                  <a:solidFill>
                    <a:srgbClr val="FF0000"/>
                  </a:solidFill>
                  <a:latin typeface="Arial" panose="020B0604020202020204" pitchFamily="34" charset="0"/>
                </a:rPr>
                <a:t>(</a:t>
              </a:r>
              <a:r>
                <a:rPr lang="en-US" altLang="en-US" sz="1600" i="1">
                  <a:solidFill>
                    <a:srgbClr val="FF0000"/>
                  </a:solidFill>
                  <a:latin typeface="Arial" panose="020B0604020202020204" pitchFamily="34" charset="0"/>
                </a:rPr>
                <a:t>A + B + C</a:t>
              </a:r>
              <a:r>
                <a:rPr lang="en-US" altLang="en-US" sz="1600">
                  <a:solidFill>
                    <a:srgbClr val="FF0000"/>
                  </a:solidFill>
                  <a:latin typeface="Arial" panose="020B0604020202020204" pitchFamily="34" charset="0"/>
                </a:rPr>
                <a:t>)(</a:t>
              </a:r>
              <a:r>
                <a:rPr lang="en-US" altLang="en-US" sz="1600" i="1">
                  <a:solidFill>
                    <a:srgbClr val="FF0000"/>
                  </a:solidFill>
                  <a:latin typeface="Arial" panose="020B0604020202020204" pitchFamily="34" charset="0"/>
                </a:rPr>
                <a:t>D + E</a:t>
              </a:r>
              <a:r>
                <a:rPr lang="en-US" altLang="en-US" sz="1600">
                  <a:solidFill>
                    <a:srgbClr val="FF0000"/>
                  </a:solidFill>
                  <a:latin typeface="Arial" panose="020B0604020202020204" pitchFamily="34" charset="0"/>
                </a:rPr>
                <a:t>)</a:t>
              </a:r>
              <a:endParaRPr lang="en-US" altLang="en-US" sz="1600" i="1">
                <a:solidFill>
                  <a:srgbClr val="FF0000"/>
                </a:solidFill>
                <a:latin typeface="Arial" panose="020B0604020202020204" pitchFamily="34" charset="0"/>
              </a:endParaRPr>
            </a:p>
          </p:txBody>
        </p:sp>
        <p:sp>
          <p:nvSpPr>
            <p:cNvPr id="108607" name="Line 63">
              <a:extLst>
                <a:ext uri="{FF2B5EF4-FFF2-40B4-BE49-F238E27FC236}">
                  <a16:creationId xmlns:a16="http://schemas.microsoft.com/office/drawing/2014/main" id="{99CFF12E-3907-3276-04B0-63A7093890FC}"/>
                </a:ext>
              </a:extLst>
            </p:cNvPr>
            <p:cNvSpPr>
              <a:spLocks noChangeShapeType="1"/>
            </p:cNvSpPr>
            <p:nvPr/>
          </p:nvSpPr>
          <p:spPr bwMode="auto">
            <a:xfrm>
              <a:off x="4310" y="3443"/>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08" name="Line 64">
              <a:extLst>
                <a:ext uri="{FF2B5EF4-FFF2-40B4-BE49-F238E27FC236}">
                  <a16:creationId xmlns:a16="http://schemas.microsoft.com/office/drawing/2014/main" id="{560B4AA1-0199-6607-7FF4-6BF8C2EEFDD1}"/>
                </a:ext>
              </a:extLst>
            </p:cNvPr>
            <p:cNvSpPr>
              <a:spLocks noChangeShapeType="1"/>
            </p:cNvSpPr>
            <p:nvPr/>
          </p:nvSpPr>
          <p:spPr bwMode="auto">
            <a:xfrm>
              <a:off x="4085" y="344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10" name="Line 66">
              <a:extLst>
                <a:ext uri="{FF2B5EF4-FFF2-40B4-BE49-F238E27FC236}">
                  <a16:creationId xmlns:a16="http://schemas.microsoft.com/office/drawing/2014/main" id="{B668AEB7-6B37-0B7F-98B2-CFAA230591E3}"/>
                </a:ext>
              </a:extLst>
            </p:cNvPr>
            <p:cNvSpPr>
              <a:spLocks noChangeShapeType="1"/>
            </p:cNvSpPr>
            <p:nvPr/>
          </p:nvSpPr>
          <p:spPr bwMode="auto">
            <a:xfrm>
              <a:off x="4953" y="3443"/>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619" name="Group 75">
            <a:extLst>
              <a:ext uri="{FF2B5EF4-FFF2-40B4-BE49-F238E27FC236}">
                <a16:creationId xmlns:a16="http://schemas.microsoft.com/office/drawing/2014/main" id="{06F4CE61-D731-7F02-53F8-3A13C71BDA0E}"/>
              </a:ext>
            </a:extLst>
          </p:cNvPr>
          <p:cNvGrpSpPr>
            <a:grpSpLocks/>
          </p:cNvGrpSpPr>
          <p:nvPr/>
        </p:nvGrpSpPr>
        <p:grpSpPr bwMode="auto">
          <a:xfrm>
            <a:off x="6130211" y="5246917"/>
            <a:ext cx="1600200" cy="336550"/>
            <a:chOff x="3744" y="3264"/>
            <a:chExt cx="1008" cy="212"/>
          </a:xfrm>
        </p:grpSpPr>
        <p:sp>
          <p:nvSpPr>
            <p:cNvPr id="108613" name="Text Box 69">
              <a:extLst>
                <a:ext uri="{FF2B5EF4-FFF2-40B4-BE49-F238E27FC236}">
                  <a16:creationId xmlns:a16="http://schemas.microsoft.com/office/drawing/2014/main" id="{E4ABE280-7CB7-0DE9-43E3-CCCA05289544}"/>
                </a:ext>
              </a:extLst>
            </p:cNvPr>
            <p:cNvSpPr txBox="1">
              <a:spLocks noChangeArrowheads="1"/>
            </p:cNvSpPr>
            <p:nvPr/>
          </p:nvSpPr>
          <p:spPr bwMode="auto">
            <a:xfrm>
              <a:off x="3744" y="3264"/>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 </a:t>
              </a:r>
              <a:r>
                <a:rPr lang="en-US" altLang="en-US" sz="1600">
                  <a:solidFill>
                    <a:srgbClr val="FF0000"/>
                  </a:solidFill>
                  <a:latin typeface="Arial" panose="020B0604020202020204" pitchFamily="34" charset="0"/>
                </a:rPr>
                <a:t>(</a:t>
              </a:r>
              <a:r>
                <a:rPr lang="en-US" altLang="en-US" sz="1600" i="1">
                  <a:solidFill>
                    <a:srgbClr val="FF0000"/>
                  </a:solidFill>
                  <a:latin typeface="Arial" panose="020B0604020202020204" pitchFamily="34" charset="0"/>
                </a:rPr>
                <a:t>ABC</a:t>
              </a:r>
              <a:r>
                <a:rPr lang="en-US" altLang="en-US" sz="1600">
                  <a:solidFill>
                    <a:srgbClr val="FF0000"/>
                  </a:solidFill>
                  <a:latin typeface="Arial" panose="020B0604020202020204" pitchFamily="34" charset="0"/>
                </a:rPr>
                <a:t>)(</a:t>
              </a:r>
              <a:r>
                <a:rPr lang="en-US" altLang="en-US" sz="1600" i="1">
                  <a:solidFill>
                    <a:srgbClr val="FF0000"/>
                  </a:solidFill>
                  <a:latin typeface="Arial" panose="020B0604020202020204" pitchFamily="34" charset="0"/>
                </a:rPr>
                <a:t>DE</a:t>
              </a:r>
              <a:r>
                <a:rPr lang="en-US" altLang="en-US" sz="1600">
                  <a:solidFill>
                    <a:srgbClr val="FF0000"/>
                  </a:solidFill>
                  <a:latin typeface="Arial" panose="020B0604020202020204" pitchFamily="34" charset="0"/>
                </a:rPr>
                <a:t>)</a:t>
              </a:r>
              <a:endParaRPr lang="en-US" altLang="en-US" sz="1600" i="1">
                <a:solidFill>
                  <a:srgbClr val="FF0000"/>
                </a:solidFill>
                <a:latin typeface="Arial" panose="020B0604020202020204" pitchFamily="34" charset="0"/>
              </a:endParaRPr>
            </a:p>
          </p:txBody>
        </p:sp>
        <p:sp>
          <p:nvSpPr>
            <p:cNvPr id="108614" name="Line 70">
              <a:extLst>
                <a:ext uri="{FF2B5EF4-FFF2-40B4-BE49-F238E27FC236}">
                  <a16:creationId xmlns:a16="http://schemas.microsoft.com/office/drawing/2014/main" id="{E38033DA-26C3-3EFC-E01D-659A38A8D65B}"/>
                </a:ext>
              </a:extLst>
            </p:cNvPr>
            <p:cNvSpPr>
              <a:spLocks noChangeShapeType="1"/>
            </p:cNvSpPr>
            <p:nvPr/>
          </p:nvSpPr>
          <p:spPr bwMode="auto">
            <a:xfrm>
              <a:off x="4238" y="3299"/>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16" name="Line 72">
              <a:extLst>
                <a:ext uri="{FF2B5EF4-FFF2-40B4-BE49-F238E27FC236}">
                  <a16:creationId xmlns:a16="http://schemas.microsoft.com/office/drawing/2014/main" id="{97C889A1-281B-ED7C-33CF-18A027673B22}"/>
                </a:ext>
              </a:extLst>
            </p:cNvPr>
            <p:cNvSpPr>
              <a:spLocks noChangeShapeType="1"/>
            </p:cNvSpPr>
            <p:nvPr/>
          </p:nvSpPr>
          <p:spPr bwMode="auto">
            <a:xfrm>
              <a:off x="4429" y="3307"/>
              <a:ext cx="96" cy="1"/>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17" name="Line 73">
              <a:extLst>
                <a:ext uri="{FF2B5EF4-FFF2-40B4-BE49-F238E27FC236}">
                  <a16:creationId xmlns:a16="http://schemas.microsoft.com/office/drawing/2014/main" id="{299F6912-7FA0-AE4F-8C36-88E3DB94BBE2}"/>
                </a:ext>
              </a:extLst>
            </p:cNvPr>
            <p:cNvSpPr>
              <a:spLocks noChangeShapeType="1"/>
            </p:cNvSpPr>
            <p:nvPr/>
          </p:nvSpPr>
          <p:spPr bwMode="auto">
            <a:xfrm>
              <a:off x="4080" y="3264"/>
              <a:ext cx="25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18" name="Line 74">
              <a:extLst>
                <a:ext uri="{FF2B5EF4-FFF2-40B4-BE49-F238E27FC236}">
                  <a16:creationId xmlns:a16="http://schemas.microsoft.com/office/drawing/2014/main" id="{715D5817-71F8-4E9F-3A98-771106C5B148}"/>
                </a:ext>
              </a:extLst>
            </p:cNvPr>
            <p:cNvSpPr>
              <a:spLocks noChangeShapeType="1"/>
            </p:cNvSpPr>
            <p:nvPr/>
          </p:nvSpPr>
          <p:spPr bwMode="auto">
            <a:xfrm>
              <a:off x="4416" y="3264"/>
              <a:ext cx="192"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8620" name="Text Box 76">
            <a:extLst>
              <a:ext uri="{FF2B5EF4-FFF2-40B4-BE49-F238E27FC236}">
                <a16:creationId xmlns:a16="http://schemas.microsoft.com/office/drawing/2014/main" id="{61622A7A-C163-8AA7-1D0D-9CD06F888DB2}"/>
              </a:ext>
            </a:extLst>
          </p:cNvPr>
          <p:cNvSpPr txBox="1">
            <a:spLocks noChangeArrowheads="1"/>
          </p:cNvSpPr>
          <p:nvPr/>
        </p:nvSpPr>
        <p:spPr bwMode="auto">
          <a:xfrm>
            <a:off x="7654211" y="4757967"/>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8000"/>
                </a:solidFill>
                <a:latin typeface="Arial" panose="020B0604020202020204" pitchFamily="34" charset="0"/>
              </a:rPr>
              <a:t>AOI</a:t>
            </a:r>
          </a:p>
        </p:txBody>
      </p:sp>
      <p:sp>
        <p:nvSpPr>
          <p:cNvPr id="108621" name="Text Box 77">
            <a:extLst>
              <a:ext uri="{FF2B5EF4-FFF2-40B4-BE49-F238E27FC236}">
                <a16:creationId xmlns:a16="http://schemas.microsoft.com/office/drawing/2014/main" id="{1CA43360-4697-6FA4-8F19-1A1970B350D1}"/>
              </a:ext>
            </a:extLst>
          </p:cNvPr>
          <p:cNvSpPr txBox="1">
            <a:spLocks noChangeArrowheads="1"/>
          </p:cNvSpPr>
          <p:nvPr/>
        </p:nvSpPr>
        <p:spPr bwMode="auto">
          <a:xfrm>
            <a:off x="7654211" y="5215167"/>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008000"/>
                </a:solidFill>
                <a:latin typeface="Arial" panose="020B0604020202020204" pitchFamily="34" charset="0"/>
              </a:rPr>
              <a:t>DeMorgan</a:t>
            </a:r>
          </a:p>
        </p:txBody>
      </p:sp>
      <p:sp>
        <p:nvSpPr>
          <p:cNvPr id="4" name="Title 3">
            <a:extLst>
              <a:ext uri="{FF2B5EF4-FFF2-40B4-BE49-F238E27FC236}">
                <a16:creationId xmlns:a16="http://schemas.microsoft.com/office/drawing/2014/main" id="{E2D46E83-B1B3-5A0C-577A-9876C933FBF6}"/>
              </a:ext>
            </a:extLst>
          </p:cNvPr>
          <p:cNvSpPr>
            <a:spLocks noGrp="1"/>
          </p:cNvSpPr>
          <p:nvPr>
            <p:ph type="title"/>
          </p:nvPr>
        </p:nvSpPr>
        <p:spPr>
          <a:xfrm>
            <a:off x="1101011" y="946378"/>
            <a:ext cx="10058400" cy="714376"/>
          </a:xfrm>
        </p:spPr>
        <p:txBody>
          <a:bodyPr>
            <a:normAutofit fontScale="90000"/>
          </a:bodyPr>
          <a:lstStyle/>
          <a:p>
            <a:r>
              <a:rPr lang="en-US" altLang="en-US" dirty="0">
                <a:solidFill>
                  <a:schemeClr val="tx1"/>
                </a:solidFill>
              </a:rPr>
              <a:t>Combinational Logic Circuits</a:t>
            </a:r>
            <a:endParaRPr lang="en-US" dirty="0">
              <a:solidFill>
                <a:schemeClr val="tx1"/>
              </a:solidFill>
            </a:endParaRPr>
          </a:p>
        </p:txBody>
      </p:sp>
    </p:spTree>
    <p:extLst>
      <p:ext uri="{BB962C8B-B14F-4D97-AF65-F5344CB8AC3E}">
        <p14:creationId xmlns:p14="http://schemas.microsoft.com/office/powerpoint/2010/main" val="228894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0-#ppt_w/2"/>
                                          </p:val>
                                        </p:tav>
                                        <p:tav tm="100000">
                                          <p:val>
                                            <p:strVal val="#ppt_x"/>
                                          </p:val>
                                        </p:tav>
                                      </p:tavLst>
                                    </p:anim>
                                    <p:anim calcmode="lin" valueType="num">
                                      <p:cBhvr additive="base">
                                        <p:cTn id="8" dur="500" fill="hold"/>
                                        <p:tgtEl>
                                          <p:spTgt spid="1085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7" presetClass="entr" presetSubtype="0" fill="hold" nodeType="afterEffect">
                                  <p:stCondLst>
                                    <p:cond delay="0"/>
                                  </p:stCondLst>
                                  <p:childTnLst>
                                    <p:set>
                                      <p:cBhvr>
                                        <p:cTn id="11" dur="1" fill="hold">
                                          <p:stCondLst>
                                            <p:cond delay="0"/>
                                          </p:stCondLst>
                                        </p:cTn>
                                        <p:tgtEl>
                                          <p:spTgt spid="108574"/>
                                        </p:tgtEl>
                                        <p:attrNameLst>
                                          <p:attrName>style.visibility</p:attrName>
                                        </p:attrNameLst>
                                      </p:cBhvr>
                                      <p:to>
                                        <p:strVal val="visible"/>
                                      </p:to>
                                    </p:set>
                                    <p:animEffect transition="in" filter="fade">
                                      <p:cBhvr>
                                        <p:cTn id="12" dur="1000"/>
                                        <p:tgtEl>
                                          <p:spTgt spid="108574"/>
                                        </p:tgtEl>
                                      </p:cBhvr>
                                    </p:animEffect>
                                    <p:anim calcmode="lin" valueType="num">
                                      <p:cBhvr>
                                        <p:cTn id="13" dur="1000" fill="hold"/>
                                        <p:tgtEl>
                                          <p:spTgt spid="108574"/>
                                        </p:tgtEl>
                                        <p:attrNameLst>
                                          <p:attrName>ppt_x</p:attrName>
                                        </p:attrNameLst>
                                      </p:cBhvr>
                                      <p:tavLst>
                                        <p:tav tm="0">
                                          <p:val>
                                            <p:strVal val="#ppt_x"/>
                                          </p:val>
                                        </p:tav>
                                        <p:tav tm="100000">
                                          <p:val>
                                            <p:strVal val="#ppt_x"/>
                                          </p:val>
                                        </p:tav>
                                      </p:tavLst>
                                    </p:anim>
                                    <p:anim calcmode="lin" valueType="num">
                                      <p:cBhvr>
                                        <p:cTn id="14" dur="900" decel="100000" fill="hold"/>
                                        <p:tgtEl>
                                          <p:spTgt spid="10857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574"/>
                                        </p:tgtEl>
                                        <p:attrNameLst>
                                          <p:attrName>ppt_y</p:attrName>
                                        </p:attrNameLst>
                                      </p:cBhvr>
                                      <p:tavLst>
                                        <p:tav tm="0">
                                          <p:val>
                                            <p:strVal val="#ppt_y-.03"/>
                                          </p:val>
                                        </p:tav>
                                        <p:tav tm="100000">
                                          <p:val>
                                            <p:strVal val="#ppt_y"/>
                                          </p:val>
                                        </p:tav>
                                      </p:tavLst>
                                    </p:anim>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8582"/>
                                        </p:tgtEl>
                                        <p:attrNameLst>
                                          <p:attrName>style.visibility</p:attrName>
                                        </p:attrNameLst>
                                      </p:cBhvr>
                                      <p:to>
                                        <p:strVal val="visible"/>
                                      </p:to>
                                    </p:set>
                                    <p:animEffect transition="in" filter="wipe(up)">
                                      <p:cBhvr>
                                        <p:cTn id="19" dur="500"/>
                                        <p:tgtEl>
                                          <p:spTgt spid="108582"/>
                                        </p:tgtEl>
                                      </p:cBhvr>
                                    </p:animEffect>
                                  </p:childTnLst>
                                </p:cTn>
                              </p:par>
                              <p:par>
                                <p:cTn id="20" presetID="15" presetClass="entr" presetSubtype="0" fill="hold" nodeType="withEffect">
                                  <p:stCondLst>
                                    <p:cond delay="0"/>
                                  </p:stCondLst>
                                  <p:childTnLst>
                                    <p:set>
                                      <p:cBhvr>
                                        <p:cTn id="21" dur="1" fill="hold">
                                          <p:stCondLst>
                                            <p:cond delay="0"/>
                                          </p:stCondLst>
                                        </p:cTn>
                                        <p:tgtEl>
                                          <p:spTgt spid="108579"/>
                                        </p:tgtEl>
                                        <p:attrNameLst>
                                          <p:attrName>style.visibility</p:attrName>
                                        </p:attrNameLst>
                                      </p:cBhvr>
                                      <p:to>
                                        <p:strVal val="visible"/>
                                      </p:to>
                                    </p:set>
                                    <p:anim calcmode="lin" valueType="num">
                                      <p:cBhvr>
                                        <p:cTn id="22" dur="1000" fill="hold"/>
                                        <p:tgtEl>
                                          <p:spTgt spid="108579"/>
                                        </p:tgtEl>
                                        <p:attrNameLst>
                                          <p:attrName>ppt_w</p:attrName>
                                        </p:attrNameLst>
                                      </p:cBhvr>
                                      <p:tavLst>
                                        <p:tav tm="0">
                                          <p:val>
                                            <p:fltVal val="0"/>
                                          </p:val>
                                        </p:tav>
                                        <p:tav tm="100000">
                                          <p:val>
                                            <p:strVal val="#ppt_w"/>
                                          </p:val>
                                        </p:tav>
                                      </p:tavLst>
                                    </p:anim>
                                    <p:anim calcmode="lin" valueType="num">
                                      <p:cBhvr>
                                        <p:cTn id="23" dur="1000" fill="hold"/>
                                        <p:tgtEl>
                                          <p:spTgt spid="108579"/>
                                        </p:tgtEl>
                                        <p:attrNameLst>
                                          <p:attrName>ppt_h</p:attrName>
                                        </p:attrNameLst>
                                      </p:cBhvr>
                                      <p:tavLst>
                                        <p:tav tm="0">
                                          <p:val>
                                            <p:fltVal val="0"/>
                                          </p:val>
                                        </p:tav>
                                        <p:tav tm="100000">
                                          <p:val>
                                            <p:strVal val="#ppt_h"/>
                                          </p:val>
                                        </p:tav>
                                      </p:tavLst>
                                    </p:anim>
                                    <p:anim calcmode="lin" valueType="num">
                                      <p:cBhvr>
                                        <p:cTn id="24" dur="1000" fill="hold"/>
                                        <p:tgtEl>
                                          <p:spTgt spid="108579"/>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08579"/>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0"/>
                                  </p:stCondLst>
                                  <p:childTnLst>
                                    <p:set>
                                      <p:cBhvr>
                                        <p:cTn id="27" dur="1" fill="hold">
                                          <p:stCondLst>
                                            <p:cond delay="0"/>
                                          </p:stCondLst>
                                        </p:cTn>
                                        <p:tgtEl>
                                          <p:spTgt spid="108576"/>
                                        </p:tgtEl>
                                        <p:attrNameLst>
                                          <p:attrName>style.visibility</p:attrName>
                                        </p:attrNameLst>
                                      </p:cBhvr>
                                      <p:to>
                                        <p:strVal val="visible"/>
                                      </p:to>
                                    </p:set>
                                    <p:anim calcmode="lin" valueType="num">
                                      <p:cBhvr>
                                        <p:cTn id="28" dur="1000" fill="hold"/>
                                        <p:tgtEl>
                                          <p:spTgt spid="108576"/>
                                        </p:tgtEl>
                                        <p:attrNameLst>
                                          <p:attrName>ppt_w</p:attrName>
                                        </p:attrNameLst>
                                      </p:cBhvr>
                                      <p:tavLst>
                                        <p:tav tm="0">
                                          <p:val>
                                            <p:fltVal val="0"/>
                                          </p:val>
                                        </p:tav>
                                        <p:tav tm="100000">
                                          <p:val>
                                            <p:strVal val="#ppt_w"/>
                                          </p:val>
                                        </p:tav>
                                      </p:tavLst>
                                    </p:anim>
                                    <p:anim calcmode="lin" valueType="num">
                                      <p:cBhvr>
                                        <p:cTn id="29" dur="1000" fill="hold"/>
                                        <p:tgtEl>
                                          <p:spTgt spid="108576"/>
                                        </p:tgtEl>
                                        <p:attrNameLst>
                                          <p:attrName>ppt_h</p:attrName>
                                        </p:attrNameLst>
                                      </p:cBhvr>
                                      <p:tavLst>
                                        <p:tav tm="0">
                                          <p:val>
                                            <p:fltVal val="0"/>
                                          </p:val>
                                        </p:tav>
                                        <p:tav tm="100000">
                                          <p:val>
                                            <p:strVal val="#ppt_h"/>
                                          </p:val>
                                        </p:tav>
                                      </p:tavLst>
                                    </p:anim>
                                    <p:anim calcmode="lin" valueType="num">
                                      <p:cBhvr>
                                        <p:cTn id="30" dur="1000" fill="hold"/>
                                        <p:tgtEl>
                                          <p:spTgt spid="108576"/>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08576"/>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2500"/>
                            </p:stCondLst>
                            <p:childTnLst>
                              <p:par>
                                <p:cTn id="33" presetID="22" presetClass="entr" presetSubtype="8" fill="hold" nodeType="afterEffect">
                                  <p:stCondLst>
                                    <p:cond delay="0"/>
                                  </p:stCondLst>
                                  <p:childTnLst>
                                    <p:set>
                                      <p:cBhvr>
                                        <p:cTn id="34" dur="1" fill="hold">
                                          <p:stCondLst>
                                            <p:cond delay="0"/>
                                          </p:stCondLst>
                                        </p:cTn>
                                        <p:tgtEl>
                                          <p:spTgt spid="108591"/>
                                        </p:tgtEl>
                                        <p:attrNameLst>
                                          <p:attrName>style.visibility</p:attrName>
                                        </p:attrNameLst>
                                      </p:cBhvr>
                                      <p:to>
                                        <p:strVal val="visible"/>
                                      </p:to>
                                    </p:set>
                                    <p:animEffect transition="in" filter="wipe(left)">
                                      <p:cBhvr>
                                        <p:cTn id="35" dur="1000"/>
                                        <p:tgtEl>
                                          <p:spTgt spid="10859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8602"/>
                                        </p:tgtEl>
                                        <p:attrNameLst>
                                          <p:attrName>style.visibility</p:attrName>
                                        </p:attrNameLst>
                                      </p:cBhvr>
                                      <p:to>
                                        <p:strVal val="visible"/>
                                      </p:to>
                                    </p:set>
                                    <p:animEffect transition="in" filter="wipe(left)">
                                      <p:cBhvr>
                                        <p:cTn id="40" dur="500"/>
                                        <p:tgtEl>
                                          <p:spTgt spid="108602"/>
                                        </p:tgtEl>
                                      </p:cBhvr>
                                    </p:animEffect>
                                  </p:childTnLst>
                                </p:cTn>
                              </p:par>
                              <p:par>
                                <p:cTn id="41" presetID="15" presetClass="entr" presetSubtype="0" fill="hold" nodeType="withEffect">
                                  <p:stCondLst>
                                    <p:cond delay="0"/>
                                  </p:stCondLst>
                                  <p:childTnLst>
                                    <p:set>
                                      <p:cBhvr>
                                        <p:cTn id="42" dur="1" fill="hold">
                                          <p:stCondLst>
                                            <p:cond delay="0"/>
                                          </p:stCondLst>
                                        </p:cTn>
                                        <p:tgtEl>
                                          <p:spTgt spid="108620"/>
                                        </p:tgtEl>
                                        <p:attrNameLst>
                                          <p:attrName>style.visibility</p:attrName>
                                        </p:attrNameLst>
                                      </p:cBhvr>
                                      <p:to>
                                        <p:strVal val="visible"/>
                                      </p:to>
                                    </p:set>
                                    <p:anim calcmode="lin" valueType="num">
                                      <p:cBhvr>
                                        <p:cTn id="43" dur="1000" fill="hold"/>
                                        <p:tgtEl>
                                          <p:spTgt spid="108620"/>
                                        </p:tgtEl>
                                        <p:attrNameLst>
                                          <p:attrName>ppt_w</p:attrName>
                                        </p:attrNameLst>
                                      </p:cBhvr>
                                      <p:tavLst>
                                        <p:tav tm="0">
                                          <p:val>
                                            <p:fltVal val="0"/>
                                          </p:val>
                                        </p:tav>
                                        <p:tav tm="100000">
                                          <p:val>
                                            <p:strVal val="#ppt_w"/>
                                          </p:val>
                                        </p:tav>
                                      </p:tavLst>
                                    </p:anim>
                                    <p:anim calcmode="lin" valueType="num">
                                      <p:cBhvr>
                                        <p:cTn id="44" dur="1000" fill="hold"/>
                                        <p:tgtEl>
                                          <p:spTgt spid="108620"/>
                                        </p:tgtEl>
                                        <p:attrNameLst>
                                          <p:attrName>ppt_h</p:attrName>
                                        </p:attrNameLst>
                                      </p:cBhvr>
                                      <p:tavLst>
                                        <p:tav tm="0">
                                          <p:val>
                                            <p:fltVal val="0"/>
                                          </p:val>
                                        </p:tav>
                                        <p:tav tm="100000">
                                          <p:val>
                                            <p:strVal val="#ppt_h"/>
                                          </p:val>
                                        </p:tav>
                                      </p:tavLst>
                                    </p:anim>
                                    <p:anim calcmode="lin" valueType="num">
                                      <p:cBhvr>
                                        <p:cTn id="45" dur="1000" fill="hold"/>
                                        <p:tgtEl>
                                          <p:spTgt spid="108620"/>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086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08619"/>
                                        </p:tgtEl>
                                        <p:attrNameLst>
                                          <p:attrName>style.visibility</p:attrName>
                                        </p:attrNameLst>
                                      </p:cBhvr>
                                      <p:to>
                                        <p:strVal val="visible"/>
                                      </p:to>
                                    </p:set>
                                    <p:animEffect transition="in" filter="wipe(left)">
                                      <p:cBhvr>
                                        <p:cTn id="51" dur="500"/>
                                        <p:tgtEl>
                                          <p:spTgt spid="108619"/>
                                        </p:tgtEl>
                                      </p:cBhvr>
                                    </p:animEffect>
                                  </p:childTnLst>
                                </p:cTn>
                              </p:par>
                              <p:par>
                                <p:cTn id="52" presetID="15" presetClass="entr" presetSubtype="0" fill="hold" nodeType="withEffect">
                                  <p:stCondLst>
                                    <p:cond delay="0"/>
                                  </p:stCondLst>
                                  <p:childTnLst>
                                    <p:set>
                                      <p:cBhvr>
                                        <p:cTn id="53" dur="1" fill="hold">
                                          <p:stCondLst>
                                            <p:cond delay="0"/>
                                          </p:stCondLst>
                                        </p:cTn>
                                        <p:tgtEl>
                                          <p:spTgt spid="108621"/>
                                        </p:tgtEl>
                                        <p:attrNameLst>
                                          <p:attrName>style.visibility</p:attrName>
                                        </p:attrNameLst>
                                      </p:cBhvr>
                                      <p:to>
                                        <p:strVal val="visible"/>
                                      </p:to>
                                    </p:set>
                                    <p:anim calcmode="lin" valueType="num">
                                      <p:cBhvr>
                                        <p:cTn id="54" dur="1000" fill="hold"/>
                                        <p:tgtEl>
                                          <p:spTgt spid="108621"/>
                                        </p:tgtEl>
                                        <p:attrNameLst>
                                          <p:attrName>ppt_w</p:attrName>
                                        </p:attrNameLst>
                                      </p:cBhvr>
                                      <p:tavLst>
                                        <p:tav tm="0">
                                          <p:val>
                                            <p:fltVal val="0"/>
                                          </p:val>
                                        </p:tav>
                                        <p:tav tm="100000">
                                          <p:val>
                                            <p:strVal val="#ppt_w"/>
                                          </p:val>
                                        </p:tav>
                                      </p:tavLst>
                                    </p:anim>
                                    <p:anim calcmode="lin" valueType="num">
                                      <p:cBhvr>
                                        <p:cTn id="55" dur="1000" fill="hold"/>
                                        <p:tgtEl>
                                          <p:spTgt spid="108621"/>
                                        </p:tgtEl>
                                        <p:attrNameLst>
                                          <p:attrName>ppt_h</p:attrName>
                                        </p:attrNameLst>
                                      </p:cBhvr>
                                      <p:tavLst>
                                        <p:tav tm="0">
                                          <p:val>
                                            <p:fltVal val="0"/>
                                          </p:val>
                                        </p:tav>
                                        <p:tav tm="100000">
                                          <p:val>
                                            <p:strVal val="#ppt_h"/>
                                          </p:val>
                                        </p:tav>
                                      </p:tavLst>
                                    </p:anim>
                                    <p:anim calcmode="lin" valueType="num">
                                      <p:cBhvr>
                                        <p:cTn id="56" dur="1000" fill="hold"/>
                                        <p:tgtEl>
                                          <p:spTgt spid="108621"/>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086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8611"/>
                                        </p:tgtEl>
                                        <p:attrNameLst>
                                          <p:attrName>style.visibility</p:attrName>
                                        </p:attrNameLst>
                                      </p:cBhvr>
                                      <p:to>
                                        <p:strVal val="visible"/>
                                      </p:to>
                                    </p:set>
                                    <p:animEffect transition="in" filter="wipe(left)">
                                      <p:cBhvr>
                                        <p:cTn id="62" dur="500"/>
                                        <p:tgtEl>
                                          <p:spTgt spid="108611"/>
                                        </p:tgtEl>
                                      </p:cBhvr>
                                    </p:animEffect>
                                  </p:childTnLst>
                                </p:cTn>
                              </p:par>
                            </p:childTnLst>
                          </p:cTn>
                        </p:par>
                        <p:par>
                          <p:cTn id="63" fill="hold" nodeType="afterGroup">
                            <p:stCondLst>
                              <p:cond delay="500"/>
                            </p:stCondLst>
                            <p:childTnLst>
                              <p:par>
                                <p:cTn id="64" presetID="15" presetClass="entr" presetSubtype="0" fill="hold" nodeType="afterEffect">
                                  <p:stCondLst>
                                    <p:cond delay="0"/>
                                  </p:stCondLst>
                                  <p:childTnLst>
                                    <p:set>
                                      <p:cBhvr>
                                        <p:cTn id="65" dur="1" fill="hold">
                                          <p:stCondLst>
                                            <p:cond delay="0"/>
                                          </p:stCondLst>
                                        </p:cTn>
                                        <p:tgtEl>
                                          <p:spTgt spid="108554"/>
                                        </p:tgtEl>
                                        <p:attrNameLst>
                                          <p:attrName>style.visibility</p:attrName>
                                        </p:attrNameLst>
                                      </p:cBhvr>
                                      <p:to>
                                        <p:strVal val="visible"/>
                                      </p:to>
                                    </p:set>
                                    <p:anim calcmode="lin" valueType="num">
                                      <p:cBhvr>
                                        <p:cTn id="66" dur="500" fill="hold"/>
                                        <p:tgtEl>
                                          <p:spTgt spid="108554"/>
                                        </p:tgtEl>
                                        <p:attrNameLst>
                                          <p:attrName>ppt_w</p:attrName>
                                        </p:attrNameLst>
                                      </p:cBhvr>
                                      <p:tavLst>
                                        <p:tav tm="0">
                                          <p:val>
                                            <p:fltVal val="0"/>
                                          </p:val>
                                        </p:tav>
                                        <p:tav tm="100000">
                                          <p:val>
                                            <p:strVal val="#ppt_w"/>
                                          </p:val>
                                        </p:tav>
                                      </p:tavLst>
                                    </p:anim>
                                    <p:anim calcmode="lin" valueType="num">
                                      <p:cBhvr>
                                        <p:cTn id="67" dur="500" fill="hold"/>
                                        <p:tgtEl>
                                          <p:spTgt spid="108554"/>
                                        </p:tgtEl>
                                        <p:attrNameLst>
                                          <p:attrName>ppt_h</p:attrName>
                                        </p:attrNameLst>
                                      </p:cBhvr>
                                      <p:tavLst>
                                        <p:tav tm="0">
                                          <p:val>
                                            <p:fltVal val="0"/>
                                          </p:val>
                                        </p:tav>
                                        <p:tav tm="100000">
                                          <p:val>
                                            <p:strVal val="#ppt_h"/>
                                          </p:val>
                                        </p:tav>
                                      </p:tavLst>
                                    </p:anim>
                                    <p:anim calcmode="lin" valueType="num">
                                      <p:cBhvr>
                                        <p:cTn id="68" dur="500" fill="hold"/>
                                        <p:tgtEl>
                                          <p:spTgt spid="108554"/>
                                        </p:tgtEl>
                                        <p:attrNameLst>
                                          <p:attrName>ppt_x</p:attrName>
                                        </p:attrNameLst>
                                      </p:cBhvr>
                                      <p:tavLst>
                                        <p:tav tm="0" fmla="#ppt_x+(cos(-2*pi*(1-$))*-#ppt_x-sin(-2*pi*(1-$))*(1-#ppt_y))*(1-$)">
                                          <p:val>
                                            <p:fltVal val="0"/>
                                          </p:val>
                                        </p:tav>
                                        <p:tav tm="100000">
                                          <p:val>
                                            <p:fltVal val="1"/>
                                          </p:val>
                                        </p:tav>
                                      </p:tavLst>
                                    </p:anim>
                                    <p:anim calcmode="lin" valueType="num">
                                      <p:cBhvr>
                                        <p:cTn id="69" dur="500" fill="hold"/>
                                        <p:tgtEl>
                                          <p:spTgt spid="1085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4" grpId="0"/>
      <p:bldP spid="108620" grpId="0"/>
      <p:bldP spid="108621"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E0BEBE43-B604-48D1-426D-115A82AF7539}"/>
              </a:ext>
            </a:extLst>
          </p:cNvPr>
          <p:cNvSpPr txBox="1">
            <a:spLocks noChangeArrowheads="1"/>
          </p:cNvSpPr>
          <p:nvPr/>
        </p:nvSpPr>
        <p:spPr bwMode="auto">
          <a:xfrm>
            <a:off x="999929" y="1777486"/>
            <a:ext cx="762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Implementing a SOP expression is done by first forming the AND terms; then the terms are ORed together.</a:t>
            </a:r>
          </a:p>
        </p:txBody>
      </p:sp>
      <p:grpSp>
        <p:nvGrpSpPr>
          <p:cNvPr id="114752" name="Group 64">
            <a:extLst>
              <a:ext uri="{FF2B5EF4-FFF2-40B4-BE49-F238E27FC236}">
                <a16:creationId xmlns:a16="http://schemas.microsoft.com/office/drawing/2014/main" id="{64B00D81-9B34-EB04-CD25-83C2C68BB54B}"/>
              </a:ext>
            </a:extLst>
          </p:cNvPr>
          <p:cNvGrpSpPr>
            <a:grpSpLocks/>
          </p:cNvGrpSpPr>
          <p:nvPr/>
        </p:nvGrpSpPr>
        <p:grpSpPr bwMode="auto">
          <a:xfrm>
            <a:off x="2219129" y="2522652"/>
            <a:ext cx="6324600" cy="1006475"/>
            <a:chOff x="1296" y="1584"/>
            <a:chExt cx="3984" cy="634"/>
          </a:xfrm>
        </p:grpSpPr>
        <p:sp>
          <p:nvSpPr>
            <p:cNvPr id="114707" name="Text Box 19">
              <a:extLst>
                <a:ext uri="{FF2B5EF4-FFF2-40B4-BE49-F238E27FC236}">
                  <a16:creationId xmlns:a16="http://schemas.microsoft.com/office/drawing/2014/main" id="{CA00F159-2489-A41E-43CD-829249C5278F}"/>
                </a:ext>
              </a:extLst>
            </p:cNvPr>
            <p:cNvSpPr txBox="1">
              <a:spLocks noChangeArrowheads="1"/>
            </p:cNvSpPr>
            <p:nvPr/>
          </p:nvSpPr>
          <p:spPr bwMode="auto">
            <a:xfrm>
              <a:off x="1296" y="1584"/>
              <a:ext cx="39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Show the circuit that will implement the Boolean expression </a:t>
              </a:r>
              <a:r>
                <a:rPr lang="en-US" altLang="en-US" sz="2000" i="1" dirty="0"/>
                <a:t>X </a:t>
              </a:r>
              <a:r>
                <a:rPr lang="en-US" altLang="en-US" sz="2000" dirty="0"/>
                <a:t>= </a:t>
              </a:r>
              <a:r>
                <a:rPr lang="en-US" altLang="en-US" sz="2000" i="1" dirty="0"/>
                <a:t>ABC + ABD + BDE. </a:t>
              </a:r>
              <a:r>
                <a:rPr lang="en-US" altLang="en-US" sz="2000" dirty="0"/>
                <a:t>(Assume that the variables and their complements are available.)</a:t>
              </a:r>
              <a:endParaRPr lang="en-US" altLang="en-US" sz="2000" i="1" dirty="0"/>
            </a:p>
          </p:txBody>
        </p:sp>
        <p:sp>
          <p:nvSpPr>
            <p:cNvPr id="114712" name="Line 24">
              <a:extLst>
                <a:ext uri="{FF2B5EF4-FFF2-40B4-BE49-F238E27FC236}">
                  <a16:creationId xmlns:a16="http://schemas.microsoft.com/office/drawing/2014/main" id="{E2AE02D5-2504-6292-91C1-7DE832C2D11A}"/>
                </a:ext>
              </a:extLst>
            </p:cNvPr>
            <p:cNvSpPr>
              <a:spLocks noChangeShapeType="1"/>
            </p:cNvSpPr>
            <p:nvPr/>
          </p:nvSpPr>
          <p:spPr bwMode="auto">
            <a:xfrm>
              <a:off x="2329" y="1815"/>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5" name="Line 27">
              <a:extLst>
                <a:ext uri="{FF2B5EF4-FFF2-40B4-BE49-F238E27FC236}">
                  <a16:creationId xmlns:a16="http://schemas.microsoft.com/office/drawing/2014/main" id="{3E99EDB6-2586-BB10-B07D-45388134E21F}"/>
                </a:ext>
              </a:extLst>
            </p:cNvPr>
            <p:cNvSpPr>
              <a:spLocks noChangeShapeType="1"/>
            </p:cNvSpPr>
            <p:nvPr/>
          </p:nvSpPr>
          <p:spPr bwMode="auto">
            <a:xfrm>
              <a:off x="2524" y="1815"/>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6" name="Line 28">
              <a:extLst>
                <a:ext uri="{FF2B5EF4-FFF2-40B4-BE49-F238E27FC236}">
                  <a16:creationId xmlns:a16="http://schemas.microsoft.com/office/drawing/2014/main" id="{2AEB461A-6E2E-E6E5-0794-EA95E1EF9B4B}"/>
                </a:ext>
              </a:extLst>
            </p:cNvPr>
            <p:cNvSpPr>
              <a:spLocks noChangeShapeType="1"/>
            </p:cNvSpPr>
            <p:nvPr/>
          </p:nvSpPr>
          <p:spPr bwMode="auto">
            <a:xfrm>
              <a:off x="2830" y="1821"/>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18" name="Line 30">
              <a:extLst>
                <a:ext uri="{FF2B5EF4-FFF2-40B4-BE49-F238E27FC236}">
                  <a16:creationId xmlns:a16="http://schemas.microsoft.com/office/drawing/2014/main" id="{94C91522-F9BF-2828-C81C-F85ACA8068D6}"/>
                </a:ext>
              </a:extLst>
            </p:cNvPr>
            <p:cNvSpPr>
              <a:spLocks noChangeShapeType="1"/>
            </p:cNvSpPr>
            <p:nvPr/>
          </p:nvSpPr>
          <p:spPr bwMode="auto">
            <a:xfrm>
              <a:off x="3268" y="1815"/>
              <a:ext cx="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114720" name="Object 32">
            <a:extLst>
              <a:ext uri="{FF2B5EF4-FFF2-40B4-BE49-F238E27FC236}">
                <a16:creationId xmlns:a16="http://schemas.microsoft.com/office/drawing/2014/main" id="{7E0365D9-F6FF-537A-F83B-4AAD0C1C6EEB}"/>
              </a:ext>
            </a:extLst>
          </p:cNvPr>
          <p:cNvGraphicFramePr>
            <a:graphicFrameLocks noChangeAspect="1"/>
          </p:cNvGraphicFramePr>
          <p:nvPr/>
        </p:nvGraphicFramePr>
        <p:xfrm>
          <a:off x="2671568" y="4084124"/>
          <a:ext cx="3895725" cy="2295525"/>
        </p:xfrm>
        <a:graphic>
          <a:graphicData uri="http://schemas.openxmlformats.org/presentationml/2006/ole">
            <mc:AlternateContent xmlns:mc="http://schemas.openxmlformats.org/markup-compatibility/2006">
              <mc:Choice xmlns:v="urn:schemas-microsoft-com:vml" Requires="v">
                <p:oleObj name="CorelDRAW" r:id="rId3" imgW="1460152" imgH="859942" progId="CorelDRAW.Graphic.13">
                  <p:embed/>
                </p:oleObj>
              </mc:Choice>
              <mc:Fallback>
                <p:oleObj name="CorelDRAW" r:id="rId3" imgW="1460152" imgH="859942" progId="CorelDRAW.Graphic.13">
                  <p:embed/>
                  <p:pic>
                    <p:nvPicPr>
                      <p:cNvPr id="114720" name="Object 32">
                        <a:extLst>
                          <a:ext uri="{FF2B5EF4-FFF2-40B4-BE49-F238E27FC236}">
                            <a16:creationId xmlns:a16="http://schemas.microsoft.com/office/drawing/2014/main" id="{7E0365D9-F6FF-537A-F83B-4AAD0C1C6E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568" y="4084124"/>
                        <a:ext cx="38957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721" name="Rectangle 33">
            <a:extLst>
              <a:ext uri="{FF2B5EF4-FFF2-40B4-BE49-F238E27FC236}">
                <a16:creationId xmlns:a16="http://schemas.microsoft.com/office/drawing/2014/main" id="{25CB57C9-3311-1E5B-2CC1-48299172A0C5}"/>
              </a:ext>
            </a:extLst>
          </p:cNvPr>
          <p:cNvSpPr>
            <a:spLocks noChangeArrowheads="1"/>
          </p:cNvSpPr>
          <p:nvPr/>
        </p:nvSpPr>
        <p:spPr bwMode="auto">
          <a:xfrm>
            <a:off x="4505129" y="4368285"/>
            <a:ext cx="2362200" cy="17526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740" name="Group 52">
            <a:extLst>
              <a:ext uri="{FF2B5EF4-FFF2-40B4-BE49-F238E27FC236}">
                <a16:creationId xmlns:a16="http://schemas.microsoft.com/office/drawing/2014/main" id="{F9F1EC05-6B77-D064-2251-C513FB008AD0}"/>
              </a:ext>
            </a:extLst>
          </p:cNvPr>
          <p:cNvGrpSpPr>
            <a:grpSpLocks/>
          </p:cNvGrpSpPr>
          <p:nvPr/>
        </p:nvGrpSpPr>
        <p:grpSpPr bwMode="auto">
          <a:xfrm>
            <a:off x="2376292" y="4046024"/>
            <a:ext cx="304800" cy="746125"/>
            <a:chOff x="1776" y="2400"/>
            <a:chExt cx="192" cy="470"/>
          </a:xfrm>
        </p:grpSpPr>
        <p:grpSp>
          <p:nvGrpSpPr>
            <p:cNvPr id="114738" name="Group 50">
              <a:extLst>
                <a:ext uri="{FF2B5EF4-FFF2-40B4-BE49-F238E27FC236}">
                  <a16:creationId xmlns:a16="http://schemas.microsoft.com/office/drawing/2014/main" id="{31FD54E5-F0C8-396E-9553-23181DF2EAE3}"/>
                </a:ext>
              </a:extLst>
            </p:cNvPr>
            <p:cNvGrpSpPr>
              <a:grpSpLocks/>
            </p:cNvGrpSpPr>
            <p:nvPr/>
          </p:nvGrpSpPr>
          <p:grpSpPr bwMode="auto">
            <a:xfrm>
              <a:off x="1776" y="2658"/>
              <a:ext cx="192" cy="212"/>
              <a:chOff x="624" y="2976"/>
              <a:chExt cx="192" cy="212"/>
            </a:xfrm>
          </p:grpSpPr>
          <p:sp>
            <p:nvSpPr>
              <p:cNvPr id="114725" name="Text Box 37">
                <a:extLst>
                  <a:ext uri="{FF2B5EF4-FFF2-40B4-BE49-F238E27FC236}">
                    <a16:creationId xmlns:a16="http://schemas.microsoft.com/office/drawing/2014/main" id="{C9FE9352-9440-EEDE-A3FB-99986C0E0AB0}"/>
                  </a:ext>
                </a:extLst>
              </p:cNvPr>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14726" name="Line 38">
                <a:extLst>
                  <a:ext uri="{FF2B5EF4-FFF2-40B4-BE49-F238E27FC236}">
                    <a16:creationId xmlns:a16="http://schemas.microsoft.com/office/drawing/2014/main" id="{C36D3183-390A-AA7C-82E3-6A1C8866A8F2}"/>
                  </a:ext>
                </a:extLst>
              </p:cNvPr>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4736" name="Group 48">
              <a:extLst>
                <a:ext uri="{FF2B5EF4-FFF2-40B4-BE49-F238E27FC236}">
                  <a16:creationId xmlns:a16="http://schemas.microsoft.com/office/drawing/2014/main" id="{ED5A2211-6517-1D4F-A3E8-B87B6C487E96}"/>
                </a:ext>
              </a:extLst>
            </p:cNvPr>
            <p:cNvGrpSpPr>
              <a:grpSpLocks/>
            </p:cNvGrpSpPr>
            <p:nvPr/>
          </p:nvGrpSpPr>
          <p:grpSpPr bwMode="auto">
            <a:xfrm>
              <a:off x="1776" y="2400"/>
              <a:ext cx="192" cy="212"/>
              <a:chOff x="624" y="2640"/>
              <a:chExt cx="192" cy="212"/>
            </a:xfrm>
          </p:grpSpPr>
          <p:sp>
            <p:nvSpPr>
              <p:cNvPr id="114723" name="Text Box 35">
                <a:extLst>
                  <a:ext uri="{FF2B5EF4-FFF2-40B4-BE49-F238E27FC236}">
                    <a16:creationId xmlns:a16="http://schemas.microsoft.com/office/drawing/2014/main" id="{0F8D7EDF-6E24-424D-280F-2EE1CDA0B24E}"/>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14730" name="Line 42">
                <a:extLst>
                  <a:ext uri="{FF2B5EF4-FFF2-40B4-BE49-F238E27FC236}">
                    <a16:creationId xmlns:a16="http://schemas.microsoft.com/office/drawing/2014/main" id="{A446B5CF-D226-566F-9706-46B325E667F0}"/>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4733" name="Text Box 45">
              <a:extLst>
                <a:ext uri="{FF2B5EF4-FFF2-40B4-BE49-F238E27FC236}">
                  <a16:creationId xmlns:a16="http://schemas.microsoft.com/office/drawing/2014/main" id="{CABB4FBC-191C-C5B6-B5A8-51161FFC4BD7}"/>
                </a:ext>
              </a:extLst>
            </p:cNvPr>
            <p:cNvSpPr txBox="1">
              <a:spLocks noChangeArrowheads="1"/>
            </p:cNvSpPr>
            <p:nvPr/>
          </p:nvSpPr>
          <p:spPr bwMode="auto">
            <a:xfrm>
              <a:off x="1776" y="251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grpSp>
      <p:grpSp>
        <p:nvGrpSpPr>
          <p:cNvPr id="114742" name="Group 54">
            <a:extLst>
              <a:ext uri="{FF2B5EF4-FFF2-40B4-BE49-F238E27FC236}">
                <a16:creationId xmlns:a16="http://schemas.microsoft.com/office/drawing/2014/main" id="{04440F7C-092A-F0EF-C9C1-5E24BC55388D}"/>
              </a:ext>
            </a:extLst>
          </p:cNvPr>
          <p:cNvGrpSpPr>
            <a:grpSpLocks/>
          </p:cNvGrpSpPr>
          <p:nvPr/>
        </p:nvGrpSpPr>
        <p:grpSpPr bwMode="auto">
          <a:xfrm>
            <a:off x="2376292" y="5646223"/>
            <a:ext cx="304800" cy="779462"/>
            <a:chOff x="1776" y="3408"/>
            <a:chExt cx="192" cy="491"/>
          </a:xfrm>
        </p:grpSpPr>
        <p:sp>
          <p:nvSpPr>
            <p:cNvPr id="114727" name="Text Box 39">
              <a:extLst>
                <a:ext uri="{FF2B5EF4-FFF2-40B4-BE49-F238E27FC236}">
                  <a16:creationId xmlns:a16="http://schemas.microsoft.com/office/drawing/2014/main" id="{1A8452FF-E8C5-BC5C-B3AB-354B59C65AD2}"/>
                </a:ext>
              </a:extLst>
            </p:cNvPr>
            <p:cNvSpPr txBox="1">
              <a:spLocks noChangeArrowheads="1"/>
            </p:cNvSpPr>
            <p:nvPr/>
          </p:nvSpPr>
          <p:spPr bwMode="auto">
            <a:xfrm>
              <a:off x="1776" y="3687"/>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E</a:t>
              </a:r>
            </a:p>
          </p:txBody>
        </p:sp>
        <p:grpSp>
          <p:nvGrpSpPr>
            <p:cNvPr id="114739" name="Group 51">
              <a:extLst>
                <a:ext uri="{FF2B5EF4-FFF2-40B4-BE49-F238E27FC236}">
                  <a16:creationId xmlns:a16="http://schemas.microsoft.com/office/drawing/2014/main" id="{5442FFD7-1846-1ABD-9085-71C09AC7A867}"/>
                </a:ext>
              </a:extLst>
            </p:cNvPr>
            <p:cNvGrpSpPr>
              <a:grpSpLocks/>
            </p:cNvGrpSpPr>
            <p:nvPr/>
          </p:nvGrpSpPr>
          <p:grpSpPr bwMode="auto">
            <a:xfrm>
              <a:off x="1776" y="3562"/>
              <a:ext cx="192" cy="212"/>
              <a:chOff x="624" y="3244"/>
              <a:chExt cx="192" cy="212"/>
            </a:xfrm>
          </p:grpSpPr>
          <p:sp>
            <p:nvSpPr>
              <p:cNvPr id="114728" name="Text Box 40">
                <a:extLst>
                  <a:ext uri="{FF2B5EF4-FFF2-40B4-BE49-F238E27FC236}">
                    <a16:creationId xmlns:a16="http://schemas.microsoft.com/office/drawing/2014/main" id="{23652D9E-33CF-B68C-EF8C-556FB2A539BC}"/>
                  </a:ext>
                </a:extLst>
              </p:cNvPr>
              <p:cNvSpPr txBox="1">
                <a:spLocks noChangeArrowheads="1"/>
              </p:cNvSpPr>
              <p:nvPr/>
            </p:nvSpPr>
            <p:spPr bwMode="auto">
              <a:xfrm>
                <a:off x="624" y="324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sp>
            <p:nvSpPr>
              <p:cNvPr id="114729" name="Line 41">
                <a:extLst>
                  <a:ext uri="{FF2B5EF4-FFF2-40B4-BE49-F238E27FC236}">
                    <a16:creationId xmlns:a16="http://schemas.microsoft.com/office/drawing/2014/main" id="{2B085867-69E2-9F75-186D-C903A060DDE5}"/>
                  </a:ext>
                </a:extLst>
              </p:cNvPr>
              <p:cNvSpPr>
                <a:spLocks noChangeShapeType="1"/>
              </p:cNvSpPr>
              <p:nvPr/>
            </p:nvSpPr>
            <p:spPr bwMode="auto">
              <a:xfrm>
                <a:off x="676" y="3280"/>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4734" name="Text Box 46">
              <a:extLst>
                <a:ext uri="{FF2B5EF4-FFF2-40B4-BE49-F238E27FC236}">
                  <a16:creationId xmlns:a16="http://schemas.microsoft.com/office/drawing/2014/main" id="{923FC587-6964-CF9D-1FE0-65A349104A73}"/>
                </a:ext>
              </a:extLst>
            </p:cNvPr>
            <p:cNvSpPr txBox="1">
              <a:spLocks noChangeArrowheads="1"/>
            </p:cNvSpPr>
            <p:nvPr/>
          </p:nvSpPr>
          <p:spPr bwMode="auto">
            <a:xfrm>
              <a:off x="1776" y="340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grpSp>
      <p:grpSp>
        <p:nvGrpSpPr>
          <p:cNvPr id="114741" name="Group 53">
            <a:extLst>
              <a:ext uri="{FF2B5EF4-FFF2-40B4-BE49-F238E27FC236}">
                <a16:creationId xmlns:a16="http://schemas.microsoft.com/office/drawing/2014/main" id="{A2BC05C6-3F17-FA05-EDA0-A14221336355}"/>
              </a:ext>
            </a:extLst>
          </p:cNvPr>
          <p:cNvGrpSpPr>
            <a:grpSpLocks/>
          </p:cNvGrpSpPr>
          <p:nvPr/>
        </p:nvGrpSpPr>
        <p:grpSpPr bwMode="auto">
          <a:xfrm>
            <a:off x="2371530" y="4827073"/>
            <a:ext cx="309563" cy="774700"/>
            <a:chOff x="1773" y="2892"/>
            <a:chExt cx="195" cy="488"/>
          </a:xfrm>
        </p:grpSpPr>
        <p:sp>
          <p:nvSpPr>
            <p:cNvPr id="114731" name="Text Box 43">
              <a:extLst>
                <a:ext uri="{FF2B5EF4-FFF2-40B4-BE49-F238E27FC236}">
                  <a16:creationId xmlns:a16="http://schemas.microsoft.com/office/drawing/2014/main" id="{E99A10FB-D4B0-926E-018D-21E101DF2F53}"/>
                </a:ext>
              </a:extLst>
            </p:cNvPr>
            <p:cNvSpPr txBox="1">
              <a:spLocks noChangeArrowheads="1"/>
            </p:cNvSpPr>
            <p:nvPr/>
          </p:nvSpPr>
          <p:spPr bwMode="auto">
            <a:xfrm>
              <a:off x="1776" y="289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grpSp>
          <p:nvGrpSpPr>
            <p:cNvPr id="114737" name="Group 49">
              <a:extLst>
                <a:ext uri="{FF2B5EF4-FFF2-40B4-BE49-F238E27FC236}">
                  <a16:creationId xmlns:a16="http://schemas.microsoft.com/office/drawing/2014/main" id="{075BD0AC-35D8-6876-3E74-151154F94C6D}"/>
                </a:ext>
              </a:extLst>
            </p:cNvPr>
            <p:cNvGrpSpPr>
              <a:grpSpLocks/>
            </p:cNvGrpSpPr>
            <p:nvPr/>
          </p:nvGrpSpPr>
          <p:grpSpPr bwMode="auto">
            <a:xfrm>
              <a:off x="1776" y="3045"/>
              <a:ext cx="192" cy="212"/>
              <a:chOff x="624" y="2793"/>
              <a:chExt cx="192" cy="212"/>
            </a:xfrm>
          </p:grpSpPr>
          <p:sp>
            <p:nvSpPr>
              <p:cNvPr id="114724" name="Text Box 36">
                <a:extLst>
                  <a:ext uri="{FF2B5EF4-FFF2-40B4-BE49-F238E27FC236}">
                    <a16:creationId xmlns:a16="http://schemas.microsoft.com/office/drawing/2014/main" id="{2C783CAB-CBDA-C612-84BD-1AC7727CB297}"/>
                  </a:ext>
                </a:extLst>
              </p:cNvPr>
              <p:cNvSpPr txBox="1">
                <a:spLocks noChangeArrowheads="1"/>
              </p:cNvSpPr>
              <p:nvPr/>
            </p:nvSpPr>
            <p:spPr bwMode="auto">
              <a:xfrm>
                <a:off x="624" y="2793"/>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14732" name="Line 44">
                <a:extLst>
                  <a:ext uri="{FF2B5EF4-FFF2-40B4-BE49-F238E27FC236}">
                    <a16:creationId xmlns:a16="http://schemas.microsoft.com/office/drawing/2014/main" id="{FCE367E1-5074-66E3-C883-39F5EBD6527A}"/>
                  </a:ext>
                </a:extLst>
              </p:cNvPr>
              <p:cNvSpPr>
                <a:spLocks noChangeShapeType="1"/>
              </p:cNvSpPr>
              <p:nvPr/>
            </p:nvSpPr>
            <p:spPr bwMode="auto">
              <a:xfrm>
                <a:off x="684" y="2832"/>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4735" name="Text Box 47">
              <a:extLst>
                <a:ext uri="{FF2B5EF4-FFF2-40B4-BE49-F238E27FC236}">
                  <a16:creationId xmlns:a16="http://schemas.microsoft.com/office/drawing/2014/main" id="{036851B8-C45C-81F8-44E5-643B510296CF}"/>
                </a:ext>
              </a:extLst>
            </p:cNvPr>
            <p:cNvSpPr txBox="1">
              <a:spLocks noChangeArrowheads="1"/>
            </p:cNvSpPr>
            <p:nvPr/>
          </p:nvSpPr>
          <p:spPr bwMode="auto">
            <a:xfrm>
              <a:off x="1773" y="316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D</a:t>
              </a:r>
            </a:p>
          </p:txBody>
        </p:sp>
      </p:grpSp>
      <p:sp>
        <p:nvSpPr>
          <p:cNvPr id="114743" name="Text Box 55">
            <a:extLst>
              <a:ext uri="{FF2B5EF4-FFF2-40B4-BE49-F238E27FC236}">
                <a16:creationId xmlns:a16="http://schemas.microsoft.com/office/drawing/2014/main" id="{01E2A7A9-7915-1449-69F8-D43F7EAA503B}"/>
              </a:ext>
            </a:extLst>
          </p:cNvPr>
          <p:cNvSpPr txBox="1">
            <a:spLocks noChangeArrowheads="1"/>
          </p:cNvSpPr>
          <p:nvPr/>
        </p:nvSpPr>
        <p:spPr bwMode="auto">
          <a:xfrm>
            <a:off x="2219129" y="3438011"/>
            <a:ext cx="647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Start by forming the terms using three 3-input AND gates.</a:t>
            </a:r>
          </a:p>
        </p:txBody>
      </p:sp>
      <p:sp>
        <p:nvSpPr>
          <p:cNvPr id="114745" name="Text Box 57">
            <a:extLst>
              <a:ext uri="{FF2B5EF4-FFF2-40B4-BE49-F238E27FC236}">
                <a16:creationId xmlns:a16="http://schemas.microsoft.com/office/drawing/2014/main" id="{C033C581-25C5-D758-87EF-CA24AF7957B7}"/>
              </a:ext>
            </a:extLst>
          </p:cNvPr>
          <p:cNvSpPr txBox="1">
            <a:spLocks noChangeArrowheads="1"/>
          </p:cNvSpPr>
          <p:nvPr/>
        </p:nvSpPr>
        <p:spPr bwMode="auto">
          <a:xfrm>
            <a:off x="2219129" y="3742811"/>
            <a:ext cx="647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Then combine the three terms using a 3-input OR gate.</a:t>
            </a:r>
          </a:p>
        </p:txBody>
      </p:sp>
      <p:grpSp>
        <p:nvGrpSpPr>
          <p:cNvPr id="114753" name="Group 65">
            <a:extLst>
              <a:ext uri="{FF2B5EF4-FFF2-40B4-BE49-F238E27FC236}">
                <a16:creationId xmlns:a16="http://schemas.microsoft.com/office/drawing/2014/main" id="{4DD1FF1D-549A-3021-0F2F-8DD5A51E2534}"/>
              </a:ext>
            </a:extLst>
          </p:cNvPr>
          <p:cNvGrpSpPr>
            <a:grpSpLocks/>
          </p:cNvGrpSpPr>
          <p:nvPr/>
        </p:nvGrpSpPr>
        <p:grpSpPr bwMode="auto">
          <a:xfrm>
            <a:off x="6029129" y="4825486"/>
            <a:ext cx="2908300" cy="396875"/>
            <a:chOff x="952" y="4760"/>
            <a:chExt cx="1832" cy="250"/>
          </a:xfrm>
        </p:grpSpPr>
        <p:sp>
          <p:nvSpPr>
            <p:cNvPr id="114747" name="Text Box 59">
              <a:extLst>
                <a:ext uri="{FF2B5EF4-FFF2-40B4-BE49-F238E27FC236}">
                  <a16:creationId xmlns:a16="http://schemas.microsoft.com/office/drawing/2014/main" id="{6118D372-EA66-61A8-E16F-3A2C83667C34}"/>
                </a:ext>
              </a:extLst>
            </p:cNvPr>
            <p:cNvSpPr txBox="1">
              <a:spLocks noChangeArrowheads="1"/>
            </p:cNvSpPr>
            <p:nvPr/>
          </p:nvSpPr>
          <p:spPr bwMode="auto">
            <a:xfrm>
              <a:off x="952" y="4760"/>
              <a:ext cx="18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i="1">
                  <a:solidFill>
                    <a:srgbClr val="FF0000"/>
                  </a:solidFill>
                </a:rPr>
                <a:t>X </a:t>
              </a:r>
              <a:r>
                <a:rPr lang="en-US" altLang="en-US" sz="2000">
                  <a:solidFill>
                    <a:srgbClr val="FF0000"/>
                  </a:solidFill>
                </a:rPr>
                <a:t>= </a:t>
              </a:r>
              <a:r>
                <a:rPr lang="en-US" altLang="en-US" sz="2000" i="1">
                  <a:solidFill>
                    <a:srgbClr val="FF0000"/>
                  </a:solidFill>
                </a:rPr>
                <a:t>ABC + ABD + BDE</a:t>
              </a:r>
            </a:p>
          </p:txBody>
        </p:sp>
        <p:sp>
          <p:nvSpPr>
            <p:cNvPr id="114748" name="Line 60">
              <a:extLst>
                <a:ext uri="{FF2B5EF4-FFF2-40B4-BE49-F238E27FC236}">
                  <a16:creationId xmlns:a16="http://schemas.microsoft.com/office/drawing/2014/main" id="{F88741CC-57B3-46BE-F4D9-59D8307D1FA3}"/>
                </a:ext>
              </a:extLst>
            </p:cNvPr>
            <p:cNvSpPr>
              <a:spLocks noChangeShapeType="1"/>
            </p:cNvSpPr>
            <p:nvPr/>
          </p:nvSpPr>
          <p:spPr bwMode="auto">
            <a:xfrm>
              <a:off x="1239" y="4781"/>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49" name="Line 61">
              <a:extLst>
                <a:ext uri="{FF2B5EF4-FFF2-40B4-BE49-F238E27FC236}">
                  <a16:creationId xmlns:a16="http://schemas.microsoft.com/office/drawing/2014/main" id="{1CE7D520-BB57-C39D-01EE-6604F79713E3}"/>
                </a:ext>
              </a:extLst>
            </p:cNvPr>
            <p:cNvSpPr>
              <a:spLocks noChangeShapeType="1"/>
            </p:cNvSpPr>
            <p:nvPr/>
          </p:nvSpPr>
          <p:spPr bwMode="auto">
            <a:xfrm>
              <a:off x="1434" y="4781"/>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50" name="Line 62">
              <a:extLst>
                <a:ext uri="{FF2B5EF4-FFF2-40B4-BE49-F238E27FC236}">
                  <a16:creationId xmlns:a16="http://schemas.microsoft.com/office/drawing/2014/main" id="{A9D4D12B-8717-ECE3-8D3A-02771ADE29AA}"/>
                </a:ext>
              </a:extLst>
            </p:cNvPr>
            <p:cNvSpPr>
              <a:spLocks noChangeShapeType="1"/>
            </p:cNvSpPr>
            <p:nvPr/>
          </p:nvSpPr>
          <p:spPr bwMode="auto">
            <a:xfrm>
              <a:off x="1764" y="4781"/>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51" name="Line 63">
              <a:extLst>
                <a:ext uri="{FF2B5EF4-FFF2-40B4-BE49-F238E27FC236}">
                  <a16:creationId xmlns:a16="http://schemas.microsoft.com/office/drawing/2014/main" id="{548A0FEA-47C2-9E1A-C56E-6F14968EF9A1}"/>
                </a:ext>
              </a:extLst>
            </p:cNvPr>
            <p:cNvSpPr>
              <a:spLocks noChangeShapeType="1"/>
            </p:cNvSpPr>
            <p:nvPr/>
          </p:nvSpPr>
          <p:spPr bwMode="auto">
            <a:xfrm>
              <a:off x="2184" y="4775"/>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4" name="Title 3">
            <a:extLst>
              <a:ext uri="{FF2B5EF4-FFF2-40B4-BE49-F238E27FC236}">
                <a16:creationId xmlns:a16="http://schemas.microsoft.com/office/drawing/2014/main" id="{B3B1CC31-765F-21BC-573A-26B6330EA7A2}"/>
              </a:ext>
            </a:extLst>
          </p:cNvPr>
          <p:cNvSpPr>
            <a:spLocks noGrp="1"/>
          </p:cNvSpPr>
          <p:nvPr>
            <p:ph type="title"/>
          </p:nvPr>
        </p:nvSpPr>
        <p:spPr>
          <a:xfrm>
            <a:off x="929949" y="963891"/>
            <a:ext cx="10058400" cy="715964"/>
          </a:xfrm>
        </p:spPr>
        <p:txBody>
          <a:bodyPr>
            <a:normAutofit fontScale="90000"/>
          </a:bodyPr>
          <a:lstStyle/>
          <a:p>
            <a:r>
              <a:rPr lang="en-US" dirty="0"/>
              <a:t>Implementing Combinational Logic</a:t>
            </a:r>
          </a:p>
        </p:txBody>
      </p:sp>
    </p:spTree>
    <p:extLst>
      <p:ext uri="{BB962C8B-B14F-4D97-AF65-F5344CB8AC3E}">
        <p14:creationId xmlns:p14="http://schemas.microsoft.com/office/powerpoint/2010/main" val="766953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14752"/>
                                        </p:tgtEl>
                                        <p:attrNameLst>
                                          <p:attrName>style.visibility</p:attrName>
                                        </p:attrNameLst>
                                      </p:cBhvr>
                                      <p:to>
                                        <p:strVal val="visible"/>
                                      </p:to>
                                    </p:set>
                                    <p:anim calcmode="lin" valueType="num">
                                      <p:cBhvr additive="base">
                                        <p:cTn id="7" dur="500" fill="hold"/>
                                        <p:tgtEl>
                                          <p:spTgt spid="114752"/>
                                        </p:tgtEl>
                                        <p:attrNameLst>
                                          <p:attrName>ppt_x</p:attrName>
                                        </p:attrNameLst>
                                      </p:cBhvr>
                                      <p:tavLst>
                                        <p:tav tm="0">
                                          <p:val>
                                            <p:strVal val="1+#ppt_w/2"/>
                                          </p:val>
                                        </p:tav>
                                        <p:tav tm="100000">
                                          <p:val>
                                            <p:strVal val="#ppt_x"/>
                                          </p:val>
                                        </p:tav>
                                      </p:tavLst>
                                    </p:anim>
                                    <p:anim calcmode="lin" valueType="num">
                                      <p:cBhvr additive="base">
                                        <p:cTn id="8" dur="500" fill="hold"/>
                                        <p:tgtEl>
                                          <p:spTgt spid="11475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4743"/>
                                        </p:tgtEl>
                                        <p:attrNameLst>
                                          <p:attrName>style.visibility</p:attrName>
                                        </p:attrNameLst>
                                      </p:cBhvr>
                                      <p:to>
                                        <p:strVal val="visible"/>
                                      </p:to>
                                    </p:set>
                                    <p:anim calcmode="lin" valueType="num">
                                      <p:cBhvr additive="base">
                                        <p:cTn id="11" dur="500" fill="hold"/>
                                        <p:tgtEl>
                                          <p:spTgt spid="114743"/>
                                        </p:tgtEl>
                                        <p:attrNameLst>
                                          <p:attrName>ppt_x</p:attrName>
                                        </p:attrNameLst>
                                      </p:cBhvr>
                                      <p:tavLst>
                                        <p:tav tm="0">
                                          <p:val>
                                            <p:strVal val="1+#ppt_w/2"/>
                                          </p:val>
                                        </p:tav>
                                        <p:tav tm="100000">
                                          <p:val>
                                            <p:strVal val="#ppt_x"/>
                                          </p:val>
                                        </p:tav>
                                      </p:tavLst>
                                    </p:anim>
                                    <p:anim calcmode="lin" valueType="num">
                                      <p:cBhvr additive="base">
                                        <p:cTn id="12" dur="500" fill="hold"/>
                                        <p:tgtEl>
                                          <p:spTgt spid="114743"/>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114720"/>
                                        </p:tgtEl>
                                        <p:attrNameLst>
                                          <p:attrName>style.visibility</p:attrName>
                                        </p:attrNameLst>
                                      </p:cBhvr>
                                      <p:to>
                                        <p:strVal val="visible"/>
                                      </p:to>
                                    </p:set>
                                    <p:animEffect transition="in" filter="dissolve">
                                      <p:cBhvr>
                                        <p:cTn id="16" dur="500"/>
                                        <p:tgtEl>
                                          <p:spTgt spid="1147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114740"/>
                                        </p:tgtEl>
                                        <p:attrNameLst>
                                          <p:attrName>style.visibility</p:attrName>
                                        </p:attrNameLst>
                                      </p:cBhvr>
                                      <p:to>
                                        <p:strVal val="visible"/>
                                      </p:to>
                                    </p:set>
                                    <p:anim calcmode="lin" valueType="num">
                                      <p:cBhvr additive="base">
                                        <p:cTn id="21" dur="500" fill="hold"/>
                                        <p:tgtEl>
                                          <p:spTgt spid="114740"/>
                                        </p:tgtEl>
                                        <p:attrNameLst>
                                          <p:attrName>ppt_x</p:attrName>
                                        </p:attrNameLst>
                                      </p:cBhvr>
                                      <p:tavLst>
                                        <p:tav tm="0">
                                          <p:val>
                                            <p:strVal val="0-#ppt_w/2"/>
                                          </p:val>
                                        </p:tav>
                                        <p:tav tm="100000">
                                          <p:val>
                                            <p:strVal val="#ppt_x"/>
                                          </p:val>
                                        </p:tav>
                                      </p:tavLst>
                                    </p:anim>
                                    <p:anim calcmode="lin" valueType="num">
                                      <p:cBhvr additive="base">
                                        <p:cTn id="22" dur="500" fill="hold"/>
                                        <p:tgtEl>
                                          <p:spTgt spid="11474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14741"/>
                                        </p:tgtEl>
                                        <p:attrNameLst>
                                          <p:attrName>style.visibility</p:attrName>
                                        </p:attrNameLst>
                                      </p:cBhvr>
                                      <p:to>
                                        <p:strVal val="visible"/>
                                      </p:to>
                                    </p:set>
                                    <p:anim calcmode="lin" valueType="num">
                                      <p:cBhvr additive="base">
                                        <p:cTn id="27" dur="500" fill="hold"/>
                                        <p:tgtEl>
                                          <p:spTgt spid="114741"/>
                                        </p:tgtEl>
                                        <p:attrNameLst>
                                          <p:attrName>ppt_x</p:attrName>
                                        </p:attrNameLst>
                                      </p:cBhvr>
                                      <p:tavLst>
                                        <p:tav tm="0">
                                          <p:val>
                                            <p:strVal val="0-#ppt_w/2"/>
                                          </p:val>
                                        </p:tav>
                                        <p:tav tm="100000">
                                          <p:val>
                                            <p:strVal val="#ppt_x"/>
                                          </p:val>
                                        </p:tav>
                                      </p:tavLst>
                                    </p:anim>
                                    <p:anim calcmode="lin" valueType="num">
                                      <p:cBhvr additive="base">
                                        <p:cTn id="28" dur="500" fill="hold"/>
                                        <p:tgtEl>
                                          <p:spTgt spid="11474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14742"/>
                                        </p:tgtEl>
                                        <p:attrNameLst>
                                          <p:attrName>style.visibility</p:attrName>
                                        </p:attrNameLst>
                                      </p:cBhvr>
                                      <p:to>
                                        <p:strVal val="visible"/>
                                      </p:to>
                                    </p:set>
                                    <p:anim calcmode="lin" valueType="num">
                                      <p:cBhvr additive="base">
                                        <p:cTn id="33" dur="500" fill="hold"/>
                                        <p:tgtEl>
                                          <p:spTgt spid="114742"/>
                                        </p:tgtEl>
                                        <p:attrNameLst>
                                          <p:attrName>ppt_x</p:attrName>
                                        </p:attrNameLst>
                                      </p:cBhvr>
                                      <p:tavLst>
                                        <p:tav tm="0">
                                          <p:val>
                                            <p:strVal val="0-#ppt_w/2"/>
                                          </p:val>
                                        </p:tav>
                                        <p:tav tm="100000">
                                          <p:val>
                                            <p:strVal val="#ppt_x"/>
                                          </p:val>
                                        </p:tav>
                                      </p:tavLst>
                                    </p:anim>
                                    <p:anim calcmode="lin" valueType="num">
                                      <p:cBhvr additive="base">
                                        <p:cTn id="34" dur="500" fill="hold"/>
                                        <p:tgtEl>
                                          <p:spTgt spid="11474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xit" presetSubtype="8" fill="hold" nodeType="clickEffect">
                                  <p:stCondLst>
                                    <p:cond delay="0"/>
                                  </p:stCondLst>
                                  <p:childTnLst>
                                    <p:animEffect transition="out" filter="wipe(left)">
                                      <p:cBhvr>
                                        <p:cTn id="38" dur="500"/>
                                        <p:tgtEl>
                                          <p:spTgt spid="114721"/>
                                        </p:tgtEl>
                                      </p:cBhvr>
                                    </p:animEffect>
                                    <p:set>
                                      <p:cBhvr>
                                        <p:cTn id="39" dur="1" fill="hold">
                                          <p:stCondLst>
                                            <p:cond delay="499"/>
                                          </p:stCondLst>
                                        </p:cTn>
                                        <p:tgtEl>
                                          <p:spTgt spid="114721"/>
                                        </p:tgtEl>
                                        <p:attrNameLst>
                                          <p:attrName>style.visibility</p:attrName>
                                        </p:attrNameLst>
                                      </p:cBhvr>
                                      <p:to>
                                        <p:strVal val="hidden"/>
                                      </p:to>
                                    </p:set>
                                  </p:childTnLst>
                                </p:cTn>
                              </p:par>
                              <p:par>
                                <p:cTn id="40" presetID="2" presetClass="entr" presetSubtype="2" fill="hold" nodeType="withEffect">
                                  <p:stCondLst>
                                    <p:cond delay="0"/>
                                  </p:stCondLst>
                                  <p:childTnLst>
                                    <p:set>
                                      <p:cBhvr>
                                        <p:cTn id="41" dur="1" fill="hold">
                                          <p:stCondLst>
                                            <p:cond delay="0"/>
                                          </p:stCondLst>
                                        </p:cTn>
                                        <p:tgtEl>
                                          <p:spTgt spid="114745"/>
                                        </p:tgtEl>
                                        <p:attrNameLst>
                                          <p:attrName>style.visibility</p:attrName>
                                        </p:attrNameLst>
                                      </p:cBhvr>
                                      <p:to>
                                        <p:strVal val="visible"/>
                                      </p:to>
                                    </p:set>
                                    <p:anim calcmode="lin" valueType="num">
                                      <p:cBhvr additive="base">
                                        <p:cTn id="42" dur="500" fill="hold"/>
                                        <p:tgtEl>
                                          <p:spTgt spid="114745"/>
                                        </p:tgtEl>
                                        <p:attrNameLst>
                                          <p:attrName>ppt_x</p:attrName>
                                        </p:attrNameLst>
                                      </p:cBhvr>
                                      <p:tavLst>
                                        <p:tav tm="0">
                                          <p:val>
                                            <p:strVal val="1+#ppt_w/2"/>
                                          </p:val>
                                        </p:tav>
                                        <p:tav tm="100000">
                                          <p:val>
                                            <p:strVal val="#ppt_x"/>
                                          </p:val>
                                        </p:tav>
                                      </p:tavLst>
                                    </p:anim>
                                    <p:anim calcmode="lin" valueType="num">
                                      <p:cBhvr additive="base">
                                        <p:cTn id="43" dur="500" fill="hold"/>
                                        <p:tgtEl>
                                          <p:spTgt spid="114745"/>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2" presetClass="entr" presetSubtype="6" fill="hold" nodeType="afterEffect">
                                  <p:stCondLst>
                                    <p:cond delay="0"/>
                                  </p:stCondLst>
                                  <p:childTnLst>
                                    <p:set>
                                      <p:cBhvr>
                                        <p:cTn id="46" dur="1" fill="hold">
                                          <p:stCondLst>
                                            <p:cond delay="0"/>
                                          </p:stCondLst>
                                        </p:cTn>
                                        <p:tgtEl>
                                          <p:spTgt spid="114753"/>
                                        </p:tgtEl>
                                        <p:attrNameLst>
                                          <p:attrName>style.visibility</p:attrName>
                                        </p:attrNameLst>
                                      </p:cBhvr>
                                      <p:to>
                                        <p:strVal val="visible"/>
                                      </p:to>
                                    </p:set>
                                    <p:anim calcmode="lin" valueType="num">
                                      <p:cBhvr additive="base">
                                        <p:cTn id="47" dur="500" fill="hold"/>
                                        <p:tgtEl>
                                          <p:spTgt spid="114753"/>
                                        </p:tgtEl>
                                        <p:attrNameLst>
                                          <p:attrName>ppt_x</p:attrName>
                                        </p:attrNameLst>
                                      </p:cBhvr>
                                      <p:tavLst>
                                        <p:tav tm="0">
                                          <p:val>
                                            <p:strVal val="1+#ppt_w/2"/>
                                          </p:val>
                                        </p:tav>
                                        <p:tav tm="100000">
                                          <p:val>
                                            <p:strVal val="#ppt_x"/>
                                          </p:val>
                                        </p:tav>
                                      </p:tavLst>
                                    </p:anim>
                                    <p:anim calcmode="lin" valueType="num">
                                      <p:cBhvr additive="base">
                                        <p:cTn id="48" dur="500" fill="hold"/>
                                        <p:tgtEl>
                                          <p:spTgt spid="114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43" grpId="0"/>
      <p:bldP spid="11474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0605" name="Object 13">
            <a:extLst>
              <a:ext uri="{FF2B5EF4-FFF2-40B4-BE49-F238E27FC236}">
                <a16:creationId xmlns:a16="http://schemas.microsoft.com/office/drawing/2014/main" id="{826D4DB1-9008-70B3-D2C6-5A2E10B7D949}"/>
              </a:ext>
            </a:extLst>
          </p:cNvPr>
          <p:cNvGraphicFramePr>
            <a:graphicFrameLocks noChangeAspect="1"/>
          </p:cNvGraphicFramePr>
          <p:nvPr/>
        </p:nvGraphicFramePr>
        <p:xfrm>
          <a:off x="4343400" y="1905001"/>
          <a:ext cx="3016250" cy="1304925"/>
        </p:xfrm>
        <a:graphic>
          <a:graphicData uri="http://schemas.openxmlformats.org/presentationml/2006/ole">
            <mc:AlternateContent xmlns:mc="http://schemas.openxmlformats.org/markup-compatibility/2006">
              <mc:Choice xmlns:v="urn:schemas-microsoft-com:vml" Requires="v">
                <p:oleObj name="CorelDRAW" r:id="rId3" imgW="1460152" imgH="631058" progId="CorelDRAW.Graphic.13">
                  <p:embed/>
                </p:oleObj>
              </mc:Choice>
              <mc:Fallback>
                <p:oleObj name="CorelDRAW" r:id="rId3" imgW="1460152" imgH="631058" progId="CorelDRAW.Graphic.13">
                  <p:embed/>
                  <p:pic>
                    <p:nvPicPr>
                      <p:cNvPr id="110605" name="Object 13">
                        <a:extLst>
                          <a:ext uri="{FF2B5EF4-FFF2-40B4-BE49-F238E27FC236}">
                            <a16:creationId xmlns:a16="http://schemas.microsoft.com/office/drawing/2014/main" id="{826D4DB1-9008-70B3-D2C6-5A2E10B7D9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905001"/>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06" name="Text Box 14">
            <a:extLst>
              <a:ext uri="{FF2B5EF4-FFF2-40B4-BE49-F238E27FC236}">
                <a16:creationId xmlns:a16="http://schemas.microsoft.com/office/drawing/2014/main" id="{E1FE247D-8B8F-4AEC-3170-6628F0D732AD}"/>
              </a:ext>
            </a:extLst>
          </p:cNvPr>
          <p:cNvSpPr txBox="1">
            <a:spLocks noChangeArrowheads="1"/>
          </p:cNvSpPr>
          <p:nvPr/>
        </p:nvSpPr>
        <p:spPr bwMode="auto">
          <a:xfrm>
            <a:off x="2743200" y="1752601"/>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Circuit:</a:t>
            </a:r>
          </a:p>
        </p:txBody>
      </p:sp>
      <p:grpSp>
        <p:nvGrpSpPr>
          <p:cNvPr id="110616" name="Group 24">
            <a:extLst>
              <a:ext uri="{FF2B5EF4-FFF2-40B4-BE49-F238E27FC236}">
                <a16:creationId xmlns:a16="http://schemas.microsoft.com/office/drawing/2014/main" id="{0C9ABC98-2B61-FFEE-CDF0-56B5C39C8707}"/>
              </a:ext>
            </a:extLst>
          </p:cNvPr>
          <p:cNvGrpSpPr>
            <a:grpSpLocks/>
          </p:cNvGrpSpPr>
          <p:nvPr/>
        </p:nvGrpSpPr>
        <p:grpSpPr bwMode="auto">
          <a:xfrm>
            <a:off x="4038600" y="2159000"/>
            <a:ext cx="304800" cy="336550"/>
            <a:chOff x="624" y="2976"/>
            <a:chExt cx="192" cy="212"/>
          </a:xfrm>
        </p:grpSpPr>
        <p:sp>
          <p:nvSpPr>
            <p:cNvPr id="110617" name="Text Box 25">
              <a:extLst>
                <a:ext uri="{FF2B5EF4-FFF2-40B4-BE49-F238E27FC236}">
                  <a16:creationId xmlns:a16="http://schemas.microsoft.com/office/drawing/2014/main" id="{DB5F78CC-46D6-FA3C-BE17-F4F306DCF691}"/>
                </a:ext>
              </a:extLst>
            </p:cNvPr>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10618" name="Line 26">
              <a:extLst>
                <a:ext uri="{FF2B5EF4-FFF2-40B4-BE49-F238E27FC236}">
                  <a16:creationId xmlns:a16="http://schemas.microsoft.com/office/drawing/2014/main" id="{096337B3-687A-752A-066E-ECEDA77FC7BD}"/>
                </a:ext>
              </a:extLst>
            </p:cNvPr>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0619" name="Group 27">
            <a:extLst>
              <a:ext uri="{FF2B5EF4-FFF2-40B4-BE49-F238E27FC236}">
                <a16:creationId xmlns:a16="http://schemas.microsoft.com/office/drawing/2014/main" id="{808854E8-FA35-D990-F879-BB6914D3D468}"/>
              </a:ext>
            </a:extLst>
          </p:cNvPr>
          <p:cNvGrpSpPr>
            <a:grpSpLocks/>
          </p:cNvGrpSpPr>
          <p:nvPr/>
        </p:nvGrpSpPr>
        <p:grpSpPr bwMode="auto">
          <a:xfrm>
            <a:off x="4038600" y="1828800"/>
            <a:ext cx="304800" cy="336550"/>
            <a:chOff x="624" y="2640"/>
            <a:chExt cx="192" cy="212"/>
          </a:xfrm>
        </p:grpSpPr>
        <p:sp>
          <p:nvSpPr>
            <p:cNvPr id="110620" name="Text Box 28">
              <a:extLst>
                <a:ext uri="{FF2B5EF4-FFF2-40B4-BE49-F238E27FC236}">
                  <a16:creationId xmlns:a16="http://schemas.microsoft.com/office/drawing/2014/main" id="{421BEF3F-C621-0DCB-03E4-8D94FB224C7B}"/>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10621" name="Line 29">
              <a:extLst>
                <a:ext uri="{FF2B5EF4-FFF2-40B4-BE49-F238E27FC236}">
                  <a16:creationId xmlns:a16="http://schemas.microsoft.com/office/drawing/2014/main" id="{EE9BEFF7-1155-DAF5-8FFA-F5D32DD4AA44}"/>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0635" name="Group 43">
            <a:extLst>
              <a:ext uri="{FF2B5EF4-FFF2-40B4-BE49-F238E27FC236}">
                <a16:creationId xmlns:a16="http://schemas.microsoft.com/office/drawing/2014/main" id="{F33B4606-59C2-A476-98D4-920034C3CA65}"/>
              </a:ext>
            </a:extLst>
          </p:cNvPr>
          <p:cNvGrpSpPr>
            <a:grpSpLocks/>
          </p:cNvGrpSpPr>
          <p:nvPr/>
        </p:nvGrpSpPr>
        <p:grpSpPr bwMode="auto">
          <a:xfrm>
            <a:off x="4038600" y="2590800"/>
            <a:ext cx="304800" cy="336550"/>
            <a:chOff x="624" y="2640"/>
            <a:chExt cx="192" cy="212"/>
          </a:xfrm>
        </p:grpSpPr>
        <p:sp>
          <p:nvSpPr>
            <p:cNvPr id="110636" name="Text Box 44">
              <a:extLst>
                <a:ext uri="{FF2B5EF4-FFF2-40B4-BE49-F238E27FC236}">
                  <a16:creationId xmlns:a16="http://schemas.microsoft.com/office/drawing/2014/main" id="{BDB637B4-572B-0ADB-1D1B-E54C7CAC2491}"/>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10637" name="Line 45">
              <a:extLst>
                <a:ext uri="{FF2B5EF4-FFF2-40B4-BE49-F238E27FC236}">
                  <a16:creationId xmlns:a16="http://schemas.microsoft.com/office/drawing/2014/main" id="{F09FECF0-93D4-C493-3E34-9AA5C4B78227}"/>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0646" name="Group 54">
            <a:extLst>
              <a:ext uri="{FF2B5EF4-FFF2-40B4-BE49-F238E27FC236}">
                <a16:creationId xmlns:a16="http://schemas.microsoft.com/office/drawing/2014/main" id="{1099473C-E5D2-4D71-49BB-4FAA1A9EB147}"/>
              </a:ext>
            </a:extLst>
          </p:cNvPr>
          <p:cNvGrpSpPr>
            <a:grpSpLocks/>
          </p:cNvGrpSpPr>
          <p:nvPr/>
        </p:nvGrpSpPr>
        <p:grpSpPr bwMode="auto">
          <a:xfrm>
            <a:off x="7499350" y="2216150"/>
            <a:ext cx="304800" cy="336550"/>
            <a:chOff x="624" y="2976"/>
            <a:chExt cx="192" cy="212"/>
          </a:xfrm>
        </p:grpSpPr>
        <p:sp>
          <p:nvSpPr>
            <p:cNvPr id="110647" name="Text Box 55">
              <a:extLst>
                <a:ext uri="{FF2B5EF4-FFF2-40B4-BE49-F238E27FC236}">
                  <a16:creationId xmlns:a16="http://schemas.microsoft.com/office/drawing/2014/main" id="{AF072668-0574-BD6B-4887-053E2304F559}"/>
                </a:ext>
              </a:extLst>
            </p:cNvPr>
            <p:cNvSpPr txBox="1">
              <a:spLocks noChangeArrowheads="1"/>
            </p:cNvSpPr>
            <p:nvPr/>
          </p:nvSpPr>
          <p:spPr bwMode="auto">
            <a:xfrm>
              <a:off x="624" y="297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p>
          </p:txBody>
        </p:sp>
        <p:sp>
          <p:nvSpPr>
            <p:cNvPr id="110648" name="Line 56">
              <a:extLst>
                <a:ext uri="{FF2B5EF4-FFF2-40B4-BE49-F238E27FC236}">
                  <a16:creationId xmlns:a16="http://schemas.microsoft.com/office/drawing/2014/main" id="{08A4A11C-9B5C-C22E-BC71-DD9B68166EF8}"/>
                </a:ext>
              </a:extLst>
            </p:cNvPr>
            <p:cNvSpPr>
              <a:spLocks noChangeShapeType="1"/>
            </p:cNvSpPr>
            <p:nvPr/>
          </p:nvSpPr>
          <p:spPr bwMode="auto">
            <a:xfrm>
              <a:off x="688" y="3016"/>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10649" name="Group 57">
            <a:extLst>
              <a:ext uri="{FF2B5EF4-FFF2-40B4-BE49-F238E27FC236}">
                <a16:creationId xmlns:a16="http://schemas.microsoft.com/office/drawing/2014/main" id="{0F6487F3-5027-305B-884D-8418476B7EE9}"/>
              </a:ext>
            </a:extLst>
          </p:cNvPr>
          <p:cNvGrpSpPr>
            <a:grpSpLocks/>
          </p:cNvGrpSpPr>
          <p:nvPr/>
        </p:nvGrpSpPr>
        <p:grpSpPr bwMode="auto">
          <a:xfrm>
            <a:off x="7315200" y="2228850"/>
            <a:ext cx="304800" cy="336550"/>
            <a:chOff x="624" y="2640"/>
            <a:chExt cx="192" cy="212"/>
          </a:xfrm>
        </p:grpSpPr>
        <p:sp>
          <p:nvSpPr>
            <p:cNvPr id="110650" name="Text Box 58">
              <a:extLst>
                <a:ext uri="{FF2B5EF4-FFF2-40B4-BE49-F238E27FC236}">
                  <a16:creationId xmlns:a16="http://schemas.microsoft.com/office/drawing/2014/main" id="{647E4520-F58D-6E6F-B41F-7CA065CF9359}"/>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10651" name="Line 59">
              <a:extLst>
                <a:ext uri="{FF2B5EF4-FFF2-40B4-BE49-F238E27FC236}">
                  <a16:creationId xmlns:a16="http://schemas.microsoft.com/office/drawing/2014/main" id="{40D4421B-FE14-475A-D502-8FF5B1F05B45}"/>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0652" name="Text Box 60">
            <a:extLst>
              <a:ext uri="{FF2B5EF4-FFF2-40B4-BE49-F238E27FC236}">
                <a16:creationId xmlns:a16="http://schemas.microsoft.com/office/drawing/2014/main" id="{E9EF5FCC-3090-0DB7-58E3-7DBC360BEC54}"/>
              </a:ext>
            </a:extLst>
          </p:cNvPr>
          <p:cNvSpPr txBox="1">
            <a:spLocks noChangeArrowheads="1"/>
          </p:cNvSpPr>
          <p:nvPr/>
        </p:nvSpPr>
        <p:spPr bwMode="auto">
          <a:xfrm>
            <a:off x="7727950" y="221615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t>
            </a:r>
          </a:p>
        </p:txBody>
      </p:sp>
      <p:grpSp>
        <p:nvGrpSpPr>
          <p:cNvPr id="110653" name="Group 61">
            <a:extLst>
              <a:ext uri="{FF2B5EF4-FFF2-40B4-BE49-F238E27FC236}">
                <a16:creationId xmlns:a16="http://schemas.microsoft.com/office/drawing/2014/main" id="{0C398141-102D-7F91-1096-D45B1B37C465}"/>
              </a:ext>
            </a:extLst>
          </p:cNvPr>
          <p:cNvGrpSpPr>
            <a:grpSpLocks/>
          </p:cNvGrpSpPr>
          <p:nvPr/>
        </p:nvGrpSpPr>
        <p:grpSpPr bwMode="auto">
          <a:xfrm>
            <a:off x="8032750" y="2216150"/>
            <a:ext cx="304800" cy="336550"/>
            <a:chOff x="624" y="2640"/>
            <a:chExt cx="192" cy="212"/>
          </a:xfrm>
        </p:grpSpPr>
        <p:sp>
          <p:nvSpPr>
            <p:cNvPr id="110654" name="Text Box 62">
              <a:extLst>
                <a:ext uri="{FF2B5EF4-FFF2-40B4-BE49-F238E27FC236}">
                  <a16:creationId xmlns:a16="http://schemas.microsoft.com/office/drawing/2014/main" id="{105A8DA2-7E49-987C-4448-A2CC3A710DC6}"/>
                </a:ext>
              </a:extLst>
            </p:cNvPr>
            <p:cNvSpPr txBox="1">
              <a:spLocks noChangeArrowheads="1"/>
            </p:cNvSpPr>
            <p:nvPr/>
          </p:nvSpPr>
          <p:spPr bwMode="auto">
            <a:xfrm>
              <a:off x="624" y="264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110655" name="Line 63">
              <a:extLst>
                <a:ext uri="{FF2B5EF4-FFF2-40B4-BE49-F238E27FC236}">
                  <a16:creationId xmlns:a16="http://schemas.microsoft.com/office/drawing/2014/main" id="{C80583B8-2333-0D3E-3D57-FACF354DB5AC}"/>
                </a:ext>
              </a:extLst>
            </p:cNvPr>
            <p:cNvSpPr>
              <a:spLocks noChangeShapeType="1"/>
            </p:cNvSpPr>
            <p:nvPr/>
          </p:nvSpPr>
          <p:spPr bwMode="auto">
            <a:xfrm>
              <a:off x="684" y="2673"/>
              <a:ext cx="96"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0656" name="Text Box 64">
            <a:extLst>
              <a:ext uri="{FF2B5EF4-FFF2-40B4-BE49-F238E27FC236}">
                <a16:creationId xmlns:a16="http://schemas.microsoft.com/office/drawing/2014/main" id="{A536E91D-E745-E8BB-E0CC-FFC8DBF1EE57}"/>
              </a:ext>
            </a:extLst>
          </p:cNvPr>
          <p:cNvSpPr txBox="1">
            <a:spLocks noChangeArrowheads="1"/>
          </p:cNvSpPr>
          <p:nvPr/>
        </p:nvSpPr>
        <p:spPr bwMode="auto">
          <a:xfrm>
            <a:off x="8223250" y="221615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110660" name="Text Box 68">
            <a:extLst>
              <a:ext uri="{FF2B5EF4-FFF2-40B4-BE49-F238E27FC236}">
                <a16:creationId xmlns:a16="http://schemas.microsoft.com/office/drawing/2014/main" id="{4DEA3D35-CAEE-5547-9CDA-EDD8F68872AD}"/>
              </a:ext>
            </a:extLst>
          </p:cNvPr>
          <p:cNvSpPr txBox="1">
            <a:spLocks noChangeArrowheads="1"/>
          </p:cNvSpPr>
          <p:nvPr/>
        </p:nvSpPr>
        <p:spPr bwMode="auto">
          <a:xfrm>
            <a:off x="3505200" y="129540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tx2"/>
                </a:solidFill>
              </a:rPr>
              <a:t>continued…</a:t>
            </a:r>
          </a:p>
        </p:txBody>
      </p:sp>
      <p:sp>
        <p:nvSpPr>
          <p:cNvPr id="110663" name="Text Box 71">
            <a:extLst>
              <a:ext uri="{FF2B5EF4-FFF2-40B4-BE49-F238E27FC236}">
                <a16:creationId xmlns:a16="http://schemas.microsoft.com/office/drawing/2014/main" id="{3A71F815-0225-AE37-12AF-F62770C830A6}"/>
              </a:ext>
            </a:extLst>
          </p:cNvPr>
          <p:cNvSpPr txBox="1">
            <a:spLocks noChangeArrowheads="1"/>
          </p:cNvSpPr>
          <p:nvPr/>
        </p:nvSpPr>
        <p:spPr bwMode="auto">
          <a:xfrm>
            <a:off x="6858000" y="222885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X =</a:t>
            </a:r>
          </a:p>
        </p:txBody>
      </p:sp>
      <p:sp>
        <p:nvSpPr>
          <p:cNvPr id="110706" name="Text Box 114">
            <a:extLst>
              <a:ext uri="{FF2B5EF4-FFF2-40B4-BE49-F238E27FC236}">
                <a16:creationId xmlns:a16="http://schemas.microsoft.com/office/drawing/2014/main" id="{511AE0E3-A75C-5E35-673B-6A47BD166296}"/>
              </a:ext>
            </a:extLst>
          </p:cNvPr>
          <p:cNvSpPr txBox="1">
            <a:spLocks noChangeArrowheads="1"/>
          </p:cNvSpPr>
          <p:nvPr/>
        </p:nvSpPr>
        <p:spPr bwMode="auto">
          <a:xfrm>
            <a:off x="2667000" y="3368675"/>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The result is shown as a sum of products.</a:t>
            </a:r>
          </a:p>
        </p:txBody>
      </p:sp>
      <p:sp>
        <p:nvSpPr>
          <p:cNvPr id="110707" name="Text Box 115">
            <a:extLst>
              <a:ext uri="{FF2B5EF4-FFF2-40B4-BE49-F238E27FC236}">
                <a16:creationId xmlns:a16="http://schemas.microsoft.com/office/drawing/2014/main" id="{320BB408-3E23-907B-2CFE-3829F9B5AD55}"/>
              </a:ext>
            </a:extLst>
          </p:cNvPr>
          <p:cNvSpPr txBox="1">
            <a:spLocks noChangeArrowheads="1"/>
          </p:cNvSpPr>
          <p:nvPr/>
        </p:nvSpPr>
        <p:spPr bwMode="auto">
          <a:xfrm>
            <a:off x="2667000" y="3886201"/>
            <a:ext cx="746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It is a simple matter to implement this form using only NAND gates as shown in the text and following example.</a:t>
            </a:r>
          </a:p>
        </p:txBody>
      </p:sp>
      <p:sp>
        <p:nvSpPr>
          <p:cNvPr id="110711" name="Text Box 119">
            <a:extLst>
              <a:ext uri="{FF2B5EF4-FFF2-40B4-BE49-F238E27FC236}">
                <a16:creationId xmlns:a16="http://schemas.microsoft.com/office/drawing/2014/main" id="{6785A768-703B-BBBB-453D-E57F6445E842}"/>
              </a:ext>
            </a:extLst>
          </p:cNvPr>
          <p:cNvSpPr txBox="1">
            <a:spLocks noChangeArrowheads="1"/>
          </p:cNvSpPr>
          <p:nvPr/>
        </p:nvSpPr>
        <p:spPr bwMode="auto">
          <a:xfrm>
            <a:off x="4038600" y="2946400"/>
            <a:ext cx="304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4" name="Title 3">
            <a:extLst>
              <a:ext uri="{FF2B5EF4-FFF2-40B4-BE49-F238E27FC236}">
                <a16:creationId xmlns:a16="http://schemas.microsoft.com/office/drawing/2014/main" id="{BB4D2492-64B1-99AE-06CA-5C54859E0B68}"/>
              </a:ext>
            </a:extLst>
          </p:cNvPr>
          <p:cNvSpPr>
            <a:spLocks noGrp="1"/>
          </p:cNvSpPr>
          <p:nvPr>
            <p:ph type="title"/>
          </p:nvPr>
        </p:nvSpPr>
        <p:spPr>
          <a:xfrm>
            <a:off x="1710612" y="1060452"/>
            <a:ext cx="10058400" cy="685800"/>
          </a:xfrm>
        </p:spPr>
        <p:txBody>
          <a:bodyPr>
            <a:normAutofit fontScale="90000"/>
          </a:bodyPr>
          <a:lstStyle/>
          <a:p>
            <a:r>
              <a:rPr lang="en-US" dirty="0"/>
              <a:t>Solution</a:t>
            </a:r>
          </a:p>
        </p:txBody>
      </p:sp>
    </p:spTree>
    <p:extLst>
      <p:ext uri="{BB962C8B-B14F-4D97-AF65-F5344CB8AC3E}">
        <p14:creationId xmlns:p14="http://schemas.microsoft.com/office/powerpoint/2010/main" val="812613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707"/>
                                        </p:tgtEl>
                                        <p:attrNameLst>
                                          <p:attrName>style.visibility</p:attrName>
                                        </p:attrNameLst>
                                      </p:cBhvr>
                                      <p:to>
                                        <p:strVal val="visible"/>
                                      </p:to>
                                    </p:set>
                                    <p:animEffect transition="in" filter="wipe(left)">
                                      <p:cBhvr>
                                        <p:cTn id="7" dur="1000"/>
                                        <p:tgtEl>
                                          <p:spTgt spid="11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CA33-BB37-433E-9487-D6D474622022}"/>
              </a:ext>
            </a:extLst>
          </p:cNvPr>
          <p:cNvSpPr>
            <a:spLocks noGrp="1"/>
          </p:cNvSpPr>
          <p:nvPr>
            <p:ph type="title"/>
          </p:nvPr>
        </p:nvSpPr>
        <p:spPr/>
        <p:txBody>
          <a:bodyPr/>
          <a:lstStyle/>
          <a:p>
            <a:r>
              <a:rPr lang="en-US" dirty="0"/>
              <a:t>Converting Eq. into Standard SOP</a:t>
            </a:r>
          </a:p>
        </p:txBody>
      </p:sp>
      <p:sp>
        <p:nvSpPr>
          <p:cNvPr id="3" name="Footer Placeholder 2">
            <a:extLst>
              <a:ext uri="{FF2B5EF4-FFF2-40B4-BE49-F238E27FC236}">
                <a16:creationId xmlns:a16="http://schemas.microsoft.com/office/drawing/2014/main" id="{6F6DFBC4-2AFD-BB72-190E-67AEDF392EC2}"/>
              </a:ext>
            </a:extLst>
          </p:cNvPr>
          <p:cNvSpPr>
            <a:spLocks noGrp="1"/>
          </p:cNvSpPr>
          <p:nvPr>
            <p:ph type="ftr" sz="quarter" idx="11"/>
          </p:nvPr>
        </p:nvSpPr>
        <p:spPr/>
        <p:txBody>
          <a:bodyPr/>
          <a:lstStyle/>
          <a:p>
            <a:pPr>
              <a:defRPr/>
            </a:pPr>
            <a:r>
              <a:rPr lang="en-US"/>
              <a:t>M. Zain Uddin</a:t>
            </a:r>
          </a:p>
        </p:txBody>
      </p:sp>
      <p:sp>
        <p:nvSpPr>
          <p:cNvPr id="4" name="Slide Number Placeholder 3">
            <a:extLst>
              <a:ext uri="{FF2B5EF4-FFF2-40B4-BE49-F238E27FC236}">
                <a16:creationId xmlns:a16="http://schemas.microsoft.com/office/drawing/2014/main" id="{211B4419-E818-96E4-B1EF-13BBF986DBBF}"/>
              </a:ext>
            </a:extLst>
          </p:cNvPr>
          <p:cNvSpPr>
            <a:spLocks noGrp="1"/>
          </p:cNvSpPr>
          <p:nvPr>
            <p:ph type="sldNum" sz="quarter" idx="12"/>
          </p:nvPr>
        </p:nvSpPr>
        <p:spPr/>
        <p:txBody>
          <a:bodyPr/>
          <a:lstStyle/>
          <a:p>
            <a:pPr>
              <a:defRPr/>
            </a:pPr>
            <a:fld id="{B4A96131-D829-498C-9719-4F61C6543214}" type="slidenum">
              <a:rPr lang="en-US" smtClean="0"/>
              <a:pPr>
                <a:defRPr/>
              </a:pPr>
              <a:t>9</a:t>
            </a:fld>
            <a:endParaRPr lang="en-US"/>
          </a:p>
        </p:txBody>
      </p:sp>
      <p:pic>
        <p:nvPicPr>
          <p:cNvPr id="6" name="Picture 5">
            <a:extLst>
              <a:ext uri="{FF2B5EF4-FFF2-40B4-BE49-F238E27FC236}">
                <a16:creationId xmlns:a16="http://schemas.microsoft.com/office/drawing/2014/main" id="{74DF9857-9F1B-1F2C-F6BF-D5A79ED47889}"/>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5000"/>
                    </a14:imgEffect>
                    <a14:imgEffect>
                      <a14:brightnessContrast bright="20000" contrast="-56000"/>
                    </a14:imgEffect>
                  </a14:imgLayer>
                </a14:imgProps>
              </a:ext>
            </a:extLst>
          </a:blip>
          <a:srcRect t="22436"/>
          <a:stretch/>
        </p:blipFill>
        <p:spPr>
          <a:xfrm>
            <a:off x="1533665" y="3139440"/>
            <a:ext cx="9300254" cy="2946400"/>
          </a:xfrm>
          <a:prstGeom prst="rect">
            <a:avLst/>
          </a:prstGeom>
        </p:spPr>
      </p:pic>
      <p:pic>
        <p:nvPicPr>
          <p:cNvPr id="8" name="Picture 7">
            <a:extLst>
              <a:ext uri="{FF2B5EF4-FFF2-40B4-BE49-F238E27FC236}">
                <a16:creationId xmlns:a16="http://schemas.microsoft.com/office/drawing/2014/main" id="{AC9A3D26-2A26-5310-DFE5-ADE4FA8535DC}"/>
              </a:ext>
            </a:extLst>
          </p:cNvPr>
          <p:cNvPicPr>
            <a:picLocks noChangeAspect="1"/>
          </p:cNvPicPr>
          <p:nvPr/>
        </p:nvPicPr>
        <p:blipFill rotWithShape="1">
          <a:blip r:embed="rId4"/>
          <a:srcRect b="78468"/>
          <a:stretch/>
        </p:blipFill>
        <p:spPr>
          <a:xfrm>
            <a:off x="1634185" y="2110425"/>
            <a:ext cx="10198466" cy="896935"/>
          </a:xfrm>
          <a:prstGeom prst="rect">
            <a:avLst/>
          </a:prstGeom>
        </p:spPr>
      </p:pic>
    </p:spTree>
    <p:extLst>
      <p:ext uri="{BB962C8B-B14F-4D97-AF65-F5344CB8AC3E}">
        <p14:creationId xmlns:p14="http://schemas.microsoft.com/office/powerpoint/2010/main" val="194171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2.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3.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4.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ags/tag5.xml><?xml version="1.0" encoding="utf-8"?>
<p:tagLst xmlns:a="http://schemas.openxmlformats.org/drawingml/2006/main" xmlns:r="http://schemas.openxmlformats.org/officeDocument/2006/relationships" xmlns:p="http://schemas.openxmlformats.org/presentationml/2006/main">
  <p:tag name="POWER3D TITLE" val="C:\Program Files\PowerPlugs\3D Titles\Volume I\\Diamonds 02.p3d"/>
  <p:tag name="POWER3D TITLE SOUND" val="Synthesizer"/>
  <p:tag name="POWER3D TITLE OPTIONS" val="0 -1 158644 Reverse"/>
  <p:tag name="POWER3D TEXT0" val="The Science of Electronics"/>
  <p:tag name="POWER3D FONT0" val="Arial"/>
  <p:tag name="POWER3D TITLE OPTIONS0" val="1 1 0 100"/>
  <p:tag name="POWER3D TEXT1" val="Digital"/>
  <p:tag name="POWER3D FONT1" val="Arial"/>
  <p:tag name="POWER3D TITLE OPTIONS1" val="1 1 0 100"/>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19220</TotalTime>
  <Words>1454</Words>
  <Application>Microsoft Office PowerPoint</Application>
  <PresentationFormat>Widescreen</PresentationFormat>
  <Paragraphs>315</Paragraphs>
  <Slides>26</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Calibri Light</vt:lpstr>
      <vt:lpstr>Open Sans</vt:lpstr>
      <vt:lpstr>Tahoma</vt:lpstr>
      <vt:lpstr>Times New Roman</vt:lpstr>
      <vt:lpstr>Wingdings</vt:lpstr>
      <vt:lpstr>Retrospect</vt:lpstr>
      <vt:lpstr>CorelDRAW</vt:lpstr>
      <vt:lpstr>Lecture # 4 Introduction to Boolean algebra/Types of input/ Logic gates/ </vt:lpstr>
      <vt:lpstr>Digital Logic Design</vt:lpstr>
      <vt:lpstr>Review of previous lecture </vt:lpstr>
      <vt:lpstr>Basic Designing Rules</vt:lpstr>
      <vt:lpstr>Combinational Logic Circuits</vt:lpstr>
      <vt:lpstr>Combinational Logic Circuits</vt:lpstr>
      <vt:lpstr>Implementing Combinational Logic</vt:lpstr>
      <vt:lpstr>Solution</vt:lpstr>
      <vt:lpstr>Converting Eq. into Standard SOP</vt:lpstr>
      <vt:lpstr>Converting Eq. into Standard POS</vt:lpstr>
      <vt:lpstr>Example</vt:lpstr>
      <vt:lpstr>NAND Logic</vt:lpstr>
      <vt:lpstr>Universal Gates</vt:lpstr>
      <vt:lpstr>Universal Gates</vt:lpstr>
      <vt:lpstr>NAND Logic</vt:lpstr>
      <vt:lpstr>NOR Logic</vt:lpstr>
      <vt:lpstr>Simplification Examples </vt:lpstr>
      <vt:lpstr>Solution Cont. </vt:lpstr>
      <vt:lpstr>Pulsed Waveforms</vt:lpstr>
      <vt:lpstr>Pulsed Waveforms</vt:lpstr>
      <vt:lpstr>Karnaugh maps</vt:lpstr>
      <vt:lpstr>Karnaugh maps</vt:lpstr>
      <vt:lpstr>Karnaugh maps</vt:lpstr>
      <vt:lpstr>Karnaugh Map Implementation</vt:lpstr>
      <vt:lpstr>Karnaugh maps</vt:lpstr>
      <vt:lpstr>Karnaugh 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1,2 Introduction/Overview/Revision/Software Installation</dc:title>
  <dc:creator>karakorum Laptops</dc:creator>
  <cp:lastModifiedBy>Muhammad Zain Uddin / Lecturer</cp:lastModifiedBy>
  <cp:revision>22</cp:revision>
  <dcterms:created xsi:type="dcterms:W3CDTF">2021-01-25T09:30:10Z</dcterms:created>
  <dcterms:modified xsi:type="dcterms:W3CDTF">2024-09-21T12:24:40Z</dcterms:modified>
</cp:coreProperties>
</file>