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wdp" ContentType="image/vnd.ms-photo"/>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7"/>
  </p:notesMasterIdLst>
  <p:sldIdLst>
    <p:sldId id="258" r:id="rId2"/>
    <p:sldId id="259" r:id="rId3"/>
    <p:sldId id="287" r:id="rId4"/>
    <p:sldId id="288" r:id="rId5"/>
    <p:sldId id="263" r:id="rId6"/>
    <p:sldId id="269" r:id="rId7"/>
    <p:sldId id="289" r:id="rId8"/>
    <p:sldId id="262" r:id="rId9"/>
    <p:sldId id="279" r:id="rId10"/>
    <p:sldId id="280" r:id="rId11"/>
    <p:sldId id="281" r:id="rId12"/>
    <p:sldId id="282" r:id="rId13"/>
    <p:sldId id="283" r:id="rId14"/>
    <p:sldId id="274" r:id="rId15"/>
    <p:sldId id="300" r:id="rId16"/>
    <p:sldId id="275" r:id="rId17"/>
    <p:sldId id="290" r:id="rId18"/>
    <p:sldId id="291" r:id="rId19"/>
    <p:sldId id="303" r:id="rId20"/>
    <p:sldId id="304" r:id="rId21"/>
    <p:sldId id="302" r:id="rId22"/>
    <p:sldId id="293" r:id="rId23"/>
    <p:sldId id="295" r:id="rId24"/>
    <p:sldId id="296" r:id="rId25"/>
    <p:sldId id="257"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6A633EB-3F16-458F-80CD-5CCA2E56F261}" v="330" dt="2023-09-20T08:12:16.48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DB94B57-5FB0-415F-B07F-54F7EE20C652}" type="datetimeFigureOut">
              <a:rPr lang="en-US" smtClean="0"/>
              <a:t>9/18/2024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5C52E06-678A-4518-8FDA-905033E1C67D}" type="slidenum">
              <a:rPr lang="en-US" smtClean="0"/>
              <a:t>‹#›</a:t>
            </a:fld>
            <a:endParaRPr lang="en-US"/>
          </a:p>
        </p:txBody>
      </p:sp>
    </p:spTree>
    <p:extLst>
      <p:ext uri="{BB962C8B-B14F-4D97-AF65-F5344CB8AC3E}">
        <p14:creationId xmlns:p14="http://schemas.microsoft.com/office/powerpoint/2010/main" val="30180990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E22F342-7191-4188-8BCB-6F641BCCA9F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154779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21B47FEA-2D5B-8B64-7262-698487E643BD}"/>
              </a:ext>
            </a:extLst>
          </p:cNvPr>
          <p:cNvSpPr>
            <a:spLocks noGrp="1" noChangeArrowheads="1"/>
          </p:cNvSpPr>
          <p:nvPr>
            <p:ph type="sldNum" sz="quarter" idx="5"/>
          </p:nvPr>
        </p:nvSpPr>
        <p:spPr>
          <a:ln/>
        </p:spPr>
        <p:txBody>
          <a:bodyPr/>
          <a:lstStyle/>
          <a:p>
            <a:fld id="{482997C7-E8E9-46F0-92E8-55DB3C3635CA}" type="slidenum">
              <a:rPr lang="en-US" altLang="en-US"/>
              <a:pPr/>
              <a:t>24</a:t>
            </a:fld>
            <a:endParaRPr lang="en-US" altLang="en-US"/>
          </a:p>
        </p:txBody>
      </p:sp>
      <p:sp>
        <p:nvSpPr>
          <p:cNvPr id="171010" name="Rectangle 2">
            <a:extLst>
              <a:ext uri="{FF2B5EF4-FFF2-40B4-BE49-F238E27FC236}">
                <a16:creationId xmlns:a16="http://schemas.microsoft.com/office/drawing/2014/main" id="{7C1E56FC-876F-A823-A795-E75CE4B7460E}"/>
              </a:ext>
            </a:extLst>
          </p:cNvPr>
          <p:cNvSpPr>
            <a:spLocks noGrp="1" noRot="1" noChangeAspect="1" noChangeArrowheads="1" noTextEdit="1"/>
          </p:cNvSpPr>
          <p:nvPr>
            <p:ph type="sldImg"/>
          </p:nvPr>
        </p:nvSpPr>
        <p:spPr>
          <a:ln/>
        </p:spPr>
      </p:sp>
      <p:sp>
        <p:nvSpPr>
          <p:cNvPr id="171011" name="Rectangle 3">
            <a:extLst>
              <a:ext uri="{FF2B5EF4-FFF2-40B4-BE49-F238E27FC236}">
                <a16:creationId xmlns:a16="http://schemas.microsoft.com/office/drawing/2014/main" id="{327FF4EC-5D8E-502E-8B9B-8158CD99814B}"/>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656F677F-0555-DBD9-FB70-3B6EB18B326D}"/>
              </a:ext>
            </a:extLst>
          </p:cNvPr>
          <p:cNvSpPr>
            <a:spLocks noGrp="1" noChangeArrowheads="1"/>
          </p:cNvSpPr>
          <p:nvPr>
            <p:ph type="sldNum" sz="quarter" idx="5"/>
          </p:nvPr>
        </p:nvSpPr>
        <p:spPr>
          <a:ln/>
        </p:spPr>
        <p:txBody>
          <a:bodyPr/>
          <a:lstStyle/>
          <a:p>
            <a:fld id="{2058627C-CD90-4F3A-BBFB-0EF94E6E0522}" type="slidenum">
              <a:rPr lang="en-US" altLang="en-US"/>
              <a:pPr/>
              <a:t>25</a:t>
            </a:fld>
            <a:endParaRPr lang="en-US" altLang="en-US"/>
          </a:p>
        </p:txBody>
      </p:sp>
      <p:sp>
        <p:nvSpPr>
          <p:cNvPr id="10242" name="Rectangle 2">
            <a:extLst>
              <a:ext uri="{FF2B5EF4-FFF2-40B4-BE49-F238E27FC236}">
                <a16:creationId xmlns:a16="http://schemas.microsoft.com/office/drawing/2014/main" id="{0C98765C-7254-958B-E782-F3548A9812CD}"/>
              </a:ext>
            </a:extLst>
          </p:cNvPr>
          <p:cNvSpPr>
            <a:spLocks noGrp="1" noRot="1" noChangeAspect="1" noChangeArrowheads="1" noTextEdit="1"/>
          </p:cNvSpPr>
          <p:nvPr>
            <p:ph type="sldImg"/>
          </p:nvPr>
        </p:nvSpPr>
        <p:spPr>
          <a:ln/>
        </p:spPr>
      </p:sp>
      <p:sp>
        <p:nvSpPr>
          <p:cNvPr id="10243" name="Rectangle 3">
            <a:extLst>
              <a:ext uri="{FF2B5EF4-FFF2-40B4-BE49-F238E27FC236}">
                <a16:creationId xmlns:a16="http://schemas.microsoft.com/office/drawing/2014/main" id="{C4956313-082C-E674-3F4B-C784E997C688}"/>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9B60809A-5856-32E0-0879-D18D248C9236}"/>
              </a:ext>
            </a:extLst>
          </p:cNvPr>
          <p:cNvSpPr>
            <a:spLocks noGrp="1" noChangeArrowheads="1"/>
          </p:cNvSpPr>
          <p:nvPr>
            <p:ph type="sldNum" sz="quarter" idx="5"/>
          </p:nvPr>
        </p:nvSpPr>
        <p:spPr>
          <a:ln/>
        </p:spPr>
        <p:txBody>
          <a:bodyPr/>
          <a:lstStyle/>
          <a:p>
            <a:fld id="{3A69D91B-49DC-49EF-AB0E-F2100A7548C1}" type="slidenum">
              <a:rPr lang="en-US" altLang="en-US"/>
              <a:pPr/>
              <a:t>14</a:t>
            </a:fld>
            <a:endParaRPr lang="en-US" altLang="en-US"/>
          </a:p>
        </p:txBody>
      </p:sp>
      <p:sp>
        <p:nvSpPr>
          <p:cNvPr id="125954" name="Rectangle 2">
            <a:extLst>
              <a:ext uri="{FF2B5EF4-FFF2-40B4-BE49-F238E27FC236}">
                <a16:creationId xmlns:a16="http://schemas.microsoft.com/office/drawing/2014/main" id="{CC5EAEBB-8550-7AB3-C06C-F1BE8608672E}"/>
              </a:ext>
            </a:extLst>
          </p:cNvPr>
          <p:cNvSpPr>
            <a:spLocks noGrp="1" noRot="1" noChangeAspect="1" noChangeArrowheads="1" noTextEdit="1"/>
          </p:cNvSpPr>
          <p:nvPr>
            <p:ph type="sldImg"/>
          </p:nvPr>
        </p:nvSpPr>
        <p:spPr>
          <a:ln/>
        </p:spPr>
      </p:sp>
      <p:sp>
        <p:nvSpPr>
          <p:cNvPr id="125955" name="Rectangle 3">
            <a:extLst>
              <a:ext uri="{FF2B5EF4-FFF2-40B4-BE49-F238E27FC236}">
                <a16:creationId xmlns:a16="http://schemas.microsoft.com/office/drawing/2014/main" id="{4DE4F163-75DA-455B-57F7-C435F600C817}"/>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585525D2-363E-89E4-B54A-EB13F536CEF6}"/>
              </a:ext>
            </a:extLst>
          </p:cNvPr>
          <p:cNvSpPr>
            <a:spLocks noGrp="1" noChangeArrowheads="1"/>
          </p:cNvSpPr>
          <p:nvPr>
            <p:ph type="sldNum" sz="quarter" idx="5"/>
          </p:nvPr>
        </p:nvSpPr>
        <p:spPr>
          <a:ln/>
        </p:spPr>
        <p:txBody>
          <a:bodyPr/>
          <a:lstStyle/>
          <a:p>
            <a:fld id="{D60649ED-4527-4B14-9573-4E18DF63462D}" type="slidenum">
              <a:rPr lang="en-US" altLang="en-US"/>
              <a:pPr/>
              <a:t>15</a:t>
            </a:fld>
            <a:endParaRPr lang="en-US" altLang="en-US"/>
          </a:p>
        </p:txBody>
      </p:sp>
      <p:sp>
        <p:nvSpPr>
          <p:cNvPr id="179202" name="Rectangle 2">
            <a:extLst>
              <a:ext uri="{FF2B5EF4-FFF2-40B4-BE49-F238E27FC236}">
                <a16:creationId xmlns:a16="http://schemas.microsoft.com/office/drawing/2014/main" id="{097BF100-DCCE-62A0-AC16-8C624D6A9920}"/>
              </a:ext>
            </a:extLst>
          </p:cNvPr>
          <p:cNvSpPr>
            <a:spLocks noGrp="1" noRot="1" noChangeAspect="1" noChangeArrowheads="1" noTextEdit="1"/>
          </p:cNvSpPr>
          <p:nvPr>
            <p:ph type="sldImg"/>
          </p:nvPr>
        </p:nvSpPr>
        <p:spPr>
          <a:ln/>
        </p:spPr>
      </p:sp>
      <p:sp>
        <p:nvSpPr>
          <p:cNvPr id="179203" name="Rectangle 3">
            <a:extLst>
              <a:ext uri="{FF2B5EF4-FFF2-40B4-BE49-F238E27FC236}">
                <a16:creationId xmlns:a16="http://schemas.microsoft.com/office/drawing/2014/main" id="{872E5E43-A69F-AECE-1535-08D415FF9140}"/>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9F41861A-9B9F-5B73-AA3D-BAFA17549591}"/>
              </a:ext>
            </a:extLst>
          </p:cNvPr>
          <p:cNvSpPr>
            <a:spLocks noGrp="1" noChangeArrowheads="1"/>
          </p:cNvSpPr>
          <p:nvPr>
            <p:ph type="sldNum" sz="quarter" idx="5"/>
          </p:nvPr>
        </p:nvSpPr>
        <p:spPr>
          <a:ln/>
        </p:spPr>
        <p:txBody>
          <a:bodyPr/>
          <a:lstStyle/>
          <a:p>
            <a:fld id="{978970B3-9DFB-43EB-9A3D-8B4645564369}" type="slidenum">
              <a:rPr lang="en-US" altLang="en-US"/>
              <a:pPr/>
              <a:t>16</a:t>
            </a:fld>
            <a:endParaRPr lang="en-US" altLang="en-US"/>
          </a:p>
        </p:txBody>
      </p:sp>
      <p:sp>
        <p:nvSpPr>
          <p:cNvPr id="128002" name="Rectangle 2">
            <a:extLst>
              <a:ext uri="{FF2B5EF4-FFF2-40B4-BE49-F238E27FC236}">
                <a16:creationId xmlns:a16="http://schemas.microsoft.com/office/drawing/2014/main" id="{0513DF6F-45FE-62D2-0FF7-1EB16216A0DF}"/>
              </a:ext>
            </a:extLst>
          </p:cNvPr>
          <p:cNvSpPr>
            <a:spLocks noGrp="1" noRot="1" noChangeAspect="1" noChangeArrowheads="1" noTextEdit="1"/>
          </p:cNvSpPr>
          <p:nvPr>
            <p:ph type="sldImg"/>
          </p:nvPr>
        </p:nvSpPr>
        <p:spPr>
          <a:ln/>
        </p:spPr>
      </p:sp>
      <p:sp>
        <p:nvSpPr>
          <p:cNvPr id="128003" name="Rectangle 3">
            <a:extLst>
              <a:ext uri="{FF2B5EF4-FFF2-40B4-BE49-F238E27FC236}">
                <a16:creationId xmlns:a16="http://schemas.microsoft.com/office/drawing/2014/main" id="{3EEB2F4C-8CE2-EE30-B051-8E37C99574BC}"/>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24C34518-0982-7845-EAAD-4921D8E12294}"/>
              </a:ext>
            </a:extLst>
          </p:cNvPr>
          <p:cNvSpPr>
            <a:spLocks noGrp="1" noChangeArrowheads="1"/>
          </p:cNvSpPr>
          <p:nvPr>
            <p:ph type="sldNum" sz="quarter" idx="5"/>
          </p:nvPr>
        </p:nvSpPr>
        <p:spPr>
          <a:ln/>
        </p:spPr>
        <p:txBody>
          <a:bodyPr/>
          <a:lstStyle/>
          <a:p>
            <a:fld id="{95E95864-0387-4014-AF55-CAB5AC597D03}" type="slidenum">
              <a:rPr lang="en-US" altLang="en-US"/>
              <a:pPr/>
              <a:t>17</a:t>
            </a:fld>
            <a:endParaRPr lang="en-US" altLang="en-US"/>
          </a:p>
        </p:txBody>
      </p:sp>
      <p:sp>
        <p:nvSpPr>
          <p:cNvPr id="158722" name="Rectangle 2">
            <a:extLst>
              <a:ext uri="{FF2B5EF4-FFF2-40B4-BE49-F238E27FC236}">
                <a16:creationId xmlns:a16="http://schemas.microsoft.com/office/drawing/2014/main" id="{D45808F7-0E5C-A04F-7AA7-038D38E2DD4A}"/>
              </a:ext>
            </a:extLst>
          </p:cNvPr>
          <p:cNvSpPr>
            <a:spLocks noGrp="1" noRot="1" noChangeAspect="1" noChangeArrowheads="1" noTextEdit="1"/>
          </p:cNvSpPr>
          <p:nvPr>
            <p:ph type="sldImg"/>
          </p:nvPr>
        </p:nvSpPr>
        <p:spPr>
          <a:ln/>
        </p:spPr>
      </p:sp>
      <p:sp>
        <p:nvSpPr>
          <p:cNvPr id="158723" name="Rectangle 3">
            <a:extLst>
              <a:ext uri="{FF2B5EF4-FFF2-40B4-BE49-F238E27FC236}">
                <a16:creationId xmlns:a16="http://schemas.microsoft.com/office/drawing/2014/main" id="{BE6AEB52-299F-4D9F-FC23-C451C2795F3C}"/>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79079909-F3C4-8F1B-3AB6-8E850BBD679A}"/>
              </a:ext>
            </a:extLst>
          </p:cNvPr>
          <p:cNvSpPr>
            <a:spLocks noGrp="1" noChangeArrowheads="1"/>
          </p:cNvSpPr>
          <p:nvPr>
            <p:ph type="sldNum" sz="quarter" idx="5"/>
          </p:nvPr>
        </p:nvSpPr>
        <p:spPr>
          <a:ln/>
        </p:spPr>
        <p:txBody>
          <a:bodyPr/>
          <a:lstStyle/>
          <a:p>
            <a:fld id="{A2AD21B8-BB21-4C86-9535-F0C37ABEBCD8}" type="slidenum">
              <a:rPr lang="en-US" altLang="en-US"/>
              <a:pPr/>
              <a:t>18</a:t>
            </a:fld>
            <a:endParaRPr lang="en-US" altLang="en-US"/>
          </a:p>
        </p:txBody>
      </p:sp>
      <p:sp>
        <p:nvSpPr>
          <p:cNvPr id="160770" name="Rectangle 2">
            <a:extLst>
              <a:ext uri="{FF2B5EF4-FFF2-40B4-BE49-F238E27FC236}">
                <a16:creationId xmlns:a16="http://schemas.microsoft.com/office/drawing/2014/main" id="{7DF596CF-E9D1-9F1D-217F-0ADEA95A6096}"/>
              </a:ext>
            </a:extLst>
          </p:cNvPr>
          <p:cNvSpPr>
            <a:spLocks noGrp="1" noRot="1" noChangeAspect="1" noChangeArrowheads="1" noTextEdit="1"/>
          </p:cNvSpPr>
          <p:nvPr>
            <p:ph type="sldImg"/>
          </p:nvPr>
        </p:nvSpPr>
        <p:spPr>
          <a:ln/>
        </p:spPr>
      </p:sp>
      <p:sp>
        <p:nvSpPr>
          <p:cNvPr id="160771" name="Rectangle 3">
            <a:extLst>
              <a:ext uri="{FF2B5EF4-FFF2-40B4-BE49-F238E27FC236}">
                <a16:creationId xmlns:a16="http://schemas.microsoft.com/office/drawing/2014/main" id="{C73D0D15-9E43-A75D-9100-A26000070A41}"/>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602524F2-17AB-78AD-DFEB-EA09BCC6712C}"/>
              </a:ext>
            </a:extLst>
          </p:cNvPr>
          <p:cNvSpPr>
            <a:spLocks noGrp="1" noChangeArrowheads="1"/>
          </p:cNvSpPr>
          <p:nvPr>
            <p:ph type="sldNum" sz="quarter" idx="5"/>
          </p:nvPr>
        </p:nvSpPr>
        <p:spPr>
          <a:ln/>
        </p:spPr>
        <p:txBody>
          <a:bodyPr/>
          <a:lstStyle/>
          <a:p>
            <a:fld id="{50C86271-EC9C-4166-9072-D5BA5B565A2B}" type="slidenum">
              <a:rPr lang="en-US" altLang="en-US"/>
              <a:pPr/>
              <a:t>21</a:t>
            </a:fld>
            <a:endParaRPr lang="en-US" altLang="en-US"/>
          </a:p>
        </p:txBody>
      </p:sp>
      <p:sp>
        <p:nvSpPr>
          <p:cNvPr id="181250" name="Rectangle 2">
            <a:extLst>
              <a:ext uri="{FF2B5EF4-FFF2-40B4-BE49-F238E27FC236}">
                <a16:creationId xmlns:a16="http://schemas.microsoft.com/office/drawing/2014/main" id="{8FC80927-2BD7-3CAC-E0AF-88333E9E9096}"/>
              </a:ext>
            </a:extLst>
          </p:cNvPr>
          <p:cNvSpPr>
            <a:spLocks noGrp="1" noRot="1" noChangeAspect="1" noChangeArrowheads="1" noTextEdit="1"/>
          </p:cNvSpPr>
          <p:nvPr>
            <p:ph type="sldImg"/>
          </p:nvPr>
        </p:nvSpPr>
        <p:spPr>
          <a:ln/>
        </p:spPr>
      </p:sp>
      <p:sp>
        <p:nvSpPr>
          <p:cNvPr id="181251" name="Rectangle 3">
            <a:extLst>
              <a:ext uri="{FF2B5EF4-FFF2-40B4-BE49-F238E27FC236}">
                <a16:creationId xmlns:a16="http://schemas.microsoft.com/office/drawing/2014/main" id="{4ED974FD-978E-FEBD-27F0-5E667CB93D28}"/>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3364AEFE-4D8C-A8EC-BB19-7E1795666CF4}"/>
              </a:ext>
            </a:extLst>
          </p:cNvPr>
          <p:cNvSpPr>
            <a:spLocks noGrp="1" noChangeArrowheads="1"/>
          </p:cNvSpPr>
          <p:nvPr>
            <p:ph type="sldNum" sz="quarter" idx="5"/>
          </p:nvPr>
        </p:nvSpPr>
        <p:spPr>
          <a:ln/>
        </p:spPr>
        <p:txBody>
          <a:bodyPr/>
          <a:lstStyle/>
          <a:p>
            <a:fld id="{6854BD84-A0D3-4DA2-BEBE-BF3373241D28}" type="slidenum">
              <a:rPr lang="en-US" altLang="en-US"/>
              <a:pPr/>
              <a:t>22</a:t>
            </a:fld>
            <a:endParaRPr lang="en-US" altLang="en-US"/>
          </a:p>
        </p:txBody>
      </p:sp>
      <p:sp>
        <p:nvSpPr>
          <p:cNvPr id="164866" name="Rectangle 2">
            <a:extLst>
              <a:ext uri="{FF2B5EF4-FFF2-40B4-BE49-F238E27FC236}">
                <a16:creationId xmlns:a16="http://schemas.microsoft.com/office/drawing/2014/main" id="{744C235C-C36F-5B63-B4CF-8C60C73FD834}"/>
              </a:ext>
            </a:extLst>
          </p:cNvPr>
          <p:cNvSpPr>
            <a:spLocks noGrp="1" noRot="1" noChangeAspect="1" noChangeArrowheads="1" noTextEdit="1"/>
          </p:cNvSpPr>
          <p:nvPr>
            <p:ph type="sldImg"/>
          </p:nvPr>
        </p:nvSpPr>
        <p:spPr>
          <a:ln/>
        </p:spPr>
      </p:sp>
      <p:sp>
        <p:nvSpPr>
          <p:cNvPr id="164867" name="Rectangle 3">
            <a:extLst>
              <a:ext uri="{FF2B5EF4-FFF2-40B4-BE49-F238E27FC236}">
                <a16:creationId xmlns:a16="http://schemas.microsoft.com/office/drawing/2014/main" id="{292E0387-5894-7B6E-B227-C60EDE6E1D61}"/>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17ABD581-3171-EA51-6359-D06D41E558D7}"/>
              </a:ext>
            </a:extLst>
          </p:cNvPr>
          <p:cNvSpPr>
            <a:spLocks noGrp="1" noChangeArrowheads="1"/>
          </p:cNvSpPr>
          <p:nvPr>
            <p:ph type="sldNum" sz="quarter" idx="5"/>
          </p:nvPr>
        </p:nvSpPr>
        <p:spPr>
          <a:ln/>
        </p:spPr>
        <p:txBody>
          <a:bodyPr/>
          <a:lstStyle/>
          <a:p>
            <a:fld id="{3FFDE20E-BE73-418E-BB49-5C07CCE08A9C}" type="slidenum">
              <a:rPr lang="en-US" altLang="en-US"/>
              <a:pPr/>
              <a:t>23</a:t>
            </a:fld>
            <a:endParaRPr lang="en-US" altLang="en-US"/>
          </a:p>
        </p:txBody>
      </p:sp>
      <p:sp>
        <p:nvSpPr>
          <p:cNvPr id="168962" name="Rectangle 2">
            <a:extLst>
              <a:ext uri="{FF2B5EF4-FFF2-40B4-BE49-F238E27FC236}">
                <a16:creationId xmlns:a16="http://schemas.microsoft.com/office/drawing/2014/main" id="{D75A1315-A074-6AF6-3D98-8B122E07E857}"/>
              </a:ext>
            </a:extLst>
          </p:cNvPr>
          <p:cNvSpPr>
            <a:spLocks noGrp="1" noRot="1" noChangeAspect="1" noChangeArrowheads="1" noTextEdit="1"/>
          </p:cNvSpPr>
          <p:nvPr>
            <p:ph type="sldImg"/>
          </p:nvPr>
        </p:nvSpPr>
        <p:spPr>
          <a:ln/>
        </p:spPr>
      </p:sp>
      <p:sp>
        <p:nvSpPr>
          <p:cNvPr id="168963" name="Rectangle 3">
            <a:extLst>
              <a:ext uri="{FF2B5EF4-FFF2-40B4-BE49-F238E27FC236}">
                <a16:creationId xmlns:a16="http://schemas.microsoft.com/office/drawing/2014/main" id="{3663B1F5-F527-A67E-E8F1-575DF6B0F7FB}"/>
              </a:ext>
            </a:extLst>
          </p:cNvPr>
          <p:cNvSpPr>
            <a:spLocks noGrp="1" noChangeArrowheads="1"/>
          </p:cNvSpPr>
          <p:nvPr>
            <p:ph type="body" idx="1"/>
          </p:nvPr>
        </p:nvSpPr>
        <p:spPr/>
        <p:txBody>
          <a:bodyP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3"/>
          <p:cNvSpPr/>
          <p:nvPr/>
        </p:nvSpPr>
        <p:spPr>
          <a:xfrm>
            <a:off x="4234" y="6400800"/>
            <a:ext cx="12187767"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Rectangle 4"/>
          <p:cNvSpPr/>
          <p:nvPr/>
        </p:nvSpPr>
        <p:spPr>
          <a:xfrm>
            <a:off x="1" y="6334125"/>
            <a:ext cx="12189884" cy="6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6" name="Straight Connector 5"/>
          <p:cNvCxnSpPr/>
          <p:nvPr/>
        </p:nvCxnSpPr>
        <p:spPr>
          <a:xfrm>
            <a:off x="1208618" y="4343400"/>
            <a:ext cx="9874249"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ctrTitle"/>
          </p:nvPr>
        </p:nvSpPr>
        <p:spPr>
          <a:xfrm>
            <a:off x="1097280" y="758952"/>
            <a:ext cx="10058400" cy="3566160"/>
          </a:xfrm>
        </p:spPr>
        <p:txBody>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7" name="Date Placeholder 3"/>
          <p:cNvSpPr>
            <a:spLocks noGrp="1"/>
          </p:cNvSpPr>
          <p:nvPr>
            <p:ph type="dt" sz="half" idx="10"/>
          </p:nvPr>
        </p:nvSpPr>
        <p:spPr/>
        <p:txBody>
          <a:bodyPr/>
          <a:lstStyle>
            <a:lvl1pPr>
              <a:defRPr/>
            </a:lvl1pPr>
          </a:lstStyle>
          <a:p>
            <a:pPr>
              <a:defRPr/>
            </a:pPr>
            <a:endParaRPr lang="en-US"/>
          </a:p>
        </p:txBody>
      </p:sp>
      <p:sp>
        <p:nvSpPr>
          <p:cNvPr id="8" name="Footer Placeholder 4"/>
          <p:cNvSpPr>
            <a:spLocks noGrp="1"/>
          </p:cNvSpPr>
          <p:nvPr>
            <p:ph type="ftr" sz="quarter" idx="11"/>
          </p:nvPr>
        </p:nvSpPr>
        <p:spPr/>
        <p:txBody>
          <a:bodyPr/>
          <a:lstStyle>
            <a:lvl1pPr>
              <a:defRPr smtClean="0"/>
            </a:lvl1pPr>
          </a:lstStyle>
          <a:p>
            <a:pPr>
              <a:defRPr/>
            </a:pPr>
            <a:r>
              <a:rPr lang="en-US"/>
              <a:t>M. Zain Uddin</a:t>
            </a:r>
          </a:p>
        </p:txBody>
      </p:sp>
      <p:sp>
        <p:nvSpPr>
          <p:cNvPr id="9" name="Slide Number Placeholder 5"/>
          <p:cNvSpPr>
            <a:spLocks noGrp="1"/>
          </p:cNvSpPr>
          <p:nvPr>
            <p:ph type="sldNum" sz="quarter" idx="12"/>
          </p:nvPr>
        </p:nvSpPr>
        <p:spPr/>
        <p:txBody>
          <a:bodyPr/>
          <a:lstStyle>
            <a:lvl1pPr>
              <a:defRPr/>
            </a:lvl1pPr>
          </a:lstStyle>
          <a:p>
            <a:pPr>
              <a:defRPr/>
            </a:pPr>
            <a:fld id="{733CF1D9-E80C-4A93-8A22-FB3E799D76EE}" type="slidenum">
              <a:rPr lang="en-US"/>
              <a:pPr>
                <a:defRPr/>
              </a:pPr>
              <a:t>‹#›</a:t>
            </a:fld>
            <a:endParaRPr lang="en-US"/>
          </a:p>
        </p:txBody>
      </p:sp>
    </p:spTree>
    <p:extLst>
      <p:ext uri="{BB962C8B-B14F-4D97-AF65-F5344CB8AC3E}">
        <p14:creationId xmlns:p14="http://schemas.microsoft.com/office/powerpoint/2010/main" val="35696563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r>
              <a:rPr lang="en-US"/>
              <a:t>M. Zain Uddin</a:t>
            </a:r>
          </a:p>
        </p:txBody>
      </p:sp>
      <p:sp>
        <p:nvSpPr>
          <p:cNvPr id="6" name="Slide Number Placeholder 5"/>
          <p:cNvSpPr>
            <a:spLocks noGrp="1"/>
          </p:cNvSpPr>
          <p:nvPr>
            <p:ph type="sldNum" sz="quarter" idx="12"/>
          </p:nvPr>
        </p:nvSpPr>
        <p:spPr/>
        <p:txBody>
          <a:bodyPr/>
          <a:lstStyle>
            <a:lvl1pPr>
              <a:defRPr/>
            </a:lvl1pPr>
          </a:lstStyle>
          <a:p>
            <a:pPr>
              <a:defRPr/>
            </a:pPr>
            <a:fld id="{152E25E5-611F-492E-B9A6-7A0E165A5F52}" type="slidenum">
              <a:rPr lang="en-US"/>
              <a:pPr>
                <a:defRPr/>
              </a:pPr>
              <a:t>‹#›</a:t>
            </a:fld>
            <a:endParaRPr lang="en-US"/>
          </a:p>
        </p:txBody>
      </p:sp>
    </p:spTree>
    <p:extLst>
      <p:ext uri="{BB962C8B-B14F-4D97-AF65-F5344CB8AC3E}">
        <p14:creationId xmlns:p14="http://schemas.microsoft.com/office/powerpoint/2010/main" val="31311230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4" name="Rectangle 3"/>
          <p:cNvSpPr/>
          <p:nvPr/>
        </p:nvSpPr>
        <p:spPr>
          <a:xfrm>
            <a:off x="4234" y="6400800"/>
            <a:ext cx="12187767"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Rectangle 4"/>
          <p:cNvSpPr/>
          <p:nvPr/>
        </p:nvSpPr>
        <p:spPr>
          <a:xfrm>
            <a:off x="1" y="6334125"/>
            <a:ext cx="12189884" cy="6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1" y="414780"/>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1" y="414779"/>
            <a:ext cx="7734300" cy="5757420"/>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Date Placeholder 3"/>
          <p:cNvSpPr>
            <a:spLocks noGrp="1"/>
          </p:cNvSpPr>
          <p:nvPr>
            <p:ph type="dt" sz="half" idx="10"/>
          </p:nvPr>
        </p:nvSpPr>
        <p:spPr/>
        <p:txBody>
          <a:bodyPr/>
          <a:lstStyle>
            <a:lvl1pPr>
              <a:defRPr/>
            </a:lvl1pPr>
          </a:lstStyle>
          <a:p>
            <a:pPr>
              <a:defRPr/>
            </a:pPr>
            <a:endParaRPr lang="en-US"/>
          </a:p>
        </p:txBody>
      </p:sp>
      <p:sp>
        <p:nvSpPr>
          <p:cNvPr id="7" name="Footer Placeholder 4"/>
          <p:cNvSpPr>
            <a:spLocks noGrp="1"/>
          </p:cNvSpPr>
          <p:nvPr>
            <p:ph type="ftr" sz="quarter" idx="11"/>
          </p:nvPr>
        </p:nvSpPr>
        <p:spPr/>
        <p:txBody>
          <a:bodyPr/>
          <a:lstStyle>
            <a:lvl1pPr>
              <a:defRPr smtClean="0"/>
            </a:lvl1pPr>
          </a:lstStyle>
          <a:p>
            <a:pPr>
              <a:defRPr/>
            </a:pPr>
            <a:r>
              <a:rPr lang="en-US"/>
              <a:t>M. Zain Uddin</a:t>
            </a:r>
          </a:p>
        </p:txBody>
      </p:sp>
      <p:sp>
        <p:nvSpPr>
          <p:cNvPr id="8" name="Slide Number Placeholder 5"/>
          <p:cNvSpPr>
            <a:spLocks noGrp="1"/>
          </p:cNvSpPr>
          <p:nvPr>
            <p:ph type="sldNum" sz="quarter" idx="12"/>
          </p:nvPr>
        </p:nvSpPr>
        <p:spPr/>
        <p:txBody>
          <a:bodyPr/>
          <a:lstStyle>
            <a:lvl1pPr>
              <a:defRPr/>
            </a:lvl1pPr>
          </a:lstStyle>
          <a:p>
            <a:pPr>
              <a:defRPr/>
            </a:pPr>
            <a:fld id="{CE61BC67-60D3-4082-B822-9435AADCCD14}" type="slidenum">
              <a:rPr lang="en-US"/>
              <a:pPr>
                <a:defRPr/>
              </a:pPr>
              <a:t>‹#›</a:t>
            </a:fld>
            <a:endParaRPr lang="en-US"/>
          </a:p>
        </p:txBody>
      </p:sp>
    </p:spTree>
    <p:extLst>
      <p:ext uri="{BB962C8B-B14F-4D97-AF65-F5344CB8AC3E}">
        <p14:creationId xmlns:p14="http://schemas.microsoft.com/office/powerpoint/2010/main" val="18177436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914400" y="609600"/>
            <a:ext cx="10363200" cy="1143000"/>
          </a:xfrm>
        </p:spPr>
        <p:txBody>
          <a:bodyPr/>
          <a:lstStyle/>
          <a:p>
            <a:r>
              <a:rPr lang="en-US"/>
              <a:t>Click to edit Master title style</a:t>
            </a:r>
          </a:p>
        </p:txBody>
      </p:sp>
      <p:sp>
        <p:nvSpPr>
          <p:cNvPr id="3" name="Table Placeholder 2"/>
          <p:cNvSpPr>
            <a:spLocks noGrp="1"/>
          </p:cNvSpPr>
          <p:nvPr>
            <p:ph type="tbl" idx="1"/>
          </p:nvPr>
        </p:nvSpPr>
        <p:spPr>
          <a:xfrm>
            <a:off x="914400" y="1981200"/>
            <a:ext cx="10363200" cy="4114800"/>
          </a:xfrm>
        </p:spPr>
        <p:txBody>
          <a:bodyPr/>
          <a:lstStyle/>
          <a:p>
            <a:pPr lvl="0"/>
            <a:endParaRPr lang="en-US" noProof="0" dirty="0"/>
          </a:p>
        </p:txBody>
      </p:sp>
      <p:sp>
        <p:nvSpPr>
          <p:cNvPr id="4" name="Rectangle 4"/>
          <p:cNvSpPr>
            <a:spLocks noGrp="1" noChangeArrowheads="1"/>
          </p:cNvSpPr>
          <p:nvPr>
            <p:ph type="dt" sz="half" idx="10"/>
          </p:nvPr>
        </p:nvSpPr>
        <p:spPr>
          <a:ln/>
        </p:spPr>
        <p:txBody>
          <a:bodyPr/>
          <a:lstStyle>
            <a:lvl1pPr>
              <a:defRPr/>
            </a:lvl1pPr>
          </a:lstStyle>
          <a:p>
            <a:pPr>
              <a:defRPr/>
            </a:pPr>
            <a:fld id="{DC5EF3F9-99E9-4215-A455-1F8ACF2C3C78}" type="datetime1">
              <a:rPr lang="en-US" altLang="en-US"/>
              <a:pPr>
                <a:defRPr/>
              </a:pPr>
              <a:t>9/18/2024</a:t>
            </a:fld>
            <a:endParaRPr lang="en-US" alt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400D6FBD-162C-4E39-8D0E-839A2FD0DDB6}" type="slidenum">
              <a:rPr lang="en-US" altLang="en-US"/>
              <a:pPr>
                <a:defRPr/>
              </a:pPr>
              <a:t>‹#›</a:t>
            </a:fld>
            <a:endParaRPr lang="en-US" altLang="en-US" dirty="0"/>
          </a:p>
        </p:txBody>
      </p:sp>
    </p:spTree>
    <p:extLst>
      <p:ext uri="{BB962C8B-B14F-4D97-AF65-F5344CB8AC3E}">
        <p14:creationId xmlns:p14="http://schemas.microsoft.com/office/powerpoint/2010/main" val="2318840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cSld name="1_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7898" name="Rectangle 10">
            <a:extLst>
              <a:ext uri="{FF2B5EF4-FFF2-40B4-BE49-F238E27FC236}">
                <a16:creationId xmlns:a16="http://schemas.microsoft.com/office/drawing/2014/main" id="{21A4F7B2-DB0B-9062-BF57-DA38209C1F45}"/>
              </a:ext>
            </a:extLst>
          </p:cNvPr>
          <p:cNvSpPr>
            <a:spLocks noChangeArrowheads="1"/>
          </p:cNvSpPr>
          <p:nvPr userDrawn="1"/>
        </p:nvSpPr>
        <p:spPr bwMode="auto">
          <a:xfrm>
            <a:off x="0" y="2330450"/>
            <a:ext cx="11988800" cy="2241550"/>
          </a:xfrm>
          <a:prstGeom prst="rect">
            <a:avLst/>
          </a:prstGeom>
          <a:gradFill rotWithShape="1">
            <a:gsLst>
              <a:gs pos="0">
                <a:srgbClr val="3399FF"/>
              </a:gs>
              <a:gs pos="50000">
                <a:schemeClr val="hlink"/>
              </a:gs>
              <a:gs pos="100000">
                <a:srgbClr val="3399FF"/>
              </a:gs>
            </a:gsLst>
            <a:lin ang="2700000" scaled="1"/>
          </a:gradFill>
          <a:ln w="19050">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37902" name="Rectangle 14">
            <a:extLst>
              <a:ext uri="{FF2B5EF4-FFF2-40B4-BE49-F238E27FC236}">
                <a16:creationId xmlns:a16="http://schemas.microsoft.com/office/drawing/2014/main" id="{439F1F9F-CB92-715B-153C-C9F3A562A2F2}"/>
              </a:ext>
            </a:extLst>
          </p:cNvPr>
          <p:cNvSpPr>
            <a:spLocks noChangeArrowheads="1"/>
          </p:cNvSpPr>
          <p:nvPr userDrawn="1"/>
        </p:nvSpPr>
        <p:spPr bwMode="auto">
          <a:xfrm>
            <a:off x="609600" y="457200"/>
            <a:ext cx="10871200" cy="5791200"/>
          </a:xfrm>
          <a:prstGeom prst="rect">
            <a:avLst/>
          </a:prstGeom>
          <a:solidFill>
            <a:srgbClr val="FFFFFF"/>
          </a:solidFill>
          <a:ln w="28575">
            <a:solidFill>
              <a:srgbClr val="996633"/>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37903" name="Text Box 15">
            <a:extLst>
              <a:ext uri="{FF2B5EF4-FFF2-40B4-BE49-F238E27FC236}">
                <a16:creationId xmlns:a16="http://schemas.microsoft.com/office/drawing/2014/main" id="{C56835C2-456A-8E99-A5E4-EB0C911E2353}"/>
              </a:ext>
            </a:extLst>
          </p:cNvPr>
          <p:cNvSpPr txBox="1">
            <a:spLocks noChangeArrowheads="1"/>
          </p:cNvSpPr>
          <p:nvPr userDrawn="1"/>
        </p:nvSpPr>
        <p:spPr bwMode="auto">
          <a:xfrm>
            <a:off x="5181600" y="6400800"/>
            <a:ext cx="6807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en-US" sz="1200">
                <a:solidFill>
                  <a:srgbClr val="996633"/>
                </a:solidFill>
              </a:rPr>
              <a:t>© 2009 Pearson Education, Upper Saddle River, NJ 07458. All Rights Reserved</a:t>
            </a:r>
          </a:p>
        </p:txBody>
      </p:sp>
      <p:sp>
        <p:nvSpPr>
          <p:cNvPr id="37904" name="Text Box 16">
            <a:extLst>
              <a:ext uri="{FF2B5EF4-FFF2-40B4-BE49-F238E27FC236}">
                <a16:creationId xmlns:a16="http://schemas.microsoft.com/office/drawing/2014/main" id="{26BF0D01-373F-05C0-14A2-D2A15F321A09}"/>
              </a:ext>
            </a:extLst>
          </p:cNvPr>
          <p:cNvSpPr txBox="1">
            <a:spLocks noChangeArrowheads="1"/>
          </p:cNvSpPr>
          <p:nvPr userDrawn="1"/>
        </p:nvSpPr>
        <p:spPr bwMode="auto">
          <a:xfrm>
            <a:off x="203200" y="6400800"/>
            <a:ext cx="3759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200" b="1">
                <a:solidFill>
                  <a:srgbClr val="FFFFFF"/>
                </a:solidFill>
              </a:rPr>
              <a:t>Floyd, Digital Fundamentals, 10</a:t>
            </a:r>
            <a:r>
              <a:rPr lang="en-US" altLang="en-US" sz="1200" b="1" baseline="30000">
                <a:solidFill>
                  <a:srgbClr val="FFFFFF"/>
                </a:solidFill>
              </a:rPr>
              <a:t>th</a:t>
            </a:r>
            <a:r>
              <a:rPr lang="en-US" altLang="en-US" sz="1200" b="1">
                <a:solidFill>
                  <a:srgbClr val="FFFFFF"/>
                </a:solidFill>
              </a:rPr>
              <a:t> ed</a:t>
            </a:r>
          </a:p>
        </p:txBody>
      </p:sp>
    </p:spTree>
    <p:extLst>
      <p:ext uri="{BB962C8B-B14F-4D97-AF65-F5344CB8AC3E}">
        <p14:creationId xmlns:p14="http://schemas.microsoft.com/office/powerpoint/2010/main" val="15167296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OverObj">
  <p:cSld name="標題及文字在物件之上">
    <p:spTree>
      <p:nvGrpSpPr>
        <p:cNvPr id="1" name=""/>
        <p:cNvGrpSpPr/>
        <p:nvPr/>
      </p:nvGrpSpPr>
      <p:grpSpPr>
        <a:xfrm>
          <a:off x="0" y="0"/>
          <a:ext cx="0" cy="0"/>
          <a:chOff x="0" y="0"/>
          <a:chExt cx="0" cy="0"/>
        </a:xfrm>
      </p:grpSpPr>
      <p:sp>
        <p:nvSpPr>
          <p:cNvPr id="2" name="標題 1"/>
          <p:cNvSpPr>
            <a:spLocks noGrp="1"/>
          </p:cNvSpPr>
          <p:nvPr>
            <p:ph type="title"/>
          </p:nvPr>
        </p:nvSpPr>
        <p:spPr>
          <a:xfrm>
            <a:off x="914400" y="609600"/>
            <a:ext cx="10363200" cy="1143000"/>
          </a:xfrm>
        </p:spPr>
        <p:txBody>
          <a:bodyPr/>
          <a:lstStyle/>
          <a:p>
            <a:r>
              <a:rPr lang="zh-TW" altLang="en-US"/>
              <a:t>按一下以編輯母片標題樣式</a:t>
            </a:r>
          </a:p>
        </p:txBody>
      </p:sp>
      <p:sp>
        <p:nvSpPr>
          <p:cNvPr id="3" name="文字版面配置區 2"/>
          <p:cNvSpPr>
            <a:spLocks noGrp="1"/>
          </p:cNvSpPr>
          <p:nvPr>
            <p:ph type="body" sz="half" idx="1"/>
          </p:nvPr>
        </p:nvSpPr>
        <p:spPr>
          <a:xfrm>
            <a:off x="914400" y="1981200"/>
            <a:ext cx="10363200" cy="2000250"/>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914400" y="4095750"/>
            <a:ext cx="10363200" cy="2000250"/>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Rectangle 4">
            <a:extLst>
              <a:ext uri="{FF2B5EF4-FFF2-40B4-BE49-F238E27FC236}">
                <a16:creationId xmlns:a16="http://schemas.microsoft.com/office/drawing/2014/main" id="{8A5F6C1D-6461-51EC-B473-0C4D29128389}"/>
              </a:ext>
            </a:extLst>
          </p:cNvPr>
          <p:cNvSpPr>
            <a:spLocks noGrp="1" noChangeArrowheads="1"/>
          </p:cNvSpPr>
          <p:nvPr>
            <p:ph type="dt" sz="half" idx="10"/>
          </p:nvPr>
        </p:nvSpPr>
        <p:spPr>
          <a:ln/>
        </p:spPr>
        <p:txBody>
          <a:bodyPr/>
          <a:lstStyle>
            <a:lvl1pPr>
              <a:defRPr/>
            </a:lvl1pPr>
          </a:lstStyle>
          <a:p>
            <a:pPr>
              <a:defRPr/>
            </a:pPr>
            <a:endParaRPr lang="en-US" altLang="zh-TW"/>
          </a:p>
        </p:txBody>
      </p:sp>
      <p:sp>
        <p:nvSpPr>
          <p:cNvPr id="6" name="Rectangle 5">
            <a:extLst>
              <a:ext uri="{FF2B5EF4-FFF2-40B4-BE49-F238E27FC236}">
                <a16:creationId xmlns:a16="http://schemas.microsoft.com/office/drawing/2014/main" id="{540BCEBC-7987-0579-9530-CE77869827C7}"/>
              </a:ext>
            </a:extLst>
          </p:cNvPr>
          <p:cNvSpPr>
            <a:spLocks noGrp="1" noChangeArrowheads="1"/>
          </p:cNvSpPr>
          <p:nvPr>
            <p:ph type="ftr" sz="quarter" idx="11"/>
          </p:nvPr>
        </p:nvSpPr>
        <p:spPr>
          <a:ln/>
        </p:spPr>
        <p:txBody>
          <a:bodyPr/>
          <a:lstStyle>
            <a:lvl1pPr>
              <a:defRPr/>
            </a:lvl1pPr>
          </a:lstStyle>
          <a:p>
            <a:pPr>
              <a:defRPr/>
            </a:pPr>
            <a:r>
              <a:rPr lang="en-US" altLang="zh-TW"/>
              <a:t>Chap 5</a:t>
            </a:r>
          </a:p>
        </p:txBody>
      </p:sp>
      <p:sp>
        <p:nvSpPr>
          <p:cNvPr id="7" name="Rectangle 6">
            <a:extLst>
              <a:ext uri="{FF2B5EF4-FFF2-40B4-BE49-F238E27FC236}">
                <a16:creationId xmlns:a16="http://schemas.microsoft.com/office/drawing/2014/main" id="{355E8F2C-2B1A-010E-D107-48E79FC18471}"/>
              </a:ext>
            </a:extLst>
          </p:cNvPr>
          <p:cNvSpPr>
            <a:spLocks noGrp="1" noChangeArrowheads="1"/>
          </p:cNvSpPr>
          <p:nvPr>
            <p:ph type="sldNum" sz="quarter" idx="12"/>
          </p:nvPr>
        </p:nvSpPr>
        <p:spPr>
          <a:ln/>
        </p:spPr>
        <p:txBody>
          <a:bodyPr/>
          <a:lstStyle>
            <a:lvl1pPr>
              <a:defRPr/>
            </a:lvl1pPr>
          </a:lstStyle>
          <a:p>
            <a:r>
              <a:rPr lang="en-US" altLang="zh-TW"/>
              <a:t>C-H  </a:t>
            </a:r>
            <a:fld id="{753B7636-CB09-4B4F-9939-ECCDED1F2610}" type="slidenum">
              <a:rPr lang="en-US" altLang="zh-TW"/>
              <a:pPr/>
              <a:t>‹#›</a:t>
            </a:fld>
            <a:endParaRPr lang="en-US" altLang="zh-TW"/>
          </a:p>
        </p:txBody>
      </p:sp>
    </p:spTree>
    <p:extLst>
      <p:ext uri="{BB962C8B-B14F-4D97-AF65-F5344CB8AC3E}">
        <p14:creationId xmlns:p14="http://schemas.microsoft.com/office/powerpoint/2010/main" val="15361000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r>
              <a:rPr lang="en-US"/>
              <a:t>M. Zain Uddin</a:t>
            </a:r>
          </a:p>
        </p:txBody>
      </p:sp>
      <p:sp>
        <p:nvSpPr>
          <p:cNvPr id="6" name="Slide Number Placeholder 5"/>
          <p:cNvSpPr>
            <a:spLocks noGrp="1"/>
          </p:cNvSpPr>
          <p:nvPr>
            <p:ph type="sldNum" sz="quarter" idx="12"/>
          </p:nvPr>
        </p:nvSpPr>
        <p:spPr/>
        <p:txBody>
          <a:bodyPr/>
          <a:lstStyle>
            <a:lvl1pPr>
              <a:defRPr/>
            </a:lvl1pPr>
          </a:lstStyle>
          <a:p>
            <a:pPr>
              <a:defRPr/>
            </a:pPr>
            <a:fld id="{776B1003-78F8-4240-9930-0277CEDB9170}" type="slidenum">
              <a:rPr lang="en-US"/>
              <a:pPr>
                <a:defRPr/>
              </a:pPr>
              <a:t>‹#›</a:t>
            </a:fld>
            <a:endParaRPr lang="en-US"/>
          </a:p>
        </p:txBody>
      </p:sp>
    </p:spTree>
    <p:extLst>
      <p:ext uri="{BB962C8B-B14F-4D97-AF65-F5344CB8AC3E}">
        <p14:creationId xmlns:p14="http://schemas.microsoft.com/office/powerpoint/2010/main" val="14216014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4" name="Rectangle 3"/>
          <p:cNvSpPr/>
          <p:nvPr/>
        </p:nvSpPr>
        <p:spPr>
          <a:xfrm>
            <a:off x="4234" y="6400800"/>
            <a:ext cx="12187767"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Rectangle 4"/>
          <p:cNvSpPr/>
          <p:nvPr/>
        </p:nvSpPr>
        <p:spPr>
          <a:xfrm>
            <a:off x="1" y="6334125"/>
            <a:ext cx="12189884" cy="6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6" name="Straight Connector 5"/>
          <p:cNvCxnSpPr/>
          <p:nvPr/>
        </p:nvCxnSpPr>
        <p:spPr>
          <a:xfrm>
            <a:off x="1208618" y="4343400"/>
            <a:ext cx="9874249"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1097280" y="758952"/>
            <a:ext cx="10058400" cy="3566160"/>
          </a:xfrm>
        </p:spPr>
        <p:txBody>
          <a:bodyPr anchorCtr="0"/>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3"/>
          <p:cNvSpPr>
            <a:spLocks noGrp="1"/>
          </p:cNvSpPr>
          <p:nvPr>
            <p:ph type="dt" sz="half" idx="10"/>
          </p:nvPr>
        </p:nvSpPr>
        <p:spPr/>
        <p:txBody>
          <a:bodyPr/>
          <a:lstStyle>
            <a:lvl1pPr>
              <a:defRPr/>
            </a:lvl1pPr>
          </a:lstStyle>
          <a:p>
            <a:pPr>
              <a:defRPr/>
            </a:pPr>
            <a:endParaRPr lang="en-US"/>
          </a:p>
        </p:txBody>
      </p:sp>
      <p:sp>
        <p:nvSpPr>
          <p:cNvPr id="8" name="Footer Placeholder 4"/>
          <p:cNvSpPr>
            <a:spLocks noGrp="1"/>
          </p:cNvSpPr>
          <p:nvPr>
            <p:ph type="ftr" sz="quarter" idx="11"/>
          </p:nvPr>
        </p:nvSpPr>
        <p:spPr/>
        <p:txBody>
          <a:bodyPr/>
          <a:lstStyle>
            <a:lvl1pPr>
              <a:defRPr smtClean="0"/>
            </a:lvl1pPr>
          </a:lstStyle>
          <a:p>
            <a:pPr>
              <a:defRPr/>
            </a:pPr>
            <a:r>
              <a:rPr lang="en-US"/>
              <a:t>M. Zain Uddin</a:t>
            </a:r>
          </a:p>
        </p:txBody>
      </p:sp>
      <p:sp>
        <p:nvSpPr>
          <p:cNvPr id="9" name="Slide Number Placeholder 5"/>
          <p:cNvSpPr>
            <a:spLocks noGrp="1"/>
          </p:cNvSpPr>
          <p:nvPr>
            <p:ph type="sldNum" sz="quarter" idx="12"/>
          </p:nvPr>
        </p:nvSpPr>
        <p:spPr/>
        <p:txBody>
          <a:bodyPr/>
          <a:lstStyle>
            <a:lvl1pPr>
              <a:defRPr/>
            </a:lvl1pPr>
          </a:lstStyle>
          <a:p>
            <a:pPr>
              <a:defRPr/>
            </a:pPr>
            <a:fld id="{B7C43C13-50A8-4D5A-A049-E8F13ECB7D88}" type="slidenum">
              <a:rPr lang="en-US"/>
              <a:pPr>
                <a:defRPr/>
              </a:pPr>
              <a:t>‹#›</a:t>
            </a:fld>
            <a:endParaRPr lang="en-US"/>
          </a:p>
        </p:txBody>
      </p:sp>
    </p:spTree>
    <p:extLst>
      <p:ext uri="{BB962C8B-B14F-4D97-AF65-F5344CB8AC3E}">
        <p14:creationId xmlns:p14="http://schemas.microsoft.com/office/powerpoint/2010/main" val="7539624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5"/>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7"/>
            <a:ext cx="493776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r>
              <a:rPr lang="en-US"/>
              <a:t>M. Zain Uddin</a:t>
            </a:r>
          </a:p>
        </p:txBody>
      </p:sp>
      <p:sp>
        <p:nvSpPr>
          <p:cNvPr id="7" name="Slide Number Placeholder 5"/>
          <p:cNvSpPr>
            <a:spLocks noGrp="1"/>
          </p:cNvSpPr>
          <p:nvPr>
            <p:ph type="sldNum" sz="quarter" idx="12"/>
          </p:nvPr>
        </p:nvSpPr>
        <p:spPr/>
        <p:txBody>
          <a:bodyPr/>
          <a:lstStyle>
            <a:lvl1pPr>
              <a:defRPr/>
            </a:lvl1pPr>
          </a:lstStyle>
          <a:p>
            <a:pPr>
              <a:defRPr/>
            </a:pPr>
            <a:fld id="{7B72AEFC-EBEC-49B1-AE73-15CC93171CEA}" type="slidenum">
              <a:rPr lang="en-US"/>
              <a:pPr>
                <a:defRPr/>
              </a:pPr>
              <a:t>‹#›</a:t>
            </a:fld>
            <a:endParaRPr lang="en-US"/>
          </a:p>
        </p:txBody>
      </p:sp>
    </p:spTree>
    <p:extLst>
      <p:ext uri="{BB962C8B-B14F-4D97-AF65-F5344CB8AC3E}">
        <p14:creationId xmlns:p14="http://schemas.microsoft.com/office/powerpoint/2010/main" val="39813170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5"/>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lvl1pPr>
              <a:defRPr/>
            </a:lvl1pPr>
          </a:lstStyle>
          <a:p>
            <a:pPr>
              <a:defRPr/>
            </a:pPr>
            <a:endParaRPr lang="en-US"/>
          </a:p>
        </p:txBody>
      </p:sp>
      <p:sp>
        <p:nvSpPr>
          <p:cNvPr id="8" name="Footer Placeholder 4"/>
          <p:cNvSpPr>
            <a:spLocks noGrp="1"/>
          </p:cNvSpPr>
          <p:nvPr>
            <p:ph type="ftr" sz="quarter" idx="11"/>
          </p:nvPr>
        </p:nvSpPr>
        <p:spPr/>
        <p:txBody>
          <a:bodyPr/>
          <a:lstStyle>
            <a:lvl1pPr>
              <a:defRPr/>
            </a:lvl1pPr>
          </a:lstStyle>
          <a:p>
            <a:pPr>
              <a:defRPr/>
            </a:pPr>
            <a:r>
              <a:rPr lang="en-US"/>
              <a:t>M. Zain Uddin</a:t>
            </a:r>
          </a:p>
        </p:txBody>
      </p:sp>
      <p:sp>
        <p:nvSpPr>
          <p:cNvPr id="9" name="Slide Number Placeholder 5"/>
          <p:cNvSpPr>
            <a:spLocks noGrp="1"/>
          </p:cNvSpPr>
          <p:nvPr>
            <p:ph type="sldNum" sz="quarter" idx="12"/>
          </p:nvPr>
        </p:nvSpPr>
        <p:spPr/>
        <p:txBody>
          <a:bodyPr/>
          <a:lstStyle>
            <a:lvl1pPr>
              <a:defRPr/>
            </a:lvl1pPr>
          </a:lstStyle>
          <a:p>
            <a:pPr>
              <a:defRPr/>
            </a:pPr>
            <a:fld id="{FDC3C0A8-4CF1-4C69-8413-B44F54EE54BF}" type="slidenum">
              <a:rPr lang="en-US"/>
              <a:pPr>
                <a:defRPr/>
              </a:pPr>
              <a:t>‹#›</a:t>
            </a:fld>
            <a:endParaRPr lang="en-US"/>
          </a:p>
        </p:txBody>
      </p:sp>
    </p:spTree>
    <p:extLst>
      <p:ext uri="{BB962C8B-B14F-4D97-AF65-F5344CB8AC3E}">
        <p14:creationId xmlns:p14="http://schemas.microsoft.com/office/powerpoint/2010/main" val="21549679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3"/>
          <p:cNvSpPr>
            <a:spLocks noGrp="1"/>
          </p:cNvSpPr>
          <p:nvPr>
            <p:ph type="dt" sz="half" idx="10"/>
          </p:nvPr>
        </p:nvSpPr>
        <p:spPr/>
        <p:txBody>
          <a:bodyPr/>
          <a:lstStyle>
            <a:lvl1pPr>
              <a:defRPr/>
            </a:lvl1pPr>
          </a:lstStyle>
          <a:p>
            <a:pPr>
              <a:defRPr/>
            </a:pPr>
            <a:endParaRPr lang="en-US"/>
          </a:p>
        </p:txBody>
      </p:sp>
      <p:sp>
        <p:nvSpPr>
          <p:cNvPr id="4" name="Footer Placeholder 4"/>
          <p:cNvSpPr>
            <a:spLocks noGrp="1"/>
          </p:cNvSpPr>
          <p:nvPr>
            <p:ph type="ftr" sz="quarter" idx="11"/>
          </p:nvPr>
        </p:nvSpPr>
        <p:spPr/>
        <p:txBody>
          <a:bodyPr/>
          <a:lstStyle>
            <a:lvl1pPr>
              <a:defRPr/>
            </a:lvl1pPr>
          </a:lstStyle>
          <a:p>
            <a:pPr>
              <a:defRPr/>
            </a:pPr>
            <a:r>
              <a:rPr lang="en-US"/>
              <a:t>M. Zain Uddin</a:t>
            </a:r>
          </a:p>
        </p:txBody>
      </p:sp>
      <p:sp>
        <p:nvSpPr>
          <p:cNvPr id="5" name="Slide Number Placeholder 5"/>
          <p:cNvSpPr>
            <a:spLocks noGrp="1"/>
          </p:cNvSpPr>
          <p:nvPr>
            <p:ph type="sldNum" sz="quarter" idx="12"/>
          </p:nvPr>
        </p:nvSpPr>
        <p:spPr/>
        <p:txBody>
          <a:bodyPr/>
          <a:lstStyle>
            <a:lvl1pPr>
              <a:defRPr/>
            </a:lvl1pPr>
          </a:lstStyle>
          <a:p>
            <a:pPr>
              <a:defRPr/>
            </a:pPr>
            <a:fld id="{B4A96131-D829-498C-9719-4F61C6543214}" type="slidenum">
              <a:rPr lang="en-US"/>
              <a:pPr>
                <a:defRPr/>
              </a:pPr>
              <a:t>‹#›</a:t>
            </a:fld>
            <a:endParaRPr lang="en-US"/>
          </a:p>
        </p:txBody>
      </p:sp>
    </p:spTree>
    <p:extLst>
      <p:ext uri="{BB962C8B-B14F-4D97-AF65-F5344CB8AC3E}">
        <p14:creationId xmlns:p14="http://schemas.microsoft.com/office/powerpoint/2010/main" val="35812510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Rectangle 1"/>
          <p:cNvSpPr/>
          <p:nvPr/>
        </p:nvSpPr>
        <p:spPr>
          <a:xfrm>
            <a:off x="4234" y="6400800"/>
            <a:ext cx="12187767"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Rectangle 2"/>
          <p:cNvSpPr/>
          <p:nvPr/>
        </p:nvSpPr>
        <p:spPr>
          <a:xfrm>
            <a:off x="1" y="6334125"/>
            <a:ext cx="12189884" cy="6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Date Placeholder 6"/>
          <p:cNvSpPr>
            <a:spLocks noGrp="1"/>
          </p:cNvSpPr>
          <p:nvPr>
            <p:ph type="dt" sz="half" idx="10"/>
          </p:nvPr>
        </p:nvSpPr>
        <p:spPr/>
        <p:txBody>
          <a:bodyPr/>
          <a:lstStyle>
            <a:lvl1pPr>
              <a:defRPr/>
            </a:lvl1pPr>
          </a:lstStyle>
          <a:p>
            <a:pPr>
              <a:defRPr/>
            </a:pPr>
            <a:endParaRPr lang="en-US"/>
          </a:p>
        </p:txBody>
      </p:sp>
      <p:sp>
        <p:nvSpPr>
          <p:cNvPr id="5" name="Footer Placeholder 7"/>
          <p:cNvSpPr>
            <a:spLocks noGrp="1"/>
          </p:cNvSpPr>
          <p:nvPr>
            <p:ph type="ftr" sz="quarter" idx="11"/>
          </p:nvPr>
        </p:nvSpPr>
        <p:spPr/>
        <p:txBody>
          <a:bodyPr/>
          <a:lstStyle>
            <a:lvl1pPr>
              <a:defRPr smtClean="0">
                <a:solidFill>
                  <a:srgbClr val="FFFFFF"/>
                </a:solidFill>
              </a:defRPr>
            </a:lvl1pPr>
          </a:lstStyle>
          <a:p>
            <a:pPr>
              <a:defRPr/>
            </a:pPr>
            <a:r>
              <a:rPr lang="en-US"/>
              <a:t>M. Zain Uddin</a:t>
            </a:r>
          </a:p>
        </p:txBody>
      </p:sp>
      <p:sp>
        <p:nvSpPr>
          <p:cNvPr id="6" name="Slide Number Placeholder 8"/>
          <p:cNvSpPr>
            <a:spLocks noGrp="1"/>
          </p:cNvSpPr>
          <p:nvPr>
            <p:ph type="sldNum" sz="quarter" idx="12"/>
          </p:nvPr>
        </p:nvSpPr>
        <p:spPr/>
        <p:txBody>
          <a:bodyPr/>
          <a:lstStyle>
            <a:lvl1pPr>
              <a:defRPr/>
            </a:lvl1pPr>
          </a:lstStyle>
          <a:p>
            <a:pPr>
              <a:defRPr/>
            </a:pPr>
            <a:fld id="{76E88F19-6304-47FC-B56C-70C2EBBFAEE2}" type="slidenum">
              <a:rPr lang="en-US"/>
              <a:pPr>
                <a:defRPr/>
              </a:pPr>
              <a:t>‹#›</a:t>
            </a:fld>
            <a:endParaRPr lang="en-US"/>
          </a:p>
        </p:txBody>
      </p:sp>
    </p:spTree>
    <p:extLst>
      <p:ext uri="{BB962C8B-B14F-4D97-AF65-F5344CB8AC3E}">
        <p14:creationId xmlns:p14="http://schemas.microsoft.com/office/powerpoint/2010/main" val="5715764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5" name="Rectangle 4"/>
          <p:cNvSpPr/>
          <p:nvPr/>
        </p:nvSpPr>
        <p:spPr>
          <a:xfrm>
            <a:off x="1" y="0"/>
            <a:ext cx="40513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4040718" y="0"/>
            <a:ext cx="635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613650" y="731520"/>
            <a:ext cx="6679191"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a:xfrm>
            <a:off x="465667" y="6459539"/>
            <a:ext cx="2618317" cy="365125"/>
          </a:xfrm>
        </p:spPr>
        <p:txBody>
          <a:bodyPr/>
          <a:lstStyle>
            <a:lvl1pPr algn="l">
              <a:defRPr/>
            </a:lvl1pPr>
          </a:lstStyle>
          <a:p>
            <a:pPr>
              <a:defRPr/>
            </a:pPr>
            <a:endParaRPr lang="en-US"/>
          </a:p>
        </p:txBody>
      </p:sp>
      <p:sp>
        <p:nvSpPr>
          <p:cNvPr id="8" name="Footer Placeholder 5"/>
          <p:cNvSpPr>
            <a:spLocks noGrp="1"/>
          </p:cNvSpPr>
          <p:nvPr>
            <p:ph type="ftr" sz="quarter" idx="11"/>
          </p:nvPr>
        </p:nvSpPr>
        <p:spPr>
          <a:xfrm>
            <a:off x="4800600" y="6459539"/>
            <a:ext cx="4648200" cy="365125"/>
          </a:xfrm>
        </p:spPr>
        <p:txBody>
          <a:bodyPr/>
          <a:lstStyle>
            <a:lvl1pPr algn="l">
              <a:defRPr smtClean="0">
                <a:solidFill>
                  <a:schemeClr val="tx2"/>
                </a:solidFill>
              </a:defRPr>
            </a:lvl1pPr>
          </a:lstStyle>
          <a:p>
            <a:pPr>
              <a:defRPr/>
            </a:pPr>
            <a:r>
              <a:rPr lang="en-US">
                <a:solidFill>
                  <a:srgbClr val="637052"/>
                </a:solidFill>
              </a:rPr>
              <a:t>M. Zain Uddin</a:t>
            </a:r>
          </a:p>
        </p:txBody>
      </p:sp>
      <p:sp>
        <p:nvSpPr>
          <p:cNvPr id="9" name="Slide Number Placeholder 6"/>
          <p:cNvSpPr>
            <a:spLocks noGrp="1"/>
          </p:cNvSpPr>
          <p:nvPr>
            <p:ph type="sldNum" sz="quarter" idx="12"/>
          </p:nvPr>
        </p:nvSpPr>
        <p:spPr/>
        <p:txBody>
          <a:bodyPr/>
          <a:lstStyle>
            <a:lvl1pPr>
              <a:defRPr>
                <a:solidFill>
                  <a:schemeClr val="tx2"/>
                </a:solidFill>
              </a:defRPr>
            </a:lvl1pPr>
          </a:lstStyle>
          <a:p>
            <a:pPr>
              <a:defRPr/>
            </a:pPr>
            <a:fld id="{838806D8-5691-4516-B55C-B813DECB61F3}" type="slidenum">
              <a:rPr lang="en-US">
                <a:solidFill>
                  <a:srgbClr val="637052"/>
                </a:solidFill>
              </a:rPr>
              <a:pPr>
                <a:defRPr/>
              </a:pPr>
              <a:t>‹#›</a:t>
            </a:fld>
            <a:endParaRPr lang="en-US">
              <a:solidFill>
                <a:srgbClr val="637052"/>
              </a:solidFill>
            </a:endParaRPr>
          </a:p>
        </p:txBody>
      </p:sp>
    </p:spTree>
    <p:extLst>
      <p:ext uri="{BB962C8B-B14F-4D97-AF65-F5344CB8AC3E}">
        <p14:creationId xmlns:p14="http://schemas.microsoft.com/office/powerpoint/2010/main" val="21521901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Rectangle 4"/>
          <p:cNvSpPr/>
          <p:nvPr/>
        </p:nvSpPr>
        <p:spPr>
          <a:xfrm>
            <a:off x="1" y="4953000"/>
            <a:ext cx="12189884"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 y="4914900"/>
            <a:ext cx="12189884" cy="6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9360" cy="822960"/>
          </a:xfrm>
        </p:spPr>
        <p:txBody>
          <a:bodyPr tIns="0" bIns="0">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7" y="0"/>
            <a:ext cx="12191985" cy="4915076"/>
          </a:xfrm>
          <a:blipFill>
            <a:blip r:embed="rId2"/>
            <a:stretch>
              <a:fillRect/>
            </a:stretch>
          </a:blipFill>
        </p:spPr>
        <p:txBody>
          <a:bodyPr lIns="457200" tIns="457200" rtlCol="0">
            <a:normAutofit/>
          </a:bodyPr>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097279" y="5907024"/>
            <a:ext cx="1011936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lvl1pPr>
              <a:defRPr/>
            </a:lvl1pPr>
          </a:lstStyle>
          <a:p>
            <a:pPr>
              <a:defRPr/>
            </a:pPr>
            <a:endParaRPr lang="en-US"/>
          </a:p>
        </p:txBody>
      </p:sp>
      <p:sp>
        <p:nvSpPr>
          <p:cNvPr id="8" name="Footer Placeholder 5"/>
          <p:cNvSpPr>
            <a:spLocks noGrp="1"/>
          </p:cNvSpPr>
          <p:nvPr>
            <p:ph type="ftr" sz="quarter" idx="11"/>
          </p:nvPr>
        </p:nvSpPr>
        <p:spPr/>
        <p:txBody>
          <a:bodyPr/>
          <a:lstStyle>
            <a:lvl1pPr>
              <a:defRPr smtClean="0"/>
            </a:lvl1pPr>
          </a:lstStyle>
          <a:p>
            <a:pPr>
              <a:defRPr/>
            </a:pPr>
            <a:r>
              <a:rPr lang="en-US"/>
              <a:t>M. Zain Uddin</a:t>
            </a:r>
          </a:p>
        </p:txBody>
      </p:sp>
      <p:sp>
        <p:nvSpPr>
          <p:cNvPr id="9" name="Slide Number Placeholder 6"/>
          <p:cNvSpPr>
            <a:spLocks noGrp="1"/>
          </p:cNvSpPr>
          <p:nvPr>
            <p:ph type="sldNum" sz="quarter" idx="12"/>
          </p:nvPr>
        </p:nvSpPr>
        <p:spPr/>
        <p:txBody>
          <a:bodyPr/>
          <a:lstStyle>
            <a:lvl1pPr>
              <a:defRPr/>
            </a:lvl1pPr>
          </a:lstStyle>
          <a:p>
            <a:pPr>
              <a:defRPr/>
            </a:pPr>
            <a:fld id="{AC4E5B10-545D-40C2-A467-0A4C8FF11980}" type="slidenum">
              <a:rPr lang="en-US"/>
              <a:pPr>
                <a:defRPr/>
              </a:pPr>
              <a:t>‹#›</a:t>
            </a:fld>
            <a:endParaRPr lang="en-US"/>
          </a:p>
        </p:txBody>
      </p:sp>
    </p:spTree>
    <p:extLst>
      <p:ext uri="{BB962C8B-B14F-4D97-AF65-F5344CB8AC3E}">
        <p14:creationId xmlns:p14="http://schemas.microsoft.com/office/powerpoint/2010/main" val="40231135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126"/>
            <a:ext cx="12192000" cy="666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6433" y="287339"/>
            <a:ext cx="10058400" cy="144938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1029" name="Text Placeholder 2"/>
          <p:cNvSpPr>
            <a:spLocks noGrp="1"/>
          </p:cNvSpPr>
          <p:nvPr>
            <p:ph type="body" idx="1"/>
          </p:nvPr>
        </p:nvSpPr>
        <p:spPr bwMode="auto">
          <a:xfrm>
            <a:off x="1096433" y="1846264"/>
            <a:ext cx="10058400" cy="402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096433" y="6459539"/>
            <a:ext cx="2472267" cy="365125"/>
          </a:xfrm>
          <a:prstGeom prst="rect">
            <a:avLst/>
          </a:prstGeom>
        </p:spPr>
        <p:txBody>
          <a:bodyPr vert="horz" lIns="91440" tIns="45720" rIns="91440" bIns="45720" rtlCol="0" anchor="ctr"/>
          <a:lstStyle>
            <a:lvl1pPr algn="l" eaLnBrk="1" hangingPunct="1">
              <a:defRPr sz="900">
                <a:solidFill>
                  <a:srgbClr val="FFFFFF"/>
                </a:solidFill>
              </a:defRPr>
            </a:lvl1pPr>
          </a:lstStyle>
          <a:p>
            <a:pPr fontAlgn="base">
              <a:spcBef>
                <a:spcPct val="0"/>
              </a:spcBef>
              <a:spcAft>
                <a:spcPct val="0"/>
              </a:spcAft>
              <a:defRPr/>
            </a:pPr>
            <a:endParaRPr lang="en-US">
              <a:latin typeface="Tahoma" panose="020B0604030504040204" pitchFamily="34" charset="0"/>
            </a:endParaRPr>
          </a:p>
        </p:txBody>
      </p:sp>
      <p:sp>
        <p:nvSpPr>
          <p:cNvPr id="5" name="Footer Placeholder 4"/>
          <p:cNvSpPr>
            <a:spLocks noGrp="1"/>
          </p:cNvSpPr>
          <p:nvPr>
            <p:ph type="ftr" sz="quarter" idx="3"/>
          </p:nvPr>
        </p:nvSpPr>
        <p:spPr>
          <a:xfrm>
            <a:off x="3687234" y="6459539"/>
            <a:ext cx="4821767" cy="365125"/>
          </a:xfrm>
          <a:prstGeom prst="rect">
            <a:avLst/>
          </a:prstGeom>
        </p:spPr>
        <p:txBody>
          <a:bodyPr vert="horz" lIns="91440" tIns="45720" rIns="91440" bIns="45720" rtlCol="0" anchor="ctr"/>
          <a:lstStyle>
            <a:lvl1pPr algn="ctr" eaLnBrk="1" hangingPunct="1">
              <a:defRPr sz="900" cap="all" baseline="0" smtClean="0">
                <a:solidFill>
                  <a:srgbClr val="FFFFFF"/>
                </a:solidFill>
              </a:defRPr>
            </a:lvl1pPr>
          </a:lstStyle>
          <a:p>
            <a:pPr fontAlgn="base">
              <a:spcBef>
                <a:spcPct val="0"/>
              </a:spcBef>
              <a:spcAft>
                <a:spcPct val="0"/>
              </a:spcAft>
              <a:defRPr/>
            </a:pPr>
            <a:r>
              <a:rPr lang="en-US">
                <a:latin typeface="Tahoma" panose="020B0604030504040204" pitchFamily="34" charset="0"/>
              </a:rPr>
              <a:t>M. Zain Uddin</a:t>
            </a:r>
          </a:p>
        </p:txBody>
      </p:sp>
      <p:sp>
        <p:nvSpPr>
          <p:cNvPr id="6" name="Slide Number Placeholder 5"/>
          <p:cNvSpPr>
            <a:spLocks noGrp="1"/>
          </p:cNvSpPr>
          <p:nvPr>
            <p:ph type="sldNum" sz="quarter" idx="4"/>
          </p:nvPr>
        </p:nvSpPr>
        <p:spPr>
          <a:xfrm>
            <a:off x="9899651" y="6459539"/>
            <a:ext cx="1312333" cy="365125"/>
          </a:xfrm>
          <a:prstGeom prst="rect">
            <a:avLst/>
          </a:prstGeom>
        </p:spPr>
        <p:txBody>
          <a:bodyPr vert="horz" lIns="91440" tIns="45720" rIns="91440" bIns="45720" rtlCol="0" anchor="ctr"/>
          <a:lstStyle>
            <a:lvl1pPr algn="r" eaLnBrk="1" hangingPunct="1">
              <a:defRPr sz="1050">
                <a:solidFill>
                  <a:srgbClr val="FFFFFF"/>
                </a:solidFill>
              </a:defRPr>
            </a:lvl1pPr>
          </a:lstStyle>
          <a:p>
            <a:pPr fontAlgn="base">
              <a:spcBef>
                <a:spcPct val="0"/>
              </a:spcBef>
              <a:spcAft>
                <a:spcPct val="0"/>
              </a:spcAft>
              <a:defRPr/>
            </a:pPr>
            <a:fld id="{742AF2EF-7320-43F3-A519-BE60B05CA56B}" type="slidenum">
              <a:rPr lang="en-US">
                <a:latin typeface="Tahoma" panose="020B0604030504040204" pitchFamily="34" charset="0"/>
              </a:rPr>
              <a:pPr fontAlgn="base">
                <a:spcBef>
                  <a:spcPct val="0"/>
                </a:spcBef>
                <a:spcAft>
                  <a:spcPct val="0"/>
                </a:spcAft>
                <a:defRPr/>
              </a:pPr>
              <a:t>‹#›</a:t>
            </a:fld>
            <a:endParaRPr lang="en-US">
              <a:latin typeface="Tahoma" panose="020B0604030504040204" pitchFamily="34" charset="0"/>
            </a:endParaRPr>
          </a:p>
        </p:txBody>
      </p:sp>
      <p:cxnSp>
        <p:nvCxnSpPr>
          <p:cNvPr id="10" name="Straight Connector 9"/>
          <p:cNvCxnSpPr/>
          <p:nvPr/>
        </p:nvCxnSpPr>
        <p:spPr>
          <a:xfrm>
            <a:off x="1193800" y="1738313"/>
            <a:ext cx="9967384"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7022057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hf hdr="0" dt="0"/>
  <p:txStyles>
    <p:titleStyle>
      <a:lvl1pPr algn="l" rtl="0" eaLnBrk="0" fontAlgn="base" hangingPunct="0">
        <a:lnSpc>
          <a:spcPct val="85000"/>
        </a:lnSpc>
        <a:spcBef>
          <a:spcPct val="0"/>
        </a:spcBef>
        <a:spcAft>
          <a:spcPct val="0"/>
        </a:spcAft>
        <a:defRPr sz="4800" kern="1200" spc="-50">
          <a:solidFill>
            <a:srgbClr val="404040"/>
          </a:solidFill>
          <a:latin typeface="+mj-lt"/>
          <a:ea typeface="+mj-ea"/>
          <a:cs typeface="+mj-cs"/>
        </a:defRPr>
      </a:lvl1pPr>
      <a:lvl2pPr algn="l" rtl="0" eaLnBrk="0" fontAlgn="base" hangingPunct="0">
        <a:lnSpc>
          <a:spcPct val="85000"/>
        </a:lnSpc>
        <a:spcBef>
          <a:spcPct val="0"/>
        </a:spcBef>
        <a:spcAft>
          <a:spcPct val="0"/>
        </a:spcAft>
        <a:defRPr sz="4800">
          <a:solidFill>
            <a:srgbClr val="404040"/>
          </a:solidFill>
          <a:latin typeface="Calibri Light" panose="020F0302020204030204" pitchFamily="34" charset="0"/>
        </a:defRPr>
      </a:lvl2pPr>
      <a:lvl3pPr algn="l" rtl="0" eaLnBrk="0" fontAlgn="base" hangingPunct="0">
        <a:lnSpc>
          <a:spcPct val="85000"/>
        </a:lnSpc>
        <a:spcBef>
          <a:spcPct val="0"/>
        </a:spcBef>
        <a:spcAft>
          <a:spcPct val="0"/>
        </a:spcAft>
        <a:defRPr sz="4800">
          <a:solidFill>
            <a:srgbClr val="404040"/>
          </a:solidFill>
          <a:latin typeface="Calibri Light" panose="020F0302020204030204" pitchFamily="34" charset="0"/>
        </a:defRPr>
      </a:lvl3pPr>
      <a:lvl4pPr algn="l" rtl="0" eaLnBrk="0" fontAlgn="base" hangingPunct="0">
        <a:lnSpc>
          <a:spcPct val="85000"/>
        </a:lnSpc>
        <a:spcBef>
          <a:spcPct val="0"/>
        </a:spcBef>
        <a:spcAft>
          <a:spcPct val="0"/>
        </a:spcAft>
        <a:defRPr sz="4800">
          <a:solidFill>
            <a:srgbClr val="404040"/>
          </a:solidFill>
          <a:latin typeface="Calibri Light" panose="020F0302020204030204" pitchFamily="34" charset="0"/>
        </a:defRPr>
      </a:lvl4pPr>
      <a:lvl5pPr algn="l" rtl="0" eaLnBrk="0" fontAlgn="base" hangingPunct="0">
        <a:lnSpc>
          <a:spcPct val="85000"/>
        </a:lnSpc>
        <a:spcBef>
          <a:spcPct val="0"/>
        </a:spcBef>
        <a:spcAft>
          <a:spcPct val="0"/>
        </a:spcAft>
        <a:defRPr sz="4800">
          <a:solidFill>
            <a:srgbClr val="404040"/>
          </a:solidFill>
          <a:latin typeface="Calibri Light" panose="020F0302020204030204" pitchFamily="34" charset="0"/>
        </a:defRPr>
      </a:lvl5pPr>
      <a:lvl6pPr marL="457200" algn="l" rtl="0" fontAlgn="base">
        <a:lnSpc>
          <a:spcPct val="85000"/>
        </a:lnSpc>
        <a:spcBef>
          <a:spcPct val="0"/>
        </a:spcBef>
        <a:spcAft>
          <a:spcPct val="0"/>
        </a:spcAft>
        <a:defRPr sz="4800">
          <a:solidFill>
            <a:srgbClr val="404040"/>
          </a:solidFill>
          <a:latin typeface="Calibri Light" panose="020F0302020204030204" pitchFamily="34" charset="0"/>
        </a:defRPr>
      </a:lvl6pPr>
      <a:lvl7pPr marL="914400" algn="l" rtl="0" fontAlgn="base">
        <a:lnSpc>
          <a:spcPct val="85000"/>
        </a:lnSpc>
        <a:spcBef>
          <a:spcPct val="0"/>
        </a:spcBef>
        <a:spcAft>
          <a:spcPct val="0"/>
        </a:spcAft>
        <a:defRPr sz="4800">
          <a:solidFill>
            <a:srgbClr val="404040"/>
          </a:solidFill>
          <a:latin typeface="Calibri Light" panose="020F0302020204030204" pitchFamily="34" charset="0"/>
        </a:defRPr>
      </a:lvl7pPr>
      <a:lvl8pPr marL="1371600" algn="l" rtl="0" fontAlgn="base">
        <a:lnSpc>
          <a:spcPct val="85000"/>
        </a:lnSpc>
        <a:spcBef>
          <a:spcPct val="0"/>
        </a:spcBef>
        <a:spcAft>
          <a:spcPct val="0"/>
        </a:spcAft>
        <a:defRPr sz="4800">
          <a:solidFill>
            <a:srgbClr val="404040"/>
          </a:solidFill>
          <a:latin typeface="Calibri Light" panose="020F0302020204030204" pitchFamily="34" charset="0"/>
        </a:defRPr>
      </a:lvl8pPr>
      <a:lvl9pPr marL="1828800" algn="l" rtl="0" fontAlgn="base">
        <a:lnSpc>
          <a:spcPct val="85000"/>
        </a:lnSpc>
        <a:spcBef>
          <a:spcPct val="0"/>
        </a:spcBef>
        <a:spcAft>
          <a:spcPct val="0"/>
        </a:spcAft>
        <a:defRPr sz="4800">
          <a:solidFill>
            <a:srgbClr val="404040"/>
          </a:solidFill>
          <a:latin typeface="Calibri Light" panose="020F0302020204030204" pitchFamily="34" charset="0"/>
        </a:defRPr>
      </a:lvl9pPr>
    </p:titleStyle>
    <p:bodyStyle>
      <a:lvl1pPr marL="90488" indent="-90488" algn="l" rtl="0" eaLnBrk="0" fontAlgn="base" hangingPunct="0">
        <a:lnSpc>
          <a:spcPct val="90000"/>
        </a:lnSpc>
        <a:spcBef>
          <a:spcPts val="1200"/>
        </a:spcBef>
        <a:spcAft>
          <a:spcPts val="200"/>
        </a:spcAft>
        <a:buClr>
          <a:schemeClr val="accent1"/>
        </a:buClr>
        <a:buSzPct val="100000"/>
        <a:buFont typeface="Calibri" panose="020F0502020204030204" pitchFamily="34" charset="0"/>
        <a:buChar char=" "/>
        <a:defRPr sz="2000" kern="1200">
          <a:solidFill>
            <a:srgbClr val="404040"/>
          </a:solidFill>
          <a:latin typeface="+mn-lt"/>
          <a:ea typeface="+mn-ea"/>
          <a:cs typeface="+mn-cs"/>
        </a:defRPr>
      </a:lvl1pPr>
      <a:lvl2pPr marL="382588" indent="-182563" algn="l" rtl="0" eaLnBrk="0" fontAlgn="base" hangingPunct="0">
        <a:lnSpc>
          <a:spcPct val="90000"/>
        </a:lnSpc>
        <a:spcBef>
          <a:spcPts val="200"/>
        </a:spcBef>
        <a:spcAft>
          <a:spcPts val="400"/>
        </a:spcAft>
        <a:buClr>
          <a:schemeClr val="accent1"/>
        </a:buClr>
        <a:buFont typeface="Calibri" panose="020F0502020204030204" pitchFamily="34" charset="0"/>
        <a:buChar char="◦"/>
        <a:defRPr kern="1200">
          <a:solidFill>
            <a:srgbClr val="404040"/>
          </a:solidFill>
          <a:latin typeface="+mn-lt"/>
          <a:ea typeface="+mn-ea"/>
          <a:cs typeface="+mn-cs"/>
        </a:defRPr>
      </a:lvl2pPr>
      <a:lvl3pPr marL="566738" indent="-182563" algn="l" rtl="0" eaLnBrk="0" fontAlgn="base" hangingPunct="0">
        <a:lnSpc>
          <a:spcPct val="90000"/>
        </a:lnSpc>
        <a:spcBef>
          <a:spcPts val="200"/>
        </a:spcBef>
        <a:spcAft>
          <a:spcPts val="400"/>
        </a:spcAft>
        <a:buClr>
          <a:schemeClr val="accent1"/>
        </a:buClr>
        <a:buFont typeface="Calibri" panose="020F0502020204030204" pitchFamily="34" charset="0"/>
        <a:buChar char="◦"/>
        <a:defRPr sz="1400" kern="1200">
          <a:solidFill>
            <a:srgbClr val="404040"/>
          </a:solidFill>
          <a:latin typeface="+mn-lt"/>
          <a:ea typeface="+mn-ea"/>
          <a:cs typeface="+mn-cs"/>
        </a:defRPr>
      </a:lvl3pPr>
      <a:lvl4pPr marL="749300" indent="-182563" algn="l" rtl="0" eaLnBrk="0" fontAlgn="base" hangingPunct="0">
        <a:lnSpc>
          <a:spcPct val="90000"/>
        </a:lnSpc>
        <a:spcBef>
          <a:spcPts val="200"/>
        </a:spcBef>
        <a:spcAft>
          <a:spcPts val="400"/>
        </a:spcAft>
        <a:buClr>
          <a:schemeClr val="accent1"/>
        </a:buClr>
        <a:buFont typeface="Calibri" panose="020F0502020204030204" pitchFamily="34" charset="0"/>
        <a:buChar char="◦"/>
        <a:defRPr sz="1400" kern="1200">
          <a:solidFill>
            <a:srgbClr val="404040"/>
          </a:solidFill>
          <a:latin typeface="+mn-lt"/>
          <a:ea typeface="+mn-ea"/>
          <a:cs typeface="+mn-cs"/>
        </a:defRPr>
      </a:lvl4pPr>
      <a:lvl5pPr marL="931863" indent="-182563" algn="l" rtl="0" eaLnBrk="0" fontAlgn="base" hangingPunct="0">
        <a:lnSpc>
          <a:spcPct val="90000"/>
        </a:lnSpc>
        <a:spcBef>
          <a:spcPts val="200"/>
        </a:spcBef>
        <a:spcAft>
          <a:spcPts val="400"/>
        </a:spcAft>
        <a:buClr>
          <a:schemeClr val="accent1"/>
        </a:buClr>
        <a:buFont typeface="Calibri" panose="020F0502020204030204" pitchFamily="34" charset="0"/>
        <a:buChar char="◦"/>
        <a:defRPr sz="1400" kern="1200">
          <a:solidFill>
            <a:srgbClr val="404040"/>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4.emf"/><Relationship Id="rId5" Type="http://schemas.openxmlformats.org/officeDocument/2006/relationships/oleObject" Target="../embeddings/oleObject4.bin"/><Relationship Id="rId4" Type="http://schemas.openxmlformats.org/officeDocument/2006/relationships/image" Target="../media/image13.emf"/></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5.emf"/></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6.emf"/></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7.emf"/></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8.emf"/></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jpeg"/><Relationship Id="rId1" Type="http://schemas.openxmlformats.org/officeDocument/2006/relationships/slideLayout" Target="../slideLayouts/slideLayout7.xml"/><Relationship Id="rId4" Type="http://schemas.microsoft.com/office/2007/relationships/hdphoto" Target="../media/hdphoto1.wdp"/></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2.emf"/></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3.emf"/></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24.emf"/><Relationship Id="rId5" Type="http://schemas.openxmlformats.org/officeDocument/2006/relationships/oleObject" Target="../embeddings/oleObject12.bin"/><Relationship Id="rId4" Type="http://schemas.openxmlformats.org/officeDocument/2006/relationships/image" Target="../media/image23.emf"/></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5.emf"/></Relationships>
</file>

<file path=ppt/slides/_rels/slide25.xml.rels><?xml version="1.0" encoding="UTF-8" standalone="yes"?>
<Relationships xmlns="http://schemas.openxmlformats.org/package/2006/relationships"><Relationship Id="rId8" Type="http://schemas.openxmlformats.org/officeDocument/2006/relationships/image" Target="../media/image28.emf"/><Relationship Id="rId3" Type="http://schemas.openxmlformats.org/officeDocument/2006/relationships/oleObject" Target="../embeddings/oleObject14.bin"/><Relationship Id="rId7" Type="http://schemas.openxmlformats.org/officeDocument/2006/relationships/oleObject" Target="../embeddings/oleObject16.bin"/><Relationship Id="rId2" Type="http://schemas.openxmlformats.org/officeDocument/2006/relationships/notesSlide" Target="../notesSlides/notesSlide11.xml"/><Relationship Id="rId1" Type="http://schemas.openxmlformats.org/officeDocument/2006/relationships/slideLayout" Target="../slideLayouts/slideLayout6.xml"/><Relationship Id="rId6" Type="http://schemas.openxmlformats.org/officeDocument/2006/relationships/image" Target="../media/image27.emf"/><Relationship Id="rId5" Type="http://schemas.openxmlformats.org/officeDocument/2006/relationships/oleObject" Target="../embeddings/oleObject15.bin"/><Relationship Id="rId4" Type="http://schemas.openxmlformats.org/officeDocument/2006/relationships/image" Target="../media/image26.e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oleObject" Target="../embeddings/oleObject2.bin"/><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all" spc="0" normalizeH="0" baseline="0" noProof="0" dirty="0">
                <a:ln>
                  <a:noFill/>
                </a:ln>
                <a:solidFill>
                  <a:srgbClr val="FFFFFF"/>
                </a:solidFill>
                <a:effectLst/>
                <a:uLnTx/>
                <a:uFillTx/>
                <a:latin typeface="Calibri" panose="020F0502020204030204"/>
                <a:ea typeface="+mn-ea"/>
                <a:cs typeface="+mn-cs"/>
              </a:rPr>
              <a:t>M. Zain Uddin</a:t>
            </a:r>
          </a:p>
        </p:txBody>
      </p:sp>
      <p:sp>
        <p:nvSpPr>
          <p:cNvPr id="8"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A571446-35F1-4CD5-8066-69BB6D4AC6EC}" type="slidenum">
              <a:rPr kumimoji="0" lang="en-US" sz="1050" b="0" i="0" u="none" strike="noStrike" kern="1200" cap="none" spc="0" normalizeH="0" baseline="0" noProof="0">
                <a:ln>
                  <a:noFill/>
                </a:ln>
                <a:solidFill>
                  <a:srgbClr val="FFFFFF"/>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05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95237" name="Rectangle 5"/>
          <p:cNvSpPr>
            <a:spLocks noGrp="1" noChangeArrowheads="1"/>
          </p:cNvSpPr>
          <p:nvPr>
            <p:ph type="title" idx="4294967295"/>
          </p:nvPr>
        </p:nvSpPr>
        <p:spPr>
          <a:xfrm>
            <a:off x="1912937" y="1877785"/>
            <a:ext cx="8366125" cy="1698625"/>
          </a:xfrm>
        </p:spPr>
        <p:txBody>
          <a:bodyPr>
            <a:normAutofit/>
          </a:bodyPr>
          <a:lstStyle/>
          <a:p>
            <a:pPr algn="ctr" eaLnBrk="1" fontAlgn="auto" hangingPunct="1">
              <a:spcAft>
                <a:spcPts val="0"/>
              </a:spcAft>
              <a:defRPr/>
            </a:pPr>
            <a:r>
              <a:rPr lang="en-US" sz="3600" b="1" dirty="0">
                <a:solidFill>
                  <a:schemeClr val="folHlink"/>
                </a:solidFill>
              </a:rPr>
              <a:t>Lecture # 5</a:t>
            </a:r>
            <a:br>
              <a:rPr lang="en-US" sz="3600" b="1" dirty="0">
                <a:solidFill>
                  <a:schemeClr val="folHlink"/>
                </a:solidFill>
              </a:rPr>
            </a:br>
            <a:r>
              <a:rPr lang="en-US" sz="1600" b="1" dirty="0">
                <a:solidFill>
                  <a:schemeClr val="folHlink"/>
                </a:solidFill>
              </a:rPr>
              <a:t>K-Map 5 inputs/Function of Boolean algebra/Encoder-Decoder/ Arithmetic of Boolean algebra</a:t>
            </a:r>
            <a:br>
              <a:rPr lang="en-US" sz="3600" b="1" dirty="0">
                <a:solidFill>
                  <a:schemeClr val="folHlink"/>
                </a:solidFill>
              </a:rPr>
            </a:br>
            <a:endParaRPr lang="en-US" sz="3600" b="1" dirty="0">
              <a:solidFill>
                <a:schemeClr val="folHlink"/>
              </a:solidFill>
            </a:endParaRPr>
          </a:p>
        </p:txBody>
      </p:sp>
      <p:sp>
        <p:nvSpPr>
          <p:cNvPr id="9222" name="Text Box 4"/>
          <p:cNvSpPr txBox="1">
            <a:spLocks noChangeArrowheads="1"/>
          </p:cNvSpPr>
          <p:nvPr/>
        </p:nvSpPr>
        <p:spPr bwMode="auto">
          <a:xfrm>
            <a:off x="2667000" y="4114800"/>
            <a:ext cx="6858000" cy="1570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Tahoma" panose="020B0604030504040204" pitchFamily="34" charset="0"/>
                <a:ea typeface="+mn-ea"/>
                <a:cs typeface="+mn-cs"/>
              </a:rPr>
              <a:t>By: Muhammad Zain Uddin</a:t>
            </a:r>
          </a:p>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Tahoma" panose="020B0604030504040204" pitchFamily="34" charset="0"/>
                <a:ea typeface="+mn-ea"/>
                <a:cs typeface="+mn-cs"/>
              </a:rPr>
              <a:t>email: zuddin@iba.edu.pk</a:t>
            </a:r>
          </a:p>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0" lang="en-US" sz="2400" b="0" i="0" u="none" strike="noStrike" kern="1200" cap="none" spc="0" normalizeH="0" baseline="0" noProof="0" dirty="0">
              <a:ln>
                <a:noFill/>
              </a:ln>
              <a:solidFill>
                <a:srgbClr val="000000"/>
              </a:solidFill>
              <a:effectLst/>
              <a:uLnTx/>
              <a:uFillTx/>
              <a:latin typeface="Tahoma" panose="020B0604030504040204" pitchFamily="34" charset="0"/>
              <a:ea typeface="+mn-ea"/>
              <a:cs typeface="+mn-cs"/>
            </a:endParaRPr>
          </a:p>
        </p:txBody>
      </p:sp>
    </p:spTree>
    <p:extLst>
      <p:ext uri="{BB962C8B-B14F-4D97-AF65-F5344CB8AC3E}">
        <p14:creationId xmlns:p14="http://schemas.microsoft.com/office/powerpoint/2010/main" val="26849370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0" name="Rectangle 2">
            <a:extLst>
              <a:ext uri="{FF2B5EF4-FFF2-40B4-BE49-F238E27FC236}">
                <a16:creationId xmlns:a16="http://schemas.microsoft.com/office/drawing/2014/main" id="{07201853-4074-6F7B-2326-2ABC365DAD86}"/>
              </a:ext>
            </a:extLst>
          </p:cNvPr>
          <p:cNvSpPr>
            <a:spLocks noGrp="1" noChangeArrowheads="1"/>
          </p:cNvSpPr>
          <p:nvPr>
            <p:ph type="title"/>
          </p:nvPr>
        </p:nvSpPr>
        <p:spPr>
          <a:xfrm>
            <a:off x="1068404" y="741360"/>
            <a:ext cx="4371975" cy="872729"/>
          </a:xfrm>
        </p:spPr>
        <p:txBody>
          <a:bodyPr/>
          <a:lstStyle/>
          <a:p>
            <a:pPr eaLnBrk="1" hangingPunct="1"/>
            <a:r>
              <a:rPr lang="zh-TW" altLang="zh-TW" dirty="0"/>
              <a:t>5-</a:t>
            </a:r>
            <a:r>
              <a:rPr lang="en-US" altLang="zh-TW" dirty="0"/>
              <a:t>Variable K Map</a:t>
            </a:r>
          </a:p>
        </p:txBody>
      </p:sp>
      <p:sp>
        <p:nvSpPr>
          <p:cNvPr id="29701" name="Rectangle 3">
            <a:extLst>
              <a:ext uri="{FF2B5EF4-FFF2-40B4-BE49-F238E27FC236}">
                <a16:creationId xmlns:a16="http://schemas.microsoft.com/office/drawing/2014/main" id="{FB238CC4-5B47-0847-8386-DC33744C8426}"/>
              </a:ext>
            </a:extLst>
          </p:cNvPr>
          <p:cNvSpPr>
            <a:spLocks noGrp="1" noChangeArrowheads="1"/>
          </p:cNvSpPr>
          <p:nvPr>
            <p:ph type="body" sz="half" idx="1"/>
          </p:nvPr>
        </p:nvSpPr>
        <p:spPr>
          <a:xfrm>
            <a:off x="1068404" y="1835943"/>
            <a:ext cx="4371975" cy="1566863"/>
          </a:xfrm>
        </p:spPr>
        <p:txBody>
          <a:bodyPr/>
          <a:lstStyle/>
          <a:p>
            <a:pPr lvl="1" eaLnBrk="1" hangingPunct="1"/>
            <a:r>
              <a:rPr lang="en-US" altLang="zh-TW" dirty="0"/>
              <a:t>Use two 4-variable map to form a 5-variable K map (16 + 16 = 32)  (A,B,C,D,E)</a:t>
            </a:r>
          </a:p>
          <a:p>
            <a:pPr lvl="2" eaLnBrk="1" hangingPunct="1"/>
            <a:r>
              <a:rPr lang="en-US" altLang="zh-TW" sz="1500" dirty="0"/>
              <a:t>A’ in the bottom layer</a:t>
            </a:r>
          </a:p>
          <a:p>
            <a:pPr lvl="2" eaLnBrk="1" hangingPunct="1"/>
            <a:r>
              <a:rPr lang="en-US" altLang="zh-TW" sz="1500" dirty="0"/>
              <a:t>A in the top layer.</a:t>
            </a:r>
          </a:p>
        </p:txBody>
      </p:sp>
      <p:pic>
        <p:nvPicPr>
          <p:cNvPr id="29702" name="Picture 5" descr="F5-21">
            <a:extLst>
              <a:ext uri="{FF2B5EF4-FFF2-40B4-BE49-F238E27FC236}">
                <a16:creationId xmlns:a16="http://schemas.microsoft.com/office/drawing/2014/main" id="{DF2C3F9E-D7F9-DBB6-C264-408C020048C7}"/>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3665935" y="2619375"/>
            <a:ext cx="4860131" cy="3618310"/>
          </a:xfrm>
          <a:noFill/>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4" name="Rectangle 2">
            <a:extLst>
              <a:ext uri="{FF2B5EF4-FFF2-40B4-BE49-F238E27FC236}">
                <a16:creationId xmlns:a16="http://schemas.microsoft.com/office/drawing/2014/main" id="{5FA3A45D-3F7C-CA3E-6BFC-F6DDB89B673F}"/>
              </a:ext>
            </a:extLst>
          </p:cNvPr>
          <p:cNvSpPr>
            <a:spLocks noGrp="1" noChangeArrowheads="1"/>
          </p:cNvSpPr>
          <p:nvPr>
            <p:ph type="title"/>
          </p:nvPr>
        </p:nvSpPr>
        <p:spPr/>
        <p:txBody>
          <a:bodyPr/>
          <a:lstStyle/>
          <a:p>
            <a:pPr eaLnBrk="1" hangingPunct="1"/>
            <a:r>
              <a:rPr lang="zh-TW" altLang="zh-TW"/>
              <a:t> 5 </a:t>
            </a:r>
            <a:r>
              <a:rPr lang="en-US" altLang="zh-TW"/>
              <a:t>Neighbors</a:t>
            </a:r>
          </a:p>
        </p:txBody>
      </p:sp>
      <p:sp>
        <p:nvSpPr>
          <p:cNvPr id="30725" name="Rectangle 3">
            <a:extLst>
              <a:ext uri="{FF2B5EF4-FFF2-40B4-BE49-F238E27FC236}">
                <a16:creationId xmlns:a16="http://schemas.microsoft.com/office/drawing/2014/main" id="{9B447240-BCEA-8D3D-AEB2-D15378841C5E}"/>
              </a:ext>
            </a:extLst>
          </p:cNvPr>
          <p:cNvSpPr>
            <a:spLocks noGrp="1" noChangeArrowheads="1"/>
          </p:cNvSpPr>
          <p:nvPr>
            <p:ph type="body" sz="half" idx="1"/>
          </p:nvPr>
        </p:nvSpPr>
        <p:spPr/>
        <p:txBody>
          <a:bodyPr/>
          <a:lstStyle/>
          <a:p>
            <a:pPr eaLnBrk="1" hangingPunct="1"/>
            <a:r>
              <a:rPr lang="en-US" altLang="zh-TW" sz="2100"/>
              <a:t>Same plane and above or under</a:t>
            </a:r>
          </a:p>
        </p:txBody>
      </p:sp>
      <p:pic>
        <p:nvPicPr>
          <p:cNvPr id="30726" name="Picture 5" descr="F5-22">
            <a:extLst>
              <a:ext uri="{FF2B5EF4-FFF2-40B4-BE49-F238E27FC236}">
                <a16:creationId xmlns:a16="http://schemas.microsoft.com/office/drawing/2014/main" id="{61283C65-0BED-83B4-5982-F70AB3BDC4A1}"/>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3989785" y="2834878"/>
            <a:ext cx="4320778" cy="3186113"/>
          </a:xfrm>
          <a:noFill/>
        </p:spPr>
      </p:pic>
    </p:spTree>
    <p:extLst>
      <p:ext uri="{BB962C8B-B14F-4D97-AF65-F5344CB8AC3E}">
        <p14:creationId xmlns:p14="http://schemas.microsoft.com/office/powerpoint/2010/main" val="40206982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8" name="Rectangle 2">
            <a:extLst>
              <a:ext uri="{FF2B5EF4-FFF2-40B4-BE49-F238E27FC236}">
                <a16:creationId xmlns:a16="http://schemas.microsoft.com/office/drawing/2014/main" id="{5DBC50A4-900D-A834-FB20-C81D55920773}"/>
              </a:ext>
            </a:extLst>
          </p:cNvPr>
          <p:cNvSpPr>
            <a:spLocks noGrp="1" noChangeArrowheads="1"/>
          </p:cNvSpPr>
          <p:nvPr>
            <p:ph type="title"/>
          </p:nvPr>
        </p:nvSpPr>
        <p:spPr>
          <a:xfrm>
            <a:off x="1118362" y="296466"/>
            <a:ext cx="7189820" cy="1143000"/>
          </a:xfrm>
        </p:spPr>
        <p:txBody>
          <a:bodyPr>
            <a:normAutofit/>
          </a:bodyPr>
          <a:lstStyle/>
          <a:p>
            <a:pPr eaLnBrk="1" hangingPunct="1"/>
            <a:r>
              <a:rPr lang="en-US" altLang="zh-TW" dirty="0"/>
              <a:t>Example: 5-variables</a:t>
            </a:r>
          </a:p>
        </p:txBody>
      </p:sp>
      <p:sp>
        <p:nvSpPr>
          <p:cNvPr id="31749" name="Rectangle 3">
            <a:extLst>
              <a:ext uri="{FF2B5EF4-FFF2-40B4-BE49-F238E27FC236}">
                <a16:creationId xmlns:a16="http://schemas.microsoft.com/office/drawing/2014/main" id="{6F3AA0D5-6283-E190-E93B-0F115C05F383}"/>
              </a:ext>
            </a:extLst>
          </p:cNvPr>
          <p:cNvSpPr>
            <a:spLocks noGrp="1" noChangeArrowheads="1"/>
          </p:cNvSpPr>
          <p:nvPr>
            <p:ph type="body" sz="half" idx="1"/>
          </p:nvPr>
        </p:nvSpPr>
        <p:spPr>
          <a:xfrm>
            <a:off x="1118361" y="1726407"/>
            <a:ext cx="4371975" cy="2000250"/>
          </a:xfrm>
        </p:spPr>
        <p:txBody>
          <a:bodyPr/>
          <a:lstStyle/>
          <a:p>
            <a:pPr eaLnBrk="1" hangingPunct="1"/>
            <a:r>
              <a:rPr lang="en-US" altLang="zh-TW" sz="2100" dirty="0"/>
              <a:t>Ans: F = A’B’D’ + ABE’ + ACD + A’BCE + {AB’C or B’CD’}</a:t>
            </a:r>
          </a:p>
          <a:p>
            <a:pPr lvl="1" eaLnBrk="1" hangingPunct="1"/>
            <a:r>
              <a:rPr lang="en-US" altLang="zh-TW" dirty="0"/>
              <a:t>P1 + P2 + P3 + P4 + AB’C or B’CD’</a:t>
            </a:r>
          </a:p>
        </p:txBody>
      </p:sp>
      <p:pic>
        <p:nvPicPr>
          <p:cNvPr id="31750" name="Picture 6" descr="F5-23">
            <a:extLst>
              <a:ext uri="{FF2B5EF4-FFF2-40B4-BE49-F238E27FC236}">
                <a16:creationId xmlns:a16="http://schemas.microsoft.com/office/drawing/2014/main" id="{91E77891-2B03-FE50-BE09-5167304650EE}"/>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3936206" y="2857161"/>
            <a:ext cx="4374356" cy="3456385"/>
          </a:xfrm>
          <a:noFill/>
        </p:spPr>
      </p:pic>
    </p:spTree>
    <p:extLst>
      <p:ext uri="{BB962C8B-B14F-4D97-AF65-F5344CB8AC3E}">
        <p14:creationId xmlns:p14="http://schemas.microsoft.com/office/powerpoint/2010/main" val="2645256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2">
            <a:extLst>
              <a:ext uri="{FF2B5EF4-FFF2-40B4-BE49-F238E27FC236}">
                <a16:creationId xmlns:a16="http://schemas.microsoft.com/office/drawing/2014/main" id="{866471C1-0551-6CFF-264A-A74C66EA47D9}"/>
              </a:ext>
            </a:extLst>
          </p:cNvPr>
          <p:cNvSpPr>
            <a:spLocks noGrp="1" noChangeArrowheads="1"/>
          </p:cNvSpPr>
          <p:nvPr>
            <p:ph type="title"/>
          </p:nvPr>
        </p:nvSpPr>
        <p:spPr>
          <a:xfrm>
            <a:off x="1193006" y="824905"/>
            <a:ext cx="5590349" cy="756047"/>
          </a:xfrm>
        </p:spPr>
        <p:txBody>
          <a:bodyPr>
            <a:normAutofit/>
          </a:bodyPr>
          <a:lstStyle/>
          <a:p>
            <a:pPr eaLnBrk="1" hangingPunct="1"/>
            <a:r>
              <a:rPr lang="en-US" altLang="zh-TW" dirty="0"/>
              <a:t>One More </a:t>
            </a:r>
            <a:r>
              <a:rPr lang="en-US" altLang="zh-TW" dirty="0" err="1"/>
              <a:t>Excample</a:t>
            </a:r>
            <a:endParaRPr lang="en-US" altLang="zh-TW" dirty="0"/>
          </a:p>
        </p:txBody>
      </p:sp>
      <p:sp>
        <p:nvSpPr>
          <p:cNvPr id="32773" name="Rectangle 3">
            <a:extLst>
              <a:ext uri="{FF2B5EF4-FFF2-40B4-BE49-F238E27FC236}">
                <a16:creationId xmlns:a16="http://schemas.microsoft.com/office/drawing/2014/main" id="{61184405-3D27-0961-A9EC-0F2E8631387A}"/>
              </a:ext>
            </a:extLst>
          </p:cNvPr>
          <p:cNvSpPr>
            <a:spLocks noGrp="1" noChangeArrowheads="1"/>
          </p:cNvSpPr>
          <p:nvPr>
            <p:ph type="body" sz="half" idx="1"/>
          </p:nvPr>
        </p:nvSpPr>
        <p:spPr>
          <a:xfrm>
            <a:off x="858319" y="1749227"/>
            <a:ext cx="4371975" cy="1079897"/>
          </a:xfrm>
        </p:spPr>
        <p:txBody>
          <a:bodyPr/>
          <a:lstStyle/>
          <a:p>
            <a:pPr lvl="2" eaLnBrk="1" hangingPunct="1"/>
            <a:r>
              <a:rPr lang="en-US" altLang="zh-TW" sz="1500" dirty="0"/>
              <a:t>F = B’C’D’ + B’C’E + A’C’D’ + A’BCD + ABDE + {C’D’E or AC’E}</a:t>
            </a:r>
          </a:p>
          <a:p>
            <a:pPr lvl="2" eaLnBrk="1" hangingPunct="1"/>
            <a:r>
              <a:rPr lang="en-US" altLang="zh-TW" sz="1500" dirty="0"/>
              <a:t>(17,19,25,27 =AC’E), (1,9,17,25 = C’D’E)</a:t>
            </a:r>
          </a:p>
          <a:p>
            <a:pPr eaLnBrk="1" hangingPunct="1"/>
            <a:endParaRPr lang="zh-TW" altLang="zh-TW" sz="2100" dirty="0"/>
          </a:p>
        </p:txBody>
      </p:sp>
      <p:pic>
        <p:nvPicPr>
          <p:cNvPr id="32774" name="Picture 6" descr="F5-24">
            <a:extLst>
              <a:ext uri="{FF2B5EF4-FFF2-40B4-BE49-F238E27FC236}">
                <a16:creationId xmlns:a16="http://schemas.microsoft.com/office/drawing/2014/main" id="{F6FDEAF7-9BA4-7DAD-0D82-C729DF85FBAB}"/>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3936206" y="2457451"/>
            <a:ext cx="4427934" cy="3833813"/>
          </a:xfrm>
          <a:noFill/>
        </p:spPr>
      </p:pic>
    </p:spTree>
    <p:extLst>
      <p:ext uri="{BB962C8B-B14F-4D97-AF65-F5344CB8AC3E}">
        <p14:creationId xmlns:p14="http://schemas.microsoft.com/office/powerpoint/2010/main" val="21263391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4933" name="Text Box 5">
            <a:extLst>
              <a:ext uri="{FF2B5EF4-FFF2-40B4-BE49-F238E27FC236}">
                <a16:creationId xmlns:a16="http://schemas.microsoft.com/office/drawing/2014/main" id="{D79E324F-5963-1540-53ED-32BD9E41B2F7}"/>
              </a:ext>
            </a:extLst>
          </p:cNvPr>
          <p:cNvSpPr txBox="1">
            <a:spLocks noChangeArrowheads="1"/>
          </p:cNvSpPr>
          <p:nvPr/>
        </p:nvSpPr>
        <p:spPr bwMode="auto">
          <a:xfrm>
            <a:off x="1218418" y="1871302"/>
            <a:ext cx="9903671"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en-US" sz="2000" dirty="0"/>
              <a:t>A </a:t>
            </a:r>
            <a:r>
              <a:rPr lang="en-US" altLang="en-US" sz="2000" b="1" dirty="0"/>
              <a:t>decoder</a:t>
            </a:r>
            <a:r>
              <a:rPr lang="en-US" altLang="en-US" sz="2000" dirty="0"/>
              <a:t> is a logic circuit that detects the presence of a specific combination of bits at its input. Two simple decoders that detect the presence of the binary code 0011 are shown. The first has an active HIGH output; the second has an active LOW output.</a:t>
            </a:r>
          </a:p>
        </p:txBody>
      </p:sp>
      <p:graphicFrame>
        <p:nvGraphicFramePr>
          <p:cNvPr id="124982" name="Object 54">
            <a:extLst>
              <a:ext uri="{FF2B5EF4-FFF2-40B4-BE49-F238E27FC236}">
                <a16:creationId xmlns:a16="http://schemas.microsoft.com/office/drawing/2014/main" id="{A09DC158-1C5C-B064-9412-DA1EEFB1512B}"/>
              </a:ext>
            </a:extLst>
          </p:cNvPr>
          <p:cNvGraphicFramePr>
            <a:graphicFrameLocks noChangeAspect="1"/>
          </p:cNvGraphicFramePr>
          <p:nvPr>
            <p:extLst>
              <p:ext uri="{D42A27DB-BD31-4B8C-83A1-F6EECF244321}">
                <p14:modId xmlns:p14="http://schemas.microsoft.com/office/powerpoint/2010/main" val="1598521777"/>
              </p:ext>
            </p:extLst>
          </p:nvPr>
        </p:nvGraphicFramePr>
        <p:xfrm>
          <a:off x="1637520" y="3503649"/>
          <a:ext cx="2333625" cy="1655763"/>
        </p:xfrm>
        <a:graphic>
          <a:graphicData uri="http://schemas.openxmlformats.org/presentationml/2006/ole">
            <mc:AlternateContent xmlns:mc="http://schemas.openxmlformats.org/markup-compatibility/2006">
              <mc:Choice xmlns:v="urn:schemas-microsoft-com:vml" Requires="v">
                <p:oleObj name="CorelDRAW" r:id="rId3" imgW="1163694" imgH="824829" progId="CorelDRAW.Graphic.13">
                  <p:embed/>
                </p:oleObj>
              </mc:Choice>
              <mc:Fallback>
                <p:oleObj name="CorelDRAW" r:id="rId3" imgW="1163694" imgH="824829" progId="CorelDRAW.Graphic.13">
                  <p:embed/>
                  <p:pic>
                    <p:nvPicPr>
                      <p:cNvPr id="124982" name="Object 54">
                        <a:extLst>
                          <a:ext uri="{FF2B5EF4-FFF2-40B4-BE49-F238E27FC236}">
                            <a16:creationId xmlns:a16="http://schemas.microsoft.com/office/drawing/2014/main" id="{A09DC158-1C5C-B064-9412-DA1EEFB1512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37520" y="3503649"/>
                        <a:ext cx="2333625" cy="1655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24985" name="Text Box 57">
            <a:extLst>
              <a:ext uri="{FF2B5EF4-FFF2-40B4-BE49-F238E27FC236}">
                <a16:creationId xmlns:a16="http://schemas.microsoft.com/office/drawing/2014/main" id="{897AF918-F340-29A7-DEA3-D7D2DC075E87}"/>
              </a:ext>
            </a:extLst>
          </p:cNvPr>
          <p:cNvSpPr txBox="1">
            <a:spLocks noChangeArrowheads="1"/>
          </p:cNvSpPr>
          <p:nvPr/>
        </p:nvSpPr>
        <p:spPr bwMode="auto">
          <a:xfrm>
            <a:off x="1256519" y="3700498"/>
            <a:ext cx="5334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600" i="1">
                <a:solidFill>
                  <a:srgbClr val="FF0000"/>
                </a:solidFill>
                <a:latin typeface="Arial" panose="020B0604020202020204" pitchFamily="34" charset="0"/>
              </a:rPr>
              <a:t>A</a:t>
            </a:r>
            <a:r>
              <a:rPr lang="en-US" altLang="en-US" sz="1600" baseline="-25000">
                <a:solidFill>
                  <a:srgbClr val="FF0000"/>
                </a:solidFill>
                <a:latin typeface="Arial" panose="020B0604020202020204" pitchFamily="34" charset="0"/>
              </a:rPr>
              <a:t>1</a:t>
            </a:r>
            <a:endParaRPr lang="en-US" altLang="en-US" sz="1600">
              <a:solidFill>
                <a:srgbClr val="FF0000"/>
              </a:solidFill>
              <a:latin typeface="Arial" panose="020B0604020202020204" pitchFamily="34" charset="0"/>
            </a:endParaRPr>
          </a:p>
        </p:txBody>
      </p:sp>
      <p:sp>
        <p:nvSpPr>
          <p:cNvPr id="124986" name="Text Box 58">
            <a:extLst>
              <a:ext uri="{FF2B5EF4-FFF2-40B4-BE49-F238E27FC236}">
                <a16:creationId xmlns:a16="http://schemas.microsoft.com/office/drawing/2014/main" id="{CB4C6A51-2880-6CEC-94D8-12531FAE8F44}"/>
              </a:ext>
            </a:extLst>
          </p:cNvPr>
          <p:cNvSpPr txBox="1">
            <a:spLocks noChangeArrowheads="1"/>
          </p:cNvSpPr>
          <p:nvPr/>
        </p:nvSpPr>
        <p:spPr bwMode="auto">
          <a:xfrm>
            <a:off x="1256519" y="3351248"/>
            <a:ext cx="5334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600" i="1">
                <a:solidFill>
                  <a:srgbClr val="FF0000"/>
                </a:solidFill>
                <a:latin typeface="Arial" panose="020B0604020202020204" pitchFamily="34" charset="0"/>
              </a:rPr>
              <a:t>A</a:t>
            </a:r>
            <a:r>
              <a:rPr lang="en-US" altLang="en-US" sz="1600" baseline="-25000">
                <a:solidFill>
                  <a:srgbClr val="FF0000"/>
                </a:solidFill>
                <a:latin typeface="Arial" panose="020B0604020202020204" pitchFamily="34" charset="0"/>
              </a:rPr>
              <a:t>0</a:t>
            </a:r>
            <a:endParaRPr lang="en-US" altLang="en-US" sz="1600">
              <a:solidFill>
                <a:srgbClr val="FF0000"/>
              </a:solidFill>
              <a:latin typeface="Arial" panose="020B0604020202020204" pitchFamily="34" charset="0"/>
            </a:endParaRPr>
          </a:p>
        </p:txBody>
      </p:sp>
      <p:sp>
        <p:nvSpPr>
          <p:cNvPr id="124987" name="Text Box 59">
            <a:extLst>
              <a:ext uri="{FF2B5EF4-FFF2-40B4-BE49-F238E27FC236}">
                <a16:creationId xmlns:a16="http://schemas.microsoft.com/office/drawing/2014/main" id="{68C2A400-FAD0-D630-3258-21D8D0CDDE95}"/>
              </a:ext>
            </a:extLst>
          </p:cNvPr>
          <p:cNvSpPr txBox="1">
            <a:spLocks noChangeArrowheads="1"/>
          </p:cNvSpPr>
          <p:nvPr/>
        </p:nvSpPr>
        <p:spPr bwMode="auto">
          <a:xfrm>
            <a:off x="1256519" y="4081498"/>
            <a:ext cx="5334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600" i="1">
                <a:solidFill>
                  <a:srgbClr val="FF0000"/>
                </a:solidFill>
                <a:latin typeface="Arial" panose="020B0604020202020204" pitchFamily="34" charset="0"/>
              </a:rPr>
              <a:t>A</a:t>
            </a:r>
            <a:r>
              <a:rPr lang="en-US" altLang="en-US" sz="1600" baseline="-25000">
                <a:solidFill>
                  <a:srgbClr val="FF0000"/>
                </a:solidFill>
                <a:latin typeface="Arial" panose="020B0604020202020204" pitchFamily="34" charset="0"/>
              </a:rPr>
              <a:t>2</a:t>
            </a:r>
            <a:endParaRPr lang="en-US" altLang="en-US" sz="1600">
              <a:solidFill>
                <a:srgbClr val="FF0000"/>
              </a:solidFill>
              <a:latin typeface="Arial" panose="020B0604020202020204" pitchFamily="34" charset="0"/>
            </a:endParaRPr>
          </a:p>
        </p:txBody>
      </p:sp>
      <p:sp>
        <p:nvSpPr>
          <p:cNvPr id="124988" name="Text Box 60">
            <a:extLst>
              <a:ext uri="{FF2B5EF4-FFF2-40B4-BE49-F238E27FC236}">
                <a16:creationId xmlns:a16="http://schemas.microsoft.com/office/drawing/2014/main" id="{5C6205D5-5760-ED9F-88AE-987A2AB84D8A}"/>
              </a:ext>
            </a:extLst>
          </p:cNvPr>
          <p:cNvSpPr txBox="1">
            <a:spLocks noChangeArrowheads="1"/>
          </p:cNvSpPr>
          <p:nvPr/>
        </p:nvSpPr>
        <p:spPr bwMode="auto">
          <a:xfrm>
            <a:off x="1256519" y="4691098"/>
            <a:ext cx="5334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600" i="1">
                <a:solidFill>
                  <a:srgbClr val="FF0000"/>
                </a:solidFill>
                <a:latin typeface="Arial" panose="020B0604020202020204" pitchFamily="34" charset="0"/>
              </a:rPr>
              <a:t>A</a:t>
            </a:r>
            <a:r>
              <a:rPr lang="en-US" altLang="en-US" sz="1600" baseline="-25000">
                <a:solidFill>
                  <a:srgbClr val="FF0000"/>
                </a:solidFill>
                <a:latin typeface="Arial" panose="020B0604020202020204" pitchFamily="34" charset="0"/>
              </a:rPr>
              <a:t>3</a:t>
            </a:r>
            <a:endParaRPr lang="en-US" altLang="en-US" sz="1600">
              <a:solidFill>
                <a:srgbClr val="FF0000"/>
              </a:solidFill>
              <a:latin typeface="Arial" panose="020B0604020202020204" pitchFamily="34" charset="0"/>
            </a:endParaRPr>
          </a:p>
        </p:txBody>
      </p:sp>
      <p:sp>
        <p:nvSpPr>
          <p:cNvPr id="125008" name="Text Box 80">
            <a:extLst>
              <a:ext uri="{FF2B5EF4-FFF2-40B4-BE49-F238E27FC236}">
                <a16:creationId xmlns:a16="http://schemas.microsoft.com/office/drawing/2014/main" id="{20F219EB-AE3D-38FA-891C-BD4588083F17}"/>
              </a:ext>
            </a:extLst>
          </p:cNvPr>
          <p:cNvSpPr txBox="1">
            <a:spLocks noChangeArrowheads="1"/>
          </p:cNvSpPr>
          <p:nvPr/>
        </p:nvSpPr>
        <p:spPr bwMode="auto">
          <a:xfrm>
            <a:off x="3618719" y="3656048"/>
            <a:ext cx="4572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i="1">
                <a:solidFill>
                  <a:srgbClr val="FF0000"/>
                </a:solidFill>
              </a:rPr>
              <a:t>X</a:t>
            </a:r>
          </a:p>
        </p:txBody>
      </p:sp>
      <p:sp>
        <p:nvSpPr>
          <p:cNvPr id="125009" name="Text Box 81">
            <a:extLst>
              <a:ext uri="{FF2B5EF4-FFF2-40B4-BE49-F238E27FC236}">
                <a16:creationId xmlns:a16="http://schemas.microsoft.com/office/drawing/2014/main" id="{A893771B-622A-1E1F-B96D-E23CA88022E1}"/>
              </a:ext>
            </a:extLst>
          </p:cNvPr>
          <p:cNvSpPr txBox="1">
            <a:spLocks noChangeArrowheads="1"/>
          </p:cNvSpPr>
          <p:nvPr/>
        </p:nvSpPr>
        <p:spPr bwMode="auto">
          <a:xfrm>
            <a:off x="1256519" y="5256248"/>
            <a:ext cx="29718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a:t>Active HIGH decoder for 0011</a:t>
            </a:r>
          </a:p>
        </p:txBody>
      </p:sp>
      <p:graphicFrame>
        <p:nvGraphicFramePr>
          <p:cNvPr id="125010" name="Object 82">
            <a:extLst>
              <a:ext uri="{FF2B5EF4-FFF2-40B4-BE49-F238E27FC236}">
                <a16:creationId xmlns:a16="http://schemas.microsoft.com/office/drawing/2014/main" id="{7480C1F6-797C-C742-A1A3-42BBC37A0599}"/>
              </a:ext>
            </a:extLst>
          </p:cNvPr>
          <p:cNvGraphicFramePr>
            <a:graphicFrameLocks noChangeAspect="1"/>
          </p:cNvGraphicFramePr>
          <p:nvPr>
            <p:extLst>
              <p:ext uri="{D42A27DB-BD31-4B8C-83A1-F6EECF244321}">
                <p14:modId xmlns:p14="http://schemas.microsoft.com/office/powerpoint/2010/main" val="3111701534"/>
              </p:ext>
            </p:extLst>
          </p:nvPr>
        </p:nvGraphicFramePr>
        <p:xfrm>
          <a:off x="4914119" y="3503648"/>
          <a:ext cx="2362200" cy="1676400"/>
        </p:xfrm>
        <a:graphic>
          <a:graphicData uri="http://schemas.openxmlformats.org/presentationml/2006/ole">
            <mc:AlternateContent xmlns:mc="http://schemas.openxmlformats.org/markup-compatibility/2006">
              <mc:Choice xmlns:v="urn:schemas-microsoft-com:vml" Requires="v">
                <p:oleObj name="CorelDRAW" r:id="rId5" imgW="1163694" imgH="824829" progId="CorelDRAW.Graphic.13">
                  <p:embed/>
                </p:oleObj>
              </mc:Choice>
              <mc:Fallback>
                <p:oleObj name="CorelDRAW" r:id="rId5" imgW="1163694" imgH="824829" progId="CorelDRAW.Graphic.13">
                  <p:embed/>
                  <p:pic>
                    <p:nvPicPr>
                      <p:cNvPr id="125010" name="Object 82">
                        <a:extLst>
                          <a:ext uri="{FF2B5EF4-FFF2-40B4-BE49-F238E27FC236}">
                            <a16:creationId xmlns:a16="http://schemas.microsoft.com/office/drawing/2014/main" id="{7480C1F6-797C-C742-A1A3-42BBC37A059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14119" y="3503648"/>
                        <a:ext cx="2362200" cy="167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25011" name="Text Box 83">
            <a:extLst>
              <a:ext uri="{FF2B5EF4-FFF2-40B4-BE49-F238E27FC236}">
                <a16:creationId xmlns:a16="http://schemas.microsoft.com/office/drawing/2014/main" id="{43CFDD8B-B44F-7B24-41C6-32D580312808}"/>
              </a:ext>
            </a:extLst>
          </p:cNvPr>
          <p:cNvSpPr txBox="1">
            <a:spLocks noChangeArrowheads="1"/>
          </p:cNvSpPr>
          <p:nvPr/>
        </p:nvSpPr>
        <p:spPr bwMode="auto">
          <a:xfrm>
            <a:off x="4609319" y="3700498"/>
            <a:ext cx="5334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600" i="1">
                <a:solidFill>
                  <a:srgbClr val="FF0000"/>
                </a:solidFill>
                <a:latin typeface="Arial" panose="020B0604020202020204" pitchFamily="34" charset="0"/>
              </a:rPr>
              <a:t>A</a:t>
            </a:r>
            <a:r>
              <a:rPr lang="en-US" altLang="en-US" sz="1600" baseline="-25000">
                <a:solidFill>
                  <a:srgbClr val="FF0000"/>
                </a:solidFill>
                <a:latin typeface="Arial" panose="020B0604020202020204" pitchFamily="34" charset="0"/>
              </a:rPr>
              <a:t>1</a:t>
            </a:r>
            <a:endParaRPr lang="en-US" altLang="en-US" sz="1600">
              <a:solidFill>
                <a:srgbClr val="FF0000"/>
              </a:solidFill>
              <a:latin typeface="Arial" panose="020B0604020202020204" pitchFamily="34" charset="0"/>
            </a:endParaRPr>
          </a:p>
        </p:txBody>
      </p:sp>
      <p:sp>
        <p:nvSpPr>
          <p:cNvPr id="125012" name="Text Box 84">
            <a:extLst>
              <a:ext uri="{FF2B5EF4-FFF2-40B4-BE49-F238E27FC236}">
                <a16:creationId xmlns:a16="http://schemas.microsoft.com/office/drawing/2014/main" id="{A065AD1A-366F-3178-B4C9-4C4F36DD73F6}"/>
              </a:ext>
            </a:extLst>
          </p:cNvPr>
          <p:cNvSpPr txBox="1">
            <a:spLocks noChangeArrowheads="1"/>
          </p:cNvSpPr>
          <p:nvPr/>
        </p:nvSpPr>
        <p:spPr bwMode="auto">
          <a:xfrm>
            <a:off x="4609319" y="3351248"/>
            <a:ext cx="5334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600" i="1">
                <a:solidFill>
                  <a:srgbClr val="FF0000"/>
                </a:solidFill>
                <a:latin typeface="Arial" panose="020B0604020202020204" pitchFamily="34" charset="0"/>
              </a:rPr>
              <a:t>A</a:t>
            </a:r>
            <a:r>
              <a:rPr lang="en-US" altLang="en-US" sz="1600" baseline="-25000">
                <a:solidFill>
                  <a:srgbClr val="FF0000"/>
                </a:solidFill>
                <a:latin typeface="Arial" panose="020B0604020202020204" pitchFamily="34" charset="0"/>
              </a:rPr>
              <a:t>0</a:t>
            </a:r>
            <a:endParaRPr lang="en-US" altLang="en-US" sz="1600">
              <a:solidFill>
                <a:srgbClr val="FF0000"/>
              </a:solidFill>
              <a:latin typeface="Arial" panose="020B0604020202020204" pitchFamily="34" charset="0"/>
            </a:endParaRPr>
          </a:p>
        </p:txBody>
      </p:sp>
      <p:sp>
        <p:nvSpPr>
          <p:cNvPr id="125013" name="Text Box 85">
            <a:extLst>
              <a:ext uri="{FF2B5EF4-FFF2-40B4-BE49-F238E27FC236}">
                <a16:creationId xmlns:a16="http://schemas.microsoft.com/office/drawing/2014/main" id="{97B76C31-8668-AA0A-81CA-DD956787A90D}"/>
              </a:ext>
            </a:extLst>
          </p:cNvPr>
          <p:cNvSpPr txBox="1">
            <a:spLocks noChangeArrowheads="1"/>
          </p:cNvSpPr>
          <p:nvPr/>
        </p:nvSpPr>
        <p:spPr bwMode="auto">
          <a:xfrm>
            <a:off x="4609319" y="4081498"/>
            <a:ext cx="5334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600" i="1">
                <a:solidFill>
                  <a:srgbClr val="FF0000"/>
                </a:solidFill>
                <a:latin typeface="Arial" panose="020B0604020202020204" pitchFamily="34" charset="0"/>
              </a:rPr>
              <a:t>A</a:t>
            </a:r>
            <a:r>
              <a:rPr lang="en-US" altLang="en-US" sz="1600" baseline="-25000">
                <a:solidFill>
                  <a:srgbClr val="FF0000"/>
                </a:solidFill>
                <a:latin typeface="Arial" panose="020B0604020202020204" pitchFamily="34" charset="0"/>
              </a:rPr>
              <a:t>2</a:t>
            </a:r>
            <a:endParaRPr lang="en-US" altLang="en-US" sz="1600">
              <a:solidFill>
                <a:srgbClr val="FF0000"/>
              </a:solidFill>
              <a:latin typeface="Arial" panose="020B0604020202020204" pitchFamily="34" charset="0"/>
            </a:endParaRPr>
          </a:p>
        </p:txBody>
      </p:sp>
      <p:sp>
        <p:nvSpPr>
          <p:cNvPr id="125014" name="Text Box 86">
            <a:extLst>
              <a:ext uri="{FF2B5EF4-FFF2-40B4-BE49-F238E27FC236}">
                <a16:creationId xmlns:a16="http://schemas.microsoft.com/office/drawing/2014/main" id="{D52293B2-C5D0-EC01-EAB5-90B16949227C}"/>
              </a:ext>
            </a:extLst>
          </p:cNvPr>
          <p:cNvSpPr txBox="1">
            <a:spLocks noChangeArrowheads="1"/>
          </p:cNvSpPr>
          <p:nvPr/>
        </p:nvSpPr>
        <p:spPr bwMode="auto">
          <a:xfrm>
            <a:off x="4609319" y="4691098"/>
            <a:ext cx="5334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600" i="1">
                <a:solidFill>
                  <a:srgbClr val="FF0000"/>
                </a:solidFill>
                <a:latin typeface="Arial" panose="020B0604020202020204" pitchFamily="34" charset="0"/>
              </a:rPr>
              <a:t>A</a:t>
            </a:r>
            <a:r>
              <a:rPr lang="en-US" altLang="en-US" sz="1600" baseline="-25000">
                <a:solidFill>
                  <a:srgbClr val="FF0000"/>
                </a:solidFill>
                <a:latin typeface="Arial" panose="020B0604020202020204" pitchFamily="34" charset="0"/>
              </a:rPr>
              <a:t>3</a:t>
            </a:r>
            <a:endParaRPr lang="en-US" altLang="en-US" sz="1600">
              <a:solidFill>
                <a:srgbClr val="FF0000"/>
              </a:solidFill>
              <a:latin typeface="Arial" panose="020B0604020202020204" pitchFamily="34" charset="0"/>
            </a:endParaRPr>
          </a:p>
        </p:txBody>
      </p:sp>
      <p:sp>
        <p:nvSpPr>
          <p:cNvPr id="125015" name="Text Box 87">
            <a:extLst>
              <a:ext uri="{FF2B5EF4-FFF2-40B4-BE49-F238E27FC236}">
                <a16:creationId xmlns:a16="http://schemas.microsoft.com/office/drawing/2014/main" id="{573A8B71-EA38-FC7B-7DC2-16C544CD7793}"/>
              </a:ext>
            </a:extLst>
          </p:cNvPr>
          <p:cNvSpPr txBox="1">
            <a:spLocks noChangeArrowheads="1"/>
          </p:cNvSpPr>
          <p:nvPr/>
        </p:nvSpPr>
        <p:spPr bwMode="auto">
          <a:xfrm>
            <a:off x="6971519" y="3656048"/>
            <a:ext cx="4572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i="1">
                <a:solidFill>
                  <a:srgbClr val="FF0000"/>
                </a:solidFill>
              </a:rPr>
              <a:t>X</a:t>
            </a:r>
          </a:p>
        </p:txBody>
      </p:sp>
      <p:sp>
        <p:nvSpPr>
          <p:cNvPr id="125016" name="Text Box 88">
            <a:extLst>
              <a:ext uri="{FF2B5EF4-FFF2-40B4-BE49-F238E27FC236}">
                <a16:creationId xmlns:a16="http://schemas.microsoft.com/office/drawing/2014/main" id="{71FA4315-1158-85B2-1166-C2F1FADA9B3D}"/>
              </a:ext>
            </a:extLst>
          </p:cNvPr>
          <p:cNvSpPr txBox="1">
            <a:spLocks noChangeArrowheads="1"/>
          </p:cNvSpPr>
          <p:nvPr/>
        </p:nvSpPr>
        <p:spPr bwMode="auto">
          <a:xfrm>
            <a:off x="4609319" y="5256248"/>
            <a:ext cx="29718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a:t>Active LOW decoder for 0011</a:t>
            </a:r>
          </a:p>
        </p:txBody>
      </p:sp>
      <p:sp>
        <p:nvSpPr>
          <p:cNvPr id="2" name="Title 1">
            <a:extLst>
              <a:ext uri="{FF2B5EF4-FFF2-40B4-BE49-F238E27FC236}">
                <a16:creationId xmlns:a16="http://schemas.microsoft.com/office/drawing/2014/main" id="{B37DAE7A-5468-C25F-AE0D-1ABE9F52DE54}"/>
              </a:ext>
            </a:extLst>
          </p:cNvPr>
          <p:cNvSpPr>
            <a:spLocks noGrp="1"/>
          </p:cNvSpPr>
          <p:nvPr>
            <p:ph type="title"/>
          </p:nvPr>
        </p:nvSpPr>
        <p:spPr>
          <a:xfrm>
            <a:off x="1256519" y="909077"/>
            <a:ext cx="10058400" cy="725490"/>
          </a:xfrm>
        </p:spPr>
        <p:txBody>
          <a:bodyPr>
            <a:normAutofit/>
          </a:bodyPr>
          <a:lstStyle/>
          <a:p>
            <a:r>
              <a:rPr lang="en-US" dirty="0"/>
              <a:t>Decoders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8195" name="Text Box 19">
            <a:extLst>
              <a:ext uri="{FF2B5EF4-FFF2-40B4-BE49-F238E27FC236}">
                <a16:creationId xmlns:a16="http://schemas.microsoft.com/office/drawing/2014/main" id="{77FB14C5-71DB-593B-B500-CF13D628AA10}"/>
              </a:ext>
            </a:extLst>
          </p:cNvPr>
          <p:cNvSpPr txBox="1">
            <a:spLocks noChangeArrowheads="1"/>
          </p:cNvSpPr>
          <p:nvPr/>
        </p:nvSpPr>
        <p:spPr bwMode="auto">
          <a:xfrm>
            <a:off x="1259682" y="1743672"/>
            <a:ext cx="9890400" cy="64633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square">
            <a:spAutoFit/>
          </a:bodyPr>
          <a:lstStyle/>
          <a:p>
            <a:pPr eaLnBrk="1" hangingPunct="1">
              <a:spcBef>
                <a:spcPct val="50000"/>
              </a:spcBef>
            </a:pPr>
            <a:r>
              <a:rPr lang="en-US" altLang="en-US" dirty="0"/>
              <a:t>IC decoders have multiple outputs to decode any combination of inputs. For example the binary-to-decimal decoder shown here has 16 outputs – one for each combination of binary inputs. </a:t>
            </a:r>
          </a:p>
        </p:txBody>
      </p:sp>
      <p:graphicFrame>
        <p:nvGraphicFramePr>
          <p:cNvPr id="178196" name="Object 20">
            <a:extLst>
              <a:ext uri="{FF2B5EF4-FFF2-40B4-BE49-F238E27FC236}">
                <a16:creationId xmlns:a16="http://schemas.microsoft.com/office/drawing/2014/main" id="{401FA325-B73F-DBB0-E540-773CDF487BC9}"/>
              </a:ext>
            </a:extLst>
          </p:cNvPr>
          <p:cNvGraphicFramePr>
            <a:graphicFrameLocks noChangeAspect="1"/>
          </p:cNvGraphicFramePr>
          <p:nvPr/>
        </p:nvGraphicFramePr>
        <p:xfrm>
          <a:off x="5562600" y="2971801"/>
          <a:ext cx="4114800" cy="3122613"/>
        </p:xfrm>
        <a:graphic>
          <a:graphicData uri="http://schemas.openxmlformats.org/presentationml/2006/ole">
            <mc:AlternateContent xmlns:mc="http://schemas.openxmlformats.org/markup-compatibility/2006">
              <mc:Choice xmlns:v="urn:schemas-microsoft-com:vml" Requires="v">
                <p:oleObj name="CorelDRAW" r:id="rId3" imgW="2408872" imgH="1828000" progId="CorelDRAW.Graphic.12">
                  <p:embed/>
                </p:oleObj>
              </mc:Choice>
              <mc:Fallback>
                <p:oleObj name="CorelDRAW" r:id="rId3" imgW="2408872" imgH="1828000" progId="CorelDRAW.Graphic.12">
                  <p:embed/>
                  <p:pic>
                    <p:nvPicPr>
                      <p:cNvPr id="178196" name="Object 20">
                        <a:extLst>
                          <a:ext uri="{FF2B5EF4-FFF2-40B4-BE49-F238E27FC236}">
                            <a16:creationId xmlns:a16="http://schemas.microsoft.com/office/drawing/2014/main" id="{401FA325-B73F-DBB0-E540-773CDF487BC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62600" y="2971801"/>
                        <a:ext cx="4114800" cy="3122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78198" name="Rectangle 22">
            <a:extLst>
              <a:ext uri="{FF2B5EF4-FFF2-40B4-BE49-F238E27FC236}">
                <a16:creationId xmlns:a16="http://schemas.microsoft.com/office/drawing/2014/main" id="{496710AE-08C5-57A0-FF6B-32B534BB54AE}"/>
              </a:ext>
            </a:extLst>
          </p:cNvPr>
          <p:cNvSpPr>
            <a:spLocks noChangeArrowheads="1"/>
          </p:cNvSpPr>
          <p:nvPr/>
        </p:nvSpPr>
        <p:spPr bwMode="auto">
          <a:xfrm>
            <a:off x="8542339" y="3138488"/>
            <a:ext cx="217487" cy="26670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8199" name="WordArt 23">
            <a:extLst>
              <a:ext uri="{FF2B5EF4-FFF2-40B4-BE49-F238E27FC236}">
                <a16:creationId xmlns:a16="http://schemas.microsoft.com/office/drawing/2014/main" id="{6242E525-5721-AFBA-5FAD-12A3645C4E56}"/>
              </a:ext>
            </a:extLst>
          </p:cNvPr>
          <p:cNvSpPr>
            <a:spLocks noChangeArrowheads="1" noChangeShapeType="1" noTextEdit="1"/>
          </p:cNvSpPr>
          <p:nvPr/>
        </p:nvSpPr>
        <p:spPr bwMode="auto">
          <a:xfrm>
            <a:off x="2667000" y="3200401"/>
            <a:ext cx="1371600" cy="449263"/>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en-US" sz="2800" kern="10">
                <a:gradFill rotWithShape="0">
                  <a:gsLst>
                    <a:gs pos="0">
                      <a:srgbClr val="FFFF00"/>
                    </a:gs>
                    <a:gs pos="100000">
                      <a:srgbClr val="FF9933"/>
                    </a:gs>
                  </a:gsLst>
                  <a:path path="rect">
                    <a:fillToRect l="50000" t="50000" r="50000" b="50000"/>
                  </a:path>
                </a:gradFill>
                <a:effectLst>
                  <a:outerShdw dist="35921" dir="2700000" algn="ctr" rotWithShape="0">
                    <a:srgbClr val="C0C0C0">
                      <a:alpha val="80000"/>
                    </a:srgbClr>
                  </a:outerShdw>
                </a:effectLst>
                <a:latin typeface="Impact" panose="020B0806030902050204" pitchFamily="34" charset="0"/>
              </a:rPr>
              <a:t>Question</a:t>
            </a:r>
          </a:p>
        </p:txBody>
      </p:sp>
      <p:sp>
        <p:nvSpPr>
          <p:cNvPr id="178200" name="Rectangle 24">
            <a:extLst>
              <a:ext uri="{FF2B5EF4-FFF2-40B4-BE49-F238E27FC236}">
                <a16:creationId xmlns:a16="http://schemas.microsoft.com/office/drawing/2014/main" id="{B21A381B-572A-4D2D-5721-D08FD22ADFAA}"/>
              </a:ext>
            </a:extLst>
          </p:cNvPr>
          <p:cNvSpPr>
            <a:spLocks noChangeArrowheads="1"/>
          </p:cNvSpPr>
          <p:nvPr/>
        </p:nvSpPr>
        <p:spPr bwMode="auto">
          <a:xfrm>
            <a:off x="6553200" y="3810000"/>
            <a:ext cx="228600" cy="1219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8201" name="Text Box 25">
            <a:extLst>
              <a:ext uri="{FF2B5EF4-FFF2-40B4-BE49-F238E27FC236}">
                <a16:creationId xmlns:a16="http://schemas.microsoft.com/office/drawing/2014/main" id="{E0106372-0ED7-490B-28C2-3BA8D7643681}"/>
              </a:ext>
            </a:extLst>
          </p:cNvPr>
          <p:cNvSpPr txBox="1">
            <a:spLocks noChangeArrowheads="1"/>
          </p:cNvSpPr>
          <p:nvPr/>
        </p:nvSpPr>
        <p:spPr bwMode="auto">
          <a:xfrm>
            <a:off x="4191000" y="3200401"/>
            <a:ext cx="27432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a:t>For the input shown, what is the output?</a:t>
            </a:r>
          </a:p>
        </p:txBody>
      </p:sp>
      <p:sp>
        <p:nvSpPr>
          <p:cNvPr id="2" name="Title 1">
            <a:extLst>
              <a:ext uri="{FF2B5EF4-FFF2-40B4-BE49-F238E27FC236}">
                <a16:creationId xmlns:a16="http://schemas.microsoft.com/office/drawing/2014/main" id="{9893C506-18C7-8721-7F9C-A1DF6EE6BD06}"/>
              </a:ext>
            </a:extLst>
          </p:cNvPr>
          <p:cNvSpPr>
            <a:spLocks noGrp="1"/>
          </p:cNvSpPr>
          <p:nvPr>
            <p:ph type="title"/>
          </p:nvPr>
        </p:nvSpPr>
        <p:spPr>
          <a:xfrm>
            <a:off x="1259682" y="1186223"/>
            <a:ext cx="10058400" cy="474105"/>
          </a:xfrm>
        </p:spPr>
        <p:txBody>
          <a:bodyPr>
            <a:normAutofit fontScale="90000"/>
          </a:bodyPr>
          <a:lstStyle/>
          <a:p>
            <a:r>
              <a:rPr lang="en-US" dirty="0"/>
              <a:t>Decoders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78199"/>
                                        </p:tgtEl>
                                        <p:attrNameLst>
                                          <p:attrName>style.visibility</p:attrName>
                                        </p:attrNameLst>
                                      </p:cBhvr>
                                      <p:to>
                                        <p:strVal val="visible"/>
                                      </p:to>
                                    </p:set>
                                    <p:animEffect transition="in" filter="dissolve">
                                      <p:cBhvr>
                                        <p:cTn id="7" dur="500"/>
                                        <p:tgtEl>
                                          <p:spTgt spid="178199"/>
                                        </p:tgtEl>
                                      </p:cBhvr>
                                    </p:animEffect>
                                  </p:childTnLst>
                                </p:cTn>
                              </p:par>
                              <p:par>
                                <p:cTn id="8" presetID="2" presetClass="entr" presetSubtype="2" fill="hold" nodeType="withEffect">
                                  <p:stCondLst>
                                    <p:cond delay="0"/>
                                  </p:stCondLst>
                                  <p:childTnLst>
                                    <p:set>
                                      <p:cBhvr>
                                        <p:cTn id="9" dur="1" fill="hold">
                                          <p:stCondLst>
                                            <p:cond delay="0"/>
                                          </p:stCondLst>
                                        </p:cTn>
                                        <p:tgtEl>
                                          <p:spTgt spid="178201"/>
                                        </p:tgtEl>
                                        <p:attrNameLst>
                                          <p:attrName>style.visibility</p:attrName>
                                        </p:attrNameLst>
                                      </p:cBhvr>
                                      <p:to>
                                        <p:strVal val="visible"/>
                                      </p:to>
                                    </p:set>
                                    <p:anim calcmode="lin" valueType="num">
                                      <p:cBhvr additive="base">
                                        <p:cTn id="10" dur="500" fill="hold"/>
                                        <p:tgtEl>
                                          <p:spTgt spid="178201"/>
                                        </p:tgtEl>
                                        <p:attrNameLst>
                                          <p:attrName>ppt_x</p:attrName>
                                        </p:attrNameLst>
                                      </p:cBhvr>
                                      <p:tavLst>
                                        <p:tav tm="0">
                                          <p:val>
                                            <p:strVal val="1+#ppt_w/2"/>
                                          </p:val>
                                        </p:tav>
                                        <p:tav tm="100000">
                                          <p:val>
                                            <p:strVal val="#ppt_x"/>
                                          </p:val>
                                        </p:tav>
                                      </p:tavLst>
                                    </p:anim>
                                    <p:anim calcmode="lin" valueType="num">
                                      <p:cBhvr additive="base">
                                        <p:cTn id="11" dur="500" fill="hold"/>
                                        <p:tgtEl>
                                          <p:spTgt spid="178201"/>
                                        </p:tgtEl>
                                        <p:attrNameLst>
                                          <p:attrName>ppt_y</p:attrName>
                                        </p:attrNameLst>
                                      </p:cBhvr>
                                      <p:tavLst>
                                        <p:tav tm="0">
                                          <p:val>
                                            <p:strVal val="#ppt_y"/>
                                          </p:val>
                                        </p:tav>
                                        <p:tav tm="100000">
                                          <p:val>
                                            <p:strVal val="#ppt_y"/>
                                          </p:val>
                                        </p:tav>
                                      </p:tavLst>
                                    </p:anim>
                                  </p:childTnLst>
                                </p:cTn>
                              </p:par>
                            </p:childTnLst>
                          </p:cTn>
                        </p:par>
                        <p:par>
                          <p:cTn id="12" fill="hold" nodeType="afterGroup">
                            <p:stCondLst>
                              <p:cond delay="500"/>
                            </p:stCondLst>
                            <p:childTnLst>
                              <p:par>
                                <p:cTn id="13" presetID="22" presetClass="exit" presetSubtype="1" fill="hold" nodeType="afterEffect">
                                  <p:stCondLst>
                                    <p:cond delay="0"/>
                                  </p:stCondLst>
                                  <p:childTnLst>
                                    <p:animEffect transition="out" filter="wipe(up)">
                                      <p:cBhvr>
                                        <p:cTn id="14" dur="1000"/>
                                        <p:tgtEl>
                                          <p:spTgt spid="178200"/>
                                        </p:tgtEl>
                                      </p:cBhvr>
                                    </p:animEffect>
                                    <p:set>
                                      <p:cBhvr>
                                        <p:cTn id="15" dur="1" fill="hold">
                                          <p:stCondLst>
                                            <p:cond delay="999"/>
                                          </p:stCondLst>
                                        </p:cTn>
                                        <p:tgtEl>
                                          <p:spTgt spid="178200"/>
                                        </p:tgtEl>
                                        <p:attrNameLst>
                                          <p:attrName>style.visibility</p:attrName>
                                        </p:attrNameLst>
                                      </p:cBhvr>
                                      <p:to>
                                        <p:strVal val="hidden"/>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xit" presetSubtype="1" fill="hold" nodeType="clickEffect">
                                  <p:stCondLst>
                                    <p:cond delay="0"/>
                                  </p:stCondLst>
                                  <p:childTnLst>
                                    <p:animEffect transition="out" filter="wipe(up)">
                                      <p:cBhvr>
                                        <p:cTn id="19" dur="1000"/>
                                        <p:tgtEl>
                                          <p:spTgt spid="178198"/>
                                        </p:tgtEl>
                                      </p:cBhvr>
                                    </p:animEffect>
                                    <p:set>
                                      <p:cBhvr>
                                        <p:cTn id="20" dur="1" fill="hold">
                                          <p:stCondLst>
                                            <p:cond delay="999"/>
                                          </p:stCondLst>
                                        </p:cTn>
                                        <p:tgtEl>
                                          <p:spTgt spid="17819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8201" grpId="0"/>
    </p:bld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6981" name="Text Box 5">
            <a:extLst>
              <a:ext uri="{FF2B5EF4-FFF2-40B4-BE49-F238E27FC236}">
                <a16:creationId xmlns:a16="http://schemas.microsoft.com/office/drawing/2014/main" id="{6CB1F3B2-670A-868A-0E2E-C3304064EC6F}"/>
              </a:ext>
            </a:extLst>
          </p:cNvPr>
          <p:cNvSpPr txBox="1">
            <a:spLocks noChangeArrowheads="1"/>
          </p:cNvSpPr>
          <p:nvPr/>
        </p:nvSpPr>
        <p:spPr bwMode="auto">
          <a:xfrm>
            <a:off x="1220746" y="1946992"/>
            <a:ext cx="4648200" cy="2169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A specific  integrated circuit decoder is the 74HC154 (shown as a 4-to-16 decoder). It includes two active LOW chip select lines which must be at the active level to enable the outputs. These lines can be used to expand the decoder to larger inputs.</a:t>
            </a:r>
          </a:p>
          <a:p>
            <a:pPr>
              <a:spcBef>
                <a:spcPct val="50000"/>
              </a:spcBef>
            </a:pPr>
            <a:r>
              <a:rPr lang="en-US" altLang="en-US"/>
              <a:t> </a:t>
            </a:r>
          </a:p>
        </p:txBody>
      </p:sp>
      <p:sp>
        <p:nvSpPr>
          <p:cNvPr id="126984" name="Text Box 8">
            <a:extLst>
              <a:ext uri="{FF2B5EF4-FFF2-40B4-BE49-F238E27FC236}">
                <a16:creationId xmlns:a16="http://schemas.microsoft.com/office/drawing/2014/main" id="{BC0831FC-D722-EB19-C958-5613B5E103FF}"/>
              </a:ext>
            </a:extLst>
          </p:cNvPr>
          <p:cNvSpPr txBox="1">
            <a:spLocks noChangeArrowheads="1"/>
          </p:cNvSpPr>
          <p:nvPr/>
        </p:nvSpPr>
        <p:spPr bwMode="auto">
          <a:xfrm>
            <a:off x="5792746" y="5680791"/>
            <a:ext cx="6858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600" i="1">
                <a:solidFill>
                  <a:srgbClr val="FF0000"/>
                </a:solidFill>
                <a:latin typeface="Arial" panose="020B0604020202020204" pitchFamily="34" charset="0"/>
              </a:rPr>
              <a:t>CS</a:t>
            </a:r>
            <a:r>
              <a:rPr lang="en-US" altLang="en-US" sz="1600" baseline="-25000">
                <a:solidFill>
                  <a:srgbClr val="FF0000"/>
                </a:solidFill>
                <a:latin typeface="Arial" panose="020B0604020202020204" pitchFamily="34" charset="0"/>
              </a:rPr>
              <a:t>2</a:t>
            </a:r>
            <a:endParaRPr lang="en-US" altLang="en-US" sz="1600">
              <a:solidFill>
                <a:srgbClr val="FF0000"/>
              </a:solidFill>
              <a:latin typeface="Arial" panose="020B0604020202020204" pitchFamily="34" charset="0"/>
            </a:endParaRPr>
          </a:p>
        </p:txBody>
      </p:sp>
      <p:sp>
        <p:nvSpPr>
          <p:cNvPr id="126990" name="Text Box 14">
            <a:extLst>
              <a:ext uri="{FF2B5EF4-FFF2-40B4-BE49-F238E27FC236}">
                <a16:creationId xmlns:a16="http://schemas.microsoft.com/office/drawing/2014/main" id="{F4579C77-8A9B-E335-9C4A-92DB3666901C}"/>
              </a:ext>
            </a:extLst>
          </p:cNvPr>
          <p:cNvSpPr txBox="1">
            <a:spLocks noChangeArrowheads="1"/>
          </p:cNvSpPr>
          <p:nvPr/>
        </p:nvSpPr>
        <p:spPr bwMode="auto">
          <a:xfrm>
            <a:off x="5945146" y="3456704"/>
            <a:ext cx="5334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600" i="1">
                <a:solidFill>
                  <a:srgbClr val="FF0000"/>
                </a:solidFill>
                <a:latin typeface="Arial" panose="020B0604020202020204" pitchFamily="34" charset="0"/>
              </a:rPr>
              <a:t>A</a:t>
            </a:r>
            <a:r>
              <a:rPr lang="en-US" altLang="en-US" sz="1600" baseline="-25000">
                <a:solidFill>
                  <a:srgbClr val="FF0000"/>
                </a:solidFill>
                <a:latin typeface="Arial" panose="020B0604020202020204" pitchFamily="34" charset="0"/>
              </a:rPr>
              <a:t>1</a:t>
            </a:r>
            <a:endParaRPr lang="en-US" altLang="en-US" sz="1600">
              <a:solidFill>
                <a:srgbClr val="FF0000"/>
              </a:solidFill>
              <a:latin typeface="Arial" panose="020B0604020202020204" pitchFamily="34" charset="0"/>
            </a:endParaRPr>
          </a:p>
        </p:txBody>
      </p:sp>
      <p:sp>
        <p:nvSpPr>
          <p:cNvPr id="126991" name="Text Box 15">
            <a:extLst>
              <a:ext uri="{FF2B5EF4-FFF2-40B4-BE49-F238E27FC236}">
                <a16:creationId xmlns:a16="http://schemas.microsoft.com/office/drawing/2014/main" id="{4D2DE5F0-CAFC-8FE5-6DDB-739DEA856CE0}"/>
              </a:ext>
            </a:extLst>
          </p:cNvPr>
          <p:cNvSpPr txBox="1">
            <a:spLocks noChangeArrowheads="1"/>
          </p:cNvSpPr>
          <p:nvPr/>
        </p:nvSpPr>
        <p:spPr bwMode="auto">
          <a:xfrm>
            <a:off x="5932446" y="3202704"/>
            <a:ext cx="5334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600" i="1">
                <a:solidFill>
                  <a:srgbClr val="FF0000"/>
                </a:solidFill>
                <a:latin typeface="Arial" panose="020B0604020202020204" pitchFamily="34" charset="0"/>
              </a:rPr>
              <a:t>A</a:t>
            </a:r>
            <a:r>
              <a:rPr lang="en-US" altLang="en-US" sz="1600" baseline="-25000">
                <a:solidFill>
                  <a:srgbClr val="FF0000"/>
                </a:solidFill>
                <a:latin typeface="Arial" panose="020B0604020202020204" pitchFamily="34" charset="0"/>
              </a:rPr>
              <a:t>0</a:t>
            </a:r>
            <a:endParaRPr lang="en-US" altLang="en-US" sz="1600">
              <a:solidFill>
                <a:srgbClr val="FF0000"/>
              </a:solidFill>
              <a:latin typeface="Arial" panose="020B0604020202020204" pitchFamily="34" charset="0"/>
            </a:endParaRPr>
          </a:p>
        </p:txBody>
      </p:sp>
      <p:sp>
        <p:nvSpPr>
          <p:cNvPr id="126992" name="Text Box 16">
            <a:extLst>
              <a:ext uri="{FF2B5EF4-FFF2-40B4-BE49-F238E27FC236}">
                <a16:creationId xmlns:a16="http://schemas.microsoft.com/office/drawing/2014/main" id="{928D3EF8-7B5A-1281-0A3C-54E1ECD20A69}"/>
              </a:ext>
            </a:extLst>
          </p:cNvPr>
          <p:cNvSpPr txBox="1">
            <a:spLocks noChangeArrowheads="1"/>
          </p:cNvSpPr>
          <p:nvPr/>
        </p:nvSpPr>
        <p:spPr bwMode="auto">
          <a:xfrm>
            <a:off x="5945146" y="3699591"/>
            <a:ext cx="5334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600" i="1">
                <a:solidFill>
                  <a:srgbClr val="FF0000"/>
                </a:solidFill>
                <a:latin typeface="Arial" panose="020B0604020202020204" pitchFamily="34" charset="0"/>
              </a:rPr>
              <a:t>A</a:t>
            </a:r>
            <a:r>
              <a:rPr lang="en-US" altLang="en-US" sz="1600" baseline="-25000">
                <a:solidFill>
                  <a:srgbClr val="FF0000"/>
                </a:solidFill>
                <a:latin typeface="Arial" panose="020B0604020202020204" pitchFamily="34" charset="0"/>
              </a:rPr>
              <a:t>2</a:t>
            </a:r>
            <a:endParaRPr lang="en-US" altLang="en-US" sz="1600">
              <a:solidFill>
                <a:srgbClr val="FF0000"/>
              </a:solidFill>
              <a:latin typeface="Arial" panose="020B0604020202020204" pitchFamily="34" charset="0"/>
            </a:endParaRPr>
          </a:p>
        </p:txBody>
      </p:sp>
      <p:sp>
        <p:nvSpPr>
          <p:cNvPr id="126993" name="Text Box 17">
            <a:extLst>
              <a:ext uri="{FF2B5EF4-FFF2-40B4-BE49-F238E27FC236}">
                <a16:creationId xmlns:a16="http://schemas.microsoft.com/office/drawing/2014/main" id="{1E00B379-3B27-765B-D868-D2E7E4B1809E}"/>
              </a:ext>
            </a:extLst>
          </p:cNvPr>
          <p:cNvSpPr txBox="1">
            <a:spLocks noChangeArrowheads="1"/>
          </p:cNvSpPr>
          <p:nvPr/>
        </p:nvSpPr>
        <p:spPr bwMode="auto">
          <a:xfrm>
            <a:off x="5945146" y="4004391"/>
            <a:ext cx="5334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600" i="1">
                <a:solidFill>
                  <a:srgbClr val="FF0000"/>
                </a:solidFill>
                <a:latin typeface="Arial" panose="020B0604020202020204" pitchFamily="34" charset="0"/>
              </a:rPr>
              <a:t>A</a:t>
            </a:r>
            <a:r>
              <a:rPr lang="en-US" altLang="en-US" sz="1600" baseline="-25000">
                <a:solidFill>
                  <a:srgbClr val="FF0000"/>
                </a:solidFill>
                <a:latin typeface="Arial" panose="020B0604020202020204" pitchFamily="34" charset="0"/>
              </a:rPr>
              <a:t>3</a:t>
            </a:r>
            <a:endParaRPr lang="en-US" altLang="en-US" sz="1600">
              <a:solidFill>
                <a:srgbClr val="FF0000"/>
              </a:solidFill>
              <a:latin typeface="Arial" panose="020B0604020202020204" pitchFamily="34" charset="0"/>
            </a:endParaRPr>
          </a:p>
        </p:txBody>
      </p:sp>
      <p:graphicFrame>
        <p:nvGraphicFramePr>
          <p:cNvPr id="126996" name="Object 20">
            <a:extLst>
              <a:ext uri="{FF2B5EF4-FFF2-40B4-BE49-F238E27FC236}">
                <a16:creationId xmlns:a16="http://schemas.microsoft.com/office/drawing/2014/main" id="{83B45355-21B3-A129-18B4-9032CF47913D}"/>
              </a:ext>
            </a:extLst>
          </p:cNvPr>
          <p:cNvGraphicFramePr>
            <a:graphicFrameLocks noChangeAspect="1"/>
          </p:cNvGraphicFramePr>
          <p:nvPr>
            <p:extLst>
              <p:ext uri="{D42A27DB-BD31-4B8C-83A1-F6EECF244321}">
                <p14:modId xmlns:p14="http://schemas.microsoft.com/office/powerpoint/2010/main" val="701314436"/>
              </p:ext>
            </p:extLst>
          </p:nvPr>
        </p:nvGraphicFramePr>
        <p:xfrm>
          <a:off x="6249946" y="1718391"/>
          <a:ext cx="1931988" cy="4419600"/>
        </p:xfrm>
        <a:graphic>
          <a:graphicData uri="http://schemas.openxmlformats.org/presentationml/2006/ole">
            <mc:AlternateContent xmlns:mc="http://schemas.openxmlformats.org/markup-compatibility/2006">
              <mc:Choice xmlns:v="urn:schemas-microsoft-com:vml" Requires="v">
                <p:oleObj name="CorelDRAW" r:id="rId3" imgW="1136423" imgH="2599660" progId="CorelDRAW.Graphic.13">
                  <p:embed/>
                </p:oleObj>
              </mc:Choice>
              <mc:Fallback>
                <p:oleObj name="CorelDRAW" r:id="rId3" imgW="1136423" imgH="2599660" progId="CorelDRAW.Graphic.13">
                  <p:embed/>
                  <p:pic>
                    <p:nvPicPr>
                      <p:cNvPr id="126996" name="Object 20">
                        <a:extLst>
                          <a:ext uri="{FF2B5EF4-FFF2-40B4-BE49-F238E27FC236}">
                            <a16:creationId xmlns:a16="http://schemas.microsoft.com/office/drawing/2014/main" id="{83B45355-21B3-A129-18B4-9032CF47913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49946" y="1718391"/>
                        <a:ext cx="1931988" cy="441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26997" name="Text Box 21">
            <a:extLst>
              <a:ext uri="{FF2B5EF4-FFF2-40B4-BE49-F238E27FC236}">
                <a16:creationId xmlns:a16="http://schemas.microsoft.com/office/drawing/2014/main" id="{5295BEB3-3DE1-2954-486E-13A97B74D860}"/>
              </a:ext>
            </a:extLst>
          </p:cNvPr>
          <p:cNvSpPr txBox="1">
            <a:spLocks noChangeArrowheads="1"/>
          </p:cNvSpPr>
          <p:nvPr/>
        </p:nvSpPr>
        <p:spPr bwMode="auto">
          <a:xfrm>
            <a:off x="5792746" y="5375991"/>
            <a:ext cx="6858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600" i="1">
                <a:solidFill>
                  <a:srgbClr val="FF0000"/>
                </a:solidFill>
                <a:latin typeface="Arial" panose="020B0604020202020204" pitchFamily="34" charset="0"/>
              </a:rPr>
              <a:t>CS</a:t>
            </a:r>
            <a:r>
              <a:rPr lang="en-US" altLang="en-US" sz="1600" baseline="-25000">
                <a:solidFill>
                  <a:srgbClr val="FF0000"/>
                </a:solidFill>
                <a:latin typeface="Arial" panose="020B0604020202020204" pitchFamily="34" charset="0"/>
              </a:rPr>
              <a:t>1</a:t>
            </a:r>
            <a:endParaRPr lang="en-US" altLang="en-US" sz="1600">
              <a:solidFill>
                <a:srgbClr val="FF0000"/>
              </a:solidFill>
              <a:latin typeface="Arial" panose="020B0604020202020204" pitchFamily="34" charset="0"/>
            </a:endParaRPr>
          </a:p>
        </p:txBody>
      </p:sp>
      <p:sp>
        <p:nvSpPr>
          <p:cNvPr id="126998" name="Line 22">
            <a:extLst>
              <a:ext uri="{FF2B5EF4-FFF2-40B4-BE49-F238E27FC236}">
                <a16:creationId xmlns:a16="http://schemas.microsoft.com/office/drawing/2014/main" id="{27EA806C-43AE-DFA5-2D97-2BF8A4397547}"/>
              </a:ext>
            </a:extLst>
          </p:cNvPr>
          <p:cNvSpPr>
            <a:spLocks noChangeShapeType="1"/>
          </p:cNvSpPr>
          <p:nvPr/>
        </p:nvSpPr>
        <p:spPr bwMode="auto">
          <a:xfrm>
            <a:off x="5868946" y="5452191"/>
            <a:ext cx="381000" cy="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6999" name="Line 23">
            <a:extLst>
              <a:ext uri="{FF2B5EF4-FFF2-40B4-BE49-F238E27FC236}">
                <a16:creationId xmlns:a16="http://schemas.microsoft.com/office/drawing/2014/main" id="{B8DE6411-B1D9-382C-74D3-FB1C36F0249E}"/>
              </a:ext>
            </a:extLst>
          </p:cNvPr>
          <p:cNvSpPr>
            <a:spLocks noChangeShapeType="1"/>
          </p:cNvSpPr>
          <p:nvPr/>
        </p:nvSpPr>
        <p:spPr bwMode="auto">
          <a:xfrm>
            <a:off x="5868946" y="5756991"/>
            <a:ext cx="381000" cy="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7000" name="Text Box 24">
            <a:extLst>
              <a:ext uri="{FF2B5EF4-FFF2-40B4-BE49-F238E27FC236}">
                <a16:creationId xmlns:a16="http://schemas.microsoft.com/office/drawing/2014/main" id="{0D5E6A42-E9BF-4BCE-DFE3-A81631BC8316}"/>
              </a:ext>
            </a:extLst>
          </p:cNvPr>
          <p:cNvSpPr txBox="1">
            <a:spLocks noChangeArrowheads="1"/>
          </p:cNvSpPr>
          <p:nvPr/>
        </p:nvSpPr>
        <p:spPr bwMode="auto">
          <a:xfrm>
            <a:off x="7011946" y="1718391"/>
            <a:ext cx="5334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t>X/Y</a:t>
            </a:r>
          </a:p>
        </p:txBody>
      </p:sp>
      <p:sp>
        <p:nvSpPr>
          <p:cNvPr id="127001" name="Text Box 25">
            <a:extLst>
              <a:ext uri="{FF2B5EF4-FFF2-40B4-BE49-F238E27FC236}">
                <a16:creationId xmlns:a16="http://schemas.microsoft.com/office/drawing/2014/main" id="{75A05F26-1491-3EFE-B0BB-0BB6E6FBADB8}"/>
              </a:ext>
            </a:extLst>
          </p:cNvPr>
          <p:cNvSpPr txBox="1">
            <a:spLocks noChangeArrowheads="1"/>
          </p:cNvSpPr>
          <p:nvPr/>
        </p:nvSpPr>
        <p:spPr bwMode="auto">
          <a:xfrm>
            <a:off x="7164346" y="5756991"/>
            <a:ext cx="5334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i="1"/>
              <a:t>EN</a:t>
            </a:r>
          </a:p>
        </p:txBody>
      </p:sp>
      <p:sp>
        <p:nvSpPr>
          <p:cNvPr id="127003" name="Text Box 27">
            <a:extLst>
              <a:ext uri="{FF2B5EF4-FFF2-40B4-BE49-F238E27FC236}">
                <a16:creationId xmlns:a16="http://schemas.microsoft.com/office/drawing/2014/main" id="{46C64409-4260-D259-53AE-60ED600AC4D6}"/>
              </a:ext>
            </a:extLst>
          </p:cNvPr>
          <p:cNvSpPr txBox="1">
            <a:spLocks noChangeArrowheads="1"/>
          </p:cNvSpPr>
          <p:nvPr/>
        </p:nvSpPr>
        <p:spPr bwMode="auto">
          <a:xfrm>
            <a:off x="6783346" y="6061791"/>
            <a:ext cx="1752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t>74HC154</a:t>
            </a:r>
          </a:p>
        </p:txBody>
      </p:sp>
      <p:sp>
        <p:nvSpPr>
          <p:cNvPr id="2" name="Title 1">
            <a:extLst>
              <a:ext uri="{FF2B5EF4-FFF2-40B4-BE49-F238E27FC236}">
                <a16:creationId xmlns:a16="http://schemas.microsoft.com/office/drawing/2014/main" id="{53FB2BA1-80BD-7798-C30B-95BD379E432B}"/>
              </a:ext>
            </a:extLst>
          </p:cNvPr>
          <p:cNvSpPr>
            <a:spLocks noGrp="1"/>
          </p:cNvSpPr>
          <p:nvPr>
            <p:ph type="title"/>
          </p:nvPr>
        </p:nvSpPr>
        <p:spPr>
          <a:xfrm>
            <a:off x="1220746" y="1036074"/>
            <a:ext cx="10058400" cy="659786"/>
          </a:xfrm>
        </p:spPr>
        <p:txBody>
          <a:bodyPr>
            <a:normAutofit fontScale="90000"/>
          </a:bodyPr>
          <a:lstStyle/>
          <a:p>
            <a:r>
              <a:rPr lang="en-US" dirty="0"/>
              <a:t>Decoders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7707" name="Text Box 11">
            <a:extLst>
              <a:ext uri="{FF2B5EF4-FFF2-40B4-BE49-F238E27FC236}">
                <a16:creationId xmlns:a16="http://schemas.microsoft.com/office/drawing/2014/main" id="{28D158A2-6AEC-6EEA-33D0-ACBEEEB866F7}"/>
              </a:ext>
            </a:extLst>
          </p:cNvPr>
          <p:cNvSpPr txBox="1">
            <a:spLocks noChangeArrowheads="1"/>
          </p:cNvSpPr>
          <p:nvPr/>
        </p:nvSpPr>
        <p:spPr bwMode="auto">
          <a:xfrm>
            <a:off x="1217645" y="2747866"/>
            <a:ext cx="46482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a:t>BCD-to-decimal decoders accept a binary coded decimal input and activate one of ten possible decimal digit indications. </a:t>
            </a:r>
          </a:p>
        </p:txBody>
      </p:sp>
      <p:graphicFrame>
        <p:nvGraphicFramePr>
          <p:cNvPr id="157709" name="Object 13">
            <a:extLst>
              <a:ext uri="{FF2B5EF4-FFF2-40B4-BE49-F238E27FC236}">
                <a16:creationId xmlns:a16="http://schemas.microsoft.com/office/drawing/2014/main" id="{C995D672-F451-D1A7-6DDC-E2DA6AE9F56A}"/>
              </a:ext>
            </a:extLst>
          </p:cNvPr>
          <p:cNvGraphicFramePr>
            <a:graphicFrameLocks noChangeAspect="1"/>
          </p:cNvGraphicFramePr>
          <p:nvPr>
            <p:extLst>
              <p:ext uri="{D42A27DB-BD31-4B8C-83A1-F6EECF244321}">
                <p14:modId xmlns:p14="http://schemas.microsoft.com/office/powerpoint/2010/main" val="875038583"/>
              </p:ext>
            </p:extLst>
          </p:nvPr>
        </p:nvGraphicFramePr>
        <p:xfrm>
          <a:off x="6246845" y="1757265"/>
          <a:ext cx="2419350" cy="3352800"/>
        </p:xfrm>
        <a:graphic>
          <a:graphicData uri="http://schemas.openxmlformats.org/presentationml/2006/ole">
            <mc:AlternateContent xmlns:mc="http://schemas.openxmlformats.org/markup-compatibility/2006">
              <mc:Choice xmlns:v="urn:schemas-microsoft-com:vml" Requires="v">
                <p:oleObj name="CorelDRAW" r:id="rId3" imgW="1205404" imgH="1669816" progId="CorelDRAW.Graphic.13">
                  <p:embed/>
                </p:oleObj>
              </mc:Choice>
              <mc:Fallback>
                <p:oleObj name="CorelDRAW" r:id="rId3" imgW="1205404" imgH="1669816" progId="CorelDRAW.Graphic.13">
                  <p:embed/>
                  <p:pic>
                    <p:nvPicPr>
                      <p:cNvPr id="157709" name="Object 13">
                        <a:extLst>
                          <a:ext uri="{FF2B5EF4-FFF2-40B4-BE49-F238E27FC236}">
                            <a16:creationId xmlns:a16="http://schemas.microsoft.com/office/drawing/2014/main" id="{C995D672-F451-D1A7-6DDC-E2DA6AE9F56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46845" y="1757265"/>
                        <a:ext cx="2419350" cy="335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57710" name="Text Box 14">
            <a:extLst>
              <a:ext uri="{FF2B5EF4-FFF2-40B4-BE49-F238E27FC236}">
                <a16:creationId xmlns:a16="http://schemas.microsoft.com/office/drawing/2014/main" id="{7417C03C-5B7B-0715-E21A-4A47E2F9A0CF}"/>
              </a:ext>
            </a:extLst>
          </p:cNvPr>
          <p:cNvSpPr txBox="1">
            <a:spLocks noChangeArrowheads="1"/>
          </p:cNvSpPr>
          <p:nvPr/>
        </p:nvSpPr>
        <p:spPr bwMode="auto">
          <a:xfrm>
            <a:off x="5878545" y="3006628"/>
            <a:ext cx="5334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600" i="1">
                <a:solidFill>
                  <a:srgbClr val="FF0000"/>
                </a:solidFill>
                <a:latin typeface="Arial" panose="020B0604020202020204" pitchFamily="34" charset="0"/>
              </a:rPr>
              <a:t>A</a:t>
            </a:r>
            <a:r>
              <a:rPr lang="en-US" altLang="en-US" sz="1600" baseline="-25000">
                <a:solidFill>
                  <a:srgbClr val="FF0000"/>
                </a:solidFill>
                <a:latin typeface="Arial" panose="020B0604020202020204" pitchFamily="34" charset="0"/>
              </a:rPr>
              <a:t>1</a:t>
            </a:r>
            <a:endParaRPr lang="en-US" altLang="en-US" sz="1600">
              <a:solidFill>
                <a:srgbClr val="FF0000"/>
              </a:solidFill>
              <a:latin typeface="Arial" panose="020B0604020202020204" pitchFamily="34" charset="0"/>
            </a:endParaRPr>
          </a:p>
        </p:txBody>
      </p:sp>
      <p:sp>
        <p:nvSpPr>
          <p:cNvPr id="157711" name="Text Box 15">
            <a:extLst>
              <a:ext uri="{FF2B5EF4-FFF2-40B4-BE49-F238E27FC236}">
                <a16:creationId xmlns:a16="http://schemas.microsoft.com/office/drawing/2014/main" id="{3281F9DA-29B4-12E4-3265-67A18C824947}"/>
              </a:ext>
            </a:extLst>
          </p:cNvPr>
          <p:cNvSpPr txBox="1">
            <a:spLocks noChangeArrowheads="1"/>
          </p:cNvSpPr>
          <p:nvPr/>
        </p:nvSpPr>
        <p:spPr bwMode="auto">
          <a:xfrm>
            <a:off x="5865845" y="2752628"/>
            <a:ext cx="5334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600" i="1">
                <a:solidFill>
                  <a:srgbClr val="FF0000"/>
                </a:solidFill>
                <a:latin typeface="Arial" panose="020B0604020202020204" pitchFamily="34" charset="0"/>
              </a:rPr>
              <a:t>A</a:t>
            </a:r>
            <a:r>
              <a:rPr lang="en-US" altLang="en-US" sz="1600" baseline="-25000">
                <a:solidFill>
                  <a:srgbClr val="FF0000"/>
                </a:solidFill>
                <a:latin typeface="Arial" panose="020B0604020202020204" pitchFamily="34" charset="0"/>
              </a:rPr>
              <a:t>0</a:t>
            </a:r>
            <a:endParaRPr lang="en-US" altLang="en-US" sz="1600">
              <a:solidFill>
                <a:srgbClr val="FF0000"/>
              </a:solidFill>
              <a:latin typeface="Arial" panose="020B0604020202020204" pitchFamily="34" charset="0"/>
            </a:endParaRPr>
          </a:p>
        </p:txBody>
      </p:sp>
      <p:sp>
        <p:nvSpPr>
          <p:cNvPr id="157712" name="Text Box 16">
            <a:extLst>
              <a:ext uri="{FF2B5EF4-FFF2-40B4-BE49-F238E27FC236}">
                <a16:creationId xmlns:a16="http://schemas.microsoft.com/office/drawing/2014/main" id="{778C6CA5-41B5-5D87-2A9F-DDA96AF67A69}"/>
              </a:ext>
            </a:extLst>
          </p:cNvPr>
          <p:cNvSpPr txBox="1">
            <a:spLocks noChangeArrowheads="1"/>
          </p:cNvSpPr>
          <p:nvPr/>
        </p:nvSpPr>
        <p:spPr bwMode="auto">
          <a:xfrm>
            <a:off x="5878545" y="3249515"/>
            <a:ext cx="5334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600" i="1">
                <a:solidFill>
                  <a:srgbClr val="FF0000"/>
                </a:solidFill>
                <a:latin typeface="Arial" panose="020B0604020202020204" pitchFamily="34" charset="0"/>
              </a:rPr>
              <a:t>A</a:t>
            </a:r>
            <a:r>
              <a:rPr lang="en-US" altLang="en-US" sz="1600" baseline="-25000">
                <a:solidFill>
                  <a:srgbClr val="FF0000"/>
                </a:solidFill>
                <a:latin typeface="Arial" panose="020B0604020202020204" pitchFamily="34" charset="0"/>
              </a:rPr>
              <a:t>2</a:t>
            </a:r>
            <a:endParaRPr lang="en-US" altLang="en-US" sz="1600">
              <a:solidFill>
                <a:srgbClr val="FF0000"/>
              </a:solidFill>
              <a:latin typeface="Arial" panose="020B0604020202020204" pitchFamily="34" charset="0"/>
            </a:endParaRPr>
          </a:p>
        </p:txBody>
      </p:sp>
      <p:sp>
        <p:nvSpPr>
          <p:cNvPr id="157713" name="Text Box 17">
            <a:extLst>
              <a:ext uri="{FF2B5EF4-FFF2-40B4-BE49-F238E27FC236}">
                <a16:creationId xmlns:a16="http://schemas.microsoft.com/office/drawing/2014/main" id="{D08C2790-3683-5686-A8A0-748B90B6EF20}"/>
              </a:ext>
            </a:extLst>
          </p:cNvPr>
          <p:cNvSpPr txBox="1">
            <a:spLocks noChangeArrowheads="1"/>
          </p:cNvSpPr>
          <p:nvPr/>
        </p:nvSpPr>
        <p:spPr bwMode="auto">
          <a:xfrm>
            <a:off x="5878545" y="3554315"/>
            <a:ext cx="5334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600" i="1">
                <a:solidFill>
                  <a:srgbClr val="FF0000"/>
                </a:solidFill>
                <a:latin typeface="Arial" panose="020B0604020202020204" pitchFamily="34" charset="0"/>
              </a:rPr>
              <a:t>A</a:t>
            </a:r>
            <a:r>
              <a:rPr lang="en-US" altLang="en-US" sz="1600" baseline="-25000">
                <a:solidFill>
                  <a:srgbClr val="FF0000"/>
                </a:solidFill>
                <a:latin typeface="Arial" panose="020B0604020202020204" pitchFamily="34" charset="0"/>
              </a:rPr>
              <a:t>3</a:t>
            </a:r>
            <a:endParaRPr lang="en-US" altLang="en-US" sz="1600">
              <a:solidFill>
                <a:srgbClr val="FF0000"/>
              </a:solidFill>
              <a:latin typeface="Arial" panose="020B0604020202020204" pitchFamily="34" charset="0"/>
            </a:endParaRPr>
          </a:p>
        </p:txBody>
      </p:sp>
      <p:sp>
        <p:nvSpPr>
          <p:cNvPr id="157714" name="WordArt 18">
            <a:extLst>
              <a:ext uri="{FF2B5EF4-FFF2-40B4-BE49-F238E27FC236}">
                <a16:creationId xmlns:a16="http://schemas.microsoft.com/office/drawing/2014/main" id="{577DE9D2-5F27-434D-9C01-8BA16B91F040}"/>
              </a:ext>
            </a:extLst>
          </p:cNvPr>
          <p:cNvSpPr>
            <a:spLocks noChangeArrowheads="1" noChangeShapeType="1" noTextEdit="1"/>
          </p:cNvSpPr>
          <p:nvPr/>
        </p:nvSpPr>
        <p:spPr bwMode="auto">
          <a:xfrm>
            <a:off x="1065245" y="3975003"/>
            <a:ext cx="1219200" cy="449262"/>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en-US" sz="2800" kern="10">
                <a:gradFill rotWithShape="0">
                  <a:gsLst>
                    <a:gs pos="0">
                      <a:srgbClr val="FFFF00"/>
                    </a:gs>
                    <a:gs pos="100000">
                      <a:srgbClr val="FF9933"/>
                    </a:gs>
                  </a:gsLst>
                  <a:path path="rect">
                    <a:fillToRect l="50000" t="50000" r="50000" b="50000"/>
                  </a:path>
                </a:gradFill>
                <a:effectLst>
                  <a:outerShdw dist="35921" dir="2700000" algn="ctr" rotWithShape="0">
                    <a:srgbClr val="C0C0C0">
                      <a:alpha val="80000"/>
                    </a:srgbClr>
                  </a:outerShdw>
                </a:effectLst>
                <a:latin typeface="Impact" panose="020B0806030902050204" pitchFamily="34" charset="0"/>
              </a:rPr>
              <a:t>Example</a:t>
            </a:r>
          </a:p>
        </p:txBody>
      </p:sp>
      <p:sp>
        <p:nvSpPr>
          <p:cNvPr id="157715" name="WordArt 19">
            <a:extLst>
              <a:ext uri="{FF2B5EF4-FFF2-40B4-BE49-F238E27FC236}">
                <a16:creationId xmlns:a16="http://schemas.microsoft.com/office/drawing/2014/main" id="{BC5D8E8D-C9D0-5755-E76B-1B0EDF0CFF2D}"/>
              </a:ext>
            </a:extLst>
          </p:cNvPr>
          <p:cNvSpPr>
            <a:spLocks noChangeArrowheads="1" noChangeShapeType="1" noTextEdit="1"/>
          </p:cNvSpPr>
          <p:nvPr/>
        </p:nvSpPr>
        <p:spPr bwMode="auto">
          <a:xfrm>
            <a:off x="1065245" y="5270403"/>
            <a:ext cx="1219200" cy="449262"/>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en-US" sz="2800" kern="10">
                <a:gradFill rotWithShape="0">
                  <a:gsLst>
                    <a:gs pos="0">
                      <a:srgbClr val="FFFF00"/>
                    </a:gs>
                    <a:gs pos="100000">
                      <a:srgbClr val="FF9933"/>
                    </a:gs>
                  </a:gsLst>
                  <a:path path="rect">
                    <a:fillToRect l="50000" t="50000" r="50000" b="50000"/>
                  </a:path>
                </a:gradFill>
                <a:effectLst>
                  <a:outerShdw dist="35921" dir="2700000" algn="ctr" rotWithShape="0">
                    <a:srgbClr val="C0C0C0">
                      <a:alpha val="80000"/>
                    </a:srgbClr>
                  </a:outerShdw>
                </a:effectLst>
                <a:latin typeface="Impact" panose="020B0806030902050204" pitchFamily="34" charset="0"/>
              </a:rPr>
              <a:t>Solution</a:t>
            </a:r>
          </a:p>
        </p:txBody>
      </p:sp>
      <p:sp>
        <p:nvSpPr>
          <p:cNvPr id="157716" name="Text Box 20">
            <a:extLst>
              <a:ext uri="{FF2B5EF4-FFF2-40B4-BE49-F238E27FC236}">
                <a16:creationId xmlns:a16="http://schemas.microsoft.com/office/drawing/2014/main" id="{8F52BE32-9AE7-629D-2F25-F669C737207B}"/>
              </a:ext>
            </a:extLst>
          </p:cNvPr>
          <p:cNvSpPr txBox="1">
            <a:spLocks noChangeArrowheads="1"/>
          </p:cNvSpPr>
          <p:nvPr/>
        </p:nvSpPr>
        <p:spPr bwMode="auto">
          <a:xfrm>
            <a:off x="2436845" y="3975004"/>
            <a:ext cx="4114800"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a:t>Assume the inputs to the 74HC42 decoder are the sequence 0101, 0110, 0011, and 0010. Describe the output. </a:t>
            </a:r>
          </a:p>
        </p:txBody>
      </p:sp>
      <p:sp>
        <p:nvSpPr>
          <p:cNvPr id="157717" name="Text Box 21">
            <a:extLst>
              <a:ext uri="{FF2B5EF4-FFF2-40B4-BE49-F238E27FC236}">
                <a16:creationId xmlns:a16="http://schemas.microsoft.com/office/drawing/2014/main" id="{C4F18D09-4A80-29FA-43A5-7C7EE87CB70B}"/>
              </a:ext>
            </a:extLst>
          </p:cNvPr>
          <p:cNvSpPr txBox="1">
            <a:spLocks noChangeArrowheads="1"/>
          </p:cNvSpPr>
          <p:nvPr/>
        </p:nvSpPr>
        <p:spPr bwMode="auto">
          <a:xfrm>
            <a:off x="2436845" y="5262466"/>
            <a:ext cx="60198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a:t>All lines are HIGH except for one active output, which is LOW.  The active outputs are 5, 6, 3, and 2 in that order. </a:t>
            </a:r>
          </a:p>
        </p:txBody>
      </p:sp>
      <p:sp>
        <p:nvSpPr>
          <p:cNvPr id="2" name="Title 1">
            <a:extLst>
              <a:ext uri="{FF2B5EF4-FFF2-40B4-BE49-F238E27FC236}">
                <a16:creationId xmlns:a16="http://schemas.microsoft.com/office/drawing/2014/main" id="{F8E48EEB-DD17-B55B-492E-EEF4C3447CD7}"/>
              </a:ext>
            </a:extLst>
          </p:cNvPr>
          <p:cNvSpPr>
            <a:spLocks noGrp="1"/>
          </p:cNvSpPr>
          <p:nvPr>
            <p:ph type="title"/>
          </p:nvPr>
        </p:nvSpPr>
        <p:spPr>
          <a:xfrm>
            <a:off x="1217645" y="1154806"/>
            <a:ext cx="10058400" cy="560389"/>
          </a:xfrm>
        </p:spPr>
        <p:txBody>
          <a:bodyPr>
            <a:normAutofit fontScale="90000"/>
          </a:bodyPr>
          <a:lstStyle/>
          <a:p>
            <a:r>
              <a:rPr lang="en-US" dirty="0"/>
              <a:t>Decoders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57714"/>
                                        </p:tgtEl>
                                        <p:attrNameLst>
                                          <p:attrName>style.visibility</p:attrName>
                                        </p:attrNameLst>
                                      </p:cBhvr>
                                      <p:to>
                                        <p:strVal val="visible"/>
                                      </p:to>
                                    </p:set>
                                    <p:animEffect transition="in" filter="dissolve">
                                      <p:cBhvr>
                                        <p:cTn id="7" dur="500"/>
                                        <p:tgtEl>
                                          <p:spTgt spid="157714"/>
                                        </p:tgtEl>
                                      </p:cBhvr>
                                    </p:animEffect>
                                  </p:childTnLst>
                                </p:cTn>
                              </p:par>
                              <p:par>
                                <p:cTn id="8" presetID="2" presetClass="entr" presetSubtype="4" fill="hold" nodeType="withEffect">
                                  <p:stCondLst>
                                    <p:cond delay="0"/>
                                  </p:stCondLst>
                                  <p:childTnLst>
                                    <p:set>
                                      <p:cBhvr>
                                        <p:cTn id="9" dur="1" fill="hold">
                                          <p:stCondLst>
                                            <p:cond delay="0"/>
                                          </p:stCondLst>
                                        </p:cTn>
                                        <p:tgtEl>
                                          <p:spTgt spid="157716"/>
                                        </p:tgtEl>
                                        <p:attrNameLst>
                                          <p:attrName>style.visibility</p:attrName>
                                        </p:attrNameLst>
                                      </p:cBhvr>
                                      <p:to>
                                        <p:strVal val="visible"/>
                                      </p:to>
                                    </p:set>
                                    <p:anim calcmode="lin" valueType="num">
                                      <p:cBhvr additive="base">
                                        <p:cTn id="10" dur="500" fill="hold"/>
                                        <p:tgtEl>
                                          <p:spTgt spid="157716"/>
                                        </p:tgtEl>
                                        <p:attrNameLst>
                                          <p:attrName>ppt_x</p:attrName>
                                        </p:attrNameLst>
                                      </p:cBhvr>
                                      <p:tavLst>
                                        <p:tav tm="0">
                                          <p:val>
                                            <p:strVal val="#ppt_x"/>
                                          </p:val>
                                        </p:tav>
                                        <p:tav tm="100000">
                                          <p:val>
                                            <p:strVal val="#ppt_x"/>
                                          </p:val>
                                        </p:tav>
                                      </p:tavLst>
                                    </p:anim>
                                    <p:anim calcmode="lin" valueType="num">
                                      <p:cBhvr additive="base">
                                        <p:cTn id="11" dur="500" fill="hold"/>
                                        <p:tgtEl>
                                          <p:spTgt spid="157716"/>
                                        </p:tgtEl>
                                        <p:attrNameLst>
                                          <p:attrName>ppt_y</p:attrName>
                                        </p:attrNameLst>
                                      </p:cBhvr>
                                      <p:tavLst>
                                        <p:tav tm="0">
                                          <p:val>
                                            <p:strVal val="1+#ppt_h/2"/>
                                          </p:val>
                                        </p:tav>
                                        <p:tav tm="100000">
                                          <p:val>
                                            <p:strVal val="#ppt_y"/>
                                          </p:val>
                                        </p:tav>
                                      </p:tavLst>
                                    </p:anim>
                                  </p:childTnLst>
                                </p:cTn>
                              </p:par>
                            </p:childTnLst>
                          </p:cTn>
                        </p:par>
                      </p:childTnLst>
                    </p:cTn>
                  </p:par>
                  <p:par>
                    <p:cTn id="12" fill="hold" nodeType="clickPar">
                      <p:stCondLst>
                        <p:cond delay="indefinite"/>
                      </p:stCondLst>
                      <p:childTnLst>
                        <p:par>
                          <p:cTn id="13" fill="hold" nodeType="withGroup">
                            <p:stCondLst>
                              <p:cond delay="0"/>
                            </p:stCondLst>
                            <p:childTnLst>
                              <p:par>
                                <p:cTn id="14" presetID="9" presetClass="entr" presetSubtype="0" fill="hold" nodeType="clickEffect">
                                  <p:stCondLst>
                                    <p:cond delay="0"/>
                                  </p:stCondLst>
                                  <p:childTnLst>
                                    <p:set>
                                      <p:cBhvr>
                                        <p:cTn id="15" dur="1" fill="hold">
                                          <p:stCondLst>
                                            <p:cond delay="0"/>
                                          </p:stCondLst>
                                        </p:cTn>
                                        <p:tgtEl>
                                          <p:spTgt spid="157715"/>
                                        </p:tgtEl>
                                        <p:attrNameLst>
                                          <p:attrName>style.visibility</p:attrName>
                                        </p:attrNameLst>
                                      </p:cBhvr>
                                      <p:to>
                                        <p:strVal val="visible"/>
                                      </p:to>
                                    </p:set>
                                    <p:animEffect transition="in" filter="dissolve">
                                      <p:cBhvr>
                                        <p:cTn id="16" dur="500"/>
                                        <p:tgtEl>
                                          <p:spTgt spid="157715"/>
                                        </p:tgtEl>
                                      </p:cBhvr>
                                    </p:animEffect>
                                  </p:childTnLst>
                                </p:cTn>
                              </p:par>
                              <p:par>
                                <p:cTn id="17" presetID="2" presetClass="entr" presetSubtype="2" fill="hold" nodeType="withEffect">
                                  <p:stCondLst>
                                    <p:cond delay="0"/>
                                  </p:stCondLst>
                                  <p:childTnLst>
                                    <p:set>
                                      <p:cBhvr>
                                        <p:cTn id="18" dur="1" fill="hold">
                                          <p:stCondLst>
                                            <p:cond delay="0"/>
                                          </p:stCondLst>
                                        </p:cTn>
                                        <p:tgtEl>
                                          <p:spTgt spid="157717"/>
                                        </p:tgtEl>
                                        <p:attrNameLst>
                                          <p:attrName>style.visibility</p:attrName>
                                        </p:attrNameLst>
                                      </p:cBhvr>
                                      <p:to>
                                        <p:strVal val="visible"/>
                                      </p:to>
                                    </p:set>
                                    <p:anim calcmode="lin" valueType="num">
                                      <p:cBhvr additive="base">
                                        <p:cTn id="19" dur="500" fill="hold"/>
                                        <p:tgtEl>
                                          <p:spTgt spid="157717"/>
                                        </p:tgtEl>
                                        <p:attrNameLst>
                                          <p:attrName>ppt_x</p:attrName>
                                        </p:attrNameLst>
                                      </p:cBhvr>
                                      <p:tavLst>
                                        <p:tav tm="0">
                                          <p:val>
                                            <p:strVal val="1+#ppt_w/2"/>
                                          </p:val>
                                        </p:tav>
                                        <p:tav tm="100000">
                                          <p:val>
                                            <p:strVal val="#ppt_x"/>
                                          </p:val>
                                        </p:tav>
                                      </p:tavLst>
                                    </p:anim>
                                    <p:anim calcmode="lin" valueType="num">
                                      <p:cBhvr additive="base">
                                        <p:cTn id="20" dur="500" fill="hold"/>
                                        <p:tgtEl>
                                          <p:spTgt spid="15771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7716" grpId="0"/>
      <p:bldP spid="157717" grpId="0"/>
    </p:bld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9749" name="Text Box 5">
            <a:extLst>
              <a:ext uri="{FF2B5EF4-FFF2-40B4-BE49-F238E27FC236}">
                <a16:creationId xmlns:a16="http://schemas.microsoft.com/office/drawing/2014/main" id="{0948505D-1116-B157-9B5A-749E933688AC}"/>
              </a:ext>
            </a:extLst>
          </p:cNvPr>
          <p:cNvSpPr txBox="1">
            <a:spLocks noChangeArrowheads="1"/>
          </p:cNvSpPr>
          <p:nvPr/>
        </p:nvSpPr>
        <p:spPr bwMode="auto">
          <a:xfrm>
            <a:off x="1234748" y="1740163"/>
            <a:ext cx="762000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Another useful decoder is the 74LS47. This is a BCD-to-seven segment display with active LOW outputs. </a:t>
            </a:r>
          </a:p>
        </p:txBody>
      </p:sp>
      <p:sp>
        <p:nvSpPr>
          <p:cNvPr id="159760" name="Text Box 16">
            <a:extLst>
              <a:ext uri="{FF2B5EF4-FFF2-40B4-BE49-F238E27FC236}">
                <a16:creationId xmlns:a16="http://schemas.microsoft.com/office/drawing/2014/main" id="{FB32AE48-ED7C-FF0F-E808-4ECDEC18749A}"/>
              </a:ext>
            </a:extLst>
          </p:cNvPr>
          <p:cNvSpPr txBox="1">
            <a:spLocks noChangeArrowheads="1"/>
          </p:cNvSpPr>
          <p:nvPr/>
        </p:nvSpPr>
        <p:spPr bwMode="auto">
          <a:xfrm>
            <a:off x="1310948" y="3187963"/>
            <a:ext cx="327660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The </a:t>
            </a:r>
            <a:r>
              <a:rPr lang="en-US" altLang="en-US" i="1"/>
              <a:t>a-g</a:t>
            </a:r>
            <a:r>
              <a:rPr lang="en-US" altLang="en-US"/>
              <a:t> outputs are designed for much higher current than most devices (hence the word driver in the name). </a:t>
            </a:r>
          </a:p>
        </p:txBody>
      </p:sp>
      <p:graphicFrame>
        <p:nvGraphicFramePr>
          <p:cNvPr id="159762" name="Object 18">
            <a:extLst>
              <a:ext uri="{FF2B5EF4-FFF2-40B4-BE49-F238E27FC236}">
                <a16:creationId xmlns:a16="http://schemas.microsoft.com/office/drawing/2014/main" id="{2545FE25-8A1F-2736-1094-B7FF0C89AA6E}"/>
              </a:ext>
            </a:extLst>
          </p:cNvPr>
          <p:cNvGraphicFramePr>
            <a:graphicFrameLocks noChangeAspect="1"/>
          </p:cNvGraphicFramePr>
          <p:nvPr>
            <p:extLst>
              <p:ext uri="{D42A27DB-BD31-4B8C-83A1-F6EECF244321}">
                <p14:modId xmlns:p14="http://schemas.microsoft.com/office/powerpoint/2010/main" val="1926917386"/>
              </p:ext>
            </p:extLst>
          </p:nvPr>
        </p:nvGraphicFramePr>
        <p:xfrm>
          <a:off x="5206674" y="2730762"/>
          <a:ext cx="2886075" cy="3352800"/>
        </p:xfrm>
        <a:graphic>
          <a:graphicData uri="http://schemas.openxmlformats.org/presentationml/2006/ole">
            <mc:AlternateContent xmlns:mc="http://schemas.openxmlformats.org/markup-compatibility/2006">
              <mc:Choice xmlns:v="urn:schemas-microsoft-com:vml" Requires="v">
                <p:oleObj name="CorelDRAW" r:id="rId3" imgW="1524000" imgH="1770604" progId="CorelDRAW.Graphic.13">
                  <p:embed/>
                </p:oleObj>
              </mc:Choice>
              <mc:Fallback>
                <p:oleObj name="CorelDRAW" r:id="rId3" imgW="1524000" imgH="1770604" progId="CorelDRAW.Graphic.13">
                  <p:embed/>
                  <p:pic>
                    <p:nvPicPr>
                      <p:cNvPr id="159762" name="Object 18">
                        <a:extLst>
                          <a:ext uri="{FF2B5EF4-FFF2-40B4-BE49-F238E27FC236}">
                            <a16:creationId xmlns:a16="http://schemas.microsoft.com/office/drawing/2014/main" id="{2545FE25-8A1F-2736-1094-B7FF0C89AA6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06674" y="2730762"/>
                        <a:ext cx="2886075" cy="335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59763" name="Text Box 19">
            <a:extLst>
              <a:ext uri="{FF2B5EF4-FFF2-40B4-BE49-F238E27FC236}">
                <a16:creationId xmlns:a16="http://schemas.microsoft.com/office/drawing/2014/main" id="{AD209FCF-CD19-5BEA-9210-A073EB1CE37D}"/>
              </a:ext>
            </a:extLst>
          </p:cNvPr>
          <p:cNvSpPr txBox="1">
            <a:spLocks noChangeArrowheads="1"/>
          </p:cNvSpPr>
          <p:nvPr/>
        </p:nvSpPr>
        <p:spPr bwMode="auto">
          <a:xfrm>
            <a:off x="4673274" y="4102362"/>
            <a:ext cx="77787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400">
                <a:solidFill>
                  <a:srgbClr val="FF0000"/>
                </a:solidFill>
              </a:rPr>
              <a:t>BCD inputs</a:t>
            </a:r>
          </a:p>
        </p:txBody>
      </p:sp>
      <p:sp>
        <p:nvSpPr>
          <p:cNvPr id="159764" name="Text Box 20">
            <a:extLst>
              <a:ext uri="{FF2B5EF4-FFF2-40B4-BE49-F238E27FC236}">
                <a16:creationId xmlns:a16="http://schemas.microsoft.com/office/drawing/2014/main" id="{F9ACA28B-42C8-D69B-39AD-775586227CDA}"/>
              </a:ext>
            </a:extLst>
          </p:cNvPr>
          <p:cNvSpPr txBox="1">
            <a:spLocks noChangeArrowheads="1"/>
          </p:cNvSpPr>
          <p:nvPr/>
        </p:nvSpPr>
        <p:spPr bwMode="auto">
          <a:xfrm>
            <a:off x="8016549" y="4178563"/>
            <a:ext cx="777875" cy="1169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400">
                <a:solidFill>
                  <a:srgbClr val="FF0000"/>
                </a:solidFill>
              </a:rPr>
              <a:t>Outputs to seven segment device</a:t>
            </a:r>
          </a:p>
        </p:txBody>
      </p:sp>
      <p:sp>
        <p:nvSpPr>
          <p:cNvPr id="159765" name="Text Box 21">
            <a:extLst>
              <a:ext uri="{FF2B5EF4-FFF2-40B4-BE49-F238E27FC236}">
                <a16:creationId xmlns:a16="http://schemas.microsoft.com/office/drawing/2014/main" id="{8E62C63A-C46C-9548-7B8D-6A2C1EEC525F}"/>
              </a:ext>
            </a:extLst>
          </p:cNvPr>
          <p:cNvSpPr txBox="1">
            <a:spLocks noChangeArrowheads="1"/>
          </p:cNvSpPr>
          <p:nvPr/>
        </p:nvSpPr>
        <p:spPr bwMode="auto">
          <a:xfrm>
            <a:off x="6340149" y="6083563"/>
            <a:ext cx="524503"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a:t>GND</a:t>
            </a:r>
          </a:p>
        </p:txBody>
      </p:sp>
      <p:sp>
        <p:nvSpPr>
          <p:cNvPr id="159766" name="Text Box 22">
            <a:extLst>
              <a:ext uri="{FF2B5EF4-FFF2-40B4-BE49-F238E27FC236}">
                <a16:creationId xmlns:a16="http://schemas.microsoft.com/office/drawing/2014/main" id="{0283B990-D4E3-E392-5F36-D5865CFD68AC}"/>
              </a:ext>
            </a:extLst>
          </p:cNvPr>
          <p:cNvSpPr txBox="1">
            <a:spLocks noChangeArrowheads="1"/>
          </p:cNvSpPr>
          <p:nvPr/>
        </p:nvSpPr>
        <p:spPr bwMode="auto">
          <a:xfrm>
            <a:off x="6416348" y="2425962"/>
            <a:ext cx="9144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i="1"/>
              <a:t>V</a:t>
            </a:r>
            <a:r>
              <a:rPr lang="en-US" altLang="en-US" sz="1400" i="1" baseline="-25000"/>
              <a:t>CC</a:t>
            </a:r>
          </a:p>
        </p:txBody>
      </p:sp>
      <p:sp>
        <p:nvSpPr>
          <p:cNvPr id="159767" name="Text Box 23">
            <a:extLst>
              <a:ext uri="{FF2B5EF4-FFF2-40B4-BE49-F238E27FC236}">
                <a16:creationId xmlns:a16="http://schemas.microsoft.com/office/drawing/2014/main" id="{B2AC66C5-7102-8FAF-3BC6-7087161B5C1D}"/>
              </a:ext>
            </a:extLst>
          </p:cNvPr>
          <p:cNvSpPr txBox="1">
            <a:spLocks noChangeArrowheads="1"/>
          </p:cNvSpPr>
          <p:nvPr/>
        </p:nvSpPr>
        <p:spPr bwMode="auto">
          <a:xfrm>
            <a:off x="6035348" y="3111762"/>
            <a:ext cx="990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t>BCD/7-seg</a:t>
            </a:r>
          </a:p>
        </p:txBody>
      </p:sp>
      <p:sp>
        <p:nvSpPr>
          <p:cNvPr id="159768" name="Text Box 24">
            <a:extLst>
              <a:ext uri="{FF2B5EF4-FFF2-40B4-BE49-F238E27FC236}">
                <a16:creationId xmlns:a16="http://schemas.microsoft.com/office/drawing/2014/main" id="{3D2CBCB4-484C-CB78-F067-3BA8109B6FE1}"/>
              </a:ext>
            </a:extLst>
          </p:cNvPr>
          <p:cNvSpPr txBox="1">
            <a:spLocks noChangeArrowheads="1"/>
          </p:cNvSpPr>
          <p:nvPr/>
        </p:nvSpPr>
        <p:spPr bwMode="auto">
          <a:xfrm>
            <a:off x="6402061" y="3375287"/>
            <a:ext cx="8382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i="1"/>
              <a:t>BI/RBO</a:t>
            </a:r>
          </a:p>
        </p:txBody>
      </p:sp>
      <p:sp>
        <p:nvSpPr>
          <p:cNvPr id="159769" name="Text Box 25">
            <a:extLst>
              <a:ext uri="{FF2B5EF4-FFF2-40B4-BE49-F238E27FC236}">
                <a16:creationId xmlns:a16="http://schemas.microsoft.com/office/drawing/2014/main" id="{E32516EC-B70D-C00C-AF66-F31E6E1B4B0A}"/>
              </a:ext>
            </a:extLst>
          </p:cNvPr>
          <p:cNvSpPr txBox="1">
            <a:spLocks noChangeArrowheads="1"/>
          </p:cNvSpPr>
          <p:nvPr/>
        </p:nvSpPr>
        <p:spPr bwMode="auto">
          <a:xfrm>
            <a:off x="7864148" y="3354650"/>
            <a:ext cx="8382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i="1">
                <a:solidFill>
                  <a:srgbClr val="FF0000"/>
                </a:solidFill>
              </a:rPr>
              <a:t>BI/RBO</a:t>
            </a:r>
          </a:p>
        </p:txBody>
      </p:sp>
      <p:sp>
        <p:nvSpPr>
          <p:cNvPr id="159770" name="Line 26">
            <a:extLst>
              <a:ext uri="{FF2B5EF4-FFF2-40B4-BE49-F238E27FC236}">
                <a16:creationId xmlns:a16="http://schemas.microsoft.com/office/drawing/2014/main" id="{90B9F9D8-246C-2A57-6C60-54DF022D7B8A}"/>
              </a:ext>
            </a:extLst>
          </p:cNvPr>
          <p:cNvSpPr>
            <a:spLocks noChangeShapeType="1"/>
          </p:cNvSpPr>
          <p:nvPr/>
        </p:nvSpPr>
        <p:spPr bwMode="auto">
          <a:xfrm>
            <a:off x="7926061" y="3400687"/>
            <a:ext cx="152400" cy="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9771" name="Line 27">
            <a:extLst>
              <a:ext uri="{FF2B5EF4-FFF2-40B4-BE49-F238E27FC236}">
                <a16:creationId xmlns:a16="http://schemas.microsoft.com/office/drawing/2014/main" id="{D19EAE24-1FFE-1F5A-D645-D9093E026930}"/>
              </a:ext>
            </a:extLst>
          </p:cNvPr>
          <p:cNvSpPr>
            <a:spLocks noChangeShapeType="1"/>
          </p:cNvSpPr>
          <p:nvPr/>
        </p:nvSpPr>
        <p:spPr bwMode="auto">
          <a:xfrm>
            <a:off x="8154661" y="3400687"/>
            <a:ext cx="304800" cy="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9772" name="Text Box 28">
            <a:extLst>
              <a:ext uri="{FF2B5EF4-FFF2-40B4-BE49-F238E27FC236}">
                <a16:creationId xmlns:a16="http://schemas.microsoft.com/office/drawing/2014/main" id="{2C3F6D01-1D79-90D9-997B-70CAE0B6C457}"/>
              </a:ext>
            </a:extLst>
          </p:cNvPr>
          <p:cNvSpPr txBox="1">
            <a:spLocks noChangeArrowheads="1"/>
          </p:cNvSpPr>
          <p:nvPr/>
        </p:nvSpPr>
        <p:spPr bwMode="auto">
          <a:xfrm>
            <a:off x="6048048" y="4975487"/>
            <a:ext cx="5334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i="1"/>
              <a:t>LT</a:t>
            </a:r>
          </a:p>
        </p:txBody>
      </p:sp>
      <p:sp>
        <p:nvSpPr>
          <p:cNvPr id="159773" name="Text Box 29">
            <a:extLst>
              <a:ext uri="{FF2B5EF4-FFF2-40B4-BE49-F238E27FC236}">
                <a16:creationId xmlns:a16="http://schemas.microsoft.com/office/drawing/2014/main" id="{3802CDC2-3289-6F21-6390-5899E5D46A4A}"/>
              </a:ext>
            </a:extLst>
          </p:cNvPr>
          <p:cNvSpPr txBox="1">
            <a:spLocks noChangeArrowheads="1"/>
          </p:cNvSpPr>
          <p:nvPr/>
        </p:nvSpPr>
        <p:spPr bwMode="auto">
          <a:xfrm>
            <a:off x="6035348" y="5245362"/>
            <a:ext cx="609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i="1"/>
              <a:t>RBI</a:t>
            </a:r>
          </a:p>
        </p:txBody>
      </p:sp>
      <p:sp>
        <p:nvSpPr>
          <p:cNvPr id="159774" name="Text Box 30">
            <a:extLst>
              <a:ext uri="{FF2B5EF4-FFF2-40B4-BE49-F238E27FC236}">
                <a16:creationId xmlns:a16="http://schemas.microsoft.com/office/drawing/2014/main" id="{046AFFCE-53CD-EC60-16C8-16D1AA675244}"/>
              </a:ext>
            </a:extLst>
          </p:cNvPr>
          <p:cNvSpPr txBox="1">
            <a:spLocks noChangeArrowheads="1"/>
          </p:cNvSpPr>
          <p:nvPr/>
        </p:nvSpPr>
        <p:spPr bwMode="auto">
          <a:xfrm>
            <a:off x="5044748" y="4940562"/>
            <a:ext cx="5334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i="1">
                <a:solidFill>
                  <a:srgbClr val="FF0000"/>
                </a:solidFill>
              </a:rPr>
              <a:t>LT</a:t>
            </a:r>
          </a:p>
        </p:txBody>
      </p:sp>
      <p:sp>
        <p:nvSpPr>
          <p:cNvPr id="159775" name="Text Box 31">
            <a:extLst>
              <a:ext uri="{FF2B5EF4-FFF2-40B4-BE49-F238E27FC236}">
                <a16:creationId xmlns:a16="http://schemas.microsoft.com/office/drawing/2014/main" id="{268CED38-DCC3-E3AF-FF24-72A3A21E0F18}"/>
              </a:ext>
            </a:extLst>
          </p:cNvPr>
          <p:cNvSpPr txBox="1">
            <a:spLocks noChangeArrowheads="1"/>
          </p:cNvSpPr>
          <p:nvPr/>
        </p:nvSpPr>
        <p:spPr bwMode="auto">
          <a:xfrm>
            <a:off x="4968548" y="5245362"/>
            <a:ext cx="609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i="1">
                <a:solidFill>
                  <a:srgbClr val="FF0000"/>
                </a:solidFill>
              </a:rPr>
              <a:t>RBI</a:t>
            </a:r>
          </a:p>
        </p:txBody>
      </p:sp>
      <p:sp>
        <p:nvSpPr>
          <p:cNvPr id="159776" name="Line 32">
            <a:extLst>
              <a:ext uri="{FF2B5EF4-FFF2-40B4-BE49-F238E27FC236}">
                <a16:creationId xmlns:a16="http://schemas.microsoft.com/office/drawing/2014/main" id="{8CE8D64B-4D9B-1D7C-A6A9-CE9A9B94B01F}"/>
              </a:ext>
            </a:extLst>
          </p:cNvPr>
          <p:cNvSpPr>
            <a:spLocks noChangeShapeType="1"/>
          </p:cNvSpPr>
          <p:nvPr/>
        </p:nvSpPr>
        <p:spPr bwMode="auto">
          <a:xfrm>
            <a:off x="5060623" y="5288225"/>
            <a:ext cx="304800" cy="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9779" name="Line 35">
            <a:extLst>
              <a:ext uri="{FF2B5EF4-FFF2-40B4-BE49-F238E27FC236}">
                <a16:creationId xmlns:a16="http://schemas.microsoft.com/office/drawing/2014/main" id="{4FAD92BA-24D6-1890-355F-DC21C33FBCC0}"/>
              </a:ext>
            </a:extLst>
          </p:cNvPr>
          <p:cNvSpPr>
            <a:spLocks noChangeShapeType="1"/>
          </p:cNvSpPr>
          <p:nvPr/>
        </p:nvSpPr>
        <p:spPr bwMode="auto">
          <a:xfrm>
            <a:off x="5162223" y="4973900"/>
            <a:ext cx="152400" cy="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9780" name="Text Box 36">
            <a:extLst>
              <a:ext uri="{FF2B5EF4-FFF2-40B4-BE49-F238E27FC236}">
                <a16:creationId xmlns:a16="http://schemas.microsoft.com/office/drawing/2014/main" id="{4E23E7BE-18A2-2B11-B533-15995287F7EB}"/>
              </a:ext>
            </a:extLst>
          </p:cNvPr>
          <p:cNvSpPr txBox="1">
            <a:spLocks noChangeArrowheads="1"/>
          </p:cNvSpPr>
          <p:nvPr/>
        </p:nvSpPr>
        <p:spPr bwMode="auto">
          <a:xfrm>
            <a:off x="5730548" y="5702562"/>
            <a:ext cx="762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t>74LS47</a:t>
            </a:r>
          </a:p>
        </p:txBody>
      </p:sp>
      <p:sp>
        <p:nvSpPr>
          <p:cNvPr id="2" name="Title 1">
            <a:extLst>
              <a:ext uri="{FF2B5EF4-FFF2-40B4-BE49-F238E27FC236}">
                <a16:creationId xmlns:a16="http://schemas.microsoft.com/office/drawing/2014/main" id="{9B8796E7-0393-A0AB-BA27-0FBF1AC4955E}"/>
              </a:ext>
            </a:extLst>
          </p:cNvPr>
          <p:cNvSpPr>
            <a:spLocks noGrp="1"/>
          </p:cNvSpPr>
          <p:nvPr>
            <p:ph type="title"/>
          </p:nvPr>
        </p:nvSpPr>
        <p:spPr>
          <a:xfrm>
            <a:off x="1234748" y="851491"/>
            <a:ext cx="10058400" cy="691931"/>
          </a:xfrm>
        </p:spPr>
        <p:txBody>
          <a:bodyPr>
            <a:normAutofit fontScale="90000"/>
          </a:bodyPr>
          <a:lstStyle/>
          <a:p>
            <a:r>
              <a:rPr lang="en-US" dirty="0"/>
              <a:t>BCD Decoder/Driver</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7" presetClass="entr" presetSubtype="0" fill="hold" nodeType="clickEffect">
                                  <p:stCondLst>
                                    <p:cond delay="0"/>
                                  </p:stCondLst>
                                  <p:childTnLst>
                                    <p:set>
                                      <p:cBhvr>
                                        <p:cTn id="6" dur="1" fill="hold">
                                          <p:stCondLst>
                                            <p:cond delay="0"/>
                                          </p:stCondLst>
                                        </p:cTn>
                                        <p:tgtEl>
                                          <p:spTgt spid="159760"/>
                                        </p:tgtEl>
                                        <p:attrNameLst>
                                          <p:attrName>style.visibility</p:attrName>
                                        </p:attrNameLst>
                                      </p:cBhvr>
                                      <p:to>
                                        <p:strVal val="visible"/>
                                      </p:to>
                                    </p:set>
                                    <p:animEffect transition="in" filter="fade">
                                      <p:cBhvr>
                                        <p:cTn id="7" dur="1000"/>
                                        <p:tgtEl>
                                          <p:spTgt spid="159760"/>
                                        </p:tgtEl>
                                      </p:cBhvr>
                                    </p:animEffect>
                                    <p:anim calcmode="lin" valueType="num">
                                      <p:cBhvr>
                                        <p:cTn id="8" dur="1000" fill="hold"/>
                                        <p:tgtEl>
                                          <p:spTgt spid="159760"/>
                                        </p:tgtEl>
                                        <p:attrNameLst>
                                          <p:attrName>ppt_x</p:attrName>
                                        </p:attrNameLst>
                                      </p:cBhvr>
                                      <p:tavLst>
                                        <p:tav tm="0">
                                          <p:val>
                                            <p:strVal val="#ppt_x"/>
                                          </p:val>
                                        </p:tav>
                                        <p:tav tm="100000">
                                          <p:val>
                                            <p:strVal val="#ppt_x"/>
                                          </p:val>
                                        </p:tav>
                                      </p:tavLst>
                                    </p:anim>
                                    <p:anim calcmode="lin" valueType="num">
                                      <p:cBhvr>
                                        <p:cTn id="9" dur="900" decel="100000" fill="hold"/>
                                        <p:tgtEl>
                                          <p:spTgt spid="159760"/>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159760"/>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9760" grpId="0"/>
    </p:bld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5" name="Rectangle 1030">
            <a:extLst>
              <a:ext uri="{FF2B5EF4-FFF2-40B4-BE49-F238E27FC236}">
                <a16:creationId xmlns:a16="http://schemas.microsoft.com/office/drawing/2014/main" id="{990D0034-F768-41E7-85D4-F38C4DE857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0C76DA8-8CB1-1F35-21D9-C064EBD77ED9}"/>
              </a:ext>
            </a:extLst>
          </p:cNvPr>
          <p:cNvSpPr>
            <a:spLocks noGrp="1"/>
          </p:cNvSpPr>
          <p:nvPr>
            <p:ph type="title"/>
          </p:nvPr>
        </p:nvSpPr>
        <p:spPr>
          <a:xfrm>
            <a:off x="477078" y="516835"/>
            <a:ext cx="3100136" cy="2103875"/>
          </a:xfrm>
        </p:spPr>
        <p:txBody>
          <a:bodyPr>
            <a:normAutofit/>
          </a:bodyPr>
          <a:lstStyle/>
          <a:p>
            <a:r>
              <a:rPr lang="en-US" sz="3600" dirty="0"/>
              <a:t>Truth table </a:t>
            </a:r>
          </a:p>
        </p:txBody>
      </p:sp>
      <p:cxnSp>
        <p:nvCxnSpPr>
          <p:cNvPr id="1036" name="Straight Connector 1032">
            <a:extLst>
              <a:ext uri="{FF2B5EF4-FFF2-40B4-BE49-F238E27FC236}">
                <a16:creationId xmlns:a16="http://schemas.microsoft.com/office/drawing/2014/main" id="{5A0A5CF6-407C-4691-8122-49DF69D002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90927" y="2633962"/>
            <a:ext cx="274320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5828876-F108-0A85-FCDC-65CBC4BD459A}"/>
              </a:ext>
            </a:extLst>
          </p:cNvPr>
          <p:cNvSpPr>
            <a:spLocks noGrp="1"/>
          </p:cNvSpPr>
          <p:nvPr>
            <p:ph idx="1"/>
          </p:nvPr>
        </p:nvSpPr>
        <p:spPr>
          <a:xfrm>
            <a:off x="492371" y="2736574"/>
            <a:ext cx="3084844" cy="3366047"/>
          </a:xfrm>
        </p:spPr>
        <p:txBody>
          <a:bodyPr>
            <a:normAutofit/>
          </a:bodyPr>
          <a:lstStyle/>
          <a:p>
            <a:r>
              <a:rPr lang="en-US" sz="1500" dirty="0"/>
              <a:t>This decoder is built for common cathode Seven-segment as you can see we take one as high led and zero as low.</a:t>
            </a:r>
          </a:p>
        </p:txBody>
      </p:sp>
      <p:sp>
        <p:nvSpPr>
          <p:cNvPr id="4" name="Footer Placeholder 3">
            <a:extLst>
              <a:ext uri="{FF2B5EF4-FFF2-40B4-BE49-F238E27FC236}">
                <a16:creationId xmlns:a16="http://schemas.microsoft.com/office/drawing/2014/main" id="{01E92BC3-237C-2A15-468D-72536D9179FA}"/>
              </a:ext>
            </a:extLst>
          </p:cNvPr>
          <p:cNvSpPr>
            <a:spLocks noGrp="1"/>
          </p:cNvSpPr>
          <p:nvPr>
            <p:ph type="ftr" sz="quarter" idx="11"/>
          </p:nvPr>
        </p:nvSpPr>
        <p:spPr>
          <a:xfrm>
            <a:off x="435429" y="6459785"/>
            <a:ext cx="3141785" cy="365125"/>
          </a:xfrm>
        </p:spPr>
        <p:txBody>
          <a:bodyPr>
            <a:normAutofit/>
          </a:bodyPr>
          <a:lstStyle/>
          <a:p>
            <a:pPr algn="l">
              <a:spcAft>
                <a:spcPts val="600"/>
              </a:spcAft>
              <a:defRPr/>
            </a:pPr>
            <a:r>
              <a:rPr lang="en-US">
                <a:solidFill>
                  <a:schemeClr val="tx1">
                    <a:lumMod val="75000"/>
                    <a:lumOff val="25000"/>
                  </a:schemeClr>
                </a:solidFill>
              </a:rPr>
              <a:t>M. Zain Uddin</a:t>
            </a:r>
          </a:p>
        </p:txBody>
      </p:sp>
      <p:sp>
        <p:nvSpPr>
          <p:cNvPr id="5" name="Slide Number Placeholder 4">
            <a:extLst>
              <a:ext uri="{FF2B5EF4-FFF2-40B4-BE49-F238E27FC236}">
                <a16:creationId xmlns:a16="http://schemas.microsoft.com/office/drawing/2014/main" id="{F1C9CC44-B2C4-520A-8FA3-E90A05BCDF9B}"/>
              </a:ext>
            </a:extLst>
          </p:cNvPr>
          <p:cNvSpPr>
            <a:spLocks noGrp="1"/>
          </p:cNvSpPr>
          <p:nvPr>
            <p:ph type="sldNum" sz="quarter" idx="12"/>
          </p:nvPr>
        </p:nvSpPr>
        <p:spPr>
          <a:xfrm>
            <a:off x="10609742" y="6459785"/>
            <a:ext cx="602741" cy="365125"/>
          </a:xfrm>
        </p:spPr>
        <p:txBody>
          <a:bodyPr>
            <a:normAutofit/>
          </a:bodyPr>
          <a:lstStyle/>
          <a:p>
            <a:pPr>
              <a:spcAft>
                <a:spcPts val="600"/>
              </a:spcAft>
              <a:defRPr/>
            </a:pPr>
            <a:fld id="{776B1003-78F8-4240-9930-0277CEDB9170}" type="slidenum">
              <a:rPr lang="en-US" smtClean="0"/>
              <a:pPr>
                <a:spcAft>
                  <a:spcPts val="600"/>
                </a:spcAft>
                <a:defRPr/>
              </a:pPr>
              <a:t>19</a:t>
            </a:fld>
            <a:endParaRPr lang="en-US"/>
          </a:p>
        </p:txBody>
      </p:sp>
      <p:pic>
        <p:nvPicPr>
          <p:cNvPr id="1028" name="Picture 4" descr="BCD to 7 segment conversion design table">
            <a:extLst>
              <a:ext uri="{FF2B5EF4-FFF2-40B4-BE49-F238E27FC236}">
                <a16:creationId xmlns:a16="http://schemas.microsoft.com/office/drawing/2014/main" id="{D9EB3EE1-0124-340A-8CDD-30FA8076B63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67125" y="-33095"/>
            <a:ext cx="7778519"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37417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038110" y="2655319"/>
            <a:ext cx="5248275" cy="697230"/>
          </a:xfrm>
          <a:prstGeom prst="rect">
            <a:avLst/>
          </a:prstGeom>
        </p:spPr>
        <p:txBody>
          <a:bodyPr vert="horz" wrap="square" lIns="0" tIns="13335" rIns="0" bIns="0" rtlCol="0" anchor="b">
            <a:spAutoFit/>
          </a:bodyPr>
          <a:lstStyle/>
          <a:p>
            <a:pPr marL="12700">
              <a:lnSpc>
                <a:spcPct val="100000"/>
              </a:lnSpc>
              <a:spcBef>
                <a:spcPts val="105"/>
              </a:spcBef>
            </a:pPr>
            <a:r>
              <a:rPr lang="en-US" sz="4400" spc="-175" dirty="0"/>
              <a:t>Digital Logic Design</a:t>
            </a:r>
            <a:endParaRPr sz="4400" dirty="0"/>
          </a:p>
        </p:txBody>
      </p:sp>
      <p:sp>
        <p:nvSpPr>
          <p:cNvPr id="4" name="object 4"/>
          <p:cNvSpPr txBox="1"/>
          <p:nvPr/>
        </p:nvSpPr>
        <p:spPr>
          <a:xfrm>
            <a:off x="3158108" y="3668648"/>
            <a:ext cx="5875020" cy="1820370"/>
          </a:xfrm>
          <a:prstGeom prst="rect">
            <a:avLst/>
          </a:prstGeom>
        </p:spPr>
        <p:txBody>
          <a:bodyPr vert="horz" wrap="square" lIns="0" tIns="12065" rIns="0" bIns="0" rtlCol="0">
            <a:spAutoFit/>
          </a:bodyPr>
          <a:lstStyle/>
          <a:p>
            <a:pPr marL="0" marR="0" lvl="0" indent="0" algn="l" defTabSz="914400" rtl="0" eaLnBrk="1" fontAlgn="auto" latinLnBrk="0" hangingPunct="1">
              <a:lnSpc>
                <a:spcPct val="100000"/>
              </a:lnSpc>
              <a:spcBef>
                <a:spcPts val="55"/>
              </a:spcBef>
              <a:spcAft>
                <a:spcPts val="0"/>
              </a:spcAft>
              <a:buClrTx/>
              <a:buSzTx/>
              <a:buFontTx/>
              <a:buNone/>
              <a:tabLst/>
              <a:defRPr/>
            </a:pPr>
            <a:endParaRPr kumimoji="0" sz="3750" b="0" i="0" u="none" strike="noStrike" kern="1200" cap="none" spc="0" normalizeH="0" baseline="0" noProof="0" dirty="0">
              <a:ln>
                <a:noFill/>
              </a:ln>
              <a:solidFill>
                <a:srgbClr val="000000"/>
              </a:solidFill>
              <a:effectLst/>
              <a:uLnTx/>
              <a:uFillTx/>
              <a:latin typeface="Times New Roman"/>
              <a:ea typeface="+mn-ea"/>
              <a:cs typeface="Times New Roman"/>
            </a:endParaRPr>
          </a:p>
          <a:p>
            <a:pPr marL="1905"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240" normalizeH="0" baseline="0" noProof="0" dirty="0">
                <a:ln>
                  <a:noFill/>
                </a:ln>
                <a:solidFill>
                  <a:srgbClr val="000000"/>
                </a:solidFill>
                <a:effectLst/>
                <a:uLnTx/>
                <a:uFillTx/>
                <a:latin typeface="Arial"/>
                <a:ea typeface="+mn-ea"/>
                <a:cs typeface="Arial"/>
              </a:rPr>
              <a:t>Muhammad Zain Uddin</a:t>
            </a:r>
            <a:endParaRPr kumimoji="0" sz="3200" b="0" i="0" u="none" strike="noStrike" kern="1200" cap="none" spc="0" normalizeH="0" baseline="0" noProof="0" dirty="0">
              <a:ln>
                <a:noFill/>
              </a:ln>
              <a:solidFill>
                <a:srgbClr val="000000"/>
              </a:solidFill>
              <a:effectLst/>
              <a:uLnTx/>
              <a:uFillTx/>
              <a:latin typeface="Arial"/>
              <a:ea typeface="+mn-ea"/>
              <a:cs typeface="Arial"/>
            </a:endParaRPr>
          </a:p>
          <a:p>
            <a:pPr marL="2540" marR="0" lvl="0" indent="0" algn="ctr" defTabSz="914400" rtl="0" eaLnBrk="1" fontAlgn="auto" latinLnBrk="0" hangingPunct="1">
              <a:lnSpc>
                <a:spcPct val="100000"/>
              </a:lnSpc>
              <a:spcBef>
                <a:spcPts val="45"/>
              </a:spcBef>
              <a:spcAft>
                <a:spcPts val="0"/>
              </a:spcAft>
              <a:buClrTx/>
              <a:buSzTx/>
              <a:buFontTx/>
              <a:buNone/>
              <a:tabLst/>
              <a:defRPr/>
            </a:pPr>
            <a:r>
              <a:rPr kumimoji="0" lang="en-US" sz="2400" b="0" i="0" u="none" strike="noStrike" kern="1200" cap="none" spc="-145" normalizeH="0" baseline="0" noProof="0" dirty="0">
                <a:ln>
                  <a:noFill/>
                </a:ln>
                <a:solidFill>
                  <a:srgbClr val="000000"/>
                </a:solidFill>
                <a:effectLst/>
                <a:uLnTx/>
                <a:uFillTx/>
                <a:latin typeface="Arial"/>
                <a:ea typeface="+mn-ea"/>
                <a:cs typeface="Arial"/>
              </a:rPr>
              <a:t>Lecturer</a:t>
            </a:r>
            <a:r>
              <a:rPr kumimoji="0" sz="2400" b="0" i="0" u="none" strike="noStrike" kern="1200" cap="none" spc="-145" normalizeH="0" baseline="0" noProof="0" dirty="0">
                <a:ln>
                  <a:noFill/>
                </a:ln>
                <a:solidFill>
                  <a:srgbClr val="000000"/>
                </a:solidFill>
                <a:effectLst/>
                <a:uLnTx/>
                <a:uFillTx/>
                <a:latin typeface="Arial"/>
                <a:ea typeface="+mn-ea"/>
                <a:cs typeface="Arial"/>
              </a:rPr>
              <a:t>,</a:t>
            </a:r>
            <a:endParaRPr kumimoji="0" sz="2400" b="0" i="0" u="none" strike="noStrike" kern="1200" cap="none" spc="0" normalizeH="0" baseline="0" noProof="0" dirty="0">
              <a:ln>
                <a:noFill/>
              </a:ln>
              <a:solidFill>
                <a:srgbClr val="000000"/>
              </a:solidFill>
              <a:effectLst/>
              <a:uLnTx/>
              <a:uFillTx/>
              <a:latin typeface="Arial"/>
              <a:ea typeface="+mn-ea"/>
              <a:cs typeface="Arial"/>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150" normalizeH="0" baseline="0" noProof="0" dirty="0">
                <a:ln>
                  <a:noFill/>
                </a:ln>
                <a:solidFill>
                  <a:srgbClr val="000000"/>
                </a:solidFill>
                <a:effectLst/>
                <a:uLnTx/>
                <a:uFillTx/>
                <a:latin typeface="Arial"/>
                <a:ea typeface="+mn-ea"/>
                <a:cs typeface="Arial"/>
              </a:rPr>
              <a:t>IBA</a:t>
            </a:r>
            <a:endParaRPr kumimoji="0" sz="2400" b="0" i="0" u="none" strike="noStrike" kern="1200" cap="none" spc="0" normalizeH="0" baseline="0" noProof="0" dirty="0">
              <a:ln>
                <a:noFill/>
              </a:ln>
              <a:solidFill>
                <a:srgbClr val="000000"/>
              </a:solidFill>
              <a:effectLst/>
              <a:uLnTx/>
              <a:uFillTx/>
              <a:latin typeface="Arial"/>
              <a:ea typeface="+mn-ea"/>
              <a:cs typeface="Arial"/>
            </a:endParaRPr>
          </a:p>
        </p:txBody>
      </p:sp>
      <p:sp>
        <p:nvSpPr>
          <p:cNvPr id="5" name="object 5"/>
          <p:cNvSpPr/>
          <p:nvPr/>
        </p:nvSpPr>
        <p:spPr>
          <a:xfrm>
            <a:off x="5426691" y="299708"/>
            <a:ext cx="1338493" cy="333350"/>
          </a:xfrm>
          <a:prstGeom prst="rect">
            <a:avLst/>
          </a:prstGeom>
          <a:blipFill>
            <a:blip r:embed="rId2"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687268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C08FCA70-D069-16BA-700C-F19D0D8B031A}"/>
              </a:ext>
            </a:extLst>
          </p:cNvPr>
          <p:cNvSpPr>
            <a:spLocks noGrp="1"/>
          </p:cNvSpPr>
          <p:nvPr>
            <p:ph type="ftr" sz="quarter" idx="11"/>
          </p:nvPr>
        </p:nvSpPr>
        <p:spPr>
          <a:xfrm>
            <a:off x="3277704" y="5315213"/>
            <a:ext cx="4998116" cy="378479"/>
          </a:xfrm>
        </p:spPr>
        <p:txBody>
          <a:bodyPr/>
          <a:lstStyle/>
          <a:p>
            <a:pPr defTabSz="941832">
              <a:spcAft>
                <a:spcPts val="600"/>
              </a:spcAft>
              <a:defRPr/>
            </a:pPr>
            <a:r>
              <a:rPr lang="en-US" sz="927" kern="1200" cap="all" baseline="0">
                <a:solidFill>
                  <a:srgbClr val="FFFFFF"/>
                </a:solidFill>
                <a:latin typeface="+mn-lt"/>
                <a:ea typeface="+mn-ea"/>
                <a:cs typeface="+mn-cs"/>
              </a:rPr>
              <a:t>M. Zain Uddin</a:t>
            </a:r>
            <a:endParaRPr lang="en-US"/>
          </a:p>
        </p:txBody>
      </p:sp>
      <p:sp>
        <p:nvSpPr>
          <p:cNvPr id="5" name="Slide Number Placeholder 4">
            <a:extLst>
              <a:ext uri="{FF2B5EF4-FFF2-40B4-BE49-F238E27FC236}">
                <a16:creationId xmlns:a16="http://schemas.microsoft.com/office/drawing/2014/main" id="{DE3227F7-017F-BE2D-AA6B-5073D235972C}"/>
              </a:ext>
            </a:extLst>
          </p:cNvPr>
          <p:cNvSpPr>
            <a:spLocks noGrp="1"/>
          </p:cNvSpPr>
          <p:nvPr>
            <p:ph type="sldNum" sz="quarter" idx="12"/>
          </p:nvPr>
        </p:nvSpPr>
        <p:spPr>
          <a:xfrm>
            <a:off x="9717330" y="5315213"/>
            <a:ext cx="1360330" cy="378479"/>
          </a:xfrm>
        </p:spPr>
        <p:txBody>
          <a:bodyPr/>
          <a:lstStyle/>
          <a:p>
            <a:pPr defTabSz="941832">
              <a:spcAft>
                <a:spcPts val="600"/>
              </a:spcAft>
              <a:defRPr/>
            </a:pPr>
            <a:fld id="{776B1003-78F8-4240-9930-0277CEDB9170}" type="slidenum">
              <a:rPr lang="en-US" sz="1082" kern="1200">
                <a:solidFill>
                  <a:srgbClr val="FFFFFF"/>
                </a:solidFill>
                <a:latin typeface="+mn-lt"/>
                <a:ea typeface="+mn-ea"/>
                <a:cs typeface="+mn-cs"/>
              </a:rPr>
              <a:pPr defTabSz="941832">
                <a:spcAft>
                  <a:spcPts val="600"/>
                </a:spcAft>
                <a:defRPr/>
              </a:pPr>
              <a:t>20</a:t>
            </a:fld>
            <a:endParaRPr lang="en-US"/>
          </a:p>
        </p:txBody>
      </p:sp>
      <p:pic>
        <p:nvPicPr>
          <p:cNvPr id="36866" name="Picture 2" descr="k map for display decoder">
            <a:extLst>
              <a:ext uri="{FF2B5EF4-FFF2-40B4-BE49-F238E27FC236}">
                <a16:creationId xmlns:a16="http://schemas.microsoft.com/office/drawing/2014/main" id="{8286FC59-0A00-33E2-F4BD-E8D934B21E2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4340" y="643466"/>
            <a:ext cx="3229060" cy="5381767"/>
          </a:xfrm>
          <a:prstGeom prst="rect">
            <a:avLst/>
          </a:prstGeom>
          <a:noFill/>
          <a:extLst>
            <a:ext uri="{909E8E84-426E-40DD-AFC4-6F175D3DCCD1}">
              <a14:hiddenFill xmlns:a14="http://schemas.microsoft.com/office/drawing/2010/main">
                <a:solidFill>
                  <a:srgbClr val="FFFFFF"/>
                </a:solidFill>
              </a14:hiddenFill>
            </a:ext>
          </a:extLst>
        </p:spPr>
      </p:pic>
      <p:pic>
        <p:nvPicPr>
          <p:cNvPr id="36868" name="Picture 4" descr="BCD to 7 segment decoder circuit diagram">
            <a:extLst>
              <a:ext uri="{FF2B5EF4-FFF2-40B4-BE49-F238E27FC236}">
                <a16:creationId xmlns:a16="http://schemas.microsoft.com/office/drawing/2014/main" id="{7ECC7DB0-57B0-8094-ADB1-9CB56C01D7BE}"/>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sharpenSoften amount="50000"/>
                    </a14:imgEffect>
                    <a14:imgEffect>
                      <a14:colorTemperature colorTemp="11200"/>
                    </a14:imgEffect>
                    <a14:imgEffect>
                      <a14:saturation sat="0"/>
                    </a14:imgEffect>
                    <a14:imgEffect>
                      <a14:brightnessContrast bright="-2000" contrast="58000"/>
                    </a14:imgEffect>
                  </a14:imgLayer>
                </a14:imgProps>
              </a:ext>
              <a:ext uri="{28A0092B-C50C-407E-A947-70E740481C1C}">
                <a14:useLocalDpi xmlns:a14="http://schemas.microsoft.com/office/drawing/2010/main" val="0"/>
              </a:ext>
            </a:extLst>
          </a:blip>
          <a:srcRect/>
          <a:stretch>
            <a:fillRect/>
          </a:stretch>
        </p:blipFill>
        <p:spPr bwMode="auto">
          <a:xfrm>
            <a:off x="5581651" y="279653"/>
            <a:ext cx="5248274" cy="57515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15360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0248" name="Text Box 24">
            <a:extLst>
              <a:ext uri="{FF2B5EF4-FFF2-40B4-BE49-F238E27FC236}">
                <a16:creationId xmlns:a16="http://schemas.microsoft.com/office/drawing/2014/main" id="{75B52F0C-96FC-84B7-1D1A-FFF244433ECE}"/>
              </a:ext>
            </a:extLst>
          </p:cNvPr>
          <p:cNvSpPr txBox="1">
            <a:spLocks noChangeArrowheads="1"/>
          </p:cNvSpPr>
          <p:nvPr/>
        </p:nvSpPr>
        <p:spPr bwMode="auto">
          <a:xfrm>
            <a:off x="2438400" y="1676401"/>
            <a:ext cx="754380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en-US"/>
              <a:t>Here the 7447A is an connected to an LED seven segment display. Notice the current limiting resistors, required to prevent overdriving the LED display. </a:t>
            </a:r>
          </a:p>
        </p:txBody>
      </p:sp>
      <p:sp>
        <p:nvSpPr>
          <p:cNvPr id="180256" name="Line 32">
            <a:extLst>
              <a:ext uri="{FF2B5EF4-FFF2-40B4-BE49-F238E27FC236}">
                <a16:creationId xmlns:a16="http://schemas.microsoft.com/office/drawing/2014/main" id="{5216CA35-10A4-1AC0-5E13-EBD09332E3DF}"/>
              </a:ext>
            </a:extLst>
          </p:cNvPr>
          <p:cNvSpPr>
            <a:spLocks noChangeShapeType="1"/>
          </p:cNvSpPr>
          <p:nvPr/>
        </p:nvSpPr>
        <p:spPr bwMode="auto">
          <a:xfrm>
            <a:off x="6192838" y="2992438"/>
            <a:ext cx="55562" cy="58896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aphicFrame>
        <p:nvGraphicFramePr>
          <p:cNvPr id="180257" name="Object 33">
            <a:extLst>
              <a:ext uri="{FF2B5EF4-FFF2-40B4-BE49-F238E27FC236}">
                <a16:creationId xmlns:a16="http://schemas.microsoft.com/office/drawing/2014/main" id="{174880AB-3349-0EC9-A82F-283CDC48726A}"/>
              </a:ext>
            </a:extLst>
          </p:cNvPr>
          <p:cNvGraphicFramePr>
            <a:graphicFrameLocks noChangeAspect="1"/>
          </p:cNvGraphicFramePr>
          <p:nvPr/>
        </p:nvGraphicFramePr>
        <p:xfrm>
          <a:off x="3657600" y="2895601"/>
          <a:ext cx="4343400" cy="3217863"/>
        </p:xfrm>
        <a:graphic>
          <a:graphicData uri="http://schemas.openxmlformats.org/presentationml/2006/ole">
            <mc:AlternateContent xmlns:mc="http://schemas.openxmlformats.org/markup-compatibility/2006">
              <mc:Choice xmlns:v="urn:schemas-microsoft-com:vml" Requires="v">
                <p:oleObj name="CorelDRAW" r:id="rId3" imgW="2701811" imgH="2002414" progId="CorelDRAW.Graphic.13">
                  <p:embed/>
                </p:oleObj>
              </mc:Choice>
              <mc:Fallback>
                <p:oleObj name="CorelDRAW" r:id="rId3" imgW="2701811" imgH="2002414" progId="CorelDRAW.Graphic.13">
                  <p:embed/>
                  <p:pic>
                    <p:nvPicPr>
                      <p:cNvPr id="180257" name="Object 33">
                        <a:extLst>
                          <a:ext uri="{FF2B5EF4-FFF2-40B4-BE49-F238E27FC236}">
                            <a16:creationId xmlns:a16="http://schemas.microsoft.com/office/drawing/2014/main" id="{174880AB-3349-0EC9-A82F-283CDC48726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57600" y="2895601"/>
                        <a:ext cx="4343400" cy="3217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Title 1">
            <a:extLst>
              <a:ext uri="{FF2B5EF4-FFF2-40B4-BE49-F238E27FC236}">
                <a16:creationId xmlns:a16="http://schemas.microsoft.com/office/drawing/2014/main" id="{F1036449-0D7A-E28E-77FA-54E743FA7528}"/>
              </a:ext>
            </a:extLst>
          </p:cNvPr>
          <p:cNvSpPr>
            <a:spLocks noGrp="1"/>
          </p:cNvSpPr>
          <p:nvPr>
            <p:ph type="title"/>
          </p:nvPr>
        </p:nvSpPr>
        <p:spPr>
          <a:xfrm>
            <a:off x="1066800" y="990601"/>
            <a:ext cx="10058400" cy="685800"/>
          </a:xfrm>
        </p:spPr>
        <p:txBody>
          <a:bodyPr>
            <a:normAutofit fontScale="90000"/>
          </a:bodyPr>
          <a:lstStyle/>
          <a:p>
            <a:r>
              <a:rPr lang="en-US" dirty="0"/>
              <a:t>BCD Decoder/Driver</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nodeType="afterEffect">
                                  <p:stCondLst>
                                    <p:cond delay="0"/>
                                  </p:stCondLst>
                                  <p:childTnLst>
                                    <p:set>
                                      <p:cBhvr>
                                        <p:cTn id="6" dur="1" fill="hold">
                                          <p:stCondLst>
                                            <p:cond delay="0"/>
                                          </p:stCondLst>
                                        </p:cTn>
                                        <p:tgtEl>
                                          <p:spTgt spid="180256"/>
                                        </p:tgtEl>
                                        <p:attrNameLst>
                                          <p:attrName>style.visibility</p:attrName>
                                        </p:attrNameLst>
                                      </p:cBhvr>
                                      <p:to>
                                        <p:strVal val="visible"/>
                                      </p:to>
                                    </p:set>
                                    <p:animEffect transition="in" filter="wipe(up)">
                                      <p:cBhvr>
                                        <p:cTn id="7" dur="500"/>
                                        <p:tgtEl>
                                          <p:spTgt spid="180256"/>
                                        </p:tgtEl>
                                      </p:cBhvr>
                                    </p:animEffect>
                                  </p:childTnLst>
                                  <p:subTnLst>
                                    <p:set>
                                      <p:cBhvr override="childStyle">
                                        <p:cTn dur="1" fill="hold" display="0" masterRel="nextClick" afterEffect="1"/>
                                        <p:tgtEl>
                                          <p:spTgt spid="180256"/>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45" name="Text Box 5">
            <a:extLst>
              <a:ext uri="{FF2B5EF4-FFF2-40B4-BE49-F238E27FC236}">
                <a16:creationId xmlns:a16="http://schemas.microsoft.com/office/drawing/2014/main" id="{2A23F87B-E7BF-0B6D-B446-D248B676A279}"/>
              </a:ext>
            </a:extLst>
          </p:cNvPr>
          <p:cNvSpPr txBox="1">
            <a:spLocks noChangeArrowheads="1"/>
          </p:cNvSpPr>
          <p:nvPr/>
        </p:nvSpPr>
        <p:spPr bwMode="auto">
          <a:xfrm>
            <a:off x="1209675" y="1857376"/>
            <a:ext cx="746760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An </a:t>
            </a:r>
            <a:r>
              <a:rPr lang="en-US" altLang="en-US" b="1"/>
              <a:t>encoder </a:t>
            </a:r>
            <a:r>
              <a:rPr lang="en-US" altLang="en-US"/>
              <a:t>accepts an active logic level on one of its inputs and converts it to a coded output, such as BCD or binary. </a:t>
            </a:r>
          </a:p>
        </p:txBody>
      </p:sp>
      <p:sp>
        <p:nvSpPr>
          <p:cNvPr id="163846" name="Text Box 6">
            <a:extLst>
              <a:ext uri="{FF2B5EF4-FFF2-40B4-BE49-F238E27FC236}">
                <a16:creationId xmlns:a16="http://schemas.microsoft.com/office/drawing/2014/main" id="{1D5B0BC5-A4A0-6AA6-9724-D41AC777B0AC}"/>
              </a:ext>
            </a:extLst>
          </p:cNvPr>
          <p:cNvSpPr txBox="1">
            <a:spLocks noChangeArrowheads="1"/>
          </p:cNvSpPr>
          <p:nvPr/>
        </p:nvSpPr>
        <p:spPr bwMode="auto">
          <a:xfrm>
            <a:off x="1209675" y="3076576"/>
            <a:ext cx="4038600" cy="2530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000"/>
              <a:t>The decimal to BCD is an encoder with an input for each of the ten decimal digits and four outputs that represent the BCD code for the active digit. The basic logic diagram is shown. There is no zero input because the outputs are all LOW when the input is zero.</a:t>
            </a:r>
          </a:p>
        </p:txBody>
      </p:sp>
      <p:graphicFrame>
        <p:nvGraphicFramePr>
          <p:cNvPr id="163847" name="Object 7">
            <a:extLst>
              <a:ext uri="{FF2B5EF4-FFF2-40B4-BE49-F238E27FC236}">
                <a16:creationId xmlns:a16="http://schemas.microsoft.com/office/drawing/2014/main" id="{E223F545-B1C6-C99D-7A65-55A780E22587}"/>
              </a:ext>
            </a:extLst>
          </p:cNvPr>
          <p:cNvGraphicFramePr>
            <a:graphicFrameLocks noChangeAspect="1"/>
          </p:cNvGraphicFramePr>
          <p:nvPr>
            <p:extLst>
              <p:ext uri="{D42A27DB-BD31-4B8C-83A1-F6EECF244321}">
                <p14:modId xmlns:p14="http://schemas.microsoft.com/office/powerpoint/2010/main" val="3951616677"/>
              </p:ext>
            </p:extLst>
          </p:nvPr>
        </p:nvGraphicFramePr>
        <p:xfrm>
          <a:off x="5553075" y="3076576"/>
          <a:ext cx="2667000" cy="2417763"/>
        </p:xfrm>
        <a:graphic>
          <a:graphicData uri="http://schemas.openxmlformats.org/presentationml/2006/ole">
            <mc:AlternateContent xmlns:mc="http://schemas.openxmlformats.org/markup-compatibility/2006">
              <mc:Choice xmlns:v="urn:schemas-microsoft-com:vml" Requires="v">
                <p:oleObj name="CorelDRAW" r:id="rId3" imgW="1351708" imgH="1224727" progId="CorelDRAW.Graphic.13">
                  <p:embed/>
                </p:oleObj>
              </mc:Choice>
              <mc:Fallback>
                <p:oleObj name="CorelDRAW" r:id="rId3" imgW="1351708" imgH="1224727" progId="CorelDRAW.Graphic.13">
                  <p:embed/>
                  <p:pic>
                    <p:nvPicPr>
                      <p:cNvPr id="163847" name="Object 7">
                        <a:extLst>
                          <a:ext uri="{FF2B5EF4-FFF2-40B4-BE49-F238E27FC236}">
                            <a16:creationId xmlns:a16="http://schemas.microsoft.com/office/drawing/2014/main" id="{E223F545-B1C6-C99D-7A65-55A780E2258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53075" y="3076576"/>
                        <a:ext cx="2667000" cy="2417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63848" name="Text Box 8">
            <a:extLst>
              <a:ext uri="{FF2B5EF4-FFF2-40B4-BE49-F238E27FC236}">
                <a16:creationId xmlns:a16="http://schemas.microsoft.com/office/drawing/2014/main" id="{313057AE-046E-C268-045D-D5DD0856F21C}"/>
              </a:ext>
            </a:extLst>
          </p:cNvPr>
          <p:cNvSpPr txBox="1">
            <a:spLocks noChangeArrowheads="1"/>
          </p:cNvSpPr>
          <p:nvPr/>
        </p:nvSpPr>
        <p:spPr bwMode="auto">
          <a:xfrm>
            <a:off x="8156575" y="3787775"/>
            <a:ext cx="5334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600" i="1">
                <a:solidFill>
                  <a:srgbClr val="FF0000"/>
                </a:solidFill>
                <a:latin typeface="Arial" panose="020B0604020202020204" pitchFamily="34" charset="0"/>
              </a:rPr>
              <a:t>A</a:t>
            </a:r>
            <a:r>
              <a:rPr lang="en-US" altLang="en-US" sz="1600" baseline="-25000">
                <a:solidFill>
                  <a:srgbClr val="FF0000"/>
                </a:solidFill>
                <a:latin typeface="Arial" panose="020B0604020202020204" pitchFamily="34" charset="0"/>
              </a:rPr>
              <a:t>1</a:t>
            </a:r>
            <a:endParaRPr lang="en-US" altLang="en-US" sz="1600">
              <a:solidFill>
                <a:srgbClr val="FF0000"/>
              </a:solidFill>
              <a:latin typeface="Arial" panose="020B0604020202020204" pitchFamily="34" charset="0"/>
            </a:endParaRPr>
          </a:p>
        </p:txBody>
      </p:sp>
      <p:sp>
        <p:nvSpPr>
          <p:cNvPr id="163849" name="Text Box 9">
            <a:extLst>
              <a:ext uri="{FF2B5EF4-FFF2-40B4-BE49-F238E27FC236}">
                <a16:creationId xmlns:a16="http://schemas.microsoft.com/office/drawing/2014/main" id="{8F9B7097-3302-C93A-0385-F0291ACD8EC1}"/>
              </a:ext>
            </a:extLst>
          </p:cNvPr>
          <p:cNvSpPr txBox="1">
            <a:spLocks noChangeArrowheads="1"/>
          </p:cNvSpPr>
          <p:nvPr/>
        </p:nvSpPr>
        <p:spPr bwMode="auto">
          <a:xfrm>
            <a:off x="8143875" y="3152775"/>
            <a:ext cx="5334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600" i="1">
                <a:solidFill>
                  <a:srgbClr val="FF0000"/>
                </a:solidFill>
                <a:latin typeface="Arial" panose="020B0604020202020204" pitchFamily="34" charset="0"/>
              </a:rPr>
              <a:t>A</a:t>
            </a:r>
            <a:r>
              <a:rPr lang="en-US" altLang="en-US" sz="1600" baseline="-25000">
                <a:solidFill>
                  <a:srgbClr val="FF0000"/>
                </a:solidFill>
                <a:latin typeface="Arial" panose="020B0604020202020204" pitchFamily="34" charset="0"/>
              </a:rPr>
              <a:t>0</a:t>
            </a:r>
            <a:endParaRPr lang="en-US" altLang="en-US" sz="1600">
              <a:solidFill>
                <a:srgbClr val="FF0000"/>
              </a:solidFill>
              <a:latin typeface="Arial" panose="020B0604020202020204" pitchFamily="34" charset="0"/>
            </a:endParaRPr>
          </a:p>
        </p:txBody>
      </p:sp>
      <p:sp>
        <p:nvSpPr>
          <p:cNvPr id="163850" name="Text Box 10">
            <a:extLst>
              <a:ext uri="{FF2B5EF4-FFF2-40B4-BE49-F238E27FC236}">
                <a16:creationId xmlns:a16="http://schemas.microsoft.com/office/drawing/2014/main" id="{62F85793-D5C4-1D2A-314E-0AE34D87529D}"/>
              </a:ext>
            </a:extLst>
          </p:cNvPr>
          <p:cNvSpPr txBox="1">
            <a:spLocks noChangeArrowheads="1"/>
          </p:cNvSpPr>
          <p:nvPr/>
        </p:nvSpPr>
        <p:spPr bwMode="auto">
          <a:xfrm>
            <a:off x="8156575" y="4422775"/>
            <a:ext cx="5334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600" i="1">
                <a:solidFill>
                  <a:srgbClr val="FF0000"/>
                </a:solidFill>
                <a:latin typeface="Arial" panose="020B0604020202020204" pitchFamily="34" charset="0"/>
              </a:rPr>
              <a:t>A</a:t>
            </a:r>
            <a:r>
              <a:rPr lang="en-US" altLang="en-US" sz="1600" baseline="-25000">
                <a:solidFill>
                  <a:srgbClr val="FF0000"/>
                </a:solidFill>
                <a:latin typeface="Arial" panose="020B0604020202020204" pitchFamily="34" charset="0"/>
              </a:rPr>
              <a:t>2</a:t>
            </a:r>
            <a:endParaRPr lang="en-US" altLang="en-US" sz="1600">
              <a:solidFill>
                <a:srgbClr val="FF0000"/>
              </a:solidFill>
              <a:latin typeface="Arial" panose="020B0604020202020204" pitchFamily="34" charset="0"/>
            </a:endParaRPr>
          </a:p>
        </p:txBody>
      </p:sp>
      <p:sp>
        <p:nvSpPr>
          <p:cNvPr id="163851" name="Text Box 11">
            <a:extLst>
              <a:ext uri="{FF2B5EF4-FFF2-40B4-BE49-F238E27FC236}">
                <a16:creationId xmlns:a16="http://schemas.microsoft.com/office/drawing/2014/main" id="{053DBEB2-DD5C-D6A0-9371-6C88CA986CD7}"/>
              </a:ext>
            </a:extLst>
          </p:cNvPr>
          <p:cNvSpPr txBox="1">
            <a:spLocks noChangeArrowheads="1"/>
          </p:cNvSpPr>
          <p:nvPr/>
        </p:nvSpPr>
        <p:spPr bwMode="auto">
          <a:xfrm>
            <a:off x="8156575" y="5057775"/>
            <a:ext cx="5334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600" i="1">
                <a:solidFill>
                  <a:srgbClr val="FF0000"/>
                </a:solidFill>
                <a:latin typeface="Arial" panose="020B0604020202020204" pitchFamily="34" charset="0"/>
              </a:rPr>
              <a:t>A</a:t>
            </a:r>
            <a:r>
              <a:rPr lang="en-US" altLang="en-US" sz="1600" baseline="-25000">
                <a:solidFill>
                  <a:srgbClr val="FF0000"/>
                </a:solidFill>
                <a:latin typeface="Arial" panose="020B0604020202020204" pitchFamily="34" charset="0"/>
              </a:rPr>
              <a:t>3</a:t>
            </a:r>
            <a:endParaRPr lang="en-US" altLang="en-US" sz="1600">
              <a:solidFill>
                <a:srgbClr val="FF0000"/>
              </a:solidFill>
              <a:latin typeface="Arial" panose="020B0604020202020204" pitchFamily="34" charset="0"/>
            </a:endParaRPr>
          </a:p>
        </p:txBody>
      </p:sp>
      <p:sp>
        <p:nvSpPr>
          <p:cNvPr id="163852" name="Text Box 12">
            <a:extLst>
              <a:ext uri="{FF2B5EF4-FFF2-40B4-BE49-F238E27FC236}">
                <a16:creationId xmlns:a16="http://schemas.microsoft.com/office/drawing/2014/main" id="{942999FB-3578-E40C-0F8B-AFFEE3770C41}"/>
              </a:ext>
            </a:extLst>
          </p:cNvPr>
          <p:cNvSpPr txBox="1">
            <a:spLocks noChangeArrowheads="1"/>
          </p:cNvSpPr>
          <p:nvPr/>
        </p:nvSpPr>
        <p:spPr bwMode="auto">
          <a:xfrm>
            <a:off x="5324475" y="3000375"/>
            <a:ext cx="304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t>1</a:t>
            </a:r>
          </a:p>
        </p:txBody>
      </p:sp>
      <p:sp>
        <p:nvSpPr>
          <p:cNvPr id="163853" name="Text Box 13">
            <a:extLst>
              <a:ext uri="{FF2B5EF4-FFF2-40B4-BE49-F238E27FC236}">
                <a16:creationId xmlns:a16="http://schemas.microsoft.com/office/drawing/2014/main" id="{E36D00BB-0322-9F3B-5D87-479369A5640F}"/>
              </a:ext>
            </a:extLst>
          </p:cNvPr>
          <p:cNvSpPr txBox="1">
            <a:spLocks noChangeArrowheads="1"/>
          </p:cNvSpPr>
          <p:nvPr/>
        </p:nvSpPr>
        <p:spPr bwMode="auto">
          <a:xfrm>
            <a:off x="5324475" y="3381375"/>
            <a:ext cx="304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t>2</a:t>
            </a:r>
          </a:p>
        </p:txBody>
      </p:sp>
      <p:sp>
        <p:nvSpPr>
          <p:cNvPr id="163854" name="Text Box 14">
            <a:extLst>
              <a:ext uri="{FF2B5EF4-FFF2-40B4-BE49-F238E27FC236}">
                <a16:creationId xmlns:a16="http://schemas.microsoft.com/office/drawing/2014/main" id="{FC2DBD54-FED1-A338-36C0-848725CD3036}"/>
              </a:ext>
            </a:extLst>
          </p:cNvPr>
          <p:cNvSpPr txBox="1">
            <a:spLocks noChangeArrowheads="1"/>
          </p:cNvSpPr>
          <p:nvPr/>
        </p:nvSpPr>
        <p:spPr bwMode="auto">
          <a:xfrm>
            <a:off x="5324475" y="3686175"/>
            <a:ext cx="304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t>3</a:t>
            </a:r>
          </a:p>
        </p:txBody>
      </p:sp>
      <p:sp>
        <p:nvSpPr>
          <p:cNvPr id="163856" name="Text Box 16">
            <a:extLst>
              <a:ext uri="{FF2B5EF4-FFF2-40B4-BE49-F238E27FC236}">
                <a16:creationId xmlns:a16="http://schemas.microsoft.com/office/drawing/2014/main" id="{4FC65194-C70F-5207-E4B7-29DFFFC8928E}"/>
              </a:ext>
            </a:extLst>
          </p:cNvPr>
          <p:cNvSpPr txBox="1">
            <a:spLocks noChangeArrowheads="1"/>
          </p:cNvSpPr>
          <p:nvPr/>
        </p:nvSpPr>
        <p:spPr bwMode="auto">
          <a:xfrm>
            <a:off x="5324475" y="4219575"/>
            <a:ext cx="304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t>4</a:t>
            </a:r>
          </a:p>
        </p:txBody>
      </p:sp>
      <p:sp>
        <p:nvSpPr>
          <p:cNvPr id="163857" name="Text Box 17">
            <a:extLst>
              <a:ext uri="{FF2B5EF4-FFF2-40B4-BE49-F238E27FC236}">
                <a16:creationId xmlns:a16="http://schemas.microsoft.com/office/drawing/2014/main" id="{43684BFF-0008-5C10-C223-715378C239B5}"/>
              </a:ext>
            </a:extLst>
          </p:cNvPr>
          <p:cNvSpPr txBox="1">
            <a:spLocks noChangeArrowheads="1"/>
          </p:cNvSpPr>
          <p:nvPr/>
        </p:nvSpPr>
        <p:spPr bwMode="auto">
          <a:xfrm>
            <a:off x="5324475" y="4371975"/>
            <a:ext cx="304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t>5</a:t>
            </a:r>
          </a:p>
        </p:txBody>
      </p:sp>
      <p:sp>
        <p:nvSpPr>
          <p:cNvPr id="163858" name="Text Box 18">
            <a:extLst>
              <a:ext uri="{FF2B5EF4-FFF2-40B4-BE49-F238E27FC236}">
                <a16:creationId xmlns:a16="http://schemas.microsoft.com/office/drawing/2014/main" id="{9A194FA9-4797-B7A3-9A0A-784807C66D6E}"/>
              </a:ext>
            </a:extLst>
          </p:cNvPr>
          <p:cNvSpPr txBox="1">
            <a:spLocks noChangeArrowheads="1"/>
          </p:cNvSpPr>
          <p:nvPr/>
        </p:nvSpPr>
        <p:spPr bwMode="auto">
          <a:xfrm>
            <a:off x="5324475" y="4524375"/>
            <a:ext cx="304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t>6</a:t>
            </a:r>
          </a:p>
        </p:txBody>
      </p:sp>
      <p:sp>
        <p:nvSpPr>
          <p:cNvPr id="163859" name="Text Box 19">
            <a:extLst>
              <a:ext uri="{FF2B5EF4-FFF2-40B4-BE49-F238E27FC236}">
                <a16:creationId xmlns:a16="http://schemas.microsoft.com/office/drawing/2014/main" id="{637981CE-9380-E72D-35C9-33C85025A453}"/>
              </a:ext>
            </a:extLst>
          </p:cNvPr>
          <p:cNvSpPr txBox="1">
            <a:spLocks noChangeArrowheads="1"/>
          </p:cNvSpPr>
          <p:nvPr/>
        </p:nvSpPr>
        <p:spPr bwMode="auto">
          <a:xfrm>
            <a:off x="5324475" y="4676775"/>
            <a:ext cx="304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t>7</a:t>
            </a:r>
          </a:p>
        </p:txBody>
      </p:sp>
      <p:sp>
        <p:nvSpPr>
          <p:cNvPr id="163860" name="Text Box 20">
            <a:extLst>
              <a:ext uri="{FF2B5EF4-FFF2-40B4-BE49-F238E27FC236}">
                <a16:creationId xmlns:a16="http://schemas.microsoft.com/office/drawing/2014/main" id="{8DD5E8F2-A2C4-05C6-0518-AC50F5B3C505}"/>
              </a:ext>
            </a:extLst>
          </p:cNvPr>
          <p:cNvSpPr txBox="1">
            <a:spLocks noChangeArrowheads="1"/>
          </p:cNvSpPr>
          <p:nvPr/>
        </p:nvSpPr>
        <p:spPr bwMode="auto">
          <a:xfrm>
            <a:off x="5324475" y="4905375"/>
            <a:ext cx="304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t>8</a:t>
            </a:r>
          </a:p>
        </p:txBody>
      </p:sp>
      <p:sp>
        <p:nvSpPr>
          <p:cNvPr id="163861" name="Text Box 21">
            <a:extLst>
              <a:ext uri="{FF2B5EF4-FFF2-40B4-BE49-F238E27FC236}">
                <a16:creationId xmlns:a16="http://schemas.microsoft.com/office/drawing/2014/main" id="{30AEDA30-A6CB-2FA0-76DC-5AA5941E6A75}"/>
              </a:ext>
            </a:extLst>
          </p:cNvPr>
          <p:cNvSpPr txBox="1">
            <a:spLocks noChangeArrowheads="1"/>
          </p:cNvSpPr>
          <p:nvPr/>
        </p:nvSpPr>
        <p:spPr bwMode="auto">
          <a:xfrm>
            <a:off x="5324475" y="5286375"/>
            <a:ext cx="304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t>9</a:t>
            </a:r>
          </a:p>
        </p:txBody>
      </p:sp>
      <p:sp>
        <p:nvSpPr>
          <p:cNvPr id="2" name="Title 1">
            <a:extLst>
              <a:ext uri="{FF2B5EF4-FFF2-40B4-BE49-F238E27FC236}">
                <a16:creationId xmlns:a16="http://schemas.microsoft.com/office/drawing/2014/main" id="{25AE8490-5FDA-B3CC-9BBD-846B6BE20C2C}"/>
              </a:ext>
            </a:extLst>
          </p:cNvPr>
          <p:cNvSpPr>
            <a:spLocks noGrp="1"/>
          </p:cNvSpPr>
          <p:nvPr>
            <p:ph type="title"/>
          </p:nvPr>
        </p:nvSpPr>
        <p:spPr>
          <a:xfrm>
            <a:off x="1209675" y="995361"/>
            <a:ext cx="10058400" cy="747715"/>
          </a:xfrm>
        </p:spPr>
        <p:txBody>
          <a:bodyPr>
            <a:normAutofit/>
          </a:bodyPr>
          <a:lstStyle/>
          <a:p>
            <a:r>
              <a:rPr lang="en-US" dirty="0"/>
              <a:t>Encoders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167943" name="Object 7">
            <a:extLst>
              <a:ext uri="{FF2B5EF4-FFF2-40B4-BE49-F238E27FC236}">
                <a16:creationId xmlns:a16="http://schemas.microsoft.com/office/drawing/2014/main" id="{40A75894-7E06-9573-B228-8BC54C3CC8DD}"/>
              </a:ext>
            </a:extLst>
          </p:cNvPr>
          <p:cNvGraphicFramePr>
            <a:graphicFrameLocks noChangeAspect="1"/>
          </p:cNvGraphicFramePr>
          <p:nvPr>
            <p:extLst>
              <p:ext uri="{D42A27DB-BD31-4B8C-83A1-F6EECF244321}">
                <p14:modId xmlns:p14="http://schemas.microsoft.com/office/powerpoint/2010/main" val="826808806"/>
              </p:ext>
            </p:extLst>
          </p:nvPr>
        </p:nvGraphicFramePr>
        <p:xfrm>
          <a:off x="3733800" y="3495676"/>
          <a:ext cx="2667000" cy="2417763"/>
        </p:xfrm>
        <a:graphic>
          <a:graphicData uri="http://schemas.openxmlformats.org/presentationml/2006/ole">
            <mc:AlternateContent xmlns:mc="http://schemas.openxmlformats.org/markup-compatibility/2006">
              <mc:Choice xmlns:v="urn:schemas-microsoft-com:vml" Requires="v">
                <p:oleObj name="CorelDRAW" r:id="rId3" imgW="1351708" imgH="1224727" progId="CorelDRAW.Graphic.13">
                  <p:embed/>
                </p:oleObj>
              </mc:Choice>
              <mc:Fallback>
                <p:oleObj name="CorelDRAW" r:id="rId3" imgW="1351708" imgH="1224727" progId="CorelDRAW.Graphic.13">
                  <p:embed/>
                  <p:pic>
                    <p:nvPicPr>
                      <p:cNvPr id="167943" name="Object 7">
                        <a:extLst>
                          <a:ext uri="{FF2B5EF4-FFF2-40B4-BE49-F238E27FC236}">
                            <a16:creationId xmlns:a16="http://schemas.microsoft.com/office/drawing/2014/main" id="{40A75894-7E06-9573-B228-8BC54C3CC8D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33800" y="3495676"/>
                        <a:ext cx="2667000" cy="2417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67944" name="Text Box 8">
            <a:extLst>
              <a:ext uri="{FF2B5EF4-FFF2-40B4-BE49-F238E27FC236}">
                <a16:creationId xmlns:a16="http://schemas.microsoft.com/office/drawing/2014/main" id="{76F9A919-5B1C-94A9-901D-6A2503D1E57E}"/>
              </a:ext>
            </a:extLst>
          </p:cNvPr>
          <p:cNvSpPr txBox="1">
            <a:spLocks noChangeArrowheads="1"/>
          </p:cNvSpPr>
          <p:nvPr/>
        </p:nvSpPr>
        <p:spPr bwMode="auto">
          <a:xfrm>
            <a:off x="6337300" y="4206875"/>
            <a:ext cx="5334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600" i="1">
                <a:solidFill>
                  <a:srgbClr val="FF0000"/>
                </a:solidFill>
                <a:latin typeface="Arial" panose="020B0604020202020204" pitchFamily="34" charset="0"/>
              </a:rPr>
              <a:t>A</a:t>
            </a:r>
            <a:r>
              <a:rPr lang="en-US" altLang="en-US" sz="1600" baseline="-25000">
                <a:solidFill>
                  <a:srgbClr val="FF0000"/>
                </a:solidFill>
                <a:latin typeface="Arial" panose="020B0604020202020204" pitchFamily="34" charset="0"/>
              </a:rPr>
              <a:t>1</a:t>
            </a:r>
            <a:endParaRPr lang="en-US" altLang="en-US" sz="1600">
              <a:solidFill>
                <a:srgbClr val="FF0000"/>
              </a:solidFill>
              <a:latin typeface="Arial" panose="020B0604020202020204" pitchFamily="34" charset="0"/>
            </a:endParaRPr>
          </a:p>
        </p:txBody>
      </p:sp>
      <p:sp>
        <p:nvSpPr>
          <p:cNvPr id="167945" name="Text Box 9">
            <a:extLst>
              <a:ext uri="{FF2B5EF4-FFF2-40B4-BE49-F238E27FC236}">
                <a16:creationId xmlns:a16="http://schemas.microsoft.com/office/drawing/2014/main" id="{C63403C8-FCEB-E46C-67C9-4BC79E80233D}"/>
              </a:ext>
            </a:extLst>
          </p:cNvPr>
          <p:cNvSpPr txBox="1">
            <a:spLocks noChangeArrowheads="1"/>
          </p:cNvSpPr>
          <p:nvPr/>
        </p:nvSpPr>
        <p:spPr bwMode="auto">
          <a:xfrm>
            <a:off x="6324600" y="3571875"/>
            <a:ext cx="5334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600" i="1">
                <a:solidFill>
                  <a:srgbClr val="FF0000"/>
                </a:solidFill>
                <a:latin typeface="Arial" panose="020B0604020202020204" pitchFamily="34" charset="0"/>
              </a:rPr>
              <a:t>A</a:t>
            </a:r>
            <a:r>
              <a:rPr lang="en-US" altLang="en-US" sz="1600" baseline="-25000">
                <a:solidFill>
                  <a:srgbClr val="FF0000"/>
                </a:solidFill>
                <a:latin typeface="Arial" panose="020B0604020202020204" pitchFamily="34" charset="0"/>
              </a:rPr>
              <a:t>0</a:t>
            </a:r>
            <a:endParaRPr lang="en-US" altLang="en-US" sz="1600">
              <a:solidFill>
                <a:srgbClr val="FF0000"/>
              </a:solidFill>
              <a:latin typeface="Arial" panose="020B0604020202020204" pitchFamily="34" charset="0"/>
            </a:endParaRPr>
          </a:p>
        </p:txBody>
      </p:sp>
      <p:sp>
        <p:nvSpPr>
          <p:cNvPr id="167946" name="Text Box 10">
            <a:extLst>
              <a:ext uri="{FF2B5EF4-FFF2-40B4-BE49-F238E27FC236}">
                <a16:creationId xmlns:a16="http://schemas.microsoft.com/office/drawing/2014/main" id="{324D63D7-CF72-42F0-84EA-98183BFE00DD}"/>
              </a:ext>
            </a:extLst>
          </p:cNvPr>
          <p:cNvSpPr txBox="1">
            <a:spLocks noChangeArrowheads="1"/>
          </p:cNvSpPr>
          <p:nvPr/>
        </p:nvSpPr>
        <p:spPr bwMode="auto">
          <a:xfrm>
            <a:off x="6337300" y="4841875"/>
            <a:ext cx="5334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600" i="1">
                <a:solidFill>
                  <a:srgbClr val="FF0000"/>
                </a:solidFill>
                <a:latin typeface="Arial" panose="020B0604020202020204" pitchFamily="34" charset="0"/>
              </a:rPr>
              <a:t>A</a:t>
            </a:r>
            <a:r>
              <a:rPr lang="en-US" altLang="en-US" sz="1600" baseline="-25000">
                <a:solidFill>
                  <a:srgbClr val="FF0000"/>
                </a:solidFill>
                <a:latin typeface="Arial" panose="020B0604020202020204" pitchFamily="34" charset="0"/>
              </a:rPr>
              <a:t>2</a:t>
            </a:r>
            <a:endParaRPr lang="en-US" altLang="en-US" sz="1600">
              <a:solidFill>
                <a:srgbClr val="FF0000"/>
              </a:solidFill>
              <a:latin typeface="Arial" panose="020B0604020202020204" pitchFamily="34" charset="0"/>
            </a:endParaRPr>
          </a:p>
        </p:txBody>
      </p:sp>
      <p:sp>
        <p:nvSpPr>
          <p:cNvPr id="167947" name="Text Box 11">
            <a:extLst>
              <a:ext uri="{FF2B5EF4-FFF2-40B4-BE49-F238E27FC236}">
                <a16:creationId xmlns:a16="http://schemas.microsoft.com/office/drawing/2014/main" id="{99A56591-8CB6-9D0D-25C4-D060E48DE2D2}"/>
              </a:ext>
            </a:extLst>
          </p:cNvPr>
          <p:cNvSpPr txBox="1">
            <a:spLocks noChangeArrowheads="1"/>
          </p:cNvSpPr>
          <p:nvPr/>
        </p:nvSpPr>
        <p:spPr bwMode="auto">
          <a:xfrm>
            <a:off x="6337300" y="5476875"/>
            <a:ext cx="5334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600" i="1">
                <a:solidFill>
                  <a:srgbClr val="FF0000"/>
                </a:solidFill>
                <a:latin typeface="Arial" panose="020B0604020202020204" pitchFamily="34" charset="0"/>
              </a:rPr>
              <a:t>A</a:t>
            </a:r>
            <a:r>
              <a:rPr lang="en-US" altLang="en-US" sz="1600" baseline="-25000">
                <a:solidFill>
                  <a:srgbClr val="FF0000"/>
                </a:solidFill>
                <a:latin typeface="Arial" panose="020B0604020202020204" pitchFamily="34" charset="0"/>
              </a:rPr>
              <a:t>3</a:t>
            </a:r>
            <a:endParaRPr lang="en-US" altLang="en-US" sz="1600">
              <a:solidFill>
                <a:srgbClr val="FF0000"/>
              </a:solidFill>
              <a:latin typeface="Arial" panose="020B0604020202020204" pitchFamily="34" charset="0"/>
            </a:endParaRPr>
          </a:p>
        </p:txBody>
      </p:sp>
      <p:sp>
        <p:nvSpPr>
          <p:cNvPr id="167957" name="WordArt 21">
            <a:extLst>
              <a:ext uri="{FF2B5EF4-FFF2-40B4-BE49-F238E27FC236}">
                <a16:creationId xmlns:a16="http://schemas.microsoft.com/office/drawing/2014/main" id="{7FEC533F-8116-54FC-079A-6FD26CCADAB7}"/>
              </a:ext>
            </a:extLst>
          </p:cNvPr>
          <p:cNvSpPr>
            <a:spLocks noChangeArrowheads="1" noChangeShapeType="1" noTextEdit="1"/>
          </p:cNvSpPr>
          <p:nvPr/>
        </p:nvSpPr>
        <p:spPr bwMode="auto">
          <a:xfrm>
            <a:off x="1295400" y="1819276"/>
            <a:ext cx="1219200" cy="449263"/>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en-US" sz="2800" kern="10">
                <a:gradFill rotWithShape="0">
                  <a:gsLst>
                    <a:gs pos="0">
                      <a:srgbClr val="FFFF00"/>
                    </a:gs>
                    <a:gs pos="100000">
                      <a:srgbClr val="FF9933"/>
                    </a:gs>
                  </a:gsLst>
                  <a:path path="rect">
                    <a:fillToRect l="50000" t="50000" r="50000" b="50000"/>
                  </a:path>
                </a:gradFill>
                <a:effectLst>
                  <a:outerShdw dist="35921" dir="2700000" algn="ctr" rotWithShape="0">
                    <a:srgbClr val="C0C0C0">
                      <a:alpha val="80000"/>
                    </a:srgbClr>
                  </a:outerShdw>
                </a:effectLst>
                <a:latin typeface="Impact" panose="020B0806030902050204" pitchFamily="34" charset="0"/>
              </a:rPr>
              <a:t>Example</a:t>
            </a:r>
          </a:p>
        </p:txBody>
      </p:sp>
      <p:sp>
        <p:nvSpPr>
          <p:cNvPr id="167958" name="WordArt 22">
            <a:extLst>
              <a:ext uri="{FF2B5EF4-FFF2-40B4-BE49-F238E27FC236}">
                <a16:creationId xmlns:a16="http://schemas.microsoft.com/office/drawing/2014/main" id="{AA4CA5E5-7282-E57B-2970-5BEC7844C17B}"/>
              </a:ext>
            </a:extLst>
          </p:cNvPr>
          <p:cNvSpPr>
            <a:spLocks noChangeArrowheads="1" noChangeShapeType="1" noTextEdit="1"/>
          </p:cNvSpPr>
          <p:nvPr/>
        </p:nvSpPr>
        <p:spPr bwMode="auto">
          <a:xfrm>
            <a:off x="1295400" y="2505076"/>
            <a:ext cx="1219200" cy="449263"/>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en-US" sz="2800" kern="10">
                <a:gradFill rotWithShape="0">
                  <a:gsLst>
                    <a:gs pos="0">
                      <a:srgbClr val="FFFF00"/>
                    </a:gs>
                    <a:gs pos="100000">
                      <a:srgbClr val="FF9933"/>
                    </a:gs>
                  </a:gsLst>
                  <a:path path="rect">
                    <a:fillToRect l="50000" t="50000" r="50000" b="50000"/>
                  </a:path>
                </a:gradFill>
                <a:effectLst>
                  <a:outerShdw dist="35921" dir="2700000" algn="ctr" rotWithShape="0">
                    <a:srgbClr val="C0C0C0">
                      <a:alpha val="80000"/>
                    </a:srgbClr>
                  </a:outerShdw>
                </a:effectLst>
                <a:latin typeface="Impact" panose="020B0806030902050204" pitchFamily="34" charset="0"/>
              </a:rPr>
              <a:t>Solution</a:t>
            </a:r>
          </a:p>
        </p:txBody>
      </p:sp>
      <p:sp>
        <p:nvSpPr>
          <p:cNvPr id="167959" name="Text Box 23">
            <a:extLst>
              <a:ext uri="{FF2B5EF4-FFF2-40B4-BE49-F238E27FC236}">
                <a16:creationId xmlns:a16="http://schemas.microsoft.com/office/drawing/2014/main" id="{9FA22D85-082E-9B8D-070A-DB88AA798583}"/>
              </a:ext>
            </a:extLst>
          </p:cNvPr>
          <p:cNvSpPr txBox="1">
            <a:spLocks noChangeArrowheads="1"/>
          </p:cNvSpPr>
          <p:nvPr/>
        </p:nvSpPr>
        <p:spPr bwMode="auto">
          <a:xfrm>
            <a:off x="2667001" y="1743076"/>
            <a:ext cx="580707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000"/>
              <a:t>Show how the decimal-to-BCD encoder converts the decimal number 3 into a BCD 0011.</a:t>
            </a:r>
          </a:p>
        </p:txBody>
      </p:sp>
      <p:sp>
        <p:nvSpPr>
          <p:cNvPr id="167960" name="Text Box 24">
            <a:extLst>
              <a:ext uri="{FF2B5EF4-FFF2-40B4-BE49-F238E27FC236}">
                <a16:creationId xmlns:a16="http://schemas.microsoft.com/office/drawing/2014/main" id="{259EDC4F-3B45-054A-367C-D92A1FE36216}"/>
              </a:ext>
            </a:extLst>
          </p:cNvPr>
          <p:cNvSpPr txBox="1">
            <a:spLocks noChangeArrowheads="1"/>
          </p:cNvSpPr>
          <p:nvPr/>
        </p:nvSpPr>
        <p:spPr bwMode="auto">
          <a:xfrm>
            <a:off x="2667000" y="2428876"/>
            <a:ext cx="5334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dirty="0"/>
              <a:t>The top two OR gates have ones as indicated with the red lines. Thus the output is 0111.</a:t>
            </a:r>
          </a:p>
        </p:txBody>
      </p:sp>
      <p:grpSp>
        <p:nvGrpSpPr>
          <p:cNvPr id="167980" name="Group 44">
            <a:extLst>
              <a:ext uri="{FF2B5EF4-FFF2-40B4-BE49-F238E27FC236}">
                <a16:creationId xmlns:a16="http://schemas.microsoft.com/office/drawing/2014/main" id="{9A6CD5E1-0752-2158-6454-6881362AB6C2}"/>
              </a:ext>
            </a:extLst>
          </p:cNvPr>
          <p:cNvGrpSpPr>
            <a:grpSpLocks/>
          </p:cNvGrpSpPr>
          <p:nvPr/>
        </p:nvGrpSpPr>
        <p:grpSpPr bwMode="auto">
          <a:xfrm>
            <a:off x="3746500" y="3419475"/>
            <a:ext cx="2667000" cy="2514600"/>
            <a:chOff x="3312" y="2016"/>
            <a:chExt cx="1680" cy="1584"/>
          </a:xfrm>
        </p:grpSpPr>
        <p:sp>
          <p:nvSpPr>
            <p:cNvPr id="167979" name="Rectangle 43">
              <a:extLst>
                <a:ext uri="{FF2B5EF4-FFF2-40B4-BE49-F238E27FC236}">
                  <a16:creationId xmlns:a16="http://schemas.microsoft.com/office/drawing/2014/main" id="{96FE1666-21E2-F7DE-ED75-F659C1E8C54B}"/>
                </a:ext>
              </a:extLst>
            </p:cNvPr>
            <p:cNvSpPr>
              <a:spLocks noChangeArrowheads="1"/>
            </p:cNvSpPr>
            <p:nvPr/>
          </p:nvSpPr>
          <p:spPr bwMode="auto">
            <a:xfrm>
              <a:off x="3312" y="2016"/>
              <a:ext cx="1680" cy="158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aphicFrame>
          <p:nvGraphicFramePr>
            <p:cNvPr id="167978" name="Object 42">
              <a:extLst>
                <a:ext uri="{FF2B5EF4-FFF2-40B4-BE49-F238E27FC236}">
                  <a16:creationId xmlns:a16="http://schemas.microsoft.com/office/drawing/2014/main" id="{96AF310B-DDBF-A628-0681-C15E1EF75905}"/>
                </a:ext>
              </a:extLst>
            </p:cNvPr>
            <p:cNvGraphicFramePr>
              <a:graphicFrameLocks noChangeAspect="1"/>
            </p:cNvGraphicFramePr>
            <p:nvPr/>
          </p:nvGraphicFramePr>
          <p:xfrm>
            <a:off x="3312" y="2064"/>
            <a:ext cx="1680" cy="1523"/>
          </p:xfrm>
          <a:graphic>
            <a:graphicData uri="http://schemas.openxmlformats.org/presentationml/2006/ole">
              <mc:AlternateContent xmlns:mc="http://schemas.openxmlformats.org/markup-compatibility/2006">
                <mc:Choice xmlns:v="urn:schemas-microsoft-com:vml" Requires="v">
                  <p:oleObj name="CorelDRAW" r:id="rId5" imgW="1351708" imgH="1224727" progId="CorelDRAW.Graphic.13">
                    <p:embed/>
                  </p:oleObj>
                </mc:Choice>
                <mc:Fallback>
                  <p:oleObj name="CorelDRAW" r:id="rId5" imgW="1351708" imgH="1224727" progId="CorelDRAW.Graphic.13">
                    <p:embed/>
                    <p:pic>
                      <p:nvPicPr>
                        <p:cNvPr id="167978" name="Object 42">
                          <a:extLst>
                            <a:ext uri="{FF2B5EF4-FFF2-40B4-BE49-F238E27FC236}">
                              <a16:creationId xmlns:a16="http://schemas.microsoft.com/office/drawing/2014/main" id="{96AF310B-DDBF-A628-0681-C15E1EF7590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12" y="2064"/>
                          <a:ext cx="1680" cy="15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167948" name="Text Box 12">
            <a:extLst>
              <a:ext uri="{FF2B5EF4-FFF2-40B4-BE49-F238E27FC236}">
                <a16:creationId xmlns:a16="http://schemas.microsoft.com/office/drawing/2014/main" id="{CBDD5E0E-C672-70C7-C0D5-6EA29C9404B5}"/>
              </a:ext>
            </a:extLst>
          </p:cNvPr>
          <p:cNvSpPr txBox="1">
            <a:spLocks noChangeArrowheads="1"/>
          </p:cNvSpPr>
          <p:nvPr/>
        </p:nvSpPr>
        <p:spPr bwMode="auto">
          <a:xfrm>
            <a:off x="3505200" y="3419475"/>
            <a:ext cx="304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t>1</a:t>
            </a:r>
          </a:p>
        </p:txBody>
      </p:sp>
      <p:sp>
        <p:nvSpPr>
          <p:cNvPr id="167949" name="Text Box 13">
            <a:extLst>
              <a:ext uri="{FF2B5EF4-FFF2-40B4-BE49-F238E27FC236}">
                <a16:creationId xmlns:a16="http://schemas.microsoft.com/office/drawing/2014/main" id="{5FA7B52A-D4E6-AB8F-AC41-1C157E3DB983}"/>
              </a:ext>
            </a:extLst>
          </p:cNvPr>
          <p:cNvSpPr txBox="1">
            <a:spLocks noChangeArrowheads="1"/>
          </p:cNvSpPr>
          <p:nvPr/>
        </p:nvSpPr>
        <p:spPr bwMode="auto">
          <a:xfrm>
            <a:off x="3505200" y="3800475"/>
            <a:ext cx="304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t>2</a:t>
            </a:r>
          </a:p>
        </p:txBody>
      </p:sp>
      <p:sp>
        <p:nvSpPr>
          <p:cNvPr id="167950" name="Text Box 14">
            <a:extLst>
              <a:ext uri="{FF2B5EF4-FFF2-40B4-BE49-F238E27FC236}">
                <a16:creationId xmlns:a16="http://schemas.microsoft.com/office/drawing/2014/main" id="{36C6106D-ACBB-B7FF-8C8B-CCC0A08D8347}"/>
              </a:ext>
            </a:extLst>
          </p:cNvPr>
          <p:cNvSpPr txBox="1">
            <a:spLocks noChangeArrowheads="1"/>
          </p:cNvSpPr>
          <p:nvPr/>
        </p:nvSpPr>
        <p:spPr bwMode="auto">
          <a:xfrm>
            <a:off x="3505200" y="4105275"/>
            <a:ext cx="304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t>3</a:t>
            </a:r>
          </a:p>
        </p:txBody>
      </p:sp>
      <p:sp>
        <p:nvSpPr>
          <p:cNvPr id="167951" name="Text Box 15">
            <a:extLst>
              <a:ext uri="{FF2B5EF4-FFF2-40B4-BE49-F238E27FC236}">
                <a16:creationId xmlns:a16="http://schemas.microsoft.com/office/drawing/2014/main" id="{B194015F-2C92-EDB7-AE4F-912FA27BD3BA}"/>
              </a:ext>
            </a:extLst>
          </p:cNvPr>
          <p:cNvSpPr txBox="1">
            <a:spLocks noChangeArrowheads="1"/>
          </p:cNvSpPr>
          <p:nvPr/>
        </p:nvSpPr>
        <p:spPr bwMode="auto">
          <a:xfrm>
            <a:off x="3505200" y="4638675"/>
            <a:ext cx="304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t>4</a:t>
            </a:r>
          </a:p>
        </p:txBody>
      </p:sp>
      <p:sp>
        <p:nvSpPr>
          <p:cNvPr id="167952" name="Text Box 16">
            <a:extLst>
              <a:ext uri="{FF2B5EF4-FFF2-40B4-BE49-F238E27FC236}">
                <a16:creationId xmlns:a16="http://schemas.microsoft.com/office/drawing/2014/main" id="{2EF2F6C2-5075-848E-0328-0FF6AA378988}"/>
              </a:ext>
            </a:extLst>
          </p:cNvPr>
          <p:cNvSpPr txBox="1">
            <a:spLocks noChangeArrowheads="1"/>
          </p:cNvSpPr>
          <p:nvPr/>
        </p:nvSpPr>
        <p:spPr bwMode="auto">
          <a:xfrm>
            <a:off x="3505200" y="4791075"/>
            <a:ext cx="304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t>5</a:t>
            </a:r>
          </a:p>
        </p:txBody>
      </p:sp>
      <p:sp>
        <p:nvSpPr>
          <p:cNvPr id="167953" name="Text Box 17">
            <a:extLst>
              <a:ext uri="{FF2B5EF4-FFF2-40B4-BE49-F238E27FC236}">
                <a16:creationId xmlns:a16="http://schemas.microsoft.com/office/drawing/2014/main" id="{06C1EAB8-4B8E-559A-575B-522B082ED12C}"/>
              </a:ext>
            </a:extLst>
          </p:cNvPr>
          <p:cNvSpPr txBox="1">
            <a:spLocks noChangeArrowheads="1"/>
          </p:cNvSpPr>
          <p:nvPr/>
        </p:nvSpPr>
        <p:spPr bwMode="auto">
          <a:xfrm>
            <a:off x="3505200" y="4943475"/>
            <a:ext cx="304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t>6</a:t>
            </a:r>
          </a:p>
        </p:txBody>
      </p:sp>
      <p:sp>
        <p:nvSpPr>
          <p:cNvPr id="167954" name="Text Box 18">
            <a:extLst>
              <a:ext uri="{FF2B5EF4-FFF2-40B4-BE49-F238E27FC236}">
                <a16:creationId xmlns:a16="http://schemas.microsoft.com/office/drawing/2014/main" id="{1357A84A-175C-8EE8-C0FB-E10F96F04F68}"/>
              </a:ext>
            </a:extLst>
          </p:cNvPr>
          <p:cNvSpPr txBox="1">
            <a:spLocks noChangeArrowheads="1"/>
          </p:cNvSpPr>
          <p:nvPr/>
        </p:nvSpPr>
        <p:spPr bwMode="auto">
          <a:xfrm>
            <a:off x="3505200" y="5095875"/>
            <a:ext cx="304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t>7</a:t>
            </a:r>
          </a:p>
        </p:txBody>
      </p:sp>
      <p:sp>
        <p:nvSpPr>
          <p:cNvPr id="167955" name="Text Box 19">
            <a:extLst>
              <a:ext uri="{FF2B5EF4-FFF2-40B4-BE49-F238E27FC236}">
                <a16:creationId xmlns:a16="http://schemas.microsoft.com/office/drawing/2014/main" id="{DDF61405-DE29-2369-78FF-791FB6D9BD77}"/>
              </a:ext>
            </a:extLst>
          </p:cNvPr>
          <p:cNvSpPr txBox="1">
            <a:spLocks noChangeArrowheads="1"/>
          </p:cNvSpPr>
          <p:nvPr/>
        </p:nvSpPr>
        <p:spPr bwMode="auto">
          <a:xfrm>
            <a:off x="3505200" y="5324475"/>
            <a:ext cx="304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t>8</a:t>
            </a:r>
          </a:p>
        </p:txBody>
      </p:sp>
      <p:sp>
        <p:nvSpPr>
          <p:cNvPr id="167956" name="Text Box 20">
            <a:extLst>
              <a:ext uri="{FF2B5EF4-FFF2-40B4-BE49-F238E27FC236}">
                <a16:creationId xmlns:a16="http://schemas.microsoft.com/office/drawing/2014/main" id="{6CADD110-06C4-EA9D-7723-6BD98262EAAE}"/>
              </a:ext>
            </a:extLst>
          </p:cNvPr>
          <p:cNvSpPr txBox="1">
            <a:spLocks noChangeArrowheads="1"/>
          </p:cNvSpPr>
          <p:nvPr/>
        </p:nvSpPr>
        <p:spPr bwMode="auto">
          <a:xfrm>
            <a:off x="3505200" y="5705475"/>
            <a:ext cx="304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t>9</a:t>
            </a:r>
          </a:p>
        </p:txBody>
      </p:sp>
      <p:grpSp>
        <p:nvGrpSpPr>
          <p:cNvPr id="167977" name="Group 41">
            <a:extLst>
              <a:ext uri="{FF2B5EF4-FFF2-40B4-BE49-F238E27FC236}">
                <a16:creationId xmlns:a16="http://schemas.microsoft.com/office/drawing/2014/main" id="{A6294C08-6AEB-4A37-743C-6FEEBB488DB1}"/>
              </a:ext>
            </a:extLst>
          </p:cNvPr>
          <p:cNvGrpSpPr>
            <a:grpSpLocks/>
          </p:cNvGrpSpPr>
          <p:nvPr/>
        </p:nvGrpSpPr>
        <p:grpSpPr bwMode="auto">
          <a:xfrm>
            <a:off x="3730626" y="3343275"/>
            <a:ext cx="396875" cy="2573338"/>
            <a:chOff x="3302" y="1968"/>
            <a:chExt cx="250" cy="1621"/>
          </a:xfrm>
        </p:grpSpPr>
        <p:sp>
          <p:nvSpPr>
            <p:cNvPr id="167962" name="Text Box 26">
              <a:extLst>
                <a:ext uri="{FF2B5EF4-FFF2-40B4-BE49-F238E27FC236}">
                  <a16:creationId xmlns:a16="http://schemas.microsoft.com/office/drawing/2014/main" id="{75750EDD-E649-944E-1442-643BF622707E}"/>
                </a:ext>
              </a:extLst>
            </p:cNvPr>
            <p:cNvSpPr txBox="1">
              <a:spLocks noChangeArrowheads="1"/>
            </p:cNvSpPr>
            <p:nvPr/>
          </p:nvSpPr>
          <p:spPr bwMode="auto">
            <a:xfrm>
              <a:off x="3302" y="1968"/>
              <a:ext cx="240"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solidFill>
                    <a:srgbClr val="FF0000"/>
                  </a:solidFill>
                </a:rPr>
                <a:t>0</a:t>
              </a:r>
            </a:p>
          </p:txBody>
        </p:sp>
        <p:sp>
          <p:nvSpPr>
            <p:cNvPr id="167963" name="Text Box 27">
              <a:extLst>
                <a:ext uri="{FF2B5EF4-FFF2-40B4-BE49-F238E27FC236}">
                  <a16:creationId xmlns:a16="http://schemas.microsoft.com/office/drawing/2014/main" id="{DE031267-FB63-B182-0A1A-10B8E940FDCE}"/>
                </a:ext>
              </a:extLst>
            </p:cNvPr>
            <p:cNvSpPr txBox="1">
              <a:spLocks noChangeArrowheads="1"/>
            </p:cNvSpPr>
            <p:nvPr/>
          </p:nvSpPr>
          <p:spPr bwMode="auto">
            <a:xfrm>
              <a:off x="3302" y="2976"/>
              <a:ext cx="240"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solidFill>
                    <a:srgbClr val="FF0000"/>
                  </a:solidFill>
                </a:rPr>
                <a:t>0</a:t>
              </a:r>
            </a:p>
          </p:txBody>
        </p:sp>
        <p:sp>
          <p:nvSpPr>
            <p:cNvPr id="167964" name="Text Box 28">
              <a:extLst>
                <a:ext uri="{FF2B5EF4-FFF2-40B4-BE49-F238E27FC236}">
                  <a16:creationId xmlns:a16="http://schemas.microsoft.com/office/drawing/2014/main" id="{ED4AB5B1-CDA9-401E-0AE4-6787104842C9}"/>
                </a:ext>
              </a:extLst>
            </p:cNvPr>
            <p:cNvSpPr txBox="1">
              <a:spLocks noChangeArrowheads="1"/>
            </p:cNvSpPr>
            <p:nvPr/>
          </p:nvSpPr>
          <p:spPr bwMode="auto">
            <a:xfrm>
              <a:off x="3302" y="2208"/>
              <a:ext cx="240"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solidFill>
                    <a:srgbClr val="FF0000"/>
                  </a:solidFill>
                </a:rPr>
                <a:t>0</a:t>
              </a:r>
            </a:p>
          </p:txBody>
        </p:sp>
        <p:sp>
          <p:nvSpPr>
            <p:cNvPr id="167965" name="Text Box 29">
              <a:extLst>
                <a:ext uri="{FF2B5EF4-FFF2-40B4-BE49-F238E27FC236}">
                  <a16:creationId xmlns:a16="http://schemas.microsoft.com/office/drawing/2014/main" id="{D3D7FA27-48F1-7AEB-E2E5-CBE90F01D762}"/>
                </a:ext>
              </a:extLst>
            </p:cNvPr>
            <p:cNvSpPr txBox="1">
              <a:spLocks noChangeArrowheads="1"/>
            </p:cNvSpPr>
            <p:nvPr/>
          </p:nvSpPr>
          <p:spPr bwMode="auto">
            <a:xfrm>
              <a:off x="3302" y="2847"/>
              <a:ext cx="240"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solidFill>
                    <a:srgbClr val="FF0000"/>
                  </a:solidFill>
                </a:rPr>
                <a:t>0</a:t>
              </a:r>
            </a:p>
          </p:txBody>
        </p:sp>
        <p:sp>
          <p:nvSpPr>
            <p:cNvPr id="167966" name="Text Box 30">
              <a:extLst>
                <a:ext uri="{FF2B5EF4-FFF2-40B4-BE49-F238E27FC236}">
                  <a16:creationId xmlns:a16="http://schemas.microsoft.com/office/drawing/2014/main" id="{F46A99E3-DC48-5B10-0517-C7C64F1F8064}"/>
                </a:ext>
              </a:extLst>
            </p:cNvPr>
            <p:cNvSpPr txBox="1">
              <a:spLocks noChangeArrowheads="1"/>
            </p:cNvSpPr>
            <p:nvPr/>
          </p:nvSpPr>
          <p:spPr bwMode="auto">
            <a:xfrm>
              <a:off x="3302" y="2736"/>
              <a:ext cx="240"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solidFill>
                    <a:srgbClr val="FF0000"/>
                  </a:solidFill>
                </a:rPr>
                <a:t>0</a:t>
              </a:r>
            </a:p>
          </p:txBody>
        </p:sp>
        <p:sp>
          <p:nvSpPr>
            <p:cNvPr id="167967" name="Text Box 31">
              <a:extLst>
                <a:ext uri="{FF2B5EF4-FFF2-40B4-BE49-F238E27FC236}">
                  <a16:creationId xmlns:a16="http://schemas.microsoft.com/office/drawing/2014/main" id="{8BE4AB78-92F0-9D31-2213-95C334D8D314}"/>
                </a:ext>
              </a:extLst>
            </p:cNvPr>
            <p:cNvSpPr txBox="1">
              <a:spLocks noChangeArrowheads="1"/>
            </p:cNvSpPr>
            <p:nvPr/>
          </p:nvSpPr>
          <p:spPr bwMode="auto">
            <a:xfrm>
              <a:off x="3302" y="2919"/>
              <a:ext cx="240"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solidFill>
                    <a:srgbClr val="FF0000"/>
                  </a:solidFill>
                </a:rPr>
                <a:t>0</a:t>
              </a:r>
            </a:p>
          </p:txBody>
        </p:sp>
        <p:sp>
          <p:nvSpPr>
            <p:cNvPr id="167969" name="Text Box 33">
              <a:extLst>
                <a:ext uri="{FF2B5EF4-FFF2-40B4-BE49-F238E27FC236}">
                  <a16:creationId xmlns:a16="http://schemas.microsoft.com/office/drawing/2014/main" id="{88DAAFAA-E72A-A520-3DBC-1F05C8DC20EA}"/>
                </a:ext>
              </a:extLst>
            </p:cNvPr>
            <p:cNvSpPr txBox="1">
              <a:spLocks noChangeArrowheads="1"/>
            </p:cNvSpPr>
            <p:nvPr/>
          </p:nvSpPr>
          <p:spPr bwMode="auto">
            <a:xfrm>
              <a:off x="3302" y="3178"/>
              <a:ext cx="240"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solidFill>
                    <a:srgbClr val="FF0000"/>
                  </a:solidFill>
                </a:rPr>
                <a:t>0</a:t>
              </a:r>
            </a:p>
          </p:txBody>
        </p:sp>
        <p:sp>
          <p:nvSpPr>
            <p:cNvPr id="167971" name="Text Box 35">
              <a:extLst>
                <a:ext uri="{FF2B5EF4-FFF2-40B4-BE49-F238E27FC236}">
                  <a16:creationId xmlns:a16="http://schemas.microsoft.com/office/drawing/2014/main" id="{4C9A43DF-B436-4D92-2B29-4738FFFDA8DE}"/>
                </a:ext>
              </a:extLst>
            </p:cNvPr>
            <p:cNvSpPr txBox="1">
              <a:spLocks noChangeArrowheads="1"/>
            </p:cNvSpPr>
            <p:nvPr/>
          </p:nvSpPr>
          <p:spPr bwMode="auto">
            <a:xfrm>
              <a:off x="3302" y="3397"/>
              <a:ext cx="240"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solidFill>
                    <a:srgbClr val="FF0000"/>
                  </a:solidFill>
                </a:rPr>
                <a:t>0</a:t>
              </a:r>
            </a:p>
          </p:txBody>
        </p:sp>
        <p:sp>
          <p:nvSpPr>
            <p:cNvPr id="167972" name="Text Box 36">
              <a:extLst>
                <a:ext uri="{FF2B5EF4-FFF2-40B4-BE49-F238E27FC236}">
                  <a16:creationId xmlns:a16="http://schemas.microsoft.com/office/drawing/2014/main" id="{7E6A50D6-C54F-A2BA-5C51-9163362626EB}"/>
                </a:ext>
              </a:extLst>
            </p:cNvPr>
            <p:cNvSpPr txBox="1">
              <a:spLocks noChangeArrowheads="1"/>
            </p:cNvSpPr>
            <p:nvPr/>
          </p:nvSpPr>
          <p:spPr bwMode="auto">
            <a:xfrm>
              <a:off x="3312" y="2352"/>
              <a:ext cx="240"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solidFill>
                    <a:srgbClr val="FF0000"/>
                  </a:solidFill>
                </a:rPr>
                <a:t>1</a:t>
              </a:r>
            </a:p>
          </p:txBody>
        </p:sp>
      </p:grpSp>
      <p:sp>
        <p:nvSpPr>
          <p:cNvPr id="167970" name="Text Box 34">
            <a:extLst>
              <a:ext uri="{FF2B5EF4-FFF2-40B4-BE49-F238E27FC236}">
                <a16:creationId xmlns:a16="http://schemas.microsoft.com/office/drawing/2014/main" id="{2317E0AE-E9AB-AAB6-B8A2-CEE73D68F39D}"/>
              </a:ext>
            </a:extLst>
          </p:cNvPr>
          <p:cNvSpPr txBox="1">
            <a:spLocks noChangeArrowheads="1"/>
          </p:cNvSpPr>
          <p:nvPr/>
        </p:nvSpPr>
        <p:spPr bwMode="auto">
          <a:xfrm>
            <a:off x="6108700" y="5324475"/>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solidFill>
                  <a:srgbClr val="FF0000"/>
                </a:solidFill>
              </a:rPr>
              <a:t>0</a:t>
            </a:r>
          </a:p>
        </p:txBody>
      </p:sp>
      <p:sp>
        <p:nvSpPr>
          <p:cNvPr id="167981" name="Text Box 45">
            <a:extLst>
              <a:ext uri="{FF2B5EF4-FFF2-40B4-BE49-F238E27FC236}">
                <a16:creationId xmlns:a16="http://schemas.microsoft.com/office/drawing/2014/main" id="{FA5CED26-B3B3-F5FC-E243-3E335C236159}"/>
              </a:ext>
            </a:extLst>
          </p:cNvPr>
          <p:cNvSpPr txBox="1">
            <a:spLocks noChangeArrowheads="1"/>
          </p:cNvSpPr>
          <p:nvPr/>
        </p:nvSpPr>
        <p:spPr bwMode="auto">
          <a:xfrm>
            <a:off x="6108700" y="4714875"/>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solidFill>
                  <a:srgbClr val="FF0000"/>
                </a:solidFill>
              </a:rPr>
              <a:t>0</a:t>
            </a:r>
          </a:p>
        </p:txBody>
      </p:sp>
      <p:sp>
        <p:nvSpPr>
          <p:cNvPr id="167982" name="Text Box 46">
            <a:extLst>
              <a:ext uri="{FF2B5EF4-FFF2-40B4-BE49-F238E27FC236}">
                <a16:creationId xmlns:a16="http://schemas.microsoft.com/office/drawing/2014/main" id="{19183225-5FD2-1C03-8686-8535D7F0B9FD}"/>
              </a:ext>
            </a:extLst>
          </p:cNvPr>
          <p:cNvSpPr txBox="1">
            <a:spLocks noChangeArrowheads="1"/>
          </p:cNvSpPr>
          <p:nvPr/>
        </p:nvSpPr>
        <p:spPr bwMode="auto">
          <a:xfrm>
            <a:off x="6108700" y="4105275"/>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solidFill>
                  <a:srgbClr val="FF0000"/>
                </a:solidFill>
              </a:rPr>
              <a:t>1</a:t>
            </a:r>
          </a:p>
        </p:txBody>
      </p:sp>
      <p:sp>
        <p:nvSpPr>
          <p:cNvPr id="167983" name="Text Box 47">
            <a:extLst>
              <a:ext uri="{FF2B5EF4-FFF2-40B4-BE49-F238E27FC236}">
                <a16:creationId xmlns:a16="http://schemas.microsoft.com/office/drawing/2014/main" id="{40CC70CF-04E8-518A-A606-64582E93934D}"/>
              </a:ext>
            </a:extLst>
          </p:cNvPr>
          <p:cNvSpPr txBox="1">
            <a:spLocks noChangeArrowheads="1"/>
          </p:cNvSpPr>
          <p:nvPr/>
        </p:nvSpPr>
        <p:spPr bwMode="auto">
          <a:xfrm>
            <a:off x="6108700" y="3419475"/>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solidFill>
                  <a:srgbClr val="FF0000"/>
                </a:solidFill>
              </a:rPr>
              <a:t>1</a:t>
            </a:r>
          </a:p>
        </p:txBody>
      </p:sp>
      <p:sp>
        <p:nvSpPr>
          <p:cNvPr id="2" name="Title 1">
            <a:extLst>
              <a:ext uri="{FF2B5EF4-FFF2-40B4-BE49-F238E27FC236}">
                <a16:creationId xmlns:a16="http://schemas.microsoft.com/office/drawing/2014/main" id="{CCFB27FF-88AB-CF51-5820-0DC76FC4F0D3}"/>
              </a:ext>
            </a:extLst>
          </p:cNvPr>
          <p:cNvSpPr>
            <a:spLocks noGrp="1"/>
          </p:cNvSpPr>
          <p:nvPr>
            <p:ph type="title"/>
          </p:nvPr>
        </p:nvSpPr>
        <p:spPr>
          <a:xfrm>
            <a:off x="1270000" y="941388"/>
            <a:ext cx="10058400" cy="708026"/>
          </a:xfrm>
        </p:spPr>
        <p:txBody>
          <a:bodyPr>
            <a:normAutofit fontScale="90000"/>
          </a:bodyPr>
          <a:lstStyle/>
          <a:p>
            <a:r>
              <a:rPr lang="en-US" dirty="0"/>
              <a:t>Encoders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67958"/>
                                        </p:tgtEl>
                                        <p:attrNameLst>
                                          <p:attrName>style.visibility</p:attrName>
                                        </p:attrNameLst>
                                      </p:cBhvr>
                                      <p:to>
                                        <p:strVal val="visible"/>
                                      </p:to>
                                    </p:set>
                                    <p:animEffect transition="in" filter="dissolve">
                                      <p:cBhvr>
                                        <p:cTn id="7" dur="500"/>
                                        <p:tgtEl>
                                          <p:spTgt spid="167958"/>
                                        </p:tgtEl>
                                      </p:cBhvr>
                                    </p:animEffect>
                                  </p:childTnLst>
                                </p:cTn>
                              </p:par>
                              <p:par>
                                <p:cTn id="8" presetID="2" presetClass="entr" presetSubtype="2" fill="hold" nodeType="withEffect">
                                  <p:stCondLst>
                                    <p:cond delay="0"/>
                                  </p:stCondLst>
                                  <p:childTnLst>
                                    <p:set>
                                      <p:cBhvr>
                                        <p:cTn id="9" dur="1" fill="hold">
                                          <p:stCondLst>
                                            <p:cond delay="0"/>
                                          </p:stCondLst>
                                        </p:cTn>
                                        <p:tgtEl>
                                          <p:spTgt spid="167960"/>
                                        </p:tgtEl>
                                        <p:attrNameLst>
                                          <p:attrName>style.visibility</p:attrName>
                                        </p:attrNameLst>
                                      </p:cBhvr>
                                      <p:to>
                                        <p:strVal val="visible"/>
                                      </p:to>
                                    </p:set>
                                    <p:anim calcmode="lin" valueType="num">
                                      <p:cBhvr additive="base">
                                        <p:cTn id="10" dur="500" fill="hold"/>
                                        <p:tgtEl>
                                          <p:spTgt spid="167960"/>
                                        </p:tgtEl>
                                        <p:attrNameLst>
                                          <p:attrName>ppt_x</p:attrName>
                                        </p:attrNameLst>
                                      </p:cBhvr>
                                      <p:tavLst>
                                        <p:tav tm="0">
                                          <p:val>
                                            <p:strVal val="1+#ppt_w/2"/>
                                          </p:val>
                                        </p:tav>
                                        <p:tav tm="100000">
                                          <p:val>
                                            <p:strVal val="#ppt_x"/>
                                          </p:val>
                                        </p:tav>
                                      </p:tavLst>
                                    </p:anim>
                                    <p:anim calcmode="lin" valueType="num">
                                      <p:cBhvr additive="base">
                                        <p:cTn id="11" dur="500" fill="hold"/>
                                        <p:tgtEl>
                                          <p:spTgt spid="167960"/>
                                        </p:tgtEl>
                                        <p:attrNameLst>
                                          <p:attrName>ppt_y</p:attrName>
                                        </p:attrNameLst>
                                      </p:cBhvr>
                                      <p:tavLst>
                                        <p:tav tm="0">
                                          <p:val>
                                            <p:strVal val="#ppt_y"/>
                                          </p:val>
                                        </p:tav>
                                        <p:tav tm="100000">
                                          <p:val>
                                            <p:strVal val="#ppt_y"/>
                                          </p:val>
                                        </p:tav>
                                      </p:tavLst>
                                    </p:anim>
                                  </p:childTnLst>
                                </p:cTn>
                              </p:par>
                            </p:childTnLst>
                          </p:cTn>
                        </p:par>
                        <p:par>
                          <p:cTn id="12" fill="hold" nodeType="afterGroup">
                            <p:stCondLst>
                              <p:cond delay="500"/>
                            </p:stCondLst>
                            <p:childTnLst>
                              <p:par>
                                <p:cTn id="13" presetID="9" presetClass="entr" presetSubtype="0" fill="hold" nodeType="afterEffect">
                                  <p:stCondLst>
                                    <p:cond delay="0"/>
                                  </p:stCondLst>
                                  <p:childTnLst>
                                    <p:set>
                                      <p:cBhvr>
                                        <p:cTn id="14" dur="1" fill="hold">
                                          <p:stCondLst>
                                            <p:cond delay="0"/>
                                          </p:stCondLst>
                                        </p:cTn>
                                        <p:tgtEl>
                                          <p:spTgt spid="167977"/>
                                        </p:tgtEl>
                                        <p:attrNameLst>
                                          <p:attrName>style.visibility</p:attrName>
                                        </p:attrNameLst>
                                      </p:cBhvr>
                                      <p:to>
                                        <p:strVal val="visible"/>
                                      </p:to>
                                    </p:set>
                                    <p:animEffect transition="in" filter="dissolve">
                                      <p:cBhvr>
                                        <p:cTn id="15" dur="500"/>
                                        <p:tgtEl>
                                          <p:spTgt spid="167977"/>
                                        </p:tgtEl>
                                      </p:cBhvr>
                                    </p:animEffect>
                                  </p:childTnLst>
                                </p:cTn>
                              </p:par>
                            </p:childTnLst>
                          </p:cTn>
                        </p:par>
                        <p:par>
                          <p:cTn id="16" fill="hold" nodeType="afterGroup">
                            <p:stCondLst>
                              <p:cond delay="1000"/>
                            </p:stCondLst>
                            <p:childTnLst>
                              <p:par>
                                <p:cTn id="17" presetID="9" presetClass="entr" presetSubtype="0" fill="hold" nodeType="afterEffect">
                                  <p:stCondLst>
                                    <p:cond delay="0"/>
                                  </p:stCondLst>
                                  <p:childTnLst>
                                    <p:set>
                                      <p:cBhvr>
                                        <p:cTn id="18" dur="1" fill="hold">
                                          <p:stCondLst>
                                            <p:cond delay="0"/>
                                          </p:stCondLst>
                                        </p:cTn>
                                        <p:tgtEl>
                                          <p:spTgt spid="167980"/>
                                        </p:tgtEl>
                                        <p:attrNameLst>
                                          <p:attrName>style.visibility</p:attrName>
                                        </p:attrNameLst>
                                      </p:cBhvr>
                                      <p:to>
                                        <p:strVal val="visible"/>
                                      </p:to>
                                    </p:set>
                                    <p:animEffect transition="in" filter="dissolve">
                                      <p:cBhvr>
                                        <p:cTn id="19" dur="500"/>
                                        <p:tgtEl>
                                          <p:spTgt spid="167980"/>
                                        </p:tgtEl>
                                      </p:cBhvr>
                                    </p:animEffect>
                                  </p:childTnLst>
                                </p:cTn>
                              </p:par>
                            </p:childTnLst>
                          </p:cTn>
                        </p:par>
                        <p:par>
                          <p:cTn id="20" fill="hold" nodeType="afterGroup">
                            <p:stCondLst>
                              <p:cond delay="1500"/>
                            </p:stCondLst>
                            <p:childTnLst>
                              <p:par>
                                <p:cTn id="21" presetID="9" presetClass="entr" presetSubtype="0" fill="hold" nodeType="afterEffect">
                                  <p:stCondLst>
                                    <p:cond delay="0"/>
                                  </p:stCondLst>
                                  <p:childTnLst>
                                    <p:set>
                                      <p:cBhvr>
                                        <p:cTn id="22" dur="1" fill="hold">
                                          <p:stCondLst>
                                            <p:cond delay="0"/>
                                          </p:stCondLst>
                                        </p:cTn>
                                        <p:tgtEl>
                                          <p:spTgt spid="167970"/>
                                        </p:tgtEl>
                                        <p:attrNameLst>
                                          <p:attrName>style.visibility</p:attrName>
                                        </p:attrNameLst>
                                      </p:cBhvr>
                                      <p:to>
                                        <p:strVal val="visible"/>
                                      </p:to>
                                    </p:set>
                                    <p:animEffect transition="in" filter="dissolve">
                                      <p:cBhvr>
                                        <p:cTn id="23" dur="500"/>
                                        <p:tgtEl>
                                          <p:spTgt spid="167970"/>
                                        </p:tgtEl>
                                      </p:cBhvr>
                                    </p:animEffect>
                                  </p:childTnLst>
                                </p:cTn>
                              </p:par>
                              <p:par>
                                <p:cTn id="24" presetID="9" presetClass="entr" presetSubtype="0" fill="hold" nodeType="withEffect">
                                  <p:stCondLst>
                                    <p:cond delay="0"/>
                                  </p:stCondLst>
                                  <p:childTnLst>
                                    <p:set>
                                      <p:cBhvr>
                                        <p:cTn id="25" dur="1" fill="hold">
                                          <p:stCondLst>
                                            <p:cond delay="0"/>
                                          </p:stCondLst>
                                        </p:cTn>
                                        <p:tgtEl>
                                          <p:spTgt spid="167981"/>
                                        </p:tgtEl>
                                        <p:attrNameLst>
                                          <p:attrName>style.visibility</p:attrName>
                                        </p:attrNameLst>
                                      </p:cBhvr>
                                      <p:to>
                                        <p:strVal val="visible"/>
                                      </p:to>
                                    </p:set>
                                    <p:animEffect transition="in" filter="dissolve">
                                      <p:cBhvr>
                                        <p:cTn id="26" dur="500"/>
                                        <p:tgtEl>
                                          <p:spTgt spid="167981"/>
                                        </p:tgtEl>
                                      </p:cBhvr>
                                    </p:animEffect>
                                  </p:childTnLst>
                                </p:cTn>
                              </p:par>
                              <p:par>
                                <p:cTn id="27" presetID="9" presetClass="entr" presetSubtype="0" fill="hold" nodeType="withEffect">
                                  <p:stCondLst>
                                    <p:cond delay="0"/>
                                  </p:stCondLst>
                                  <p:childTnLst>
                                    <p:set>
                                      <p:cBhvr>
                                        <p:cTn id="28" dur="1" fill="hold">
                                          <p:stCondLst>
                                            <p:cond delay="0"/>
                                          </p:stCondLst>
                                        </p:cTn>
                                        <p:tgtEl>
                                          <p:spTgt spid="167982"/>
                                        </p:tgtEl>
                                        <p:attrNameLst>
                                          <p:attrName>style.visibility</p:attrName>
                                        </p:attrNameLst>
                                      </p:cBhvr>
                                      <p:to>
                                        <p:strVal val="visible"/>
                                      </p:to>
                                    </p:set>
                                    <p:animEffect transition="in" filter="dissolve">
                                      <p:cBhvr>
                                        <p:cTn id="29" dur="500"/>
                                        <p:tgtEl>
                                          <p:spTgt spid="167982"/>
                                        </p:tgtEl>
                                      </p:cBhvr>
                                    </p:animEffect>
                                  </p:childTnLst>
                                </p:cTn>
                              </p:par>
                              <p:par>
                                <p:cTn id="30" presetID="9" presetClass="entr" presetSubtype="0" fill="hold" nodeType="withEffect">
                                  <p:stCondLst>
                                    <p:cond delay="0"/>
                                  </p:stCondLst>
                                  <p:childTnLst>
                                    <p:set>
                                      <p:cBhvr>
                                        <p:cTn id="31" dur="1" fill="hold">
                                          <p:stCondLst>
                                            <p:cond delay="0"/>
                                          </p:stCondLst>
                                        </p:cTn>
                                        <p:tgtEl>
                                          <p:spTgt spid="167983"/>
                                        </p:tgtEl>
                                        <p:attrNameLst>
                                          <p:attrName>style.visibility</p:attrName>
                                        </p:attrNameLst>
                                      </p:cBhvr>
                                      <p:to>
                                        <p:strVal val="visible"/>
                                      </p:to>
                                    </p:set>
                                    <p:animEffect transition="in" filter="dissolve">
                                      <p:cBhvr>
                                        <p:cTn id="32" dur="500"/>
                                        <p:tgtEl>
                                          <p:spTgt spid="1679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7960" grpId="0"/>
      <p:bldP spid="167970" grpId="0"/>
      <p:bldP spid="167981" grpId="0"/>
      <p:bldP spid="167982" grpId="0"/>
      <p:bldP spid="167983" grpId="0"/>
    </p:bld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0025" name="Text Box 41">
            <a:extLst>
              <a:ext uri="{FF2B5EF4-FFF2-40B4-BE49-F238E27FC236}">
                <a16:creationId xmlns:a16="http://schemas.microsoft.com/office/drawing/2014/main" id="{D5978470-735B-DEBC-7C34-7A41CF9A637D}"/>
              </a:ext>
            </a:extLst>
          </p:cNvPr>
          <p:cNvSpPr txBox="1">
            <a:spLocks noChangeArrowheads="1"/>
          </p:cNvSpPr>
          <p:nvPr/>
        </p:nvSpPr>
        <p:spPr bwMode="auto">
          <a:xfrm>
            <a:off x="1247775" y="1819276"/>
            <a:ext cx="746760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The 74HC147 is an example of an IC encoder. It is has ten active-LOW inputs and converts the active input to an active-LOW BCD output. </a:t>
            </a:r>
          </a:p>
        </p:txBody>
      </p:sp>
      <p:sp>
        <p:nvSpPr>
          <p:cNvPr id="170026" name="Text Box 42">
            <a:extLst>
              <a:ext uri="{FF2B5EF4-FFF2-40B4-BE49-F238E27FC236}">
                <a16:creationId xmlns:a16="http://schemas.microsoft.com/office/drawing/2014/main" id="{327FBF4F-CF6B-A17B-F098-52479799DE82}"/>
              </a:ext>
            </a:extLst>
          </p:cNvPr>
          <p:cNvSpPr txBox="1">
            <a:spLocks noChangeArrowheads="1"/>
          </p:cNvSpPr>
          <p:nvPr/>
        </p:nvSpPr>
        <p:spPr bwMode="auto">
          <a:xfrm>
            <a:off x="1323975" y="3267076"/>
            <a:ext cx="3657600" cy="1920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a:t>This device is offers additional flexibility in that it is a </a:t>
            </a:r>
            <a:r>
              <a:rPr lang="en-US" altLang="en-US" sz="2000" b="1"/>
              <a:t>priority encoder</a:t>
            </a:r>
            <a:r>
              <a:rPr lang="en-US" altLang="en-US" sz="2000"/>
              <a:t>. This means that if more than one input is active, the one with the highest order decimal digit will be active.</a:t>
            </a:r>
          </a:p>
        </p:txBody>
      </p:sp>
      <p:sp>
        <p:nvSpPr>
          <p:cNvPr id="170031" name="Text Box 47">
            <a:extLst>
              <a:ext uri="{FF2B5EF4-FFF2-40B4-BE49-F238E27FC236}">
                <a16:creationId xmlns:a16="http://schemas.microsoft.com/office/drawing/2014/main" id="{B94057B4-9F9C-7E12-9F27-EE80AE1D2979}"/>
              </a:ext>
            </a:extLst>
          </p:cNvPr>
          <p:cNvSpPr txBox="1">
            <a:spLocks noChangeArrowheads="1"/>
          </p:cNvSpPr>
          <p:nvPr/>
        </p:nvSpPr>
        <p:spPr bwMode="auto">
          <a:xfrm>
            <a:off x="5057775" y="4273550"/>
            <a:ext cx="11430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solidFill>
                  <a:srgbClr val="FF0000"/>
                </a:solidFill>
              </a:rPr>
              <a:t>Decimal input</a:t>
            </a:r>
          </a:p>
        </p:txBody>
      </p:sp>
      <p:sp>
        <p:nvSpPr>
          <p:cNvPr id="170032" name="Text Box 48">
            <a:extLst>
              <a:ext uri="{FF2B5EF4-FFF2-40B4-BE49-F238E27FC236}">
                <a16:creationId xmlns:a16="http://schemas.microsoft.com/office/drawing/2014/main" id="{DE8CC76A-196D-0308-C031-1148E2BCD003}"/>
              </a:ext>
            </a:extLst>
          </p:cNvPr>
          <p:cNvSpPr txBox="1">
            <a:spLocks noChangeArrowheads="1"/>
          </p:cNvSpPr>
          <p:nvPr/>
        </p:nvSpPr>
        <p:spPr bwMode="auto">
          <a:xfrm>
            <a:off x="8181975" y="4273550"/>
            <a:ext cx="8382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solidFill>
                  <a:srgbClr val="FF0000"/>
                </a:solidFill>
              </a:rPr>
              <a:t>BCD output</a:t>
            </a:r>
          </a:p>
        </p:txBody>
      </p:sp>
      <p:graphicFrame>
        <p:nvGraphicFramePr>
          <p:cNvPr id="170033" name="Object 49">
            <a:extLst>
              <a:ext uri="{FF2B5EF4-FFF2-40B4-BE49-F238E27FC236}">
                <a16:creationId xmlns:a16="http://schemas.microsoft.com/office/drawing/2014/main" id="{2E4FB49C-9CC3-9632-17D5-6741D900B19C}"/>
              </a:ext>
            </a:extLst>
          </p:cNvPr>
          <p:cNvGraphicFramePr>
            <a:graphicFrameLocks noChangeAspect="1"/>
          </p:cNvGraphicFramePr>
          <p:nvPr>
            <p:extLst>
              <p:ext uri="{D42A27DB-BD31-4B8C-83A1-F6EECF244321}">
                <p14:modId xmlns:p14="http://schemas.microsoft.com/office/powerpoint/2010/main" val="1977256262"/>
              </p:ext>
            </p:extLst>
          </p:nvPr>
        </p:nvGraphicFramePr>
        <p:xfrm>
          <a:off x="5819776" y="2962275"/>
          <a:ext cx="2366963" cy="2971800"/>
        </p:xfrm>
        <a:graphic>
          <a:graphicData uri="http://schemas.openxmlformats.org/presentationml/2006/ole">
            <mc:AlternateContent xmlns:mc="http://schemas.openxmlformats.org/markup-compatibility/2006">
              <mc:Choice xmlns:v="urn:schemas-microsoft-com:vml" Requires="v">
                <p:oleObj name="CorelDRAW" r:id="rId3" imgW="1444431" imgH="1813844" progId="CorelDRAW.Graphic.13">
                  <p:embed/>
                </p:oleObj>
              </mc:Choice>
              <mc:Fallback>
                <p:oleObj name="CorelDRAW" r:id="rId3" imgW="1444431" imgH="1813844" progId="CorelDRAW.Graphic.13">
                  <p:embed/>
                  <p:pic>
                    <p:nvPicPr>
                      <p:cNvPr id="170033" name="Object 49">
                        <a:extLst>
                          <a:ext uri="{FF2B5EF4-FFF2-40B4-BE49-F238E27FC236}">
                            <a16:creationId xmlns:a16="http://schemas.microsoft.com/office/drawing/2014/main" id="{2E4FB49C-9CC3-9632-17D5-6741D900B19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19776" y="2962275"/>
                        <a:ext cx="2366963" cy="297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70034" name="Text Box 50">
            <a:extLst>
              <a:ext uri="{FF2B5EF4-FFF2-40B4-BE49-F238E27FC236}">
                <a16:creationId xmlns:a16="http://schemas.microsoft.com/office/drawing/2014/main" id="{5E54D9AD-4A2C-8B56-C5CF-89ACF360190F}"/>
              </a:ext>
            </a:extLst>
          </p:cNvPr>
          <p:cNvSpPr txBox="1">
            <a:spLocks noChangeArrowheads="1"/>
          </p:cNvSpPr>
          <p:nvPr/>
        </p:nvSpPr>
        <p:spPr bwMode="auto">
          <a:xfrm>
            <a:off x="6734176" y="5934076"/>
            <a:ext cx="524503"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a:t>GND</a:t>
            </a:r>
          </a:p>
        </p:txBody>
      </p:sp>
      <p:sp>
        <p:nvSpPr>
          <p:cNvPr id="170035" name="Text Box 51">
            <a:extLst>
              <a:ext uri="{FF2B5EF4-FFF2-40B4-BE49-F238E27FC236}">
                <a16:creationId xmlns:a16="http://schemas.microsoft.com/office/drawing/2014/main" id="{8E3DAFDB-55A1-DAD7-39B7-39434CA8923E}"/>
              </a:ext>
            </a:extLst>
          </p:cNvPr>
          <p:cNvSpPr txBox="1">
            <a:spLocks noChangeArrowheads="1"/>
          </p:cNvSpPr>
          <p:nvPr/>
        </p:nvSpPr>
        <p:spPr bwMode="auto">
          <a:xfrm>
            <a:off x="6734175" y="2581275"/>
            <a:ext cx="9144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i="1"/>
              <a:t>V</a:t>
            </a:r>
            <a:r>
              <a:rPr lang="en-US" altLang="en-US" sz="1400" i="1" baseline="-25000"/>
              <a:t>CC</a:t>
            </a:r>
          </a:p>
        </p:txBody>
      </p:sp>
      <p:sp>
        <p:nvSpPr>
          <p:cNvPr id="170036" name="Text Box 52">
            <a:extLst>
              <a:ext uri="{FF2B5EF4-FFF2-40B4-BE49-F238E27FC236}">
                <a16:creationId xmlns:a16="http://schemas.microsoft.com/office/drawing/2014/main" id="{98ADC959-AD49-CE24-8164-C2965403E781}"/>
              </a:ext>
            </a:extLst>
          </p:cNvPr>
          <p:cNvSpPr txBox="1">
            <a:spLocks noChangeArrowheads="1"/>
          </p:cNvSpPr>
          <p:nvPr/>
        </p:nvSpPr>
        <p:spPr bwMode="auto">
          <a:xfrm>
            <a:off x="6505576" y="3267076"/>
            <a:ext cx="906017"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a:t>HPRI/BCD</a:t>
            </a:r>
          </a:p>
        </p:txBody>
      </p:sp>
      <p:sp>
        <p:nvSpPr>
          <p:cNvPr id="170037" name="Text Box 53">
            <a:extLst>
              <a:ext uri="{FF2B5EF4-FFF2-40B4-BE49-F238E27FC236}">
                <a16:creationId xmlns:a16="http://schemas.microsoft.com/office/drawing/2014/main" id="{87B5701F-0C95-DB14-9807-E36E5C8457BA}"/>
              </a:ext>
            </a:extLst>
          </p:cNvPr>
          <p:cNvSpPr txBox="1">
            <a:spLocks noChangeArrowheads="1"/>
          </p:cNvSpPr>
          <p:nvPr/>
        </p:nvSpPr>
        <p:spPr bwMode="auto">
          <a:xfrm>
            <a:off x="5972175" y="5629275"/>
            <a:ext cx="990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400"/>
              <a:t>74HC147</a:t>
            </a:r>
          </a:p>
        </p:txBody>
      </p:sp>
      <p:sp>
        <p:nvSpPr>
          <p:cNvPr id="170038" name="Text Box 54">
            <a:extLst>
              <a:ext uri="{FF2B5EF4-FFF2-40B4-BE49-F238E27FC236}">
                <a16:creationId xmlns:a16="http://schemas.microsoft.com/office/drawing/2014/main" id="{FF349247-2BF3-E02C-587D-27575D8295A6}"/>
              </a:ext>
            </a:extLst>
          </p:cNvPr>
          <p:cNvSpPr txBox="1">
            <a:spLocks noChangeArrowheads="1"/>
          </p:cNvSpPr>
          <p:nvPr/>
        </p:nvSpPr>
        <p:spPr bwMode="auto">
          <a:xfrm>
            <a:off x="1323975" y="5857876"/>
            <a:ext cx="4191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a:t>The next slide shows an application …</a:t>
            </a:r>
          </a:p>
        </p:txBody>
      </p:sp>
      <p:sp>
        <p:nvSpPr>
          <p:cNvPr id="2" name="Title 1">
            <a:extLst>
              <a:ext uri="{FF2B5EF4-FFF2-40B4-BE49-F238E27FC236}">
                <a16:creationId xmlns:a16="http://schemas.microsoft.com/office/drawing/2014/main" id="{223DA513-CF13-57FC-CDBE-BECD4EA2EA5F}"/>
              </a:ext>
            </a:extLst>
          </p:cNvPr>
          <p:cNvSpPr>
            <a:spLocks noGrp="1"/>
          </p:cNvSpPr>
          <p:nvPr>
            <p:ph type="title"/>
          </p:nvPr>
        </p:nvSpPr>
        <p:spPr>
          <a:xfrm>
            <a:off x="1247775" y="999087"/>
            <a:ext cx="10058400" cy="691931"/>
          </a:xfrm>
        </p:spPr>
        <p:txBody>
          <a:bodyPr>
            <a:normAutofit fontScale="90000"/>
          </a:bodyPr>
          <a:lstStyle/>
          <a:p>
            <a:r>
              <a:rPr lang="en-US" dirty="0"/>
              <a:t>Encoders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5" presetClass="entr" presetSubtype="0" fill="hold" nodeType="afterEffect">
                                  <p:stCondLst>
                                    <p:cond delay="0"/>
                                  </p:stCondLst>
                                  <p:childTnLst>
                                    <p:set>
                                      <p:cBhvr>
                                        <p:cTn id="6" dur="1" fill="hold">
                                          <p:stCondLst>
                                            <p:cond delay="0"/>
                                          </p:stCondLst>
                                        </p:cTn>
                                        <p:tgtEl>
                                          <p:spTgt spid="170031"/>
                                        </p:tgtEl>
                                        <p:attrNameLst>
                                          <p:attrName>style.visibility</p:attrName>
                                        </p:attrNameLst>
                                      </p:cBhvr>
                                      <p:to>
                                        <p:strVal val="visible"/>
                                      </p:to>
                                    </p:set>
                                    <p:anim calcmode="lin" valueType="num">
                                      <p:cBhvr>
                                        <p:cTn id="7" dur="1000" fill="hold"/>
                                        <p:tgtEl>
                                          <p:spTgt spid="170031"/>
                                        </p:tgtEl>
                                        <p:attrNameLst>
                                          <p:attrName>ppt_w</p:attrName>
                                        </p:attrNameLst>
                                      </p:cBhvr>
                                      <p:tavLst>
                                        <p:tav tm="0">
                                          <p:val>
                                            <p:fltVal val="0"/>
                                          </p:val>
                                        </p:tav>
                                        <p:tav tm="100000">
                                          <p:val>
                                            <p:strVal val="#ppt_w"/>
                                          </p:val>
                                        </p:tav>
                                      </p:tavLst>
                                    </p:anim>
                                    <p:anim calcmode="lin" valueType="num">
                                      <p:cBhvr>
                                        <p:cTn id="8" dur="1000" fill="hold"/>
                                        <p:tgtEl>
                                          <p:spTgt spid="170031"/>
                                        </p:tgtEl>
                                        <p:attrNameLst>
                                          <p:attrName>ppt_h</p:attrName>
                                        </p:attrNameLst>
                                      </p:cBhvr>
                                      <p:tavLst>
                                        <p:tav tm="0">
                                          <p:val>
                                            <p:fltVal val="0"/>
                                          </p:val>
                                        </p:tav>
                                        <p:tav tm="100000">
                                          <p:val>
                                            <p:strVal val="#ppt_h"/>
                                          </p:val>
                                        </p:tav>
                                      </p:tavLst>
                                    </p:anim>
                                    <p:anim calcmode="lin" valueType="num">
                                      <p:cBhvr>
                                        <p:cTn id="9" dur="1000" fill="hold"/>
                                        <p:tgtEl>
                                          <p:spTgt spid="170031"/>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170031"/>
                                        </p:tgtEl>
                                        <p:attrNameLst>
                                          <p:attrName>ppt_y</p:attrName>
                                        </p:attrNameLst>
                                      </p:cBhvr>
                                      <p:tavLst>
                                        <p:tav tm="0" fmla="#ppt_y+(sin(-2*pi*(1-$))*-#ppt_x+cos(-2*pi*(1-$))*(1-#ppt_y))*(1-$)">
                                          <p:val>
                                            <p:fltVal val="0"/>
                                          </p:val>
                                        </p:tav>
                                        <p:tav tm="100000">
                                          <p:val>
                                            <p:fltVal val="1"/>
                                          </p:val>
                                        </p:tav>
                                      </p:tavLst>
                                    </p:anim>
                                  </p:childTnLst>
                                </p:cTn>
                              </p:par>
                              <p:par>
                                <p:cTn id="11" presetID="15" presetClass="entr" presetSubtype="0" fill="hold" nodeType="withEffect">
                                  <p:stCondLst>
                                    <p:cond delay="0"/>
                                  </p:stCondLst>
                                  <p:childTnLst>
                                    <p:set>
                                      <p:cBhvr>
                                        <p:cTn id="12" dur="1" fill="hold">
                                          <p:stCondLst>
                                            <p:cond delay="0"/>
                                          </p:stCondLst>
                                        </p:cTn>
                                        <p:tgtEl>
                                          <p:spTgt spid="170032"/>
                                        </p:tgtEl>
                                        <p:attrNameLst>
                                          <p:attrName>style.visibility</p:attrName>
                                        </p:attrNameLst>
                                      </p:cBhvr>
                                      <p:to>
                                        <p:strVal val="visible"/>
                                      </p:to>
                                    </p:set>
                                    <p:anim calcmode="lin" valueType="num">
                                      <p:cBhvr>
                                        <p:cTn id="13" dur="1000" fill="hold"/>
                                        <p:tgtEl>
                                          <p:spTgt spid="170032"/>
                                        </p:tgtEl>
                                        <p:attrNameLst>
                                          <p:attrName>ppt_w</p:attrName>
                                        </p:attrNameLst>
                                      </p:cBhvr>
                                      <p:tavLst>
                                        <p:tav tm="0">
                                          <p:val>
                                            <p:fltVal val="0"/>
                                          </p:val>
                                        </p:tav>
                                        <p:tav tm="100000">
                                          <p:val>
                                            <p:strVal val="#ppt_w"/>
                                          </p:val>
                                        </p:tav>
                                      </p:tavLst>
                                    </p:anim>
                                    <p:anim calcmode="lin" valueType="num">
                                      <p:cBhvr>
                                        <p:cTn id="14" dur="1000" fill="hold"/>
                                        <p:tgtEl>
                                          <p:spTgt spid="170032"/>
                                        </p:tgtEl>
                                        <p:attrNameLst>
                                          <p:attrName>ppt_h</p:attrName>
                                        </p:attrNameLst>
                                      </p:cBhvr>
                                      <p:tavLst>
                                        <p:tav tm="0">
                                          <p:val>
                                            <p:fltVal val="0"/>
                                          </p:val>
                                        </p:tav>
                                        <p:tav tm="100000">
                                          <p:val>
                                            <p:strVal val="#ppt_h"/>
                                          </p:val>
                                        </p:tav>
                                      </p:tavLst>
                                    </p:anim>
                                    <p:anim calcmode="lin" valueType="num">
                                      <p:cBhvr>
                                        <p:cTn id="15" dur="1000" fill="hold"/>
                                        <p:tgtEl>
                                          <p:spTgt spid="170032"/>
                                        </p:tgtEl>
                                        <p:attrNameLst>
                                          <p:attrName>ppt_x</p:attrName>
                                        </p:attrNameLst>
                                      </p:cBhvr>
                                      <p:tavLst>
                                        <p:tav tm="0" fmla="#ppt_x+(cos(-2*pi*(1-$))*-#ppt_x-sin(-2*pi*(1-$))*(1-#ppt_y))*(1-$)">
                                          <p:val>
                                            <p:fltVal val="0"/>
                                          </p:val>
                                        </p:tav>
                                        <p:tav tm="100000">
                                          <p:val>
                                            <p:fltVal val="1"/>
                                          </p:val>
                                        </p:tav>
                                      </p:tavLst>
                                    </p:anim>
                                    <p:anim calcmode="lin" valueType="num">
                                      <p:cBhvr>
                                        <p:cTn id="16" dur="1000" fill="hold"/>
                                        <p:tgtEl>
                                          <p:spTgt spid="170032"/>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2" presetClass="entr" presetSubtype="4" fill="hold" nodeType="clickEffect">
                                  <p:stCondLst>
                                    <p:cond delay="0"/>
                                  </p:stCondLst>
                                  <p:childTnLst>
                                    <p:set>
                                      <p:cBhvr>
                                        <p:cTn id="20" dur="1" fill="hold">
                                          <p:stCondLst>
                                            <p:cond delay="0"/>
                                          </p:stCondLst>
                                        </p:cTn>
                                        <p:tgtEl>
                                          <p:spTgt spid="170026"/>
                                        </p:tgtEl>
                                        <p:attrNameLst>
                                          <p:attrName>style.visibility</p:attrName>
                                        </p:attrNameLst>
                                      </p:cBhvr>
                                      <p:to>
                                        <p:strVal val="visible"/>
                                      </p:to>
                                    </p:set>
                                    <p:anim calcmode="lin" valueType="num">
                                      <p:cBhvr additive="base">
                                        <p:cTn id="21" dur="500" fill="hold"/>
                                        <p:tgtEl>
                                          <p:spTgt spid="170026"/>
                                        </p:tgtEl>
                                        <p:attrNameLst>
                                          <p:attrName>ppt_x</p:attrName>
                                        </p:attrNameLst>
                                      </p:cBhvr>
                                      <p:tavLst>
                                        <p:tav tm="0">
                                          <p:val>
                                            <p:strVal val="#ppt_x"/>
                                          </p:val>
                                        </p:tav>
                                        <p:tav tm="100000">
                                          <p:val>
                                            <p:strVal val="#ppt_x"/>
                                          </p:val>
                                        </p:tav>
                                      </p:tavLst>
                                    </p:anim>
                                    <p:anim calcmode="lin" valueType="num">
                                      <p:cBhvr additive="base">
                                        <p:cTn id="22" dur="500" fill="hold"/>
                                        <p:tgtEl>
                                          <p:spTgt spid="170026"/>
                                        </p:tgtEl>
                                        <p:attrNameLst>
                                          <p:attrName>ppt_y</p:attrName>
                                        </p:attrNameLst>
                                      </p:cBhvr>
                                      <p:tavLst>
                                        <p:tav tm="0">
                                          <p:val>
                                            <p:strVal val="1+#ppt_h/2"/>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nodeType="clickEffect">
                                  <p:stCondLst>
                                    <p:cond delay="0"/>
                                  </p:stCondLst>
                                  <p:childTnLst>
                                    <p:set>
                                      <p:cBhvr>
                                        <p:cTn id="26" dur="1" fill="hold">
                                          <p:stCondLst>
                                            <p:cond delay="0"/>
                                          </p:stCondLst>
                                        </p:cTn>
                                        <p:tgtEl>
                                          <p:spTgt spid="170038"/>
                                        </p:tgtEl>
                                        <p:attrNameLst>
                                          <p:attrName>style.visibility</p:attrName>
                                        </p:attrNameLst>
                                      </p:cBhvr>
                                      <p:to>
                                        <p:strVal val="visible"/>
                                      </p:to>
                                    </p:set>
                                    <p:animEffect transition="in" filter="dissolve">
                                      <p:cBhvr>
                                        <p:cTn id="27" dur="500"/>
                                        <p:tgtEl>
                                          <p:spTgt spid="1700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0026" grpId="0"/>
      <p:bldP spid="170031" grpId="0"/>
      <p:bldP spid="170032" grpId="0"/>
      <p:bldP spid="170038" grpId="0"/>
    </p:bld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88" name="Text Box 16">
            <a:extLst>
              <a:ext uri="{FF2B5EF4-FFF2-40B4-BE49-F238E27FC236}">
                <a16:creationId xmlns:a16="http://schemas.microsoft.com/office/drawing/2014/main" id="{64CEF4E4-1ECB-29FB-2070-E616D89BCC9D}"/>
              </a:ext>
            </a:extLst>
          </p:cNvPr>
          <p:cNvSpPr txBox="1">
            <a:spLocks noChangeArrowheads="1"/>
          </p:cNvSpPr>
          <p:nvPr/>
        </p:nvSpPr>
        <p:spPr bwMode="auto">
          <a:xfrm>
            <a:off x="1309394" y="1752601"/>
            <a:ext cx="53340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en-US" sz="2000"/>
              <a:t>Basic rules of binary addition are performed by a </a:t>
            </a:r>
            <a:r>
              <a:rPr lang="en-US" altLang="en-US" sz="2000" b="1"/>
              <a:t>half adder</a:t>
            </a:r>
            <a:r>
              <a:rPr lang="en-US" altLang="en-US" sz="2000"/>
              <a:t>, which has two binary inputs (</a:t>
            </a:r>
            <a:r>
              <a:rPr lang="en-US" altLang="en-US" sz="2000" i="1"/>
              <a:t>A</a:t>
            </a:r>
            <a:r>
              <a:rPr lang="en-US" altLang="en-US" sz="2000"/>
              <a:t> and </a:t>
            </a:r>
            <a:r>
              <a:rPr lang="en-US" altLang="en-US" sz="2000" i="1"/>
              <a:t>B</a:t>
            </a:r>
            <a:r>
              <a:rPr lang="en-US" altLang="en-US" sz="2000"/>
              <a:t>) and two binary outputs (Carry out and Sum). </a:t>
            </a:r>
          </a:p>
        </p:txBody>
      </p:sp>
      <p:sp>
        <p:nvSpPr>
          <p:cNvPr id="3104" name="Text Box 32">
            <a:extLst>
              <a:ext uri="{FF2B5EF4-FFF2-40B4-BE49-F238E27FC236}">
                <a16:creationId xmlns:a16="http://schemas.microsoft.com/office/drawing/2014/main" id="{5679D65B-6E56-BD19-A3B7-A82653E0E4CB}"/>
              </a:ext>
            </a:extLst>
          </p:cNvPr>
          <p:cNvSpPr txBox="1">
            <a:spLocks noChangeArrowheads="1"/>
          </p:cNvSpPr>
          <p:nvPr/>
        </p:nvSpPr>
        <p:spPr bwMode="auto">
          <a:xfrm>
            <a:off x="1309394" y="2819401"/>
            <a:ext cx="51054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en-US" sz="2000"/>
              <a:t>The inputs and outputs can be summarized on a truth table.</a:t>
            </a:r>
          </a:p>
        </p:txBody>
      </p:sp>
      <p:graphicFrame>
        <p:nvGraphicFramePr>
          <p:cNvPr id="3108" name="Object 36">
            <a:extLst>
              <a:ext uri="{FF2B5EF4-FFF2-40B4-BE49-F238E27FC236}">
                <a16:creationId xmlns:a16="http://schemas.microsoft.com/office/drawing/2014/main" id="{21321C98-6606-B186-7137-F6F394EDE39C}"/>
              </a:ext>
            </a:extLst>
          </p:cNvPr>
          <p:cNvGraphicFramePr>
            <a:graphicFrameLocks noChangeAspect="1"/>
          </p:cNvGraphicFramePr>
          <p:nvPr>
            <p:extLst>
              <p:ext uri="{D42A27DB-BD31-4B8C-83A1-F6EECF244321}">
                <p14:modId xmlns:p14="http://schemas.microsoft.com/office/powerpoint/2010/main" val="3831844726"/>
              </p:ext>
            </p:extLst>
          </p:nvPr>
        </p:nvGraphicFramePr>
        <p:xfrm>
          <a:off x="6794208" y="1828800"/>
          <a:ext cx="1982787" cy="1951038"/>
        </p:xfrm>
        <a:graphic>
          <a:graphicData uri="http://schemas.openxmlformats.org/presentationml/2006/ole">
            <mc:AlternateContent xmlns:mc="http://schemas.openxmlformats.org/markup-compatibility/2006">
              <mc:Choice xmlns:v="urn:schemas-microsoft-com:vml" Requires="v">
                <p:oleObj name="CorelDRAW" r:id="rId3" imgW="1070971" imgH="1054689" progId="CorelDRAW.Graphic.13">
                  <p:embed/>
                </p:oleObj>
              </mc:Choice>
              <mc:Fallback>
                <p:oleObj name="CorelDRAW" r:id="rId3" imgW="1070971" imgH="1054689" progId="CorelDRAW.Graphic.13">
                  <p:embed/>
                  <p:pic>
                    <p:nvPicPr>
                      <p:cNvPr id="3108" name="Object 36">
                        <a:extLst>
                          <a:ext uri="{FF2B5EF4-FFF2-40B4-BE49-F238E27FC236}">
                            <a16:creationId xmlns:a16="http://schemas.microsoft.com/office/drawing/2014/main" id="{21321C98-6606-B186-7137-F6F394EDE39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94208" y="1828800"/>
                        <a:ext cx="1982787" cy="1951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3123" name="Group 51">
            <a:extLst>
              <a:ext uri="{FF2B5EF4-FFF2-40B4-BE49-F238E27FC236}">
                <a16:creationId xmlns:a16="http://schemas.microsoft.com/office/drawing/2014/main" id="{FB680EFA-4044-4E05-844E-53D2ACDB6E42}"/>
              </a:ext>
            </a:extLst>
          </p:cNvPr>
          <p:cNvGrpSpPr>
            <a:grpSpLocks/>
          </p:cNvGrpSpPr>
          <p:nvPr/>
        </p:nvGrpSpPr>
        <p:grpSpPr bwMode="auto">
          <a:xfrm>
            <a:off x="3976394" y="4159250"/>
            <a:ext cx="2286000" cy="1250950"/>
            <a:chOff x="2256" y="2620"/>
            <a:chExt cx="1440" cy="788"/>
          </a:xfrm>
        </p:grpSpPr>
        <p:graphicFrame>
          <p:nvGraphicFramePr>
            <p:cNvPr id="3106" name="Object 34">
              <a:extLst>
                <a:ext uri="{FF2B5EF4-FFF2-40B4-BE49-F238E27FC236}">
                  <a16:creationId xmlns:a16="http://schemas.microsoft.com/office/drawing/2014/main" id="{C51FEE25-DF19-47BD-44A7-B07A019D6664}"/>
                </a:ext>
              </a:extLst>
            </p:cNvPr>
            <p:cNvGraphicFramePr>
              <a:graphicFrameLocks noChangeAspect="1"/>
            </p:cNvGraphicFramePr>
            <p:nvPr/>
          </p:nvGraphicFramePr>
          <p:xfrm>
            <a:off x="2448" y="2640"/>
            <a:ext cx="816" cy="698"/>
          </p:xfrm>
          <a:graphic>
            <a:graphicData uri="http://schemas.openxmlformats.org/presentationml/2006/ole">
              <mc:AlternateContent xmlns:mc="http://schemas.openxmlformats.org/markup-compatibility/2006">
                <mc:Choice xmlns:v="urn:schemas-microsoft-com:vml" Requires="v">
                  <p:oleObj name="CorelDRAW" r:id="rId5" imgW="744354" imgH="636910" progId="CorelDRAW.Graphic.13">
                    <p:embed/>
                  </p:oleObj>
                </mc:Choice>
                <mc:Fallback>
                  <p:oleObj name="CorelDRAW" r:id="rId5" imgW="744354" imgH="636910" progId="CorelDRAW.Graphic.13">
                    <p:embed/>
                    <p:pic>
                      <p:nvPicPr>
                        <p:cNvPr id="3106" name="Object 34">
                          <a:extLst>
                            <a:ext uri="{FF2B5EF4-FFF2-40B4-BE49-F238E27FC236}">
                              <a16:creationId xmlns:a16="http://schemas.microsoft.com/office/drawing/2014/main" id="{C51FEE25-DF19-47BD-44A7-B07A019D666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48" y="2640"/>
                          <a:ext cx="816" cy="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115" name="Text Box 43">
              <a:extLst>
                <a:ext uri="{FF2B5EF4-FFF2-40B4-BE49-F238E27FC236}">
                  <a16:creationId xmlns:a16="http://schemas.microsoft.com/office/drawing/2014/main" id="{FE77A35E-A4C9-7272-F25C-5464B41A01E4}"/>
                </a:ext>
              </a:extLst>
            </p:cNvPr>
            <p:cNvSpPr txBox="1">
              <a:spLocks noChangeArrowheads="1"/>
            </p:cNvSpPr>
            <p:nvPr/>
          </p:nvSpPr>
          <p:spPr bwMode="auto">
            <a:xfrm>
              <a:off x="2256" y="3004"/>
              <a:ext cx="19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i="1">
                  <a:solidFill>
                    <a:srgbClr val="FF0000"/>
                  </a:solidFill>
                  <a:latin typeface="Arial" panose="020B0604020202020204" pitchFamily="34" charset="0"/>
                </a:rPr>
                <a:t>A</a:t>
              </a:r>
            </a:p>
          </p:txBody>
        </p:sp>
        <p:sp>
          <p:nvSpPr>
            <p:cNvPr id="3116" name="Text Box 44">
              <a:extLst>
                <a:ext uri="{FF2B5EF4-FFF2-40B4-BE49-F238E27FC236}">
                  <a16:creationId xmlns:a16="http://schemas.microsoft.com/office/drawing/2014/main" id="{78F07141-0EA6-0220-ADEF-3B55D36BE48C}"/>
                </a:ext>
              </a:extLst>
            </p:cNvPr>
            <p:cNvSpPr txBox="1">
              <a:spLocks noChangeArrowheads="1"/>
            </p:cNvSpPr>
            <p:nvPr/>
          </p:nvSpPr>
          <p:spPr bwMode="auto">
            <a:xfrm>
              <a:off x="2256" y="3196"/>
              <a:ext cx="19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i="1">
                  <a:solidFill>
                    <a:srgbClr val="FF0000"/>
                  </a:solidFill>
                  <a:latin typeface="Arial" panose="020B0604020202020204" pitchFamily="34" charset="0"/>
                </a:rPr>
                <a:t>B</a:t>
              </a:r>
            </a:p>
          </p:txBody>
        </p:sp>
        <p:sp>
          <p:nvSpPr>
            <p:cNvPr id="3117" name="Text Box 45">
              <a:extLst>
                <a:ext uri="{FF2B5EF4-FFF2-40B4-BE49-F238E27FC236}">
                  <a16:creationId xmlns:a16="http://schemas.microsoft.com/office/drawing/2014/main" id="{AC8362A4-7E49-FA6D-5E64-445FDE82BF90}"/>
                </a:ext>
              </a:extLst>
            </p:cNvPr>
            <p:cNvSpPr txBox="1">
              <a:spLocks noChangeArrowheads="1"/>
            </p:cNvSpPr>
            <p:nvPr/>
          </p:nvSpPr>
          <p:spPr bwMode="auto">
            <a:xfrm>
              <a:off x="3216" y="2620"/>
              <a:ext cx="48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a:solidFill>
                    <a:srgbClr val="FF0000"/>
                  </a:solidFill>
                  <a:latin typeface="Symbol" panose="05050102010706020507" pitchFamily="18" charset="2"/>
                </a:rPr>
                <a:t>S</a:t>
              </a:r>
            </a:p>
          </p:txBody>
        </p:sp>
        <p:sp>
          <p:nvSpPr>
            <p:cNvPr id="3118" name="Text Box 46">
              <a:extLst>
                <a:ext uri="{FF2B5EF4-FFF2-40B4-BE49-F238E27FC236}">
                  <a16:creationId xmlns:a16="http://schemas.microsoft.com/office/drawing/2014/main" id="{07202D1F-AEDD-FE5C-7998-01E442697C9D}"/>
                </a:ext>
              </a:extLst>
            </p:cNvPr>
            <p:cNvSpPr txBox="1">
              <a:spLocks noChangeArrowheads="1"/>
            </p:cNvSpPr>
            <p:nvPr/>
          </p:nvSpPr>
          <p:spPr bwMode="auto">
            <a:xfrm>
              <a:off x="3216" y="3072"/>
              <a:ext cx="43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i="1">
                  <a:solidFill>
                    <a:srgbClr val="FF0000"/>
                  </a:solidFill>
                  <a:latin typeface="Arial" panose="020B0604020202020204" pitchFamily="34" charset="0"/>
                </a:rPr>
                <a:t>C</a:t>
              </a:r>
              <a:r>
                <a:rPr lang="en-US" altLang="en-US" sz="1600" baseline="-25000">
                  <a:solidFill>
                    <a:srgbClr val="FF0000"/>
                  </a:solidFill>
                  <a:latin typeface="Arial" panose="020B0604020202020204" pitchFamily="34" charset="0"/>
                </a:rPr>
                <a:t>out</a:t>
              </a:r>
            </a:p>
          </p:txBody>
        </p:sp>
      </p:grpSp>
      <p:sp>
        <p:nvSpPr>
          <p:cNvPr id="3120" name="Text Box 48">
            <a:extLst>
              <a:ext uri="{FF2B5EF4-FFF2-40B4-BE49-F238E27FC236}">
                <a16:creationId xmlns:a16="http://schemas.microsoft.com/office/drawing/2014/main" id="{02A177A7-373B-9407-E7E5-C26D3A387CEA}"/>
              </a:ext>
            </a:extLst>
          </p:cNvPr>
          <p:cNvSpPr txBox="1">
            <a:spLocks noChangeArrowheads="1"/>
          </p:cNvSpPr>
          <p:nvPr/>
        </p:nvSpPr>
        <p:spPr bwMode="auto">
          <a:xfrm>
            <a:off x="1309394" y="3657601"/>
            <a:ext cx="4724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a:t>The logic symbol and equivalent circuit are:</a:t>
            </a:r>
          </a:p>
        </p:txBody>
      </p:sp>
      <p:grpSp>
        <p:nvGrpSpPr>
          <p:cNvPr id="3122" name="Group 50">
            <a:extLst>
              <a:ext uri="{FF2B5EF4-FFF2-40B4-BE49-F238E27FC236}">
                <a16:creationId xmlns:a16="http://schemas.microsoft.com/office/drawing/2014/main" id="{F1804CE7-0703-418A-4F7D-90CDDEBDD0C0}"/>
              </a:ext>
            </a:extLst>
          </p:cNvPr>
          <p:cNvGrpSpPr>
            <a:grpSpLocks/>
          </p:cNvGrpSpPr>
          <p:nvPr/>
        </p:nvGrpSpPr>
        <p:grpSpPr bwMode="auto">
          <a:xfrm>
            <a:off x="1614194" y="4246564"/>
            <a:ext cx="1600200" cy="1239837"/>
            <a:chOff x="768" y="2675"/>
            <a:chExt cx="1008" cy="781"/>
          </a:xfrm>
        </p:grpSpPr>
        <p:graphicFrame>
          <p:nvGraphicFramePr>
            <p:cNvPr id="3110" name="Object 38">
              <a:extLst>
                <a:ext uri="{FF2B5EF4-FFF2-40B4-BE49-F238E27FC236}">
                  <a16:creationId xmlns:a16="http://schemas.microsoft.com/office/drawing/2014/main" id="{9AD56B4C-74D5-2192-CF74-1042F28E5194}"/>
                </a:ext>
              </a:extLst>
            </p:cNvPr>
            <p:cNvGraphicFramePr>
              <a:graphicFrameLocks noChangeAspect="1"/>
            </p:cNvGraphicFramePr>
            <p:nvPr/>
          </p:nvGraphicFramePr>
          <p:xfrm>
            <a:off x="768" y="2675"/>
            <a:ext cx="1008" cy="781"/>
          </p:xfrm>
          <a:graphic>
            <a:graphicData uri="http://schemas.openxmlformats.org/presentationml/2006/ole">
              <mc:AlternateContent xmlns:mc="http://schemas.openxmlformats.org/markup-compatibility/2006">
                <mc:Choice xmlns:v="urn:schemas-microsoft-com:vml" Requires="v">
                  <p:oleObj name="CorelDRAW" r:id="rId7" imgW="932688" imgH="724367" progId="CorelDRAW.Graphic.13">
                    <p:embed/>
                  </p:oleObj>
                </mc:Choice>
                <mc:Fallback>
                  <p:oleObj name="CorelDRAW" r:id="rId7" imgW="932688" imgH="724367" progId="CorelDRAW.Graphic.13">
                    <p:embed/>
                    <p:pic>
                      <p:nvPicPr>
                        <p:cNvPr id="3110" name="Object 38">
                          <a:extLst>
                            <a:ext uri="{FF2B5EF4-FFF2-40B4-BE49-F238E27FC236}">
                              <a16:creationId xmlns:a16="http://schemas.microsoft.com/office/drawing/2014/main" id="{9AD56B4C-74D5-2192-CF74-1042F28E5194}"/>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68" y="2675"/>
                          <a:ext cx="1008" cy="7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111" name="Text Box 39">
              <a:extLst>
                <a:ext uri="{FF2B5EF4-FFF2-40B4-BE49-F238E27FC236}">
                  <a16:creationId xmlns:a16="http://schemas.microsoft.com/office/drawing/2014/main" id="{A5660CD2-231E-D215-DFF7-759AAEE547E8}"/>
                </a:ext>
              </a:extLst>
            </p:cNvPr>
            <p:cNvSpPr txBox="1">
              <a:spLocks noChangeArrowheads="1"/>
            </p:cNvSpPr>
            <p:nvPr/>
          </p:nvSpPr>
          <p:spPr bwMode="auto">
            <a:xfrm>
              <a:off x="980" y="2778"/>
              <a:ext cx="19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i="1">
                  <a:latin typeface="Arial" panose="020B0604020202020204" pitchFamily="34" charset="0"/>
                </a:rPr>
                <a:t>A</a:t>
              </a:r>
            </a:p>
          </p:txBody>
        </p:sp>
        <p:sp>
          <p:nvSpPr>
            <p:cNvPr id="3112" name="Text Box 40">
              <a:extLst>
                <a:ext uri="{FF2B5EF4-FFF2-40B4-BE49-F238E27FC236}">
                  <a16:creationId xmlns:a16="http://schemas.microsoft.com/office/drawing/2014/main" id="{9DB1479E-1AB3-84F9-8A0E-EDE892CA33A7}"/>
                </a:ext>
              </a:extLst>
            </p:cNvPr>
            <p:cNvSpPr txBox="1">
              <a:spLocks noChangeArrowheads="1"/>
            </p:cNvSpPr>
            <p:nvPr/>
          </p:nvSpPr>
          <p:spPr bwMode="auto">
            <a:xfrm>
              <a:off x="980" y="3142"/>
              <a:ext cx="19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i="1">
                  <a:latin typeface="Arial" panose="020B0604020202020204" pitchFamily="34" charset="0"/>
                </a:rPr>
                <a:t>B</a:t>
              </a:r>
            </a:p>
          </p:txBody>
        </p:sp>
        <p:sp>
          <p:nvSpPr>
            <p:cNvPr id="3113" name="Text Box 41">
              <a:extLst>
                <a:ext uri="{FF2B5EF4-FFF2-40B4-BE49-F238E27FC236}">
                  <a16:creationId xmlns:a16="http://schemas.microsoft.com/office/drawing/2014/main" id="{48C1B8D0-1B69-0E92-7518-ECA8824A3A68}"/>
                </a:ext>
              </a:extLst>
            </p:cNvPr>
            <p:cNvSpPr txBox="1">
              <a:spLocks noChangeArrowheads="1"/>
            </p:cNvSpPr>
            <p:nvPr/>
          </p:nvSpPr>
          <p:spPr bwMode="auto">
            <a:xfrm>
              <a:off x="1144" y="2682"/>
              <a:ext cx="24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a:latin typeface="Symbol" panose="05050102010706020507" pitchFamily="18" charset="2"/>
                </a:rPr>
                <a:t>S</a:t>
              </a:r>
            </a:p>
          </p:txBody>
        </p:sp>
        <p:sp>
          <p:nvSpPr>
            <p:cNvPr id="3114" name="Text Box 42">
              <a:extLst>
                <a:ext uri="{FF2B5EF4-FFF2-40B4-BE49-F238E27FC236}">
                  <a16:creationId xmlns:a16="http://schemas.microsoft.com/office/drawing/2014/main" id="{BF9D93E7-630D-7F5B-91A5-C38EF9CBADC8}"/>
                </a:ext>
              </a:extLst>
            </p:cNvPr>
            <p:cNvSpPr txBox="1">
              <a:spLocks noChangeArrowheads="1"/>
            </p:cNvSpPr>
            <p:nvPr/>
          </p:nvSpPr>
          <p:spPr bwMode="auto">
            <a:xfrm>
              <a:off x="1220" y="3142"/>
              <a:ext cx="43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i="1">
                  <a:latin typeface="Arial" panose="020B0604020202020204" pitchFamily="34" charset="0"/>
                </a:rPr>
                <a:t>C</a:t>
              </a:r>
              <a:r>
                <a:rPr lang="en-US" altLang="en-US" sz="1600" baseline="-25000">
                  <a:latin typeface="Arial" panose="020B0604020202020204" pitchFamily="34" charset="0"/>
                </a:rPr>
                <a:t>out</a:t>
              </a:r>
            </a:p>
          </p:txBody>
        </p:sp>
        <p:sp>
          <p:nvSpPr>
            <p:cNvPr id="3121" name="Text Box 49">
              <a:extLst>
                <a:ext uri="{FF2B5EF4-FFF2-40B4-BE49-F238E27FC236}">
                  <a16:creationId xmlns:a16="http://schemas.microsoft.com/office/drawing/2014/main" id="{F4111948-674B-F3BF-7D7F-184B49E39218}"/>
                </a:ext>
              </a:extLst>
            </p:cNvPr>
            <p:cNvSpPr txBox="1">
              <a:spLocks noChangeArrowheads="1"/>
            </p:cNvSpPr>
            <p:nvPr/>
          </p:nvSpPr>
          <p:spPr bwMode="auto">
            <a:xfrm>
              <a:off x="1316" y="2758"/>
              <a:ext cx="24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600">
                  <a:latin typeface="Symbol" panose="05050102010706020507" pitchFamily="18" charset="2"/>
                </a:rPr>
                <a:t>S</a:t>
              </a:r>
            </a:p>
          </p:txBody>
        </p:sp>
      </p:grpSp>
      <p:sp>
        <p:nvSpPr>
          <p:cNvPr id="4" name="Title 3">
            <a:extLst>
              <a:ext uri="{FF2B5EF4-FFF2-40B4-BE49-F238E27FC236}">
                <a16:creationId xmlns:a16="http://schemas.microsoft.com/office/drawing/2014/main" id="{16FBB0DF-7F82-078C-CE8D-4FA085FB4C5F}"/>
              </a:ext>
            </a:extLst>
          </p:cNvPr>
          <p:cNvSpPr>
            <a:spLocks noGrp="1"/>
          </p:cNvSpPr>
          <p:nvPr>
            <p:ph type="title"/>
          </p:nvPr>
        </p:nvSpPr>
        <p:spPr>
          <a:xfrm>
            <a:off x="1156994" y="319088"/>
            <a:ext cx="10058400" cy="1449387"/>
          </a:xfrm>
        </p:spPr>
        <p:txBody>
          <a:bodyPr/>
          <a:lstStyle/>
          <a:p>
            <a:r>
              <a:rPr lang="en-US" dirty="0"/>
              <a:t>Half-Adder</a:t>
            </a:r>
          </a:p>
        </p:txBody>
      </p:sp>
    </p:spTree>
  </p:cSld>
  <p:clrMapOvr>
    <a:masterClrMapping/>
  </p:clrMapOvr>
  <p:transition>
    <p:push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3104"/>
                                        </p:tgtEl>
                                        <p:attrNameLst>
                                          <p:attrName>style.visibility</p:attrName>
                                        </p:attrNameLst>
                                      </p:cBhvr>
                                      <p:to>
                                        <p:strVal val="visible"/>
                                      </p:to>
                                    </p:set>
                                    <p:anim calcmode="lin" valueType="num">
                                      <p:cBhvr additive="base">
                                        <p:cTn id="7" dur="500" fill="hold"/>
                                        <p:tgtEl>
                                          <p:spTgt spid="3104"/>
                                        </p:tgtEl>
                                        <p:attrNameLst>
                                          <p:attrName>ppt_x</p:attrName>
                                        </p:attrNameLst>
                                      </p:cBhvr>
                                      <p:tavLst>
                                        <p:tav tm="0">
                                          <p:val>
                                            <p:strVal val="0-#ppt_w/2"/>
                                          </p:val>
                                        </p:tav>
                                        <p:tav tm="100000">
                                          <p:val>
                                            <p:strVal val="#ppt_x"/>
                                          </p:val>
                                        </p:tav>
                                      </p:tavLst>
                                    </p:anim>
                                    <p:anim calcmode="lin" valueType="num">
                                      <p:cBhvr additive="base">
                                        <p:cTn id="8" dur="500" fill="hold"/>
                                        <p:tgtEl>
                                          <p:spTgt spid="3104"/>
                                        </p:tgtEl>
                                        <p:attrNameLst>
                                          <p:attrName>ppt_y</p:attrName>
                                        </p:attrNameLst>
                                      </p:cBhvr>
                                      <p:tavLst>
                                        <p:tav tm="0">
                                          <p:val>
                                            <p:strVal val="#ppt_y"/>
                                          </p:val>
                                        </p:tav>
                                        <p:tav tm="100000">
                                          <p:val>
                                            <p:strVal val="#ppt_y"/>
                                          </p:val>
                                        </p:tav>
                                      </p:tavLst>
                                    </p:anim>
                                  </p:childTnLst>
                                </p:cTn>
                              </p:par>
                              <p:par>
                                <p:cTn id="9" presetID="9" presetClass="entr" presetSubtype="0" fill="hold" nodeType="withEffect">
                                  <p:stCondLst>
                                    <p:cond delay="0"/>
                                  </p:stCondLst>
                                  <p:childTnLst>
                                    <p:set>
                                      <p:cBhvr>
                                        <p:cTn id="10" dur="1" fill="hold">
                                          <p:stCondLst>
                                            <p:cond delay="0"/>
                                          </p:stCondLst>
                                        </p:cTn>
                                        <p:tgtEl>
                                          <p:spTgt spid="3108"/>
                                        </p:tgtEl>
                                        <p:attrNameLst>
                                          <p:attrName>style.visibility</p:attrName>
                                        </p:attrNameLst>
                                      </p:cBhvr>
                                      <p:to>
                                        <p:strVal val="visible"/>
                                      </p:to>
                                    </p:set>
                                    <p:animEffect transition="in" filter="dissolve">
                                      <p:cBhvr>
                                        <p:cTn id="11" dur="500"/>
                                        <p:tgtEl>
                                          <p:spTgt spid="3108"/>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 presetClass="entr" presetSubtype="8" fill="hold" nodeType="clickEffect">
                                  <p:stCondLst>
                                    <p:cond delay="0"/>
                                  </p:stCondLst>
                                  <p:childTnLst>
                                    <p:set>
                                      <p:cBhvr>
                                        <p:cTn id="15" dur="1" fill="hold">
                                          <p:stCondLst>
                                            <p:cond delay="0"/>
                                          </p:stCondLst>
                                        </p:cTn>
                                        <p:tgtEl>
                                          <p:spTgt spid="3120"/>
                                        </p:tgtEl>
                                        <p:attrNameLst>
                                          <p:attrName>style.visibility</p:attrName>
                                        </p:attrNameLst>
                                      </p:cBhvr>
                                      <p:to>
                                        <p:strVal val="visible"/>
                                      </p:to>
                                    </p:set>
                                    <p:anim calcmode="lin" valueType="num">
                                      <p:cBhvr additive="base">
                                        <p:cTn id="16" dur="500" fill="hold"/>
                                        <p:tgtEl>
                                          <p:spTgt spid="3120"/>
                                        </p:tgtEl>
                                        <p:attrNameLst>
                                          <p:attrName>ppt_x</p:attrName>
                                        </p:attrNameLst>
                                      </p:cBhvr>
                                      <p:tavLst>
                                        <p:tav tm="0">
                                          <p:val>
                                            <p:strVal val="0-#ppt_w/2"/>
                                          </p:val>
                                        </p:tav>
                                        <p:tav tm="100000">
                                          <p:val>
                                            <p:strVal val="#ppt_x"/>
                                          </p:val>
                                        </p:tav>
                                      </p:tavLst>
                                    </p:anim>
                                    <p:anim calcmode="lin" valueType="num">
                                      <p:cBhvr additive="base">
                                        <p:cTn id="17" dur="500" fill="hold"/>
                                        <p:tgtEl>
                                          <p:spTgt spid="3120"/>
                                        </p:tgtEl>
                                        <p:attrNameLst>
                                          <p:attrName>ppt_y</p:attrName>
                                        </p:attrNameLst>
                                      </p:cBhvr>
                                      <p:tavLst>
                                        <p:tav tm="0">
                                          <p:val>
                                            <p:strVal val="#ppt_y"/>
                                          </p:val>
                                        </p:tav>
                                        <p:tav tm="100000">
                                          <p:val>
                                            <p:strVal val="#ppt_y"/>
                                          </p:val>
                                        </p:tav>
                                      </p:tavLst>
                                    </p:anim>
                                  </p:childTnLst>
                                </p:cTn>
                              </p:par>
                            </p:childTnLst>
                          </p:cTn>
                        </p:par>
                        <p:par>
                          <p:cTn id="18" fill="hold" nodeType="afterGroup">
                            <p:stCondLst>
                              <p:cond delay="500"/>
                            </p:stCondLst>
                            <p:childTnLst>
                              <p:par>
                                <p:cTn id="19" presetID="2" presetClass="entr" presetSubtype="12" fill="hold" nodeType="afterEffect">
                                  <p:stCondLst>
                                    <p:cond delay="0"/>
                                  </p:stCondLst>
                                  <p:childTnLst>
                                    <p:set>
                                      <p:cBhvr>
                                        <p:cTn id="20" dur="1" fill="hold">
                                          <p:stCondLst>
                                            <p:cond delay="0"/>
                                          </p:stCondLst>
                                        </p:cTn>
                                        <p:tgtEl>
                                          <p:spTgt spid="3122"/>
                                        </p:tgtEl>
                                        <p:attrNameLst>
                                          <p:attrName>style.visibility</p:attrName>
                                        </p:attrNameLst>
                                      </p:cBhvr>
                                      <p:to>
                                        <p:strVal val="visible"/>
                                      </p:to>
                                    </p:set>
                                    <p:anim calcmode="lin" valueType="num">
                                      <p:cBhvr additive="base">
                                        <p:cTn id="21" dur="500" fill="hold"/>
                                        <p:tgtEl>
                                          <p:spTgt spid="3122"/>
                                        </p:tgtEl>
                                        <p:attrNameLst>
                                          <p:attrName>ppt_x</p:attrName>
                                        </p:attrNameLst>
                                      </p:cBhvr>
                                      <p:tavLst>
                                        <p:tav tm="0">
                                          <p:val>
                                            <p:strVal val="0-#ppt_w/2"/>
                                          </p:val>
                                        </p:tav>
                                        <p:tav tm="100000">
                                          <p:val>
                                            <p:strVal val="#ppt_x"/>
                                          </p:val>
                                        </p:tav>
                                      </p:tavLst>
                                    </p:anim>
                                    <p:anim calcmode="lin" valueType="num">
                                      <p:cBhvr additive="base">
                                        <p:cTn id="22" dur="500" fill="hold"/>
                                        <p:tgtEl>
                                          <p:spTgt spid="3122"/>
                                        </p:tgtEl>
                                        <p:attrNameLst>
                                          <p:attrName>ppt_y</p:attrName>
                                        </p:attrNameLst>
                                      </p:cBhvr>
                                      <p:tavLst>
                                        <p:tav tm="0">
                                          <p:val>
                                            <p:strVal val="1+#ppt_h/2"/>
                                          </p:val>
                                        </p:tav>
                                        <p:tav tm="100000">
                                          <p:val>
                                            <p:strVal val="#ppt_y"/>
                                          </p:val>
                                        </p:tav>
                                      </p:tavLst>
                                    </p:anim>
                                  </p:childTnLst>
                                </p:cTn>
                              </p:par>
                              <p:par>
                                <p:cTn id="23" presetID="2" presetClass="entr" presetSubtype="6" fill="hold" nodeType="withEffect">
                                  <p:stCondLst>
                                    <p:cond delay="0"/>
                                  </p:stCondLst>
                                  <p:childTnLst>
                                    <p:set>
                                      <p:cBhvr>
                                        <p:cTn id="24" dur="1" fill="hold">
                                          <p:stCondLst>
                                            <p:cond delay="0"/>
                                          </p:stCondLst>
                                        </p:cTn>
                                        <p:tgtEl>
                                          <p:spTgt spid="3123"/>
                                        </p:tgtEl>
                                        <p:attrNameLst>
                                          <p:attrName>style.visibility</p:attrName>
                                        </p:attrNameLst>
                                      </p:cBhvr>
                                      <p:to>
                                        <p:strVal val="visible"/>
                                      </p:to>
                                    </p:set>
                                    <p:anim calcmode="lin" valueType="num">
                                      <p:cBhvr additive="base">
                                        <p:cTn id="25" dur="500" fill="hold"/>
                                        <p:tgtEl>
                                          <p:spTgt spid="3123"/>
                                        </p:tgtEl>
                                        <p:attrNameLst>
                                          <p:attrName>ppt_x</p:attrName>
                                        </p:attrNameLst>
                                      </p:cBhvr>
                                      <p:tavLst>
                                        <p:tav tm="0">
                                          <p:val>
                                            <p:strVal val="1+#ppt_w/2"/>
                                          </p:val>
                                        </p:tav>
                                        <p:tav tm="100000">
                                          <p:val>
                                            <p:strVal val="#ppt_x"/>
                                          </p:val>
                                        </p:tav>
                                      </p:tavLst>
                                    </p:anim>
                                    <p:anim calcmode="lin" valueType="num">
                                      <p:cBhvr additive="base">
                                        <p:cTn id="26" dur="500" fill="hold"/>
                                        <p:tgtEl>
                                          <p:spTgt spid="31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04" grpId="0"/>
      <p:bldP spid="312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BB7630C-6805-41DE-C63D-C5098304B6B5}"/>
              </a:ext>
            </a:extLst>
          </p:cNvPr>
          <p:cNvSpPr>
            <a:spLocks noGrp="1"/>
          </p:cNvSpPr>
          <p:nvPr>
            <p:ph type="title"/>
          </p:nvPr>
        </p:nvSpPr>
        <p:spPr/>
        <p:txBody>
          <a:bodyPr/>
          <a:lstStyle/>
          <a:p>
            <a:r>
              <a:rPr lang="en-US" dirty="0"/>
              <a:t>Review of previous lecture </a:t>
            </a:r>
          </a:p>
        </p:txBody>
      </p:sp>
      <p:sp>
        <p:nvSpPr>
          <p:cNvPr id="7" name="Content Placeholder 6">
            <a:extLst>
              <a:ext uri="{FF2B5EF4-FFF2-40B4-BE49-F238E27FC236}">
                <a16:creationId xmlns:a16="http://schemas.microsoft.com/office/drawing/2014/main" id="{56EB1D6D-783B-A402-15C5-4F4BB76F3878}"/>
              </a:ext>
            </a:extLst>
          </p:cNvPr>
          <p:cNvSpPr>
            <a:spLocks noGrp="1"/>
          </p:cNvSpPr>
          <p:nvPr>
            <p:ph idx="1"/>
          </p:nvPr>
        </p:nvSpPr>
        <p:spPr/>
        <p:txBody>
          <a:bodyPr/>
          <a:lstStyle/>
          <a:p>
            <a:pPr>
              <a:buFont typeface="Wingdings" panose="05000000000000000000" pitchFamily="2" charset="2"/>
              <a:buChar char="Ø"/>
            </a:pPr>
            <a:r>
              <a:rPr lang="en-US" dirty="0"/>
              <a:t>Boolean rules Simplification</a:t>
            </a:r>
          </a:p>
          <a:p>
            <a:pPr>
              <a:buFont typeface="Wingdings" panose="05000000000000000000" pitchFamily="2" charset="2"/>
              <a:buChar char="Ø"/>
            </a:pPr>
            <a:r>
              <a:rPr lang="en-US" dirty="0"/>
              <a:t>Designing Rules finalization</a:t>
            </a:r>
          </a:p>
          <a:p>
            <a:pPr>
              <a:buFont typeface="Wingdings" panose="05000000000000000000" pitchFamily="2" charset="2"/>
              <a:buChar char="Ø"/>
            </a:pPr>
            <a:r>
              <a:rPr lang="en-US" dirty="0"/>
              <a:t>K-Maps Rules</a:t>
            </a:r>
          </a:p>
          <a:p>
            <a:pPr>
              <a:buFont typeface="Wingdings" panose="05000000000000000000" pitchFamily="2" charset="2"/>
              <a:buChar char="Ø"/>
            </a:pPr>
            <a:r>
              <a:rPr lang="en-US" dirty="0"/>
              <a:t>K-Map Simplification</a:t>
            </a:r>
          </a:p>
          <a:p>
            <a:pPr>
              <a:buFont typeface="Wingdings" panose="05000000000000000000" pitchFamily="2" charset="2"/>
              <a:buChar char="Ø"/>
            </a:pPr>
            <a:r>
              <a:rPr lang="en-US" dirty="0"/>
              <a:t>3,4 inputs K-map example</a:t>
            </a:r>
          </a:p>
          <a:p>
            <a:pPr>
              <a:buFont typeface="Wingdings" panose="05000000000000000000" pitchFamily="2" charset="2"/>
              <a:buChar char="Ø"/>
            </a:pPr>
            <a:endParaRPr lang="en-US" dirty="0"/>
          </a:p>
        </p:txBody>
      </p:sp>
      <p:sp>
        <p:nvSpPr>
          <p:cNvPr id="2" name="Footer Placeholder 1">
            <a:extLst>
              <a:ext uri="{FF2B5EF4-FFF2-40B4-BE49-F238E27FC236}">
                <a16:creationId xmlns:a16="http://schemas.microsoft.com/office/drawing/2014/main" id="{7D88AE78-47B6-DA50-C393-6E15E3708A74}"/>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all" spc="0" normalizeH="0" baseline="0" noProof="0" dirty="0">
                <a:ln>
                  <a:noFill/>
                </a:ln>
                <a:solidFill>
                  <a:srgbClr val="FFFFFF"/>
                </a:solidFill>
                <a:effectLst/>
                <a:uLnTx/>
                <a:uFillTx/>
                <a:latin typeface="Calibri" panose="020F0502020204030204"/>
                <a:ea typeface="+mn-ea"/>
                <a:cs typeface="+mn-cs"/>
              </a:rPr>
              <a:t>M. Zain Uddin</a:t>
            </a:r>
          </a:p>
        </p:txBody>
      </p:sp>
      <p:sp>
        <p:nvSpPr>
          <p:cNvPr id="3" name="Slide Number Placeholder 2">
            <a:extLst>
              <a:ext uri="{FF2B5EF4-FFF2-40B4-BE49-F238E27FC236}">
                <a16:creationId xmlns:a16="http://schemas.microsoft.com/office/drawing/2014/main" id="{82C8D615-4E42-FAE3-C0A9-1AB6DDE38B1D}"/>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6E88F19-6304-47FC-B56C-70C2EBBFAEE2}" type="slidenum">
              <a:rPr kumimoji="0" lang="en-US" sz="1050" b="0" i="0" u="none" strike="noStrike" kern="1200" cap="none" spc="0" normalizeH="0" baseline="0" noProof="0" smtClean="0">
                <a:ln>
                  <a:noFill/>
                </a:ln>
                <a:solidFill>
                  <a:srgbClr val="FFFFFF"/>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05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7DAB7449-39EA-C208-0FE3-D61FF1DE63E7}"/>
              </a:ext>
            </a:extLst>
          </p:cNvPr>
          <p:cNvSpPr txBox="1"/>
          <p:nvPr/>
        </p:nvSpPr>
        <p:spPr>
          <a:xfrm>
            <a:off x="3048778" y="3244334"/>
            <a:ext cx="6097554"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rPr>
              <a:t> </a:t>
            </a:r>
          </a:p>
        </p:txBody>
      </p:sp>
    </p:spTree>
    <p:extLst>
      <p:ext uri="{BB962C8B-B14F-4D97-AF65-F5344CB8AC3E}">
        <p14:creationId xmlns:p14="http://schemas.microsoft.com/office/powerpoint/2010/main" val="506452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94EDC-ED99-4029-3171-E9F422867BC3}"/>
              </a:ext>
            </a:extLst>
          </p:cNvPr>
          <p:cNvSpPr>
            <a:spLocks noGrp="1"/>
          </p:cNvSpPr>
          <p:nvPr>
            <p:ph type="title"/>
          </p:nvPr>
        </p:nvSpPr>
        <p:spPr/>
        <p:txBody>
          <a:bodyPr/>
          <a:lstStyle/>
          <a:p>
            <a:r>
              <a:rPr lang="en-US" dirty="0"/>
              <a:t>Basic Rules of K-Map</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57E684B-D724-5AC7-6052-8A68A8F9B547}"/>
                  </a:ext>
                </a:extLst>
              </p:cNvPr>
              <p:cNvSpPr>
                <a:spLocks noGrp="1"/>
              </p:cNvSpPr>
              <p:nvPr>
                <p:ph idx="1"/>
              </p:nvPr>
            </p:nvSpPr>
            <p:spPr/>
            <p:txBody>
              <a:bodyPr/>
              <a:lstStyle/>
              <a:p>
                <a:pPr>
                  <a:buFont typeface="Wingdings" panose="05000000000000000000" pitchFamily="2" charset="2"/>
                  <a:buChar char="Ø"/>
                </a:pPr>
                <a:r>
                  <a:rPr lang="en-US" dirty="0"/>
                  <a:t>A pair can be a combination of </a:t>
                </a: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2</m:t>
                        </m:r>
                      </m:e>
                      <m:sup>
                        <m:r>
                          <a:rPr lang="en-US" b="0" i="1" smtClean="0">
                            <a:latin typeface="Cambria Math" panose="02040503050406030204" pitchFamily="18" charset="0"/>
                          </a:rPr>
                          <m:t>𝑛</m:t>
                        </m:r>
                      </m:sup>
                    </m:sSup>
                  </m:oMath>
                </a14:m>
                <a:r>
                  <a:rPr lang="en-US" dirty="0"/>
                  <a:t> means 2,4,8.</a:t>
                </a:r>
              </a:p>
              <a:p>
                <a:pPr>
                  <a:buFont typeface="Wingdings" panose="05000000000000000000" pitchFamily="2" charset="2"/>
                  <a:buChar char="Ø"/>
                </a:pPr>
                <a:r>
                  <a:rPr lang="en-US" dirty="0"/>
                  <a:t>A pair can’t be formed diagonally.</a:t>
                </a:r>
              </a:p>
              <a:p>
                <a:pPr>
                  <a:buFont typeface="Wingdings" panose="05000000000000000000" pitchFamily="2" charset="2"/>
                  <a:buChar char="Ø"/>
                </a:pPr>
                <a:r>
                  <a:rPr lang="en-US" dirty="0"/>
                  <a:t>We must make largest possible pairs and cover all ones in minimum pairs.</a:t>
                </a:r>
              </a:p>
              <a:p>
                <a:pPr>
                  <a:buFont typeface="Wingdings" panose="05000000000000000000" pitchFamily="2" charset="2"/>
                  <a:buChar char="Ø"/>
                </a:pPr>
                <a:r>
                  <a:rPr lang="en-US" dirty="0"/>
                  <a:t>We can make pair of ones with don’t care but its not necessary to cover all don’t care.(we will cover this in todays lecture)</a:t>
                </a:r>
              </a:p>
              <a:p>
                <a:pPr>
                  <a:buFont typeface="Wingdings" panose="05000000000000000000" pitchFamily="2" charset="2"/>
                  <a:buChar char="Ø"/>
                </a:pPr>
                <a:r>
                  <a:rPr lang="en-US" dirty="0"/>
                  <a:t>If a one is left without pair it will be put in our final equation as product form of all inputs (SOP form) but if a don’t care id left we don’t put that in our equation.</a:t>
                </a:r>
              </a:p>
            </p:txBody>
          </p:sp>
        </mc:Choice>
        <mc:Fallback xmlns="">
          <p:sp>
            <p:nvSpPr>
              <p:cNvPr id="3" name="Content Placeholder 2">
                <a:extLst>
                  <a:ext uri="{FF2B5EF4-FFF2-40B4-BE49-F238E27FC236}">
                    <a16:creationId xmlns:a16="http://schemas.microsoft.com/office/drawing/2014/main" id="{057E684B-D724-5AC7-6052-8A68A8F9B547}"/>
                  </a:ext>
                </a:extLst>
              </p:cNvPr>
              <p:cNvSpPr>
                <a:spLocks noGrp="1" noRot="1" noChangeAspect="1" noMove="1" noResize="1" noEditPoints="1" noAdjustHandles="1" noChangeArrowheads="1" noChangeShapeType="1" noTextEdit="1"/>
              </p:cNvSpPr>
              <p:nvPr>
                <p:ph idx="1"/>
              </p:nvPr>
            </p:nvSpPr>
            <p:spPr>
              <a:blipFill>
                <a:blip r:embed="rId2"/>
                <a:stretch>
                  <a:fillRect l="-1455" t="-1667" r="-909"/>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1FF6D08D-27B5-061E-4A6A-5583136775FC}"/>
              </a:ext>
            </a:extLst>
          </p:cNvPr>
          <p:cNvSpPr>
            <a:spLocks noGrp="1"/>
          </p:cNvSpPr>
          <p:nvPr>
            <p:ph type="ftr" sz="quarter" idx="11"/>
          </p:nvPr>
        </p:nvSpPr>
        <p:spPr/>
        <p:txBody>
          <a:bodyPr/>
          <a:lstStyle/>
          <a:p>
            <a:pPr>
              <a:defRPr/>
            </a:pPr>
            <a:r>
              <a:rPr lang="en-US"/>
              <a:t>M. Zain Uddin</a:t>
            </a:r>
          </a:p>
        </p:txBody>
      </p:sp>
      <p:sp>
        <p:nvSpPr>
          <p:cNvPr id="5" name="Slide Number Placeholder 4">
            <a:extLst>
              <a:ext uri="{FF2B5EF4-FFF2-40B4-BE49-F238E27FC236}">
                <a16:creationId xmlns:a16="http://schemas.microsoft.com/office/drawing/2014/main" id="{00210A5F-F14B-5127-A62C-884C3631B96C}"/>
              </a:ext>
            </a:extLst>
          </p:cNvPr>
          <p:cNvSpPr>
            <a:spLocks noGrp="1"/>
          </p:cNvSpPr>
          <p:nvPr>
            <p:ph type="sldNum" sz="quarter" idx="12"/>
          </p:nvPr>
        </p:nvSpPr>
        <p:spPr/>
        <p:txBody>
          <a:bodyPr/>
          <a:lstStyle/>
          <a:p>
            <a:pPr>
              <a:defRPr/>
            </a:pPr>
            <a:fld id="{776B1003-78F8-4240-9930-0277CEDB9170}" type="slidenum">
              <a:rPr lang="en-US" smtClean="0"/>
              <a:pPr>
                <a:defRPr/>
              </a:pPr>
              <a:t>4</a:t>
            </a:fld>
            <a:endParaRPr lang="en-US"/>
          </a:p>
        </p:txBody>
      </p:sp>
    </p:spTree>
    <p:extLst>
      <p:ext uri="{BB962C8B-B14F-4D97-AF65-F5344CB8AC3E}">
        <p14:creationId xmlns:p14="http://schemas.microsoft.com/office/powerpoint/2010/main" val="1481039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2">
            <a:extLst>
              <a:ext uri="{FF2B5EF4-FFF2-40B4-BE49-F238E27FC236}">
                <a16:creationId xmlns:a16="http://schemas.microsoft.com/office/drawing/2014/main" id="{3D42F653-844D-9A2F-8C0A-EAFDCB8DAEF6}"/>
              </a:ext>
            </a:extLst>
          </p:cNvPr>
          <p:cNvSpPr>
            <a:spLocks noGrp="1" noChangeArrowheads="1"/>
          </p:cNvSpPr>
          <p:nvPr>
            <p:ph type="title"/>
          </p:nvPr>
        </p:nvSpPr>
        <p:spPr/>
        <p:txBody>
          <a:bodyPr/>
          <a:lstStyle/>
          <a:p>
            <a:pPr eaLnBrk="1" hangingPunct="1"/>
            <a:r>
              <a:rPr lang="en-US" altLang="zh-TW" dirty="0"/>
              <a:t>3-variable k Map</a:t>
            </a:r>
          </a:p>
        </p:txBody>
      </p:sp>
      <p:sp>
        <p:nvSpPr>
          <p:cNvPr id="9221" name="Rectangle 3">
            <a:extLst>
              <a:ext uri="{FF2B5EF4-FFF2-40B4-BE49-F238E27FC236}">
                <a16:creationId xmlns:a16="http://schemas.microsoft.com/office/drawing/2014/main" id="{D126BF3E-537A-CBC4-1CBA-9DAADACB27A2}"/>
              </a:ext>
            </a:extLst>
          </p:cNvPr>
          <p:cNvSpPr>
            <a:spLocks noGrp="1" noChangeArrowheads="1"/>
          </p:cNvSpPr>
          <p:nvPr>
            <p:ph type="body" sz="half" idx="1"/>
          </p:nvPr>
        </p:nvSpPr>
        <p:spPr/>
        <p:txBody>
          <a:bodyPr/>
          <a:lstStyle/>
          <a:p>
            <a:pPr lvl="1" eaLnBrk="1" hangingPunct="1"/>
            <a:r>
              <a:rPr lang="en-US" altLang="zh-TW"/>
              <a:t>Adjacent terms in 3-variable K map.</a:t>
            </a:r>
          </a:p>
          <a:p>
            <a:pPr eaLnBrk="1" hangingPunct="1"/>
            <a:endParaRPr lang="zh-TW" altLang="en-US" sz="2100"/>
          </a:p>
        </p:txBody>
      </p:sp>
      <p:pic>
        <p:nvPicPr>
          <p:cNvPr id="9222" name="Picture 5" descr="F5-3">
            <a:extLst>
              <a:ext uri="{FF2B5EF4-FFF2-40B4-BE49-F238E27FC236}">
                <a16:creationId xmlns:a16="http://schemas.microsoft.com/office/drawing/2014/main" id="{3FF8D725-62DA-FEC2-45AB-52A2BBF0703B}"/>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4098132" y="2672954"/>
            <a:ext cx="4050506" cy="3456384"/>
          </a:xfrm>
          <a:noFill/>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2">
            <a:extLst>
              <a:ext uri="{FF2B5EF4-FFF2-40B4-BE49-F238E27FC236}">
                <a16:creationId xmlns:a16="http://schemas.microsoft.com/office/drawing/2014/main" id="{5D70DC62-BB26-321D-B963-7C5D21BA3710}"/>
              </a:ext>
            </a:extLst>
          </p:cNvPr>
          <p:cNvSpPr>
            <a:spLocks noGrp="1" noChangeArrowheads="1"/>
          </p:cNvSpPr>
          <p:nvPr>
            <p:ph type="title"/>
          </p:nvPr>
        </p:nvSpPr>
        <p:spPr>
          <a:xfrm>
            <a:off x="1371504" y="578790"/>
            <a:ext cx="4371975" cy="1143000"/>
          </a:xfrm>
        </p:spPr>
        <p:txBody>
          <a:bodyPr/>
          <a:lstStyle/>
          <a:p>
            <a:pPr eaLnBrk="1" hangingPunct="1"/>
            <a:r>
              <a:rPr lang="zh-TW" altLang="en-US" dirty="0"/>
              <a:t>4-</a:t>
            </a:r>
            <a:r>
              <a:rPr lang="en-US" altLang="zh-TW" dirty="0"/>
              <a:t>Variable K Map</a:t>
            </a:r>
          </a:p>
        </p:txBody>
      </p:sp>
      <p:sp>
        <p:nvSpPr>
          <p:cNvPr id="17413" name="Rectangle 3">
            <a:extLst>
              <a:ext uri="{FF2B5EF4-FFF2-40B4-BE49-F238E27FC236}">
                <a16:creationId xmlns:a16="http://schemas.microsoft.com/office/drawing/2014/main" id="{0ACB24BD-B5C4-683D-5305-08686CB8C715}"/>
              </a:ext>
            </a:extLst>
          </p:cNvPr>
          <p:cNvSpPr>
            <a:spLocks noGrp="1" noChangeArrowheads="1"/>
          </p:cNvSpPr>
          <p:nvPr>
            <p:ph type="body" sz="half" idx="1"/>
          </p:nvPr>
        </p:nvSpPr>
        <p:spPr>
          <a:xfrm>
            <a:off x="1306189" y="1922463"/>
            <a:ext cx="4371975" cy="2000250"/>
          </a:xfrm>
        </p:spPr>
        <p:txBody>
          <a:bodyPr/>
          <a:lstStyle/>
          <a:p>
            <a:pPr lvl="2" eaLnBrk="1" hangingPunct="1">
              <a:buFont typeface="Wingdings" panose="05000000000000000000" pitchFamily="2" charset="2"/>
              <a:buChar char="Ø"/>
            </a:pPr>
            <a:r>
              <a:rPr lang="en-US" altLang="zh-TW" sz="1500" dirty="0"/>
              <a:t>0, 8 are adjacent squares</a:t>
            </a:r>
          </a:p>
          <a:p>
            <a:pPr lvl="2" eaLnBrk="1" hangingPunct="1">
              <a:buFont typeface="Wingdings" panose="05000000000000000000" pitchFamily="2" charset="2"/>
              <a:buChar char="Ø"/>
            </a:pPr>
            <a:r>
              <a:rPr lang="en-US" altLang="zh-TW" sz="1500" dirty="0"/>
              <a:t>0, 2 are adjacent squares, etc.</a:t>
            </a:r>
          </a:p>
          <a:p>
            <a:pPr lvl="2" eaLnBrk="1" hangingPunct="1">
              <a:buFont typeface="Wingdings" panose="05000000000000000000" pitchFamily="2" charset="2"/>
              <a:buChar char="Ø"/>
            </a:pPr>
            <a:r>
              <a:rPr lang="en-US" altLang="zh-TW" sz="1500" dirty="0"/>
              <a:t>1, 4, 13, 7 are adjacent to 5.</a:t>
            </a:r>
          </a:p>
          <a:p>
            <a:pPr lvl="2" eaLnBrk="1" hangingPunct="1">
              <a:buFont typeface="Wingdings" panose="05000000000000000000" pitchFamily="2" charset="2"/>
              <a:buChar char="Ø"/>
            </a:pPr>
            <a:r>
              <a:rPr lang="en-US" altLang="zh-TW" sz="1500" dirty="0"/>
              <a:t>0,8,2,10 are adjacent </a:t>
            </a:r>
          </a:p>
          <a:p>
            <a:pPr eaLnBrk="1" hangingPunct="1"/>
            <a:endParaRPr lang="zh-TW" altLang="zh-TW" sz="2100" dirty="0"/>
          </a:p>
        </p:txBody>
      </p:sp>
      <p:pic>
        <p:nvPicPr>
          <p:cNvPr id="17414" name="Picture 5" descr="F-5-10">
            <a:extLst>
              <a:ext uri="{FF2B5EF4-FFF2-40B4-BE49-F238E27FC236}">
                <a16:creationId xmlns:a16="http://schemas.microsoft.com/office/drawing/2014/main" id="{BF5A4E22-9339-126C-DDFE-51F3DB482ABD}"/>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4692254" y="3320654"/>
            <a:ext cx="2753915" cy="2483644"/>
          </a:xfrm>
          <a:no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a:extLst>
              <a:ext uri="{FF2B5EF4-FFF2-40B4-BE49-F238E27FC236}">
                <a16:creationId xmlns:a16="http://schemas.microsoft.com/office/drawing/2014/main" id="{7662190F-6DB0-19E6-7013-1A2FC1D1CD6F}"/>
              </a:ext>
            </a:extLst>
          </p:cNvPr>
          <p:cNvSpPr>
            <a:spLocks noGrp="1" noChangeArrowheads="1"/>
          </p:cNvSpPr>
          <p:nvPr>
            <p:ph type="title"/>
          </p:nvPr>
        </p:nvSpPr>
        <p:spPr>
          <a:xfrm>
            <a:off x="1361881" y="660829"/>
            <a:ext cx="9163050" cy="457200"/>
          </a:xfrm>
        </p:spPr>
        <p:txBody>
          <a:bodyPr>
            <a:normAutofit fontScale="90000"/>
          </a:bodyPr>
          <a:lstStyle/>
          <a:p>
            <a:r>
              <a:rPr lang="en-US" altLang="en-US" dirty="0"/>
              <a:t>Three-Variable K-Maps</a:t>
            </a:r>
            <a:endParaRPr lang="en-GB" altLang="en-US" dirty="0"/>
          </a:p>
        </p:txBody>
      </p:sp>
      <p:graphicFrame>
        <p:nvGraphicFramePr>
          <p:cNvPr id="1026" name="Object 5">
            <a:extLst>
              <a:ext uri="{FF2B5EF4-FFF2-40B4-BE49-F238E27FC236}">
                <a16:creationId xmlns:a16="http://schemas.microsoft.com/office/drawing/2014/main" id="{3BCCB158-2E6D-C9C7-04EA-69C48064F8EC}"/>
              </a:ext>
            </a:extLst>
          </p:cNvPr>
          <p:cNvGraphicFramePr>
            <a:graphicFrameLocks noChangeAspect="1"/>
          </p:cNvGraphicFramePr>
          <p:nvPr>
            <p:extLst>
              <p:ext uri="{D42A27DB-BD31-4B8C-83A1-F6EECF244321}">
                <p14:modId xmlns:p14="http://schemas.microsoft.com/office/powerpoint/2010/main" val="3399822769"/>
              </p:ext>
            </p:extLst>
          </p:nvPr>
        </p:nvGraphicFramePr>
        <p:xfrm>
          <a:off x="1295400" y="1118029"/>
          <a:ext cx="9229531" cy="5363735"/>
        </p:xfrm>
        <a:graphic>
          <a:graphicData uri="http://schemas.openxmlformats.org/presentationml/2006/ole">
            <mc:AlternateContent xmlns:mc="http://schemas.openxmlformats.org/markup-compatibility/2006">
              <mc:Choice xmlns:v="urn:schemas-microsoft-com:vml" Requires="v">
                <p:oleObj name="VISIO" r:id="rId2" imgW="8373240" imgH="4865760" progId="Visio.Drawing.6">
                  <p:embed/>
                </p:oleObj>
              </mc:Choice>
              <mc:Fallback>
                <p:oleObj name="VISIO" r:id="rId2" imgW="8373240" imgH="4865760" progId="Visio.Drawing.6">
                  <p:embed/>
                  <p:pic>
                    <p:nvPicPr>
                      <p:cNvPr id="1026" name="Object 5">
                        <a:extLst>
                          <a:ext uri="{FF2B5EF4-FFF2-40B4-BE49-F238E27FC236}">
                            <a16:creationId xmlns:a16="http://schemas.microsoft.com/office/drawing/2014/main" id="{3BCCB158-2E6D-C9C7-04EA-69C48064F8E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400" y="1118029"/>
                        <a:ext cx="9229531" cy="5363735"/>
                      </a:xfrm>
                      <a:prstGeom prst="rect">
                        <a:avLst/>
                      </a:prstGeom>
                      <a:noFill/>
                      <a:ln>
                        <a:noFill/>
                      </a:ln>
                      <a:effectLst/>
                    </p:spPr>
                  </p:pic>
                </p:oleObj>
              </mc:Fallback>
            </mc:AlternateContent>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a:extLst>
              <a:ext uri="{FF2B5EF4-FFF2-40B4-BE49-F238E27FC236}">
                <a16:creationId xmlns:a16="http://schemas.microsoft.com/office/drawing/2014/main" id="{317134E1-E833-D7DB-1E98-B6F1BBA2D81E}"/>
              </a:ext>
            </a:extLst>
          </p:cNvPr>
          <p:cNvSpPr>
            <a:spLocks noGrp="1" noChangeArrowheads="1"/>
          </p:cNvSpPr>
          <p:nvPr>
            <p:ph type="title" idx="4294967295"/>
          </p:nvPr>
        </p:nvSpPr>
        <p:spPr>
          <a:xfrm>
            <a:off x="1022480" y="299243"/>
            <a:ext cx="8915400" cy="381000"/>
          </a:xfrm>
        </p:spPr>
        <p:txBody>
          <a:bodyPr>
            <a:normAutofit fontScale="90000"/>
          </a:bodyPr>
          <a:lstStyle/>
          <a:p>
            <a:r>
              <a:rPr lang="en-US" altLang="en-US" sz="2800" dirty="0"/>
              <a:t>Four-Variable K-Maps</a:t>
            </a:r>
            <a:endParaRPr lang="en-GB" altLang="en-US" sz="2800" dirty="0"/>
          </a:p>
        </p:txBody>
      </p:sp>
      <p:graphicFrame>
        <p:nvGraphicFramePr>
          <p:cNvPr id="4098" name="Object 4">
            <a:extLst>
              <a:ext uri="{FF2B5EF4-FFF2-40B4-BE49-F238E27FC236}">
                <a16:creationId xmlns:a16="http://schemas.microsoft.com/office/drawing/2014/main" id="{BD8DF7B5-CDC8-95C7-279E-657259FB6177}"/>
              </a:ext>
            </a:extLst>
          </p:cNvPr>
          <p:cNvGraphicFramePr>
            <a:graphicFrameLocks noChangeAspect="1"/>
          </p:cNvGraphicFramePr>
          <p:nvPr>
            <p:extLst>
              <p:ext uri="{D42A27DB-BD31-4B8C-83A1-F6EECF244321}">
                <p14:modId xmlns:p14="http://schemas.microsoft.com/office/powerpoint/2010/main" val="277773629"/>
              </p:ext>
            </p:extLst>
          </p:nvPr>
        </p:nvGraphicFramePr>
        <p:xfrm>
          <a:off x="1022480" y="680243"/>
          <a:ext cx="9296400" cy="5497513"/>
        </p:xfrm>
        <a:graphic>
          <a:graphicData uri="http://schemas.openxmlformats.org/presentationml/2006/ole">
            <mc:AlternateContent xmlns:mc="http://schemas.openxmlformats.org/markup-compatibility/2006">
              <mc:Choice xmlns:v="urn:schemas-microsoft-com:vml" Requires="v">
                <p:oleObj name="VISIO" r:id="rId2" imgW="8390880" imgH="4961880" progId="Visio.Drawing.6">
                  <p:embed/>
                </p:oleObj>
              </mc:Choice>
              <mc:Fallback>
                <p:oleObj name="VISIO" r:id="rId2" imgW="8390880" imgH="4961880" progId="Visio.Drawing.6">
                  <p:embed/>
                  <p:pic>
                    <p:nvPicPr>
                      <p:cNvPr id="4098" name="Object 4">
                        <a:extLst>
                          <a:ext uri="{FF2B5EF4-FFF2-40B4-BE49-F238E27FC236}">
                            <a16:creationId xmlns:a16="http://schemas.microsoft.com/office/drawing/2014/main" id="{BD8DF7B5-CDC8-95C7-279E-657259FB617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2480" y="680243"/>
                        <a:ext cx="9296400" cy="5497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6" name="Rectangle 2">
            <a:extLst>
              <a:ext uri="{FF2B5EF4-FFF2-40B4-BE49-F238E27FC236}">
                <a16:creationId xmlns:a16="http://schemas.microsoft.com/office/drawing/2014/main" id="{5EF6822F-6EB1-1923-62BB-92428590686D}"/>
              </a:ext>
            </a:extLst>
          </p:cNvPr>
          <p:cNvSpPr>
            <a:spLocks noGrp="1" noChangeArrowheads="1"/>
          </p:cNvSpPr>
          <p:nvPr>
            <p:ph type="title"/>
          </p:nvPr>
        </p:nvSpPr>
        <p:spPr/>
        <p:txBody>
          <a:bodyPr/>
          <a:lstStyle/>
          <a:p>
            <a:pPr eaLnBrk="1" hangingPunct="1"/>
            <a:r>
              <a:rPr lang="en-US" altLang="zh-TW" dirty="0"/>
              <a:t>Example of Don’t care</a:t>
            </a:r>
          </a:p>
        </p:txBody>
      </p:sp>
      <p:sp>
        <p:nvSpPr>
          <p:cNvPr id="28677" name="Rectangle 3">
            <a:extLst>
              <a:ext uri="{FF2B5EF4-FFF2-40B4-BE49-F238E27FC236}">
                <a16:creationId xmlns:a16="http://schemas.microsoft.com/office/drawing/2014/main" id="{6CE48084-E103-9793-BA65-DC4CEB644785}"/>
              </a:ext>
            </a:extLst>
          </p:cNvPr>
          <p:cNvSpPr>
            <a:spLocks noGrp="1" noChangeArrowheads="1"/>
          </p:cNvSpPr>
          <p:nvPr>
            <p:ph type="body" sz="half" idx="1"/>
          </p:nvPr>
        </p:nvSpPr>
        <p:spPr/>
        <p:txBody>
          <a:bodyPr/>
          <a:lstStyle/>
          <a:p>
            <a:pPr eaLnBrk="1" hangingPunct="1"/>
            <a:r>
              <a:rPr lang="en-US" altLang="zh-TW" sz="2100" dirty="0"/>
              <a:t>Find the 1 that is covered by only one term first (Do not share with other circle).</a:t>
            </a:r>
          </a:p>
        </p:txBody>
      </p:sp>
      <p:pic>
        <p:nvPicPr>
          <p:cNvPr id="28678" name="Picture 6" descr="F5-20">
            <a:extLst>
              <a:ext uri="{FF2B5EF4-FFF2-40B4-BE49-F238E27FC236}">
                <a16:creationId xmlns:a16="http://schemas.microsoft.com/office/drawing/2014/main" id="{01E37ACE-24AE-B8B3-D384-2340F7BE4AF3}"/>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4205288" y="3320654"/>
            <a:ext cx="4050506" cy="2593181"/>
          </a:xfrm>
          <a:noFill/>
        </p:spPr>
      </p:pic>
    </p:spTree>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5503</TotalTime>
  <Words>1071</Words>
  <Application>Microsoft Office PowerPoint</Application>
  <PresentationFormat>Widescreen</PresentationFormat>
  <Paragraphs>194</Paragraphs>
  <Slides>25</Slides>
  <Notes>11</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2</vt:i4>
      </vt:variant>
      <vt:variant>
        <vt:lpstr>Slide Titles</vt:lpstr>
      </vt:variant>
      <vt:variant>
        <vt:i4>25</vt:i4>
      </vt:variant>
    </vt:vector>
  </HeadingPairs>
  <TitlesOfParts>
    <vt:vector size="37" baseType="lpstr">
      <vt:lpstr>Arial</vt:lpstr>
      <vt:lpstr>Calibri</vt:lpstr>
      <vt:lpstr>Calibri Light</vt:lpstr>
      <vt:lpstr>Cambria Math</vt:lpstr>
      <vt:lpstr>Impact</vt:lpstr>
      <vt:lpstr>Symbol</vt:lpstr>
      <vt:lpstr>Tahoma</vt:lpstr>
      <vt:lpstr>Times New Roman</vt:lpstr>
      <vt:lpstr>Wingdings</vt:lpstr>
      <vt:lpstr>Retrospect</vt:lpstr>
      <vt:lpstr>VISIO</vt:lpstr>
      <vt:lpstr>CorelDRAW</vt:lpstr>
      <vt:lpstr>Lecture # 5 K-Map 5 inputs/Function of Boolean algebra/Encoder-Decoder/ Arithmetic of Boolean algebra </vt:lpstr>
      <vt:lpstr>Digital Logic Design</vt:lpstr>
      <vt:lpstr>Review of previous lecture </vt:lpstr>
      <vt:lpstr>Basic Rules of K-Map</vt:lpstr>
      <vt:lpstr>3-variable k Map</vt:lpstr>
      <vt:lpstr>4-Variable K Map</vt:lpstr>
      <vt:lpstr>Three-Variable K-Maps</vt:lpstr>
      <vt:lpstr>Four-Variable K-Maps</vt:lpstr>
      <vt:lpstr>Example of Don’t care</vt:lpstr>
      <vt:lpstr>5-Variable K Map</vt:lpstr>
      <vt:lpstr> 5 Neighbors</vt:lpstr>
      <vt:lpstr>Example: 5-variables</vt:lpstr>
      <vt:lpstr>One More Excample</vt:lpstr>
      <vt:lpstr>Decoders</vt:lpstr>
      <vt:lpstr>Decoders</vt:lpstr>
      <vt:lpstr>Decoders</vt:lpstr>
      <vt:lpstr>Decoders</vt:lpstr>
      <vt:lpstr>BCD Decoder/Driver</vt:lpstr>
      <vt:lpstr>Truth table </vt:lpstr>
      <vt:lpstr>PowerPoint Presentation</vt:lpstr>
      <vt:lpstr>BCD Decoder/Driver</vt:lpstr>
      <vt:lpstr>Encoders</vt:lpstr>
      <vt:lpstr>Encoders</vt:lpstr>
      <vt:lpstr>Encoders</vt:lpstr>
      <vt:lpstr>Half-Adder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 5 K-Map 5 inputs/Function of Boolean algebra/Encoder-Decoder/ Arithmetic of Boolean algebra</dc:title>
  <dc:creator>Muhammad Zain Uddin / Lecturer</dc:creator>
  <cp:lastModifiedBy>Muhammad Zain Uddin / Lecturer</cp:lastModifiedBy>
  <cp:revision>3</cp:revision>
  <dcterms:created xsi:type="dcterms:W3CDTF">2023-09-18T07:22:32Z</dcterms:created>
  <dcterms:modified xsi:type="dcterms:W3CDTF">2024-09-21T12:25:11Z</dcterms:modified>
</cp:coreProperties>
</file>