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87" r:id="rId4"/>
    <p:sldId id="306" r:id="rId5"/>
    <p:sldId id="307" r:id="rId6"/>
    <p:sldId id="308" r:id="rId7"/>
    <p:sldId id="309" r:id="rId8"/>
    <p:sldId id="310" r:id="rId9"/>
    <p:sldId id="283" r:id="rId10"/>
    <p:sldId id="286" r:id="rId11"/>
    <p:sldId id="290" r:id="rId12"/>
    <p:sldId id="297" r:id="rId13"/>
    <p:sldId id="312" r:id="rId14"/>
    <p:sldId id="311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7A061-9EE5-498B-A8D8-6DF5792497CB}" v="172" dt="2023-09-27T07:19:4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4233-DA82-411D-998A-9B6536D7E73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BB773-4258-40DD-B3F9-F7E71AEA7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2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2F342-7191-4188-8BCB-6F641BCCA9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AAD6D4-0D01-069D-FD78-C5D1A3104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3C9F4-64F6-47FA-9AFE-C266935F729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C3E78EB-5720-613C-76C4-750C7CD759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4B0FF95-4E80-A9CB-BDD0-4BBD61474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2FAFF4-10E9-8C74-BE71-AE1BA9441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4B0458-37E9-426D-B423-CEC011BE4B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BB93EB21-7108-5065-487D-F0C632DCF2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822C434-CC8E-FEB0-5E0C-387EED0CE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A36810-4CAE-761C-7781-1CF086585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759F8-7C3B-4D87-9AD6-CA4DB52230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D46EDDE-13D0-34A7-AFB2-CC315DF90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2B2E2AB-7CCA-A29D-3905-0814B2150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AC3560-0ABC-F01B-B007-469D53F58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1617FF-D70D-47E4-A25C-ED83D888A95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522B9916-503B-756D-9B1C-73E27C6530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71F3A53-64DD-2E5E-C2F3-996E16A27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76FB00-16D7-285D-069E-02469E812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0C5E5A-0443-4562-8CDD-994EABC1FB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5D5A3260-E4B9-1D71-1F58-A3FB3595B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CF73EB1-30F3-B752-BF37-960422FF8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5DF241-E8FB-1751-ACDF-07E58C9E2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088DF-DF76-4C57-83D7-EC1EC0B97FE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9D851FE6-95CB-B6FF-2DF3-92D6C3AA5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21A2BF5-50A8-5D4B-0DFF-4A1D19AF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01D32A-C96E-5038-20FB-44B4FBF16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E74D2-9853-48A8-B820-A1CE853341C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F0693183-63A9-0FB9-8A1C-65AE99ECE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FECB7D2-EBC7-FDB0-2482-52A0A0265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76F116-9E14-DBAA-E06B-C1AACD56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D2336-3377-4935-9610-8811B9CFB58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B9A14B96-BAFD-5692-8E73-FAC2F7A54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5F1310B-A93A-32DF-037B-6955FFDDB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CF1D9-E80C-4A93-8A22-FB3E799D7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25E5-611F-492E-B9A6-7A0E165A5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BC67-60D3-4082-B822-9435AADCC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F3F9-99E9-4215-A455-1F8ACF2C3C78}" type="datetime1">
              <a:rPr lang="en-US" altLang="en-US"/>
              <a:pPr>
                <a:defRPr/>
              </a:pPr>
              <a:t>9/18/2024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6FBD-162C-4E39-8D0E-839A2FD0DD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91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>
            <a:extLst>
              <a:ext uri="{FF2B5EF4-FFF2-40B4-BE49-F238E27FC236}">
                <a16:creationId xmlns:a16="http://schemas.microsoft.com/office/drawing/2014/main" id="{21A4F7B2-DB0B-9062-BF57-DA38209C1F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439F1F9F-CB92-715B-153C-C9F3A562A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C56835C2-456A-8E99-A5E4-EB0C911E23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26BF0D01-373F-05C0-14A2-D2A15F321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</a:rPr>
              <a:t>th</a:t>
            </a:r>
            <a:r>
              <a:rPr lang="en-US" altLang="en-US" sz="1200" b="1">
                <a:solidFill>
                  <a:srgbClr val="FFFFFF"/>
                </a:solidFill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3511215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2000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4095750"/>
            <a:ext cx="10363200" cy="2000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6C1D-6461-51EC-B473-0C4D29128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BCEBC-7987-0579-9530-CE7786982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E8F2C-2B1A-010E-D107-48E79FC18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C-H  </a:t>
            </a:r>
            <a:fld id="{753B7636-CB09-4B4F-9939-ECCDED1F2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344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B1003-78F8-4240-9930-0277CEDB9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43C13-50A8-4D5A-A049-E8F13ECB7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2AEFC-EBEC-49B1-AE73-15CC93171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0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C0A8-4CF1-4C69-8413-B44F54EE5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6131-D829-498C-9719-4F61C6543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8F19-6304-47FC-B56C-70C2EBBFA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71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667" y="6459539"/>
            <a:ext cx="261831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9"/>
            <a:ext cx="464820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637052"/>
                </a:solidFill>
              </a:rPr>
              <a:t>M. Zain Uddin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8806D8-5691-4516-B55C-B813DECB61F3}" type="slidenum">
              <a:rPr lang="en-US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5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953000"/>
            <a:ext cx="1218988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" y="4914900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5B10-545D-40C2-A467-0A4C8FF11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6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433" y="1846264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433" y="6459539"/>
            <a:ext cx="2472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Tahoma" panose="020B0604030504040204" pitchFamily="34" charset="0"/>
              </a:rPr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AF2EF-7320-43F3-A519-BE60B05CA56B}" type="slidenum">
              <a:rPr lang="en-US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73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3.wmf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71446-35F1-4CD5-8066-69BB6D4AC6EC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12937" y="1877785"/>
            <a:ext cx="8366125" cy="169862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folHlink"/>
                </a:solidFill>
              </a:rPr>
              <a:t>Lecture # 6</a:t>
            </a:r>
            <a:br>
              <a:rPr lang="en-US" sz="3600" b="1" dirty="0">
                <a:solidFill>
                  <a:schemeClr val="folHlink"/>
                </a:solidFill>
              </a:rPr>
            </a:br>
            <a:r>
              <a:rPr lang="en-US" sz="1600" b="1" dirty="0">
                <a:solidFill>
                  <a:schemeClr val="folHlink"/>
                </a:solidFill>
              </a:rPr>
              <a:t>Arithmetic of Boolean algebra/Half adder/Full Adder/Parallel Adder/Comparator</a:t>
            </a:r>
            <a:br>
              <a:rPr lang="en-US" sz="3600" b="1" dirty="0">
                <a:solidFill>
                  <a:schemeClr val="folHlink"/>
                </a:solidFill>
              </a:rPr>
            </a:br>
            <a:endParaRPr lang="en-US" sz="3600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667000" y="4114800"/>
            <a:ext cx="6858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By: Muhammad Zain Uddin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email: zuddin@iba.edu.pk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93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BC7E8C5B-8239-C964-7939-3AF4BB1E6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z="3800"/>
              <a:t>Full-Subtractor Function Table</a:t>
            </a:r>
          </a:p>
        </p:txBody>
      </p:sp>
      <p:graphicFrame>
        <p:nvGraphicFramePr>
          <p:cNvPr id="733509" name="Group 325">
            <a:extLst>
              <a:ext uri="{FF2B5EF4-FFF2-40B4-BE49-F238E27FC236}">
                <a16:creationId xmlns:a16="http://schemas.microsoft.com/office/drawing/2014/main" id="{ABD23FD7-E3C7-1A53-F032-82963446B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39909"/>
              </p:ext>
            </p:extLst>
          </p:nvPr>
        </p:nvGraphicFramePr>
        <p:xfrm>
          <a:off x="659363" y="1819174"/>
          <a:ext cx="2796670" cy="4267200"/>
        </p:xfrm>
        <a:graphic>
          <a:graphicData uri="http://schemas.openxmlformats.org/drawingml/2006/table">
            <a:tbl>
              <a:tblPr/>
              <a:tblGrid>
                <a:gridCol w="4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Diff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Bor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07FB437B-36E3-9196-4D4A-AE65FF78A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2232920"/>
              </p:ext>
            </p:extLst>
          </p:nvPr>
        </p:nvGraphicFramePr>
        <p:xfrm>
          <a:off x="3619492" y="1830481"/>
          <a:ext cx="3333039" cy="37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215640" progId="Equation.3">
                  <p:embed/>
                </p:oleObj>
              </mc:Choice>
              <mc:Fallback>
                <p:oleObj name="Equation" r:id="rId2" imgW="1955520" imgH="215640" progId="Equation.3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07FB437B-36E3-9196-4D4A-AE65FF78A3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2" y="1830481"/>
                        <a:ext cx="3333039" cy="373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D1252E4B-7F2F-04E8-01C2-4860C05BD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986088"/>
              </p:ext>
            </p:extLst>
          </p:nvPr>
        </p:nvGraphicFramePr>
        <p:xfrm>
          <a:off x="3619492" y="2331702"/>
          <a:ext cx="3248616" cy="390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241200" progId="Equation.3">
                  <p:embed/>
                </p:oleObj>
              </mc:Choice>
              <mc:Fallback>
                <p:oleObj name="Equation" r:id="rId4" imgW="1981080" imgH="241200" progId="Equation.3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D1252E4B-7F2F-04E8-01C2-4860C05BD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2" y="2331702"/>
                        <a:ext cx="3248616" cy="390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3B396C8C-2B31-6A1C-120F-ADEA6766A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070957"/>
              </p:ext>
            </p:extLst>
          </p:nvPr>
        </p:nvGraphicFramePr>
        <p:xfrm>
          <a:off x="3564290" y="2787624"/>
          <a:ext cx="3033710" cy="444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4" name="Object 8">
                        <a:extLst>
                          <a:ext uri="{FF2B5EF4-FFF2-40B4-BE49-F238E27FC236}">
                            <a16:creationId xmlns:a16="http://schemas.microsoft.com/office/drawing/2014/main" id="{3B396C8C-2B31-6A1C-120F-ADEA6766A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290" y="2787624"/>
                        <a:ext cx="3033710" cy="4447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>
            <a:extLst>
              <a:ext uri="{FF2B5EF4-FFF2-40B4-BE49-F238E27FC236}">
                <a16:creationId xmlns:a16="http://schemas.microsoft.com/office/drawing/2014/main" id="{3E0C0D8D-DE62-065B-3B81-63A1A88219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4290" y="3360574"/>
            <a:ext cx="1679510" cy="309384"/>
          </a:xfrm>
          <a:noFill/>
          <a:extLst>
            <a:ext uri="{91240B29-F687-4F45-9708-019B960494DF}">
              <a14:hiddenLine xmlns:a14="http://schemas.microsoft.com/office/drawing/2010/main" w="0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</p:pic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533CACDD-3BE5-41B1-B971-017DC5AE3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239978"/>
              </p:ext>
            </p:extLst>
          </p:nvPr>
        </p:nvGraphicFramePr>
        <p:xfrm>
          <a:off x="3564290" y="3821886"/>
          <a:ext cx="3902624" cy="25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76440" imgH="177480" progId="Equation.3">
                  <p:embed/>
                </p:oleObj>
              </mc:Choice>
              <mc:Fallback>
                <p:oleObj name="Equation" r:id="rId9" imgW="2476440" imgH="177480" progId="Equation.3">
                  <p:embed/>
                  <p:pic>
                    <p:nvPicPr>
                      <p:cNvPr id="28" name="Object 4">
                        <a:extLst>
                          <a:ext uri="{FF2B5EF4-FFF2-40B4-BE49-F238E27FC236}">
                            <a16:creationId xmlns:a16="http://schemas.microsoft.com/office/drawing/2014/main" id="{533CACDD-3BE5-41B1-B971-017DC5AE3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290" y="3821886"/>
                        <a:ext cx="3902624" cy="252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6">
            <a:extLst>
              <a:ext uri="{FF2B5EF4-FFF2-40B4-BE49-F238E27FC236}">
                <a16:creationId xmlns:a16="http://schemas.microsoft.com/office/drawing/2014/main" id="{7E5D275C-C559-F920-57C8-7A590C80E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9758"/>
              </p:ext>
            </p:extLst>
          </p:nvPr>
        </p:nvGraphicFramePr>
        <p:xfrm>
          <a:off x="3519379" y="4188654"/>
          <a:ext cx="2761677" cy="26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50960" imgH="177480" progId="Equation.3">
                  <p:embed/>
                </p:oleObj>
              </mc:Choice>
              <mc:Fallback>
                <p:oleObj name="Equation" r:id="rId11" imgW="1650960" imgH="177480" progId="Equation.3">
                  <p:embed/>
                  <p:pic>
                    <p:nvPicPr>
                      <p:cNvPr id="29" name="Object 6">
                        <a:extLst>
                          <a:ext uri="{FF2B5EF4-FFF2-40B4-BE49-F238E27FC236}">
                            <a16:creationId xmlns:a16="http://schemas.microsoft.com/office/drawing/2014/main" id="{7E5D275C-C559-F920-57C8-7A590C80E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379" y="4188654"/>
                        <a:ext cx="2761677" cy="2682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7">
            <a:extLst>
              <a:ext uri="{FF2B5EF4-FFF2-40B4-BE49-F238E27FC236}">
                <a16:creationId xmlns:a16="http://schemas.microsoft.com/office/drawing/2014/main" id="{A5AC0D43-CA7F-1F84-1A31-9A7072B7F1E1}"/>
              </a:ext>
            </a:extLst>
          </p:cNvPr>
          <p:cNvGrpSpPr>
            <a:grpSpLocks/>
          </p:cNvGrpSpPr>
          <p:nvPr/>
        </p:nvGrpSpPr>
        <p:grpSpPr bwMode="auto">
          <a:xfrm>
            <a:off x="3564290" y="4535642"/>
            <a:ext cx="3902624" cy="877545"/>
            <a:chOff x="1295400" y="3352800"/>
            <a:chExt cx="5410200" cy="1600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FA2B03-EB4A-AD1A-1B6D-BAAD10C55EF3}"/>
                </a:ext>
              </a:extLst>
            </p:cNvPr>
            <p:cNvSpPr/>
            <p:nvPr/>
          </p:nvSpPr>
          <p:spPr>
            <a:xfrm>
              <a:off x="1828800" y="3352800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A’B’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C964EA-B30A-BC8C-552E-025BBB2654A4}"/>
                </a:ext>
              </a:extLst>
            </p:cNvPr>
            <p:cNvSpPr/>
            <p:nvPr/>
          </p:nvSpPr>
          <p:spPr>
            <a:xfrm>
              <a:off x="2971800" y="3352800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A’B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5FC570-0FDD-AEDF-3512-30E0B54FABB5}"/>
                </a:ext>
              </a:extLst>
            </p:cNvPr>
            <p:cNvSpPr/>
            <p:nvPr/>
          </p:nvSpPr>
          <p:spPr>
            <a:xfrm>
              <a:off x="4343400" y="3352800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AB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B2DD236-FB21-8EBA-581F-ECF1822DDCAA}"/>
                </a:ext>
              </a:extLst>
            </p:cNvPr>
            <p:cNvSpPr/>
            <p:nvPr/>
          </p:nvSpPr>
          <p:spPr>
            <a:xfrm>
              <a:off x="5562600" y="3352800"/>
              <a:ext cx="1066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b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gradFill>
                    <a:gsLst>
                      <a:gs pos="0">
                        <a:srgbClr val="FFFFFF">
                          <a:tint val="40000"/>
                          <a:satMod val="250000"/>
                        </a:srgbClr>
                      </a:gs>
                      <a:gs pos="9000">
                        <a:srgbClr val="FFFFFF">
                          <a:tint val="52000"/>
                          <a:satMod val="300000"/>
                        </a:srgbClr>
                      </a:gs>
                      <a:gs pos="50000">
                        <a:srgbClr val="FFFFFF">
                          <a:shade val="20000"/>
                          <a:satMod val="300000"/>
                        </a:srgbClr>
                      </a:gs>
                      <a:gs pos="79000">
                        <a:srgbClr val="FFFFFF">
                          <a:tint val="52000"/>
                          <a:satMod val="300000"/>
                        </a:srgbClr>
                      </a:gs>
                      <a:gs pos="100000">
                        <a:srgbClr val="FFFFFF">
                          <a:tint val="40000"/>
                          <a:satMod val="250000"/>
                        </a:srgbClr>
                      </a:gs>
                    </a:gsLst>
                    <a:lin ang="5400000"/>
                  </a:gradFill>
                </a:rPr>
                <a:t>A’B</a:t>
              </a:r>
            </a:p>
          </p:txBody>
        </p:sp>
        <p:grpSp>
          <p:nvGrpSpPr>
            <p:cNvPr id="35" name="Group 36">
              <a:extLst>
                <a:ext uri="{FF2B5EF4-FFF2-40B4-BE49-F238E27FC236}">
                  <a16:creationId xmlns:a16="http://schemas.microsoft.com/office/drawing/2014/main" id="{DA542A9A-C7DB-F0C9-4373-C77A7B37E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400" y="3733800"/>
              <a:ext cx="5410200" cy="1219200"/>
              <a:chOff x="1295400" y="3733800"/>
              <a:chExt cx="5410200" cy="12192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8818454-14DB-01D4-C85B-49980A90057C}"/>
                  </a:ext>
                </a:extLst>
              </p:cNvPr>
              <p:cNvSpPr/>
              <p:nvPr/>
            </p:nvSpPr>
            <p:spPr>
              <a:xfrm>
                <a:off x="1905000" y="3810000"/>
                <a:ext cx="4800600" cy="1143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30547D2-4EBF-EB46-5D59-FA67149F58E0}"/>
                  </a:ext>
                </a:extLst>
              </p:cNvPr>
              <p:cNvCxnSpPr>
                <a:stCxn id="36" idx="1"/>
                <a:endCxn id="36" idx="3"/>
              </p:cNvCxnSpPr>
              <p:nvPr/>
            </p:nvCxnSpPr>
            <p:spPr>
              <a:xfrm>
                <a:off x="1905000" y="4381500"/>
                <a:ext cx="4800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5E8209C-CC3D-F221-B1B7-BE0B807CB52A}"/>
                  </a:ext>
                </a:extLst>
              </p:cNvPr>
              <p:cNvCxnSpPr/>
              <p:nvPr/>
            </p:nvCxnSpPr>
            <p:spPr>
              <a:xfrm>
                <a:off x="2895600" y="3810000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5A74599-DF45-C1FF-2BC5-AC99B37B9C2A}"/>
                  </a:ext>
                </a:extLst>
              </p:cNvPr>
              <p:cNvCxnSpPr>
                <a:stCxn id="36" idx="0"/>
                <a:endCxn id="36" idx="2"/>
              </p:cNvCxnSpPr>
              <p:nvPr/>
            </p:nvCxnSpPr>
            <p:spPr>
              <a:xfrm>
                <a:off x="4305300" y="3810000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15E642E-1635-F6AD-C7F6-D0684A9EDB9C}"/>
                  </a:ext>
                </a:extLst>
              </p:cNvPr>
              <p:cNvCxnSpPr/>
              <p:nvPr/>
            </p:nvCxnSpPr>
            <p:spPr>
              <a:xfrm>
                <a:off x="5486400" y="3733800"/>
                <a:ext cx="0" cy="1219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73BB72B-8A9D-1A9E-C7A6-4A6322B6906B}"/>
                  </a:ext>
                </a:extLst>
              </p:cNvPr>
              <p:cNvSpPr/>
              <p:nvPr/>
            </p:nvSpPr>
            <p:spPr>
              <a:xfrm>
                <a:off x="2895600" y="38100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CDBE440-16A3-DC10-0653-B5E2E6A1EFCF}"/>
                  </a:ext>
                </a:extLst>
              </p:cNvPr>
              <p:cNvSpPr/>
              <p:nvPr/>
            </p:nvSpPr>
            <p:spPr>
              <a:xfrm>
                <a:off x="1905000" y="4419600"/>
                <a:ext cx="990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176E6C1-522D-7F22-3A2B-0A01185C3EC7}"/>
                  </a:ext>
                </a:extLst>
              </p:cNvPr>
              <p:cNvSpPr/>
              <p:nvPr/>
            </p:nvSpPr>
            <p:spPr>
              <a:xfrm>
                <a:off x="2895600" y="4419600"/>
                <a:ext cx="13716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EC0589F-22C4-4DCC-87CF-E5FDBB92461C}"/>
                  </a:ext>
                </a:extLst>
              </p:cNvPr>
              <p:cNvSpPr/>
              <p:nvPr/>
            </p:nvSpPr>
            <p:spPr>
              <a:xfrm>
                <a:off x="4343400" y="4419600"/>
                <a:ext cx="1143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6341C70-C47D-B009-1564-E361D5E5F083}"/>
                  </a:ext>
                </a:extLst>
              </p:cNvPr>
              <p:cNvSpPr/>
              <p:nvPr/>
            </p:nvSpPr>
            <p:spPr>
              <a:xfrm>
                <a:off x="1295400" y="3886200"/>
                <a:ext cx="838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b="1" dirty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C’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69D3BB-5EB8-0964-992B-0F9954CB2D75}"/>
                  </a:ext>
                </a:extLst>
              </p:cNvPr>
              <p:cNvSpPr/>
              <p:nvPr/>
            </p:nvSpPr>
            <p:spPr>
              <a:xfrm>
                <a:off x="1295400" y="4495800"/>
                <a:ext cx="838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b="1" dirty="0">
                    <a:ln w="10541" cmpd="sng">
                      <a:solidFill>
                        <a:srgbClr val="7D7D7D">
                          <a:tint val="100000"/>
                          <a:shade val="100000"/>
                          <a:satMod val="110000"/>
                        </a:srgbClr>
                      </a:solidFill>
                      <a:prstDash val="solid"/>
                    </a:ln>
                    <a:gradFill>
                      <a:gsLst>
                        <a:gs pos="0">
                          <a:srgbClr val="FFFFFF">
                            <a:tint val="40000"/>
                            <a:satMod val="250000"/>
                          </a:srgbClr>
                        </a:gs>
                        <a:gs pos="9000">
                          <a:srgbClr val="FFFFFF">
                            <a:tint val="52000"/>
                            <a:satMod val="300000"/>
                          </a:srgbClr>
                        </a:gs>
                        <a:gs pos="50000">
                          <a:srgbClr val="FFFFFF">
                            <a:shade val="20000"/>
                            <a:satMod val="300000"/>
                          </a:srgbClr>
                        </a:gs>
                        <a:gs pos="79000">
                          <a:srgbClr val="FFFFFF">
                            <a:tint val="52000"/>
                            <a:satMod val="300000"/>
                          </a:srgbClr>
                        </a:gs>
                        <a:gs pos="100000">
                          <a:srgbClr val="FFFFFF">
                            <a:tint val="40000"/>
                            <a:satMod val="250000"/>
                          </a:srgbClr>
                        </a:gs>
                      </a:gsLst>
                      <a:lin ang="5400000"/>
                    </a:gradFill>
                  </a:rPr>
                  <a:t>C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7294254-B320-97A1-A077-058C55BF025B}"/>
                  </a:ext>
                </a:extLst>
              </p:cNvPr>
              <p:cNvSpPr/>
              <p:nvPr/>
            </p:nvSpPr>
            <p:spPr>
              <a:xfrm>
                <a:off x="3352799" y="3886200"/>
                <a:ext cx="457200" cy="99059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0572E3-BF01-C89E-28DE-72927F54A76F}"/>
                  </a:ext>
                </a:extLst>
              </p:cNvPr>
              <p:cNvSpPr/>
              <p:nvPr/>
            </p:nvSpPr>
            <p:spPr>
              <a:xfrm rot="5240712">
                <a:off x="3987800" y="3783013"/>
                <a:ext cx="501650" cy="175895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B1E707F-0C0B-2855-61CD-50860741F914}"/>
                  </a:ext>
                </a:extLst>
              </p:cNvPr>
              <p:cNvSpPr/>
              <p:nvPr/>
            </p:nvSpPr>
            <p:spPr>
              <a:xfrm rot="16041946">
                <a:off x="2828131" y="3848895"/>
                <a:ext cx="384175" cy="159861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pic>
        <p:nvPicPr>
          <p:cNvPr id="50" name="Picture 6">
            <a:extLst>
              <a:ext uri="{FF2B5EF4-FFF2-40B4-BE49-F238E27FC236}">
                <a16:creationId xmlns:a16="http://schemas.microsoft.com/office/drawing/2014/main" id="{B00341DA-D99D-199E-0F61-A267F1FD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042" y="2557677"/>
            <a:ext cx="3955384" cy="118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4C95A2-7D39-21DD-0E33-CD3955D89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800"/>
              <a:t>4-bit Parallel Subtractor</a:t>
            </a:r>
          </a:p>
        </p:txBody>
      </p:sp>
      <p:pic>
        <p:nvPicPr>
          <p:cNvPr id="14339" name="Picture 5">
            <a:extLst>
              <a:ext uri="{FF2B5EF4-FFF2-40B4-BE49-F238E27FC236}">
                <a16:creationId xmlns:a16="http://schemas.microsoft.com/office/drawing/2014/main" id="{0867EE42-44B7-B4CA-C7D7-17A72324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4" y="1870790"/>
            <a:ext cx="7437437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1B5523A7-3994-6FE6-DFCF-B725B7EF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complete logical circuit capable of adding or subtracting two numbers by using 2’s complement is shown in Figure below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58F78116-62E5-33B0-6FD7-74D2249D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133726"/>
            <a:ext cx="66294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3AFF3AE9-6876-5C6B-2D3F-3E09C44B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56" y="1079213"/>
            <a:ext cx="685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Binary Adder and Subtractor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A056-DA36-79E0-AD6D-6AC9649D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multiple </a:t>
            </a:r>
            <a:r>
              <a:rPr lang="en-US" dirty="0" err="1"/>
              <a:t>fuction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6584-D5EF-5605-A90C-44BD4BA5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6CD52-7AA6-89BD-D84A-DF07617E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2" descr="Digital Circuits - Decoders">
            <a:extLst>
              <a:ext uri="{FF2B5EF4-FFF2-40B4-BE49-F238E27FC236}">
                <a16:creationId xmlns:a16="http://schemas.microsoft.com/office/drawing/2014/main" id="{5C9B4F0A-47F8-A7D1-9AD5-06AE257D05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9" y="2042321"/>
            <a:ext cx="3499021" cy="26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gital logic - design 8-bit adder with 74LS83 - Electrical Engineering  Stack Exchange">
            <a:extLst>
              <a:ext uri="{FF2B5EF4-FFF2-40B4-BE49-F238E27FC236}">
                <a16:creationId xmlns:a16="http://schemas.microsoft.com/office/drawing/2014/main" id="{2124609F-369B-F5B6-58DB-873BD619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17" y="1831181"/>
            <a:ext cx="6648802" cy="264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28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09DF-C86A-83DA-5840-591DD4E1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Multiple inputs of multiple bits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F6BFB4-6C3A-AC71-B0CC-C71D0147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Situation like this when you know you can’t design using single function so analyze how many and which type of adder function you need ? You have following function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Half adder(can add two inputs of one bit each and produce an output of two bits)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Full Adder(can add three inputs of one bit each and produce an output of two bits)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Parallel adder (can add two inputs of four bits each and produce an output of five bits)</a:t>
            </a:r>
          </a:p>
          <a:p>
            <a:pPr marL="200025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Now if you are adding more than two inputs having multiple bits it is suggested to use parallel adder as parallel adder can add multiple bits two inputs easily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But if you are adding single bit input you can use half and full adder with parallel adder easily</a:t>
            </a:r>
          </a:p>
          <a:p>
            <a:pPr marL="200025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8371F-2969-CFA7-EB1B-8E6B24E6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91841-E95D-A259-BFA3-D290A312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96131-D829-498C-9719-4F61C654321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>
            <a:extLst>
              <a:ext uri="{FF2B5EF4-FFF2-40B4-BE49-F238E27FC236}">
                <a16:creationId xmlns:a16="http://schemas.microsoft.com/office/drawing/2014/main" id="{21DBB93A-F2A8-2DDE-EF9A-677AF7B6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1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The function of a comparator is to compare the magnitudes of two binary numbers to determine the relationship between them. In the simplest form, a comparator can test for equality using XNOR gates.</a:t>
            </a:r>
          </a:p>
        </p:txBody>
      </p:sp>
      <p:graphicFrame>
        <p:nvGraphicFramePr>
          <p:cNvPr id="118803" name="Object 19">
            <a:extLst>
              <a:ext uri="{FF2B5EF4-FFF2-40B4-BE49-F238E27FC236}">
                <a16:creationId xmlns:a16="http://schemas.microsoft.com/office/drawing/2014/main" id="{33724E05-DAE2-601D-B6D8-EDA0016F3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1663"/>
              </p:ext>
            </p:extLst>
          </p:nvPr>
        </p:nvGraphicFramePr>
        <p:xfrm>
          <a:off x="4897438" y="3863975"/>
          <a:ext cx="30480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1454377" imgH="1053064" progId="CorelDRAW.Graphic.13">
                  <p:embed/>
                </p:oleObj>
              </mc:Choice>
              <mc:Fallback>
                <p:oleObj name="CorelDRAW" r:id="rId3" imgW="1454377" imgH="1053064" progId="CorelDRAW.Graphic.13">
                  <p:embed/>
                  <p:pic>
                    <p:nvPicPr>
                      <p:cNvPr id="118803" name="Object 19">
                        <a:extLst>
                          <a:ext uri="{FF2B5EF4-FFF2-40B4-BE49-F238E27FC236}">
                            <a16:creationId xmlns:a16="http://schemas.microsoft.com/office/drawing/2014/main" id="{33724E05-DAE2-601D-B6D8-EDA0016F3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 contrast="-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863975"/>
                        <a:ext cx="3048000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4" name="WordArt 20">
            <a:extLst>
              <a:ext uri="{FF2B5EF4-FFF2-40B4-BE49-F238E27FC236}">
                <a16:creationId xmlns:a16="http://schemas.microsoft.com/office/drawing/2014/main" id="{BAAA1BD4-9921-01BB-075A-93B9A8C0EB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275113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18805" name="WordArt 21">
            <a:extLst>
              <a:ext uri="{FF2B5EF4-FFF2-40B4-BE49-F238E27FC236}">
                <a16:creationId xmlns:a16="http://schemas.microsoft.com/office/drawing/2014/main" id="{1AA98E06-806B-C480-8DD8-B56BD3D6E2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3276601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118806" name="Text Box 22">
            <a:extLst>
              <a:ext uri="{FF2B5EF4-FFF2-40B4-BE49-F238E27FC236}">
                <a16:creationId xmlns:a16="http://schemas.microsoft.com/office/drawing/2014/main" id="{E53D5B99-F76B-2EC2-ABF2-E61B784A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743201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How could you test two 4-bit numbers for equality?</a:t>
            </a:r>
          </a:p>
        </p:txBody>
      </p:sp>
      <p:sp>
        <p:nvSpPr>
          <p:cNvPr id="118807" name="Text Box 23">
            <a:extLst>
              <a:ext uri="{FF2B5EF4-FFF2-40B4-BE49-F238E27FC236}">
                <a16:creationId xmlns:a16="http://schemas.microsoft.com/office/drawing/2014/main" id="{9BCC2AFA-4EEE-0974-788D-E1CC077B1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52801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AND the outputs of four XNOR gates.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35B0A7B8-46DD-2BB1-4067-12B6CA87E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1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8847" name="Text Box 63">
            <a:extLst>
              <a:ext uri="{FF2B5EF4-FFF2-40B4-BE49-F238E27FC236}">
                <a16:creationId xmlns:a16="http://schemas.microsoft.com/office/drawing/2014/main" id="{1AB79FA7-06F7-E726-7F58-127EF61E8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43401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i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8848" name="Text Box 64">
            <a:extLst>
              <a:ext uri="{FF2B5EF4-FFF2-40B4-BE49-F238E27FC236}">
                <a16:creationId xmlns:a16="http://schemas.microsoft.com/office/drawing/2014/main" id="{089B742C-ECF5-7214-E72E-B33368DC6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4903789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8849" name="Text Box 65">
            <a:extLst>
              <a:ext uri="{FF2B5EF4-FFF2-40B4-BE49-F238E27FC236}">
                <a16:creationId xmlns:a16="http://schemas.microsoft.com/office/drawing/2014/main" id="{C870B833-1DCC-8B5B-F9D3-C93FEE50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5464176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8850" name="Text Box 66">
            <a:extLst>
              <a:ext uri="{FF2B5EF4-FFF2-40B4-BE49-F238E27FC236}">
                <a16:creationId xmlns:a16="http://schemas.microsoft.com/office/drawing/2014/main" id="{C6839164-7D57-94BB-29EC-89023611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6482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5AEAD-134A-C849-0C1B-8B83C13A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3" y="287340"/>
            <a:ext cx="10058400" cy="1476146"/>
          </a:xfrm>
        </p:spPr>
        <p:txBody>
          <a:bodyPr>
            <a:normAutofit/>
          </a:bodyPr>
          <a:lstStyle/>
          <a:p>
            <a:r>
              <a:rPr lang="en-US" dirty="0"/>
              <a:t>Comparators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7" grpId="0"/>
      <p:bldP spid="118834" grpId="0"/>
      <p:bldP spid="118847" grpId="0"/>
      <p:bldP spid="118848" grpId="0"/>
      <p:bldP spid="118849" grpId="0"/>
      <p:bldP spid="1188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>
            <a:extLst>
              <a:ext uri="{FF2B5EF4-FFF2-40B4-BE49-F238E27FC236}">
                <a16:creationId xmlns:a16="http://schemas.microsoft.com/office/drawing/2014/main" id="{B9A83592-8C46-BEA9-7387-DA27CB0C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1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IC comparators provide outputs to indicate which of the numbers is larger or if they are equal. The bits are numbered starting at 0, rather than 1 as in the case of adders. Cascading inputs are provided to expand the comparator to larger numbers.</a:t>
            </a:r>
          </a:p>
        </p:txBody>
      </p:sp>
      <p:sp>
        <p:nvSpPr>
          <p:cNvPr id="120860" name="Text Box 28">
            <a:extLst>
              <a:ext uri="{FF2B5EF4-FFF2-40B4-BE49-F238E27FC236}">
                <a16:creationId xmlns:a16="http://schemas.microsoft.com/office/drawing/2014/main" id="{6458DDEB-0290-FA1C-C915-D0D03C4F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6405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Outputs</a:t>
            </a:r>
          </a:p>
        </p:txBody>
      </p:sp>
      <p:grpSp>
        <p:nvGrpSpPr>
          <p:cNvPr id="120879" name="Group 47">
            <a:extLst>
              <a:ext uri="{FF2B5EF4-FFF2-40B4-BE49-F238E27FC236}">
                <a16:creationId xmlns:a16="http://schemas.microsoft.com/office/drawing/2014/main" id="{55D3C353-D6DC-A39D-C0D4-84C35A67A8E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3429000" cy="2819400"/>
            <a:chOff x="1392" y="2016"/>
            <a:chExt cx="2160" cy="1776"/>
          </a:xfrm>
        </p:grpSpPr>
        <p:graphicFrame>
          <p:nvGraphicFramePr>
            <p:cNvPr id="120871" name="Object 39">
              <a:extLst>
                <a:ext uri="{FF2B5EF4-FFF2-40B4-BE49-F238E27FC236}">
                  <a16:creationId xmlns:a16="http://schemas.microsoft.com/office/drawing/2014/main" id="{3987FD62-4601-8ABC-72CE-0E7C9410C8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325623"/>
                </p:ext>
              </p:extLst>
            </p:nvPr>
          </p:nvGraphicFramePr>
          <p:xfrm>
            <a:off x="2003" y="2016"/>
            <a:ext cx="1549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1487424" imgH="1704929" progId="CorelDRAW.Graphic.13">
                    <p:embed/>
                  </p:oleObj>
                </mc:Choice>
                <mc:Fallback>
                  <p:oleObj name="CorelDRAW" r:id="rId3" imgW="1487424" imgH="1704929" progId="CorelDRAW.Graphic.13">
                    <p:embed/>
                    <p:pic>
                      <p:nvPicPr>
                        <p:cNvPr id="120871" name="Object 39">
                          <a:extLst>
                            <a:ext uri="{FF2B5EF4-FFF2-40B4-BE49-F238E27FC236}">
                              <a16:creationId xmlns:a16="http://schemas.microsoft.com/office/drawing/2014/main" id="{3987FD62-4601-8ABC-72CE-0E7C9410C8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40000" contrast="-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2016"/>
                          <a:ext cx="1549" cy="1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9" name="Text Box 17">
              <a:extLst>
                <a:ext uri="{FF2B5EF4-FFF2-40B4-BE49-F238E27FC236}">
                  <a16:creationId xmlns:a16="http://schemas.microsoft.com/office/drawing/2014/main" id="{64ED3693-99F7-E859-3609-1F64F2ABF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247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2" name="Text Box 20">
              <a:extLst>
                <a:ext uri="{FF2B5EF4-FFF2-40B4-BE49-F238E27FC236}">
                  <a16:creationId xmlns:a16="http://schemas.microsoft.com/office/drawing/2014/main" id="{B6D65205-0449-010A-4718-25A37C99B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10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3" name="Text Box 21">
              <a:extLst>
                <a:ext uri="{FF2B5EF4-FFF2-40B4-BE49-F238E27FC236}">
                  <a16:creationId xmlns:a16="http://schemas.microsoft.com/office/drawing/2014/main" id="{8A27B507-1046-2FF5-E433-42E35C86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9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4" name="Text Box 22">
              <a:extLst>
                <a:ext uri="{FF2B5EF4-FFF2-40B4-BE49-F238E27FC236}">
                  <a16:creationId xmlns:a16="http://schemas.microsoft.com/office/drawing/2014/main" id="{1CFC882D-F890-4050-E7D0-67D78D0DD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535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5" name="Text Box 23">
              <a:extLst>
                <a:ext uri="{FF2B5EF4-FFF2-40B4-BE49-F238E27FC236}">
                  <a16:creationId xmlns:a16="http://schemas.microsoft.com/office/drawing/2014/main" id="{7A26C1C7-1AB3-3FF7-D334-CEBC24C50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235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6" name="Text Box 24">
              <a:extLst>
                <a:ext uri="{FF2B5EF4-FFF2-40B4-BE49-F238E27FC236}">
                  <a16:creationId xmlns:a16="http://schemas.microsoft.com/office/drawing/2014/main" id="{BBE6AFE2-D49C-1C50-F2F7-6DA5633B2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9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7" name="Text Box 25">
              <a:extLst>
                <a:ext uri="{FF2B5EF4-FFF2-40B4-BE49-F238E27FC236}">
                  <a16:creationId xmlns:a16="http://schemas.microsoft.com/office/drawing/2014/main" id="{EA19DC28-249A-CCD2-B5C6-2C1A30C23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99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8" name="Text Box 26">
              <a:extLst>
                <a:ext uri="{FF2B5EF4-FFF2-40B4-BE49-F238E27FC236}">
                  <a16:creationId xmlns:a16="http://schemas.microsoft.com/office/drawing/2014/main" id="{D8033EA6-14C5-0CE0-F475-886E29288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54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9" name="Text Box 27">
              <a:extLst>
                <a:ext uri="{FF2B5EF4-FFF2-40B4-BE49-F238E27FC236}">
                  <a16:creationId xmlns:a16="http://schemas.microsoft.com/office/drawing/2014/main" id="{D5F76F11-0062-1F08-E0B6-A34FB5F3A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27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FF0000"/>
                  </a:solidFill>
                </a:rPr>
                <a:t>Cascading inputs</a:t>
              </a:r>
            </a:p>
          </p:txBody>
        </p:sp>
        <p:sp>
          <p:nvSpPr>
            <p:cNvPr id="120861" name="Text Box 29">
              <a:extLst>
                <a:ext uri="{FF2B5EF4-FFF2-40B4-BE49-F238E27FC236}">
                  <a16:creationId xmlns:a16="http://schemas.microsoft.com/office/drawing/2014/main" id="{5E9E7137-F255-7DE6-E5B3-D44511221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01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COMP</a:t>
              </a:r>
            </a:p>
          </p:txBody>
        </p:sp>
        <p:sp>
          <p:nvSpPr>
            <p:cNvPr id="120862" name="Text Box 30">
              <a:extLst>
                <a:ext uri="{FF2B5EF4-FFF2-40B4-BE49-F238E27FC236}">
                  <a16:creationId xmlns:a16="http://schemas.microsoft.com/office/drawing/2014/main" id="{D3F853EB-F2AA-2628-E963-DB8468FB2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3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0864" name="Text Box 32">
              <a:extLst>
                <a:ext uri="{FF2B5EF4-FFF2-40B4-BE49-F238E27FC236}">
                  <a16:creationId xmlns:a16="http://schemas.microsoft.com/office/drawing/2014/main" id="{CFEB7BA8-4C99-8807-5843-80C031D0C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9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0866" name="Text Box 34">
              <a:extLst>
                <a:ext uri="{FF2B5EF4-FFF2-40B4-BE49-F238E27FC236}">
                  <a16:creationId xmlns:a16="http://schemas.microsoft.com/office/drawing/2014/main" id="{72056B4C-0834-E287-DB90-EB29D41C6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6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0867" name="Text Box 35">
              <a:extLst>
                <a:ext uri="{FF2B5EF4-FFF2-40B4-BE49-F238E27FC236}">
                  <a16:creationId xmlns:a16="http://schemas.microsoft.com/office/drawing/2014/main" id="{1AD64F4B-F7C4-1298-A34B-1937DA882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3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0868" name="Text Box 36">
              <a:extLst>
                <a:ext uri="{FF2B5EF4-FFF2-40B4-BE49-F238E27FC236}">
                  <a16:creationId xmlns:a16="http://schemas.microsoft.com/office/drawing/2014/main" id="{03A9ABE8-8E4E-BB34-8550-3F5226911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9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0869" name="Text Box 37">
              <a:extLst>
                <a:ext uri="{FF2B5EF4-FFF2-40B4-BE49-F238E27FC236}">
                  <a16:creationId xmlns:a16="http://schemas.microsoft.com/office/drawing/2014/main" id="{277CEAD4-1509-B83A-E850-BAB30B67D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0872" name="Text Box 40">
              <a:extLst>
                <a:ext uri="{FF2B5EF4-FFF2-40B4-BE49-F238E27FC236}">
                  <a16:creationId xmlns:a16="http://schemas.microsoft.com/office/drawing/2014/main" id="{13D84298-C320-DA10-EE00-4A3279F3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1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0873" name="Text Box 41">
              <a:extLst>
                <a:ext uri="{FF2B5EF4-FFF2-40B4-BE49-F238E27FC236}">
                  <a16:creationId xmlns:a16="http://schemas.microsoft.com/office/drawing/2014/main" id="{A7932E8D-DF05-5B07-CEA7-B5F5A969C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0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0874" name="Text Box 42">
              <a:extLst>
                <a:ext uri="{FF2B5EF4-FFF2-40B4-BE49-F238E27FC236}">
                  <a16:creationId xmlns:a16="http://schemas.microsoft.com/office/drawing/2014/main" id="{4E523D9F-9EDA-C76F-5F02-129AF74EE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55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0875" name="Text Box 43">
              <a:extLst>
                <a:ext uri="{FF2B5EF4-FFF2-40B4-BE49-F238E27FC236}">
                  <a16:creationId xmlns:a16="http://schemas.microsoft.com/office/drawing/2014/main" id="{C91352DC-CD32-97A3-AE90-24B6CF897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544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0876" name="Text Box 44">
              <a:extLst>
                <a:ext uri="{FF2B5EF4-FFF2-40B4-BE49-F238E27FC236}">
                  <a16:creationId xmlns:a16="http://schemas.microsoft.com/office/drawing/2014/main" id="{AA2F4AA9-52C0-36D4-ECB9-8BC534D8B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04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0877" name="Text Box 45">
              <a:extLst>
                <a:ext uri="{FF2B5EF4-FFF2-40B4-BE49-F238E27FC236}">
                  <a16:creationId xmlns:a16="http://schemas.microsoft.com/office/drawing/2014/main" id="{5CD9C662-DE15-CC44-2497-C5BF3B014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16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</p:grpSp>
      <p:sp>
        <p:nvSpPr>
          <p:cNvPr id="120878" name="Text Box 46">
            <a:extLst>
              <a:ext uri="{FF2B5EF4-FFF2-40B4-BE49-F238E27FC236}">
                <a16:creationId xmlns:a16="http://schemas.microsoft.com/office/drawing/2014/main" id="{1B91EBEA-0609-F1A2-39E7-C38AD9D7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81601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The IC shown is the 4-bit 74LS85.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80248-23B9-B8D0-D197-59E8D143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Text Box 5">
            <a:extLst>
              <a:ext uri="{FF2B5EF4-FFF2-40B4-BE49-F238E27FC236}">
                <a16:creationId xmlns:a16="http://schemas.microsoft.com/office/drawing/2014/main" id="{CF1B2A1E-6CDE-06F9-CA07-6AB938B4C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1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IC comparators can be expanded using the cascading inputs as shown. The lowest order comparator has a HIGH on the </a:t>
            </a:r>
            <a:r>
              <a:rPr lang="en-US" altLang="en-US" sz="2000" i="1"/>
              <a:t>A = B</a:t>
            </a:r>
            <a:r>
              <a:rPr lang="en-US" altLang="en-US" sz="2000"/>
              <a:t> input. </a:t>
            </a:r>
          </a:p>
        </p:txBody>
      </p:sp>
      <p:grpSp>
        <p:nvGrpSpPr>
          <p:cNvPr id="122937" name="Group 57">
            <a:extLst>
              <a:ext uri="{FF2B5EF4-FFF2-40B4-BE49-F238E27FC236}">
                <a16:creationId xmlns:a16="http://schemas.microsoft.com/office/drawing/2014/main" id="{F2DBC8AE-6EB6-682A-CF28-91F5C2FD8E6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438400"/>
            <a:ext cx="7239000" cy="3505200"/>
            <a:chOff x="1008" y="1536"/>
            <a:chExt cx="4560" cy="2208"/>
          </a:xfrm>
        </p:grpSpPr>
        <p:graphicFrame>
          <p:nvGraphicFramePr>
            <p:cNvPr id="122912" name="Object 32">
              <a:extLst>
                <a:ext uri="{FF2B5EF4-FFF2-40B4-BE49-F238E27FC236}">
                  <a16:creationId xmlns:a16="http://schemas.microsoft.com/office/drawing/2014/main" id="{FFB46270-2E66-E270-FC63-11A190A687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6677814"/>
                </p:ext>
              </p:extLst>
            </p:nvPr>
          </p:nvGraphicFramePr>
          <p:xfrm>
            <a:off x="1440" y="1720"/>
            <a:ext cx="3216" cy="2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974527" imgH="1873667" progId="CorelDRAW.Graphic.13">
                    <p:embed/>
                  </p:oleObj>
                </mc:Choice>
                <mc:Fallback>
                  <p:oleObj name="CorelDRAW" r:id="rId3" imgW="2974527" imgH="1873667" progId="CorelDRAW.Graphic.13">
                    <p:embed/>
                    <p:pic>
                      <p:nvPicPr>
                        <p:cNvPr id="122912" name="Object 32">
                          <a:extLst>
                            <a:ext uri="{FF2B5EF4-FFF2-40B4-BE49-F238E27FC236}">
                              <a16:creationId xmlns:a16="http://schemas.microsoft.com/office/drawing/2014/main" id="{FFB46270-2E66-E270-FC63-11A190A687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20000" contrast="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20"/>
                          <a:ext cx="3216" cy="2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86" name="Text Box 6">
              <a:extLst>
                <a:ext uri="{FF2B5EF4-FFF2-40B4-BE49-F238E27FC236}">
                  <a16:creationId xmlns:a16="http://schemas.microsoft.com/office/drawing/2014/main" id="{BE75222E-743C-9C0B-2818-A643223E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544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FF0000"/>
                  </a:solidFill>
                </a:rPr>
                <a:t>Outputs</a:t>
              </a:r>
            </a:p>
          </p:txBody>
        </p:sp>
        <p:sp>
          <p:nvSpPr>
            <p:cNvPr id="122889" name="Text Box 9">
              <a:extLst>
                <a:ext uri="{FF2B5EF4-FFF2-40B4-BE49-F238E27FC236}">
                  <a16:creationId xmlns:a16="http://schemas.microsoft.com/office/drawing/2014/main" id="{BE051FC5-363B-A9BF-7722-8B67FF14C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0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0" name="Text Box 10">
              <a:extLst>
                <a:ext uri="{FF2B5EF4-FFF2-40B4-BE49-F238E27FC236}">
                  <a16:creationId xmlns:a16="http://schemas.microsoft.com/office/drawing/2014/main" id="{1986E2A6-DE36-E51A-92D2-2874AD3DD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5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1" name="Text Box 11">
              <a:extLst>
                <a:ext uri="{FF2B5EF4-FFF2-40B4-BE49-F238E27FC236}">
                  <a16:creationId xmlns:a16="http://schemas.microsoft.com/office/drawing/2014/main" id="{9B59B4EF-09CC-B13D-76D3-0F3DDACD4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4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2" name="Text Box 12">
              <a:extLst>
                <a:ext uri="{FF2B5EF4-FFF2-40B4-BE49-F238E27FC236}">
                  <a16:creationId xmlns:a16="http://schemas.microsoft.com/office/drawing/2014/main" id="{639F00D8-7B47-1D87-590A-3009F42F8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8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3" name="Text Box 13">
              <a:extLst>
                <a:ext uri="{FF2B5EF4-FFF2-40B4-BE49-F238E27FC236}">
                  <a16:creationId xmlns:a16="http://schemas.microsoft.com/office/drawing/2014/main" id="{878A3A79-4D21-2F44-B04F-18D692D44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4" name="Text Box 14">
              <a:extLst>
                <a:ext uri="{FF2B5EF4-FFF2-40B4-BE49-F238E27FC236}">
                  <a16:creationId xmlns:a16="http://schemas.microsoft.com/office/drawing/2014/main" id="{C03C74C0-2C0D-E552-34B2-CF10669C0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5" name="Text Box 15">
              <a:extLst>
                <a:ext uri="{FF2B5EF4-FFF2-40B4-BE49-F238E27FC236}">
                  <a16:creationId xmlns:a16="http://schemas.microsoft.com/office/drawing/2014/main" id="{9D6B1381-37FB-9716-B353-6815DED1C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4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6" name="Text Box 16">
              <a:extLst>
                <a:ext uri="{FF2B5EF4-FFF2-40B4-BE49-F238E27FC236}">
                  <a16:creationId xmlns:a16="http://schemas.microsoft.com/office/drawing/2014/main" id="{14F2550A-8576-C18B-D46D-89BBCB30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9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8" name="Text Box 18">
              <a:extLst>
                <a:ext uri="{FF2B5EF4-FFF2-40B4-BE49-F238E27FC236}">
                  <a16:creationId xmlns:a16="http://schemas.microsoft.com/office/drawing/2014/main" id="{0A050283-1DA5-D509-CA2F-AF0A8AB52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7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COMP</a:t>
              </a:r>
            </a:p>
          </p:txBody>
        </p:sp>
        <p:sp>
          <p:nvSpPr>
            <p:cNvPr id="122899" name="Text Box 19">
              <a:extLst>
                <a:ext uri="{FF2B5EF4-FFF2-40B4-BE49-F238E27FC236}">
                  <a16:creationId xmlns:a16="http://schemas.microsoft.com/office/drawing/2014/main" id="{DA362267-13E7-5221-C58D-CF97A9D68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5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2900" name="Text Box 20">
              <a:extLst>
                <a:ext uri="{FF2B5EF4-FFF2-40B4-BE49-F238E27FC236}">
                  <a16:creationId xmlns:a16="http://schemas.microsoft.com/office/drawing/2014/main" id="{DA3B07F7-525A-09E9-76ED-65CF50F29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5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2901" name="Text Box 21">
              <a:extLst>
                <a:ext uri="{FF2B5EF4-FFF2-40B4-BE49-F238E27FC236}">
                  <a16:creationId xmlns:a16="http://schemas.microsoft.com/office/drawing/2014/main" id="{5FEBE6B1-B2FF-A05C-60EA-534FBB0A0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2902" name="Text Box 22">
              <a:extLst>
                <a:ext uri="{FF2B5EF4-FFF2-40B4-BE49-F238E27FC236}">
                  <a16:creationId xmlns:a16="http://schemas.microsoft.com/office/drawing/2014/main" id="{2A952889-99F5-0573-031A-94062B638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2903" name="Text Box 23">
              <a:extLst>
                <a:ext uri="{FF2B5EF4-FFF2-40B4-BE49-F238E27FC236}">
                  <a16:creationId xmlns:a16="http://schemas.microsoft.com/office/drawing/2014/main" id="{55BE57EE-4596-C7B7-A6E8-29640872E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5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2904" name="Text Box 24">
              <a:extLst>
                <a:ext uri="{FF2B5EF4-FFF2-40B4-BE49-F238E27FC236}">
                  <a16:creationId xmlns:a16="http://schemas.microsoft.com/office/drawing/2014/main" id="{19D668F3-5F8E-0F0B-5A11-BA4E23C4D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2905" name="Text Box 25">
              <a:extLst>
                <a:ext uri="{FF2B5EF4-FFF2-40B4-BE49-F238E27FC236}">
                  <a16:creationId xmlns:a16="http://schemas.microsoft.com/office/drawing/2014/main" id="{17624FDA-E6C9-F0AD-84AB-537095875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87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2906" name="Text Box 26">
              <a:extLst>
                <a:ext uri="{FF2B5EF4-FFF2-40B4-BE49-F238E27FC236}">
                  <a16:creationId xmlns:a16="http://schemas.microsoft.com/office/drawing/2014/main" id="{05A0BF97-E89B-E16C-EBAA-0FB2369F4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880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2907" name="Text Box 27">
              <a:extLst>
                <a:ext uri="{FF2B5EF4-FFF2-40B4-BE49-F238E27FC236}">
                  <a16:creationId xmlns:a16="http://schemas.microsoft.com/office/drawing/2014/main" id="{7288F8D1-26A7-94AE-4372-5E3D145B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31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2908" name="Text Box 28">
              <a:extLst>
                <a:ext uri="{FF2B5EF4-FFF2-40B4-BE49-F238E27FC236}">
                  <a16:creationId xmlns:a16="http://schemas.microsoft.com/office/drawing/2014/main" id="{79258329-8827-599B-0907-7EFD51C84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04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2909" name="Text Box 29">
              <a:extLst>
                <a:ext uri="{FF2B5EF4-FFF2-40B4-BE49-F238E27FC236}">
                  <a16:creationId xmlns:a16="http://schemas.microsoft.com/office/drawing/2014/main" id="{3B3D0E78-C4CC-E399-0575-A9D3713E0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64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2910" name="Text Box 30">
              <a:extLst>
                <a:ext uri="{FF2B5EF4-FFF2-40B4-BE49-F238E27FC236}">
                  <a16:creationId xmlns:a16="http://schemas.microsoft.com/office/drawing/2014/main" id="{0B1CEFC9-8905-1042-A2DE-C4DEBAE0F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76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2913" name="Text Box 33">
              <a:extLst>
                <a:ext uri="{FF2B5EF4-FFF2-40B4-BE49-F238E27FC236}">
                  <a16:creationId xmlns:a16="http://schemas.microsoft.com/office/drawing/2014/main" id="{A9DEC159-B8C2-89EA-DD0A-B18014858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0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4" name="Text Box 34">
              <a:extLst>
                <a:ext uri="{FF2B5EF4-FFF2-40B4-BE49-F238E27FC236}">
                  <a16:creationId xmlns:a16="http://schemas.microsoft.com/office/drawing/2014/main" id="{C16F23D2-FA8E-E999-E4EC-8FE1365B9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5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5" name="Text Box 35">
              <a:extLst>
                <a:ext uri="{FF2B5EF4-FFF2-40B4-BE49-F238E27FC236}">
                  <a16:creationId xmlns:a16="http://schemas.microsoft.com/office/drawing/2014/main" id="{19B08168-74BC-60B4-F248-5DAB9B291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4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6" name="Text Box 36">
              <a:extLst>
                <a:ext uri="{FF2B5EF4-FFF2-40B4-BE49-F238E27FC236}">
                  <a16:creationId xmlns:a16="http://schemas.microsoft.com/office/drawing/2014/main" id="{F4FD55EC-F63A-0CD6-D883-170EF3614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8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7" name="Text Box 37">
              <a:extLst>
                <a:ext uri="{FF2B5EF4-FFF2-40B4-BE49-F238E27FC236}">
                  <a16:creationId xmlns:a16="http://schemas.microsoft.com/office/drawing/2014/main" id="{E75FEBD1-CEB4-E8FA-D96C-9591A492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8" name="Text Box 38">
              <a:extLst>
                <a:ext uri="{FF2B5EF4-FFF2-40B4-BE49-F238E27FC236}">
                  <a16:creationId xmlns:a16="http://schemas.microsoft.com/office/drawing/2014/main" id="{1DF444DD-405C-4EFE-81D0-0EECB81D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8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9" name="Text Box 39">
              <a:extLst>
                <a:ext uri="{FF2B5EF4-FFF2-40B4-BE49-F238E27FC236}">
                  <a16:creationId xmlns:a16="http://schemas.microsoft.com/office/drawing/2014/main" id="{C80F2F3F-8D6D-9B4A-1977-DFE1DFB3B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20" name="Text Box 40">
              <a:extLst>
                <a:ext uri="{FF2B5EF4-FFF2-40B4-BE49-F238E27FC236}">
                  <a16:creationId xmlns:a16="http://schemas.microsoft.com/office/drawing/2014/main" id="{B766141F-3111-1BE2-010B-8D8D71CCF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3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21" name="Text Box 41">
              <a:extLst>
                <a:ext uri="{FF2B5EF4-FFF2-40B4-BE49-F238E27FC236}">
                  <a16:creationId xmlns:a16="http://schemas.microsoft.com/office/drawing/2014/main" id="{E83DC55A-8C82-6044-75D6-95C3E695E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544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FF0000"/>
                  </a:solidFill>
                </a:rPr>
                <a:t>+5.0 V</a:t>
              </a:r>
            </a:p>
          </p:txBody>
        </p:sp>
        <p:sp>
          <p:nvSpPr>
            <p:cNvPr id="122922" name="Text Box 42">
              <a:extLst>
                <a:ext uri="{FF2B5EF4-FFF2-40B4-BE49-F238E27FC236}">
                  <a16:creationId xmlns:a16="http://schemas.microsoft.com/office/drawing/2014/main" id="{02C5B75A-4A4F-8026-0B15-66FA86A9E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77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COMP</a:t>
              </a:r>
            </a:p>
          </p:txBody>
        </p:sp>
        <p:sp>
          <p:nvSpPr>
            <p:cNvPr id="122923" name="Text Box 43">
              <a:extLst>
                <a:ext uri="{FF2B5EF4-FFF2-40B4-BE49-F238E27FC236}">
                  <a16:creationId xmlns:a16="http://schemas.microsoft.com/office/drawing/2014/main" id="{210613D8-6D4A-8C45-347D-6ADF8B1FC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2924" name="Text Box 44">
              <a:extLst>
                <a:ext uri="{FF2B5EF4-FFF2-40B4-BE49-F238E27FC236}">
                  <a16:creationId xmlns:a16="http://schemas.microsoft.com/office/drawing/2014/main" id="{22A023E9-338D-7EC7-EF29-EB275D325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5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2925" name="Text Box 45">
              <a:extLst>
                <a:ext uri="{FF2B5EF4-FFF2-40B4-BE49-F238E27FC236}">
                  <a16:creationId xmlns:a16="http://schemas.microsoft.com/office/drawing/2014/main" id="{4C689BF2-C74C-A68E-5A59-4A170AC23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2926" name="Text Box 46">
              <a:extLst>
                <a:ext uri="{FF2B5EF4-FFF2-40B4-BE49-F238E27FC236}">
                  <a16:creationId xmlns:a16="http://schemas.microsoft.com/office/drawing/2014/main" id="{2112637F-50CA-7483-94AD-656E87802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5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2927" name="Text Box 47">
              <a:extLst>
                <a:ext uri="{FF2B5EF4-FFF2-40B4-BE49-F238E27FC236}">
                  <a16:creationId xmlns:a16="http://schemas.microsoft.com/office/drawing/2014/main" id="{A0AE1A5E-F872-3ADF-752D-8627F9F85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5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2928" name="Text Box 48">
              <a:extLst>
                <a:ext uri="{FF2B5EF4-FFF2-40B4-BE49-F238E27FC236}">
                  <a16:creationId xmlns:a16="http://schemas.microsoft.com/office/drawing/2014/main" id="{B8328B46-91F8-7954-B844-01E728419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2929" name="Text Box 49">
              <a:extLst>
                <a:ext uri="{FF2B5EF4-FFF2-40B4-BE49-F238E27FC236}">
                  <a16:creationId xmlns:a16="http://schemas.microsoft.com/office/drawing/2014/main" id="{E36527E7-B10B-85B6-A7B2-82C0038D3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2930" name="Text Box 50">
              <a:extLst>
                <a:ext uri="{FF2B5EF4-FFF2-40B4-BE49-F238E27FC236}">
                  <a16:creationId xmlns:a16="http://schemas.microsoft.com/office/drawing/2014/main" id="{E9C6B97D-FCE7-6842-384D-CF2A46A6A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880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2931" name="Text Box 51">
              <a:extLst>
                <a:ext uri="{FF2B5EF4-FFF2-40B4-BE49-F238E27FC236}">
                  <a16:creationId xmlns:a16="http://schemas.microsoft.com/office/drawing/2014/main" id="{7786087A-29A7-85AA-4065-F0FA07D66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1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2932" name="Text Box 52">
              <a:extLst>
                <a:ext uri="{FF2B5EF4-FFF2-40B4-BE49-F238E27FC236}">
                  <a16:creationId xmlns:a16="http://schemas.microsoft.com/office/drawing/2014/main" id="{8A7EC1FD-523A-51BA-B7A2-C1A204BE6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2933" name="Text Box 53">
              <a:extLst>
                <a:ext uri="{FF2B5EF4-FFF2-40B4-BE49-F238E27FC236}">
                  <a16:creationId xmlns:a16="http://schemas.microsoft.com/office/drawing/2014/main" id="{858A2A20-9110-7493-C6E8-F164BB28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64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2934" name="Text Box 54">
              <a:extLst>
                <a:ext uri="{FF2B5EF4-FFF2-40B4-BE49-F238E27FC236}">
                  <a16:creationId xmlns:a16="http://schemas.microsoft.com/office/drawing/2014/main" id="{8AA32623-608D-29A5-3C34-EFC1FD6C4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76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2935" name="Text Box 55">
              <a:extLst>
                <a:ext uri="{FF2B5EF4-FFF2-40B4-BE49-F238E27FC236}">
                  <a16:creationId xmlns:a16="http://schemas.microsoft.com/office/drawing/2014/main" id="{E61CE99A-AB1A-9CC9-7AE5-915A8A3C2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LSBs</a:t>
              </a:r>
            </a:p>
          </p:txBody>
        </p:sp>
        <p:sp>
          <p:nvSpPr>
            <p:cNvPr id="122936" name="Text Box 56">
              <a:extLst>
                <a:ext uri="{FF2B5EF4-FFF2-40B4-BE49-F238E27FC236}">
                  <a16:creationId xmlns:a16="http://schemas.microsoft.com/office/drawing/2014/main" id="{05034C7D-50D2-4B98-6E8B-502FE0877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3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MSBs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F35612-3149-9E0E-1634-630F854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10" y="2655319"/>
            <a:ext cx="5248275" cy="69723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/>
              <a:t>Digital Logic Design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3158108" y="3668648"/>
            <a:ext cx="5875020" cy="18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90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2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Muhammad Zain Uddin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Lecturer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IBA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6691" y="299708"/>
            <a:ext cx="1338493" cy="3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72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B7630C-6805-41DE-C63D-C5098304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previous lecture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B1D6D-783B-A402-15C5-4F4BB76F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5 inputs K-map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3,4 and 5 inputs K map examples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 of Boolean Algebra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Decoder Designing (Binary to </a:t>
            </a:r>
            <a:r>
              <a:rPr lang="en-US" dirty="0" err="1"/>
              <a:t>Deimal</a:t>
            </a:r>
            <a:r>
              <a:rPr lang="en-US" dirty="0"/>
              <a:t>, BCD to Decimal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Encoder Designing (Decimal to binary, Decimal to BCD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8AE78-47B6-DA50-C393-6E15E37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Zain Uddin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8D615-4E42-FAE3-C0A9-1AB6DDE3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E88F19-6304-47FC-B56C-70C2EBBFAEE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6" name="Object 12">
            <a:extLst>
              <a:ext uri="{FF2B5EF4-FFF2-40B4-BE49-F238E27FC236}">
                <a16:creationId xmlns:a16="http://schemas.microsoft.com/office/drawing/2014/main" id="{B08E739B-0697-DF2A-9F50-230DA46B6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984837"/>
              </p:ext>
            </p:extLst>
          </p:nvPr>
        </p:nvGraphicFramePr>
        <p:xfrm>
          <a:off x="1224511" y="4130353"/>
          <a:ext cx="35814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34242" imgH="1305357" progId="CorelDRAW.Graphic.13">
                  <p:embed/>
                </p:oleObj>
              </mc:Choice>
              <mc:Fallback>
                <p:oleObj name="CorelDRAW" r:id="rId3" imgW="2134242" imgH="1305357" progId="CorelDRAW.Graphic.13">
                  <p:embed/>
                  <p:pic>
                    <p:nvPicPr>
                      <p:cNvPr id="108556" name="Object 12">
                        <a:extLst>
                          <a:ext uri="{FF2B5EF4-FFF2-40B4-BE49-F238E27FC236}">
                            <a16:creationId xmlns:a16="http://schemas.microsoft.com/office/drawing/2014/main" id="{B08E739B-0697-DF2A-9F50-230DA46B6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511" y="4130353"/>
                        <a:ext cx="35814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>
            <a:extLst>
              <a:ext uri="{FF2B5EF4-FFF2-40B4-BE49-F238E27FC236}">
                <a16:creationId xmlns:a16="http://schemas.microsoft.com/office/drawing/2014/main" id="{5EB29076-E669-2AB8-CCEF-9FDD7EF98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759" y="1842977"/>
            <a:ext cx="487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contrast, 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adder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has three binary inputs (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B,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Carry in) and two binary outputs (Carry out and Sum). The truth table summarizes the operation.</a:t>
            </a:r>
          </a:p>
        </p:txBody>
      </p:sp>
      <p:graphicFrame>
        <p:nvGraphicFramePr>
          <p:cNvPr id="108555" name="Object 11">
            <a:extLst>
              <a:ext uri="{FF2B5EF4-FFF2-40B4-BE49-F238E27FC236}">
                <a16:creationId xmlns:a16="http://schemas.microsoft.com/office/drawing/2014/main" id="{39CE4E44-240A-56F9-A6B3-33BA895C83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29027"/>
              </p:ext>
            </p:extLst>
          </p:nvPr>
        </p:nvGraphicFramePr>
        <p:xfrm>
          <a:off x="6122436" y="1948545"/>
          <a:ext cx="24288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1258664" imgH="1499453" progId="CorelDRAW.Graphic.13">
                  <p:embed/>
                </p:oleObj>
              </mc:Choice>
              <mc:Fallback>
                <p:oleObj name="CorelDRAW" r:id="rId5" imgW="1258664" imgH="1499453" progId="CorelDRAW.Graphic.13">
                  <p:embed/>
                  <p:pic>
                    <p:nvPicPr>
                      <p:cNvPr id="108555" name="Object 11">
                        <a:extLst>
                          <a:ext uri="{FF2B5EF4-FFF2-40B4-BE49-F238E27FC236}">
                            <a16:creationId xmlns:a16="http://schemas.microsoft.com/office/drawing/2014/main" id="{39CE4E44-240A-56F9-A6B3-33BA895C8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20000" contras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436" y="1948545"/>
                        <a:ext cx="242887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>
            <a:extLst>
              <a:ext uri="{FF2B5EF4-FFF2-40B4-BE49-F238E27FC236}">
                <a16:creationId xmlns:a16="http://schemas.microsoft.com/office/drawing/2014/main" id="{E9B84661-5D5A-FF8C-F60D-25F1D4548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759" y="3107023"/>
            <a:ext cx="4724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full-adder can be constructed from two half adders as shown:</a:t>
            </a:r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5E895F41-0B8B-06A7-CE42-D624437B9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011" y="4282753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08561" name="Text Box 17">
            <a:extLst>
              <a:ext uri="{FF2B5EF4-FFF2-40B4-BE49-F238E27FC236}">
                <a16:creationId xmlns:a16="http://schemas.microsoft.com/office/drawing/2014/main" id="{CEFAA302-5213-34B7-14BF-0F8CA078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011" y="4860603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08562" name="Text Box 18">
            <a:extLst>
              <a:ext uri="{FF2B5EF4-FFF2-40B4-BE49-F238E27FC236}">
                <a16:creationId xmlns:a16="http://schemas.microsoft.com/office/drawing/2014/main" id="{361E53FF-F5CF-79F4-31FB-B9587B41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361" y="413035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S</a:t>
            </a:r>
          </a:p>
        </p:txBody>
      </p:sp>
      <p:sp>
        <p:nvSpPr>
          <p:cNvPr id="108563" name="Text Box 19">
            <a:extLst>
              <a:ext uri="{FF2B5EF4-FFF2-40B4-BE49-F238E27FC236}">
                <a16:creationId xmlns:a16="http://schemas.microsoft.com/office/drawing/2014/main" id="{F2ACE575-120E-E91A-F13D-0982C505C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3011" y="486060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</a:t>
            </a:r>
          </a:p>
        </p:txBody>
      </p:sp>
      <p:sp>
        <p:nvSpPr>
          <p:cNvPr id="108564" name="Text Box 20">
            <a:extLst>
              <a:ext uri="{FF2B5EF4-FFF2-40B4-BE49-F238E27FC236}">
                <a16:creationId xmlns:a16="http://schemas.microsoft.com/office/drawing/2014/main" id="{938F2784-D310-3169-C78B-01D509E73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5411" y="425100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S</a:t>
            </a:r>
          </a:p>
        </p:txBody>
      </p:sp>
      <p:grpSp>
        <p:nvGrpSpPr>
          <p:cNvPr id="108570" name="Group 26">
            <a:extLst>
              <a:ext uri="{FF2B5EF4-FFF2-40B4-BE49-F238E27FC236}">
                <a16:creationId xmlns:a16="http://schemas.microsoft.com/office/drawing/2014/main" id="{5815A4D7-9ABD-FAA4-528B-10703D0BCCC5}"/>
              </a:ext>
            </a:extLst>
          </p:cNvPr>
          <p:cNvGrpSpPr>
            <a:grpSpLocks/>
          </p:cNvGrpSpPr>
          <p:nvPr/>
        </p:nvGrpSpPr>
        <p:grpSpPr bwMode="auto">
          <a:xfrm>
            <a:off x="2881861" y="4130353"/>
            <a:ext cx="1066800" cy="1066800"/>
            <a:chOff x="2112" y="2496"/>
            <a:chExt cx="672" cy="672"/>
          </a:xfrm>
        </p:grpSpPr>
        <p:sp>
          <p:nvSpPr>
            <p:cNvPr id="108565" name="Text Box 21">
              <a:extLst>
                <a:ext uri="{FF2B5EF4-FFF2-40B4-BE49-F238E27FC236}">
                  <a16:creationId xmlns:a16="http://schemas.microsoft.com/office/drawing/2014/main" id="{65F86357-898A-69CE-5375-280FF5689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9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08566" name="Text Box 22">
              <a:extLst>
                <a:ext uri="{FF2B5EF4-FFF2-40B4-BE49-F238E27FC236}">
                  <a16:creationId xmlns:a16="http://schemas.microsoft.com/office/drawing/2014/main" id="{EA6CE068-959C-5084-B987-564B23BD9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9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8567" name="Text Box 23">
              <a:extLst>
                <a:ext uri="{FF2B5EF4-FFF2-40B4-BE49-F238E27FC236}">
                  <a16:creationId xmlns:a16="http://schemas.microsoft.com/office/drawing/2014/main" id="{26A90614-1010-40E4-A73C-309DAE714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6" y="249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08568" name="Text Box 24">
              <a:extLst>
                <a:ext uri="{FF2B5EF4-FFF2-40B4-BE49-F238E27FC236}">
                  <a16:creationId xmlns:a16="http://schemas.microsoft.com/office/drawing/2014/main" id="{F30A58B6-92B1-375E-8000-EEBEC27C8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9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108569" name="Text Box 25">
              <a:extLst>
                <a:ext uri="{FF2B5EF4-FFF2-40B4-BE49-F238E27FC236}">
                  <a16:creationId xmlns:a16="http://schemas.microsoft.com/office/drawing/2014/main" id="{FF752ADA-DD30-9A07-2ABC-D1805CB46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57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</a:p>
          </p:txBody>
        </p:sp>
      </p:grpSp>
      <p:sp>
        <p:nvSpPr>
          <p:cNvPr id="108573" name="Text Box 29">
            <a:extLst>
              <a:ext uri="{FF2B5EF4-FFF2-40B4-BE49-F238E27FC236}">
                <a16:creationId xmlns:a16="http://schemas.microsoft.com/office/drawing/2014/main" id="{E7450C5D-AB59-25D3-6C2C-D9F9212A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161" y="4282753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08574" name="Text Box 30">
            <a:extLst>
              <a:ext uri="{FF2B5EF4-FFF2-40B4-BE49-F238E27FC236}">
                <a16:creationId xmlns:a16="http://schemas.microsoft.com/office/drawing/2014/main" id="{44454956-3A59-A5FD-C672-9AF733E4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161" y="4892353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08575" name="Text Box 31">
            <a:extLst>
              <a:ext uri="{FF2B5EF4-FFF2-40B4-BE49-F238E27FC236}">
                <a16:creationId xmlns:a16="http://schemas.microsoft.com/office/drawing/2014/main" id="{3BFD3D7D-7BA0-AF7F-AD2E-5B63044EA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961" y="428275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</a:t>
            </a:r>
          </a:p>
        </p:txBody>
      </p:sp>
      <p:sp>
        <p:nvSpPr>
          <p:cNvPr id="108576" name="Text Box 32">
            <a:extLst>
              <a:ext uri="{FF2B5EF4-FFF2-40B4-BE49-F238E27FC236}">
                <a16:creationId xmlns:a16="http://schemas.microsoft.com/office/drawing/2014/main" id="{E5B4109D-3795-A352-C91F-AFC02B073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4161" y="588295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</a:t>
            </a:r>
          </a:p>
        </p:txBody>
      </p:sp>
      <p:sp>
        <p:nvSpPr>
          <p:cNvPr id="108577" name="Text Box 33">
            <a:extLst>
              <a:ext uri="{FF2B5EF4-FFF2-40B4-BE49-F238E27FC236}">
                <a16:creationId xmlns:a16="http://schemas.microsoft.com/office/drawing/2014/main" id="{3FD2A412-7596-1653-A81C-5927FAF8F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561" y="542575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</a:t>
            </a:r>
          </a:p>
        </p:txBody>
      </p:sp>
      <p:graphicFrame>
        <p:nvGraphicFramePr>
          <p:cNvPr id="108579" name="Object 35">
            <a:extLst>
              <a:ext uri="{FF2B5EF4-FFF2-40B4-BE49-F238E27FC236}">
                <a16:creationId xmlns:a16="http://schemas.microsoft.com/office/drawing/2014/main" id="{F45C6457-77F8-EC87-1435-ED0368084E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39658"/>
              </p:ext>
            </p:extLst>
          </p:nvPr>
        </p:nvGraphicFramePr>
        <p:xfrm>
          <a:off x="8041433" y="4690183"/>
          <a:ext cx="1600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921138" imgH="724367" progId="CorelDRAW.Graphic.13">
                  <p:embed/>
                </p:oleObj>
              </mc:Choice>
              <mc:Fallback>
                <p:oleObj name="CorelDRAW" r:id="rId7" imgW="921138" imgH="724367" progId="CorelDRAW.Graphic.13">
                  <p:embed/>
                  <p:pic>
                    <p:nvPicPr>
                      <p:cNvPr id="108579" name="Object 35">
                        <a:extLst>
                          <a:ext uri="{FF2B5EF4-FFF2-40B4-BE49-F238E27FC236}">
                            <a16:creationId xmlns:a16="http://schemas.microsoft.com/office/drawing/2014/main" id="{F45C6457-77F8-EC87-1435-ED0368084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433" y="4690183"/>
                        <a:ext cx="1600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81" name="Text Box 37">
            <a:extLst>
              <a:ext uri="{FF2B5EF4-FFF2-40B4-BE49-F238E27FC236}">
                <a16:creationId xmlns:a16="http://schemas.microsoft.com/office/drawing/2014/main" id="{64AA30E2-887F-504F-1909-271CD59B5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433" y="4918783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08582" name="Text Box 38">
            <a:extLst>
              <a:ext uri="{FF2B5EF4-FFF2-40B4-BE49-F238E27FC236}">
                <a16:creationId xmlns:a16="http://schemas.microsoft.com/office/drawing/2014/main" id="{4E1E06B4-93A1-0AE7-F782-3A8CB8E52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433" y="5223583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08583" name="Text Box 39">
            <a:extLst>
              <a:ext uri="{FF2B5EF4-FFF2-40B4-BE49-F238E27FC236}">
                <a16:creationId xmlns:a16="http://schemas.microsoft.com/office/drawing/2014/main" id="{F0A7A028-5F19-E28E-1B82-FC7D886D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783" y="469018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S</a:t>
            </a:r>
          </a:p>
        </p:txBody>
      </p:sp>
      <p:sp>
        <p:nvSpPr>
          <p:cNvPr id="108584" name="Text Box 40">
            <a:extLst>
              <a:ext uri="{FF2B5EF4-FFF2-40B4-BE49-F238E27FC236}">
                <a16:creationId xmlns:a16="http://schemas.microsoft.com/office/drawing/2014/main" id="{BB5E567C-F933-505E-B0F1-710005D3B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433" y="5375983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</a:t>
            </a:r>
          </a:p>
        </p:txBody>
      </p:sp>
      <p:sp>
        <p:nvSpPr>
          <p:cNvPr id="108585" name="Text Box 41">
            <a:extLst>
              <a:ext uri="{FF2B5EF4-FFF2-40B4-BE49-F238E27FC236}">
                <a16:creationId xmlns:a16="http://schemas.microsoft.com/office/drawing/2014/main" id="{EFFBFC0B-01C9-EE95-BE5F-EEEB8900F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33" y="499498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S</a:t>
            </a:r>
          </a:p>
        </p:txBody>
      </p:sp>
      <p:sp>
        <p:nvSpPr>
          <p:cNvPr id="108586" name="Text Box 42">
            <a:extLst>
              <a:ext uri="{FF2B5EF4-FFF2-40B4-BE49-F238E27FC236}">
                <a16:creationId xmlns:a16="http://schemas.microsoft.com/office/drawing/2014/main" id="{85EB1EDF-3245-2A52-43C6-C82C27BE5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433" y="552838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</a:t>
            </a:r>
          </a:p>
        </p:txBody>
      </p:sp>
      <p:sp>
        <p:nvSpPr>
          <p:cNvPr id="108587" name="Text Box 43">
            <a:extLst>
              <a:ext uri="{FF2B5EF4-FFF2-40B4-BE49-F238E27FC236}">
                <a16:creationId xmlns:a16="http://schemas.microsoft.com/office/drawing/2014/main" id="{81CDBE09-EBB4-20D7-37EE-3B7077F45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433" y="606178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Symbol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ABA6B-99BD-F6C5-0616-F8DC2552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759" y="973027"/>
            <a:ext cx="10058400" cy="1449387"/>
          </a:xfrm>
        </p:spPr>
        <p:txBody>
          <a:bodyPr/>
          <a:lstStyle/>
          <a:p>
            <a:r>
              <a:rPr lang="en-US" dirty="0"/>
              <a:t>Full-Adder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/>
      <p:bldP spid="108560" grpId="0"/>
      <p:bldP spid="108561" grpId="0"/>
      <p:bldP spid="108562" grpId="0"/>
      <p:bldP spid="108563" grpId="0"/>
      <p:bldP spid="108564" grpId="0"/>
      <p:bldP spid="108573" grpId="0"/>
      <p:bldP spid="108574" grpId="0"/>
      <p:bldP spid="108575" grpId="0"/>
      <p:bldP spid="108576" grpId="0"/>
      <p:bldP spid="108577" grpId="0"/>
      <p:bldP spid="108581" grpId="0"/>
      <p:bldP spid="108582" grpId="0"/>
      <p:bldP spid="108583" grpId="0"/>
      <p:bldP spid="108584" grpId="0"/>
      <p:bldP spid="108585" grpId="0"/>
      <p:bldP spid="108586" grpId="0"/>
      <p:bldP spid="1085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44" name="Group 52">
            <a:extLst>
              <a:ext uri="{FF2B5EF4-FFF2-40B4-BE49-F238E27FC236}">
                <a16:creationId xmlns:a16="http://schemas.microsoft.com/office/drawing/2014/main" id="{05D55D60-AF31-DFEC-9450-050405B0A86A}"/>
              </a:ext>
            </a:extLst>
          </p:cNvPr>
          <p:cNvGrpSpPr>
            <a:grpSpLocks/>
          </p:cNvGrpSpPr>
          <p:nvPr/>
        </p:nvGrpSpPr>
        <p:grpSpPr bwMode="auto">
          <a:xfrm>
            <a:off x="5111619" y="2013866"/>
            <a:ext cx="3581400" cy="2190750"/>
            <a:chOff x="1028" y="2496"/>
            <a:chExt cx="2256" cy="1380"/>
          </a:xfrm>
        </p:grpSpPr>
        <p:graphicFrame>
          <p:nvGraphicFramePr>
            <p:cNvPr id="110625" name="Object 33">
              <a:extLst>
                <a:ext uri="{FF2B5EF4-FFF2-40B4-BE49-F238E27FC236}">
                  <a16:creationId xmlns:a16="http://schemas.microsoft.com/office/drawing/2014/main" id="{648B6406-CC57-08A8-1062-7CF9B0F874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5432699"/>
                </p:ext>
              </p:extLst>
            </p:nvPr>
          </p:nvGraphicFramePr>
          <p:xfrm>
            <a:off x="1028" y="2496"/>
            <a:ext cx="2256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134242" imgH="1305357" progId="CorelDRAW.Graphic.13">
                    <p:embed/>
                  </p:oleObj>
                </mc:Choice>
                <mc:Fallback>
                  <p:oleObj name="CorelDRAW" r:id="rId3" imgW="2134242" imgH="1305357" progId="CorelDRAW.Graphic.13">
                    <p:embed/>
                    <p:pic>
                      <p:nvPicPr>
                        <p:cNvPr id="110625" name="Object 33">
                          <a:extLst>
                            <a:ext uri="{FF2B5EF4-FFF2-40B4-BE49-F238E27FC236}">
                              <a16:creationId xmlns:a16="http://schemas.microsoft.com/office/drawing/2014/main" id="{648B6406-CC57-08A8-1062-7CF9B0F874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20000" contrast="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2496"/>
                          <a:ext cx="2256" cy="1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6" name="Text Box 34">
              <a:extLst>
                <a:ext uri="{FF2B5EF4-FFF2-40B4-BE49-F238E27FC236}">
                  <a16:creationId xmlns:a16="http://schemas.microsoft.com/office/drawing/2014/main" id="{C0F3203F-BD29-0ECE-C58B-47A83D343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259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0627" name="Text Box 35">
              <a:extLst>
                <a:ext uri="{FF2B5EF4-FFF2-40B4-BE49-F238E27FC236}">
                  <a16:creationId xmlns:a16="http://schemas.microsoft.com/office/drawing/2014/main" id="{63CD1FAD-6AD4-1C00-45BB-5A12D4222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29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10628" name="Text Box 36">
              <a:extLst>
                <a:ext uri="{FF2B5EF4-FFF2-40B4-BE49-F238E27FC236}">
                  <a16:creationId xmlns:a16="http://schemas.microsoft.com/office/drawing/2014/main" id="{6C66EAF2-03BE-80FB-BB17-E9004691E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9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10629" name="Text Box 37">
              <a:extLst>
                <a:ext uri="{FF2B5EF4-FFF2-40B4-BE49-F238E27FC236}">
                  <a16:creationId xmlns:a16="http://schemas.microsoft.com/office/drawing/2014/main" id="{62DCC85F-81BF-65DA-36A3-624815814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2956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out</a:t>
              </a:r>
            </a:p>
          </p:txBody>
        </p:sp>
        <p:sp>
          <p:nvSpPr>
            <p:cNvPr id="110630" name="Text Box 38">
              <a:extLst>
                <a:ext uri="{FF2B5EF4-FFF2-40B4-BE49-F238E27FC236}">
                  <a16:creationId xmlns:a16="http://schemas.microsoft.com/office/drawing/2014/main" id="{C6C1D43E-DF87-CBD4-7579-7C840C54A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572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</a:p>
          </p:txBody>
        </p:sp>
        <p:grpSp>
          <p:nvGrpSpPr>
            <p:cNvPr id="110631" name="Group 39">
              <a:extLst>
                <a:ext uri="{FF2B5EF4-FFF2-40B4-BE49-F238E27FC236}">
                  <a16:creationId xmlns:a16="http://schemas.microsoft.com/office/drawing/2014/main" id="{33C13A71-123D-AD72-96C6-D96F357D6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2" y="2496"/>
              <a:ext cx="672" cy="672"/>
              <a:chOff x="2112" y="2496"/>
              <a:chExt cx="672" cy="672"/>
            </a:xfrm>
          </p:grpSpPr>
          <p:sp>
            <p:nvSpPr>
              <p:cNvPr id="110632" name="Text Box 40">
                <a:extLst>
                  <a:ext uri="{FF2B5EF4-FFF2-40B4-BE49-F238E27FC236}">
                    <a16:creationId xmlns:a16="http://schemas.microsoft.com/office/drawing/2014/main" id="{30BD9005-9758-3DB6-B1DB-6232F3C1C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59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10633" name="Text Box 41">
                <a:extLst>
                  <a:ext uri="{FF2B5EF4-FFF2-40B4-BE49-F238E27FC236}">
                    <a16:creationId xmlns:a16="http://schemas.microsoft.com/office/drawing/2014/main" id="{7B9B9FE7-F1E8-BD0B-AA76-C08F85C1E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9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10634" name="Text Box 42">
                <a:extLst>
                  <a:ext uri="{FF2B5EF4-FFF2-40B4-BE49-F238E27FC236}">
                    <a16:creationId xmlns:a16="http://schemas.microsoft.com/office/drawing/2014/main" id="{30E1D470-104E-AAAE-6126-70B42A5F3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6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10635" name="Text Box 43">
                <a:extLst>
                  <a:ext uri="{FF2B5EF4-FFF2-40B4-BE49-F238E27FC236}">
                    <a16:creationId xmlns:a16="http://schemas.microsoft.com/office/drawing/2014/main" id="{428F6B7A-5AED-7ECA-16E2-FBB28EB2E2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956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out</a:t>
                </a:r>
              </a:p>
            </p:txBody>
          </p:sp>
          <p:sp>
            <p:nvSpPr>
              <p:cNvPr id="110636" name="Text Box 44">
                <a:extLst>
                  <a:ext uri="{FF2B5EF4-FFF2-40B4-BE49-F238E27FC236}">
                    <a16:creationId xmlns:a16="http://schemas.microsoft.com/office/drawing/2014/main" id="{F43F4439-27B3-A62C-037B-1ADA072D07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257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</a:t>
                </a:r>
              </a:p>
            </p:txBody>
          </p:sp>
        </p:grpSp>
      </p:grpSp>
      <p:sp>
        <p:nvSpPr>
          <p:cNvPr id="110642" name="WordArt 50">
            <a:extLst>
              <a:ext uri="{FF2B5EF4-FFF2-40B4-BE49-F238E27FC236}">
                <a16:creationId xmlns:a16="http://schemas.microsoft.com/office/drawing/2014/main" id="{E26D8271-6CAD-DB5B-3F15-24DFA59A74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01619" y="262346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0" cap="none" spc="0" normalizeH="0" baseline="0" noProof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Example</a:t>
            </a:r>
          </a:p>
        </p:txBody>
      </p:sp>
      <p:sp>
        <p:nvSpPr>
          <p:cNvPr id="110643" name="WordArt 51">
            <a:extLst>
              <a:ext uri="{FF2B5EF4-FFF2-40B4-BE49-F238E27FC236}">
                <a16:creationId xmlns:a16="http://schemas.microsoft.com/office/drawing/2014/main" id="{2BABE808-CA0F-7758-2694-A991A469D83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01619" y="4376067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0" cap="none" spc="0" normalizeH="0" baseline="0" noProof="0">
                <a:ln>
                  <a:noFill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Solution</a:t>
            </a:r>
          </a:p>
        </p:txBody>
      </p:sp>
      <p:sp>
        <p:nvSpPr>
          <p:cNvPr id="110645" name="Text Box 53">
            <a:extLst>
              <a:ext uri="{FF2B5EF4-FFF2-40B4-BE49-F238E27FC236}">
                <a16:creationId xmlns:a16="http://schemas.microsoft.com/office/drawing/2014/main" id="{B24CC237-8064-4568-F894-BAFBFE3FF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619" y="3080666"/>
            <a:ext cx="4343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the given inputs, determine the intermediate and final outputs of the full adder.</a:t>
            </a:r>
          </a:p>
        </p:txBody>
      </p:sp>
      <p:sp>
        <p:nvSpPr>
          <p:cNvPr id="110646" name="Text Box 54">
            <a:extLst>
              <a:ext uri="{FF2B5EF4-FFF2-40B4-BE49-F238E27FC236}">
                <a16:creationId xmlns:a16="http://schemas.microsoft.com/office/drawing/2014/main" id="{806777EB-C79B-405D-433E-3AD51E79C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019" y="2166266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0647" name="Text Box 55">
            <a:extLst>
              <a:ext uri="{FF2B5EF4-FFF2-40B4-BE49-F238E27FC236}">
                <a16:creationId xmlns:a16="http://schemas.microsoft.com/office/drawing/2014/main" id="{E3193C21-0136-5D39-8781-C28FE3E3B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619" y="3290216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0648" name="Text Box 56">
            <a:extLst>
              <a:ext uri="{FF2B5EF4-FFF2-40B4-BE49-F238E27FC236}">
                <a16:creationId xmlns:a16="http://schemas.microsoft.com/office/drawing/2014/main" id="{1588711F-5B4C-3D7F-2B5D-CB1190D7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019" y="2775866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10649" name="Text Box 57">
            <a:extLst>
              <a:ext uri="{FF2B5EF4-FFF2-40B4-BE49-F238E27FC236}">
                <a16:creationId xmlns:a16="http://schemas.microsoft.com/office/drawing/2014/main" id="{A72ABA14-2015-9674-AD1E-330D75202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619" y="2071016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0650" name="Text Box 58">
            <a:extLst>
              <a:ext uri="{FF2B5EF4-FFF2-40B4-BE49-F238E27FC236}">
                <a16:creationId xmlns:a16="http://schemas.microsoft.com/office/drawing/2014/main" id="{16CF8FBC-E9B4-1D69-45AD-38B9EB74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619" y="2648866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10652" name="Text Box 60">
            <a:extLst>
              <a:ext uri="{FF2B5EF4-FFF2-40B4-BE49-F238E27FC236}">
                <a16:creationId xmlns:a16="http://schemas.microsoft.com/office/drawing/2014/main" id="{1208A3D2-9DDC-BCF0-BD57-1700C77AE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219" y="4299867"/>
            <a:ext cx="594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first half-adder has inputs of 1 and 0; therefore, the Sum =1 and the Carry out = 0.</a:t>
            </a:r>
          </a:p>
        </p:txBody>
      </p:sp>
      <p:sp>
        <p:nvSpPr>
          <p:cNvPr id="110654" name="Text Box 62">
            <a:extLst>
              <a:ext uri="{FF2B5EF4-FFF2-40B4-BE49-F238E27FC236}">
                <a16:creationId xmlns:a16="http://schemas.microsoft.com/office/drawing/2014/main" id="{33A1FF95-C781-5F8A-519F-727B4117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619" y="5138067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second half-adder has inputs of 1 and 1; therefore, the Sum = 0 and the Carry out = 1.</a:t>
            </a:r>
          </a:p>
        </p:txBody>
      </p:sp>
      <p:sp>
        <p:nvSpPr>
          <p:cNvPr id="110655" name="Text Box 63">
            <a:extLst>
              <a:ext uri="{FF2B5EF4-FFF2-40B4-BE49-F238E27FC236}">
                <a16:creationId xmlns:a16="http://schemas.microsoft.com/office/drawing/2014/main" id="{2CAB18C9-CE2C-3D7F-6ECB-39A0D89B2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619" y="5992141"/>
            <a:ext cx="746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OR gate has inputs of 1 and 0, therefore the final carry out = 1.</a:t>
            </a:r>
          </a:p>
        </p:txBody>
      </p:sp>
      <p:sp>
        <p:nvSpPr>
          <p:cNvPr id="110656" name="Text Box 64">
            <a:extLst>
              <a:ext uri="{FF2B5EF4-FFF2-40B4-BE49-F238E27FC236}">
                <a16:creationId xmlns:a16="http://schemas.microsoft.com/office/drawing/2014/main" id="{A6AD3BA8-A0FB-1F61-D92E-9A049BB1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219" y="2644104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0657" name="Text Box 65">
            <a:extLst>
              <a:ext uri="{FF2B5EF4-FFF2-40B4-BE49-F238E27FC236}">
                <a16:creationId xmlns:a16="http://schemas.microsoft.com/office/drawing/2014/main" id="{D4F46206-756A-7421-1B39-80A5ACF43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219" y="2034504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10658" name="Text Box 66">
            <a:extLst>
              <a:ext uri="{FF2B5EF4-FFF2-40B4-BE49-F238E27FC236}">
                <a16:creationId xmlns:a16="http://schemas.microsoft.com/office/drawing/2014/main" id="{715E12ED-C2A1-D147-C7E2-C9352371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419" y="3685504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0659" name="Text Box 67">
            <a:extLst>
              <a:ext uri="{FF2B5EF4-FFF2-40B4-BE49-F238E27FC236}">
                <a16:creationId xmlns:a16="http://schemas.microsoft.com/office/drawing/2014/main" id="{55C47AD8-ED31-8553-18BA-6F927805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819" y="2013866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</a:t>
            </a:r>
          </a:p>
        </p:txBody>
      </p:sp>
      <p:sp>
        <p:nvSpPr>
          <p:cNvPr id="110660" name="Text Box 68">
            <a:extLst>
              <a:ext uri="{FF2B5EF4-FFF2-40B4-BE49-F238E27FC236}">
                <a16:creationId xmlns:a16="http://schemas.microsoft.com/office/drawing/2014/main" id="{243C4FCC-653A-3282-7DE3-F199BE361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019" y="3385466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</a:t>
            </a:r>
            <a:r>
              <a:rPr kumimoji="0" lang="en-US" altLang="en-US" sz="16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31024-F8F8-2401-74F8-2527702A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49" grpId="0"/>
      <p:bldP spid="110650" grpId="0"/>
      <p:bldP spid="110652" grpId="0"/>
      <p:bldP spid="110654" grpId="0"/>
      <p:bldP spid="110655" grpId="0"/>
      <p:bldP spid="110656" grpId="0"/>
      <p:bldP spid="110657" grpId="0"/>
      <p:bldP spid="1106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2" name="Object 32">
            <a:extLst>
              <a:ext uri="{FF2B5EF4-FFF2-40B4-BE49-F238E27FC236}">
                <a16:creationId xmlns:a16="http://schemas.microsoft.com/office/drawing/2014/main" id="{C36A837E-D1AF-E5C8-2687-67AA5C1DC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27131"/>
              </p:ext>
            </p:extLst>
          </p:nvPr>
        </p:nvGraphicFramePr>
        <p:xfrm>
          <a:off x="1160106" y="2971800"/>
          <a:ext cx="24288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1258664" imgH="1499453" progId="CorelDRAW.Graphic.13">
                  <p:embed/>
                </p:oleObj>
              </mc:Choice>
              <mc:Fallback>
                <p:oleObj name="CorelDRAW" r:id="rId3" imgW="1258664" imgH="1499453" progId="CorelDRAW.Graphic.13">
                  <p:embed/>
                  <p:pic>
                    <p:nvPicPr>
                      <p:cNvPr id="112672" name="Object 32">
                        <a:extLst>
                          <a:ext uri="{FF2B5EF4-FFF2-40B4-BE49-F238E27FC236}">
                            <a16:creationId xmlns:a16="http://schemas.microsoft.com/office/drawing/2014/main" id="{C36A837E-D1AF-E5C8-2687-67AA5C1DC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106" y="2971800"/>
                        <a:ext cx="242887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3" name="Oval 33">
            <a:extLst>
              <a:ext uri="{FF2B5EF4-FFF2-40B4-BE49-F238E27FC236}">
                <a16:creationId xmlns:a16="http://schemas.microsoft.com/office/drawing/2014/main" id="{D6F09D1B-7C64-6CDE-09AF-3BDDD33A1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305" y="4886326"/>
            <a:ext cx="2133600" cy="2778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2697" name="Group 57">
            <a:extLst>
              <a:ext uri="{FF2B5EF4-FFF2-40B4-BE49-F238E27FC236}">
                <a16:creationId xmlns:a16="http://schemas.microsoft.com/office/drawing/2014/main" id="{B9E7F8C3-64DB-59B4-9E68-CAADAB984F53}"/>
              </a:ext>
            </a:extLst>
          </p:cNvPr>
          <p:cNvGrpSpPr>
            <a:grpSpLocks/>
          </p:cNvGrpSpPr>
          <p:nvPr/>
        </p:nvGrpSpPr>
        <p:grpSpPr bwMode="auto">
          <a:xfrm>
            <a:off x="3903305" y="3581400"/>
            <a:ext cx="4114800" cy="2190750"/>
            <a:chOff x="2592" y="2256"/>
            <a:chExt cx="2592" cy="1380"/>
          </a:xfrm>
        </p:grpSpPr>
        <p:grpSp>
          <p:nvGrpSpPr>
            <p:cNvPr id="112674" name="Group 34">
              <a:extLst>
                <a:ext uri="{FF2B5EF4-FFF2-40B4-BE49-F238E27FC236}">
                  <a16:creationId xmlns:a16="http://schemas.microsoft.com/office/drawing/2014/main" id="{7EEF8781-BA7A-32B4-7965-228553965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256"/>
              <a:ext cx="2256" cy="1380"/>
              <a:chOff x="1028" y="2496"/>
              <a:chExt cx="2256" cy="1380"/>
            </a:xfrm>
          </p:grpSpPr>
          <p:graphicFrame>
            <p:nvGraphicFramePr>
              <p:cNvPr id="112675" name="Object 35">
                <a:extLst>
                  <a:ext uri="{FF2B5EF4-FFF2-40B4-BE49-F238E27FC236}">
                    <a16:creationId xmlns:a16="http://schemas.microsoft.com/office/drawing/2014/main" id="{C664327A-4FCA-EC42-8DED-29432BC4E7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1830008"/>
                  </p:ext>
                </p:extLst>
              </p:nvPr>
            </p:nvGraphicFramePr>
            <p:xfrm>
              <a:off x="1028" y="2496"/>
              <a:ext cx="2256" cy="1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orelDRAW" r:id="rId5" imgW="2134242" imgH="1305357" progId="CorelDRAW.Graphic.13">
                      <p:embed/>
                    </p:oleObj>
                  </mc:Choice>
                  <mc:Fallback>
                    <p:oleObj name="CorelDRAW" r:id="rId5" imgW="2134242" imgH="1305357" progId="CorelDRAW.Graphic.13">
                      <p:embed/>
                      <p:pic>
                        <p:nvPicPr>
                          <p:cNvPr id="112675" name="Object 35">
                            <a:extLst>
                              <a:ext uri="{FF2B5EF4-FFF2-40B4-BE49-F238E27FC236}">
                                <a16:creationId xmlns:a16="http://schemas.microsoft.com/office/drawing/2014/main" id="{C664327A-4FCA-EC42-8DED-29432BC4E7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20000" contrast="4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8" y="2496"/>
                            <a:ext cx="2256" cy="1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76" name="Text Box 36">
                <a:extLst>
                  <a:ext uri="{FF2B5EF4-FFF2-40B4-BE49-F238E27FC236}">
                    <a16:creationId xmlns:a16="http://schemas.microsoft.com/office/drawing/2014/main" id="{AA2618C0-9813-DAF0-CF60-1D716C350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8" y="259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12677" name="Text Box 37">
                <a:extLst>
                  <a:ext uri="{FF2B5EF4-FFF2-40B4-BE49-F238E27FC236}">
                    <a16:creationId xmlns:a16="http://schemas.microsoft.com/office/drawing/2014/main" id="{912E4B0E-F0C5-911C-D44D-85A792F44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8" y="295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12678" name="Text Box 38">
                <a:extLst>
                  <a:ext uri="{FF2B5EF4-FFF2-40B4-BE49-F238E27FC236}">
                    <a16:creationId xmlns:a16="http://schemas.microsoft.com/office/drawing/2014/main" id="{EF629DF0-A8CF-74D9-7B19-403E48420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4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12679" name="Text Box 39">
                <a:extLst>
                  <a:ext uri="{FF2B5EF4-FFF2-40B4-BE49-F238E27FC236}">
                    <a16:creationId xmlns:a16="http://schemas.microsoft.com/office/drawing/2014/main" id="{ED57926B-EF12-D848-837F-4717E2950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8" y="2956"/>
                <a:ext cx="4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out</a:t>
                </a:r>
              </a:p>
            </p:txBody>
          </p:sp>
          <p:sp>
            <p:nvSpPr>
              <p:cNvPr id="112680" name="Text Box 40">
                <a:extLst>
                  <a:ext uri="{FF2B5EF4-FFF2-40B4-BE49-F238E27FC236}">
                    <a16:creationId xmlns:a16="http://schemas.microsoft.com/office/drawing/2014/main" id="{166A1E32-F89A-9A10-8A27-52EA00FD2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4" y="257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</a:t>
                </a:r>
              </a:p>
            </p:txBody>
          </p:sp>
          <p:grpSp>
            <p:nvGrpSpPr>
              <p:cNvPr id="112681" name="Group 41">
                <a:extLst>
                  <a:ext uri="{FF2B5EF4-FFF2-40B4-BE49-F238E27FC236}">
                    <a16:creationId xmlns:a16="http://schemas.microsoft.com/office/drawing/2014/main" id="{AC3995E6-4DAC-32DB-3726-547B31F46A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2" y="2496"/>
                <a:ext cx="672" cy="672"/>
                <a:chOff x="2112" y="2496"/>
                <a:chExt cx="672" cy="672"/>
              </a:xfrm>
            </p:grpSpPr>
            <p:sp>
              <p:nvSpPr>
                <p:cNvPr id="112682" name="Text Box 42">
                  <a:extLst>
                    <a:ext uri="{FF2B5EF4-FFF2-40B4-BE49-F238E27FC236}">
                      <a16:creationId xmlns:a16="http://schemas.microsoft.com/office/drawing/2014/main" id="{9B164FD6-861E-25D6-E4C8-96ECF68307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2592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112683" name="Text Box 43">
                  <a:extLst>
                    <a:ext uri="{FF2B5EF4-FFF2-40B4-BE49-F238E27FC236}">
                      <a16:creationId xmlns:a16="http://schemas.microsoft.com/office/drawing/2014/main" id="{0F9CF125-9F61-8A71-95CD-96C13EE323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2956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12684" name="Text Box 44">
                  <a:extLst>
                    <a:ext uri="{FF2B5EF4-FFF2-40B4-BE49-F238E27FC236}">
                      <a16:creationId xmlns:a16="http://schemas.microsoft.com/office/drawing/2014/main" id="{D8A3AB64-25C1-3A3F-07FF-01FBFAE03A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6" y="2496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112685" name="Text Box 45">
                  <a:extLst>
                    <a:ext uri="{FF2B5EF4-FFF2-40B4-BE49-F238E27FC236}">
                      <a16:creationId xmlns:a16="http://schemas.microsoft.com/office/drawing/2014/main" id="{4ED58ED3-5F01-99DC-014D-EAAFFB6029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52" y="2956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C</a:t>
                  </a:r>
                  <a:r>
                    <a:rPr kumimoji="0" lang="en-US" altLang="en-US" sz="1600" b="0" i="0" u="none" strike="noStrike" kern="120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out</a:t>
                  </a:r>
                </a:p>
              </p:txBody>
            </p:sp>
            <p:sp>
              <p:nvSpPr>
                <p:cNvPr id="112686" name="Text Box 46">
                  <a:extLst>
                    <a:ext uri="{FF2B5EF4-FFF2-40B4-BE49-F238E27FC236}">
                      <a16:creationId xmlns:a16="http://schemas.microsoft.com/office/drawing/2014/main" id="{F82089B3-AB95-EB51-6A0F-53313E1161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" y="2572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+mn-ea"/>
                      <a:cs typeface="+mn-cs"/>
                    </a:rPr>
                    <a:t>S</a:t>
                  </a:r>
                </a:p>
              </p:txBody>
            </p:sp>
          </p:grpSp>
        </p:grpSp>
        <p:sp>
          <p:nvSpPr>
            <p:cNvPr id="112687" name="Text Box 47">
              <a:extLst>
                <a:ext uri="{FF2B5EF4-FFF2-40B4-BE49-F238E27FC236}">
                  <a16:creationId xmlns:a16="http://schemas.microsoft.com/office/drawing/2014/main" id="{2BF71F1F-FE8D-B955-6FD5-F92CEF36D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35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2688" name="Text Box 48">
              <a:extLst>
                <a:ext uri="{FF2B5EF4-FFF2-40B4-BE49-F238E27FC236}">
                  <a16:creationId xmlns:a16="http://schemas.microsoft.com/office/drawing/2014/main" id="{A3F757C3-7957-8988-F0DA-25D34C007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06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2689" name="Text Box 49">
              <a:extLst>
                <a:ext uri="{FF2B5EF4-FFF2-40B4-BE49-F238E27FC236}">
                  <a16:creationId xmlns:a16="http://schemas.microsoft.com/office/drawing/2014/main" id="{D83F5185-9927-E905-9DDF-AA8B5837E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3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2690" name="Text Box 50">
              <a:extLst>
                <a:ext uri="{FF2B5EF4-FFF2-40B4-BE49-F238E27FC236}">
                  <a16:creationId xmlns:a16="http://schemas.microsoft.com/office/drawing/2014/main" id="{62A35318-225C-0CE4-FE5F-75E96F1A9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92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2691" name="Text Box 51">
              <a:extLst>
                <a:ext uri="{FF2B5EF4-FFF2-40B4-BE49-F238E27FC236}">
                  <a16:creationId xmlns:a16="http://schemas.microsoft.com/office/drawing/2014/main" id="{3E8B5C66-1FAA-5EB0-A028-F61C6D29B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6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2692" name="Text Box 52">
              <a:extLst>
                <a:ext uri="{FF2B5EF4-FFF2-40B4-BE49-F238E27FC236}">
                  <a16:creationId xmlns:a16="http://schemas.microsoft.com/office/drawing/2014/main" id="{F2FFA9F9-FCB3-5033-73D0-6439B7833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653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2693" name="Text Box 53">
              <a:extLst>
                <a:ext uri="{FF2B5EF4-FFF2-40B4-BE49-F238E27FC236}">
                  <a16:creationId xmlns:a16="http://schemas.microsoft.com/office/drawing/2014/main" id="{32ABA7B0-F048-EB81-8D7C-35DABC9F3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269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2694" name="Text Box 54">
              <a:extLst>
                <a:ext uri="{FF2B5EF4-FFF2-40B4-BE49-F238E27FC236}">
                  <a16:creationId xmlns:a16="http://schemas.microsoft.com/office/drawing/2014/main" id="{476576C7-CD94-3CA8-033D-873567C0B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309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2695" name="Text Box 55">
              <a:extLst>
                <a:ext uri="{FF2B5EF4-FFF2-40B4-BE49-F238E27FC236}">
                  <a16:creationId xmlns:a16="http://schemas.microsoft.com/office/drawing/2014/main" id="{EC49B1AD-3D9A-8ADD-E08A-87828A6CD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25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Sum</a:t>
              </a:r>
            </a:p>
          </p:txBody>
        </p:sp>
        <p:sp>
          <p:nvSpPr>
            <p:cNvPr id="112696" name="Text Box 56">
              <a:extLst>
                <a:ext uri="{FF2B5EF4-FFF2-40B4-BE49-F238E27FC236}">
                  <a16:creationId xmlns:a16="http://schemas.microsoft.com/office/drawing/2014/main" id="{AB59DC22-46C6-DA91-C022-8FEDD0851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12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out</a:t>
              </a:r>
            </a:p>
          </p:txBody>
        </p:sp>
      </p:grpSp>
      <p:sp>
        <p:nvSpPr>
          <p:cNvPr id="112699" name="Text Box 59">
            <a:extLst>
              <a:ext uri="{FF2B5EF4-FFF2-40B4-BE49-F238E27FC236}">
                <a16:creationId xmlns:a16="http://schemas.microsoft.com/office/drawing/2014/main" id="{32DD1678-4002-B4FC-A2DC-19DF2ED35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705" y="1752601"/>
            <a:ext cx="7315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Notice that the result from the previous example can be read directly on the truth table for a full adder.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AFE50-B1BC-DB8D-9F0C-170AB071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92" y="324646"/>
            <a:ext cx="10058400" cy="1449387"/>
          </a:xfrm>
        </p:spPr>
        <p:txBody>
          <a:bodyPr/>
          <a:lstStyle/>
          <a:p>
            <a:r>
              <a:rPr lang="en-US" dirty="0"/>
              <a:t>Full-Adder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19" name="Text Box 31">
            <a:extLst>
              <a:ext uri="{FF2B5EF4-FFF2-40B4-BE49-F238E27FC236}">
                <a16:creationId xmlns:a16="http://schemas.microsoft.com/office/drawing/2014/main" id="{A4050130-7AF9-6F48-2E89-082ABF742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52601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adders are combined into parallel adders that can add binary numbers with multiple bits. A 4-bit adder is shown.</a:t>
            </a:r>
          </a:p>
        </p:txBody>
      </p:sp>
      <p:grpSp>
        <p:nvGrpSpPr>
          <p:cNvPr id="114782" name="Group 94">
            <a:extLst>
              <a:ext uri="{FF2B5EF4-FFF2-40B4-BE49-F238E27FC236}">
                <a16:creationId xmlns:a16="http://schemas.microsoft.com/office/drawing/2014/main" id="{DD924302-2510-453E-B5B1-F3442040F05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438400"/>
            <a:ext cx="6032500" cy="2819400"/>
            <a:chOff x="1152" y="1920"/>
            <a:chExt cx="3800" cy="1776"/>
          </a:xfrm>
        </p:grpSpPr>
        <p:graphicFrame>
          <p:nvGraphicFramePr>
            <p:cNvPr id="114774" name="Object 86">
              <a:extLst>
                <a:ext uri="{FF2B5EF4-FFF2-40B4-BE49-F238E27FC236}">
                  <a16:creationId xmlns:a16="http://schemas.microsoft.com/office/drawing/2014/main" id="{619D3306-2748-B9E3-1F82-EE81B22362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8416218"/>
                </p:ext>
              </p:extLst>
            </p:nvPr>
          </p:nvGraphicFramePr>
          <p:xfrm>
            <a:off x="1376" y="2136"/>
            <a:ext cx="3280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642776" imgH="1108334" progId="CorelDRAW.Graphic.13">
                    <p:embed/>
                  </p:oleObj>
                </mc:Choice>
                <mc:Fallback>
                  <p:oleObj name="CorelDRAW" r:id="rId3" imgW="2642776" imgH="1108334" progId="CorelDRAW.Graphic.13">
                    <p:embed/>
                    <p:pic>
                      <p:nvPicPr>
                        <p:cNvPr id="114774" name="Object 86">
                          <a:extLst>
                            <a:ext uri="{FF2B5EF4-FFF2-40B4-BE49-F238E27FC236}">
                              <a16:creationId xmlns:a16="http://schemas.microsoft.com/office/drawing/2014/main" id="{619D3306-2748-B9E3-1F82-EE81B22362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20000" contrast="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136"/>
                          <a:ext cx="3280" cy="1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746" name="Group 58">
              <a:extLst>
                <a:ext uri="{FF2B5EF4-FFF2-40B4-BE49-F238E27FC236}">
                  <a16:creationId xmlns:a16="http://schemas.microsoft.com/office/drawing/2014/main" id="{D7751166-E612-23AA-FE44-250BCBFBD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0" y="2640"/>
              <a:ext cx="632" cy="576"/>
              <a:chOff x="1576" y="2400"/>
              <a:chExt cx="632" cy="576"/>
            </a:xfrm>
          </p:grpSpPr>
          <p:sp>
            <p:nvSpPr>
              <p:cNvPr id="114724" name="Text Box 36">
                <a:extLst>
                  <a:ext uri="{FF2B5EF4-FFF2-40B4-BE49-F238E27FC236}">
                    <a16:creationId xmlns:a16="http://schemas.microsoft.com/office/drawing/2014/main" id="{C8A9672F-D65B-5017-6F0B-9E1EB0EA2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14725" name="Text Box 37">
                <a:extLst>
                  <a:ext uri="{FF2B5EF4-FFF2-40B4-BE49-F238E27FC236}">
                    <a16:creationId xmlns:a16="http://schemas.microsoft.com/office/drawing/2014/main" id="{9A5372B2-A234-217A-2F10-465EFDCC8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0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14726" name="Text Box 38">
                <a:extLst>
                  <a:ext uri="{FF2B5EF4-FFF2-40B4-BE49-F238E27FC236}">
                    <a16:creationId xmlns:a16="http://schemas.microsoft.com/office/drawing/2014/main" id="{997B4882-691F-043B-2A1E-3DB3438815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7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14727" name="Text Box 39">
                <a:extLst>
                  <a:ext uri="{FF2B5EF4-FFF2-40B4-BE49-F238E27FC236}">
                    <a16:creationId xmlns:a16="http://schemas.microsoft.com/office/drawing/2014/main" id="{50374134-15AA-5925-4974-62AB8B6BE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" y="2764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out</a:t>
                </a:r>
              </a:p>
            </p:txBody>
          </p:sp>
          <p:sp>
            <p:nvSpPr>
              <p:cNvPr id="114745" name="Text Box 57">
                <a:extLst>
                  <a:ext uri="{FF2B5EF4-FFF2-40B4-BE49-F238E27FC236}">
                    <a16:creationId xmlns:a16="http://schemas.microsoft.com/office/drawing/2014/main" id="{F0A8B6D7-80D0-025C-3EDD-75F71824F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" y="2400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in</a:t>
                </a:r>
              </a:p>
            </p:txBody>
          </p:sp>
        </p:grpSp>
        <p:grpSp>
          <p:nvGrpSpPr>
            <p:cNvPr id="114747" name="Group 59">
              <a:extLst>
                <a:ext uri="{FF2B5EF4-FFF2-40B4-BE49-F238E27FC236}">
                  <a16:creationId xmlns:a16="http://schemas.microsoft.com/office/drawing/2014/main" id="{AD711E56-B8FD-9E29-BF2A-10F4801CAC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6" y="2640"/>
              <a:ext cx="632" cy="576"/>
              <a:chOff x="1576" y="2400"/>
              <a:chExt cx="632" cy="576"/>
            </a:xfrm>
          </p:grpSpPr>
          <p:sp>
            <p:nvSpPr>
              <p:cNvPr id="114748" name="Text Box 60">
                <a:extLst>
                  <a:ext uri="{FF2B5EF4-FFF2-40B4-BE49-F238E27FC236}">
                    <a16:creationId xmlns:a16="http://schemas.microsoft.com/office/drawing/2014/main" id="{7C709EE9-3A40-343D-8BE2-8D35B3541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14749" name="Text Box 61">
                <a:extLst>
                  <a:ext uri="{FF2B5EF4-FFF2-40B4-BE49-F238E27FC236}">
                    <a16:creationId xmlns:a16="http://schemas.microsoft.com/office/drawing/2014/main" id="{50D23494-CBB6-B4C1-E5FB-5419D0043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0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14750" name="Text Box 62">
                <a:extLst>
                  <a:ext uri="{FF2B5EF4-FFF2-40B4-BE49-F238E27FC236}">
                    <a16:creationId xmlns:a16="http://schemas.microsoft.com/office/drawing/2014/main" id="{B91E7BBA-9F3C-EF71-BA16-6919D9851D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7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14751" name="Text Box 63">
                <a:extLst>
                  <a:ext uri="{FF2B5EF4-FFF2-40B4-BE49-F238E27FC236}">
                    <a16:creationId xmlns:a16="http://schemas.microsoft.com/office/drawing/2014/main" id="{43C80A3C-CC63-D45C-8F6E-07BC54FCF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" y="2764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out</a:t>
                </a:r>
              </a:p>
            </p:txBody>
          </p:sp>
          <p:sp>
            <p:nvSpPr>
              <p:cNvPr id="114752" name="Text Box 64">
                <a:extLst>
                  <a:ext uri="{FF2B5EF4-FFF2-40B4-BE49-F238E27FC236}">
                    <a16:creationId xmlns:a16="http://schemas.microsoft.com/office/drawing/2014/main" id="{99E39C0E-96D3-3BAB-3B8D-C07142311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" y="2400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in</a:t>
                </a:r>
              </a:p>
            </p:txBody>
          </p:sp>
        </p:grpSp>
        <p:grpSp>
          <p:nvGrpSpPr>
            <p:cNvPr id="114753" name="Group 65">
              <a:extLst>
                <a:ext uri="{FF2B5EF4-FFF2-40B4-BE49-F238E27FC236}">
                  <a16:creationId xmlns:a16="http://schemas.microsoft.com/office/drawing/2014/main" id="{5AAD4473-BBD3-CDA0-3517-47A92E5CD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640"/>
              <a:ext cx="632" cy="576"/>
              <a:chOff x="1576" y="2400"/>
              <a:chExt cx="632" cy="576"/>
            </a:xfrm>
          </p:grpSpPr>
          <p:sp>
            <p:nvSpPr>
              <p:cNvPr id="114754" name="Text Box 66">
                <a:extLst>
                  <a:ext uri="{FF2B5EF4-FFF2-40B4-BE49-F238E27FC236}">
                    <a16:creationId xmlns:a16="http://schemas.microsoft.com/office/drawing/2014/main" id="{268BEE4F-0347-0CCC-B9C2-EFB702C5E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14755" name="Text Box 67">
                <a:extLst>
                  <a:ext uri="{FF2B5EF4-FFF2-40B4-BE49-F238E27FC236}">
                    <a16:creationId xmlns:a16="http://schemas.microsoft.com/office/drawing/2014/main" id="{BCA4C32D-B130-B24A-41B2-A3019DF2C1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0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14756" name="Text Box 68">
                <a:extLst>
                  <a:ext uri="{FF2B5EF4-FFF2-40B4-BE49-F238E27FC236}">
                    <a16:creationId xmlns:a16="http://schemas.microsoft.com/office/drawing/2014/main" id="{40CBB3E1-5D0A-9DC6-E513-627B774E7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7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14757" name="Text Box 69">
                <a:extLst>
                  <a:ext uri="{FF2B5EF4-FFF2-40B4-BE49-F238E27FC236}">
                    <a16:creationId xmlns:a16="http://schemas.microsoft.com/office/drawing/2014/main" id="{5351F4BD-D88B-18EE-6AE5-FD6981B7C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" y="2764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out</a:t>
                </a:r>
                <a:endPara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758" name="Text Box 70">
                <a:extLst>
                  <a:ext uri="{FF2B5EF4-FFF2-40B4-BE49-F238E27FC236}">
                    <a16:creationId xmlns:a16="http://schemas.microsoft.com/office/drawing/2014/main" id="{7B1E9F8D-BA9B-B06E-B3B9-D7E6FF346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" y="2400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in</a:t>
                </a:r>
              </a:p>
            </p:txBody>
          </p:sp>
        </p:grpSp>
        <p:grpSp>
          <p:nvGrpSpPr>
            <p:cNvPr id="114759" name="Group 71">
              <a:extLst>
                <a:ext uri="{FF2B5EF4-FFF2-40B4-BE49-F238E27FC236}">
                  <a16:creationId xmlns:a16="http://schemas.microsoft.com/office/drawing/2014/main" id="{D2C122C8-08D4-F78D-BC6D-951E73CD7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2640"/>
              <a:ext cx="632" cy="576"/>
              <a:chOff x="1576" y="2400"/>
              <a:chExt cx="632" cy="576"/>
            </a:xfrm>
          </p:grpSpPr>
          <p:sp>
            <p:nvSpPr>
              <p:cNvPr id="114760" name="Text Box 72">
                <a:extLst>
                  <a:ext uri="{FF2B5EF4-FFF2-40B4-BE49-F238E27FC236}">
                    <a16:creationId xmlns:a16="http://schemas.microsoft.com/office/drawing/2014/main" id="{F1B8D3BA-22CA-22B2-50C4-B4DBDDC54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240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14761" name="Text Box 73">
                <a:extLst>
                  <a:ext uri="{FF2B5EF4-FFF2-40B4-BE49-F238E27FC236}">
                    <a16:creationId xmlns:a16="http://schemas.microsoft.com/office/drawing/2014/main" id="{F02AD1A6-62ED-C397-5F75-B4D82B9F6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00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14762" name="Text Box 74">
                <a:extLst>
                  <a:ext uri="{FF2B5EF4-FFF2-40B4-BE49-F238E27FC236}">
                    <a16:creationId xmlns:a16="http://schemas.microsoft.com/office/drawing/2014/main" id="{CE521695-A353-A97E-8C68-9757E01E27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7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14763" name="Text Box 75">
                <a:extLst>
                  <a:ext uri="{FF2B5EF4-FFF2-40B4-BE49-F238E27FC236}">
                    <a16:creationId xmlns:a16="http://schemas.microsoft.com/office/drawing/2014/main" id="{7805F56E-84DB-C0B6-8E9C-EFBB5BDBA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6" y="2764"/>
                <a:ext cx="34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out</a:t>
                </a:r>
                <a:endPara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4764" name="Text Box 76">
                <a:extLst>
                  <a:ext uri="{FF2B5EF4-FFF2-40B4-BE49-F238E27FC236}">
                    <a16:creationId xmlns:a16="http://schemas.microsoft.com/office/drawing/2014/main" id="{DF850F1C-432D-C97E-8F9A-7CE6C5578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" y="2400"/>
                <a:ext cx="29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C</a:t>
                </a:r>
                <a:r>
                  <a:rPr kumimoji="0" lang="en-US" alt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in</a:t>
                </a:r>
              </a:p>
            </p:txBody>
          </p:sp>
        </p:grpSp>
        <p:sp>
          <p:nvSpPr>
            <p:cNvPr id="114766" name="Text Box 78">
              <a:extLst>
                <a:ext uri="{FF2B5EF4-FFF2-40B4-BE49-F238E27FC236}">
                  <a16:creationId xmlns:a16="http://schemas.microsoft.com/office/drawing/2014/main" id="{FEF0C8DC-BBA4-34CE-4195-9E3E58FDD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" y="192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</a:t>
              </a: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4768" name="Text Box 80">
              <a:extLst>
                <a:ext uri="{FF2B5EF4-FFF2-40B4-BE49-F238E27FC236}">
                  <a16:creationId xmlns:a16="http://schemas.microsoft.com/office/drawing/2014/main" id="{4419FD45-4132-02BA-F4D5-3B6FE98E5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4769" name="Text Box 81">
              <a:extLst>
                <a:ext uri="{FF2B5EF4-FFF2-40B4-BE49-F238E27FC236}">
                  <a16:creationId xmlns:a16="http://schemas.microsoft.com/office/drawing/2014/main" id="{894AA1B8-50B6-08A1-976C-26A2A78DB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4771" name="Text Box 83">
              <a:extLst>
                <a:ext uri="{FF2B5EF4-FFF2-40B4-BE49-F238E27FC236}">
                  <a16:creationId xmlns:a16="http://schemas.microsoft.com/office/drawing/2014/main" id="{11FBED3F-12B6-694F-3699-BC4605F17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4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772" name="Text Box 84">
              <a:extLst>
                <a:ext uri="{FF2B5EF4-FFF2-40B4-BE49-F238E27FC236}">
                  <a16:creationId xmlns:a16="http://schemas.microsoft.com/office/drawing/2014/main" id="{EE13FC07-62B3-0D88-359A-F79AB3EBC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4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4773" name="Text Box 85">
              <a:extLst>
                <a:ext uri="{FF2B5EF4-FFF2-40B4-BE49-F238E27FC236}">
                  <a16:creationId xmlns:a16="http://schemas.microsoft.com/office/drawing/2014/main" id="{AF9F487F-329A-DAE7-10B1-C6A090B53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4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14775" name="Text Box 87">
              <a:extLst>
                <a:ext uri="{FF2B5EF4-FFF2-40B4-BE49-F238E27FC236}">
                  <a16:creationId xmlns:a16="http://schemas.microsoft.com/office/drawing/2014/main" id="{BC9A5CFF-E182-081D-A4D1-C9B5B51F1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3360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4776" name="Text Box 88">
              <a:extLst>
                <a:ext uri="{FF2B5EF4-FFF2-40B4-BE49-F238E27FC236}">
                  <a16:creationId xmlns:a16="http://schemas.microsoft.com/office/drawing/2014/main" id="{EFE9F3E2-2494-8F32-297B-2EA97ED36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360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777" name="Text Box 89">
              <a:extLst>
                <a:ext uri="{FF2B5EF4-FFF2-40B4-BE49-F238E27FC236}">
                  <a16:creationId xmlns:a16="http://schemas.microsoft.com/office/drawing/2014/main" id="{AE31703D-B957-7FA0-0EF8-A9A7E2F73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360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4778" name="Text Box 90">
              <a:extLst>
                <a:ext uri="{FF2B5EF4-FFF2-40B4-BE49-F238E27FC236}">
                  <a16:creationId xmlns:a16="http://schemas.microsoft.com/office/drawing/2014/main" id="{15E19270-C06B-84ED-A7A5-8B83F5129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64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14779" name="Text Box 91">
              <a:extLst>
                <a:ext uri="{FF2B5EF4-FFF2-40B4-BE49-F238E27FC236}">
                  <a16:creationId xmlns:a16="http://schemas.microsoft.com/office/drawing/2014/main" id="{B0B26713-049D-D924-B914-A81B08D8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92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</a:t>
              </a: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780" name="Text Box 92">
              <a:extLst>
                <a:ext uri="{FF2B5EF4-FFF2-40B4-BE49-F238E27FC236}">
                  <a16:creationId xmlns:a16="http://schemas.microsoft.com/office/drawing/2014/main" id="{D8B99C3C-F49E-B680-EFC3-09147C140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192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</a:t>
              </a: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4781" name="Text Box 93">
              <a:extLst>
                <a:ext uri="{FF2B5EF4-FFF2-40B4-BE49-F238E27FC236}">
                  <a16:creationId xmlns:a16="http://schemas.microsoft.com/office/drawing/2014/main" id="{48C955F1-B7A7-655F-E38A-A8CA5486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920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  </a:t>
              </a: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14783" name="Text Box 95">
            <a:extLst>
              <a:ext uri="{FF2B5EF4-FFF2-40B4-BE49-F238E27FC236}">
                <a16:creationId xmlns:a16="http://schemas.microsoft.com/office/drawing/2014/main" id="{B20472AB-28AD-7FF5-FF85-D3D332CF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34001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output carry (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is not ready until it propagates through all of the full adders. This is called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ripple carry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delaying the addition process.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A988-7F49-0694-F26D-67960CF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5459"/>
            <a:ext cx="10058400" cy="1449387"/>
          </a:xfrm>
        </p:spPr>
        <p:txBody>
          <a:bodyPr/>
          <a:lstStyle/>
          <a:p>
            <a:r>
              <a:rPr lang="en-US" dirty="0"/>
              <a:t>Parallel Adders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2" name="Text Box 6">
            <a:extLst>
              <a:ext uri="{FF2B5EF4-FFF2-40B4-BE49-F238E27FC236}">
                <a16:creationId xmlns:a16="http://schemas.microsoft.com/office/drawing/2014/main" id="{8F1D7286-6B41-636B-6F28-3837822C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722" y="1685731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logic symbol for a 4-bit parallel adder is shown. This 4-bit adder includes a carry in (labeled (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and a Carry out (labeled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altLang="en-US" sz="20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</p:txBody>
      </p:sp>
      <p:sp>
        <p:nvSpPr>
          <p:cNvPr id="116793" name="Text Box 57">
            <a:extLst>
              <a:ext uri="{FF2B5EF4-FFF2-40B4-BE49-F238E27FC236}">
                <a16:creationId xmlns:a16="http://schemas.microsoft.com/office/drawing/2014/main" id="{22DB07D5-3250-874D-4131-B57520705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922" y="5114731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74LS283 is an example. It features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look-ahead carry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which adds logic to minimize the output carry delay. For the 74LS283, the maximum delay to the output carry is 17 ns. </a:t>
            </a:r>
          </a:p>
        </p:txBody>
      </p:sp>
      <p:grpSp>
        <p:nvGrpSpPr>
          <p:cNvPr id="116796" name="Group 60">
            <a:extLst>
              <a:ext uri="{FF2B5EF4-FFF2-40B4-BE49-F238E27FC236}">
                <a16:creationId xmlns:a16="http://schemas.microsoft.com/office/drawing/2014/main" id="{34DF0782-B6E7-D940-0CBF-B01CDC1DC9BE}"/>
              </a:ext>
            </a:extLst>
          </p:cNvPr>
          <p:cNvGrpSpPr>
            <a:grpSpLocks/>
          </p:cNvGrpSpPr>
          <p:nvPr/>
        </p:nvGrpSpPr>
        <p:grpSpPr bwMode="auto">
          <a:xfrm>
            <a:off x="2780522" y="2447731"/>
            <a:ext cx="4648200" cy="2614613"/>
            <a:chOff x="1632" y="1536"/>
            <a:chExt cx="2928" cy="1647"/>
          </a:xfrm>
        </p:grpSpPr>
        <p:sp>
          <p:nvSpPr>
            <p:cNvPr id="116781" name="Text Box 45">
              <a:extLst>
                <a:ext uri="{FF2B5EF4-FFF2-40B4-BE49-F238E27FC236}">
                  <a16:creationId xmlns:a16="http://schemas.microsoft.com/office/drawing/2014/main" id="{FFB8520E-1099-B693-F241-CEB1F9898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824"/>
              <a:ext cx="7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Binary number </a:t>
              </a: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6782" name="Text Box 46">
              <a:extLst>
                <a:ext uri="{FF2B5EF4-FFF2-40B4-BE49-F238E27FC236}">
                  <a16:creationId xmlns:a16="http://schemas.microsoft.com/office/drawing/2014/main" id="{08CF1106-8682-69F0-AC67-C81866480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70"/>
              <a:ext cx="73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Binary number </a:t>
              </a: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16783" name="Text Box 47">
              <a:extLst>
                <a:ext uri="{FF2B5EF4-FFF2-40B4-BE49-F238E27FC236}">
                  <a16:creationId xmlns:a16="http://schemas.microsoft.com/office/drawing/2014/main" id="{693DDA7D-4692-6E61-DEF5-84A7575D0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802"/>
              <a:ext cx="5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Input carry</a:t>
              </a:r>
              <a:endPara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784" name="Text Box 48">
              <a:extLst>
                <a:ext uri="{FF2B5EF4-FFF2-40B4-BE49-F238E27FC236}">
                  <a16:creationId xmlns:a16="http://schemas.microsoft.com/office/drawing/2014/main" id="{049BCCAE-564F-EB64-560F-D1AA69970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824"/>
              <a:ext cx="5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4-bit sum</a:t>
              </a:r>
              <a:endPara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785" name="Text Box 49">
              <a:extLst>
                <a:ext uri="{FF2B5EF4-FFF2-40B4-BE49-F238E27FC236}">
                  <a16:creationId xmlns:a16="http://schemas.microsoft.com/office/drawing/2014/main" id="{57E9D3A8-EEEC-EA80-01A6-E3D68F32E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802"/>
              <a:ext cx="57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 carry</a:t>
              </a:r>
              <a:endPara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aphicFrame>
          <p:nvGraphicFramePr>
            <p:cNvPr id="116780" name="Object 44">
              <a:extLst>
                <a:ext uri="{FF2B5EF4-FFF2-40B4-BE49-F238E27FC236}">
                  <a16:creationId xmlns:a16="http://schemas.microsoft.com/office/drawing/2014/main" id="{54C4A03E-3DA2-A645-2AE8-EF8273C5EB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5318635"/>
                </p:ext>
              </p:extLst>
            </p:nvPr>
          </p:nvGraphicFramePr>
          <p:xfrm>
            <a:off x="2304" y="1536"/>
            <a:ext cx="1689" cy="1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1705917" imgH="1663639" progId="CorelDRAW.Graphic.13">
                    <p:embed/>
                  </p:oleObj>
                </mc:Choice>
                <mc:Fallback>
                  <p:oleObj name="CorelDRAW" r:id="rId3" imgW="1705917" imgH="1663639" progId="CorelDRAW.Graphic.13">
                    <p:embed/>
                    <p:pic>
                      <p:nvPicPr>
                        <p:cNvPr id="116780" name="Object 44">
                          <a:extLst>
                            <a:ext uri="{FF2B5EF4-FFF2-40B4-BE49-F238E27FC236}">
                              <a16:creationId xmlns:a16="http://schemas.microsoft.com/office/drawing/2014/main" id="{54C4A03E-3DA2-A645-2AE8-EF8273C5EB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20000" contrast="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536"/>
                          <a:ext cx="1689" cy="1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6" name="Text Box 50">
              <a:extLst>
                <a:ext uri="{FF2B5EF4-FFF2-40B4-BE49-F238E27FC236}">
                  <a16:creationId xmlns:a16="http://schemas.microsoft.com/office/drawing/2014/main" id="{FCD3D2E0-5202-F78E-D1E6-2C005058C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76"/>
              <a:ext cx="33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16787" name="Text Box 51">
              <a:extLst>
                <a:ext uri="{FF2B5EF4-FFF2-40B4-BE49-F238E27FC236}">
                  <a16:creationId xmlns:a16="http://schemas.microsoft.com/office/drawing/2014/main" id="{1CB73B87-B4DE-B013-69BF-4C6D2C3A0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1697"/>
              <a:ext cx="33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16788" name="Text Box 52">
              <a:extLst>
                <a:ext uri="{FF2B5EF4-FFF2-40B4-BE49-F238E27FC236}">
                  <a16:creationId xmlns:a16="http://schemas.microsoft.com/office/drawing/2014/main" id="{C37E33E5-FF73-5820-04EA-61D6B27AF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242"/>
              <a:ext cx="336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16789" name="Text Box 53">
              <a:extLst>
                <a:ext uri="{FF2B5EF4-FFF2-40B4-BE49-F238E27FC236}">
                  <a16:creationId xmlns:a16="http://schemas.microsoft.com/office/drawing/2014/main" id="{22414E1F-7F7A-DFD6-6181-63C7D8724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88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790" name="Text Box 54">
              <a:extLst>
                <a:ext uri="{FF2B5EF4-FFF2-40B4-BE49-F238E27FC236}">
                  <a16:creationId xmlns:a16="http://schemas.microsoft.com/office/drawing/2014/main" id="{ED075BE7-EDBF-D0A4-66F0-B7371DCF4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880"/>
              <a:ext cx="4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  <a:r>
                <a:rPr kumimoji="0" lang="en-US" altLang="en-US" sz="16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  <a:endPara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794" name="Text Box 58">
              <a:extLst>
                <a:ext uri="{FF2B5EF4-FFF2-40B4-BE49-F238E27FC236}">
                  <a16:creationId xmlns:a16="http://schemas.microsoft.com/office/drawing/2014/main" id="{98E84A3D-C022-3138-8F04-B9AAD8363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53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640303-4DF6-5CAD-D2E0-64ACF738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322" y="349544"/>
            <a:ext cx="10058400" cy="1449387"/>
          </a:xfrm>
        </p:spPr>
        <p:txBody>
          <a:bodyPr/>
          <a:lstStyle/>
          <a:p>
            <a:r>
              <a:rPr lang="en-US" dirty="0"/>
              <a:t>Parallel Adders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9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456430A-4296-D53D-218D-780841B4B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800"/>
              <a:t>Half- Subtractor Function Table</a:t>
            </a:r>
          </a:p>
        </p:txBody>
      </p:sp>
      <p:graphicFrame>
        <p:nvGraphicFramePr>
          <p:cNvPr id="730413" name="Group 301">
            <a:extLst>
              <a:ext uri="{FF2B5EF4-FFF2-40B4-BE49-F238E27FC236}">
                <a16:creationId xmlns:a16="http://schemas.microsoft.com/office/drawing/2014/main" id="{8E35422C-63D6-E556-0AE8-9CC3A23FA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53871"/>
              </p:ext>
            </p:extLst>
          </p:nvPr>
        </p:nvGraphicFramePr>
        <p:xfrm>
          <a:off x="1096433" y="1905000"/>
          <a:ext cx="2293689" cy="2657670"/>
        </p:xfrm>
        <a:graphic>
          <a:graphicData uri="http://schemas.openxmlformats.org/drawingml/2006/table">
            <a:tbl>
              <a:tblPr/>
              <a:tblGrid>
                <a:gridCol w="41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945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3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Bor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56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4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96EEBD2B-A39D-13E2-8EDC-2CDADAE60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18374"/>
              </p:ext>
            </p:extLst>
          </p:nvPr>
        </p:nvGraphicFramePr>
        <p:xfrm>
          <a:off x="3780908" y="2284777"/>
          <a:ext cx="2581547" cy="332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241200" progId="Equation.3">
                  <p:embed/>
                </p:oleObj>
              </mc:Choice>
              <mc:Fallback>
                <p:oleObj name="Equation" r:id="rId2" imgW="1904760" imgH="241200" progId="Equation.3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id="{96EEBD2B-A39D-13E2-8EDC-2CDADAE60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908" y="2284777"/>
                        <a:ext cx="2581547" cy="332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id="{8E209DA2-14E3-B87C-8AA9-B47D8630B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969298"/>
              </p:ext>
            </p:extLst>
          </p:nvPr>
        </p:nvGraphicFramePr>
        <p:xfrm>
          <a:off x="4005749" y="2608208"/>
          <a:ext cx="1267591" cy="24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77480" progId="Equation.3">
                  <p:embed/>
                </p:oleObj>
              </mc:Choice>
              <mc:Fallback>
                <p:oleObj name="Equation" r:id="rId4" imgW="914400" imgH="177480" progId="Equation.3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id="{8E209DA2-14E3-B87C-8AA9-B47D8630B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749" y="2608208"/>
                        <a:ext cx="1267591" cy="242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9">
            <a:extLst>
              <a:ext uri="{FF2B5EF4-FFF2-40B4-BE49-F238E27FC236}">
                <a16:creationId xmlns:a16="http://schemas.microsoft.com/office/drawing/2014/main" id="{95D6BDFE-8AA2-4D7E-56E5-0C82DAA1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49" y="3233834"/>
            <a:ext cx="3934602" cy="244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1036</Words>
  <Application>Microsoft Office PowerPoint</Application>
  <PresentationFormat>Widescreen</PresentationFormat>
  <Paragraphs>348</Paragraphs>
  <Slides>17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Symbol</vt:lpstr>
      <vt:lpstr>Tahoma</vt:lpstr>
      <vt:lpstr>Times New Roman</vt:lpstr>
      <vt:lpstr>Wingdings</vt:lpstr>
      <vt:lpstr>Retrospect</vt:lpstr>
      <vt:lpstr>CorelDRAW</vt:lpstr>
      <vt:lpstr>Equation</vt:lpstr>
      <vt:lpstr>Lecture # 6 Arithmetic of Boolean algebra/Half adder/Full Adder/Parallel Adder/Comparator </vt:lpstr>
      <vt:lpstr>Digital Logic Design</vt:lpstr>
      <vt:lpstr>Review of previous lecture </vt:lpstr>
      <vt:lpstr>Full-Adder </vt:lpstr>
      <vt:lpstr>Full-Adder</vt:lpstr>
      <vt:lpstr>Full-Adder</vt:lpstr>
      <vt:lpstr>Parallel Adders</vt:lpstr>
      <vt:lpstr>Parallel Adders</vt:lpstr>
      <vt:lpstr>Half- Subtractor Function Table</vt:lpstr>
      <vt:lpstr>Full-Subtractor Function Table</vt:lpstr>
      <vt:lpstr>4-bit Parallel Subtractor</vt:lpstr>
      <vt:lpstr>PowerPoint Presentation</vt:lpstr>
      <vt:lpstr>Integration of multiple fuction </vt:lpstr>
      <vt:lpstr>Adding Multiple inputs of multiple bits</vt:lpstr>
      <vt:lpstr>Comparators</vt:lpstr>
      <vt:lpstr>Comparators</vt:lpstr>
      <vt:lpstr>Comparators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6 Arithmetic of Boolean algebra/Half adder/Full Adder/Parallel Adder/Comparator</dc:title>
  <dc:creator>Muhammad Zain Uddin / Lecturer</dc:creator>
  <cp:lastModifiedBy>Muhammad Zain Uddin / Lecturer</cp:lastModifiedBy>
  <cp:revision>2</cp:revision>
  <dcterms:created xsi:type="dcterms:W3CDTF">2023-09-21T08:29:36Z</dcterms:created>
  <dcterms:modified xsi:type="dcterms:W3CDTF">2024-09-21T12:25:49Z</dcterms:modified>
</cp:coreProperties>
</file>