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88" r:id="rId2"/>
    <p:sldId id="289" r:id="rId3"/>
    <p:sldId id="290" r:id="rId4"/>
    <p:sldId id="271" r:id="rId5"/>
    <p:sldId id="272" r:id="rId6"/>
    <p:sldId id="273" r:id="rId7"/>
    <p:sldId id="292" r:id="rId8"/>
    <p:sldId id="259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93" r:id="rId17"/>
    <p:sldId id="294" r:id="rId18"/>
    <p:sldId id="296" r:id="rId19"/>
    <p:sldId id="270" r:id="rId20"/>
    <p:sldId id="295" r:id="rId21"/>
    <p:sldId id="356" r:id="rId22"/>
    <p:sldId id="376" r:id="rId23"/>
    <p:sldId id="358" r:id="rId24"/>
    <p:sldId id="360" r:id="rId25"/>
    <p:sldId id="361" r:id="rId26"/>
    <p:sldId id="362" r:id="rId27"/>
    <p:sldId id="377" r:id="rId28"/>
    <p:sldId id="378" r:id="rId29"/>
    <p:sldId id="3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3BBF8-D259-4496-9014-02043117E362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41DE0-9868-45F7-9904-E801918CD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2F342-7191-4188-8BCB-6F641BCCA9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55DF241-E8FB-1751-ACDF-07E58C9E25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088DF-DF76-4C57-83D7-EC1EC0B97FE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9D851FE6-95CB-B6FF-2DF3-92D6C3AA5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21A2BF5-50A8-5D4B-0DFF-4A1D19AF18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01D32A-C96E-5038-20FB-44B4FBF16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E74D2-9853-48A8-B820-A1CE853341C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F0693183-63A9-0FB9-8A1C-65AE99ECEA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9FECB7D2-EBC7-FDB0-2482-52A0A0265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776F116-9E14-DBAA-E06B-C1AACD56E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D2336-3377-4935-9610-8811B9CFB58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B9A14B96-BAFD-5692-8E73-FAC2F7A54E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F5F1310B-A93A-32DF-037B-6955FFDDB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CF1D9-E80C-4A93-8A22-FB3E799D7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1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25E5-611F-492E-B9A6-7A0E165A5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6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BC67-60D3-4082-B822-9435AADCC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43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F3F9-99E9-4215-A455-1F8ACF2C3C78}" type="datetime1">
              <a:rPr lang="en-US" altLang="en-US"/>
              <a:pPr>
                <a:defRPr/>
              </a:pPr>
              <a:t>9/30/2024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6FBD-162C-4E39-8D0E-839A2FD0DD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82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>
            <a:extLst>
              <a:ext uri="{FF2B5EF4-FFF2-40B4-BE49-F238E27FC236}">
                <a16:creationId xmlns:a16="http://schemas.microsoft.com/office/drawing/2014/main" id="{21A4F7B2-DB0B-9062-BF57-DA38209C1F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439F1F9F-CB92-715B-153C-C9F3A562A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C56835C2-456A-8E99-A5E4-EB0C911E23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26BF0D01-373F-05C0-14A2-D2A15F321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</a:rPr>
              <a:t>th</a:t>
            </a:r>
            <a:r>
              <a:rPr lang="en-US" altLang="en-US" sz="1200" b="1">
                <a:solidFill>
                  <a:srgbClr val="FFFFFF"/>
                </a:solidFill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611343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2000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4095750"/>
            <a:ext cx="10363200" cy="2000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6C1D-6461-51EC-B473-0C4D29128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BCEBC-7987-0579-9530-CE7786982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E8F2C-2B1A-010E-D107-48E79FC18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C-H  </a:t>
            </a:r>
            <a:fld id="{753B7636-CB09-4B4F-9939-ECCDED1F2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386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B1003-78F8-4240-9930-0277CEDB9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43C13-50A8-4D5A-A049-E8F13ECB7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0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2AEFC-EBEC-49B1-AE73-15CC93171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1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C0A8-4CF1-4C69-8413-B44F54EE5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9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6131-D829-498C-9719-4F61C6543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1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8F19-6304-47FC-B56C-70C2EBBFA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71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667" y="6459539"/>
            <a:ext cx="261831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9"/>
            <a:ext cx="464820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637052"/>
                </a:solidFill>
              </a:rPr>
              <a:t>M. Zain Uddin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8806D8-5691-4516-B55C-B813DECB61F3}" type="slidenum">
              <a:rPr lang="en-US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5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953000"/>
            <a:ext cx="1218988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" y="4914900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5B10-545D-40C2-A467-0A4C8FF11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3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6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433" y="1846264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433" y="6459539"/>
            <a:ext cx="2472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Tahoma" panose="020B0604030504040204" pitchFamily="34" charset="0"/>
              </a:rPr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AF2EF-7320-43F3-A519-BE60B05CA56B}" type="slidenum">
              <a:rPr lang="en-US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73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71446-35F1-4CD5-8066-69BB6D4AC6EC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12937" y="1877785"/>
            <a:ext cx="8366125" cy="169862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folHlink"/>
                </a:solidFill>
              </a:rPr>
              <a:t>Lecture # 7</a:t>
            </a:r>
            <a:br>
              <a:rPr lang="en-US" sz="3600" b="1" dirty="0">
                <a:solidFill>
                  <a:schemeClr val="folHlink"/>
                </a:solidFill>
              </a:rPr>
            </a:br>
            <a:r>
              <a:rPr lang="en-US" sz="1600" b="1" dirty="0">
                <a:solidFill>
                  <a:schemeClr val="folHlink"/>
                </a:solidFill>
              </a:rPr>
              <a:t>Comparator/Mux-Demux/Designing through mux/Integration of Functions </a:t>
            </a:r>
            <a:br>
              <a:rPr lang="en-US" sz="3600" b="1" dirty="0">
                <a:solidFill>
                  <a:schemeClr val="folHlink"/>
                </a:solidFill>
              </a:rPr>
            </a:br>
            <a:endParaRPr lang="en-US" sz="3600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667000" y="4114800"/>
            <a:ext cx="6858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By: Muhammad Zain Uddin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email: zuddin@iba.edu.pk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61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image2.slideserve.com/4294729/4-to-1-multiplexer-logic-symbol-n.jpg">
            <a:extLst>
              <a:ext uri="{FF2B5EF4-FFF2-40B4-BE49-F238E27FC236}">
                <a16:creationId xmlns:a16="http://schemas.microsoft.com/office/drawing/2014/main" id="{FD7C5081-AF9A-3035-0C9E-F1B522D5D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s://image2.slideserve.com/4294729/slide8-n.jpg">
            <a:extLst>
              <a:ext uri="{FF2B5EF4-FFF2-40B4-BE49-F238E27FC236}">
                <a16:creationId xmlns:a16="http://schemas.microsoft.com/office/drawing/2014/main" id="{8822373E-18C3-E3F0-CE55-B5D70A8B7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image2.slideserve.com/4294729/slide9-n.jpg">
            <a:extLst>
              <a:ext uri="{FF2B5EF4-FFF2-40B4-BE49-F238E27FC236}">
                <a16:creationId xmlns:a16="http://schemas.microsoft.com/office/drawing/2014/main" id="{AAF27514-ADB2-4693-247F-CE5D0A3B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6858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image2.slideserve.com/4294729/slide10-n.jpg">
            <a:extLst>
              <a:ext uri="{FF2B5EF4-FFF2-40B4-BE49-F238E27FC236}">
                <a16:creationId xmlns:a16="http://schemas.microsoft.com/office/drawing/2014/main" id="{28DDD6AB-5F1B-1FC9-E7AF-F41D71FD5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image2.slideserve.com/4294729/slide11-n.jpg">
            <a:extLst>
              <a:ext uri="{FF2B5EF4-FFF2-40B4-BE49-F238E27FC236}">
                <a16:creationId xmlns:a16="http://schemas.microsoft.com/office/drawing/2014/main" id="{5FB75FF1-DD9F-D89F-4A26-F3EF7AE96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86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image2.slideserve.com/4294729/truth-table-of-4-to-1-multiplexer-n.jpg">
            <a:extLst>
              <a:ext uri="{FF2B5EF4-FFF2-40B4-BE49-F238E27FC236}">
                <a16:creationId xmlns:a16="http://schemas.microsoft.com/office/drawing/2014/main" id="{578C8294-953B-79A7-AB72-A46D9A9DF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"/>
            <a:ext cx="7924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8-1 Multiplexer Circuit">
            <a:extLst>
              <a:ext uri="{FF2B5EF4-FFF2-40B4-BE49-F238E27FC236}">
                <a16:creationId xmlns:a16="http://schemas.microsoft.com/office/drawing/2014/main" id="{63FF3E88-C431-7678-FD9E-2A6376073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711200"/>
            <a:ext cx="5486400" cy="58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>
            <a:extLst>
              <a:ext uri="{FF2B5EF4-FFF2-40B4-BE49-F238E27FC236}">
                <a16:creationId xmlns:a16="http://schemas.microsoft.com/office/drawing/2014/main" id="{B7E94CFC-D54F-0EC6-50EA-0DD55BCC8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1" y="1"/>
            <a:ext cx="4759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8-1 Multiplexer Circuit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8F0728CD-3A89-D9EC-5108-4119C2BEB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979" y="1281405"/>
            <a:ext cx="10271449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De-Multiplexer is a combinational logic circuit that performs the reverse operation of multiplexer (Several output lines, one input line). 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-Multiplexer means one to many. A De-Multiplexer is a circuit with one input and many output. By applying control signal, we can steer any input to the output. Few types of De -Multiplexer are 1-to 2, 1-to-4, 1-to-8 and 1-to 16 De -Multiplexer .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De-Multiplexer is the process of taking information from one input and transmitting the same over one of several outputs.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FC9AA-6C7F-988C-5CB9-CBE16B5AE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De-Multiplexer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s://image2.slideserve.com/4294729/truth-table-of-1-to-4-demultiplexer-n.jpg">
            <a:extLst>
              <a:ext uri="{FF2B5EF4-FFF2-40B4-BE49-F238E27FC236}">
                <a16:creationId xmlns:a16="http://schemas.microsoft.com/office/drawing/2014/main" id="{36421BF1-E8EB-65E6-E678-6CE547A2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6858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image2.slideserve.com/4294729/1-to-4-demultiplexer-logic-symbol-n.jpg">
            <a:extLst>
              <a:ext uri="{FF2B5EF4-FFF2-40B4-BE49-F238E27FC236}">
                <a16:creationId xmlns:a16="http://schemas.microsoft.com/office/drawing/2014/main" id="{F2A71AB4-6413-335C-4BBC-222FE616C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0"/>
            <a:ext cx="7848600" cy="588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10" y="2655319"/>
            <a:ext cx="5248275" cy="69723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/>
              <a:t>Digital Logic Design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3158108" y="3668648"/>
            <a:ext cx="5875020" cy="18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90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2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Muhammad Zain Uddin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Lecturer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IBA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6691" y="299708"/>
            <a:ext cx="1338493" cy="3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869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image2.slideserve.com/4294729/1-to-4-demultiplexer-logic-diagram-n.jpg">
            <a:extLst>
              <a:ext uri="{FF2B5EF4-FFF2-40B4-BE49-F238E27FC236}">
                <a16:creationId xmlns:a16="http://schemas.microsoft.com/office/drawing/2014/main" id="{86D4886C-43E5-64CE-2933-229E1CCB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71500"/>
            <a:ext cx="6858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0E1F1E6-74CF-C7C3-ABD3-3E862D0B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Switching-network logic blocks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802EC16-2767-6A18-F252-DFA270843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832635"/>
            <a:ext cx="7966075" cy="2286000"/>
          </a:xfrm>
        </p:spPr>
        <p:txBody>
          <a:bodyPr/>
          <a:lstStyle/>
          <a:p>
            <a:r>
              <a:rPr lang="en-US" altLang="en-US" dirty="0"/>
              <a:t>Multiplexer (MUX)</a:t>
            </a:r>
          </a:p>
          <a:p>
            <a:pPr lvl="1"/>
            <a:r>
              <a:rPr lang="en-US" altLang="en-US" dirty="0"/>
              <a:t>Routes one of many inputs to a single output</a:t>
            </a:r>
          </a:p>
          <a:p>
            <a:pPr lvl="1"/>
            <a:r>
              <a:rPr lang="en-US" altLang="en-US" dirty="0"/>
              <a:t>Also called a </a:t>
            </a:r>
            <a:r>
              <a:rPr lang="en-US" altLang="en-US" i="1" dirty="0">
                <a:solidFill>
                  <a:srgbClr val="0000FF"/>
                </a:solidFill>
              </a:rPr>
              <a:t>selector</a:t>
            </a:r>
            <a:endParaRPr lang="en-US" altLang="en-US" dirty="0"/>
          </a:p>
          <a:p>
            <a:r>
              <a:rPr lang="en-US" altLang="en-US" dirty="0"/>
              <a:t>Demultiplexer (DEMUX)</a:t>
            </a:r>
          </a:p>
          <a:p>
            <a:pPr lvl="1"/>
            <a:r>
              <a:rPr lang="en-US" altLang="en-US" dirty="0"/>
              <a:t>Routes a single input to one of many outputs</a:t>
            </a:r>
          </a:p>
          <a:p>
            <a:pPr lvl="1"/>
            <a:r>
              <a:rPr lang="en-US" altLang="en-US" dirty="0"/>
              <a:t>Also called a </a:t>
            </a:r>
            <a:r>
              <a:rPr lang="en-US" altLang="en-US" i="1" dirty="0">
                <a:solidFill>
                  <a:srgbClr val="0000FF"/>
                </a:solidFill>
              </a:rPr>
              <a:t>decoder</a:t>
            </a:r>
            <a:endParaRPr lang="en-US" altLang="en-US" dirty="0"/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1FA3F55A-0CB3-4CDE-CF80-37C93C09B7A8}"/>
              </a:ext>
            </a:extLst>
          </p:cNvPr>
          <p:cNvGrpSpPr>
            <a:grpSpLocks/>
          </p:cNvGrpSpPr>
          <p:nvPr/>
        </p:nvGrpSpPr>
        <p:grpSpPr bwMode="auto">
          <a:xfrm>
            <a:off x="2795589" y="4306889"/>
            <a:ext cx="1804987" cy="1241425"/>
            <a:chOff x="336" y="2672"/>
            <a:chExt cx="1152" cy="792"/>
          </a:xfrm>
        </p:grpSpPr>
        <p:sp>
          <p:nvSpPr>
            <p:cNvPr id="3101" name="Rectangle 5">
              <a:extLst>
                <a:ext uri="{FF2B5EF4-FFF2-40B4-BE49-F238E27FC236}">
                  <a16:creationId xmlns:a16="http://schemas.microsoft.com/office/drawing/2014/main" id="{5B92BBEC-123B-6BF8-5BE8-631BF547B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672"/>
              <a:ext cx="576" cy="7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Line 6">
              <a:extLst>
                <a:ext uri="{FF2B5EF4-FFF2-40B4-BE49-F238E27FC236}">
                  <a16:creationId xmlns:a16="http://schemas.microsoft.com/office/drawing/2014/main" id="{B4CA4048-6138-B68E-788E-1AB342B63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744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7">
              <a:extLst>
                <a:ext uri="{FF2B5EF4-FFF2-40B4-BE49-F238E27FC236}">
                  <a16:creationId xmlns:a16="http://schemas.microsoft.com/office/drawing/2014/main" id="{D7CA8F34-F863-9935-09C0-0F48CC50C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2960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8">
              <a:extLst>
                <a:ext uri="{FF2B5EF4-FFF2-40B4-BE49-F238E27FC236}">
                  <a16:creationId xmlns:a16="http://schemas.microsoft.com/office/drawing/2014/main" id="{97034216-AE04-0AEC-C800-F0B333746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3392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9">
              <a:extLst>
                <a:ext uri="{FF2B5EF4-FFF2-40B4-BE49-F238E27FC236}">
                  <a16:creationId xmlns:a16="http://schemas.microsoft.com/office/drawing/2014/main" id="{CBACE08B-455A-C6CA-1478-C5AA1B714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" y="3168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10">
              <a:extLst>
                <a:ext uri="{FF2B5EF4-FFF2-40B4-BE49-F238E27FC236}">
                  <a16:creationId xmlns:a16="http://schemas.microsoft.com/office/drawing/2014/main" id="{FE0F276C-AE7B-B61B-A257-A8FDA6BEE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3072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11">
              <a:extLst>
                <a:ext uri="{FF2B5EF4-FFF2-40B4-BE49-F238E27FC236}">
                  <a16:creationId xmlns:a16="http://schemas.microsoft.com/office/drawing/2014/main" id="{960A715C-1FD7-FF20-BE0D-02DE77CBA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752"/>
              <a:ext cx="384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12">
              <a:extLst>
                <a:ext uri="{FF2B5EF4-FFF2-40B4-BE49-F238E27FC236}">
                  <a16:creationId xmlns:a16="http://schemas.microsoft.com/office/drawing/2014/main" id="{4E0F030D-00E1-76C0-89CA-3B256D7FBD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968"/>
              <a:ext cx="368" cy="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13">
              <a:extLst>
                <a:ext uri="{FF2B5EF4-FFF2-40B4-BE49-F238E27FC236}">
                  <a16:creationId xmlns:a16="http://schemas.microsoft.com/office/drawing/2014/main" id="{77446975-9449-A194-B27F-F2EEC1D41C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96"/>
              <a:ext cx="368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0" name="Line 14">
              <a:extLst>
                <a:ext uri="{FF2B5EF4-FFF2-40B4-BE49-F238E27FC236}">
                  <a16:creationId xmlns:a16="http://schemas.microsoft.com/office/drawing/2014/main" id="{B2598368-F36E-069D-D010-EC2E964FE8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168"/>
              <a:ext cx="376" cy="2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Line 15">
              <a:extLst>
                <a:ext uri="{FF2B5EF4-FFF2-40B4-BE49-F238E27FC236}">
                  <a16:creationId xmlns:a16="http://schemas.microsoft.com/office/drawing/2014/main" id="{BC7D8DF4-5221-8C2C-33F8-1101EA89E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752"/>
              <a:ext cx="568" cy="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2" name="Line 16">
              <a:extLst>
                <a:ext uri="{FF2B5EF4-FFF2-40B4-BE49-F238E27FC236}">
                  <a16:creationId xmlns:a16="http://schemas.microsoft.com/office/drawing/2014/main" id="{687B8BD0-2635-46BB-5DE0-B5A224440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968"/>
              <a:ext cx="568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17">
              <a:extLst>
                <a:ext uri="{FF2B5EF4-FFF2-40B4-BE49-F238E27FC236}">
                  <a16:creationId xmlns:a16="http://schemas.microsoft.com/office/drawing/2014/main" id="{A4120B46-D6F3-2382-29F3-8B55571BDE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64"/>
              <a:ext cx="568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18">
              <a:extLst>
                <a:ext uri="{FF2B5EF4-FFF2-40B4-BE49-F238E27FC236}">
                  <a16:creationId xmlns:a16="http://schemas.microsoft.com/office/drawing/2014/main" id="{C1C1DC06-D13C-E2F1-25E1-092F79A59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0" y="3064"/>
              <a:ext cx="568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7" name="Group 19">
            <a:extLst>
              <a:ext uri="{FF2B5EF4-FFF2-40B4-BE49-F238E27FC236}">
                <a16:creationId xmlns:a16="http://schemas.microsoft.com/office/drawing/2014/main" id="{0BE596F1-43C1-0EDB-6FA9-A4912497E9CB}"/>
              </a:ext>
            </a:extLst>
          </p:cNvPr>
          <p:cNvGrpSpPr>
            <a:grpSpLocks/>
          </p:cNvGrpSpPr>
          <p:nvPr/>
        </p:nvGrpSpPr>
        <p:grpSpPr bwMode="auto">
          <a:xfrm>
            <a:off x="5172075" y="4294189"/>
            <a:ext cx="1803400" cy="1241425"/>
            <a:chOff x="1752" y="2664"/>
            <a:chExt cx="1152" cy="792"/>
          </a:xfrm>
        </p:grpSpPr>
        <p:sp>
          <p:nvSpPr>
            <p:cNvPr id="3087" name="Rectangle 20">
              <a:extLst>
                <a:ext uri="{FF2B5EF4-FFF2-40B4-BE49-F238E27FC236}">
                  <a16:creationId xmlns:a16="http://schemas.microsoft.com/office/drawing/2014/main" id="{7B5CD750-ADFD-90A1-907C-E48A31C07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664"/>
              <a:ext cx="576" cy="79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8" name="Line 21">
              <a:extLst>
                <a:ext uri="{FF2B5EF4-FFF2-40B4-BE49-F238E27FC236}">
                  <a16:creationId xmlns:a16="http://schemas.microsoft.com/office/drawing/2014/main" id="{3323D0FC-4A45-88ED-D0DE-467890436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2736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Line 22">
              <a:extLst>
                <a:ext uri="{FF2B5EF4-FFF2-40B4-BE49-F238E27FC236}">
                  <a16:creationId xmlns:a16="http://schemas.microsoft.com/office/drawing/2014/main" id="{4A8F04AC-08D7-B5A0-C468-DF8F76960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2952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Line 23">
              <a:extLst>
                <a:ext uri="{FF2B5EF4-FFF2-40B4-BE49-F238E27FC236}">
                  <a16:creationId xmlns:a16="http://schemas.microsoft.com/office/drawing/2014/main" id="{D3863D67-0BE0-72A8-E1E4-CF7CD35ACD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3384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24">
              <a:extLst>
                <a:ext uri="{FF2B5EF4-FFF2-40B4-BE49-F238E27FC236}">
                  <a16:creationId xmlns:a16="http://schemas.microsoft.com/office/drawing/2014/main" id="{CF740396-C3F5-DC18-669E-72182EE24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316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5">
              <a:extLst>
                <a:ext uri="{FF2B5EF4-FFF2-40B4-BE49-F238E27FC236}">
                  <a16:creationId xmlns:a16="http://schemas.microsoft.com/office/drawing/2014/main" id="{C609F469-96E4-4C63-EA6D-4650B8DAE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2" y="3064"/>
              <a:ext cx="30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6">
              <a:extLst>
                <a:ext uri="{FF2B5EF4-FFF2-40B4-BE49-F238E27FC236}">
                  <a16:creationId xmlns:a16="http://schemas.microsoft.com/office/drawing/2014/main" id="{ADC40A8F-F134-7D40-ED81-49AFE7E27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" y="2744"/>
              <a:ext cx="600" cy="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7">
              <a:extLst>
                <a:ext uri="{FF2B5EF4-FFF2-40B4-BE49-F238E27FC236}">
                  <a16:creationId xmlns:a16="http://schemas.microsoft.com/office/drawing/2014/main" id="{B0719116-5059-E59C-5583-1AA5F5698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2" y="2960"/>
              <a:ext cx="600" cy="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8">
              <a:extLst>
                <a:ext uri="{FF2B5EF4-FFF2-40B4-BE49-F238E27FC236}">
                  <a16:creationId xmlns:a16="http://schemas.microsoft.com/office/drawing/2014/main" id="{EAD892EE-4873-F870-7086-D3FA71FA4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3056"/>
              <a:ext cx="600" cy="1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9">
              <a:extLst>
                <a:ext uri="{FF2B5EF4-FFF2-40B4-BE49-F238E27FC236}">
                  <a16:creationId xmlns:a16="http://schemas.microsoft.com/office/drawing/2014/main" id="{0DFD38D6-0398-7D84-FC17-7A3EBBF097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32" y="3056"/>
              <a:ext cx="60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30">
              <a:extLst>
                <a:ext uri="{FF2B5EF4-FFF2-40B4-BE49-F238E27FC236}">
                  <a16:creationId xmlns:a16="http://schemas.microsoft.com/office/drawing/2014/main" id="{84D4C16B-8534-000E-6EE3-E402FF8244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2896"/>
              <a:ext cx="256" cy="1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31">
              <a:extLst>
                <a:ext uri="{FF2B5EF4-FFF2-40B4-BE49-F238E27FC236}">
                  <a16:creationId xmlns:a16="http://schemas.microsoft.com/office/drawing/2014/main" id="{F3FD926E-928F-FAA4-2885-A6AC4390E3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6" y="3000"/>
              <a:ext cx="256" cy="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32">
              <a:extLst>
                <a:ext uri="{FF2B5EF4-FFF2-40B4-BE49-F238E27FC236}">
                  <a16:creationId xmlns:a16="http://schemas.microsoft.com/office/drawing/2014/main" id="{4DD87808-F868-D9BE-4109-76C6371BA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3072"/>
              <a:ext cx="248" cy="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33">
              <a:extLst>
                <a:ext uri="{FF2B5EF4-FFF2-40B4-BE49-F238E27FC236}">
                  <a16:creationId xmlns:a16="http://schemas.microsoft.com/office/drawing/2014/main" id="{AE48D858-0CF2-0075-F628-C2990DF3E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3072"/>
              <a:ext cx="232" cy="1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8" name="Rectangle 34">
            <a:extLst>
              <a:ext uri="{FF2B5EF4-FFF2-40B4-BE49-F238E27FC236}">
                <a16:creationId xmlns:a16="http://schemas.microsoft.com/office/drawing/2014/main" id="{D144457D-8701-30D2-D264-5936B81A1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114" y="3949700"/>
            <a:ext cx="15398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multiplexer</a:t>
            </a:r>
          </a:p>
        </p:txBody>
      </p:sp>
      <p:sp>
        <p:nvSpPr>
          <p:cNvPr id="3079" name="Rectangle 35">
            <a:extLst>
              <a:ext uri="{FF2B5EF4-FFF2-40B4-BE49-F238E27FC236}">
                <a16:creationId xmlns:a16="http://schemas.microsoft.com/office/drawing/2014/main" id="{4E28F68D-05EB-8EF5-862C-258346C7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3949700"/>
            <a:ext cx="179228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demultiplexer</a:t>
            </a:r>
          </a:p>
        </p:txBody>
      </p:sp>
      <p:sp>
        <p:nvSpPr>
          <p:cNvPr id="3080" name="Line 36">
            <a:extLst>
              <a:ext uri="{FF2B5EF4-FFF2-40B4-BE49-F238E27FC236}">
                <a16:creationId xmlns:a16="http://schemas.microsoft.com/office/drawing/2014/main" id="{0E4CB8E1-5B2F-C26D-0736-356085160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5576888"/>
            <a:ext cx="0" cy="552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37">
            <a:extLst>
              <a:ext uri="{FF2B5EF4-FFF2-40B4-BE49-F238E27FC236}">
                <a16:creationId xmlns:a16="http://schemas.microsoft.com/office/drawing/2014/main" id="{4FE19D57-539C-D2ED-5C36-8CEAA96AE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5576888"/>
            <a:ext cx="0" cy="552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38">
            <a:extLst>
              <a:ext uri="{FF2B5EF4-FFF2-40B4-BE49-F238E27FC236}">
                <a16:creationId xmlns:a16="http://schemas.microsoft.com/office/drawing/2014/main" id="{C6A483F5-9C63-EBA0-3D2A-3EAB7A614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8875" y="5554663"/>
            <a:ext cx="0" cy="552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39">
            <a:extLst>
              <a:ext uri="{FF2B5EF4-FFF2-40B4-BE49-F238E27FC236}">
                <a16:creationId xmlns:a16="http://schemas.microsoft.com/office/drawing/2014/main" id="{C162640F-E3F4-A4EA-D382-C161A16F58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150" y="5554663"/>
            <a:ext cx="0" cy="552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Rectangle 40">
            <a:extLst>
              <a:ext uri="{FF2B5EF4-FFF2-40B4-BE49-F238E27FC236}">
                <a16:creationId xmlns:a16="http://schemas.microsoft.com/office/drawing/2014/main" id="{612FDCC9-30F5-CA76-D7FC-9A6E1C77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1" y="5678489"/>
            <a:ext cx="11398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3085" name="Rectangle 41">
            <a:extLst>
              <a:ext uri="{FF2B5EF4-FFF2-40B4-BE49-F238E27FC236}">
                <a16:creationId xmlns:a16="http://schemas.microsoft.com/office/drawing/2014/main" id="{902E8860-02C4-46D2-4403-D0792146E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6" y="5656263"/>
            <a:ext cx="11398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2175"/>
              </a:lnSpc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control</a:t>
            </a:r>
          </a:p>
        </p:txBody>
      </p:sp>
      <p:sp>
        <p:nvSpPr>
          <p:cNvPr id="3086" name="Rectangle 42">
            <a:extLst>
              <a:ext uri="{FF2B5EF4-FFF2-40B4-BE49-F238E27FC236}">
                <a16:creationId xmlns:a16="http://schemas.microsoft.com/office/drawing/2014/main" id="{C4721D3F-21AE-A265-1BB6-2FBA7FE4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4143375"/>
            <a:ext cx="26479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511175" algn="l"/>
                <a:tab pos="969963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1800">
                <a:solidFill>
                  <a:srgbClr val="CC3399"/>
                </a:solidFill>
              </a:rPr>
              <a:t>We construct these 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1800">
                <a:solidFill>
                  <a:srgbClr val="CC3399"/>
                </a:solidFill>
              </a:rPr>
              <a:t>devices from: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CC3399"/>
                </a:solidFill>
              </a:rPr>
              <a:t>  logic gates </a:t>
            </a:r>
          </a:p>
          <a:p>
            <a:pPr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rgbClr val="CC3399"/>
                </a:solidFill>
              </a:rPr>
              <a:t>  networks of tran-</a:t>
            </a:r>
          </a:p>
          <a:p>
            <a:pPr>
              <a:lnSpc>
                <a:spcPct val="100000"/>
              </a:lnSpc>
              <a:spcAft>
                <a:spcPct val="0"/>
              </a:spcAft>
            </a:pPr>
            <a:r>
              <a:rPr lang="en-US" altLang="en-US" sz="1800">
                <a:solidFill>
                  <a:srgbClr val="CC3399"/>
                </a:solidFill>
              </a:rPr>
              <a:t>	sistor switches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BA6C2F83-32CA-D7F0-E18B-E1D91298B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anose="05050102010706020507" pitchFamily="18" charset="2"/>
              </a:rPr>
              <a:t>The “WHY” slide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2F6BF0B8-9DB0-11B4-EBC3-80C33CB21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6433" y="1816328"/>
            <a:ext cx="8639175" cy="4835525"/>
          </a:xfrm>
        </p:spPr>
        <p:txBody>
          <a:bodyPr/>
          <a:lstStyle/>
          <a:p>
            <a:r>
              <a:rPr lang="en-US" altLang="en-US" dirty="0"/>
              <a:t>Multiplexers/Demultiplexers</a:t>
            </a:r>
          </a:p>
          <a:p>
            <a:pPr lvl="1"/>
            <a:r>
              <a:rPr lang="en-US" altLang="en-US" dirty="0"/>
              <a:t>If you had the ability to select which input to operate, the same part of a circuit can be used multiple times.  So if you have a lot of inputs and all of them are supposed to go through same complex logic functions, you can save a lot of space on your circuit board by using a multiplexer.</a:t>
            </a:r>
          </a:p>
          <a:p>
            <a:pPr lvl="1"/>
            <a:r>
              <a:rPr lang="en-US" altLang="en-US" dirty="0"/>
              <a:t>Then you will also need a demultiplexer to decode the output coming out in serial into separate output ports.</a:t>
            </a:r>
          </a:p>
          <a:p>
            <a:pPr lvl="1">
              <a:buFont typeface="Monotype Sorts"/>
              <a:buNone/>
            </a:pP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63D43B2-5C98-F360-15DC-565E2F811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“WHY”: Sharing complex logic functions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201D65A-C593-838B-9BA4-EE53122A2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2163" y="1725126"/>
            <a:ext cx="7934325" cy="614363"/>
          </a:xfrm>
        </p:spPr>
        <p:txBody>
          <a:bodyPr/>
          <a:lstStyle/>
          <a:p>
            <a:r>
              <a:rPr lang="en-US" altLang="en-US" dirty="0"/>
              <a:t>Share an adder: Select inputs; route sum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9845F3E4-91CC-AFDC-3C98-F9233DC88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4" y="2720975"/>
            <a:ext cx="25685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075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CC3399"/>
                </a:solidFill>
              </a:rPr>
              <a:t>multiple inputs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42AABE1-567C-20F8-2F58-35B22C9ED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4" y="5002214"/>
            <a:ext cx="3182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075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CC3399"/>
                </a:solidFill>
              </a:rPr>
              <a:t>multiple output destinations</a:t>
            </a:r>
          </a:p>
        </p:txBody>
      </p:sp>
      <p:grpSp>
        <p:nvGrpSpPr>
          <p:cNvPr id="5126" name="Group 37">
            <a:extLst>
              <a:ext uri="{FF2B5EF4-FFF2-40B4-BE49-F238E27FC236}">
                <a16:creationId xmlns:a16="http://schemas.microsoft.com/office/drawing/2014/main" id="{C79FE43B-D8FC-2F37-1EE2-10D0C3FD5715}"/>
              </a:ext>
            </a:extLst>
          </p:cNvPr>
          <p:cNvGrpSpPr>
            <a:grpSpLocks/>
          </p:cNvGrpSpPr>
          <p:nvPr/>
        </p:nvGrpSpPr>
        <p:grpSpPr bwMode="auto">
          <a:xfrm>
            <a:off x="2792414" y="2162176"/>
            <a:ext cx="4078287" cy="3827463"/>
            <a:chOff x="873" y="1413"/>
            <a:chExt cx="2569" cy="2411"/>
          </a:xfrm>
        </p:grpSpPr>
        <p:sp>
          <p:nvSpPr>
            <p:cNvPr id="5129" name="Rectangle 6">
              <a:extLst>
                <a:ext uri="{FF2B5EF4-FFF2-40B4-BE49-F238E27FC236}">
                  <a16:creationId xmlns:a16="http://schemas.microsoft.com/office/drawing/2014/main" id="{928EBE80-6D57-07DB-331B-5B88010CB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1786"/>
              <a:ext cx="647" cy="2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0" name="Rectangle 7">
              <a:extLst>
                <a:ext uri="{FF2B5EF4-FFF2-40B4-BE49-F238E27FC236}">
                  <a16:creationId xmlns:a16="http://schemas.microsoft.com/office/drawing/2014/main" id="{3ED560E1-5EDA-CD3E-CD31-D4F9227E7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786"/>
              <a:ext cx="647" cy="205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31" name="Line 8">
              <a:extLst>
                <a:ext uri="{FF2B5EF4-FFF2-40B4-BE49-F238E27FC236}">
                  <a16:creationId xmlns:a16="http://schemas.microsoft.com/office/drawing/2014/main" id="{6BF3D6D3-056A-E06B-F00F-41FB472CE1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3" y="1884"/>
              <a:ext cx="2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9">
              <a:extLst>
                <a:ext uri="{FF2B5EF4-FFF2-40B4-BE49-F238E27FC236}">
                  <a16:creationId xmlns:a16="http://schemas.microsoft.com/office/drawing/2014/main" id="{044F47E0-EC72-AD55-BACE-9154C355C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884"/>
              <a:ext cx="20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0">
              <a:extLst>
                <a:ext uri="{FF2B5EF4-FFF2-40B4-BE49-F238E27FC236}">
                  <a16:creationId xmlns:a16="http://schemas.microsoft.com/office/drawing/2014/main" id="{CF59C861-5963-C8F5-A620-3ED49A8A6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0" y="3298"/>
              <a:ext cx="2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Rectangle 11">
              <a:extLst>
                <a:ext uri="{FF2B5EF4-FFF2-40B4-BE49-F238E27FC236}">
                  <a16:creationId xmlns:a16="http://schemas.microsoft.com/office/drawing/2014/main" id="{DFF82C1A-6FEC-B1EE-4FE7-44340D8A2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1826"/>
              <a:ext cx="52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MUX</a:t>
              </a:r>
            </a:p>
          </p:txBody>
        </p:sp>
        <p:sp>
          <p:nvSpPr>
            <p:cNvPr id="5135" name="Rectangle 12">
              <a:extLst>
                <a:ext uri="{FF2B5EF4-FFF2-40B4-BE49-F238E27FC236}">
                  <a16:creationId xmlns:a16="http://schemas.microsoft.com/office/drawing/2014/main" id="{5421A8E1-B651-F3DB-60FE-74D0E1437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" y="2350"/>
              <a:ext cx="165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136" name="Rectangle 13">
              <a:extLst>
                <a:ext uri="{FF2B5EF4-FFF2-40B4-BE49-F238E27FC236}">
                  <a16:creationId xmlns:a16="http://schemas.microsoft.com/office/drawing/2014/main" id="{013994C4-E8F3-73EC-65D3-6CE27BA14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" y="2342"/>
              <a:ext cx="166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5137" name="Rectangle 14">
              <a:extLst>
                <a:ext uri="{FF2B5EF4-FFF2-40B4-BE49-F238E27FC236}">
                  <a16:creationId xmlns:a16="http://schemas.microsoft.com/office/drawing/2014/main" id="{681755F7-A77D-55E5-6825-568809425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" y="2737"/>
              <a:ext cx="418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Sum</a:t>
              </a:r>
            </a:p>
          </p:txBody>
        </p:sp>
        <p:sp>
          <p:nvSpPr>
            <p:cNvPr id="5138" name="Rectangle 15">
              <a:extLst>
                <a:ext uri="{FF2B5EF4-FFF2-40B4-BE49-F238E27FC236}">
                  <a16:creationId xmlns:a16="http://schemas.microsoft.com/office/drawing/2014/main" id="{F7C3CB3A-A092-563F-730A-33C6B450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1413"/>
              <a:ext cx="710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800">
                  <a:latin typeface="Arial" panose="020B0604020202020204" pitchFamily="34" charset="0"/>
                </a:rPr>
                <a:t>	A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39" name="Rectangle 17">
              <a:extLst>
                <a:ext uri="{FF2B5EF4-FFF2-40B4-BE49-F238E27FC236}">
                  <a16:creationId xmlns:a16="http://schemas.microsoft.com/office/drawing/2014/main" id="{7751636E-4E04-67BE-621E-95D2A274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" y="3190"/>
              <a:ext cx="253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S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s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0" name="Rectangle 18">
              <a:extLst>
                <a:ext uri="{FF2B5EF4-FFF2-40B4-BE49-F238E27FC236}">
                  <a16:creationId xmlns:a16="http://schemas.microsoft.com/office/drawing/2014/main" id="{1EDC3677-085A-C094-1778-ED16F544C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1798"/>
              <a:ext cx="41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450850" algn="l"/>
                  <a:tab pos="901700" algn="l"/>
                  <a:tab pos="1352550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S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b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1" name="Line 19">
              <a:extLst>
                <a:ext uri="{FF2B5EF4-FFF2-40B4-BE49-F238E27FC236}">
                  <a16:creationId xmlns:a16="http://schemas.microsoft.com/office/drawing/2014/main" id="{4E5ED54D-DEA7-24A3-8FFC-642AA0A04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9" y="1580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20">
              <a:extLst>
                <a:ext uri="{FF2B5EF4-FFF2-40B4-BE49-F238E27FC236}">
                  <a16:creationId xmlns:a16="http://schemas.microsoft.com/office/drawing/2014/main" id="{46953702-941D-46CE-F3E3-314A2CAE9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580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1">
              <a:extLst>
                <a:ext uri="{FF2B5EF4-FFF2-40B4-BE49-F238E27FC236}">
                  <a16:creationId xmlns:a16="http://schemas.microsoft.com/office/drawing/2014/main" id="{5DA50FC0-E353-D586-ACE5-B8BC3C24B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1413"/>
              <a:ext cx="711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565150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800">
                  <a:latin typeface="Arial" panose="020B0604020202020204" pitchFamily="34" charset="0"/>
                </a:rPr>
                <a:t>	B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4" name="Line 22">
              <a:extLst>
                <a:ext uri="{FF2B5EF4-FFF2-40B4-BE49-F238E27FC236}">
                  <a16:creationId xmlns:a16="http://schemas.microsoft.com/office/drawing/2014/main" id="{8922E29B-0013-FC9E-969A-5A0C79D1C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5" y="1580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23">
              <a:extLst>
                <a:ext uri="{FF2B5EF4-FFF2-40B4-BE49-F238E27FC236}">
                  <a16:creationId xmlns:a16="http://schemas.microsoft.com/office/drawing/2014/main" id="{EB695943-6792-CA17-24FC-5FF8A8EB3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0" y="1580"/>
              <a:ext cx="0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24">
              <a:extLst>
                <a:ext uri="{FF2B5EF4-FFF2-40B4-BE49-F238E27FC236}">
                  <a16:creationId xmlns:a16="http://schemas.microsoft.com/office/drawing/2014/main" id="{F82376B5-88E2-A26B-4CC0-04C462449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1826"/>
              <a:ext cx="528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MUX</a:t>
              </a:r>
            </a:p>
          </p:txBody>
        </p:sp>
        <p:sp>
          <p:nvSpPr>
            <p:cNvPr id="5147" name="Line 25">
              <a:extLst>
                <a:ext uri="{FF2B5EF4-FFF2-40B4-BE49-F238E27FC236}">
                  <a16:creationId xmlns:a16="http://schemas.microsoft.com/office/drawing/2014/main" id="{10258159-C4E7-19D1-5DE6-70EBCCA50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" y="1991"/>
              <a:ext cx="0" cy="2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26">
              <a:extLst>
                <a:ext uri="{FF2B5EF4-FFF2-40B4-BE49-F238E27FC236}">
                  <a16:creationId xmlns:a16="http://schemas.microsoft.com/office/drawing/2014/main" id="{6F4990DC-07CB-950E-43A4-A18231AB7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1991"/>
              <a:ext cx="0" cy="2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27">
              <a:extLst>
                <a:ext uri="{FF2B5EF4-FFF2-40B4-BE49-F238E27FC236}">
                  <a16:creationId xmlns:a16="http://schemas.microsoft.com/office/drawing/2014/main" id="{3F2C33EC-2CA0-8AD2-A0C0-8227C0F5B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3413"/>
              <a:ext cx="0" cy="2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28">
              <a:extLst>
                <a:ext uri="{FF2B5EF4-FFF2-40B4-BE49-F238E27FC236}">
                  <a16:creationId xmlns:a16="http://schemas.microsoft.com/office/drawing/2014/main" id="{0B37874B-2CD7-A8C7-B4CD-0F4922059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3413"/>
              <a:ext cx="0" cy="2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Rectangle 29">
              <a:extLst>
                <a:ext uri="{FF2B5EF4-FFF2-40B4-BE49-F238E27FC236}">
                  <a16:creationId xmlns:a16="http://schemas.microsoft.com/office/drawing/2014/main" id="{8F41B59B-C8EF-CC1D-A805-590D32C5B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3233"/>
              <a:ext cx="529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17033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ts val="1575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DEMUX</a:t>
              </a:r>
            </a:p>
          </p:txBody>
        </p:sp>
        <p:sp>
          <p:nvSpPr>
            <p:cNvPr id="5152" name="Rectangle 30">
              <a:extLst>
                <a:ext uri="{FF2B5EF4-FFF2-40B4-BE49-F238E27FC236}">
                  <a16:creationId xmlns:a16="http://schemas.microsoft.com/office/drawing/2014/main" id="{AC8E2129-2420-F9FE-D8A2-C2C69C5FD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3619"/>
              <a:ext cx="625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795" tIns="26626" rIns="18795" bIns="26626"/>
            <a:lstStyle>
              <a:lvl1pPr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defTabSz="901700" eaLnBrk="0" hangingPunct="0">
                <a:lnSpc>
                  <a:spcPts val="1675"/>
                </a:lnSpc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defTabSz="9017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tabLst>
                  <a:tab pos="688975" algn="l"/>
                  <a:tab pos="1728788" algn="l"/>
                </a:tabLs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00000"/>
                </a:lnSpc>
                <a:spcAft>
                  <a:spcPct val="0"/>
                </a:spcAft>
              </a:pPr>
              <a:r>
                <a:rPr lang="en-US" altLang="en-US" sz="1800">
                  <a:latin typeface="Arial" panose="020B0604020202020204" pitchFamily="34" charset="0"/>
                </a:rPr>
                <a:t>Z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0</a:t>
              </a:r>
              <a:r>
                <a:rPr lang="en-US" altLang="en-US" sz="1800">
                  <a:latin typeface="Arial" panose="020B0604020202020204" pitchFamily="34" charset="0"/>
                </a:rPr>
                <a:t>      Z</a:t>
              </a:r>
              <a:r>
                <a:rPr lang="en-US" altLang="en-US" sz="1800" baseline="-25000">
                  <a:latin typeface="Arial" panose="020B0604020202020204" pitchFamily="34" charset="0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53" name="Freeform 31">
              <a:extLst>
                <a:ext uri="{FF2B5EF4-FFF2-40B4-BE49-F238E27FC236}">
                  <a16:creationId xmlns:a16="http://schemas.microsoft.com/office/drawing/2014/main" id="{029B2350-EBCA-AAE9-8F64-686239BE9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" y="2287"/>
              <a:ext cx="1706" cy="641"/>
            </a:xfrm>
            <a:custGeom>
              <a:avLst/>
              <a:gdLst>
                <a:gd name="T0" fmla="*/ 0 w 1729"/>
                <a:gd name="T1" fmla="*/ 0 h 649"/>
                <a:gd name="T2" fmla="*/ 504 w 1729"/>
                <a:gd name="T3" fmla="*/ 0 h 649"/>
                <a:gd name="T4" fmla="*/ 648 w 1729"/>
                <a:gd name="T5" fmla="*/ 0 h 649"/>
                <a:gd name="T6" fmla="*/ 864 w 1729"/>
                <a:gd name="T7" fmla="*/ 288 h 649"/>
                <a:gd name="T8" fmla="*/ 1080 w 1729"/>
                <a:gd name="T9" fmla="*/ 0 h 649"/>
                <a:gd name="T10" fmla="*/ 1728 w 1729"/>
                <a:gd name="T11" fmla="*/ 0 h 649"/>
                <a:gd name="T12" fmla="*/ 1368 w 1729"/>
                <a:gd name="T13" fmla="*/ 648 h 649"/>
                <a:gd name="T14" fmla="*/ 360 w 1729"/>
                <a:gd name="T15" fmla="*/ 648 h 649"/>
                <a:gd name="T16" fmla="*/ 0 w 1729"/>
                <a:gd name="T17" fmla="*/ 0 h 64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729"/>
                <a:gd name="T28" fmla="*/ 0 h 649"/>
                <a:gd name="T29" fmla="*/ 1729 w 1729"/>
                <a:gd name="T30" fmla="*/ 649 h 64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729" h="649">
                  <a:moveTo>
                    <a:pt x="0" y="0"/>
                  </a:moveTo>
                  <a:lnTo>
                    <a:pt x="504" y="0"/>
                  </a:lnTo>
                  <a:lnTo>
                    <a:pt x="648" y="0"/>
                  </a:lnTo>
                  <a:lnTo>
                    <a:pt x="864" y="288"/>
                  </a:lnTo>
                  <a:lnTo>
                    <a:pt x="1080" y="0"/>
                  </a:lnTo>
                  <a:lnTo>
                    <a:pt x="1728" y="0"/>
                  </a:lnTo>
                  <a:lnTo>
                    <a:pt x="1368" y="648"/>
                  </a:lnTo>
                  <a:lnTo>
                    <a:pt x="360" y="648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54" name="Line 32">
              <a:extLst>
                <a:ext uri="{FF2B5EF4-FFF2-40B4-BE49-F238E27FC236}">
                  <a16:creationId xmlns:a16="http://schemas.microsoft.com/office/drawing/2014/main" id="{1E476C9D-395F-ED66-405F-2F98887FF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4" y="2931"/>
              <a:ext cx="0" cy="26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5" name="Rectangle 33">
              <a:extLst>
                <a:ext uri="{FF2B5EF4-FFF2-40B4-BE49-F238E27FC236}">
                  <a16:creationId xmlns:a16="http://schemas.microsoft.com/office/drawing/2014/main" id="{F282804A-97B6-228C-DEE7-06BDA5F63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4" y="3191"/>
              <a:ext cx="584" cy="21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lnSpc>
                  <a:spcPts val="1675"/>
                </a:lnSpc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lnSpc>
                  <a:spcPts val="1675"/>
                </a:lnSpc>
                <a:spcBef>
                  <a:spcPct val="0"/>
                </a:spcBef>
                <a:spcAft>
                  <a:spcPts val="1975"/>
                </a:spcAft>
                <a:defRPr sz="1600">
                  <a:solidFill>
                    <a:srgbClr val="000000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127" name="Rectangle 34">
            <a:extLst>
              <a:ext uri="{FF2B5EF4-FFF2-40B4-BE49-F238E27FC236}">
                <a16:creationId xmlns:a16="http://schemas.microsoft.com/office/drawing/2014/main" id="{9149A08E-472B-922F-2901-F309788FC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814" y="3860800"/>
            <a:ext cx="256857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075"/>
              </a:lnSpc>
              <a:spcAft>
                <a:spcPct val="0"/>
              </a:spcAft>
            </a:pPr>
            <a:r>
              <a:rPr lang="en-US" altLang="en-US" sz="2000">
                <a:solidFill>
                  <a:srgbClr val="CC3399"/>
                </a:solidFill>
              </a:rPr>
              <a:t>single adder</a:t>
            </a:r>
          </a:p>
        </p:txBody>
      </p:sp>
      <p:sp>
        <p:nvSpPr>
          <p:cNvPr id="5128" name="Rectangle 18">
            <a:extLst>
              <a:ext uri="{FF2B5EF4-FFF2-40B4-BE49-F238E27FC236}">
                <a16:creationId xmlns:a16="http://schemas.microsoft.com/office/drawing/2014/main" id="{DB2FB25F-293C-CA42-367A-81CDD8D1B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6" y="2781300"/>
            <a:ext cx="65246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575"/>
              </a:lnSpc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S</a:t>
            </a:r>
            <a:r>
              <a:rPr lang="en-US" altLang="en-US" sz="1800" baseline="-25000">
                <a:latin typeface="Arial" panose="020B0604020202020204" pitchFamily="34" charset="0"/>
              </a:rPr>
              <a:t>a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315708C-A22A-9054-3253-FB18FB1C6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Multiplexers (con't)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8B2B755-EA35-8741-8CFD-15FAC8A51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2269" y="1753394"/>
            <a:ext cx="7934325" cy="1820863"/>
          </a:xfrm>
        </p:spPr>
        <p:txBody>
          <a:bodyPr/>
          <a:lstStyle/>
          <a:p>
            <a:r>
              <a:rPr lang="en-US" altLang="en-US" dirty="0"/>
              <a:t>2:1 mux:	Z = S'In</a:t>
            </a:r>
            <a:r>
              <a:rPr lang="en-US" altLang="en-US" baseline="-25000" dirty="0"/>
              <a:t>0</a:t>
            </a:r>
            <a:r>
              <a:rPr lang="en-US" altLang="en-US" dirty="0"/>
              <a:t> + SIn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4:1 mux:	Z = S</a:t>
            </a:r>
            <a:r>
              <a:rPr lang="en-US" altLang="en-US" baseline="-25000" dirty="0"/>
              <a:t>0</a:t>
            </a:r>
            <a:r>
              <a:rPr lang="en-US" altLang="en-US" dirty="0"/>
              <a:t>'S</a:t>
            </a:r>
            <a:r>
              <a:rPr lang="en-US" altLang="en-US" baseline="-25000" dirty="0"/>
              <a:t>1</a:t>
            </a:r>
            <a:r>
              <a:rPr lang="en-US" altLang="en-US" dirty="0"/>
              <a:t>'In</a:t>
            </a:r>
            <a:r>
              <a:rPr lang="en-US" altLang="en-US" baseline="-25000" dirty="0"/>
              <a:t>0</a:t>
            </a:r>
            <a:r>
              <a:rPr lang="en-US" altLang="en-US" dirty="0"/>
              <a:t> + S</a:t>
            </a:r>
            <a:r>
              <a:rPr lang="en-US" altLang="en-US" baseline="-25000" dirty="0"/>
              <a:t>0</a:t>
            </a:r>
            <a:r>
              <a:rPr lang="en-US" altLang="en-US" dirty="0"/>
              <a:t>'S</a:t>
            </a:r>
            <a:r>
              <a:rPr lang="en-US" altLang="en-US" baseline="-25000" dirty="0"/>
              <a:t>1</a:t>
            </a:r>
            <a:r>
              <a:rPr lang="en-US" altLang="en-US" dirty="0"/>
              <a:t>In</a:t>
            </a:r>
            <a:r>
              <a:rPr lang="en-US" altLang="en-US" baseline="-25000" dirty="0"/>
              <a:t>1</a:t>
            </a:r>
            <a:r>
              <a:rPr lang="en-US" altLang="en-US" dirty="0"/>
              <a:t> + S</a:t>
            </a:r>
            <a:r>
              <a:rPr lang="en-US" altLang="en-US" baseline="-25000" dirty="0"/>
              <a:t>0</a:t>
            </a: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'In</a:t>
            </a:r>
            <a:r>
              <a:rPr lang="en-US" altLang="en-US" baseline="-25000" dirty="0"/>
              <a:t>2</a:t>
            </a:r>
            <a:r>
              <a:rPr lang="en-US" altLang="en-US" dirty="0"/>
              <a:t> + S</a:t>
            </a:r>
            <a:r>
              <a:rPr lang="en-US" altLang="en-US" baseline="-25000" dirty="0"/>
              <a:t>0</a:t>
            </a:r>
            <a:r>
              <a:rPr lang="en-US" altLang="en-US" dirty="0"/>
              <a:t>S</a:t>
            </a:r>
            <a:r>
              <a:rPr lang="en-US" altLang="en-US" baseline="-25000" dirty="0"/>
              <a:t>1</a:t>
            </a:r>
            <a:r>
              <a:rPr lang="en-US" altLang="en-US" dirty="0"/>
              <a:t>In</a:t>
            </a:r>
            <a:r>
              <a:rPr lang="en-US" altLang="en-US" baseline="-25000" dirty="0"/>
              <a:t>3</a:t>
            </a:r>
            <a:endParaRPr lang="en-US" altLang="en-US" dirty="0"/>
          </a:p>
          <a:p>
            <a:r>
              <a:rPr lang="en-US" altLang="en-US" dirty="0"/>
              <a:t>8:1 mux:	Z = S</a:t>
            </a:r>
            <a:r>
              <a:rPr lang="en-US" altLang="en-US" baseline="-25000" dirty="0"/>
              <a:t>0</a:t>
            </a:r>
            <a:r>
              <a:rPr lang="en-US" altLang="en-US" dirty="0"/>
              <a:t>'S</a:t>
            </a:r>
            <a:r>
              <a:rPr lang="en-US" altLang="en-US" baseline="-25000" dirty="0"/>
              <a:t>1</a:t>
            </a:r>
            <a:r>
              <a:rPr lang="en-US" altLang="en-US" dirty="0"/>
              <a:t>'S</a:t>
            </a:r>
            <a:r>
              <a:rPr lang="en-US" altLang="en-US" baseline="-25000" dirty="0"/>
              <a:t>2</a:t>
            </a:r>
            <a:r>
              <a:rPr lang="en-US" altLang="en-US" dirty="0"/>
              <a:t>'In</a:t>
            </a:r>
            <a:r>
              <a:rPr lang="en-US" altLang="en-US" baseline="-25000" dirty="0"/>
              <a:t>0</a:t>
            </a:r>
            <a:r>
              <a:rPr lang="en-US" altLang="en-US" dirty="0"/>
              <a:t> + S</a:t>
            </a:r>
            <a:r>
              <a:rPr lang="en-US" altLang="en-US" baseline="-25000" dirty="0"/>
              <a:t>0</a:t>
            </a:r>
            <a:r>
              <a:rPr lang="en-US" altLang="en-US" dirty="0"/>
              <a:t>'S</a:t>
            </a:r>
            <a:r>
              <a:rPr lang="en-US" altLang="en-US" baseline="-25000" dirty="0"/>
              <a:t>1</a:t>
            </a:r>
            <a:r>
              <a:rPr lang="en-US" altLang="en-US" dirty="0"/>
              <a:t>S</a:t>
            </a:r>
            <a:r>
              <a:rPr lang="en-US" altLang="en-US" baseline="-25000" dirty="0"/>
              <a:t>2</a:t>
            </a:r>
            <a:r>
              <a:rPr lang="en-US" altLang="en-US" dirty="0"/>
              <a:t>In</a:t>
            </a:r>
            <a:r>
              <a:rPr lang="en-US" altLang="en-US" baseline="-25000" dirty="0"/>
              <a:t>1</a:t>
            </a:r>
            <a:r>
              <a:rPr lang="en-US" altLang="en-US" dirty="0"/>
              <a:t> + ...</a:t>
            </a:r>
            <a:endParaRPr lang="en-US" altLang="en-US" baseline="-25000" dirty="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B2A4328-7DE8-5D28-513D-DF567DEF5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3525" y="3417889"/>
            <a:ext cx="300038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0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1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2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3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4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5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6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7</a:t>
            </a:r>
            <a:endParaRPr lang="en-US" altLang="en-US" sz="1800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8A7AD3F4-3746-7F3B-5FC3-B89C9EC76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3819525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679AF1E5-084B-3F5A-F6B1-092071A65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4044950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1FFECC00-2B57-B4E0-6B02-B63910AA0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4721225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4D10E301-BF99-E8D4-02FB-F2D63C69C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5173663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2E44F707-59D5-5678-179B-1D0B8D776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4270375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A44D1E60-B4AA-8C4A-8106-ABE63719E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4948238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C1AB64BF-B35B-D657-CE5C-2802B15E8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4495800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08EC5BD3-0703-FB3A-FFB2-DC58E15E5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0" y="5399088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C8A94255-995D-CAC0-FCA5-D1D27D19F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8" y="3713164"/>
            <a:ext cx="901700" cy="18049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50" tIns="259909" rIns="18050" bIns="25570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58DA2B56-B7EA-3B26-7BA0-99FD31F31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72513" y="5505450"/>
            <a:ext cx="0" cy="350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F37846E1-F2A6-149D-CB02-38BF57E77C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97938" y="5505450"/>
            <a:ext cx="0" cy="350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1D078980-AAC4-2FDF-7E4D-729C38848A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23363" y="5505450"/>
            <a:ext cx="0" cy="350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85" name="Rectangle 17">
            <a:extLst>
              <a:ext uri="{FF2B5EF4-FFF2-40B4-BE49-F238E27FC236}">
                <a16:creationId xmlns:a16="http://schemas.microsoft.com/office/drawing/2014/main" id="{2C456BD2-08F2-D596-D716-6E50D96C0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576" y="5657851"/>
            <a:ext cx="976313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S</a:t>
            </a:r>
            <a:r>
              <a:rPr lang="en-US" altLang="en-US" sz="1800" baseline="-25000"/>
              <a:t>0</a:t>
            </a:r>
            <a:r>
              <a:rPr lang="en-US" altLang="en-US" sz="1800"/>
              <a:t> S</a:t>
            </a:r>
            <a:r>
              <a:rPr lang="en-US" altLang="en-US" sz="1800" baseline="-25000"/>
              <a:t>1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7186" name="Rectangle 18">
            <a:extLst>
              <a:ext uri="{FF2B5EF4-FFF2-40B4-BE49-F238E27FC236}">
                <a16:creationId xmlns:a16="http://schemas.microsoft.com/office/drawing/2014/main" id="{436426CF-3C90-0B56-79AE-A475DBFB0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13" y="4144964"/>
            <a:ext cx="52705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8:1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7187" name="Rectangle 19">
            <a:extLst>
              <a:ext uri="{FF2B5EF4-FFF2-40B4-BE49-F238E27FC236}">
                <a16:creationId xmlns:a16="http://schemas.microsoft.com/office/drawing/2014/main" id="{510443F4-D5EC-732F-3081-2183A158A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9626" y="4249738"/>
            <a:ext cx="550863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Z</a:t>
            </a:r>
          </a:p>
        </p:txBody>
      </p:sp>
      <p:sp>
        <p:nvSpPr>
          <p:cNvPr id="7188" name="Line 20">
            <a:extLst>
              <a:ext uri="{FF2B5EF4-FFF2-40B4-BE49-F238E27FC236}">
                <a16:creationId xmlns:a16="http://schemas.microsoft.com/office/drawing/2014/main" id="{C9E4D93A-11F7-55C0-D72A-CE7A9BBD5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139" y="4608513"/>
            <a:ext cx="327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89" name="Rectangle 21">
            <a:extLst>
              <a:ext uri="{FF2B5EF4-FFF2-40B4-BE49-F238E27FC236}">
                <a16:creationId xmlns:a16="http://schemas.microsoft.com/office/drawing/2014/main" id="{4CA26F52-34FE-B8B1-3ED9-507FFF6D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9" y="3417889"/>
            <a:ext cx="300037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0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1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2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73CF6FEB-2282-6890-ED99-716A96111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4" y="3819525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0BB61FFD-D526-72E5-3C6F-E3F3402A1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4" y="4270375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92" name="Line 24">
            <a:extLst>
              <a:ext uri="{FF2B5EF4-FFF2-40B4-BE49-F238E27FC236}">
                <a16:creationId xmlns:a16="http://schemas.microsoft.com/office/drawing/2014/main" id="{BCB1D578-2AD3-0DB1-7637-013D2FD87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4" y="4044950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1C73C837-8238-3281-2362-D117476C8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4" y="4497388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94" name="Rectangle 26">
            <a:extLst>
              <a:ext uri="{FF2B5EF4-FFF2-40B4-BE49-F238E27FC236}">
                <a16:creationId xmlns:a16="http://schemas.microsoft.com/office/drawing/2014/main" id="{3A531851-C709-C644-94D7-292E82EA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850" y="3713164"/>
            <a:ext cx="901700" cy="9032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50" tIns="259909" rIns="18050" bIns="25570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016DDAA5-34F7-1891-BABE-6535108565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6638" y="4603750"/>
            <a:ext cx="0" cy="350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AB742554-7E42-D55B-C6B7-500D229A37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2063" y="4603750"/>
            <a:ext cx="0" cy="350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197" name="Rectangle 29">
            <a:extLst>
              <a:ext uri="{FF2B5EF4-FFF2-40B4-BE49-F238E27FC236}">
                <a16:creationId xmlns:a16="http://schemas.microsoft.com/office/drawing/2014/main" id="{1F9FBE6A-AB3E-D388-BBAB-56A0C5555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4706938"/>
            <a:ext cx="750887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S</a:t>
            </a:r>
            <a:r>
              <a:rPr lang="en-US" altLang="en-US" sz="1800" baseline="-25000"/>
              <a:t>0</a:t>
            </a:r>
            <a:r>
              <a:rPr lang="en-US" altLang="en-US" sz="1800"/>
              <a:t> S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7198" name="Rectangle 30">
            <a:extLst>
              <a:ext uri="{FF2B5EF4-FFF2-40B4-BE49-F238E27FC236}">
                <a16:creationId xmlns:a16="http://schemas.microsoft.com/office/drawing/2014/main" id="{E084A7D4-A344-A607-DEF6-32EEC49F8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3681414"/>
            <a:ext cx="525462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4:1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7199" name="Rectangle 31">
            <a:extLst>
              <a:ext uri="{FF2B5EF4-FFF2-40B4-BE49-F238E27FC236}">
                <a16:creationId xmlns:a16="http://schemas.microsoft.com/office/drawing/2014/main" id="{FA4365A5-A10E-32D8-6339-85F872155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3798888"/>
            <a:ext cx="5508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Z</a:t>
            </a:r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C1A9CF07-B217-1C0D-C73E-27A0F4613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1" y="4157663"/>
            <a:ext cx="327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201" name="Rectangle 33">
            <a:extLst>
              <a:ext uri="{FF2B5EF4-FFF2-40B4-BE49-F238E27FC236}">
                <a16:creationId xmlns:a16="http://schemas.microsoft.com/office/drawing/2014/main" id="{7A2EABEF-C1DE-9713-90DA-AC3D343D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25" y="3417889"/>
            <a:ext cx="30003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0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7202" name="Line 34">
            <a:extLst>
              <a:ext uri="{FF2B5EF4-FFF2-40B4-BE49-F238E27FC236}">
                <a16:creationId xmlns:a16="http://schemas.microsoft.com/office/drawing/2014/main" id="{2FF79058-E437-5540-80B4-F470965E6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3819525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203" name="Line 35">
            <a:extLst>
              <a:ext uri="{FF2B5EF4-FFF2-40B4-BE49-F238E27FC236}">
                <a16:creationId xmlns:a16="http://schemas.microsoft.com/office/drawing/2014/main" id="{EF9D46E2-B129-7FF4-4087-F98251A6E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44950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204" name="Rectangle 36">
            <a:extLst>
              <a:ext uri="{FF2B5EF4-FFF2-40B4-BE49-F238E27FC236}">
                <a16:creationId xmlns:a16="http://schemas.microsoft.com/office/drawing/2014/main" id="{02214330-5F48-34CF-9B64-8682F3E78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3713163"/>
            <a:ext cx="901700" cy="4508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50" tIns="259909" rIns="18050" bIns="25570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05" name="Line 37">
            <a:extLst>
              <a:ext uri="{FF2B5EF4-FFF2-40B4-BE49-F238E27FC236}">
                <a16:creationId xmlns:a16="http://schemas.microsoft.com/office/drawing/2014/main" id="{0D27D537-C399-D5BD-75EC-F6175C5C3F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11538" y="4151314"/>
            <a:ext cx="0" cy="3508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2716FE81-1C6D-3191-CF01-6BE244E43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163" y="4254501"/>
            <a:ext cx="5381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S</a:t>
            </a:r>
            <a:r>
              <a:rPr lang="en-US" altLang="en-US" sz="1800" baseline="-25000"/>
              <a:t>0</a:t>
            </a:r>
            <a:endParaRPr lang="en-US" altLang="en-US" sz="1800"/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2C904B45-24B2-E409-5954-331568706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3452814"/>
            <a:ext cx="52705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2:1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F36ACF18-C368-CCB4-8196-C3DE9AED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6" y="3573463"/>
            <a:ext cx="5508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Z</a:t>
            </a:r>
          </a:p>
        </p:txBody>
      </p:sp>
      <p:sp>
        <p:nvSpPr>
          <p:cNvPr id="7209" name="Line 41">
            <a:extLst>
              <a:ext uri="{FF2B5EF4-FFF2-40B4-BE49-F238E27FC236}">
                <a16:creationId xmlns:a16="http://schemas.microsoft.com/office/drawing/2014/main" id="{C765C07B-54ED-A736-8085-69E4587DF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9" y="3932238"/>
            <a:ext cx="327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050" tIns="259909" rIns="18050" bIns="25570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EB6F75D-4B9A-C3A0-7DDF-A073702A3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Cascading multiplexers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1EC089F-0693-5DC1-9230-0F795E4B1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4105" y="1775119"/>
            <a:ext cx="7831137" cy="1066800"/>
          </a:xfrm>
        </p:spPr>
        <p:txBody>
          <a:bodyPr/>
          <a:lstStyle/>
          <a:p>
            <a:r>
              <a:rPr lang="en-US" altLang="en-US" dirty="0"/>
              <a:t>Can form large multiplexers from smaller ones</a:t>
            </a:r>
          </a:p>
          <a:p>
            <a:pPr lvl="1"/>
            <a:r>
              <a:rPr lang="en-US" altLang="en-US" dirty="0"/>
              <a:t>Many implementation options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BAB0381-5CCA-C773-9A9C-CFD0F204D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776" y="3687763"/>
            <a:ext cx="550863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873" tIns="242955" rIns="16873" bIns="2390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Z</a:t>
            </a: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CF6B2897-0150-E8B8-9D04-5981FDAD2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3151188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AA1CC874-9EC1-4593-D97C-9CF20C3B4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3602038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2E69A233-88E0-3320-FF5E-7D740A9EA1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3376613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75F19E68-0A8C-A9F2-E049-E30AB700D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3827463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4C51B30-C4D0-805F-799D-08C11C1F2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3044825"/>
            <a:ext cx="901700" cy="901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873" tIns="242955" rIns="16873" bIns="23901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EE0EABDC-9684-C19D-E6C5-81FF4912E4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3400" y="3933826"/>
            <a:ext cx="0" cy="1203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DE48F959-AAF6-8C08-CA6A-C10CB8E1A2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8825" y="3933826"/>
            <a:ext cx="0" cy="1165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5B61FD5-FED3-1C56-C4BD-4377AA151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2974975"/>
            <a:ext cx="5254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873" tIns="242955" rIns="16873" bIns="2390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4:1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4CAF295E-BE65-1787-AA9F-B8C12D696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3489325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3DCC005D-B2A0-E3C9-B965-275550830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3940175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31743FA9-640B-826C-6E6B-F4A9AFBD7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1450" y="4165600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C7241788-4010-7221-E855-0CF45600A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9588" y="3833813"/>
            <a:ext cx="901700" cy="4508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873" tIns="242955" rIns="16873" bIns="23901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D1C3751E-7AD6-BCD3-EE7C-547C59F6B0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64088" y="4271963"/>
            <a:ext cx="0" cy="1141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FBBB76D6-03B9-A8E7-FE29-0A48BD7B9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5178426"/>
            <a:ext cx="539750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873" tIns="242955" rIns="16873" bIns="2390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66B7388D-A9F7-3555-238E-5752323F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151" y="3597275"/>
            <a:ext cx="5254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873" tIns="242955" rIns="16873" bIns="2390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2:1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FCCE2EE5-801C-D094-98D2-BB83EC758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289" y="4052888"/>
            <a:ext cx="327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186C6675-397C-851F-CDEE-1AAC9505F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27475"/>
            <a:ext cx="300038" cy="127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873" tIns="242955" rIns="16873" bIns="2390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4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5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6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7</a:t>
            </a:r>
            <a:endParaRPr lang="en-US" altLang="en-US" sz="1800"/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3372B885-815B-516A-7AF2-F3A3978F97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4278313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44BAF348-DB18-C8FF-3135-4BFC1F874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4729163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58D577C9-796E-2A60-3E70-E9775F97D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4503738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95617013-8317-9099-523C-1BEAAF513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3475" y="4956175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806FE4C9-E7EB-14C9-EE0F-90DE11307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613" y="4171950"/>
            <a:ext cx="901700" cy="90328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16873" tIns="242955" rIns="16873" bIns="23901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43" name="Line 27">
            <a:extLst>
              <a:ext uri="{FF2B5EF4-FFF2-40B4-BE49-F238E27FC236}">
                <a16:creationId xmlns:a16="http://schemas.microsoft.com/office/drawing/2014/main" id="{E350B1A6-C4BC-8E92-D78B-40090CBDC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3400" y="5062539"/>
            <a:ext cx="0" cy="3508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44" name="Line 28">
            <a:extLst>
              <a:ext uri="{FF2B5EF4-FFF2-40B4-BE49-F238E27FC236}">
                <a16:creationId xmlns:a16="http://schemas.microsoft.com/office/drawing/2014/main" id="{51E20D3A-EDFE-F24A-499D-726B8E395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98825" y="5062539"/>
            <a:ext cx="0" cy="3508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9514A090-135E-C8DF-918D-71F0291B5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5165726"/>
            <a:ext cx="750888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873" tIns="242955" rIns="16873" bIns="2390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S</a:t>
            </a:r>
            <a:r>
              <a:rPr lang="en-US" altLang="en-US" sz="1800" baseline="-25000"/>
              <a:t>0</a:t>
            </a:r>
            <a:r>
              <a:rPr lang="en-US" altLang="en-US" sz="1800"/>
              <a:t>  S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9246" name="Rectangle 30">
            <a:extLst>
              <a:ext uri="{FF2B5EF4-FFF2-40B4-BE49-F238E27FC236}">
                <a16:creationId xmlns:a16="http://schemas.microsoft.com/office/drawing/2014/main" id="{35013D20-740D-2195-2335-0B19BF5D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7988" y="4116389"/>
            <a:ext cx="52546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873" tIns="242955" rIns="16873" bIns="2390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4:1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9247" name="Line 31">
            <a:extLst>
              <a:ext uri="{FF2B5EF4-FFF2-40B4-BE49-F238E27FC236}">
                <a16:creationId xmlns:a16="http://schemas.microsoft.com/office/drawing/2014/main" id="{F377CE04-861A-DB7B-A8C7-1FD05FC32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4616450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48" name="Line 32">
            <a:extLst>
              <a:ext uri="{FF2B5EF4-FFF2-40B4-BE49-F238E27FC236}">
                <a16:creationId xmlns:a16="http://schemas.microsoft.com/office/drawing/2014/main" id="{7AB07FE0-2E96-C627-2384-F0C6DCD1DF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5100" y="3495675"/>
            <a:ext cx="0" cy="438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49" name="Line 33">
            <a:extLst>
              <a:ext uri="{FF2B5EF4-FFF2-40B4-BE49-F238E27FC236}">
                <a16:creationId xmlns:a16="http://schemas.microsoft.com/office/drawing/2014/main" id="{08FEB691-9955-2DAB-A423-5A4400DF19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75100" y="4159250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873" tIns="242955" rIns="16873" bIns="23901"/>
          <a:lstStyle/>
          <a:p>
            <a:endParaRPr lang="en-US"/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B825218F-BB88-DD75-7C0E-824AA76B7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2930525"/>
            <a:ext cx="2792412" cy="23050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873" tIns="242955" rIns="16873" bIns="23901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51" name="Rectangle 35">
            <a:extLst>
              <a:ext uri="{FF2B5EF4-FFF2-40B4-BE49-F238E27FC236}">
                <a16:creationId xmlns:a16="http://schemas.microsoft.com/office/drawing/2014/main" id="{0024BD6F-BF25-E69F-B0BB-4364BCA5F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13" y="5648326"/>
            <a:ext cx="53816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S</a:t>
            </a:r>
            <a:r>
              <a:rPr lang="en-US" altLang="en-US" sz="1800" baseline="-25000"/>
              <a:t>0</a:t>
            </a:r>
            <a:endParaRPr lang="en-US" altLang="en-US" sz="1800"/>
          </a:p>
        </p:txBody>
      </p:sp>
      <p:sp>
        <p:nvSpPr>
          <p:cNvPr id="9252" name="Rectangle 36">
            <a:extLst>
              <a:ext uri="{FF2B5EF4-FFF2-40B4-BE49-F238E27FC236}">
                <a16:creationId xmlns:a16="http://schemas.microsoft.com/office/drawing/2014/main" id="{345C3D25-73FF-A8CD-FA55-B2033168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0276" y="3914776"/>
            <a:ext cx="550863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Z</a:t>
            </a:r>
          </a:p>
        </p:txBody>
      </p:sp>
      <p:sp>
        <p:nvSpPr>
          <p:cNvPr id="9253" name="Rectangle 37">
            <a:extLst>
              <a:ext uri="{FF2B5EF4-FFF2-40B4-BE49-F238E27FC236}">
                <a16:creationId xmlns:a16="http://schemas.microsoft.com/office/drawing/2014/main" id="{42BC6F03-45DD-0046-6006-BD786D85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5864" y="5635626"/>
            <a:ext cx="750887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S</a:t>
            </a:r>
            <a:r>
              <a:rPr lang="en-US" altLang="en-US" sz="1800" baseline="-25000"/>
              <a:t>1</a:t>
            </a:r>
            <a:r>
              <a:rPr lang="en-US" altLang="en-US" sz="1800"/>
              <a:t> S</a:t>
            </a:r>
            <a:r>
              <a:rPr lang="en-US" altLang="en-US" sz="1800" baseline="-25000"/>
              <a:t>2</a:t>
            </a:r>
            <a:endParaRPr lang="en-US" altLang="en-US" sz="1800"/>
          </a:p>
        </p:txBody>
      </p:sp>
      <p:sp>
        <p:nvSpPr>
          <p:cNvPr id="9254" name="Line 38">
            <a:extLst>
              <a:ext uri="{FF2B5EF4-FFF2-40B4-BE49-F238E27FC236}">
                <a16:creationId xmlns:a16="http://schemas.microsoft.com/office/drawing/2014/main" id="{705707DC-0CA8-1DBC-8D9F-37DCAF8B4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3151188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55" name="Line 39">
            <a:extLst>
              <a:ext uri="{FF2B5EF4-FFF2-40B4-BE49-F238E27FC236}">
                <a16:creationId xmlns:a16="http://schemas.microsoft.com/office/drawing/2014/main" id="{C0C6CA6A-9FF9-8624-1E73-F4D64E0EE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3376613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56" name="Rectangle 40">
            <a:extLst>
              <a:ext uri="{FF2B5EF4-FFF2-40B4-BE49-F238E27FC236}">
                <a16:creationId xmlns:a16="http://schemas.microsoft.com/office/drawing/2014/main" id="{4D7A18E7-3FDB-A464-C2E7-9AD5E5900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044825"/>
            <a:ext cx="901700" cy="45085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5987" tIns="230192" rIns="15987" bIns="22645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57" name="Line 41">
            <a:extLst>
              <a:ext uri="{FF2B5EF4-FFF2-40B4-BE49-F238E27FC236}">
                <a16:creationId xmlns:a16="http://schemas.microsoft.com/office/drawing/2014/main" id="{9A3C8402-AA72-8F6A-0157-7D049C6CD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9488" y="3482975"/>
            <a:ext cx="0" cy="2044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58" name="Line 42">
            <a:extLst>
              <a:ext uri="{FF2B5EF4-FFF2-40B4-BE49-F238E27FC236}">
                <a16:creationId xmlns:a16="http://schemas.microsoft.com/office/drawing/2014/main" id="{A726B62A-D766-2EAB-8086-4E8D0A8617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3263900"/>
            <a:ext cx="438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59" name="Line 43">
            <a:extLst>
              <a:ext uri="{FF2B5EF4-FFF2-40B4-BE49-F238E27FC236}">
                <a16:creationId xmlns:a16="http://schemas.microsoft.com/office/drawing/2014/main" id="{6A4CF3F2-2CF5-B8BD-C62E-FC16B094D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3829050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60" name="Line 44">
            <a:extLst>
              <a:ext uri="{FF2B5EF4-FFF2-40B4-BE49-F238E27FC236}">
                <a16:creationId xmlns:a16="http://schemas.microsoft.com/office/drawing/2014/main" id="{19319E4D-F395-F0F5-7D74-2C1C946AA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4054475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61" name="Rectangle 45">
            <a:extLst>
              <a:ext uri="{FF2B5EF4-FFF2-40B4-BE49-F238E27FC236}">
                <a16:creationId xmlns:a16="http://schemas.microsoft.com/office/drawing/2014/main" id="{C260128B-0AF2-1304-44BC-BECDC768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721100"/>
            <a:ext cx="901700" cy="452438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15987" tIns="230192" rIns="15987" bIns="22645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62" name="Line 46">
            <a:extLst>
              <a:ext uri="{FF2B5EF4-FFF2-40B4-BE49-F238E27FC236}">
                <a16:creationId xmlns:a16="http://schemas.microsoft.com/office/drawing/2014/main" id="{D2CCA5B8-BEA2-C889-C4F5-1574ACE97A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9488" y="4160839"/>
            <a:ext cx="0" cy="3508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63" name="Line 47">
            <a:extLst>
              <a:ext uri="{FF2B5EF4-FFF2-40B4-BE49-F238E27FC236}">
                <a16:creationId xmlns:a16="http://schemas.microsoft.com/office/drawing/2014/main" id="{153685A0-30EE-DC49-C206-40E3B1F906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9" y="3941763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64" name="Line 48">
            <a:extLst>
              <a:ext uri="{FF2B5EF4-FFF2-40B4-BE49-F238E27FC236}">
                <a16:creationId xmlns:a16="http://schemas.microsoft.com/office/drawing/2014/main" id="{BCC55B24-313C-942F-500D-C2B5EAE72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4505325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65" name="Line 49">
            <a:extLst>
              <a:ext uri="{FF2B5EF4-FFF2-40B4-BE49-F238E27FC236}">
                <a16:creationId xmlns:a16="http://schemas.microsoft.com/office/drawing/2014/main" id="{6A3FD6D6-985A-3789-E6A3-8D6B9D50A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4730750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66" name="Rectangle 50">
            <a:extLst>
              <a:ext uri="{FF2B5EF4-FFF2-40B4-BE49-F238E27FC236}">
                <a16:creationId xmlns:a16="http://schemas.microsoft.com/office/drawing/2014/main" id="{CA040CD9-AF4D-8EF5-38A4-6A8D77A2A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4398963"/>
            <a:ext cx="901700" cy="4508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15987" tIns="230192" rIns="15987" bIns="22645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67" name="Line 51">
            <a:extLst>
              <a:ext uri="{FF2B5EF4-FFF2-40B4-BE49-F238E27FC236}">
                <a16:creationId xmlns:a16="http://schemas.microsoft.com/office/drawing/2014/main" id="{BE848256-A6A2-7EE0-A728-72714C55BC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9488" y="4837114"/>
            <a:ext cx="0" cy="3508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68" name="Line 52">
            <a:extLst>
              <a:ext uri="{FF2B5EF4-FFF2-40B4-BE49-F238E27FC236}">
                <a16:creationId xmlns:a16="http://schemas.microsoft.com/office/drawing/2014/main" id="{39F2E4E7-B3AB-B9C3-02DD-5B7DD5BE9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9" y="4618038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69" name="Line 53">
            <a:extLst>
              <a:ext uri="{FF2B5EF4-FFF2-40B4-BE49-F238E27FC236}">
                <a16:creationId xmlns:a16="http://schemas.microsoft.com/office/drawing/2014/main" id="{89102987-900F-7B65-CA83-5BB552FC2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5181600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70" name="Line 54">
            <a:extLst>
              <a:ext uri="{FF2B5EF4-FFF2-40B4-BE49-F238E27FC236}">
                <a16:creationId xmlns:a16="http://schemas.microsoft.com/office/drawing/2014/main" id="{712CE402-6A84-7860-CA86-B7633178A0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5408613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71" name="Rectangle 55">
            <a:extLst>
              <a:ext uri="{FF2B5EF4-FFF2-40B4-BE49-F238E27FC236}">
                <a16:creationId xmlns:a16="http://schemas.microsoft.com/office/drawing/2014/main" id="{AEF8E187-8F83-BF77-22EA-D0C40564E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5075239"/>
            <a:ext cx="901700" cy="45243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lIns="15987" tIns="230192" rIns="15987" bIns="22645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2" name="Line 56">
            <a:extLst>
              <a:ext uri="{FF2B5EF4-FFF2-40B4-BE49-F238E27FC236}">
                <a16:creationId xmlns:a16="http://schemas.microsoft.com/office/drawing/2014/main" id="{54A85F6B-2B5A-D554-187E-4DE6499C59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9488" y="5514975"/>
            <a:ext cx="0" cy="3508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73" name="Line 57">
            <a:extLst>
              <a:ext uri="{FF2B5EF4-FFF2-40B4-BE49-F238E27FC236}">
                <a16:creationId xmlns:a16="http://schemas.microsoft.com/office/drawing/2014/main" id="{5964FD3E-C026-61B6-804F-3808850643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6688" y="5294313"/>
            <a:ext cx="438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74" name="Line 58">
            <a:extLst>
              <a:ext uri="{FF2B5EF4-FFF2-40B4-BE49-F238E27FC236}">
                <a16:creationId xmlns:a16="http://schemas.microsoft.com/office/drawing/2014/main" id="{087A0E23-2957-22BF-9AE7-A5575592A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7539" y="3941763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75" name="Line 59">
            <a:extLst>
              <a:ext uri="{FF2B5EF4-FFF2-40B4-BE49-F238E27FC236}">
                <a16:creationId xmlns:a16="http://schemas.microsoft.com/office/drawing/2014/main" id="{90FDA903-6DDB-D04C-0A34-FBDA80D76A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4825" y="4392613"/>
            <a:ext cx="438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76" name="Line 60">
            <a:extLst>
              <a:ext uri="{FF2B5EF4-FFF2-40B4-BE49-F238E27FC236}">
                <a16:creationId xmlns:a16="http://schemas.microsoft.com/office/drawing/2014/main" id="{7D19A526-3FF1-791D-0210-51758EBA7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4825" y="4167188"/>
            <a:ext cx="4381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77" name="Line 61">
            <a:extLst>
              <a:ext uri="{FF2B5EF4-FFF2-40B4-BE49-F238E27FC236}">
                <a16:creationId xmlns:a16="http://schemas.microsoft.com/office/drawing/2014/main" id="{9F74416E-3B24-6A6A-1DC7-1E9FE533B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7539" y="4618038"/>
            <a:ext cx="3254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78" name="Rectangle 62">
            <a:extLst>
              <a:ext uri="{FF2B5EF4-FFF2-40B4-BE49-F238E27FC236}">
                <a16:creationId xmlns:a16="http://schemas.microsoft.com/office/drawing/2014/main" id="{D98712B1-16A7-6B0D-5E8D-707DDAC1F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5675" y="3835400"/>
            <a:ext cx="901700" cy="9017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5987" tIns="230192" rIns="15987" bIns="22645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79" name="Line 63">
            <a:extLst>
              <a:ext uri="{FF2B5EF4-FFF2-40B4-BE49-F238E27FC236}">
                <a16:creationId xmlns:a16="http://schemas.microsoft.com/office/drawing/2014/main" id="{2609E755-3207-0CD3-C0B1-035372896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7463" y="4724401"/>
            <a:ext cx="0" cy="1128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80" name="Line 64">
            <a:extLst>
              <a:ext uri="{FF2B5EF4-FFF2-40B4-BE49-F238E27FC236}">
                <a16:creationId xmlns:a16="http://schemas.microsoft.com/office/drawing/2014/main" id="{AF2C62E2-5C61-2D2D-00E2-3F94832641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32888" y="4724401"/>
            <a:ext cx="0" cy="11287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81" name="Rectangle 65">
            <a:extLst>
              <a:ext uri="{FF2B5EF4-FFF2-40B4-BE49-F238E27FC236}">
                <a16:creationId xmlns:a16="http://schemas.microsoft.com/office/drawing/2014/main" id="{52D4E2F7-BAB8-EAAE-319C-22F0FA8A2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1" y="3778250"/>
            <a:ext cx="5254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4:1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9282" name="Line 66">
            <a:extLst>
              <a:ext uri="{FF2B5EF4-FFF2-40B4-BE49-F238E27FC236}">
                <a16:creationId xmlns:a16="http://schemas.microsoft.com/office/drawing/2014/main" id="{B617EA58-6459-7F96-EA8B-03E75E6C5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77375" y="4279900"/>
            <a:ext cx="3254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83" name="Line 67">
            <a:extLst>
              <a:ext uri="{FF2B5EF4-FFF2-40B4-BE49-F238E27FC236}">
                <a16:creationId xmlns:a16="http://schemas.microsoft.com/office/drawing/2014/main" id="{A82500AF-0701-90CA-7BF2-B760CE25B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188" y="3270251"/>
            <a:ext cx="0" cy="665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84" name="Line 68">
            <a:extLst>
              <a:ext uri="{FF2B5EF4-FFF2-40B4-BE49-F238E27FC236}">
                <a16:creationId xmlns:a16="http://schemas.microsoft.com/office/drawing/2014/main" id="{6D351562-659A-C72A-53E4-83E42041A1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1188" y="4611689"/>
            <a:ext cx="0" cy="688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85" name="Line 69">
            <a:extLst>
              <a:ext uri="{FF2B5EF4-FFF2-40B4-BE49-F238E27FC236}">
                <a16:creationId xmlns:a16="http://schemas.microsoft.com/office/drawing/2014/main" id="{C50D36EB-3094-6350-D34A-B57B0902B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18475" y="4386264"/>
            <a:ext cx="0" cy="238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86" name="Line 70">
            <a:extLst>
              <a:ext uri="{FF2B5EF4-FFF2-40B4-BE49-F238E27FC236}">
                <a16:creationId xmlns:a16="http://schemas.microsoft.com/office/drawing/2014/main" id="{BAE15D65-1534-1D19-3AFC-09CA68BDB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8475" y="3948114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5987" tIns="230192" rIns="15987" bIns="22645"/>
          <a:lstStyle/>
          <a:p>
            <a:endParaRPr lang="en-US"/>
          </a:p>
        </p:txBody>
      </p:sp>
      <p:sp>
        <p:nvSpPr>
          <p:cNvPr id="9287" name="Rectangle 71">
            <a:extLst>
              <a:ext uri="{FF2B5EF4-FFF2-40B4-BE49-F238E27FC236}">
                <a16:creationId xmlns:a16="http://schemas.microsoft.com/office/drawing/2014/main" id="{B1A78414-97A5-1699-D916-DF616B3E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1" y="2830514"/>
            <a:ext cx="5254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2:1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9288" name="Rectangle 72">
            <a:extLst>
              <a:ext uri="{FF2B5EF4-FFF2-40B4-BE49-F238E27FC236}">
                <a16:creationId xmlns:a16="http://schemas.microsoft.com/office/drawing/2014/main" id="{5944B7C6-BA09-B1EB-BE28-427D6FD45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1" y="3508375"/>
            <a:ext cx="5254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2:1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9289" name="Rectangle 73">
            <a:extLst>
              <a:ext uri="{FF2B5EF4-FFF2-40B4-BE49-F238E27FC236}">
                <a16:creationId xmlns:a16="http://schemas.microsoft.com/office/drawing/2014/main" id="{2439B72E-6C4E-A376-8A07-4DBE8370C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1" y="4184650"/>
            <a:ext cx="5254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2:1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9290" name="Rectangle 74">
            <a:extLst>
              <a:ext uri="{FF2B5EF4-FFF2-40B4-BE49-F238E27FC236}">
                <a16:creationId xmlns:a16="http://schemas.microsoft.com/office/drawing/2014/main" id="{88A43BC1-2356-45B9-41F9-EB8B42C9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1" y="4860926"/>
            <a:ext cx="525463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2:1</a:t>
            </a:r>
            <a:br>
              <a:rPr lang="en-US" altLang="en-US" sz="1800"/>
            </a:br>
            <a:r>
              <a:rPr lang="en-US" altLang="en-US" sz="1800"/>
              <a:t>mux</a:t>
            </a:r>
          </a:p>
        </p:txBody>
      </p:sp>
      <p:sp>
        <p:nvSpPr>
          <p:cNvPr id="9291" name="Rectangle 75">
            <a:extLst>
              <a:ext uri="{FF2B5EF4-FFF2-40B4-BE49-F238E27FC236}">
                <a16:creationId xmlns:a16="http://schemas.microsoft.com/office/drawing/2014/main" id="{DB952C93-2DA8-A18D-3F51-A2FE0F989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9" y="4148139"/>
            <a:ext cx="300037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4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5</a:t>
            </a:r>
            <a:endParaRPr lang="en-US" altLang="en-US" sz="1800"/>
          </a:p>
        </p:txBody>
      </p:sp>
      <p:sp>
        <p:nvSpPr>
          <p:cNvPr id="9292" name="Rectangle 76">
            <a:extLst>
              <a:ext uri="{FF2B5EF4-FFF2-40B4-BE49-F238E27FC236}">
                <a16:creationId xmlns:a16="http://schemas.microsoft.com/office/drawing/2014/main" id="{75AE9135-A7BB-FD2D-AF47-67B6CBAE0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9" y="3470276"/>
            <a:ext cx="300037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2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  <p:sp>
        <p:nvSpPr>
          <p:cNvPr id="9293" name="Rectangle 77">
            <a:extLst>
              <a:ext uri="{FF2B5EF4-FFF2-40B4-BE49-F238E27FC236}">
                <a16:creationId xmlns:a16="http://schemas.microsoft.com/office/drawing/2014/main" id="{7114C34E-EB6B-C996-2CE1-6FA34DCD5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9" y="2794000"/>
            <a:ext cx="300037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0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1</a:t>
            </a:r>
            <a:endParaRPr lang="en-US" altLang="en-US" sz="1800"/>
          </a:p>
        </p:txBody>
      </p:sp>
      <p:sp>
        <p:nvSpPr>
          <p:cNvPr id="9294" name="Rectangle 78">
            <a:extLst>
              <a:ext uri="{FF2B5EF4-FFF2-40B4-BE49-F238E27FC236}">
                <a16:creationId xmlns:a16="http://schemas.microsoft.com/office/drawing/2014/main" id="{961B1302-C60E-C246-6D33-FF5438AD7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4439" y="4824414"/>
            <a:ext cx="300037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5987" tIns="230192" rIns="15987" bIns="22645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6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7</a:t>
            </a:r>
            <a:endParaRPr lang="en-US" altLang="en-US" sz="1800"/>
          </a:p>
        </p:txBody>
      </p:sp>
      <p:sp>
        <p:nvSpPr>
          <p:cNvPr id="9295" name="Rectangle 79">
            <a:extLst>
              <a:ext uri="{FF2B5EF4-FFF2-40B4-BE49-F238E27FC236}">
                <a16:creationId xmlns:a16="http://schemas.microsoft.com/office/drawing/2014/main" id="{D5E0A563-7A33-54C2-CA52-86BE8D3B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4" y="2932114"/>
            <a:ext cx="2905125" cy="2744787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5987" tIns="230192" rIns="15987" bIns="22645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96" name="Rectangle 80">
            <a:extLst>
              <a:ext uri="{FF2B5EF4-FFF2-40B4-BE49-F238E27FC236}">
                <a16:creationId xmlns:a16="http://schemas.microsoft.com/office/drawing/2014/main" id="{A20A6A9A-8E12-B7F4-003B-BCBA57E29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6" y="2481264"/>
            <a:ext cx="11398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200"/>
              </a:lnSpc>
              <a:spcBef>
                <a:spcPts val="2000"/>
              </a:spcBef>
              <a:spcAft>
                <a:spcPct val="0"/>
              </a:spcAft>
              <a:buClr>
                <a:srgbClr val="0041FF"/>
              </a:buClr>
              <a:buSzPct val="85000"/>
            </a:pPr>
            <a:r>
              <a:rPr lang="en-US" altLang="en-US" sz="2400">
                <a:solidFill>
                  <a:srgbClr val="CC3399"/>
                </a:solidFill>
              </a:rPr>
              <a:t>8:1 mux</a:t>
            </a:r>
            <a:endParaRPr lang="en-US" altLang="en-US" sz="1800" b="1">
              <a:solidFill>
                <a:srgbClr val="CC3399"/>
              </a:solidFill>
              <a:latin typeface="Arial" panose="020B0604020202020204" pitchFamily="34" charset="0"/>
            </a:endParaRPr>
          </a:p>
        </p:txBody>
      </p:sp>
      <p:sp>
        <p:nvSpPr>
          <p:cNvPr id="9297" name="Rectangle 81">
            <a:extLst>
              <a:ext uri="{FF2B5EF4-FFF2-40B4-BE49-F238E27FC236}">
                <a16:creationId xmlns:a16="http://schemas.microsoft.com/office/drawing/2014/main" id="{B0B6FF66-712A-B047-300B-1F132210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5551" y="2481264"/>
            <a:ext cx="113982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795" tIns="26626" rIns="18795" bIns="26626"/>
          <a:lstStyle>
            <a:lvl1pPr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572000" algn="l"/>
                <a:tab pos="5486400" algn="l"/>
                <a:tab pos="640080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2200"/>
              </a:lnSpc>
              <a:spcBef>
                <a:spcPts val="2000"/>
              </a:spcBef>
              <a:spcAft>
                <a:spcPct val="0"/>
              </a:spcAft>
              <a:buClr>
                <a:srgbClr val="0041FF"/>
              </a:buClr>
              <a:buSzPct val="85000"/>
            </a:pPr>
            <a:r>
              <a:rPr lang="en-US" altLang="en-US" sz="2400">
                <a:solidFill>
                  <a:srgbClr val="CC3399"/>
                </a:solidFill>
              </a:rPr>
              <a:t>8:1 mux</a:t>
            </a:r>
            <a:endParaRPr lang="en-US" altLang="en-US" sz="1800" b="1">
              <a:solidFill>
                <a:srgbClr val="CC3399"/>
              </a:solidFill>
              <a:latin typeface="Arial" panose="020B0604020202020204" pitchFamily="34" charset="0"/>
            </a:endParaRPr>
          </a:p>
        </p:txBody>
      </p:sp>
      <p:sp>
        <p:nvSpPr>
          <p:cNvPr id="9298" name="Rectangle 82">
            <a:extLst>
              <a:ext uri="{FF2B5EF4-FFF2-40B4-BE49-F238E27FC236}">
                <a16:creationId xmlns:a16="http://schemas.microsoft.com/office/drawing/2014/main" id="{DAD57389-9908-B52D-DDD3-A041BC52C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2763839"/>
            <a:ext cx="300038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50" tIns="259909" rIns="18050" bIns="25570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ts val="1775"/>
              </a:lnSpc>
              <a:spcBef>
                <a:spcPts val="1975"/>
              </a:spcBef>
              <a:spcAft>
                <a:spcPct val="0"/>
              </a:spcAft>
            </a:pPr>
            <a:r>
              <a:rPr lang="en-US" altLang="en-US" sz="1800"/>
              <a:t>I</a:t>
            </a:r>
            <a:r>
              <a:rPr lang="en-US" altLang="en-US" sz="1800" baseline="-25000"/>
              <a:t>0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1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2</a:t>
            </a:r>
            <a:br>
              <a:rPr lang="en-US" altLang="en-US" sz="1800"/>
            </a:br>
            <a:r>
              <a:rPr lang="en-US" altLang="en-US" sz="1800"/>
              <a:t>I</a:t>
            </a:r>
            <a:r>
              <a:rPr lang="en-US" altLang="en-US" sz="1800" baseline="-25000"/>
              <a:t>3</a:t>
            </a:r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163F7C-E657-3E3D-4526-8F0ECB033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Multiplexers as general-purpose logic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28780AC-D340-4280-8FD0-56B83E27B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3188" y="1707356"/>
            <a:ext cx="10504681" cy="2120108"/>
          </a:xfrm>
        </p:spPr>
        <p:txBody>
          <a:bodyPr/>
          <a:lstStyle/>
          <a:p>
            <a:pPr>
              <a:tabLst>
                <a:tab pos="2398713" algn="l"/>
              </a:tabLst>
            </a:pPr>
            <a:r>
              <a:rPr lang="en-US" altLang="en-US" dirty="0"/>
              <a:t>A 2</a:t>
            </a:r>
            <a:r>
              <a:rPr lang="en-US" altLang="en-US" baseline="30000" dirty="0"/>
              <a:t>n</a:t>
            </a:r>
            <a:r>
              <a:rPr lang="en-US" altLang="en-US" dirty="0"/>
              <a:t>:1 mux can implement any function of n variables</a:t>
            </a:r>
          </a:p>
          <a:p>
            <a:pPr lvl="1">
              <a:tabLst>
                <a:tab pos="2398713" algn="l"/>
              </a:tabLst>
            </a:pPr>
            <a:r>
              <a:rPr lang="en-US" altLang="en-US" dirty="0"/>
              <a:t>A lookup table</a:t>
            </a:r>
          </a:p>
          <a:p>
            <a:pPr lvl="1">
              <a:tabLst>
                <a:tab pos="2398713" algn="l"/>
              </a:tabLst>
            </a:pPr>
            <a:r>
              <a:rPr lang="en-US" altLang="en-US" dirty="0"/>
              <a:t>A 2</a:t>
            </a:r>
            <a:r>
              <a:rPr lang="en-US" altLang="en-US" baseline="40000" dirty="0"/>
              <a:t>n – 1</a:t>
            </a:r>
            <a:r>
              <a:rPr lang="en-US" altLang="en-US" dirty="0"/>
              <a:t>:1 mux also can implement any function of n variables</a:t>
            </a:r>
          </a:p>
          <a:p>
            <a:pPr>
              <a:tabLst>
                <a:tab pos="2398713" algn="l"/>
              </a:tabLst>
            </a:pPr>
            <a:r>
              <a:rPr lang="en-US" altLang="en-US" dirty="0"/>
              <a:t>Example: F(A,B,C) = m0 + m2 + m6 + m7 				 = A'B'C' + A'BC' + ABC' + ABC			 = A'B'(C') + A'B(C') + AB()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A51E95B-454A-E3CD-E257-9EA8D1B59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4" y="3819526"/>
            <a:ext cx="1779587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543" tIns="26269" rIns="18543" bIns="26269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	B	C	F</a:t>
            </a:r>
            <a:br>
              <a:rPr lang="en-US" altLang="en-US"/>
            </a:br>
            <a:r>
              <a:rPr lang="en-US" altLang="en-US"/>
              <a:t>0	0	0	1</a:t>
            </a:r>
            <a:br>
              <a:rPr lang="en-US" altLang="en-US"/>
            </a:br>
            <a:r>
              <a:rPr lang="en-US" altLang="en-US"/>
              <a:t>0	0	1	0</a:t>
            </a:r>
            <a:br>
              <a:rPr lang="en-US" altLang="en-US"/>
            </a:br>
            <a:r>
              <a:rPr lang="en-US" altLang="en-US"/>
              <a:t>0	1	0	1</a:t>
            </a:r>
            <a:br>
              <a:rPr lang="en-US" altLang="en-US"/>
            </a:br>
            <a:r>
              <a:rPr lang="en-US" altLang="en-US"/>
              <a:t>0	1	1	0</a:t>
            </a:r>
            <a:br>
              <a:rPr lang="en-US" altLang="en-US"/>
            </a:br>
            <a:r>
              <a:rPr lang="en-US" altLang="en-US"/>
              <a:t>1	0	0	0</a:t>
            </a:r>
            <a:br>
              <a:rPr lang="en-US" altLang="en-US"/>
            </a:br>
            <a:r>
              <a:rPr lang="en-US" altLang="en-US"/>
              <a:t>1	0	1	0</a:t>
            </a:r>
            <a:br>
              <a:rPr lang="en-US" altLang="en-US"/>
            </a:br>
            <a:r>
              <a:rPr lang="en-US" altLang="en-US"/>
              <a:t>1	1	0	1</a:t>
            </a:r>
            <a:br>
              <a:rPr lang="en-US" altLang="en-US"/>
            </a:br>
            <a:r>
              <a:rPr lang="en-US" altLang="en-US"/>
              <a:t>1	1	1	1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0BEBFD3-5F2A-9778-3242-424DF2AF5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0839" y="4095750"/>
            <a:ext cx="376237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543" tIns="26269" rIns="18543" bIns="26269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C'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C'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0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1</a:t>
            </a:r>
          </a:p>
        </p:txBody>
      </p:sp>
      <p:sp>
        <p:nvSpPr>
          <p:cNvPr id="10246" name="Line 6">
            <a:extLst>
              <a:ext uri="{FF2B5EF4-FFF2-40B4-BE49-F238E27FC236}">
                <a16:creationId xmlns:a16="http://schemas.microsoft.com/office/drawing/2014/main" id="{67298B7E-28C2-00C6-6863-54D0EF88BB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1901" y="4057650"/>
            <a:ext cx="19288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543" tIns="26269" rIns="18543" bIns="26269"/>
          <a:lstStyle/>
          <a:p>
            <a:endParaRPr lang="en-US"/>
          </a:p>
        </p:txBody>
      </p:sp>
      <p:sp>
        <p:nvSpPr>
          <p:cNvPr id="10247" name="Line 7">
            <a:extLst>
              <a:ext uri="{FF2B5EF4-FFF2-40B4-BE49-F238E27FC236}">
                <a16:creationId xmlns:a16="http://schemas.microsoft.com/office/drawing/2014/main" id="{95406CE7-731E-DD9E-3659-E3C4B819E5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7300" y="3813175"/>
            <a:ext cx="0" cy="196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543" tIns="26269" rIns="18543" bIns="26269"/>
          <a:lstStyle/>
          <a:p>
            <a:endParaRPr lang="en-US"/>
          </a:p>
        </p:txBody>
      </p:sp>
      <p:sp>
        <p:nvSpPr>
          <p:cNvPr id="10248" name="Line 8">
            <a:extLst>
              <a:ext uri="{FF2B5EF4-FFF2-40B4-BE49-F238E27FC236}">
                <a16:creationId xmlns:a16="http://schemas.microsoft.com/office/drawing/2014/main" id="{14CC052F-0E80-E1F3-8D86-459D964D3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0" y="4064001"/>
            <a:ext cx="0" cy="1730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543" tIns="26269" rIns="18543" bIns="26269"/>
          <a:lstStyle/>
          <a:p>
            <a:endParaRPr lang="en-US"/>
          </a:p>
        </p:txBody>
      </p:sp>
      <p:sp>
        <p:nvSpPr>
          <p:cNvPr id="10249" name="Line 9">
            <a:extLst>
              <a:ext uri="{FF2B5EF4-FFF2-40B4-BE49-F238E27FC236}">
                <a16:creationId xmlns:a16="http://schemas.microsoft.com/office/drawing/2014/main" id="{0C8FAB67-FE02-CDD5-F42B-DBC4223B7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9201" y="4471988"/>
            <a:ext cx="19669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543" tIns="26269" rIns="18543" bIns="26269"/>
          <a:lstStyle/>
          <a:p>
            <a:endParaRPr lang="en-US"/>
          </a:p>
        </p:txBody>
      </p:sp>
      <p:sp>
        <p:nvSpPr>
          <p:cNvPr id="10250" name="Line 10">
            <a:extLst>
              <a:ext uri="{FF2B5EF4-FFF2-40B4-BE49-F238E27FC236}">
                <a16:creationId xmlns:a16="http://schemas.microsoft.com/office/drawing/2014/main" id="{F1235E92-BC58-28D4-2D7F-77D6D30EA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1901" y="4897438"/>
            <a:ext cx="19669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543" tIns="26269" rIns="18543" bIns="26269"/>
          <a:lstStyle/>
          <a:p>
            <a:endParaRPr lang="en-US"/>
          </a:p>
        </p:txBody>
      </p:sp>
      <p:sp>
        <p:nvSpPr>
          <p:cNvPr id="10251" name="Line 11">
            <a:extLst>
              <a:ext uri="{FF2B5EF4-FFF2-40B4-BE49-F238E27FC236}">
                <a16:creationId xmlns:a16="http://schemas.microsoft.com/office/drawing/2014/main" id="{F725EAD3-B8C9-49EF-72C4-70E4217BA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1901" y="5337175"/>
            <a:ext cx="19669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8543" tIns="26269" rIns="18543" bIns="26269"/>
          <a:lstStyle/>
          <a:p>
            <a:endParaRPr lang="en-US"/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B7D971D-FF2E-D327-C134-A480CEE85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3164" y="5094288"/>
            <a:ext cx="63817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02" tIns="24226" rIns="17102" bIns="242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S1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4FEB9C2-0475-0099-D4D9-8BF2072EC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701" y="5094288"/>
            <a:ext cx="63817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02" tIns="24226" rIns="17102" bIns="242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S0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BD7A64D0-6987-9D53-DA9B-D684AA4C6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838" y="4519613"/>
            <a:ext cx="52546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02" tIns="24226" rIns="17102" bIns="242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</a:t>
            </a:r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FFE4DD0-1FFD-2C01-3F39-F73FAF4E7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4346575"/>
            <a:ext cx="274638" cy="122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02" tIns="24226" rIns="17102" bIns="242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0</a:t>
            </a:r>
            <a:br>
              <a:rPr lang="en-US" altLang="en-US"/>
            </a:br>
            <a:r>
              <a:rPr lang="en-US" altLang="en-US"/>
              <a:t>1</a:t>
            </a:r>
            <a:br>
              <a:rPr lang="en-US" altLang="en-US"/>
            </a:br>
            <a:r>
              <a:rPr lang="en-US" altLang="en-US"/>
              <a:t>2</a:t>
            </a:r>
            <a:br>
              <a:rPr lang="en-US" altLang="en-US"/>
            </a:br>
            <a:r>
              <a:rPr lang="en-US" altLang="en-US"/>
              <a:t>3</a:t>
            </a:r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36002D77-4649-CD10-4B37-BAE7D64B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2951" y="4287838"/>
            <a:ext cx="1114425" cy="10525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7102" tIns="24226" rIns="17102" bIns="24226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57" name="Rectangle 17">
            <a:extLst>
              <a:ext uri="{FF2B5EF4-FFF2-40B4-BE49-F238E27FC236}">
                <a16:creationId xmlns:a16="http://schemas.microsoft.com/office/drawing/2014/main" id="{D3AF3579-36FA-6136-683A-3F011202D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1" y="4699001"/>
            <a:ext cx="11144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02" tIns="24226" rIns="17102" bIns="242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4:1 MUX</a:t>
            </a:r>
          </a:p>
        </p:txBody>
      </p:sp>
      <p:sp>
        <p:nvSpPr>
          <p:cNvPr id="10258" name="Line 18">
            <a:extLst>
              <a:ext uri="{FF2B5EF4-FFF2-40B4-BE49-F238E27FC236}">
                <a16:creationId xmlns:a16="http://schemas.microsoft.com/office/drawing/2014/main" id="{F33F048E-045A-0E12-907C-5EC8538F8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0550" y="4821238"/>
            <a:ext cx="3508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7102" tIns="24226" rIns="17102" bIns="24226"/>
          <a:lstStyle/>
          <a:p>
            <a:endParaRPr lang="en-US"/>
          </a:p>
        </p:txBody>
      </p:sp>
      <p:sp>
        <p:nvSpPr>
          <p:cNvPr id="10259" name="Line 19">
            <a:extLst>
              <a:ext uri="{FF2B5EF4-FFF2-40B4-BE49-F238E27FC236}">
                <a16:creationId xmlns:a16="http://schemas.microsoft.com/office/drawing/2014/main" id="{4E9D3BA9-F91C-4922-5173-78D988EA50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2126" y="4494213"/>
            <a:ext cx="25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7102" tIns="24226" rIns="17102" bIns="24226"/>
          <a:lstStyle/>
          <a:p>
            <a:endParaRPr lang="en-US"/>
          </a:p>
        </p:txBody>
      </p:sp>
      <p:sp>
        <p:nvSpPr>
          <p:cNvPr id="10260" name="Line 20">
            <a:extLst>
              <a:ext uri="{FF2B5EF4-FFF2-40B4-BE49-F238E27FC236}">
                <a16:creationId xmlns:a16="http://schemas.microsoft.com/office/drawing/2014/main" id="{6A06940B-6BD6-EEF3-6E7F-477E9AA3F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12126" y="4708525"/>
            <a:ext cx="25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7102" tIns="24226" rIns="17102" bIns="24226"/>
          <a:lstStyle/>
          <a:p>
            <a:endParaRPr lang="en-US"/>
          </a:p>
        </p:txBody>
      </p:sp>
      <p:sp>
        <p:nvSpPr>
          <p:cNvPr id="10261" name="Line 21">
            <a:extLst>
              <a:ext uri="{FF2B5EF4-FFF2-40B4-BE49-F238E27FC236}">
                <a16:creationId xmlns:a16="http://schemas.microsoft.com/office/drawing/2014/main" id="{2FBED814-9103-281E-C1DC-033055A58A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4826" y="4933950"/>
            <a:ext cx="238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7102" tIns="24226" rIns="17102" bIns="24226"/>
          <a:lstStyle/>
          <a:p>
            <a:endParaRPr lang="en-US"/>
          </a:p>
        </p:txBody>
      </p:sp>
      <p:sp>
        <p:nvSpPr>
          <p:cNvPr id="10262" name="Line 22">
            <a:extLst>
              <a:ext uri="{FF2B5EF4-FFF2-40B4-BE49-F238E27FC236}">
                <a16:creationId xmlns:a16="http://schemas.microsoft.com/office/drawing/2014/main" id="{6DC7F9DC-38E9-BF96-BF97-DEDBC2A1DF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7526" y="5133975"/>
            <a:ext cx="2254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7102" tIns="24226" rIns="17102" bIns="24226"/>
          <a:lstStyle/>
          <a:p>
            <a:endParaRPr lang="en-US"/>
          </a:p>
        </p:txBody>
      </p:sp>
      <p:sp>
        <p:nvSpPr>
          <p:cNvPr id="10263" name="Rectangle 23">
            <a:extLst>
              <a:ext uri="{FF2B5EF4-FFF2-40B4-BE49-F238E27FC236}">
                <a16:creationId xmlns:a16="http://schemas.microsoft.com/office/drawing/2014/main" id="{4E7F9DA0-9999-DD87-ED53-6EE1A28F2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0" y="4344989"/>
            <a:ext cx="338138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7102" tIns="24226" rIns="17102" bIns="24226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C'</a:t>
            </a:r>
            <a:br>
              <a:rPr lang="en-US" altLang="en-US"/>
            </a:br>
            <a:r>
              <a:rPr lang="en-US" altLang="en-US"/>
              <a:t>C'</a:t>
            </a:r>
            <a:br>
              <a:rPr lang="en-US" altLang="en-US"/>
            </a:br>
            <a:r>
              <a:rPr lang="en-US" altLang="en-US"/>
              <a:t>0</a:t>
            </a:r>
            <a:br>
              <a:rPr lang="en-US" altLang="en-US"/>
            </a:br>
            <a:r>
              <a:rPr lang="en-US" altLang="en-US"/>
              <a:t>1</a:t>
            </a:r>
          </a:p>
        </p:txBody>
      </p:sp>
      <p:sp>
        <p:nvSpPr>
          <p:cNvPr id="10264" name="Line 24">
            <a:extLst>
              <a:ext uri="{FF2B5EF4-FFF2-40B4-BE49-F238E27FC236}">
                <a16:creationId xmlns:a16="http://schemas.microsoft.com/office/drawing/2014/main" id="{A5585E2B-4CDE-9FAD-59FB-F431011CB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2863" y="5340351"/>
            <a:ext cx="0" cy="3143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7102" tIns="24226" rIns="17102" bIns="24226"/>
          <a:lstStyle/>
          <a:p>
            <a:endParaRPr lang="en-US"/>
          </a:p>
        </p:txBody>
      </p:sp>
      <p:sp>
        <p:nvSpPr>
          <p:cNvPr id="10265" name="Line 25">
            <a:extLst>
              <a:ext uri="{FF2B5EF4-FFF2-40B4-BE49-F238E27FC236}">
                <a16:creationId xmlns:a16="http://schemas.microsoft.com/office/drawing/2014/main" id="{11455082-7A21-689D-D7CD-C4704E5AF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07513" y="5340351"/>
            <a:ext cx="0" cy="301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7102" tIns="24226" rIns="17102" bIns="24226"/>
          <a:lstStyle/>
          <a:p>
            <a:endParaRPr lang="en-US"/>
          </a:p>
        </p:txBody>
      </p:sp>
      <p:sp>
        <p:nvSpPr>
          <p:cNvPr id="10266" name="Rectangle 26">
            <a:extLst>
              <a:ext uri="{FF2B5EF4-FFF2-40B4-BE49-F238E27FC236}">
                <a16:creationId xmlns:a16="http://schemas.microsoft.com/office/drawing/2014/main" id="{64E000A4-6409-F318-1C75-D972474C9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6" y="3900488"/>
            <a:ext cx="2381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647" tIns="23581" rIns="16647" bIns="2358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0</a:t>
            </a:r>
            <a:br>
              <a:rPr lang="en-US" altLang="en-US"/>
            </a:br>
            <a:r>
              <a:rPr lang="en-US" altLang="en-US"/>
              <a:t>1</a:t>
            </a:r>
            <a:br>
              <a:rPr lang="en-US" altLang="en-US"/>
            </a:br>
            <a:r>
              <a:rPr lang="en-US" altLang="en-US"/>
              <a:t>2</a:t>
            </a:r>
            <a:br>
              <a:rPr lang="en-US" altLang="en-US"/>
            </a:br>
            <a:r>
              <a:rPr lang="en-US" altLang="en-US"/>
              <a:t>3</a:t>
            </a:r>
            <a:br>
              <a:rPr lang="en-US" altLang="en-US"/>
            </a:br>
            <a:r>
              <a:rPr lang="en-US" altLang="en-US"/>
              <a:t>4</a:t>
            </a:r>
            <a:br>
              <a:rPr lang="en-US" altLang="en-US"/>
            </a:br>
            <a:r>
              <a:rPr lang="en-US" altLang="en-US"/>
              <a:t>5</a:t>
            </a:r>
            <a:br>
              <a:rPr lang="en-US" altLang="en-US"/>
            </a:br>
            <a:r>
              <a:rPr lang="en-US" altLang="en-US"/>
              <a:t>6</a:t>
            </a:r>
            <a:br>
              <a:rPr lang="en-US" altLang="en-US"/>
            </a:br>
            <a:r>
              <a:rPr lang="en-US" altLang="en-US"/>
              <a:t>7</a:t>
            </a:r>
          </a:p>
        </p:txBody>
      </p:sp>
      <p:sp>
        <p:nvSpPr>
          <p:cNvPr id="10267" name="Rectangle 27">
            <a:extLst>
              <a:ext uri="{FF2B5EF4-FFF2-40B4-BE49-F238E27FC236}">
                <a16:creationId xmlns:a16="http://schemas.microsoft.com/office/drawing/2014/main" id="{470BB6C3-6C1E-F1B5-8FFE-3032A323B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139" y="3900488"/>
            <a:ext cx="2635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647" tIns="23581" rIns="16647" bIns="2358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1</a:t>
            </a:r>
            <a:br>
              <a:rPr lang="en-US" altLang="en-US"/>
            </a:br>
            <a:r>
              <a:rPr lang="en-US" altLang="en-US"/>
              <a:t>0</a:t>
            </a:r>
            <a:br>
              <a:rPr lang="en-US" altLang="en-US"/>
            </a:br>
            <a:r>
              <a:rPr lang="en-US" altLang="en-US"/>
              <a:t>1</a:t>
            </a:r>
            <a:br>
              <a:rPr lang="en-US" altLang="en-US"/>
            </a:br>
            <a:r>
              <a:rPr lang="en-US" altLang="en-US"/>
              <a:t>0</a:t>
            </a:r>
            <a:br>
              <a:rPr lang="en-US" altLang="en-US"/>
            </a:br>
            <a:r>
              <a:rPr lang="en-US" altLang="en-US"/>
              <a:t>0</a:t>
            </a:r>
            <a:br>
              <a:rPr lang="en-US" altLang="en-US"/>
            </a:br>
            <a:r>
              <a:rPr lang="en-US" altLang="en-US"/>
              <a:t>0</a:t>
            </a:r>
            <a:br>
              <a:rPr lang="en-US" altLang="en-US"/>
            </a:br>
            <a:r>
              <a:rPr lang="en-US" altLang="en-US"/>
              <a:t>1</a:t>
            </a:r>
            <a:br>
              <a:rPr lang="en-US" altLang="en-US"/>
            </a:br>
            <a:r>
              <a:rPr lang="en-US" altLang="en-US"/>
              <a:t>1</a:t>
            </a:r>
          </a:p>
        </p:txBody>
      </p: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764B7F91-863A-AD79-FA37-A816D1507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6" y="5562600"/>
            <a:ext cx="639763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647" tIns="23581" rIns="16647" bIns="2358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S2</a:t>
            </a:r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F425DB75-6DAB-4946-BB79-CC9FDC86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6" y="4665663"/>
            <a:ext cx="11144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647" tIns="23581" rIns="16647" bIns="2358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8:1 MUX</a:t>
            </a:r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AA93437B-BD23-272D-A3BF-37E716096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3" y="5562600"/>
            <a:ext cx="6397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647" tIns="23581" rIns="16647" bIns="2358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S1</a:t>
            </a:r>
          </a:p>
        </p:txBody>
      </p:sp>
      <p:sp>
        <p:nvSpPr>
          <p:cNvPr id="10271" name="Rectangle 31">
            <a:extLst>
              <a:ext uri="{FF2B5EF4-FFF2-40B4-BE49-F238E27FC236}">
                <a16:creationId xmlns:a16="http://schemas.microsoft.com/office/drawing/2014/main" id="{54F1022C-E4DA-9563-7DBA-54AB81E8F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1" y="5562600"/>
            <a:ext cx="6381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647" tIns="23581" rIns="16647" bIns="2358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S0</a:t>
            </a:r>
          </a:p>
        </p:txBody>
      </p:sp>
      <p:sp>
        <p:nvSpPr>
          <p:cNvPr id="10272" name="Rectangle 32">
            <a:extLst>
              <a:ext uri="{FF2B5EF4-FFF2-40B4-BE49-F238E27FC236}">
                <a16:creationId xmlns:a16="http://schemas.microsoft.com/office/drawing/2014/main" id="{E474907E-92E2-F4E7-1EE0-0DEB734A4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6" y="4478338"/>
            <a:ext cx="525463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6647" tIns="23581" rIns="16647" bIns="23581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F</a:t>
            </a:r>
          </a:p>
        </p:txBody>
      </p:sp>
      <p:sp>
        <p:nvSpPr>
          <p:cNvPr id="10273" name="Rectangle 33">
            <a:extLst>
              <a:ext uri="{FF2B5EF4-FFF2-40B4-BE49-F238E27FC236}">
                <a16:creationId xmlns:a16="http://schemas.microsoft.com/office/drawing/2014/main" id="{D06F0391-97E1-93DD-5B90-199B41FE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739" y="3832225"/>
            <a:ext cx="1114425" cy="19685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6647" tIns="23581" rIns="16647" bIns="23581"/>
          <a:lstStyle>
            <a:lvl1pPr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lnSpc>
                <a:spcPts val="1675"/>
              </a:lnSpc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74" name="Line 34">
            <a:extLst>
              <a:ext uri="{FF2B5EF4-FFF2-40B4-BE49-F238E27FC236}">
                <a16:creationId xmlns:a16="http://schemas.microsoft.com/office/drawing/2014/main" id="{0DDC8E91-A787-102C-4A56-D5746B9FF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3564" y="4778375"/>
            <a:ext cx="3508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75" name="Line 35">
            <a:extLst>
              <a:ext uri="{FF2B5EF4-FFF2-40B4-BE49-F238E27FC236}">
                <a16:creationId xmlns:a16="http://schemas.microsoft.com/office/drawing/2014/main" id="{BFF45A46-4893-4410-ED0C-DED11645B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2914" y="4038600"/>
            <a:ext cx="25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76" name="Line 36">
            <a:extLst>
              <a:ext uri="{FF2B5EF4-FFF2-40B4-BE49-F238E27FC236}">
                <a16:creationId xmlns:a16="http://schemas.microsoft.com/office/drawing/2014/main" id="{457DC3DA-F813-5DFD-5F58-1DD55CE912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2914" y="4252913"/>
            <a:ext cx="25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77" name="Line 37">
            <a:extLst>
              <a:ext uri="{FF2B5EF4-FFF2-40B4-BE49-F238E27FC236}">
                <a16:creationId xmlns:a16="http://schemas.microsoft.com/office/drawing/2014/main" id="{5C650185-0AA6-E7A7-6A19-4504DC7B9C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5614" y="4478338"/>
            <a:ext cx="238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78" name="Line 38">
            <a:extLst>
              <a:ext uri="{FF2B5EF4-FFF2-40B4-BE49-F238E27FC236}">
                <a16:creationId xmlns:a16="http://schemas.microsoft.com/office/drawing/2014/main" id="{29573E9E-D407-EF71-774F-9B417AA3E0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8314" y="4678363"/>
            <a:ext cx="2254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79" name="Line 39">
            <a:extLst>
              <a:ext uri="{FF2B5EF4-FFF2-40B4-BE49-F238E27FC236}">
                <a16:creationId xmlns:a16="http://schemas.microsoft.com/office/drawing/2014/main" id="{FAF9CA0E-ED18-AAC8-ED6A-343621E85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4400" y="5813426"/>
            <a:ext cx="0" cy="295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80" name="Line 40">
            <a:extLst>
              <a:ext uri="{FF2B5EF4-FFF2-40B4-BE49-F238E27FC236}">
                <a16:creationId xmlns:a16="http://schemas.microsoft.com/office/drawing/2014/main" id="{8900194F-E281-A63F-15D2-1E79264892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8250" y="5813426"/>
            <a:ext cx="0" cy="301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81" name="Line 41">
            <a:extLst>
              <a:ext uri="{FF2B5EF4-FFF2-40B4-BE49-F238E27FC236}">
                <a16:creationId xmlns:a16="http://schemas.microsoft.com/office/drawing/2014/main" id="{FF63741D-B3D6-5441-EA95-C2F208AD03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4" y="4903788"/>
            <a:ext cx="25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82" name="Line 42">
            <a:extLst>
              <a:ext uri="{FF2B5EF4-FFF2-40B4-BE49-F238E27FC236}">
                <a16:creationId xmlns:a16="http://schemas.microsoft.com/office/drawing/2014/main" id="{382173E0-6A99-157A-C253-129EFFA210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0214" y="5118100"/>
            <a:ext cx="2508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83" name="Line 43">
            <a:extLst>
              <a:ext uri="{FF2B5EF4-FFF2-40B4-BE49-F238E27FC236}">
                <a16:creationId xmlns:a16="http://schemas.microsoft.com/office/drawing/2014/main" id="{32F9FA41-C42A-FEB6-2D25-CE385DA201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22914" y="5343525"/>
            <a:ext cx="2381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84" name="Line 44">
            <a:extLst>
              <a:ext uri="{FF2B5EF4-FFF2-40B4-BE49-F238E27FC236}">
                <a16:creationId xmlns:a16="http://schemas.microsoft.com/office/drawing/2014/main" id="{BA00F17C-6AC4-A4DF-5D77-86733198D0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35614" y="5543550"/>
            <a:ext cx="2254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85" name="Line 45">
            <a:extLst>
              <a:ext uri="{FF2B5EF4-FFF2-40B4-BE49-F238E27FC236}">
                <a16:creationId xmlns:a16="http://schemas.microsoft.com/office/drawing/2014/main" id="{F6D33F8B-FA45-93B4-CDB3-22FD1EB15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300" y="5826126"/>
            <a:ext cx="0" cy="301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6647" tIns="23581" rIns="16647" bIns="23581"/>
          <a:lstStyle/>
          <a:p>
            <a:endParaRPr lang="en-US"/>
          </a:p>
        </p:txBody>
      </p:sp>
      <p:sp>
        <p:nvSpPr>
          <p:cNvPr id="10286" name="Rectangle 46">
            <a:extLst>
              <a:ext uri="{FF2B5EF4-FFF2-40B4-BE49-F238E27FC236}">
                <a16:creationId xmlns:a16="http://schemas.microsoft.com/office/drawing/2014/main" id="{F4E1942B-9440-54B1-BCA2-4FF4EACAB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6" y="6130925"/>
            <a:ext cx="119062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543" tIns="26269" rIns="18543" bIns="26269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    B    C</a:t>
            </a:r>
          </a:p>
        </p:txBody>
      </p:sp>
      <p:sp>
        <p:nvSpPr>
          <p:cNvPr id="10287" name="Rectangle 47">
            <a:extLst>
              <a:ext uri="{FF2B5EF4-FFF2-40B4-BE49-F238E27FC236}">
                <a16:creationId xmlns:a16="http://schemas.microsoft.com/office/drawing/2014/main" id="{57614EDA-0D00-937E-53EF-47C29E71C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9" y="5653089"/>
            <a:ext cx="6000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543" tIns="26269" rIns="18543" bIns="26269"/>
          <a:lstStyle>
            <a:lvl1pPr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1pPr>
            <a:lvl2pPr marL="742950" indent="-28575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2pPr>
            <a:lvl3pPr marL="11430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3pPr>
            <a:lvl4pPr marL="16002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4pPr>
            <a:lvl5pPr marL="2057400" indent="-228600" defTabSz="901700" eaLnBrk="0" hangingPunct="0">
              <a:lnSpc>
                <a:spcPts val="1675"/>
              </a:lnSpc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5pPr>
            <a:lvl6pPr marL="25146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6pPr>
            <a:lvl7pPr marL="29718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7pPr>
            <a:lvl8pPr marL="34290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8pPr>
            <a:lvl9pPr marL="3886200" indent="-228600" defTabSz="901700" eaLnBrk="0" fontAlgn="base" hangingPunct="0">
              <a:lnSpc>
                <a:spcPts val="1675"/>
              </a:lnSpc>
              <a:spcBef>
                <a:spcPct val="0"/>
              </a:spcBef>
              <a:spcAft>
                <a:spcPts val="1975"/>
              </a:spcAft>
              <a:tabLst>
                <a:tab pos="450850" algn="l"/>
                <a:tab pos="901700" algn="l"/>
                <a:tab pos="1352550" algn="l"/>
              </a:tabLst>
              <a:defRPr sz="1600">
                <a:solidFill>
                  <a:srgbClr val="0000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/>
              <a:t>A    B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2018-00EE-1225-7825-9A544FE8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Multiplexers as general-purpose logic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1D2D8-64CB-04B6-55EE-894D36A2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7FB6F-33FA-E778-82E4-DAB2AC81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1026" name="Picture 2" descr=" multiplexers and demultiplexers">
            <a:extLst>
              <a:ext uri="{FF2B5EF4-FFF2-40B4-BE49-F238E27FC236}">
                <a16:creationId xmlns:a16="http://schemas.microsoft.com/office/drawing/2014/main" id="{040B3BD9-E0E4-AB0F-68F0-488B68CBA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t="39782" r="4651" b="9841"/>
          <a:stretch/>
        </p:blipFill>
        <p:spPr bwMode="auto">
          <a:xfrm>
            <a:off x="2080727" y="2433898"/>
            <a:ext cx="7240556" cy="318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562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89D25-5A7C-CAD6-D83C-48D1B4FDF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Multiplexers as general-purpose logic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C7ED2-6AE7-8FA1-12B0-43A92381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9CEE3-244E-56E2-49F6-DC96207E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DE2A4-4D6D-BA23-97F1-783EC8F62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53" y="1878734"/>
            <a:ext cx="6994467" cy="443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0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D0CA-6407-D718-1262-3BB7D986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Multiplexers as general-purpose logic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93FEA-1309-DFC7-93A1-B9047950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07EC6-ED42-EDF7-C10B-636A3CB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CBEF4F-8093-95EF-9A29-99BAACC1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67" y="1875452"/>
            <a:ext cx="9683706" cy="440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3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B7630C-6805-41DE-C63D-C5098304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previous lecture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EB1D6D-783B-A402-15C5-4F4BB76F3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Cascading of functions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Adder (Half, Full, Parallel)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Athematic using adder function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Subtractor (Half Full)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Adder Subtractor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Comparator (Con.t)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88AE78-47B6-DA50-C393-6E15E370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Zain Uddin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C8D615-4E42-FAE3-C0A9-1AB6DDE3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E88F19-6304-47FC-B56C-70C2EBBFAEE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4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Text Box 5">
            <a:extLst>
              <a:ext uri="{FF2B5EF4-FFF2-40B4-BE49-F238E27FC236}">
                <a16:creationId xmlns:a16="http://schemas.microsoft.com/office/drawing/2014/main" id="{21DBB93A-F2A8-2DDE-EF9A-677AF7B6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1"/>
            <a:ext cx="7315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The function of a comparator is to compare the magnitudes of two binary numbers to determine the relationship between them. In the simplest form, a comparator can test for equality using XNOR gates.</a:t>
            </a:r>
          </a:p>
        </p:txBody>
      </p:sp>
      <p:graphicFrame>
        <p:nvGraphicFramePr>
          <p:cNvPr id="118803" name="Object 19">
            <a:extLst>
              <a:ext uri="{FF2B5EF4-FFF2-40B4-BE49-F238E27FC236}">
                <a16:creationId xmlns:a16="http://schemas.microsoft.com/office/drawing/2014/main" id="{33724E05-DAE2-601D-B6D8-EDA0016F3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8" y="3863975"/>
          <a:ext cx="3048000" cy="220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1454377" imgH="1053064" progId="CorelDRAW.Graphic.13">
                  <p:embed/>
                </p:oleObj>
              </mc:Choice>
              <mc:Fallback>
                <p:oleObj name="CorelDRAW" r:id="rId3" imgW="1454377" imgH="1053064" progId="CorelDRAW.Graphic.13">
                  <p:embed/>
                  <p:pic>
                    <p:nvPicPr>
                      <p:cNvPr id="118803" name="Object 19">
                        <a:extLst>
                          <a:ext uri="{FF2B5EF4-FFF2-40B4-BE49-F238E27FC236}">
                            <a16:creationId xmlns:a16="http://schemas.microsoft.com/office/drawing/2014/main" id="{33724E05-DAE2-601D-B6D8-EDA0016F3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40000" contrast="-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3863975"/>
                        <a:ext cx="3048000" cy="220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4" name="WordArt 20">
            <a:extLst>
              <a:ext uri="{FF2B5EF4-FFF2-40B4-BE49-F238E27FC236}">
                <a16:creationId xmlns:a16="http://schemas.microsoft.com/office/drawing/2014/main" id="{BAAA1BD4-9921-01BB-075A-93B9A8C0EB28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2751138"/>
            <a:ext cx="12192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Example</a:t>
            </a:r>
          </a:p>
        </p:txBody>
      </p:sp>
      <p:sp>
        <p:nvSpPr>
          <p:cNvPr id="118805" name="WordArt 21">
            <a:extLst>
              <a:ext uri="{FF2B5EF4-FFF2-40B4-BE49-F238E27FC236}">
                <a16:creationId xmlns:a16="http://schemas.microsoft.com/office/drawing/2014/main" id="{1AA98E06-806B-C480-8DD8-B56BD3D6E20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14600" y="3276601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80000"/>
                    </a:srgbClr>
                  </a:outerShdw>
                </a:effectLst>
                <a:latin typeface="Impact" panose="020B0806030902050204" pitchFamily="34" charset="0"/>
              </a:rPr>
              <a:t>Solution</a:t>
            </a:r>
          </a:p>
        </p:txBody>
      </p:sp>
      <p:sp>
        <p:nvSpPr>
          <p:cNvPr id="118806" name="Text Box 22">
            <a:extLst>
              <a:ext uri="{FF2B5EF4-FFF2-40B4-BE49-F238E27FC236}">
                <a16:creationId xmlns:a16="http://schemas.microsoft.com/office/drawing/2014/main" id="{E53D5B99-F76B-2EC2-ABF2-E61B784A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743201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How could you test two 4-bit numbers for equality?</a:t>
            </a:r>
          </a:p>
        </p:txBody>
      </p:sp>
      <p:sp>
        <p:nvSpPr>
          <p:cNvPr id="118807" name="Text Box 23">
            <a:extLst>
              <a:ext uri="{FF2B5EF4-FFF2-40B4-BE49-F238E27FC236}">
                <a16:creationId xmlns:a16="http://schemas.microsoft.com/office/drawing/2014/main" id="{9BCC2AFA-4EEE-0974-788D-E1CC077B1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52801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AND the outputs of four XNOR gates.</a:t>
            </a:r>
          </a:p>
        </p:txBody>
      </p:sp>
      <p:sp>
        <p:nvSpPr>
          <p:cNvPr id="118834" name="Text Box 50">
            <a:extLst>
              <a:ext uri="{FF2B5EF4-FFF2-40B4-BE49-F238E27FC236}">
                <a16:creationId xmlns:a16="http://schemas.microsoft.com/office/drawing/2014/main" id="{35B0A7B8-46DD-2BB1-4067-12B6CA87E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1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8847" name="Text Box 63">
            <a:extLst>
              <a:ext uri="{FF2B5EF4-FFF2-40B4-BE49-F238E27FC236}">
                <a16:creationId xmlns:a16="http://schemas.microsoft.com/office/drawing/2014/main" id="{1AB79FA7-06F7-E726-7F58-127EF61E8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343401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i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8848" name="Text Box 64">
            <a:extLst>
              <a:ext uri="{FF2B5EF4-FFF2-40B4-BE49-F238E27FC236}">
                <a16:creationId xmlns:a16="http://schemas.microsoft.com/office/drawing/2014/main" id="{089B742C-ECF5-7214-E72E-B33368DC6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713" y="4903789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8849" name="Text Box 65">
            <a:extLst>
              <a:ext uri="{FF2B5EF4-FFF2-40B4-BE49-F238E27FC236}">
                <a16:creationId xmlns:a16="http://schemas.microsoft.com/office/drawing/2014/main" id="{C870B833-1DCC-8B5B-F9D3-C93FEE505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425" y="5464176"/>
            <a:ext cx="53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16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en-US" sz="1600" i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en-US" sz="1600" baseline="-250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8850" name="Text Box 66">
            <a:extLst>
              <a:ext uri="{FF2B5EF4-FFF2-40B4-BE49-F238E27FC236}">
                <a16:creationId xmlns:a16="http://schemas.microsoft.com/office/drawing/2014/main" id="{C6839164-7D57-94BB-29EC-89023611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64820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5AEAD-134A-C849-0C1B-8B83C13A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3" y="287340"/>
            <a:ext cx="10058400" cy="1476146"/>
          </a:xfrm>
        </p:spPr>
        <p:txBody>
          <a:bodyPr>
            <a:normAutofit/>
          </a:bodyPr>
          <a:lstStyle/>
          <a:p>
            <a:r>
              <a:rPr lang="en-US" dirty="0"/>
              <a:t>Comparators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7" grpId="0"/>
      <p:bldP spid="118834" grpId="0"/>
      <p:bldP spid="118847" grpId="0"/>
      <p:bldP spid="118848" grpId="0"/>
      <p:bldP spid="118849" grpId="0"/>
      <p:bldP spid="1188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Text Box 5">
            <a:extLst>
              <a:ext uri="{FF2B5EF4-FFF2-40B4-BE49-F238E27FC236}">
                <a16:creationId xmlns:a16="http://schemas.microsoft.com/office/drawing/2014/main" id="{B9A83592-8C46-BEA9-7387-DA27CB0C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1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IC comparators provide outputs to indicate which of the numbers is larger or if they are equal. The bits are numbered starting at 0, rather than 1 as in the case of adders. Cascading inputs are provided to expand the comparator to larger numbers.</a:t>
            </a:r>
          </a:p>
        </p:txBody>
      </p:sp>
      <p:sp>
        <p:nvSpPr>
          <p:cNvPr id="120860" name="Text Box 28">
            <a:extLst>
              <a:ext uri="{FF2B5EF4-FFF2-40B4-BE49-F238E27FC236}">
                <a16:creationId xmlns:a16="http://schemas.microsoft.com/office/drawing/2014/main" id="{6458DDEB-0290-FA1C-C915-D0D03C4F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464050"/>
            <a:ext cx="1447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>
                <a:solidFill>
                  <a:srgbClr val="FF0000"/>
                </a:solidFill>
              </a:rPr>
              <a:t>Outputs</a:t>
            </a:r>
          </a:p>
        </p:txBody>
      </p:sp>
      <p:grpSp>
        <p:nvGrpSpPr>
          <p:cNvPr id="120879" name="Group 47">
            <a:extLst>
              <a:ext uri="{FF2B5EF4-FFF2-40B4-BE49-F238E27FC236}">
                <a16:creationId xmlns:a16="http://schemas.microsoft.com/office/drawing/2014/main" id="{55D3C353-D6DC-A39D-C0D4-84C35A67A8E4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3429000" cy="2819400"/>
            <a:chOff x="1392" y="2016"/>
            <a:chExt cx="2160" cy="1776"/>
          </a:xfrm>
        </p:grpSpPr>
        <p:graphicFrame>
          <p:nvGraphicFramePr>
            <p:cNvPr id="120871" name="Object 39">
              <a:extLst>
                <a:ext uri="{FF2B5EF4-FFF2-40B4-BE49-F238E27FC236}">
                  <a16:creationId xmlns:a16="http://schemas.microsoft.com/office/drawing/2014/main" id="{3987FD62-4601-8ABC-72CE-0E7C9410C8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3" y="2016"/>
            <a:ext cx="1549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1487424" imgH="1704929" progId="CorelDRAW.Graphic.13">
                    <p:embed/>
                  </p:oleObj>
                </mc:Choice>
                <mc:Fallback>
                  <p:oleObj name="CorelDRAW" r:id="rId3" imgW="1487424" imgH="1704929" progId="CorelDRAW.Graphic.13">
                    <p:embed/>
                    <p:pic>
                      <p:nvPicPr>
                        <p:cNvPr id="120871" name="Object 39">
                          <a:extLst>
                            <a:ext uri="{FF2B5EF4-FFF2-40B4-BE49-F238E27FC236}">
                              <a16:creationId xmlns:a16="http://schemas.microsoft.com/office/drawing/2014/main" id="{3987FD62-4601-8ABC-72CE-0E7C9410C8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40000" contrast="-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3" y="2016"/>
                          <a:ext cx="1549" cy="1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49" name="Text Box 17">
              <a:extLst>
                <a:ext uri="{FF2B5EF4-FFF2-40B4-BE49-F238E27FC236}">
                  <a16:creationId xmlns:a16="http://schemas.microsoft.com/office/drawing/2014/main" id="{64ED3693-99F7-E859-3609-1F64F2ABF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247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2" name="Text Box 20">
              <a:extLst>
                <a:ext uri="{FF2B5EF4-FFF2-40B4-BE49-F238E27FC236}">
                  <a16:creationId xmlns:a16="http://schemas.microsoft.com/office/drawing/2014/main" id="{B6D65205-0449-010A-4718-25A37C99B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10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3" name="Text Box 21">
              <a:extLst>
                <a:ext uri="{FF2B5EF4-FFF2-40B4-BE49-F238E27FC236}">
                  <a16:creationId xmlns:a16="http://schemas.microsoft.com/office/drawing/2014/main" id="{8A27B507-1046-2FF5-E433-42E35C86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9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4" name="Text Box 22">
              <a:extLst>
                <a:ext uri="{FF2B5EF4-FFF2-40B4-BE49-F238E27FC236}">
                  <a16:creationId xmlns:a16="http://schemas.microsoft.com/office/drawing/2014/main" id="{1CFC882D-F890-4050-E7D0-67D78D0DD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535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5" name="Text Box 23">
              <a:extLst>
                <a:ext uri="{FF2B5EF4-FFF2-40B4-BE49-F238E27FC236}">
                  <a16:creationId xmlns:a16="http://schemas.microsoft.com/office/drawing/2014/main" id="{7A26C1C7-1AB3-3FF7-D334-CEBC24C50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235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6" name="Text Box 24">
              <a:extLst>
                <a:ext uri="{FF2B5EF4-FFF2-40B4-BE49-F238E27FC236}">
                  <a16:creationId xmlns:a16="http://schemas.microsoft.com/office/drawing/2014/main" id="{BBE6AFE2-D49C-1C50-F2F7-6DA5633B2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091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7" name="Text Box 25">
              <a:extLst>
                <a:ext uri="{FF2B5EF4-FFF2-40B4-BE49-F238E27FC236}">
                  <a16:creationId xmlns:a16="http://schemas.microsoft.com/office/drawing/2014/main" id="{EA19DC28-249A-CCD2-B5C6-2C1A30C23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399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8" name="Text Box 26">
              <a:extLst>
                <a:ext uri="{FF2B5EF4-FFF2-40B4-BE49-F238E27FC236}">
                  <a16:creationId xmlns:a16="http://schemas.microsoft.com/office/drawing/2014/main" id="{D8033EA6-14C5-0CE0-F475-886E29288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3543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0859" name="Text Box 27">
              <a:extLst>
                <a:ext uri="{FF2B5EF4-FFF2-40B4-BE49-F238E27FC236}">
                  <a16:creationId xmlns:a16="http://schemas.microsoft.com/office/drawing/2014/main" id="{D5F76F11-0062-1F08-E0B6-A34FB5F3A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727"/>
              <a:ext cx="91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FF0000"/>
                  </a:solidFill>
                </a:rPr>
                <a:t>Cascading inputs</a:t>
              </a:r>
            </a:p>
          </p:txBody>
        </p:sp>
        <p:sp>
          <p:nvSpPr>
            <p:cNvPr id="120861" name="Text Box 29">
              <a:extLst>
                <a:ext uri="{FF2B5EF4-FFF2-40B4-BE49-F238E27FC236}">
                  <a16:creationId xmlns:a16="http://schemas.microsoft.com/office/drawing/2014/main" id="{5E9E7137-F255-7DE6-E5B3-D44511221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01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COMP</a:t>
              </a:r>
            </a:p>
          </p:txBody>
        </p:sp>
        <p:sp>
          <p:nvSpPr>
            <p:cNvPr id="120862" name="Text Box 30">
              <a:extLst>
                <a:ext uri="{FF2B5EF4-FFF2-40B4-BE49-F238E27FC236}">
                  <a16:creationId xmlns:a16="http://schemas.microsoft.com/office/drawing/2014/main" id="{D3F853EB-F2AA-2628-E963-DB8468FB2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83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0864" name="Text Box 32">
              <a:extLst>
                <a:ext uri="{FF2B5EF4-FFF2-40B4-BE49-F238E27FC236}">
                  <a16:creationId xmlns:a16="http://schemas.microsoft.com/office/drawing/2014/main" id="{CFEB7BA8-4C99-8807-5843-80C031D0CA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99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0866" name="Text Box 34">
              <a:extLst>
                <a:ext uri="{FF2B5EF4-FFF2-40B4-BE49-F238E27FC236}">
                  <a16:creationId xmlns:a16="http://schemas.microsoft.com/office/drawing/2014/main" id="{72056B4C-0834-E287-DB90-EB29D41C6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6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0867" name="Text Box 35">
              <a:extLst>
                <a:ext uri="{FF2B5EF4-FFF2-40B4-BE49-F238E27FC236}">
                  <a16:creationId xmlns:a16="http://schemas.microsoft.com/office/drawing/2014/main" id="{1AD64F4B-F7C4-1298-A34B-1937DA882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3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0868" name="Text Box 36">
              <a:extLst>
                <a:ext uri="{FF2B5EF4-FFF2-40B4-BE49-F238E27FC236}">
                  <a16:creationId xmlns:a16="http://schemas.microsoft.com/office/drawing/2014/main" id="{03A9ABE8-8E4E-BB34-8550-3F5226911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9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0869" name="Text Box 37">
              <a:extLst>
                <a:ext uri="{FF2B5EF4-FFF2-40B4-BE49-F238E27FC236}">
                  <a16:creationId xmlns:a16="http://schemas.microsoft.com/office/drawing/2014/main" id="{277CEAD4-1509-B83A-E850-BAB30B67D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68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0872" name="Text Box 40">
              <a:extLst>
                <a:ext uri="{FF2B5EF4-FFF2-40B4-BE49-F238E27FC236}">
                  <a16:creationId xmlns:a16="http://schemas.microsoft.com/office/drawing/2014/main" id="{13D84298-C320-DA10-EE00-4A3279F39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11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0873" name="Text Box 41">
              <a:extLst>
                <a:ext uri="{FF2B5EF4-FFF2-40B4-BE49-F238E27FC236}">
                  <a16:creationId xmlns:a16="http://schemas.microsoft.com/office/drawing/2014/main" id="{A7932E8D-DF05-5B07-CEA7-B5F5A969C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120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0874" name="Text Box 42">
              <a:extLst>
                <a:ext uri="{FF2B5EF4-FFF2-40B4-BE49-F238E27FC236}">
                  <a16:creationId xmlns:a16="http://schemas.microsoft.com/office/drawing/2014/main" id="{4E523D9F-9EDA-C76F-5F02-129AF74EE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55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0875" name="Text Box 43">
              <a:extLst>
                <a:ext uri="{FF2B5EF4-FFF2-40B4-BE49-F238E27FC236}">
                  <a16:creationId xmlns:a16="http://schemas.microsoft.com/office/drawing/2014/main" id="{C91352DC-CD32-97A3-AE90-24B6CF897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544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0876" name="Text Box 44">
              <a:extLst>
                <a:ext uri="{FF2B5EF4-FFF2-40B4-BE49-F238E27FC236}">
                  <a16:creationId xmlns:a16="http://schemas.microsoft.com/office/drawing/2014/main" id="{AA2F4AA9-52C0-36D4-ECB9-8BC534D8B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04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0877" name="Text Box 45">
              <a:extLst>
                <a:ext uri="{FF2B5EF4-FFF2-40B4-BE49-F238E27FC236}">
                  <a16:creationId xmlns:a16="http://schemas.microsoft.com/office/drawing/2014/main" id="{5CD9C662-DE15-CC44-2497-C5BF3B014B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216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</p:grpSp>
      <p:sp>
        <p:nvSpPr>
          <p:cNvPr id="120878" name="Text Box 46">
            <a:extLst>
              <a:ext uri="{FF2B5EF4-FFF2-40B4-BE49-F238E27FC236}">
                <a16:creationId xmlns:a16="http://schemas.microsoft.com/office/drawing/2014/main" id="{1B91EBEA-0609-F1A2-39E7-C38AD9D7B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181601"/>
            <a:ext cx="2286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The IC shown is the 4-bit 74LS85.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B80248-23B9-B8D0-D197-59E8D143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5" name="Text Box 5">
            <a:extLst>
              <a:ext uri="{FF2B5EF4-FFF2-40B4-BE49-F238E27FC236}">
                <a16:creationId xmlns:a16="http://schemas.microsoft.com/office/drawing/2014/main" id="{CF1B2A1E-6CDE-06F9-CA07-6AB938B4C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1"/>
            <a:ext cx="731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IC comparators can be expanded using the cascading inputs as shown. The lowest order comparator has a HIGH on the </a:t>
            </a:r>
            <a:r>
              <a:rPr lang="en-US" altLang="en-US" sz="2000" i="1"/>
              <a:t>A = B</a:t>
            </a:r>
            <a:r>
              <a:rPr lang="en-US" altLang="en-US" sz="2000"/>
              <a:t> input. </a:t>
            </a:r>
          </a:p>
        </p:txBody>
      </p:sp>
      <p:grpSp>
        <p:nvGrpSpPr>
          <p:cNvPr id="122937" name="Group 57">
            <a:extLst>
              <a:ext uri="{FF2B5EF4-FFF2-40B4-BE49-F238E27FC236}">
                <a16:creationId xmlns:a16="http://schemas.microsoft.com/office/drawing/2014/main" id="{F2DBC8AE-6EB6-682A-CF28-91F5C2FD8E6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438400"/>
            <a:ext cx="7239000" cy="3505200"/>
            <a:chOff x="1008" y="1536"/>
            <a:chExt cx="4560" cy="2208"/>
          </a:xfrm>
        </p:grpSpPr>
        <p:graphicFrame>
          <p:nvGraphicFramePr>
            <p:cNvPr id="122912" name="Object 32">
              <a:extLst>
                <a:ext uri="{FF2B5EF4-FFF2-40B4-BE49-F238E27FC236}">
                  <a16:creationId xmlns:a16="http://schemas.microsoft.com/office/drawing/2014/main" id="{FFB46270-2E66-E270-FC63-11A190A687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1720"/>
            <a:ext cx="3216" cy="2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2974527" imgH="1873667" progId="CorelDRAW.Graphic.13">
                    <p:embed/>
                  </p:oleObj>
                </mc:Choice>
                <mc:Fallback>
                  <p:oleObj name="CorelDRAW" r:id="rId3" imgW="2974527" imgH="1873667" progId="CorelDRAW.Graphic.13">
                    <p:embed/>
                    <p:pic>
                      <p:nvPicPr>
                        <p:cNvPr id="122912" name="Object 32">
                          <a:extLst>
                            <a:ext uri="{FF2B5EF4-FFF2-40B4-BE49-F238E27FC236}">
                              <a16:creationId xmlns:a16="http://schemas.microsoft.com/office/drawing/2014/main" id="{FFB46270-2E66-E270-FC63-11A190A687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lum bright="20000" contrast="4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20"/>
                          <a:ext cx="3216" cy="2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86" name="Text Box 6">
              <a:extLst>
                <a:ext uri="{FF2B5EF4-FFF2-40B4-BE49-F238E27FC236}">
                  <a16:creationId xmlns:a16="http://schemas.microsoft.com/office/drawing/2014/main" id="{BE75222E-743C-9C0B-2818-A643223E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544"/>
              <a:ext cx="91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FF0000"/>
                  </a:solidFill>
                </a:rPr>
                <a:t>Outputs</a:t>
              </a:r>
            </a:p>
          </p:txBody>
        </p:sp>
        <p:sp>
          <p:nvSpPr>
            <p:cNvPr id="122889" name="Text Box 9">
              <a:extLst>
                <a:ext uri="{FF2B5EF4-FFF2-40B4-BE49-F238E27FC236}">
                  <a16:creationId xmlns:a16="http://schemas.microsoft.com/office/drawing/2014/main" id="{BE051FC5-363B-A9BF-7722-8B67FF14C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0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0" name="Text Box 10">
              <a:extLst>
                <a:ext uri="{FF2B5EF4-FFF2-40B4-BE49-F238E27FC236}">
                  <a16:creationId xmlns:a16="http://schemas.microsoft.com/office/drawing/2014/main" id="{1986E2A6-DE36-E51A-92D2-2874AD3DD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5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1" name="Text Box 11">
              <a:extLst>
                <a:ext uri="{FF2B5EF4-FFF2-40B4-BE49-F238E27FC236}">
                  <a16:creationId xmlns:a16="http://schemas.microsoft.com/office/drawing/2014/main" id="{9B59B4EF-09CC-B13D-76D3-0F3DDACD4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4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2" name="Text Box 12">
              <a:extLst>
                <a:ext uri="{FF2B5EF4-FFF2-40B4-BE49-F238E27FC236}">
                  <a16:creationId xmlns:a16="http://schemas.microsoft.com/office/drawing/2014/main" id="{639F00D8-7B47-1D87-590A-3009F42F8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8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3" name="Text Box 13">
              <a:extLst>
                <a:ext uri="{FF2B5EF4-FFF2-40B4-BE49-F238E27FC236}">
                  <a16:creationId xmlns:a16="http://schemas.microsoft.com/office/drawing/2014/main" id="{878A3A79-4D21-2F44-B04F-18D692D44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4" name="Text Box 14">
              <a:extLst>
                <a:ext uri="{FF2B5EF4-FFF2-40B4-BE49-F238E27FC236}">
                  <a16:creationId xmlns:a16="http://schemas.microsoft.com/office/drawing/2014/main" id="{C03C74C0-2C0D-E552-34B2-CF10669C0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8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5" name="Text Box 15">
              <a:extLst>
                <a:ext uri="{FF2B5EF4-FFF2-40B4-BE49-F238E27FC236}">
                  <a16:creationId xmlns:a16="http://schemas.microsoft.com/office/drawing/2014/main" id="{9D6B1381-37FB-9716-B353-6815DED1C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4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6" name="Text Box 16">
              <a:extLst>
                <a:ext uri="{FF2B5EF4-FFF2-40B4-BE49-F238E27FC236}">
                  <a16:creationId xmlns:a16="http://schemas.microsoft.com/office/drawing/2014/main" id="{14F2550A-8576-C18B-D46D-89BBCB305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9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898" name="Text Box 18">
              <a:extLst>
                <a:ext uri="{FF2B5EF4-FFF2-40B4-BE49-F238E27FC236}">
                  <a16:creationId xmlns:a16="http://schemas.microsoft.com/office/drawing/2014/main" id="{0A050283-1DA5-D509-CA2F-AF0A8AB52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77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COMP</a:t>
              </a:r>
            </a:p>
          </p:txBody>
        </p:sp>
        <p:sp>
          <p:nvSpPr>
            <p:cNvPr id="122899" name="Text Box 19">
              <a:extLst>
                <a:ext uri="{FF2B5EF4-FFF2-40B4-BE49-F238E27FC236}">
                  <a16:creationId xmlns:a16="http://schemas.microsoft.com/office/drawing/2014/main" id="{DA362267-13E7-5221-C58D-CF97A9D68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5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2900" name="Text Box 20">
              <a:extLst>
                <a:ext uri="{FF2B5EF4-FFF2-40B4-BE49-F238E27FC236}">
                  <a16:creationId xmlns:a16="http://schemas.microsoft.com/office/drawing/2014/main" id="{DA3B07F7-525A-09E9-76ED-65CF50F29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75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2901" name="Text Box 21">
              <a:extLst>
                <a:ext uri="{FF2B5EF4-FFF2-40B4-BE49-F238E27FC236}">
                  <a16:creationId xmlns:a16="http://schemas.microsoft.com/office/drawing/2014/main" id="{5FEBE6B1-B2FF-A05C-60EA-534FBB0A0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2902" name="Text Box 22">
              <a:extLst>
                <a:ext uri="{FF2B5EF4-FFF2-40B4-BE49-F238E27FC236}">
                  <a16:creationId xmlns:a16="http://schemas.microsoft.com/office/drawing/2014/main" id="{2A952889-99F5-0573-031A-94062B638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5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2903" name="Text Box 23">
              <a:extLst>
                <a:ext uri="{FF2B5EF4-FFF2-40B4-BE49-F238E27FC236}">
                  <a16:creationId xmlns:a16="http://schemas.microsoft.com/office/drawing/2014/main" id="{55BE57EE-4596-C7B7-A6E8-29640872E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5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2904" name="Text Box 24">
              <a:extLst>
                <a:ext uri="{FF2B5EF4-FFF2-40B4-BE49-F238E27FC236}">
                  <a16:creationId xmlns:a16="http://schemas.microsoft.com/office/drawing/2014/main" id="{19D668F3-5F8E-0F0B-5A11-BA4E23C4D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2905" name="Text Box 25">
              <a:extLst>
                <a:ext uri="{FF2B5EF4-FFF2-40B4-BE49-F238E27FC236}">
                  <a16:creationId xmlns:a16="http://schemas.microsoft.com/office/drawing/2014/main" id="{17624FDA-E6C9-F0AD-84AB-537095875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87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2906" name="Text Box 26">
              <a:extLst>
                <a:ext uri="{FF2B5EF4-FFF2-40B4-BE49-F238E27FC236}">
                  <a16:creationId xmlns:a16="http://schemas.microsoft.com/office/drawing/2014/main" id="{05A0BF97-E89B-E16C-EBAA-0FB2369F4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880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2907" name="Text Box 27">
              <a:extLst>
                <a:ext uri="{FF2B5EF4-FFF2-40B4-BE49-F238E27FC236}">
                  <a16:creationId xmlns:a16="http://schemas.microsoft.com/office/drawing/2014/main" id="{7288F8D1-26A7-94AE-4372-5E3D145B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31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2908" name="Text Box 28">
              <a:extLst>
                <a:ext uri="{FF2B5EF4-FFF2-40B4-BE49-F238E27FC236}">
                  <a16:creationId xmlns:a16="http://schemas.microsoft.com/office/drawing/2014/main" id="{79258329-8827-599B-0907-7EFD51C84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304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2909" name="Text Box 29">
              <a:extLst>
                <a:ext uri="{FF2B5EF4-FFF2-40B4-BE49-F238E27FC236}">
                  <a16:creationId xmlns:a16="http://schemas.microsoft.com/office/drawing/2014/main" id="{3B3D0E78-C4CC-E399-0575-A9D3713E0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64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2910" name="Text Box 30">
              <a:extLst>
                <a:ext uri="{FF2B5EF4-FFF2-40B4-BE49-F238E27FC236}">
                  <a16:creationId xmlns:a16="http://schemas.microsoft.com/office/drawing/2014/main" id="{0B1CEFC9-8905-1042-A2DE-C4DEBAE0F3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976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2913" name="Text Box 33">
              <a:extLst>
                <a:ext uri="{FF2B5EF4-FFF2-40B4-BE49-F238E27FC236}">
                  <a16:creationId xmlns:a16="http://schemas.microsoft.com/office/drawing/2014/main" id="{A9DEC159-B8C2-89EA-DD0A-B18014858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90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4" name="Text Box 34">
              <a:extLst>
                <a:ext uri="{FF2B5EF4-FFF2-40B4-BE49-F238E27FC236}">
                  <a16:creationId xmlns:a16="http://schemas.microsoft.com/office/drawing/2014/main" id="{C16F23D2-FA8E-E999-E4EC-8FE1365B9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756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5" name="Text Box 35">
              <a:extLst>
                <a:ext uri="{FF2B5EF4-FFF2-40B4-BE49-F238E27FC236}">
                  <a16:creationId xmlns:a16="http://schemas.microsoft.com/office/drawing/2014/main" id="{19B08168-74BC-60B4-F248-5DAB9B291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04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6" name="Text Box 36">
              <a:extLst>
                <a:ext uri="{FF2B5EF4-FFF2-40B4-BE49-F238E27FC236}">
                  <a16:creationId xmlns:a16="http://schemas.microsoft.com/office/drawing/2014/main" id="{F4FD55EC-F63A-0CD6-D883-170EF3614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18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7" name="Text Box 37">
              <a:extLst>
                <a:ext uri="{FF2B5EF4-FFF2-40B4-BE49-F238E27FC236}">
                  <a16:creationId xmlns:a16="http://schemas.microsoft.com/office/drawing/2014/main" id="{E75FEBD1-CEB4-E8FA-D96C-9591A492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004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8" name="Text Box 38">
              <a:extLst>
                <a:ext uri="{FF2B5EF4-FFF2-40B4-BE49-F238E27FC236}">
                  <a16:creationId xmlns:a16="http://schemas.microsoft.com/office/drawing/2014/main" id="{1DF444DD-405C-4EFE-81D0-0EECB81DF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840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19" name="Text Box 39">
              <a:extLst>
                <a:ext uri="{FF2B5EF4-FFF2-40B4-BE49-F238E27FC236}">
                  <a16:creationId xmlns:a16="http://schemas.microsoft.com/office/drawing/2014/main" id="{C80F2F3F-8D6D-9B4A-1977-DFE1DFB3B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6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20" name="Text Box 40">
              <a:extLst>
                <a:ext uri="{FF2B5EF4-FFF2-40B4-BE49-F238E27FC236}">
                  <a16:creationId xmlns:a16="http://schemas.microsoft.com/office/drawing/2014/main" id="{B766141F-3111-1BE2-010B-8D8D71CCF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312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i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en-US" altLang="en-US" sz="1600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endParaRPr lang="en-US" altLang="en-US" sz="1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921" name="Text Box 41">
              <a:extLst>
                <a:ext uri="{FF2B5EF4-FFF2-40B4-BE49-F238E27FC236}">
                  <a16:creationId xmlns:a16="http://schemas.microsoft.com/office/drawing/2014/main" id="{E83DC55A-8C82-6044-75D6-95C3E695E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544"/>
              <a:ext cx="5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FF0000"/>
                  </a:solidFill>
                </a:rPr>
                <a:t>+5.0 V</a:t>
              </a:r>
            </a:p>
          </p:txBody>
        </p:sp>
        <p:sp>
          <p:nvSpPr>
            <p:cNvPr id="122922" name="Text Box 42">
              <a:extLst>
                <a:ext uri="{FF2B5EF4-FFF2-40B4-BE49-F238E27FC236}">
                  <a16:creationId xmlns:a16="http://schemas.microsoft.com/office/drawing/2014/main" id="{02C5B75A-4A4F-8026-0B15-66FA86A9E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776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COMP</a:t>
              </a:r>
            </a:p>
          </p:txBody>
        </p:sp>
        <p:sp>
          <p:nvSpPr>
            <p:cNvPr id="122923" name="Text Box 43">
              <a:extLst>
                <a:ext uri="{FF2B5EF4-FFF2-40B4-BE49-F238E27FC236}">
                  <a16:creationId xmlns:a16="http://schemas.microsoft.com/office/drawing/2014/main" id="{210613D8-6D4A-8C45-347D-6ADF8B1FC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5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2924" name="Text Box 44">
              <a:extLst>
                <a:ext uri="{FF2B5EF4-FFF2-40B4-BE49-F238E27FC236}">
                  <a16:creationId xmlns:a16="http://schemas.microsoft.com/office/drawing/2014/main" id="{22A023E9-338D-7EC7-EF29-EB275D325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75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2925" name="Text Box 45">
              <a:extLst>
                <a:ext uri="{FF2B5EF4-FFF2-40B4-BE49-F238E27FC236}">
                  <a16:creationId xmlns:a16="http://schemas.microsoft.com/office/drawing/2014/main" id="{4C689BF2-C74C-A68E-5A59-4A170AC23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2926" name="Text Box 46">
              <a:extLst>
                <a:ext uri="{FF2B5EF4-FFF2-40B4-BE49-F238E27FC236}">
                  <a16:creationId xmlns:a16="http://schemas.microsoft.com/office/drawing/2014/main" id="{2112637F-50CA-7483-94AD-656E87802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592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= B</a:t>
              </a:r>
            </a:p>
          </p:txBody>
        </p:sp>
        <p:sp>
          <p:nvSpPr>
            <p:cNvPr id="122927" name="Text Box 47">
              <a:extLst>
                <a:ext uri="{FF2B5EF4-FFF2-40B4-BE49-F238E27FC236}">
                  <a16:creationId xmlns:a16="http://schemas.microsoft.com/office/drawing/2014/main" id="{A0AE1A5E-F872-3ADF-752D-8627F9F85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55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&lt; B</a:t>
              </a:r>
            </a:p>
          </p:txBody>
        </p:sp>
        <p:sp>
          <p:nvSpPr>
            <p:cNvPr id="122928" name="Text Box 48">
              <a:extLst>
                <a:ext uri="{FF2B5EF4-FFF2-40B4-BE49-F238E27FC236}">
                  <a16:creationId xmlns:a16="http://schemas.microsoft.com/office/drawing/2014/main" id="{B8328B46-91F8-7954-B844-01E728419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448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 &gt; B</a:t>
              </a:r>
            </a:p>
          </p:txBody>
        </p:sp>
        <p:sp>
          <p:nvSpPr>
            <p:cNvPr id="122929" name="Text Box 49">
              <a:extLst>
                <a:ext uri="{FF2B5EF4-FFF2-40B4-BE49-F238E27FC236}">
                  <a16:creationId xmlns:a16="http://schemas.microsoft.com/office/drawing/2014/main" id="{E36527E7-B10B-85B6-A7B2-82C0038D3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87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2930" name="Text Box 50">
              <a:extLst>
                <a:ext uri="{FF2B5EF4-FFF2-40B4-BE49-F238E27FC236}">
                  <a16:creationId xmlns:a16="http://schemas.microsoft.com/office/drawing/2014/main" id="{E9C6B97D-FCE7-6842-384D-CF2A46A6A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880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0</a:t>
              </a:r>
            </a:p>
          </p:txBody>
        </p:sp>
        <p:sp>
          <p:nvSpPr>
            <p:cNvPr id="122931" name="Text Box 51">
              <a:extLst>
                <a:ext uri="{FF2B5EF4-FFF2-40B4-BE49-F238E27FC236}">
                  <a16:creationId xmlns:a16="http://schemas.microsoft.com/office/drawing/2014/main" id="{7786087A-29A7-85AA-4065-F0FA07D66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312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2932" name="Text Box 52">
              <a:extLst>
                <a:ext uri="{FF2B5EF4-FFF2-40B4-BE49-F238E27FC236}">
                  <a16:creationId xmlns:a16="http://schemas.microsoft.com/office/drawing/2014/main" id="{8A7EC1FD-523A-51BA-B7A2-C1A204BE6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304"/>
              <a:ext cx="174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3</a:t>
              </a:r>
            </a:p>
          </p:txBody>
        </p:sp>
        <p:sp>
          <p:nvSpPr>
            <p:cNvPr id="122933" name="Text Box 53">
              <a:extLst>
                <a:ext uri="{FF2B5EF4-FFF2-40B4-BE49-F238E27FC236}">
                  <a16:creationId xmlns:a16="http://schemas.microsoft.com/office/drawing/2014/main" id="{858A2A20-9110-7493-C6E8-F164BB28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64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2934" name="Text Box 54">
              <a:extLst>
                <a:ext uri="{FF2B5EF4-FFF2-40B4-BE49-F238E27FC236}">
                  <a16:creationId xmlns:a16="http://schemas.microsoft.com/office/drawing/2014/main" id="{8AA32623-608D-29A5-3C34-EFC1FD6C4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76"/>
              <a:ext cx="2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 i="1"/>
                <a:t>A</a:t>
              </a:r>
            </a:p>
          </p:txBody>
        </p:sp>
        <p:sp>
          <p:nvSpPr>
            <p:cNvPr id="122935" name="Text Box 55">
              <a:extLst>
                <a:ext uri="{FF2B5EF4-FFF2-40B4-BE49-F238E27FC236}">
                  <a16:creationId xmlns:a16="http://schemas.microsoft.com/office/drawing/2014/main" id="{E61CE99A-AB1A-9CC9-7AE5-915A8A3C2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LSBs</a:t>
              </a:r>
            </a:p>
          </p:txBody>
        </p:sp>
        <p:sp>
          <p:nvSpPr>
            <p:cNvPr id="122936" name="Text Box 56">
              <a:extLst>
                <a:ext uri="{FF2B5EF4-FFF2-40B4-BE49-F238E27FC236}">
                  <a16:creationId xmlns:a16="http://schemas.microsoft.com/office/drawing/2014/main" id="{05034C7D-50D2-4B98-6E8B-502FE0877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536"/>
              <a:ext cx="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400"/>
                <a:t>MSBs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F35612-3149-9E0E-1634-630F8541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">
            <a:extLst>
              <a:ext uri="{FF2B5EF4-FFF2-40B4-BE49-F238E27FC236}">
                <a16:creationId xmlns:a16="http://schemas.microsoft.com/office/drawing/2014/main" id="{9C56C3E5-4EBA-D096-F4ED-4519BAE0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457" y="1316232"/>
            <a:ext cx="11066106" cy="5021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3600" b="1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</a:rPr>
              <a:t>The term Multiplexer means many into one.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</a:rPr>
              <a:t>Multiplexing is the process of transmitting a large number of information over a single line.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</a:rPr>
              <a:t>A Digital Multiplexer (MUX) is a combinational Circuit that select one digital information from several sources and transmits the selected information on a single output line.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</a:rPr>
              <a:t>A Multiplexer is also called a Data Selector.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</a:rPr>
              <a:t>The Multiplexer has several data input line and a single output line.</a:t>
            </a:r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D4D38-21DD-BEB3-8672-2DE63F10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433" y="895739"/>
            <a:ext cx="10058400" cy="840987"/>
          </a:xfrm>
        </p:spPr>
        <p:txBody>
          <a:bodyPr>
            <a:normAutofit/>
          </a:bodyPr>
          <a:lstStyle/>
          <a:p>
            <a:r>
              <a:rPr lang="en-US" dirty="0"/>
              <a:t>Multiplexer (Data Selectors)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3E41AD2-3668-59E7-012A-ADDB934F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82621"/>
            <a:ext cx="981113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IN" altLang="en-US" dirty="0">
              <a:latin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MUX directs one of the inputs to its output line by using a control bit word (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line) to its select lines. 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Multiplexer contains the followings: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inputs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selection inputs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I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output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Selection input determines the input that should be connected to the output. 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multiplexer acts like an electronic switch that selects one from different. </a:t>
            </a:r>
          </a:p>
          <a:p>
            <a:pPr eaLnBrk="1" hangingPunct="1"/>
            <a:endParaRPr lang="en-IN" altLang="en-US" b="1" i="1" dirty="0"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E8B2D-2406-3342-290D-319236F25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6000"/>
            <a:ext cx="10058400" cy="1449387"/>
          </a:xfrm>
        </p:spPr>
        <p:txBody>
          <a:bodyPr/>
          <a:lstStyle/>
          <a:p>
            <a:r>
              <a:rPr lang="en-US" dirty="0"/>
              <a:t>Mux (Con.t)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image2.slideserve.com/4294729/4-to-1-multiplexer-logic-diagram-n.jpg">
            <a:extLst>
              <a:ext uri="{FF2B5EF4-FFF2-40B4-BE49-F238E27FC236}">
                <a16:creationId xmlns:a16="http://schemas.microsoft.com/office/drawing/2014/main" id="{B2E79C52-B463-4085-6EA7-C684B1138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10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1195</Words>
  <Application>Microsoft Office PowerPoint</Application>
  <PresentationFormat>Widescreen</PresentationFormat>
  <Paragraphs>244</Paragraphs>
  <Slides>29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Impact</vt:lpstr>
      <vt:lpstr>Monotype Sorts</vt:lpstr>
      <vt:lpstr>Tahoma</vt:lpstr>
      <vt:lpstr>Times New Roman</vt:lpstr>
      <vt:lpstr>Wingdings</vt:lpstr>
      <vt:lpstr>Retrospect</vt:lpstr>
      <vt:lpstr>CorelDRAW</vt:lpstr>
      <vt:lpstr>Lecture # 7 Comparator/Mux-Demux/Designing through mux/Integration of Functions  </vt:lpstr>
      <vt:lpstr>Digital Logic Design</vt:lpstr>
      <vt:lpstr>Review of previous lecture </vt:lpstr>
      <vt:lpstr>Comparators</vt:lpstr>
      <vt:lpstr>Comparators</vt:lpstr>
      <vt:lpstr>Comparators</vt:lpstr>
      <vt:lpstr>Multiplexer (Data Selectors)</vt:lpstr>
      <vt:lpstr>Mux (Con.t)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De-Multiplexer</vt:lpstr>
      <vt:lpstr>PowerPoint Presentation</vt:lpstr>
      <vt:lpstr>PowerPoint Presentation</vt:lpstr>
      <vt:lpstr>PowerPoint Presentation</vt:lpstr>
      <vt:lpstr>Switching-network logic blocks </vt:lpstr>
      <vt:lpstr>The “WHY” slide</vt:lpstr>
      <vt:lpstr>“WHY”: Sharing complex logic functions </vt:lpstr>
      <vt:lpstr>Multiplexers (con't) </vt:lpstr>
      <vt:lpstr>Cascading multiplexers</vt:lpstr>
      <vt:lpstr>Multiplexers as general-purpose logic</vt:lpstr>
      <vt:lpstr>Multiplexers as general-purpose logic</vt:lpstr>
      <vt:lpstr>Multiplexers as general-purpose logic</vt:lpstr>
      <vt:lpstr>Multiplexers as general-purpose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7 Comparator/Mux-Dmux/Designing through mux/Integration of Functions</dc:title>
  <dc:creator>Muhammad Zain Uddin / Lecturer</dc:creator>
  <cp:lastModifiedBy>Muhammad Zain Uddin / Lecturer</cp:lastModifiedBy>
  <cp:revision>2</cp:revision>
  <dcterms:created xsi:type="dcterms:W3CDTF">2023-10-02T08:00:41Z</dcterms:created>
  <dcterms:modified xsi:type="dcterms:W3CDTF">2024-10-02T04:03:09Z</dcterms:modified>
</cp:coreProperties>
</file>