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90" r:id="rId2"/>
    <p:sldId id="291" r:id="rId3"/>
    <p:sldId id="403" r:id="rId4"/>
    <p:sldId id="404" r:id="rId5"/>
    <p:sldId id="405" r:id="rId6"/>
    <p:sldId id="406" r:id="rId7"/>
    <p:sldId id="410" r:id="rId8"/>
    <p:sldId id="422" r:id="rId9"/>
    <p:sldId id="423" r:id="rId10"/>
    <p:sldId id="424" r:id="rId11"/>
    <p:sldId id="460" r:id="rId12"/>
    <p:sldId id="466" r:id="rId13"/>
    <p:sldId id="469" r:id="rId14"/>
    <p:sldId id="425" r:id="rId15"/>
    <p:sldId id="462" r:id="rId16"/>
    <p:sldId id="463" r:id="rId17"/>
    <p:sldId id="426" r:id="rId18"/>
    <p:sldId id="427" r:id="rId19"/>
    <p:sldId id="464" r:id="rId20"/>
    <p:sldId id="428" r:id="rId21"/>
    <p:sldId id="444" r:id="rId22"/>
    <p:sldId id="445" r:id="rId23"/>
    <p:sldId id="473" r:id="rId24"/>
    <p:sldId id="470" r:id="rId25"/>
    <p:sldId id="471" r:id="rId26"/>
    <p:sldId id="472" r:id="rId27"/>
    <p:sldId id="448" r:id="rId28"/>
    <p:sldId id="452" r:id="rId29"/>
    <p:sldId id="474" r:id="rId30"/>
    <p:sldId id="450" r:id="rId31"/>
    <p:sldId id="456" r:id="rId32"/>
    <p:sldId id="455" r:id="rId33"/>
    <p:sldId id="454" r:id="rId34"/>
    <p:sldId id="44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A755D-6951-46E0-BF9B-CFF2C3F23D2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44AD-0399-46BB-9944-2F5839EB9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8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22F342-7191-4188-8BCB-6F641BCCA9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47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CF1D9-E80C-4A93-8A22-FB3E799D7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5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E25E5-611F-492E-B9A6-7A0E165A5F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2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1BC67-60D3-4082-B822-9435AADCCD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12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EF3F9-99E9-4215-A455-1F8ACF2C3C78}" type="datetime1">
              <a:rPr lang="en-US" altLang="en-US"/>
              <a:pPr>
                <a:defRPr/>
              </a:pPr>
              <a:t>10/23/2024</a:t>
            </a:fld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D6FBD-162C-4E39-8D0E-839A2FD0DD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4469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>
            <a:extLst>
              <a:ext uri="{FF2B5EF4-FFF2-40B4-BE49-F238E27FC236}">
                <a16:creationId xmlns:a16="http://schemas.microsoft.com/office/drawing/2014/main" id="{21A4F7B2-DB0B-9062-BF57-DA38209C1F4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2" name="Rectangle 14">
            <a:extLst>
              <a:ext uri="{FF2B5EF4-FFF2-40B4-BE49-F238E27FC236}">
                <a16:creationId xmlns:a16="http://schemas.microsoft.com/office/drawing/2014/main" id="{439F1F9F-CB92-715B-153C-C9F3A562A2F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C56835C2-456A-8E99-A5E4-EB0C911E23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>
                <a:solidFill>
                  <a:srgbClr val="996633"/>
                </a:solidFill>
              </a:rPr>
              <a:t>© 2009 Pearson Education, Upper Saddle River, NJ 07458. All Rights Reserved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26BF0D01-373F-05C0-14A2-D2A15F321A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>
                <a:solidFill>
                  <a:srgbClr val="FFFFFF"/>
                </a:solidFill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</a:rPr>
              <a:t>th</a:t>
            </a:r>
            <a:r>
              <a:rPr lang="en-US" altLang="en-US" sz="1200" b="1">
                <a:solidFill>
                  <a:srgbClr val="FFFFFF"/>
                </a:solidFill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21222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4095750"/>
            <a:ext cx="10363200" cy="200025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5F6C1D-6461-51EC-B473-0C4D291283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BCEBC-7987-0579-9530-CE77869827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Chap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E8F2C-2B1A-010E-D107-48E79FC18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C-H  </a:t>
            </a:r>
            <a:fld id="{753B7636-CB09-4B4F-9939-ECCDED1F2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302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6B1003-78F8-4240-9930-0277CEDB9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6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208618" y="4343400"/>
            <a:ext cx="987424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43C13-50A8-4D5A-A049-E8F13ECB7D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2AEFC-EBEC-49B1-AE73-15CC93171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3C0A8-4CF1-4C69-8413-B44F54EE5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6131-D829-498C-9719-4F61C6543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82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34" y="6400800"/>
            <a:ext cx="12187767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1" y="6334125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88F19-6304-47FC-B56C-70C2EBBFA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404071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65667" y="6459539"/>
            <a:ext cx="2618317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539"/>
            <a:ext cx="4648200" cy="365125"/>
          </a:xfrm>
        </p:spPr>
        <p:txBody>
          <a:bodyPr/>
          <a:lstStyle>
            <a:lvl1pPr algn="l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637052"/>
                </a:solidFill>
              </a:rPr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38806D8-5691-4516-B55C-B813DECB61F3}" type="slidenum">
              <a:rPr lang="en-US">
                <a:solidFill>
                  <a:srgbClr val="63705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99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" y="4953000"/>
            <a:ext cx="12189884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" y="4914900"/>
            <a:ext cx="12189884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E5B10-545D-40C2-A467-0A4C8FF119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6"/>
            <a:ext cx="12192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433" y="287339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433" y="1846264"/>
            <a:ext cx="100584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433" y="6459539"/>
            <a:ext cx="2472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latin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7234" y="6459539"/>
            <a:ext cx="4821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 smtClean="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Tahoma" panose="020B0604030504040204" pitchFamily="34" charset="0"/>
              </a:rPr>
              <a:t>M. Zain Uddin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9651" y="6459539"/>
            <a:ext cx="1312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5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2AF2EF-7320-43F3-A519-BE60B05CA56B}" type="slidenum">
              <a:rPr lang="en-US">
                <a:latin typeface="Tahoma" panose="020B060403050404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Tahoma" panose="020B060403050404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800" y="1738313"/>
            <a:ext cx="996738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3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110.png"/><Relationship Id="rId26" Type="http://schemas.openxmlformats.org/officeDocument/2006/relationships/image" Target="../media/image19.png"/><Relationship Id="rId21" Type="http://schemas.openxmlformats.org/officeDocument/2006/relationships/image" Target="../media/image140.png"/><Relationship Id="rId17" Type="http://schemas.openxmlformats.org/officeDocument/2006/relationships/image" Target="../media/image26.png"/><Relationship Id="rId25" Type="http://schemas.openxmlformats.org/officeDocument/2006/relationships/image" Target="../media/image18.png"/><Relationship Id="rId2" Type="http://schemas.openxmlformats.org/officeDocument/2006/relationships/image" Target="../media/image14.png"/><Relationship Id="rId16" Type="http://schemas.openxmlformats.org/officeDocument/2006/relationships/image" Target="../media/image25.png"/><Relationship Id="rId20" Type="http://schemas.openxmlformats.org/officeDocument/2006/relationships/image" Target="../media/image13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15" Type="http://schemas.openxmlformats.org/officeDocument/2006/relationships/image" Target="../media/image24.png"/><Relationship Id="rId23" Type="http://schemas.openxmlformats.org/officeDocument/2006/relationships/image" Target="../media/image16.png"/><Relationship Id="rId28" Type="http://schemas.openxmlformats.org/officeDocument/2006/relationships/image" Target="../media/image21.png"/><Relationship Id="rId19" Type="http://schemas.openxmlformats.org/officeDocument/2006/relationships/image" Target="../media/image12.png"/><Relationship Id="rId14" Type="http://schemas.openxmlformats.org/officeDocument/2006/relationships/image" Target="../media/image23.png"/><Relationship Id="rId22" Type="http://schemas.openxmlformats.org/officeDocument/2006/relationships/image" Target="../media/image15.png"/><Relationship Id="rId27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90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1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M. Zain Uddin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571446-35F1-4CD5-8066-69BB6D4AC6EC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912937" y="1877785"/>
            <a:ext cx="8366125" cy="1698625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Lecture # 8</a:t>
            </a:r>
            <a:br>
              <a:rPr kumimoji="0" lang="en-US" sz="3600" b="1" i="0" u="none" strike="noStrike" kern="1200" cap="none" spc="-5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600" b="1" i="0" u="none" strike="noStrike" kern="1200" cap="none" spc="-50" normalizeH="0" baseline="0" noProof="0" dirty="0">
                <a:ln>
                  <a:noFill/>
                </a:ln>
                <a:solidFill>
                  <a:srgbClr val="8C8C8C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 to Sequential Circuits/Synchronous versus Asynchronous/Latches/Flip-Flops/Characteristic Tables and Equations</a:t>
            </a:r>
            <a:br>
              <a:rPr lang="en-US" sz="3600" b="1" dirty="0">
                <a:solidFill>
                  <a:schemeClr val="folHlink"/>
                </a:solidFill>
              </a:rPr>
            </a:br>
            <a:endParaRPr lang="en-US" sz="3600" b="1" dirty="0">
              <a:solidFill>
                <a:schemeClr val="folHlink"/>
              </a:solidFill>
            </a:endParaRPr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2667000" y="4114800"/>
            <a:ext cx="68580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By: Muhammad Zain Uddin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email: zuddin@iba.edu.pk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17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Operation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422325B-9CD7-4DCE-9509-4921E0954BB7}"/>
              </a:ext>
            </a:extLst>
          </p:cNvPr>
          <p:cNvGrpSpPr/>
          <p:nvPr/>
        </p:nvGrpSpPr>
        <p:grpSpPr>
          <a:xfrm>
            <a:off x="2000570" y="1794968"/>
            <a:ext cx="3300298" cy="2245227"/>
            <a:chOff x="497505" y="951666"/>
            <a:chExt cx="3575323" cy="243232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329BDA-44E8-4AD1-9A00-D42990A88EB2}"/>
                </a:ext>
              </a:extLst>
            </p:cNvPr>
            <p:cNvGrpSpPr/>
            <p:nvPr/>
          </p:nvGrpSpPr>
          <p:grpSpPr>
            <a:xfrm>
              <a:off x="497505" y="1473338"/>
              <a:ext cx="3575323" cy="1910657"/>
              <a:chOff x="5056187" y="3683594"/>
              <a:chExt cx="3575323" cy="19106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8DA201-26AC-473E-9CFF-F7CC2C184738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8A0D42-6B34-46FF-B623-300CD2180EF8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29BF4A-1E70-4A2A-89A0-BD20B471BF2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3C237C-BED8-4201-AB6F-94DD06B1D8FE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9EFCB-E714-4975-843E-D3249080BAAF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B7FBC4A-6E65-4F4C-8CAE-4FBD5A17A200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1B400B0-3EC2-4B52-BE47-D7A378020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9AC1EE3-02EF-4EBD-8C35-1434BCF8660C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41" name="Freeform 78">
                    <a:extLst>
                      <a:ext uri="{FF2B5EF4-FFF2-40B4-BE49-F238E27FC236}">
                        <a16:creationId xmlns:a16="http://schemas.microsoft.com/office/drawing/2014/main" id="{52E7A0CD-71F8-4672-969A-27CB110030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42" name="Oval 80">
                    <a:extLst>
                      <a:ext uri="{FF2B5EF4-FFF2-40B4-BE49-F238E27FC236}">
                        <a16:creationId xmlns:a16="http://schemas.microsoft.com/office/drawing/2014/main" id="{972E44F0-D3ED-4E82-8315-CD5933A2548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E8CC0CA-560C-4F0E-99D0-0582CCB83F60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39" name="Freeform 78">
                    <a:extLst>
                      <a:ext uri="{FF2B5EF4-FFF2-40B4-BE49-F238E27FC236}">
                        <a16:creationId xmlns:a16="http://schemas.microsoft.com/office/drawing/2014/main" id="{86CE23BA-8BEA-4B6A-933F-654805306A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40" name="Oval 80">
                    <a:extLst>
                      <a:ext uri="{FF2B5EF4-FFF2-40B4-BE49-F238E27FC236}">
                        <a16:creationId xmlns:a16="http://schemas.microsoft.com/office/drawing/2014/main" id="{4AE7A9DA-96D5-44EB-B3BD-E1C93396323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12D587-A1F0-404A-9B64-57BFC8960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42F8CED-E82B-411A-9B73-10E46D108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6632D89-4ADA-4F8F-BB96-17460307906B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C8EAFA0-0620-4254-AFA7-ECDF0A9F0AD0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89F9A3-5DF4-4971-811C-7F416E85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C5834-87F0-4A24-B1F3-B11286598C27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1B8340-DDC0-4D14-9C1A-A069072B4C0F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684892-ABB2-4C9D-8FC6-BECFA5F424F9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8F94E-23B2-4E53-9EDA-B3D1E34FA400}"/>
                  </a:ext>
                </a:extLst>
              </p:cNvPr>
              <p:cNvSpPr txBox="1"/>
              <p:nvPr/>
            </p:nvSpPr>
            <p:spPr>
              <a:xfrm>
                <a:off x="8036227" y="505848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F7637-4A03-46E9-90DF-EEBE21F8306C}"/>
                  </a:ext>
                </a:extLst>
              </p:cNvPr>
              <p:cNvSpPr txBox="1"/>
              <p:nvPr/>
            </p:nvSpPr>
            <p:spPr>
              <a:xfrm>
                <a:off x="8036227" y="379125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7C6E49-EE3F-48C3-8867-5520BAD37C88}"/>
                </a:ext>
              </a:extLst>
            </p:cNvPr>
            <p:cNvSpPr txBox="1"/>
            <p:nvPr/>
          </p:nvSpPr>
          <p:spPr>
            <a:xfrm>
              <a:off x="1573331" y="951666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Set Operation</a:t>
              </a: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06E4E4B-55D7-45CA-8C7C-E984FD445A71}"/>
              </a:ext>
            </a:extLst>
          </p:cNvPr>
          <p:cNvGrpSpPr/>
          <p:nvPr/>
        </p:nvGrpSpPr>
        <p:grpSpPr>
          <a:xfrm>
            <a:off x="5826559" y="1741421"/>
            <a:ext cx="4112765" cy="2238767"/>
            <a:chOff x="4682970" y="953725"/>
            <a:chExt cx="4455495" cy="242533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6E45F1-FCED-4655-9F80-328BB9D96C39}"/>
                </a:ext>
              </a:extLst>
            </p:cNvPr>
            <p:cNvGrpSpPr/>
            <p:nvPr/>
          </p:nvGrpSpPr>
          <p:grpSpPr>
            <a:xfrm>
              <a:off x="5563142" y="1468399"/>
              <a:ext cx="3575323" cy="1910657"/>
              <a:chOff x="5056187" y="3683594"/>
              <a:chExt cx="3575323" cy="1910657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3799D4-C4E3-4351-B5ED-0EAC76B7012E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2BD903A-ADBB-4AAC-B237-FB2681DDDE40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E4A9AD1-2455-4173-9355-251022C5C80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738F4A4-115D-4F2C-8CA9-76B7C6552D2A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2CAB67-12FD-4265-B172-60CF35563D92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07AAD77-1A12-470E-AA5F-4A906DCE44AD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7A06DF9-C6F6-455D-B829-4E323C9DD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7D80FE4B-8A7C-4AFB-AE88-35E30CB9B2B3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70" name="Freeform 78">
                    <a:extLst>
                      <a:ext uri="{FF2B5EF4-FFF2-40B4-BE49-F238E27FC236}">
                        <a16:creationId xmlns:a16="http://schemas.microsoft.com/office/drawing/2014/main" id="{088F92BC-C90E-4ACB-A886-7CBFC312D5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71" name="Oval 80">
                    <a:extLst>
                      <a:ext uri="{FF2B5EF4-FFF2-40B4-BE49-F238E27FC236}">
                        <a16:creationId xmlns:a16="http://schemas.microsoft.com/office/drawing/2014/main" id="{AFEDBADB-6F4B-489F-BFFE-4A1BCBF7662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A0372124-AA9C-438C-AC7F-94B89D24C669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68" name="Freeform 78">
                    <a:extLst>
                      <a:ext uri="{FF2B5EF4-FFF2-40B4-BE49-F238E27FC236}">
                        <a16:creationId xmlns:a16="http://schemas.microsoft.com/office/drawing/2014/main" id="{C28BE5D7-5397-4386-81EB-54C0576D35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69" name="Oval 80">
                    <a:extLst>
                      <a:ext uri="{FF2B5EF4-FFF2-40B4-BE49-F238E27FC236}">
                        <a16:creationId xmlns:a16="http://schemas.microsoft.com/office/drawing/2014/main" id="{03404724-AF49-40D0-82F4-55A9463784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417D649-27A9-40A1-A006-A46991BD8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0F2DE60-6384-486D-BB2C-D73B69F38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D884A5E-4C4A-46AE-9370-306AE320B6B7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3C924D9-63F4-423D-87D2-91895502B61C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7DE463D-AB0B-48E0-9240-6F10A3103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9F2E66-E055-4FB0-B1C4-B4E5129F4D73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78AFFA-A601-4E2B-BC9C-5730A768068C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627F51-50A0-4A3A-B151-B9C73211C420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8A716D8-36D6-4CEA-8148-C7AC2986DEC2}"/>
                  </a:ext>
                </a:extLst>
              </p:cNvPr>
              <p:cNvSpPr txBox="1"/>
              <p:nvPr/>
            </p:nvSpPr>
            <p:spPr>
              <a:xfrm>
                <a:off x="8036227" y="505848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F6E5A1-24C8-4FA1-9023-7E65F914B3A0}"/>
                  </a:ext>
                </a:extLst>
              </p:cNvPr>
              <p:cNvSpPr txBox="1"/>
              <p:nvPr/>
            </p:nvSpPr>
            <p:spPr>
              <a:xfrm>
                <a:off x="8036227" y="379125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2E60F4-AC55-488C-B536-8C8DA7A5254F}"/>
                </a:ext>
              </a:extLst>
            </p:cNvPr>
            <p:cNvSpPr txBox="1"/>
            <p:nvPr/>
          </p:nvSpPr>
          <p:spPr>
            <a:xfrm>
              <a:off x="6598256" y="953725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Store Operation</a:t>
              </a: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CC9E3981-2C95-430F-A40E-9EBEAAA0F359}"/>
                </a:ext>
              </a:extLst>
            </p:cNvPr>
            <p:cNvSpPr/>
            <p:nvPr/>
          </p:nvSpPr>
          <p:spPr>
            <a:xfrm>
              <a:off x="4682970" y="2310891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DD2D9C-287E-4ADB-BD44-94ED523C3058}"/>
              </a:ext>
            </a:extLst>
          </p:cNvPr>
          <p:cNvGrpSpPr/>
          <p:nvPr/>
        </p:nvGrpSpPr>
        <p:grpSpPr>
          <a:xfrm>
            <a:off x="1983236" y="4115412"/>
            <a:ext cx="3300298" cy="2245227"/>
            <a:chOff x="497505" y="3967001"/>
            <a:chExt cx="3575323" cy="243232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76F34A0-992B-4343-BEDE-EC9D0D6218BB}"/>
                </a:ext>
              </a:extLst>
            </p:cNvPr>
            <p:cNvGrpSpPr/>
            <p:nvPr/>
          </p:nvGrpSpPr>
          <p:grpSpPr>
            <a:xfrm>
              <a:off x="497505" y="4488673"/>
              <a:ext cx="3575323" cy="1910657"/>
              <a:chOff x="5056187" y="3683594"/>
              <a:chExt cx="3575323" cy="1910657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4C399A0-1B96-44F0-917B-53A0876ED7CD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EBCD090-BB49-4288-ADEB-3F00FF691A00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75F395F5-0FCC-4E74-8304-B1FB2BAA533C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5979FC8-BC26-485A-A37F-2B7951852A2D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1FF5607-7219-47BD-B027-4574A41F4F6E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D3860F-FD31-47E1-8993-029D6A0D70B5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4F2E367E-3B0A-4527-9A8C-C09BE419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oup 88">
                  <a:extLst>
                    <a:ext uri="{FF2B5EF4-FFF2-40B4-BE49-F238E27FC236}">
                      <a16:creationId xmlns:a16="http://schemas.microsoft.com/office/drawing/2014/main" id="{43D764A7-CA8D-4035-BA68-AF1506D0E56F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98" name="Freeform 78">
                    <a:extLst>
                      <a:ext uri="{FF2B5EF4-FFF2-40B4-BE49-F238E27FC236}">
                        <a16:creationId xmlns:a16="http://schemas.microsoft.com/office/drawing/2014/main" id="{DD2C5DAD-906C-4B2E-9FCB-DB27EB0B94E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99" name="Oval 80">
                    <a:extLst>
                      <a:ext uri="{FF2B5EF4-FFF2-40B4-BE49-F238E27FC236}">
                        <a16:creationId xmlns:a16="http://schemas.microsoft.com/office/drawing/2014/main" id="{AAD93874-2C7E-4AE3-AA02-A780B77405E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B60FA592-6255-4188-83EC-31C2BD424865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96" name="Freeform 78">
                    <a:extLst>
                      <a:ext uri="{FF2B5EF4-FFF2-40B4-BE49-F238E27FC236}">
                        <a16:creationId xmlns:a16="http://schemas.microsoft.com/office/drawing/2014/main" id="{D557BBD0-FC8D-416A-975F-C76D2115F9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97" name="Oval 80">
                    <a:extLst>
                      <a:ext uri="{FF2B5EF4-FFF2-40B4-BE49-F238E27FC236}">
                        <a16:creationId xmlns:a16="http://schemas.microsoft.com/office/drawing/2014/main" id="{B3154AD1-DF15-4568-92C9-1CF9909D1C4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05275002-E074-43DF-A448-CC1E4A2AD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78C18430-66E5-4609-8A0A-68EB79973C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F2113CA9-FEB5-444C-8A1C-C4E0E309A023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A1FA0D4-C1B7-4A9B-854E-C277DEA5710F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941D1260-0D31-4FC4-9D5C-DB56F307A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E413256-4072-471D-A8CF-6CD1C7D74402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8A41763-0D4F-495B-AE9C-939AEF064132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B8685DC-F68D-47DC-AF84-9CC834A25A8D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C0CB8D2-D71D-4B3B-8ECC-9A124BC72312}"/>
                  </a:ext>
                </a:extLst>
              </p:cNvPr>
              <p:cNvSpPr txBox="1"/>
              <p:nvPr/>
            </p:nvSpPr>
            <p:spPr>
              <a:xfrm>
                <a:off x="8036227" y="505848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D499483-0CD2-4CB6-B888-52E40F794BCB}"/>
                  </a:ext>
                </a:extLst>
              </p:cNvPr>
              <p:cNvSpPr txBox="1"/>
              <p:nvPr/>
            </p:nvSpPr>
            <p:spPr>
              <a:xfrm>
                <a:off x="8036227" y="379125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721679E-ED80-424E-9A67-6691F1AFB281}"/>
                </a:ext>
              </a:extLst>
            </p:cNvPr>
            <p:cNvSpPr txBox="1"/>
            <p:nvPr/>
          </p:nvSpPr>
          <p:spPr>
            <a:xfrm>
              <a:off x="1573331" y="3967001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Reset Operation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9F1369F-2167-4A6E-A8A5-158FC52C43A9}"/>
              </a:ext>
            </a:extLst>
          </p:cNvPr>
          <p:cNvGrpSpPr/>
          <p:nvPr/>
        </p:nvGrpSpPr>
        <p:grpSpPr>
          <a:xfrm>
            <a:off x="5846743" y="4047725"/>
            <a:ext cx="4112765" cy="2238767"/>
            <a:chOff x="4682970" y="3969060"/>
            <a:chExt cx="4455495" cy="242533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2B7BBDF-DCAB-4E89-9A99-46BC751C68AE}"/>
                </a:ext>
              </a:extLst>
            </p:cNvPr>
            <p:cNvGrpSpPr/>
            <p:nvPr/>
          </p:nvGrpSpPr>
          <p:grpSpPr>
            <a:xfrm>
              <a:off x="5563142" y="4483734"/>
              <a:ext cx="3575323" cy="1910657"/>
              <a:chOff x="5056187" y="3683594"/>
              <a:chExt cx="3575323" cy="1910657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6E3558-555F-48F3-9B6B-88376D5F50AD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D059C20-4914-4C5C-A296-82F7310F9D37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B5680D5-9B26-42D4-A267-D54A7D99D196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A6F3930-64CA-410C-B1BF-F356D5481547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2D3BF5-AFF9-4578-AAF5-55D973096E3D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E80A455-83EF-49B6-84FE-97A8825CE256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6E9BCEF-4BEA-476B-BAF9-58FAC079E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5DAE4CA-3EA9-4E75-9FF0-61634EC62F96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122" name="Freeform 78">
                    <a:extLst>
                      <a:ext uri="{FF2B5EF4-FFF2-40B4-BE49-F238E27FC236}">
                        <a16:creationId xmlns:a16="http://schemas.microsoft.com/office/drawing/2014/main" id="{81DF6C63-6CD8-4353-AABD-542B67A692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123" name="Oval 80">
                    <a:extLst>
                      <a:ext uri="{FF2B5EF4-FFF2-40B4-BE49-F238E27FC236}">
                        <a16:creationId xmlns:a16="http://schemas.microsoft.com/office/drawing/2014/main" id="{337B114A-C976-4E7C-9E6D-49EA4242972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07AD1F-7625-44E5-80D8-03C061CA1753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120" name="Freeform 78">
                    <a:extLst>
                      <a:ext uri="{FF2B5EF4-FFF2-40B4-BE49-F238E27FC236}">
                        <a16:creationId xmlns:a16="http://schemas.microsoft.com/office/drawing/2014/main" id="{68D2B5C0-6C9A-4B47-AB43-74D58A1396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121" name="Oval 80">
                    <a:extLst>
                      <a:ext uri="{FF2B5EF4-FFF2-40B4-BE49-F238E27FC236}">
                        <a16:creationId xmlns:a16="http://schemas.microsoft.com/office/drawing/2014/main" id="{3037C43B-D272-433D-9688-5467778A28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2853E76-3B93-43E3-AED1-5407BC9C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ED6A71A-262A-44AB-98F3-BD01F1E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47548964-9AEE-4F6D-BA16-E1830F31CFC9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8F424B0A-97A2-4849-8AFD-674B9860FC33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7D3425F-F1A9-4714-B3C8-A0C5F1EA0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6D0DEAE-E60C-449F-A9A9-B5B56056420E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8FA716-822B-4273-B3D7-B8649B97B5FB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21C2F0-F775-4E99-B96C-9E3FEDDE6D48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2AFCC02-87AC-4B11-BC2A-3232C5916AAF}"/>
                  </a:ext>
                </a:extLst>
              </p:cNvPr>
              <p:cNvSpPr txBox="1"/>
              <p:nvPr/>
            </p:nvSpPr>
            <p:spPr>
              <a:xfrm>
                <a:off x="8036227" y="505848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99C5244-FC50-4498-BAF8-BDEC4496E9F0}"/>
                  </a:ext>
                </a:extLst>
              </p:cNvPr>
              <p:cNvSpPr txBox="1"/>
              <p:nvPr/>
            </p:nvSpPr>
            <p:spPr>
              <a:xfrm>
                <a:off x="8036227" y="379125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7C36033-0824-4944-92A9-9E339AB204BD}"/>
                </a:ext>
              </a:extLst>
            </p:cNvPr>
            <p:cNvSpPr txBox="1"/>
            <p:nvPr/>
          </p:nvSpPr>
          <p:spPr>
            <a:xfrm>
              <a:off x="6598256" y="3969060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Store Operation</a:t>
              </a:r>
            </a:p>
          </p:txBody>
        </p:sp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67A850F-7FF8-4BD8-A90D-3FA9AC1E6A32}"/>
                </a:ext>
              </a:extLst>
            </p:cNvPr>
            <p:cNvSpPr/>
            <p:nvPr/>
          </p:nvSpPr>
          <p:spPr>
            <a:xfrm>
              <a:off x="4682970" y="5326226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5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 Invalid Operation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0C8ABF-477E-4A83-89D3-3EBD610080EC}"/>
              </a:ext>
            </a:extLst>
          </p:cNvPr>
          <p:cNvGrpSpPr/>
          <p:nvPr/>
        </p:nvGrpSpPr>
        <p:grpSpPr>
          <a:xfrm>
            <a:off x="2046861" y="1736726"/>
            <a:ext cx="3300298" cy="2245227"/>
            <a:chOff x="497505" y="906661"/>
            <a:chExt cx="3575323" cy="243232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5329BDA-44E8-4AD1-9A00-D42990A88EB2}"/>
                </a:ext>
              </a:extLst>
            </p:cNvPr>
            <p:cNvGrpSpPr/>
            <p:nvPr/>
          </p:nvGrpSpPr>
          <p:grpSpPr>
            <a:xfrm>
              <a:off x="497505" y="1428333"/>
              <a:ext cx="3575323" cy="1910657"/>
              <a:chOff x="5056187" y="3683594"/>
              <a:chExt cx="3575323" cy="19106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8DA201-26AC-473E-9CFF-F7CC2C184738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8A0D42-6B34-46FF-B623-300CD2180EF8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29BF4A-1E70-4A2A-89A0-BD20B471BF2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3C237C-BED8-4201-AB6F-94DD06B1D8FE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9EFCB-E714-4975-843E-D3249080BAAF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B7FBC4A-6E65-4F4C-8CAE-4FBD5A17A200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1B400B0-3EC2-4B52-BE47-D7A378020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B9AC1EE3-02EF-4EBD-8C35-1434BCF8660C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41" name="Freeform 78">
                    <a:extLst>
                      <a:ext uri="{FF2B5EF4-FFF2-40B4-BE49-F238E27FC236}">
                        <a16:creationId xmlns:a16="http://schemas.microsoft.com/office/drawing/2014/main" id="{52E7A0CD-71F8-4672-969A-27CB110030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42" name="Oval 80">
                    <a:extLst>
                      <a:ext uri="{FF2B5EF4-FFF2-40B4-BE49-F238E27FC236}">
                        <a16:creationId xmlns:a16="http://schemas.microsoft.com/office/drawing/2014/main" id="{972E44F0-D3ED-4E82-8315-CD5933A25488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2E8CC0CA-560C-4F0E-99D0-0582CCB83F60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39" name="Freeform 78">
                    <a:extLst>
                      <a:ext uri="{FF2B5EF4-FFF2-40B4-BE49-F238E27FC236}">
                        <a16:creationId xmlns:a16="http://schemas.microsoft.com/office/drawing/2014/main" id="{86CE23BA-8BEA-4B6A-933F-654805306A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40" name="Oval 80">
                    <a:extLst>
                      <a:ext uri="{FF2B5EF4-FFF2-40B4-BE49-F238E27FC236}">
                        <a16:creationId xmlns:a16="http://schemas.microsoft.com/office/drawing/2014/main" id="{4AE7A9DA-96D5-44EB-B3BD-E1C93396323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12D587-A1F0-404A-9B64-57BFC8960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42F8CED-E82B-411A-9B73-10E46D108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6632D89-4ADA-4F8F-BB96-17460307906B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C8EAFA0-0620-4254-AFA7-ECDF0A9F0AD0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89F9A3-5DF4-4971-811C-7F416E85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C5834-87F0-4A24-B1F3-B11286598C27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1B8340-DDC0-4D14-9C1A-A069072B4C0F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684892-ABB2-4C9D-8FC6-BECFA5F424F9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8F94E-23B2-4E53-9EDA-B3D1E34FA400}"/>
                  </a:ext>
                </a:extLst>
              </p:cNvPr>
              <p:cNvSpPr txBox="1"/>
              <p:nvPr/>
            </p:nvSpPr>
            <p:spPr>
              <a:xfrm>
                <a:off x="8036227" y="505848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F7637-4A03-46E9-90DF-EEBE21F8306C}"/>
                  </a:ext>
                </a:extLst>
              </p:cNvPr>
              <p:cNvSpPr txBox="1"/>
              <p:nvPr/>
            </p:nvSpPr>
            <p:spPr>
              <a:xfrm>
                <a:off x="8036227" y="3791257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7C6E49-EE3F-48C3-8867-5520BAD37C88}"/>
                </a:ext>
              </a:extLst>
            </p:cNvPr>
            <p:cNvSpPr txBox="1"/>
            <p:nvPr/>
          </p:nvSpPr>
          <p:spPr>
            <a:xfrm>
              <a:off x="1573331" y="906661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Invalid Operation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5EE0B4-A0CE-4036-8871-2CD9D4CE67A7}"/>
              </a:ext>
            </a:extLst>
          </p:cNvPr>
          <p:cNvGrpSpPr/>
          <p:nvPr/>
        </p:nvGrpSpPr>
        <p:grpSpPr>
          <a:xfrm>
            <a:off x="5846472" y="1735338"/>
            <a:ext cx="4112765" cy="2326412"/>
            <a:chOff x="4682970" y="908720"/>
            <a:chExt cx="4455495" cy="252028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06E45F1-FCED-4655-9F80-328BB9D96C39}"/>
                </a:ext>
              </a:extLst>
            </p:cNvPr>
            <p:cNvGrpSpPr/>
            <p:nvPr/>
          </p:nvGrpSpPr>
          <p:grpSpPr>
            <a:xfrm>
              <a:off x="5563142" y="1423394"/>
              <a:ext cx="3575323" cy="2005606"/>
              <a:chOff x="5056187" y="3683594"/>
              <a:chExt cx="3575323" cy="2005606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3799D4-C4E3-4351-B5ED-0EAC76B7012E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2BD903A-ADBB-4AAC-B237-FB2681DDDE40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9E4A9AD1-2455-4173-9355-251022C5C80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738F4A4-115D-4F2C-8CA9-76B7C6552D2A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2CAB67-12FD-4265-B172-60CF35563D92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E07AAD77-1A12-470E-AA5F-4A906DCE44AD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47A06DF9-C6F6-455D-B829-4E323C9DDA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7D80FE4B-8A7C-4AFB-AE88-35E30CB9B2B3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70" name="Freeform 78">
                    <a:extLst>
                      <a:ext uri="{FF2B5EF4-FFF2-40B4-BE49-F238E27FC236}">
                        <a16:creationId xmlns:a16="http://schemas.microsoft.com/office/drawing/2014/main" id="{088F92BC-C90E-4ACB-A886-7CBFC312D5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71" name="Oval 80">
                    <a:extLst>
                      <a:ext uri="{FF2B5EF4-FFF2-40B4-BE49-F238E27FC236}">
                        <a16:creationId xmlns:a16="http://schemas.microsoft.com/office/drawing/2014/main" id="{AFEDBADB-6F4B-489F-BFFE-4A1BCBF7662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A0372124-AA9C-438C-AC7F-94B89D24C669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68" name="Freeform 78">
                    <a:extLst>
                      <a:ext uri="{FF2B5EF4-FFF2-40B4-BE49-F238E27FC236}">
                        <a16:creationId xmlns:a16="http://schemas.microsoft.com/office/drawing/2014/main" id="{C28BE5D7-5397-4386-81EB-54C0576D35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69" name="Oval 80">
                    <a:extLst>
                      <a:ext uri="{FF2B5EF4-FFF2-40B4-BE49-F238E27FC236}">
                        <a16:creationId xmlns:a16="http://schemas.microsoft.com/office/drawing/2014/main" id="{03404724-AF49-40D0-82F4-55A946378491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417D649-27A9-40A1-A006-A46991BD8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50F2DE60-6384-486D-BB2C-D73B69F38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6D884A5E-4C4A-46AE-9370-306AE320B6B7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23C924D9-63F4-423D-87D2-91895502B61C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7DE463D-AB0B-48E0-9240-6F10A3103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59F2E66-E055-4FB0-B1C4-B4E5129F4D73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78AFFA-A601-4E2B-BC9C-5730A768068C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58990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1627F51-50A0-4A3A-B151-B9C73211C420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523729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8F6E5A1-24C8-4FA1-9023-7E65F914B3A0}"/>
                  </a:ext>
                </a:extLst>
              </p:cNvPr>
              <p:cNvSpPr txBox="1"/>
              <p:nvPr/>
            </p:nvSpPr>
            <p:spPr>
              <a:xfrm>
                <a:off x="7636559" y="3753985"/>
                <a:ext cx="58990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3F1ADEF-EE92-4620-B794-303DC0FF0B5E}"/>
                  </a:ext>
                </a:extLst>
              </p:cNvPr>
              <p:cNvSpPr txBox="1"/>
              <p:nvPr/>
            </p:nvSpPr>
            <p:spPr>
              <a:xfrm>
                <a:off x="7636559" y="5403734"/>
                <a:ext cx="58990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2E60F4-AC55-488C-B536-8C8DA7A5254F}"/>
                </a:ext>
              </a:extLst>
            </p:cNvPr>
            <p:cNvSpPr txBox="1"/>
            <p:nvPr/>
          </p:nvSpPr>
          <p:spPr>
            <a:xfrm>
              <a:off x="6598256" y="908720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Race Condition</a:t>
              </a:r>
            </a:p>
          </p:txBody>
        </p:sp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CC9E3981-2C95-430F-A40E-9EBEAAA0F359}"/>
                </a:ext>
              </a:extLst>
            </p:cNvPr>
            <p:cNvSpPr/>
            <p:nvPr/>
          </p:nvSpPr>
          <p:spPr>
            <a:xfrm>
              <a:off x="4682970" y="2265886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A3A4D-5D47-4BFC-A5E3-A62A28500391}"/>
              </a:ext>
            </a:extLst>
          </p:cNvPr>
          <p:cNvGrpSpPr/>
          <p:nvPr/>
        </p:nvGrpSpPr>
        <p:grpSpPr>
          <a:xfrm>
            <a:off x="6658939" y="4038726"/>
            <a:ext cx="3300298" cy="2326412"/>
            <a:chOff x="5563142" y="3879050"/>
            <a:chExt cx="3575323" cy="252028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2B7BBDF-DCAB-4E89-9A99-46BC751C68AE}"/>
                </a:ext>
              </a:extLst>
            </p:cNvPr>
            <p:cNvGrpSpPr/>
            <p:nvPr/>
          </p:nvGrpSpPr>
          <p:grpSpPr>
            <a:xfrm>
              <a:off x="5563142" y="4393724"/>
              <a:ext cx="3575323" cy="2005606"/>
              <a:chOff x="5056187" y="3683594"/>
              <a:chExt cx="3575323" cy="2005606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626E3558-555F-48F3-9B6B-88376D5F50AD}"/>
                  </a:ext>
                </a:extLst>
              </p:cNvPr>
              <p:cNvSpPr txBox="1"/>
              <p:nvPr/>
            </p:nvSpPr>
            <p:spPr>
              <a:xfrm>
                <a:off x="8406485" y="391005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4D059C20-4914-4C5C-A296-82F7310F9D37}"/>
                  </a:ext>
                </a:extLst>
              </p:cNvPr>
              <p:cNvGrpSpPr/>
              <p:nvPr/>
            </p:nvGrpSpPr>
            <p:grpSpPr>
              <a:xfrm>
                <a:off x="8406485" y="5166052"/>
                <a:ext cx="225025" cy="285466"/>
                <a:chOff x="7602344" y="4351956"/>
                <a:chExt cx="225025" cy="285466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7B5680D5-9B26-42D4-A267-D54A7D99D196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A6F3930-64CA-410C-B1BF-F356D5481547}"/>
                    </a:ext>
                  </a:extLst>
                </p:cNvPr>
                <p:cNvCxnSpPr/>
                <p:nvPr/>
              </p:nvCxnSpPr>
              <p:spPr>
                <a:xfrm>
                  <a:off x="7621143" y="4389126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C2D3BF5-AFF9-4578-AAF5-55D973096E3D}"/>
                  </a:ext>
                </a:extLst>
              </p:cNvPr>
              <p:cNvSpPr txBox="1"/>
              <p:nvPr/>
            </p:nvSpPr>
            <p:spPr>
              <a:xfrm>
                <a:off x="5056187" y="5308785"/>
                <a:ext cx="686346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E80A455-83EF-49B6-84FE-97A8825CE256}"/>
                  </a:ext>
                </a:extLst>
              </p:cNvPr>
              <p:cNvGrpSpPr/>
              <p:nvPr/>
            </p:nvGrpSpPr>
            <p:grpSpPr>
              <a:xfrm>
                <a:off x="6001745" y="3858525"/>
                <a:ext cx="2339807" cy="1721865"/>
                <a:chOff x="5815529" y="3461349"/>
                <a:chExt cx="1747761" cy="1227791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6E9BCEF-4BEA-476B-BAF9-58FAC079E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3" name="Group 112">
                  <a:extLst>
                    <a:ext uri="{FF2B5EF4-FFF2-40B4-BE49-F238E27FC236}">
                      <a16:creationId xmlns:a16="http://schemas.microsoft.com/office/drawing/2014/main" id="{85DAE4CA-3EA9-4E75-9FF0-61634EC62F96}"/>
                    </a:ext>
                  </a:extLst>
                </p:cNvPr>
                <p:cNvGrpSpPr/>
                <p:nvPr/>
              </p:nvGrpSpPr>
              <p:grpSpPr>
                <a:xfrm>
                  <a:off x="6474145" y="3461349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122" name="Freeform 78">
                    <a:extLst>
                      <a:ext uri="{FF2B5EF4-FFF2-40B4-BE49-F238E27FC236}">
                        <a16:creationId xmlns:a16="http://schemas.microsoft.com/office/drawing/2014/main" id="{81DF6C63-6CD8-4353-AABD-542B67A692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123" name="Oval 80">
                    <a:extLst>
                      <a:ext uri="{FF2B5EF4-FFF2-40B4-BE49-F238E27FC236}">
                        <a16:creationId xmlns:a16="http://schemas.microsoft.com/office/drawing/2014/main" id="{337B114A-C976-4E7C-9E6D-49EA4242972E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8407AD1F-7625-44E5-80D8-03C061CA1753}"/>
                    </a:ext>
                  </a:extLst>
                </p:cNvPr>
                <p:cNvGrpSpPr/>
                <p:nvPr/>
              </p:nvGrpSpPr>
              <p:grpSpPr>
                <a:xfrm>
                  <a:off x="6474145" y="4351956"/>
                  <a:ext cx="540020" cy="337184"/>
                  <a:chOff x="6474145" y="3461349"/>
                  <a:chExt cx="540020" cy="337184"/>
                </a:xfrm>
              </p:grpSpPr>
              <p:sp>
                <p:nvSpPr>
                  <p:cNvPr id="120" name="Freeform 78">
                    <a:extLst>
                      <a:ext uri="{FF2B5EF4-FFF2-40B4-BE49-F238E27FC236}">
                        <a16:creationId xmlns:a16="http://schemas.microsoft.com/office/drawing/2014/main" id="{68D2B5C0-6C9A-4B47-AB43-74D58A13961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6474145" y="3461349"/>
                    <a:ext cx="432000" cy="337184"/>
                  </a:xfrm>
                  <a:custGeom>
                    <a:avLst/>
                    <a:gdLst>
                      <a:gd name="T0" fmla="*/ 0 w 708"/>
                      <a:gd name="T1" fmla="*/ 0 h 572"/>
                      <a:gd name="T2" fmla="*/ 17 w 708"/>
                      <a:gd name="T3" fmla="*/ 40 h 572"/>
                      <a:gd name="T4" fmla="*/ 39 w 708"/>
                      <a:gd name="T5" fmla="*/ 95 h 572"/>
                      <a:gd name="T6" fmla="*/ 54 w 708"/>
                      <a:gd name="T7" fmla="*/ 157 h 572"/>
                      <a:gd name="T8" fmla="*/ 66 w 708"/>
                      <a:gd name="T9" fmla="*/ 227 h 572"/>
                      <a:gd name="T10" fmla="*/ 74 w 708"/>
                      <a:gd name="T11" fmla="*/ 284 h 572"/>
                      <a:gd name="T12" fmla="*/ 69 w 708"/>
                      <a:gd name="T13" fmla="*/ 338 h 572"/>
                      <a:gd name="T14" fmla="*/ 58 w 708"/>
                      <a:gd name="T15" fmla="*/ 399 h 572"/>
                      <a:gd name="T16" fmla="*/ 45 w 708"/>
                      <a:gd name="T17" fmla="*/ 458 h 572"/>
                      <a:gd name="T18" fmla="*/ 28 w 708"/>
                      <a:gd name="T19" fmla="*/ 512 h 572"/>
                      <a:gd name="T20" fmla="*/ 0 w 708"/>
                      <a:gd name="T21" fmla="*/ 572 h 572"/>
                      <a:gd name="T22" fmla="*/ 208 w 708"/>
                      <a:gd name="T23" fmla="*/ 572 h 572"/>
                      <a:gd name="T24" fmla="*/ 297 w 708"/>
                      <a:gd name="T25" fmla="*/ 570 h 572"/>
                      <a:gd name="T26" fmla="*/ 342 w 708"/>
                      <a:gd name="T27" fmla="*/ 567 h 572"/>
                      <a:gd name="T28" fmla="*/ 375 w 708"/>
                      <a:gd name="T29" fmla="*/ 559 h 572"/>
                      <a:gd name="T30" fmla="*/ 409 w 708"/>
                      <a:gd name="T31" fmla="*/ 549 h 572"/>
                      <a:gd name="T32" fmla="*/ 445 w 708"/>
                      <a:gd name="T33" fmla="*/ 533 h 572"/>
                      <a:gd name="T34" fmla="*/ 486 w 708"/>
                      <a:gd name="T35" fmla="*/ 515 h 572"/>
                      <a:gd name="T36" fmla="*/ 526 w 708"/>
                      <a:gd name="T37" fmla="*/ 490 h 572"/>
                      <a:gd name="T38" fmla="*/ 552 w 708"/>
                      <a:gd name="T39" fmla="*/ 470 h 572"/>
                      <a:gd name="T40" fmla="*/ 577 w 708"/>
                      <a:gd name="T41" fmla="*/ 447 h 572"/>
                      <a:gd name="T42" fmla="*/ 604 w 708"/>
                      <a:gd name="T43" fmla="*/ 420 h 572"/>
                      <a:gd name="T44" fmla="*/ 628 w 708"/>
                      <a:gd name="T45" fmla="*/ 398 h 572"/>
                      <a:gd name="T46" fmla="*/ 651 w 708"/>
                      <a:gd name="T47" fmla="*/ 370 h 572"/>
                      <a:gd name="T48" fmla="*/ 680 w 708"/>
                      <a:gd name="T49" fmla="*/ 333 h 572"/>
                      <a:gd name="T50" fmla="*/ 708 w 708"/>
                      <a:gd name="T51" fmla="*/ 286 h 572"/>
                      <a:gd name="T52" fmla="*/ 682 w 708"/>
                      <a:gd name="T53" fmla="*/ 245 h 572"/>
                      <a:gd name="T54" fmla="*/ 658 w 708"/>
                      <a:gd name="T55" fmla="*/ 210 h 572"/>
                      <a:gd name="T56" fmla="*/ 638 w 708"/>
                      <a:gd name="T57" fmla="*/ 185 h 572"/>
                      <a:gd name="T58" fmla="*/ 616 w 708"/>
                      <a:gd name="T59" fmla="*/ 161 h 572"/>
                      <a:gd name="T60" fmla="*/ 592 w 708"/>
                      <a:gd name="T61" fmla="*/ 138 h 572"/>
                      <a:gd name="T62" fmla="*/ 572 w 708"/>
                      <a:gd name="T63" fmla="*/ 120 h 572"/>
                      <a:gd name="T64" fmla="*/ 552 w 708"/>
                      <a:gd name="T65" fmla="*/ 103 h 572"/>
                      <a:gd name="T66" fmla="*/ 528 w 708"/>
                      <a:gd name="T67" fmla="*/ 85 h 572"/>
                      <a:gd name="T68" fmla="*/ 506 w 708"/>
                      <a:gd name="T69" fmla="*/ 72 h 572"/>
                      <a:gd name="T70" fmla="*/ 480 w 708"/>
                      <a:gd name="T71" fmla="*/ 58 h 572"/>
                      <a:gd name="T72" fmla="*/ 451 w 708"/>
                      <a:gd name="T73" fmla="*/ 43 h 572"/>
                      <a:gd name="T74" fmla="*/ 415 w 708"/>
                      <a:gd name="T75" fmla="*/ 29 h 572"/>
                      <a:gd name="T76" fmla="*/ 385 w 708"/>
                      <a:gd name="T77" fmla="*/ 20 h 572"/>
                      <a:gd name="T78" fmla="*/ 350 w 708"/>
                      <a:gd name="T79" fmla="*/ 11 h 572"/>
                      <a:gd name="T80" fmla="*/ 313 w 708"/>
                      <a:gd name="T81" fmla="*/ 5 h 572"/>
                      <a:gd name="T82" fmla="*/ 278 w 708"/>
                      <a:gd name="T83" fmla="*/ 1 h 572"/>
                      <a:gd name="T84" fmla="*/ 253 w 708"/>
                      <a:gd name="T85" fmla="*/ 1 h 572"/>
                      <a:gd name="T86" fmla="*/ 227 w 708"/>
                      <a:gd name="T87" fmla="*/ 0 h 572"/>
                      <a:gd name="T88" fmla="*/ 0 w 708"/>
                      <a:gd name="T89" fmla="*/ 0 h 5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708" h="572">
                        <a:moveTo>
                          <a:pt x="0" y="0"/>
                        </a:moveTo>
                        <a:lnTo>
                          <a:pt x="17" y="40"/>
                        </a:lnTo>
                        <a:lnTo>
                          <a:pt x="39" y="95"/>
                        </a:lnTo>
                        <a:lnTo>
                          <a:pt x="54" y="157"/>
                        </a:lnTo>
                        <a:lnTo>
                          <a:pt x="66" y="227"/>
                        </a:lnTo>
                        <a:lnTo>
                          <a:pt x="74" y="284"/>
                        </a:lnTo>
                        <a:lnTo>
                          <a:pt x="69" y="338"/>
                        </a:lnTo>
                        <a:lnTo>
                          <a:pt x="58" y="399"/>
                        </a:lnTo>
                        <a:lnTo>
                          <a:pt x="45" y="458"/>
                        </a:lnTo>
                        <a:lnTo>
                          <a:pt x="28" y="512"/>
                        </a:lnTo>
                        <a:lnTo>
                          <a:pt x="0" y="572"/>
                        </a:lnTo>
                        <a:lnTo>
                          <a:pt x="208" y="572"/>
                        </a:lnTo>
                        <a:lnTo>
                          <a:pt x="297" y="570"/>
                        </a:lnTo>
                        <a:lnTo>
                          <a:pt x="342" y="567"/>
                        </a:lnTo>
                        <a:lnTo>
                          <a:pt x="375" y="559"/>
                        </a:lnTo>
                        <a:lnTo>
                          <a:pt x="409" y="549"/>
                        </a:lnTo>
                        <a:lnTo>
                          <a:pt x="445" y="533"/>
                        </a:lnTo>
                        <a:lnTo>
                          <a:pt x="486" y="515"/>
                        </a:lnTo>
                        <a:lnTo>
                          <a:pt x="526" y="490"/>
                        </a:lnTo>
                        <a:lnTo>
                          <a:pt x="552" y="470"/>
                        </a:lnTo>
                        <a:lnTo>
                          <a:pt x="577" y="447"/>
                        </a:lnTo>
                        <a:lnTo>
                          <a:pt x="604" y="420"/>
                        </a:lnTo>
                        <a:lnTo>
                          <a:pt x="628" y="398"/>
                        </a:lnTo>
                        <a:lnTo>
                          <a:pt x="651" y="370"/>
                        </a:lnTo>
                        <a:lnTo>
                          <a:pt x="680" y="333"/>
                        </a:lnTo>
                        <a:lnTo>
                          <a:pt x="708" y="286"/>
                        </a:lnTo>
                        <a:lnTo>
                          <a:pt x="682" y="245"/>
                        </a:lnTo>
                        <a:lnTo>
                          <a:pt x="658" y="210"/>
                        </a:lnTo>
                        <a:lnTo>
                          <a:pt x="638" y="185"/>
                        </a:lnTo>
                        <a:lnTo>
                          <a:pt x="616" y="161"/>
                        </a:lnTo>
                        <a:lnTo>
                          <a:pt x="592" y="138"/>
                        </a:lnTo>
                        <a:lnTo>
                          <a:pt x="572" y="120"/>
                        </a:lnTo>
                        <a:lnTo>
                          <a:pt x="552" y="103"/>
                        </a:lnTo>
                        <a:lnTo>
                          <a:pt x="528" y="85"/>
                        </a:lnTo>
                        <a:lnTo>
                          <a:pt x="506" y="72"/>
                        </a:lnTo>
                        <a:lnTo>
                          <a:pt x="480" y="58"/>
                        </a:lnTo>
                        <a:lnTo>
                          <a:pt x="451" y="43"/>
                        </a:lnTo>
                        <a:lnTo>
                          <a:pt x="415" y="29"/>
                        </a:lnTo>
                        <a:lnTo>
                          <a:pt x="385" y="20"/>
                        </a:lnTo>
                        <a:lnTo>
                          <a:pt x="350" y="11"/>
                        </a:lnTo>
                        <a:lnTo>
                          <a:pt x="313" y="5"/>
                        </a:lnTo>
                        <a:lnTo>
                          <a:pt x="278" y="1"/>
                        </a:lnTo>
                        <a:lnTo>
                          <a:pt x="253" y="1"/>
                        </a:lnTo>
                        <a:lnTo>
                          <a:pt x="22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25400" cmpd="sng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3366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 sz="1662"/>
                  </a:p>
                </p:txBody>
              </p:sp>
              <p:sp>
                <p:nvSpPr>
                  <p:cNvPr id="121" name="Oval 80">
                    <a:extLst>
                      <a:ext uri="{FF2B5EF4-FFF2-40B4-BE49-F238E27FC236}">
                        <a16:creationId xmlns:a16="http://schemas.microsoft.com/office/drawing/2014/main" id="{3037C43B-D272-433D-9688-5467778A28B5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906165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</p:grp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2853E76-3B93-43E3-AED1-5407BC9C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3ED6A71A-262A-44AB-98F3-BD01F1EB8B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47548964-9AEE-4F6D-BA16-E1830F31CFC9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8F424B0A-97A2-4849-8AFD-674B9860FC33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77D3425F-F1A9-4714-B3C8-A0C5F1EA0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6D0DEAE-E60C-449F-A9A9-B5B56056420E}"/>
                  </a:ext>
                </a:extLst>
              </p:cNvPr>
              <p:cNvSpPr txBox="1"/>
              <p:nvPr/>
            </p:nvSpPr>
            <p:spPr>
              <a:xfrm>
                <a:off x="5056187" y="3791257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8FA716-822B-4273-B3D7-B8649B97B5FB}"/>
                  </a:ext>
                </a:extLst>
              </p:cNvPr>
              <p:cNvSpPr txBox="1"/>
              <p:nvPr/>
            </p:nvSpPr>
            <p:spPr>
              <a:xfrm>
                <a:off x="6046297" y="368359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A21C2F0-F775-4E99-B96C-9E3FEDDE6D48}"/>
                  </a:ext>
                </a:extLst>
              </p:cNvPr>
              <p:cNvSpPr txBox="1"/>
              <p:nvPr/>
            </p:nvSpPr>
            <p:spPr>
              <a:xfrm>
                <a:off x="6046297" y="5210670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2AFCC02-87AC-4B11-BC2A-3232C5916AAF}"/>
                  </a:ext>
                </a:extLst>
              </p:cNvPr>
              <p:cNvSpPr txBox="1"/>
              <p:nvPr/>
            </p:nvSpPr>
            <p:spPr>
              <a:xfrm>
                <a:off x="7706641" y="5403734"/>
                <a:ext cx="654839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662" dirty="0">
                    <a:cs typeface="Times New Roman" panose="02020603050405020304" pitchFamily="18" charset="0"/>
                  </a:rPr>
                  <a:t>or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0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99C5244-FC50-4498-BAF8-BDEC4496E9F0}"/>
                  </a:ext>
                </a:extLst>
              </p:cNvPr>
              <p:cNvSpPr txBox="1"/>
              <p:nvPr/>
            </p:nvSpPr>
            <p:spPr>
              <a:xfrm>
                <a:off x="7706641" y="3738549"/>
                <a:ext cx="654839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 </a:t>
                </a:r>
                <a:r>
                  <a:rPr lang="en-US" sz="1662" dirty="0">
                    <a:cs typeface="Times New Roman" panose="02020603050405020304" pitchFamily="18" charset="0"/>
                  </a:rPr>
                  <a:t>or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E7C36033-0824-4944-92A9-9E339AB204BD}"/>
                </a:ext>
              </a:extLst>
            </p:cNvPr>
            <p:cNvSpPr txBox="1"/>
            <p:nvPr/>
          </p:nvSpPr>
          <p:spPr>
            <a:xfrm>
              <a:off x="6598256" y="3879050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Unknown State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4F6085-0CDA-40B5-A4C2-CC4F8F74BC6A}"/>
              </a:ext>
            </a:extLst>
          </p:cNvPr>
          <p:cNvGrpSpPr/>
          <p:nvPr/>
        </p:nvGrpSpPr>
        <p:grpSpPr>
          <a:xfrm>
            <a:off x="1919216" y="4049544"/>
            <a:ext cx="4186703" cy="2262780"/>
            <a:chOff x="317485" y="3879531"/>
            <a:chExt cx="4600528" cy="245134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2EFF29-81AE-41D3-BC29-4F623863C867}"/>
                </a:ext>
              </a:extLst>
            </p:cNvPr>
            <p:cNvSpPr/>
            <p:nvPr/>
          </p:nvSpPr>
          <p:spPr>
            <a:xfrm>
              <a:off x="317485" y="3879531"/>
              <a:ext cx="4600528" cy="24513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1385"/>
                </a:spcBef>
              </a:pPr>
              <a:r>
                <a:rPr lang="en-US" sz="2215" dirty="0">
                  <a:solidFill>
                    <a:schemeClr val="tx1"/>
                  </a:solidFill>
                </a:rPr>
                <a:t>S = R = 1 should never be used</a:t>
              </a:r>
            </a:p>
            <a:p>
              <a:pPr>
                <a:spcBef>
                  <a:spcPts val="1385"/>
                </a:spcBef>
              </a:pPr>
              <a:r>
                <a:rPr lang="en-US" sz="2215" dirty="0">
                  <a:solidFill>
                    <a:schemeClr val="tx1"/>
                  </a:solidFill>
                </a:rPr>
                <a:t>If S and R change from 1 </a:t>
              </a:r>
              <a:r>
                <a:rPr lang="en-US" sz="2215" dirty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US" sz="2215" dirty="0">
                  <a:solidFill>
                    <a:schemeClr val="tx1"/>
                  </a:solidFill>
                </a:rPr>
                <a:t> 0 simultaneously then race condition (oscillation) occurs</a:t>
              </a:r>
            </a:p>
            <a:p>
              <a:pPr>
                <a:spcBef>
                  <a:spcPts val="1385"/>
                </a:spcBef>
              </a:pPr>
              <a:r>
                <a:rPr lang="en-US" sz="2215" dirty="0">
                  <a:solidFill>
                    <a:schemeClr val="tx1"/>
                  </a:solidFill>
                </a:rPr>
                <a:t>Final Q and Q are unknown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B69B4C-9309-4D52-A5B4-148DA741C0EE}"/>
                </a:ext>
              </a:extLst>
            </p:cNvPr>
            <p:cNvCxnSpPr/>
            <p:nvPr/>
          </p:nvCxnSpPr>
          <p:spPr>
            <a:xfrm>
              <a:off x="2096924" y="5855078"/>
              <a:ext cx="18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968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Diagram of an SR Latch 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33576C92-9EC7-4E2B-B69A-D2144FE0F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6714" y="1749301"/>
            <a:ext cx="5358572" cy="20182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C05B936-3D51-410E-88D9-759654922769}"/>
              </a:ext>
            </a:extLst>
          </p:cNvPr>
          <p:cNvGrpSpPr/>
          <p:nvPr/>
        </p:nvGrpSpPr>
        <p:grpSpPr>
          <a:xfrm>
            <a:off x="1825505" y="3727108"/>
            <a:ext cx="8267072" cy="2788334"/>
            <a:chOff x="407495" y="3474005"/>
            <a:chExt cx="8955995" cy="3020695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7EA5B19B-DB1A-4F8A-BD82-44346ECC3661}"/>
                </a:ext>
              </a:extLst>
            </p:cNvPr>
            <p:cNvGrpSpPr/>
            <p:nvPr/>
          </p:nvGrpSpPr>
          <p:grpSpPr>
            <a:xfrm>
              <a:off x="2362200" y="4464115"/>
              <a:ext cx="130629" cy="1370763"/>
              <a:chOff x="2362200" y="4450492"/>
              <a:chExt cx="130629" cy="1370763"/>
            </a:xfrm>
          </p:grpSpPr>
          <p:cxnSp>
            <p:nvCxnSpPr>
              <p:cNvPr id="148" name="Connector: Curved 147">
                <a:extLst>
                  <a:ext uri="{FF2B5EF4-FFF2-40B4-BE49-F238E27FC236}">
                    <a16:creationId xmlns:a16="http://schemas.microsoft.com/office/drawing/2014/main" id="{F34E33C8-8128-4744-98EC-9714DD213555}"/>
                  </a:ext>
                </a:extLst>
              </p:cNvPr>
              <p:cNvCxnSpPr>
                <a:cxnSpLocks/>
                <a:stCxn id="65" idx="2"/>
                <a:endCxn id="71" idx="4"/>
              </p:cNvCxnSpPr>
              <p:nvPr/>
            </p:nvCxnSpPr>
            <p:spPr>
              <a:xfrm>
                <a:off x="2362200" y="4450492"/>
                <a:ext cx="76200" cy="1169377"/>
              </a:xfrm>
              <a:prstGeom prst="curvedConnector3">
                <a:avLst>
                  <a:gd name="adj1" fmla="val -135713"/>
                </a:avLst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Connector: Curved 151">
                <a:extLst>
                  <a:ext uri="{FF2B5EF4-FFF2-40B4-BE49-F238E27FC236}">
                    <a16:creationId xmlns:a16="http://schemas.microsoft.com/office/drawing/2014/main" id="{7C51681A-9CB4-418C-9C94-3A2AF8389845}"/>
                  </a:ext>
                </a:extLst>
              </p:cNvPr>
              <p:cNvCxnSpPr>
                <a:cxnSpLocks/>
                <a:stCxn id="71" idx="4"/>
                <a:endCxn id="72" idx="4"/>
              </p:cNvCxnSpPr>
              <p:nvPr/>
            </p:nvCxnSpPr>
            <p:spPr>
              <a:xfrm>
                <a:off x="2438400" y="5619869"/>
                <a:ext cx="54429" cy="201386"/>
              </a:xfrm>
              <a:prstGeom prst="curvedConnector3">
                <a:avLst>
                  <a:gd name="adj1" fmla="val -82937"/>
                </a:avLst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20661C87-DE8C-4645-A70F-CD0AD6BA1BDD}"/>
                </a:ext>
              </a:extLst>
            </p:cNvPr>
            <p:cNvGrpSpPr/>
            <p:nvPr/>
          </p:nvGrpSpPr>
          <p:grpSpPr>
            <a:xfrm>
              <a:off x="407495" y="3474005"/>
              <a:ext cx="8785491" cy="2833945"/>
              <a:chOff x="407495" y="3474005"/>
              <a:chExt cx="8785491" cy="2833945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3B30FCDC-4DA3-46AE-958F-14737D7458C0}"/>
                  </a:ext>
                </a:extLst>
              </p:cNvPr>
              <p:cNvSpPr/>
              <p:nvPr/>
            </p:nvSpPr>
            <p:spPr>
              <a:xfrm>
                <a:off x="961209" y="3758831"/>
                <a:ext cx="1397820" cy="2549119"/>
              </a:xfrm>
              <a:prstGeom prst="rect">
                <a:avLst/>
              </a:prstGeom>
              <a:solidFill>
                <a:srgbClr val="92D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F8E362DC-F81E-46E7-982E-32565D38895C}"/>
                  </a:ext>
                </a:extLst>
              </p:cNvPr>
              <p:cNvSpPr/>
              <p:nvPr/>
            </p:nvSpPr>
            <p:spPr>
              <a:xfrm>
                <a:off x="2354321" y="3758831"/>
                <a:ext cx="2561827" cy="2549119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F597475-ECFB-41A4-A17C-0786B20B7456}"/>
                  </a:ext>
                </a:extLst>
              </p:cNvPr>
              <p:cNvSpPr/>
              <p:nvPr/>
            </p:nvSpPr>
            <p:spPr>
              <a:xfrm>
                <a:off x="6622771" y="3758831"/>
                <a:ext cx="1714448" cy="2549119"/>
              </a:xfrm>
              <a:prstGeom prst="rect">
                <a:avLst/>
              </a:prstGeom>
              <a:solidFill>
                <a:srgbClr val="00B0F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744B9DD-B4E2-43DA-B640-E3555F76F042}"/>
                  </a:ext>
                </a:extLst>
              </p:cNvPr>
              <p:cNvSpPr/>
              <p:nvPr/>
            </p:nvSpPr>
            <p:spPr>
              <a:xfrm>
                <a:off x="8327513" y="3758831"/>
                <a:ext cx="847202" cy="2549119"/>
              </a:xfrm>
              <a:prstGeom prst="rect">
                <a:avLst/>
              </a:prstGeom>
              <a:solidFill>
                <a:srgbClr val="92D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BFD4E888-3436-4FFA-A5B5-A15588589097}"/>
                  </a:ext>
                </a:extLst>
              </p:cNvPr>
              <p:cNvSpPr/>
              <p:nvPr/>
            </p:nvSpPr>
            <p:spPr>
              <a:xfrm>
                <a:off x="4923031" y="3758831"/>
                <a:ext cx="499070" cy="2549119"/>
              </a:xfrm>
              <a:prstGeom prst="rect">
                <a:avLst/>
              </a:prstGeom>
              <a:solidFill>
                <a:srgbClr val="92D05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8960089E-2BB8-4BBE-AAEE-DA3F5F78CD39}"/>
                  </a:ext>
                </a:extLst>
              </p:cNvPr>
              <p:cNvSpPr/>
              <p:nvPr/>
            </p:nvSpPr>
            <p:spPr>
              <a:xfrm>
                <a:off x="5413571" y="3758831"/>
                <a:ext cx="1209378" cy="2549119"/>
              </a:xfrm>
              <a:prstGeom prst="rect">
                <a:avLst/>
              </a:prstGeom>
              <a:solidFill>
                <a:srgbClr val="FFE1F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CA0E08C-7CA5-44CA-BB18-E423D7798253}"/>
                  </a:ext>
                </a:extLst>
              </p:cNvPr>
              <p:cNvSpPr txBox="1"/>
              <p:nvPr/>
            </p:nvSpPr>
            <p:spPr>
              <a:xfrm>
                <a:off x="409751" y="4528289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4B1350A-F39C-420B-B614-DF850BEB373F}"/>
                  </a:ext>
                </a:extLst>
              </p:cNvPr>
              <p:cNvSpPr txBox="1"/>
              <p:nvPr/>
            </p:nvSpPr>
            <p:spPr>
              <a:xfrm>
                <a:off x="409751" y="3853214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987BD6-A6E2-4A74-9E4A-552F9FDB8C13}"/>
                  </a:ext>
                </a:extLst>
              </p:cNvPr>
              <p:cNvGrpSpPr/>
              <p:nvPr/>
            </p:nvGrpSpPr>
            <p:grpSpPr>
              <a:xfrm>
                <a:off x="407495" y="5923444"/>
                <a:ext cx="220513" cy="293953"/>
                <a:chOff x="407495" y="5904275"/>
                <a:chExt cx="220513" cy="293953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A0001FD-E085-46D4-B4F8-72F642EA97AF}"/>
                    </a:ext>
                  </a:extLst>
                </p:cNvPr>
                <p:cNvSpPr txBox="1"/>
                <p:nvPr/>
              </p:nvSpPr>
              <p:spPr>
                <a:xfrm>
                  <a:off x="407495" y="5904275"/>
                  <a:ext cx="220513" cy="293953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5470506-29A6-4061-8C35-E9EA3D173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455" y="5918329"/>
                  <a:ext cx="194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FCF16B8-4192-435D-8F30-4915289EDB38}"/>
                  </a:ext>
                </a:extLst>
              </p:cNvPr>
              <p:cNvSpPr txBox="1"/>
              <p:nvPr/>
            </p:nvSpPr>
            <p:spPr>
              <a:xfrm>
                <a:off x="407495" y="5203364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279385-C4A7-497C-B98F-06D71AF02B24}"/>
                  </a:ext>
                </a:extLst>
              </p:cNvPr>
              <p:cNvSpPr/>
              <p:nvPr/>
            </p:nvSpPr>
            <p:spPr>
              <a:xfrm>
                <a:off x="662354" y="4444631"/>
                <a:ext cx="8510954" cy="486507"/>
              </a:xfrm>
              <a:custGeom>
                <a:avLst/>
                <a:gdLst>
                  <a:gd name="connsiteX0" fmla="*/ 0 w 8510954"/>
                  <a:gd name="connsiteY0" fmla="*/ 486507 h 486507"/>
                  <a:gd name="connsiteX1" fmla="*/ 1699846 w 8510954"/>
                  <a:gd name="connsiteY1" fmla="*/ 486507 h 486507"/>
                  <a:gd name="connsiteX2" fmla="*/ 1699846 w 8510954"/>
                  <a:gd name="connsiteY2" fmla="*/ 5861 h 486507"/>
                  <a:gd name="connsiteX3" fmla="*/ 2561492 w 8510954"/>
                  <a:gd name="connsiteY3" fmla="*/ 5861 h 486507"/>
                  <a:gd name="connsiteX4" fmla="*/ 2561492 w 8510954"/>
                  <a:gd name="connsiteY4" fmla="*/ 486507 h 486507"/>
                  <a:gd name="connsiteX5" fmla="*/ 4759569 w 8510954"/>
                  <a:gd name="connsiteY5" fmla="*/ 486507 h 486507"/>
                  <a:gd name="connsiteX6" fmla="*/ 4759569 w 8510954"/>
                  <a:gd name="connsiteY6" fmla="*/ 0 h 486507"/>
                  <a:gd name="connsiteX7" fmla="*/ 5304692 w 8510954"/>
                  <a:gd name="connsiteY7" fmla="*/ 0 h 486507"/>
                  <a:gd name="connsiteX8" fmla="*/ 5304692 w 8510954"/>
                  <a:gd name="connsiteY8" fmla="*/ 486507 h 486507"/>
                  <a:gd name="connsiteX9" fmla="*/ 5961184 w 8510954"/>
                  <a:gd name="connsiteY9" fmla="*/ 486507 h 486507"/>
                  <a:gd name="connsiteX10" fmla="*/ 5961184 w 8510954"/>
                  <a:gd name="connsiteY10" fmla="*/ 5861 h 486507"/>
                  <a:gd name="connsiteX11" fmla="*/ 6799384 w 8510954"/>
                  <a:gd name="connsiteY11" fmla="*/ 5861 h 486507"/>
                  <a:gd name="connsiteX12" fmla="*/ 6799384 w 8510954"/>
                  <a:gd name="connsiteY12" fmla="*/ 486507 h 486507"/>
                  <a:gd name="connsiteX13" fmla="*/ 8510954 w 8510954"/>
                  <a:gd name="connsiteY13" fmla="*/ 486507 h 48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510954" h="486507">
                    <a:moveTo>
                      <a:pt x="0" y="486507"/>
                    </a:moveTo>
                    <a:lnTo>
                      <a:pt x="1699846" y="486507"/>
                    </a:lnTo>
                    <a:lnTo>
                      <a:pt x="1699846" y="5861"/>
                    </a:lnTo>
                    <a:lnTo>
                      <a:pt x="2561492" y="5861"/>
                    </a:lnTo>
                    <a:lnTo>
                      <a:pt x="2561492" y="486507"/>
                    </a:lnTo>
                    <a:lnTo>
                      <a:pt x="4759569" y="486507"/>
                    </a:lnTo>
                    <a:lnTo>
                      <a:pt x="4759569" y="0"/>
                    </a:lnTo>
                    <a:lnTo>
                      <a:pt x="5304692" y="0"/>
                    </a:lnTo>
                    <a:lnTo>
                      <a:pt x="5304692" y="486507"/>
                    </a:lnTo>
                    <a:lnTo>
                      <a:pt x="5961184" y="486507"/>
                    </a:lnTo>
                    <a:lnTo>
                      <a:pt x="5961184" y="5861"/>
                    </a:lnTo>
                    <a:lnTo>
                      <a:pt x="6799384" y="5861"/>
                    </a:lnTo>
                    <a:lnTo>
                      <a:pt x="6799384" y="486507"/>
                    </a:lnTo>
                    <a:lnTo>
                      <a:pt x="8510954" y="48650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5DC9935-3269-47D9-87CA-BB6AEAF6462F}"/>
                  </a:ext>
                </a:extLst>
              </p:cNvPr>
              <p:cNvSpPr/>
              <p:nvPr/>
            </p:nvSpPr>
            <p:spPr>
              <a:xfrm>
                <a:off x="664029" y="5130012"/>
                <a:ext cx="8528957" cy="489857"/>
              </a:xfrm>
              <a:custGeom>
                <a:avLst/>
                <a:gdLst>
                  <a:gd name="connsiteX0" fmla="*/ 0 w 8528957"/>
                  <a:gd name="connsiteY0" fmla="*/ 489857 h 489857"/>
                  <a:gd name="connsiteX1" fmla="*/ 468085 w 8528957"/>
                  <a:gd name="connsiteY1" fmla="*/ 489857 h 489857"/>
                  <a:gd name="connsiteX2" fmla="*/ 468085 w 8528957"/>
                  <a:gd name="connsiteY2" fmla="*/ 0 h 489857"/>
                  <a:gd name="connsiteX3" fmla="*/ 1774371 w 8528957"/>
                  <a:gd name="connsiteY3" fmla="*/ 0 h 489857"/>
                  <a:gd name="connsiteX4" fmla="*/ 1774371 w 8528957"/>
                  <a:gd name="connsiteY4" fmla="*/ 489857 h 489857"/>
                  <a:gd name="connsiteX5" fmla="*/ 4381500 w 8528957"/>
                  <a:gd name="connsiteY5" fmla="*/ 489857 h 489857"/>
                  <a:gd name="connsiteX6" fmla="*/ 4381500 w 8528957"/>
                  <a:gd name="connsiteY6" fmla="*/ 5443 h 489857"/>
                  <a:gd name="connsiteX7" fmla="*/ 4827814 w 8528957"/>
                  <a:gd name="connsiteY7" fmla="*/ 5443 h 489857"/>
                  <a:gd name="connsiteX8" fmla="*/ 4827814 w 8528957"/>
                  <a:gd name="connsiteY8" fmla="*/ 489857 h 489857"/>
                  <a:gd name="connsiteX9" fmla="*/ 6025242 w 8528957"/>
                  <a:gd name="connsiteY9" fmla="*/ 489857 h 489857"/>
                  <a:gd name="connsiteX10" fmla="*/ 7788728 w 8528957"/>
                  <a:gd name="connsiteY10" fmla="*/ 489857 h 489857"/>
                  <a:gd name="connsiteX11" fmla="*/ 7788728 w 8528957"/>
                  <a:gd name="connsiteY11" fmla="*/ 0 h 489857"/>
                  <a:gd name="connsiteX12" fmla="*/ 8528957 w 8528957"/>
                  <a:gd name="connsiteY12" fmla="*/ 0 h 489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528957" h="489857">
                    <a:moveTo>
                      <a:pt x="0" y="489857"/>
                    </a:moveTo>
                    <a:lnTo>
                      <a:pt x="468085" y="489857"/>
                    </a:lnTo>
                    <a:lnTo>
                      <a:pt x="468085" y="0"/>
                    </a:lnTo>
                    <a:lnTo>
                      <a:pt x="1774371" y="0"/>
                    </a:lnTo>
                    <a:lnTo>
                      <a:pt x="1774371" y="489857"/>
                    </a:lnTo>
                    <a:lnTo>
                      <a:pt x="4381500" y="489857"/>
                    </a:lnTo>
                    <a:lnTo>
                      <a:pt x="4381500" y="5443"/>
                    </a:lnTo>
                    <a:lnTo>
                      <a:pt x="4827814" y="5443"/>
                    </a:lnTo>
                    <a:lnTo>
                      <a:pt x="4827814" y="489857"/>
                    </a:lnTo>
                    <a:lnTo>
                      <a:pt x="6025242" y="489857"/>
                    </a:lnTo>
                    <a:lnTo>
                      <a:pt x="7788728" y="489857"/>
                    </a:lnTo>
                    <a:lnTo>
                      <a:pt x="7788728" y="0"/>
                    </a:lnTo>
                    <a:lnTo>
                      <a:pt x="8528957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FD286E1-9DF3-4FF9-9CE7-E848C7861D38}"/>
                  </a:ext>
                </a:extLst>
              </p:cNvPr>
              <p:cNvSpPr/>
              <p:nvPr/>
            </p:nvSpPr>
            <p:spPr>
              <a:xfrm>
                <a:off x="669471" y="5821255"/>
                <a:ext cx="8518072" cy="484414"/>
              </a:xfrm>
              <a:custGeom>
                <a:avLst/>
                <a:gdLst>
                  <a:gd name="connsiteX0" fmla="*/ 0 w 8518072"/>
                  <a:gd name="connsiteY0" fmla="*/ 0 h 484414"/>
                  <a:gd name="connsiteX1" fmla="*/ 381000 w 8518072"/>
                  <a:gd name="connsiteY1" fmla="*/ 0 h 484414"/>
                  <a:gd name="connsiteX2" fmla="*/ 381000 w 8518072"/>
                  <a:gd name="connsiteY2" fmla="*/ 484414 h 484414"/>
                  <a:gd name="connsiteX3" fmla="*/ 1823358 w 8518072"/>
                  <a:gd name="connsiteY3" fmla="*/ 484414 h 484414"/>
                  <a:gd name="connsiteX4" fmla="*/ 1823358 w 8518072"/>
                  <a:gd name="connsiteY4" fmla="*/ 0 h 484414"/>
                  <a:gd name="connsiteX5" fmla="*/ 4321629 w 8518072"/>
                  <a:gd name="connsiteY5" fmla="*/ 0 h 484414"/>
                  <a:gd name="connsiteX6" fmla="*/ 4321629 w 8518072"/>
                  <a:gd name="connsiteY6" fmla="*/ 484414 h 484414"/>
                  <a:gd name="connsiteX7" fmla="*/ 6052458 w 8518072"/>
                  <a:gd name="connsiteY7" fmla="*/ 484414 h 484414"/>
                  <a:gd name="connsiteX8" fmla="*/ 6052458 w 8518072"/>
                  <a:gd name="connsiteY8" fmla="*/ 0 h 484414"/>
                  <a:gd name="connsiteX9" fmla="*/ 7728858 w 8518072"/>
                  <a:gd name="connsiteY9" fmla="*/ 0 h 484414"/>
                  <a:gd name="connsiteX10" fmla="*/ 7728858 w 8518072"/>
                  <a:gd name="connsiteY10" fmla="*/ 484414 h 484414"/>
                  <a:gd name="connsiteX11" fmla="*/ 8518072 w 8518072"/>
                  <a:gd name="connsiteY11" fmla="*/ 484414 h 484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518072" h="484414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484414"/>
                    </a:lnTo>
                    <a:lnTo>
                      <a:pt x="1823358" y="484414"/>
                    </a:lnTo>
                    <a:lnTo>
                      <a:pt x="1823358" y="0"/>
                    </a:lnTo>
                    <a:lnTo>
                      <a:pt x="4321629" y="0"/>
                    </a:lnTo>
                    <a:lnTo>
                      <a:pt x="4321629" y="484414"/>
                    </a:lnTo>
                    <a:lnTo>
                      <a:pt x="6052458" y="484414"/>
                    </a:lnTo>
                    <a:lnTo>
                      <a:pt x="6052458" y="0"/>
                    </a:lnTo>
                    <a:lnTo>
                      <a:pt x="7728858" y="0"/>
                    </a:lnTo>
                    <a:lnTo>
                      <a:pt x="7728858" y="484414"/>
                    </a:lnTo>
                    <a:lnTo>
                      <a:pt x="8518072" y="484414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2CE6FA3-34F1-43F7-AE73-E6BDB20F9949}"/>
                  </a:ext>
                </a:extLst>
              </p:cNvPr>
              <p:cNvSpPr/>
              <p:nvPr/>
            </p:nvSpPr>
            <p:spPr>
              <a:xfrm>
                <a:off x="6014357" y="5130012"/>
                <a:ext cx="648000" cy="482798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E0EB5E9-D551-4874-B112-6996E99602C6}"/>
                  </a:ext>
                </a:extLst>
              </p:cNvPr>
              <p:cNvSpPr txBox="1"/>
              <p:nvPr/>
            </p:nvSpPr>
            <p:spPr>
              <a:xfrm>
                <a:off x="990638" y="3474005"/>
                <a:ext cx="550331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962AC8-3E86-4081-8874-03A23BBFDC28}"/>
                  </a:ext>
                </a:extLst>
              </p:cNvPr>
              <p:cNvSpPr txBox="1"/>
              <p:nvPr/>
            </p:nvSpPr>
            <p:spPr>
              <a:xfrm>
                <a:off x="3223759" y="3474005"/>
                <a:ext cx="1695122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change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44E5CC-11D7-4E07-9B4D-7A61BACBA036}"/>
                  </a:ext>
                </a:extLst>
              </p:cNvPr>
              <p:cNvSpPr txBox="1"/>
              <p:nvPr/>
            </p:nvSpPr>
            <p:spPr>
              <a:xfrm>
                <a:off x="6622949" y="3474005"/>
                <a:ext cx="840806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9D2DBFD-DF26-4AB7-8037-12DA72B69CD4}"/>
                  </a:ext>
                </a:extLst>
              </p:cNvPr>
              <p:cNvSpPr txBox="1"/>
              <p:nvPr/>
            </p:nvSpPr>
            <p:spPr>
              <a:xfrm>
                <a:off x="1523094" y="3474005"/>
                <a:ext cx="838668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change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7C50670-891F-4749-8047-E5B3BDF31F51}"/>
                  </a:ext>
                </a:extLst>
              </p:cNvPr>
              <p:cNvSpPr txBox="1"/>
              <p:nvPr/>
            </p:nvSpPr>
            <p:spPr>
              <a:xfrm>
                <a:off x="4918882" y="3474005"/>
                <a:ext cx="505482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5A1B1A7-BC38-47A7-9715-B57654003612}"/>
                  </a:ext>
                </a:extLst>
              </p:cNvPr>
              <p:cNvSpPr txBox="1"/>
              <p:nvPr/>
            </p:nvSpPr>
            <p:spPr>
              <a:xfrm>
                <a:off x="5422102" y="3474005"/>
                <a:ext cx="1200846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Undefined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EA4F459-554C-4CFB-9C6A-FA0BE2F44A84}"/>
                  </a:ext>
                </a:extLst>
              </p:cNvPr>
              <p:cNvSpPr txBox="1"/>
              <p:nvPr/>
            </p:nvSpPr>
            <p:spPr>
              <a:xfrm>
                <a:off x="2361762" y="3474005"/>
                <a:ext cx="861996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Reset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39209D-2D7D-4EFD-86E6-6FE57B3031B3}"/>
                  </a:ext>
                </a:extLst>
              </p:cNvPr>
              <p:cNvSpPr txBox="1"/>
              <p:nvPr/>
            </p:nvSpPr>
            <p:spPr>
              <a:xfrm>
                <a:off x="7463754" y="3474005"/>
                <a:ext cx="873464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change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37C704C-DB30-457A-B8B3-161E78909657}"/>
                  </a:ext>
                </a:extLst>
              </p:cNvPr>
              <p:cNvSpPr txBox="1"/>
              <p:nvPr/>
            </p:nvSpPr>
            <p:spPr>
              <a:xfrm>
                <a:off x="8329170" y="3474005"/>
                <a:ext cx="840806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292" b="1" dirty="0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AB59ACBA-943C-40C9-B9AA-45D335FF2D45}"/>
                  </a:ext>
                </a:extLst>
              </p:cNvPr>
              <p:cNvGrpSpPr/>
              <p:nvPr/>
            </p:nvGrpSpPr>
            <p:grpSpPr>
              <a:xfrm>
                <a:off x="959801" y="3787950"/>
                <a:ext cx="7377417" cy="2520000"/>
                <a:chOff x="959801" y="3768781"/>
                <a:chExt cx="7377417" cy="2520000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01422E1-7651-4BDF-80A5-FE71B6529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59801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FEC7C73-6E8A-4B44-ADA1-507FBC9368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18881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9C14139-F2D4-46F5-B4FC-68160EDC4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3094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35D2A6-EC79-4C56-9E95-AF52AE834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61762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E3E9B3C3-98E6-48A3-8F8B-D080C283D5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223758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A465F91-569C-443E-9911-5DA1B3ADA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422102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A193522-4B49-41CE-ABD5-5B961AE242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69063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4E96DE56-B5AE-4000-98E8-71F86F627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22948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CE8DDFD-E43A-4F85-8787-85581E3DA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63754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60DE9E4-88D1-4027-BBEA-F3F5B2171C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37218" y="3768781"/>
                  <a:ext cx="0" cy="252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973B420-6659-499D-B09A-A687987A7ABD}"/>
                  </a:ext>
                </a:extLst>
              </p:cNvPr>
              <p:cNvSpPr/>
              <p:nvPr/>
            </p:nvSpPr>
            <p:spPr>
              <a:xfrm>
                <a:off x="6014355" y="5817105"/>
                <a:ext cx="681487" cy="482798"/>
              </a:xfrm>
              <a:prstGeom prst="rect">
                <a:avLst/>
              </a:prstGeom>
              <a:pattFill prst="wdUpDiag">
                <a:fgClr>
                  <a:srgbClr val="FF0000"/>
                </a:fgClr>
                <a:bgClr>
                  <a:schemeClr val="bg1"/>
                </a:bgClr>
              </a:patt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0B742FB7-2C6F-4CC8-B49D-25B8CB6BAFBC}"/>
                  </a:ext>
                </a:extLst>
              </p:cNvPr>
              <p:cNvSpPr txBox="1"/>
              <p:nvPr/>
            </p:nvSpPr>
            <p:spPr>
              <a:xfrm flipH="1">
                <a:off x="5583070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44944CC8-CED5-4E66-987C-B172942F2BC0}"/>
                  </a:ext>
                </a:extLst>
              </p:cNvPr>
              <p:cNvSpPr txBox="1"/>
              <p:nvPr/>
            </p:nvSpPr>
            <p:spPr>
              <a:xfrm flipH="1">
                <a:off x="5583070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6505683-C6DB-4E4B-A5EB-4C1D7C72FBD0}"/>
                  </a:ext>
                </a:extLst>
              </p:cNvPr>
              <p:cNvSpPr txBox="1"/>
              <p:nvPr/>
            </p:nvSpPr>
            <p:spPr>
              <a:xfrm flipH="1">
                <a:off x="1172580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0AEA303C-6A87-49E5-B00D-06C237422991}"/>
                  </a:ext>
                </a:extLst>
              </p:cNvPr>
              <p:cNvSpPr txBox="1"/>
              <p:nvPr/>
            </p:nvSpPr>
            <p:spPr>
              <a:xfrm flipH="1">
                <a:off x="1172580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54C01D3-3A5B-4841-8EE5-FBD0764B265A}"/>
                  </a:ext>
                </a:extLst>
              </p:cNvPr>
              <p:cNvSpPr txBox="1"/>
              <p:nvPr/>
            </p:nvSpPr>
            <p:spPr>
              <a:xfrm flipH="1">
                <a:off x="1852675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21145D2-C33E-486D-8626-BEC57ACD6703}"/>
                  </a:ext>
                </a:extLst>
              </p:cNvPr>
              <p:cNvSpPr txBox="1"/>
              <p:nvPr/>
            </p:nvSpPr>
            <p:spPr>
              <a:xfrm flipH="1">
                <a:off x="1852675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BAD1977E-3D3F-47F3-8096-A6BA73D8C4FE}"/>
                  </a:ext>
                </a:extLst>
              </p:cNvPr>
              <p:cNvSpPr txBox="1"/>
              <p:nvPr/>
            </p:nvSpPr>
            <p:spPr>
              <a:xfrm flipH="1">
                <a:off x="5069644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EB9432E-4A63-4DBA-825B-C140B5B912AD}"/>
                  </a:ext>
                </a:extLst>
              </p:cNvPr>
              <p:cNvSpPr txBox="1"/>
              <p:nvPr/>
            </p:nvSpPr>
            <p:spPr>
              <a:xfrm flipH="1">
                <a:off x="5069644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08A2CBD1-D345-4146-9FA2-FDCB33C95D67}"/>
                  </a:ext>
                </a:extLst>
              </p:cNvPr>
              <p:cNvSpPr txBox="1"/>
              <p:nvPr/>
            </p:nvSpPr>
            <p:spPr>
              <a:xfrm flipH="1">
                <a:off x="8693435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9E1B6E2-CBE9-475D-9A8A-5F2A3E4CDF72}"/>
                  </a:ext>
                </a:extLst>
              </p:cNvPr>
              <p:cNvSpPr txBox="1"/>
              <p:nvPr/>
            </p:nvSpPr>
            <p:spPr>
              <a:xfrm flipH="1">
                <a:off x="8693435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C389140-BE50-4D28-8FEC-C995AB9C6335}"/>
                  </a:ext>
                </a:extLst>
              </p:cNvPr>
              <p:cNvSpPr txBox="1"/>
              <p:nvPr/>
            </p:nvSpPr>
            <p:spPr>
              <a:xfrm flipH="1">
                <a:off x="2702750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E188636F-9471-4DDA-9EDC-9351ACF00C2F}"/>
                  </a:ext>
                </a:extLst>
              </p:cNvPr>
              <p:cNvSpPr txBox="1"/>
              <p:nvPr/>
            </p:nvSpPr>
            <p:spPr>
              <a:xfrm flipH="1">
                <a:off x="2702750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C59708B7-0062-4BBC-90C2-AFD51B38103B}"/>
                  </a:ext>
                </a:extLst>
              </p:cNvPr>
              <p:cNvSpPr txBox="1"/>
              <p:nvPr/>
            </p:nvSpPr>
            <p:spPr>
              <a:xfrm flipH="1">
                <a:off x="3922905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041DA661-CE2B-4054-BD50-A0B0209371B1}"/>
                  </a:ext>
                </a:extLst>
              </p:cNvPr>
              <p:cNvSpPr txBox="1"/>
              <p:nvPr/>
            </p:nvSpPr>
            <p:spPr>
              <a:xfrm flipH="1">
                <a:off x="3922905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0B2A35C8-EA01-4488-8E3C-0C61E1A99F14}"/>
                  </a:ext>
                </a:extLst>
              </p:cNvPr>
              <p:cNvSpPr txBox="1"/>
              <p:nvPr/>
            </p:nvSpPr>
            <p:spPr>
              <a:xfrm flipH="1">
                <a:off x="6935730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64335527-7AE2-4CE0-A837-1DCE58E227AA}"/>
                  </a:ext>
                </a:extLst>
              </p:cNvPr>
              <p:cNvSpPr txBox="1"/>
              <p:nvPr/>
            </p:nvSpPr>
            <p:spPr>
              <a:xfrm flipH="1">
                <a:off x="6935730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3D86ED3B-D412-408A-AB6C-49F9DED39F97}"/>
                  </a:ext>
                </a:extLst>
              </p:cNvPr>
              <p:cNvSpPr txBox="1"/>
              <p:nvPr/>
            </p:nvSpPr>
            <p:spPr>
              <a:xfrm flipH="1">
                <a:off x="7790825" y="5266399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3778EC9B-10D6-4629-BC47-5D9376AA0325}"/>
                  </a:ext>
                </a:extLst>
              </p:cNvPr>
              <p:cNvSpPr txBox="1"/>
              <p:nvPr/>
            </p:nvSpPr>
            <p:spPr>
              <a:xfrm flipH="1">
                <a:off x="7790825" y="5941474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5A80C58E-A241-401F-A498-3B55AAFAB885}"/>
                  </a:ext>
                </a:extLst>
              </p:cNvPr>
              <p:cNvSpPr/>
              <p:nvPr/>
            </p:nvSpPr>
            <p:spPr>
              <a:xfrm>
                <a:off x="666750" y="3756490"/>
                <a:ext cx="8496300" cy="482600"/>
              </a:xfrm>
              <a:custGeom>
                <a:avLst/>
                <a:gdLst>
                  <a:gd name="connsiteX0" fmla="*/ 0 w 8496300"/>
                  <a:gd name="connsiteY0" fmla="*/ 482600 h 482600"/>
                  <a:gd name="connsiteX1" fmla="*/ 285750 w 8496300"/>
                  <a:gd name="connsiteY1" fmla="*/ 482600 h 482600"/>
                  <a:gd name="connsiteX2" fmla="*/ 285750 w 8496300"/>
                  <a:gd name="connsiteY2" fmla="*/ 6350 h 482600"/>
                  <a:gd name="connsiteX3" fmla="*/ 857250 w 8496300"/>
                  <a:gd name="connsiteY3" fmla="*/ 6350 h 482600"/>
                  <a:gd name="connsiteX4" fmla="*/ 857250 w 8496300"/>
                  <a:gd name="connsiteY4" fmla="*/ 476250 h 482600"/>
                  <a:gd name="connsiteX5" fmla="*/ 4254500 w 8496300"/>
                  <a:gd name="connsiteY5" fmla="*/ 476250 h 482600"/>
                  <a:gd name="connsiteX6" fmla="*/ 4254500 w 8496300"/>
                  <a:gd name="connsiteY6" fmla="*/ 0 h 482600"/>
                  <a:gd name="connsiteX7" fmla="*/ 5302250 w 8496300"/>
                  <a:gd name="connsiteY7" fmla="*/ 0 h 482600"/>
                  <a:gd name="connsiteX8" fmla="*/ 5302250 w 8496300"/>
                  <a:gd name="connsiteY8" fmla="*/ 476250 h 482600"/>
                  <a:gd name="connsiteX9" fmla="*/ 7670800 w 8496300"/>
                  <a:gd name="connsiteY9" fmla="*/ 476250 h 482600"/>
                  <a:gd name="connsiteX10" fmla="*/ 7670800 w 8496300"/>
                  <a:gd name="connsiteY10" fmla="*/ 0 h 482600"/>
                  <a:gd name="connsiteX11" fmla="*/ 8496300 w 8496300"/>
                  <a:gd name="connsiteY11" fmla="*/ 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96300" h="482600">
                    <a:moveTo>
                      <a:pt x="0" y="482600"/>
                    </a:moveTo>
                    <a:lnTo>
                      <a:pt x="285750" y="482600"/>
                    </a:lnTo>
                    <a:lnTo>
                      <a:pt x="285750" y="6350"/>
                    </a:lnTo>
                    <a:lnTo>
                      <a:pt x="857250" y="6350"/>
                    </a:lnTo>
                    <a:lnTo>
                      <a:pt x="857250" y="476250"/>
                    </a:lnTo>
                    <a:lnTo>
                      <a:pt x="4254500" y="476250"/>
                    </a:lnTo>
                    <a:lnTo>
                      <a:pt x="4254500" y="0"/>
                    </a:lnTo>
                    <a:lnTo>
                      <a:pt x="5302250" y="0"/>
                    </a:lnTo>
                    <a:lnTo>
                      <a:pt x="5302250" y="476250"/>
                    </a:lnTo>
                    <a:lnTo>
                      <a:pt x="7670800" y="476250"/>
                    </a:lnTo>
                    <a:lnTo>
                      <a:pt x="7670800" y="0"/>
                    </a:lnTo>
                    <a:lnTo>
                      <a:pt x="84963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97027F-8862-4F5E-9D7D-83D459050DEE}"/>
                  </a:ext>
                </a:extLst>
              </p:cNvPr>
              <p:cNvSpPr txBox="1"/>
              <p:nvPr/>
            </p:nvSpPr>
            <p:spPr>
              <a:xfrm flipH="1">
                <a:off x="1105961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3B73AE17-16CD-4608-AEBF-DF88332C0AB8}"/>
                  </a:ext>
                </a:extLst>
              </p:cNvPr>
              <p:cNvSpPr txBox="1"/>
              <p:nvPr/>
            </p:nvSpPr>
            <p:spPr>
              <a:xfrm flipH="1">
                <a:off x="1105961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B0FB0C-C501-4377-B619-994D8E1E836C}"/>
                  </a:ext>
                </a:extLst>
              </p:cNvPr>
              <p:cNvSpPr txBox="1"/>
              <p:nvPr/>
            </p:nvSpPr>
            <p:spPr>
              <a:xfrm flipH="1">
                <a:off x="1852675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AA47ADF-0AD5-43DB-9D20-C52B65203168}"/>
                  </a:ext>
                </a:extLst>
              </p:cNvPr>
              <p:cNvSpPr txBox="1"/>
              <p:nvPr/>
            </p:nvSpPr>
            <p:spPr>
              <a:xfrm flipH="1">
                <a:off x="1852675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0ABF928-815F-4338-B364-061E7F9ABEDF}"/>
                  </a:ext>
                </a:extLst>
              </p:cNvPr>
              <p:cNvSpPr txBox="1"/>
              <p:nvPr/>
            </p:nvSpPr>
            <p:spPr>
              <a:xfrm flipH="1">
                <a:off x="3922905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01847AB-E7AD-4812-8382-A8B572DE205E}"/>
                  </a:ext>
                </a:extLst>
              </p:cNvPr>
              <p:cNvSpPr txBox="1"/>
              <p:nvPr/>
            </p:nvSpPr>
            <p:spPr>
              <a:xfrm flipH="1">
                <a:off x="3922905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2BD8D94-CCB7-441A-85B6-CF11AA854234}"/>
                  </a:ext>
                </a:extLst>
              </p:cNvPr>
              <p:cNvSpPr txBox="1"/>
              <p:nvPr/>
            </p:nvSpPr>
            <p:spPr>
              <a:xfrm flipH="1">
                <a:off x="6173155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6DC0BE-484E-46F1-9F95-FFFA2DCAA503}"/>
                  </a:ext>
                </a:extLst>
              </p:cNvPr>
              <p:cNvSpPr txBox="1"/>
              <p:nvPr/>
            </p:nvSpPr>
            <p:spPr>
              <a:xfrm flipH="1">
                <a:off x="6173155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75F7A65-C656-4560-87B1-566403C2F5B9}"/>
                  </a:ext>
                </a:extLst>
              </p:cNvPr>
              <p:cNvSpPr txBox="1"/>
              <p:nvPr/>
            </p:nvSpPr>
            <p:spPr>
              <a:xfrm flipH="1">
                <a:off x="7790825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C0ACD05-DE97-4B21-A25D-66A9E9C3ED59}"/>
                  </a:ext>
                </a:extLst>
              </p:cNvPr>
              <p:cNvSpPr txBox="1"/>
              <p:nvPr/>
            </p:nvSpPr>
            <p:spPr>
              <a:xfrm flipH="1">
                <a:off x="7790825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C24D878-462C-4694-A9E3-69F3A34EE4EB}"/>
                  </a:ext>
                </a:extLst>
              </p:cNvPr>
              <p:cNvSpPr txBox="1"/>
              <p:nvPr/>
            </p:nvSpPr>
            <p:spPr>
              <a:xfrm flipH="1">
                <a:off x="5069644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3651494-7117-4347-ACA2-EEA50EEB39C2}"/>
                  </a:ext>
                </a:extLst>
              </p:cNvPr>
              <p:cNvSpPr txBox="1"/>
              <p:nvPr/>
            </p:nvSpPr>
            <p:spPr>
              <a:xfrm flipH="1">
                <a:off x="5069644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D2F2490-331C-4B27-A6DB-F0C0F5E931CF}"/>
                  </a:ext>
                </a:extLst>
              </p:cNvPr>
              <p:cNvSpPr txBox="1"/>
              <p:nvPr/>
            </p:nvSpPr>
            <p:spPr>
              <a:xfrm flipH="1">
                <a:off x="2702750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D4940B4-1BA0-41EF-B955-4460AB47B767}"/>
                  </a:ext>
                </a:extLst>
              </p:cNvPr>
              <p:cNvSpPr txBox="1"/>
              <p:nvPr/>
            </p:nvSpPr>
            <p:spPr>
              <a:xfrm flipH="1">
                <a:off x="2702750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81BAE-7136-4108-9B09-EBEEC5F437A7}"/>
                  </a:ext>
                </a:extLst>
              </p:cNvPr>
              <p:cNvSpPr txBox="1"/>
              <p:nvPr/>
            </p:nvSpPr>
            <p:spPr>
              <a:xfrm flipH="1">
                <a:off x="6935730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541E57-77DA-4772-8260-C228867D74AC}"/>
                  </a:ext>
                </a:extLst>
              </p:cNvPr>
              <p:cNvSpPr txBox="1"/>
              <p:nvPr/>
            </p:nvSpPr>
            <p:spPr>
              <a:xfrm flipH="1">
                <a:off x="6935730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53F6E09-A33D-4C2A-A1D3-1328B48A74E2}"/>
                  </a:ext>
                </a:extLst>
              </p:cNvPr>
              <p:cNvSpPr txBox="1"/>
              <p:nvPr/>
            </p:nvSpPr>
            <p:spPr>
              <a:xfrm flipH="1">
                <a:off x="8693435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8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498275E-6E55-4D4A-82CB-2F7F58AD5497}"/>
                  </a:ext>
                </a:extLst>
              </p:cNvPr>
              <p:cNvSpPr txBox="1"/>
              <p:nvPr/>
            </p:nvSpPr>
            <p:spPr>
              <a:xfrm flipH="1">
                <a:off x="8693435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DA147D85-D819-4E65-B4E7-FDBBFA32B17B}"/>
                  </a:ext>
                </a:extLst>
              </p:cNvPr>
              <p:cNvSpPr txBox="1"/>
              <p:nvPr/>
            </p:nvSpPr>
            <p:spPr>
              <a:xfrm flipH="1">
                <a:off x="5583070" y="3888065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66DC557D-63C9-449A-9428-B2B73652AFEB}"/>
                  </a:ext>
                </a:extLst>
              </p:cNvPr>
              <p:cNvSpPr txBox="1"/>
              <p:nvPr/>
            </p:nvSpPr>
            <p:spPr>
              <a:xfrm flipH="1">
                <a:off x="5583070" y="4585642"/>
                <a:ext cx="220005" cy="25200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030CEA17-82FD-4213-AAEE-CF26927DFDF2}"/>
                </a:ext>
              </a:extLst>
            </p:cNvPr>
            <p:cNvGrpSpPr/>
            <p:nvPr/>
          </p:nvGrpSpPr>
          <p:grpSpPr>
            <a:xfrm>
              <a:off x="947555" y="3766491"/>
              <a:ext cx="179614" cy="2542829"/>
              <a:chOff x="952500" y="3762840"/>
              <a:chExt cx="179614" cy="2542829"/>
            </a:xfrm>
          </p:grpSpPr>
          <p:cxnSp>
            <p:nvCxnSpPr>
              <p:cNvPr id="138" name="Connector: Curved 137">
                <a:extLst>
                  <a:ext uri="{FF2B5EF4-FFF2-40B4-BE49-F238E27FC236}">
                    <a16:creationId xmlns:a16="http://schemas.microsoft.com/office/drawing/2014/main" id="{54265327-7326-4896-B07F-6A25F46F110C}"/>
                  </a:ext>
                </a:extLst>
              </p:cNvPr>
              <p:cNvCxnSpPr>
                <a:cxnSpLocks/>
                <a:stCxn id="253" idx="2"/>
                <a:endCxn id="72" idx="2"/>
              </p:cNvCxnSpPr>
              <p:nvPr/>
            </p:nvCxnSpPr>
            <p:spPr>
              <a:xfrm>
                <a:off x="952500" y="3762840"/>
                <a:ext cx="97971" cy="2542829"/>
              </a:xfrm>
              <a:prstGeom prst="curvedConnector3">
                <a:avLst>
                  <a:gd name="adj1" fmla="val -72222"/>
                </a:avLst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or: Curved 99">
                <a:extLst>
                  <a:ext uri="{FF2B5EF4-FFF2-40B4-BE49-F238E27FC236}">
                    <a16:creationId xmlns:a16="http://schemas.microsoft.com/office/drawing/2014/main" id="{BF367219-CD7E-4F81-BEB1-A1E9F5551A61}"/>
                  </a:ext>
                </a:extLst>
              </p:cNvPr>
              <p:cNvCxnSpPr>
                <a:cxnSpLocks/>
                <a:stCxn id="72" idx="2"/>
                <a:endCxn id="71" idx="2"/>
              </p:cNvCxnSpPr>
              <p:nvPr/>
            </p:nvCxnSpPr>
            <p:spPr>
              <a:xfrm flipV="1">
                <a:off x="1050471" y="5130012"/>
                <a:ext cx="81643" cy="1175657"/>
              </a:xfrm>
              <a:prstGeom prst="curvedConnector3">
                <a:avLst>
                  <a:gd name="adj1" fmla="val 202223"/>
                </a:avLst>
              </a:prstGeom>
              <a:ln w="12700">
                <a:solidFill>
                  <a:srgbClr val="FF0000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D072DD3A-B813-4E22-8401-A534E104FDDE}"/>
                </a:ext>
              </a:extLst>
            </p:cNvPr>
            <p:cNvCxnSpPr>
              <a:cxnSpLocks/>
            </p:cNvCxnSpPr>
            <p:nvPr/>
          </p:nvCxnSpPr>
          <p:spPr>
            <a:xfrm>
              <a:off x="655093" y="6494700"/>
              <a:ext cx="87083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1" name="TextBox 290">
            <a:extLst>
              <a:ext uri="{FF2B5EF4-FFF2-40B4-BE49-F238E27FC236}">
                <a16:creationId xmlns:a16="http://schemas.microsoft.com/office/drawing/2014/main" id="{6BA5D1F6-37D1-414E-9250-2DD89B2326C3}"/>
              </a:ext>
            </a:extLst>
          </p:cNvPr>
          <p:cNvSpPr txBox="1"/>
          <p:nvPr/>
        </p:nvSpPr>
        <p:spPr>
          <a:xfrm>
            <a:off x="9233323" y="6139195"/>
            <a:ext cx="601554" cy="23936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477" dirty="0">
                <a:cs typeface="Times New Roman" panose="02020603050405020304" pitchFamily="18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061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14BA-C58E-4EDD-935E-79051D4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SR Latch with Clock Enable</a:t>
            </a:r>
          </a:p>
        </p:txBody>
      </p:sp>
      <p:pic>
        <p:nvPicPr>
          <p:cNvPr id="70" name="Content Placeholder 6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B7D23C-9917-469F-9F9E-E0AEB9459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555" y="1933302"/>
            <a:ext cx="2492585" cy="2095640"/>
          </a:xfr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44E7C989-BA01-48DE-B005-B6BD0CE2F85E}"/>
              </a:ext>
            </a:extLst>
          </p:cNvPr>
          <p:cNvGrpSpPr/>
          <p:nvPr/>
        </p:nvGrpSpPr>
        <p:grpSpPr>
          <a:xfrm>
            <a:off x="1535200" y="1736726"/>
            <a:ext cx="4677594" cy="1940208"/>
            <a:chOff x="1210680" y="2060443"/>
            <a:chExt cx="5067393" cy="210189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7A81AE9-E985-467A-A71F-70965FC14F20}"/>
                </a:ext>
              </a:extLst>
            </p:cNvPr>
            <p:cNvSpPr txBox="1"/>
            <p:nvPr/>
          </p:nvSpPr>
          <p:spPr>
            <a:xfrm>
              <a:off x="6053048" y="2324933"/>
              <a:ext cx="225025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BF5CA9-0A20-4BB1-B485-828C7267B989}"/>
                </a:ext>
              </a:extLst>
            </p:cNvPr>
            <p:cNvGrpSpPr/>
            <p:nvPr/>
          </p:nvGrpSpPr>
          <p:grpSpPr>
            <a:xfrm>
              <a:off x="6053048" y="3580927"/>
              <a:ext cx="225025" cy="285466"/>
              <a:chOff x="7602344" y="4351956"/>
              <a:chExt cx="225025" cy="28546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21B9D20-A5A3-4D7B-AD18-1C57C7B5DE0E}"/>
                  </a:ext>
                </a:extLst>
              </p:cNvPr>
              <p:cNvSpPr txBox="1"/>
              <p:nvPr/>
            </p:nvSpPr>
            <p:spPr>
              <a:xfrm>
                <a:off x="7602344" y="4351956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14D9B64-F359-42C5-8A53-4F8CF6444E74}"/>
                  </a:ext>
                </a:extLst>
              </p:cNvPr>
              <p:cNvCxnSpPr/>
              <p:nvPr/>
            </p:nvCxnSpPr>
            <p:spPr>
              <a:xfrm>
                <a:off x="7621143" y="4389126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C6F9DE-E654-46D2-846B-7531D3EC4A1B}"/>
                </a:ext>
              </a:extLst>
            </p:cNvPr>
            <p:cNvSpPr txBox="1"/>
            <p:nvPr/>
          </p:nvSpPr>
          <p:spPr>
            <a:xfrm>
              <a:off x="1210680" y="3876869"/>
              <a:ext cx="686346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(Set)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DE48284-7ACD-4566-8142-0E4B5AE8F316}"/>
                </a:ext>
              </a:extLst>
            </p:cNvPr>
            <p:cNvGrpSpPr/>
            <p:nvPr/>
          </p:nvGrpSpPr>
          <p:grpSpPr>
            <a:xfrm>
              <a:off x="3648308" y="2273400"/>
              <a:ext cx="2339807" cy="1721865"/>
              <a:chOff x="5815529" y="3461349"/>
              <a:chExt cx="1747761" cy="122779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D9B6FFC-76C8-433E-A4DF-6DFB0F841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4165" y="3631631"/>
                <a:ext cx="54912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9E8426A6-89B8-472D-B7CF-932E202ACF07}"/>
                  </a:ext>
                </a:extLst>
              </p:cNvPr>
              <p:cNvGrpSpPr/>
              <p:nvPr/>
            </p:nvGrpSpPr>
            <p:grpSpPr>
              <a:xfrm>
                <a:off x="6474145" y="3461349"/>
                <a:ext cx="540020" cy="337184"/>
                <a:chOff x="6474145" y="3461349"/>
                <a:chExt cx="540020" cy="337184"/>
              </a:xfrm>
            </p:grpSpPr>
            <p:sp>
              <p:nvSpPr>
                <p:cNvPr id="26" name="Freeform 78">
                  <a:extLst>
                    <a:ext uri="{FF2B5EF4-FFF2-40B4-BE49-F238E27FC236}">
                      <a16:creationId xmlns:a16="http://schemas.microsoft.com/office/drawing/2014/main" id="{07EAED66-A6E7-4453-A5FE-94AAA2853EF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474145" y="3461349"/>
                  <a:ext cx="432000" cy="337184"/>
                </a:xfrm>
                <a:custGeom>
                  <a:avLst/>
                  <a:gdLst>
                    <a:gd name="T0" fmla="*/ 0 w 708"/>
                    <a:gd name="T1" fmla="*/ 0 h 572"/>
                    <a:gd name="T2" fmla="*/ 17 w 708"/>
                    <a:gd name="T3" fmla="*/ 40 h 572"/>
                    <a:gd name="T4" fmla="*/ 39 w 708"/>
                    <a:gd name="T5" fmla="*/ 95 h 572"/>
                    <a:gd name="T6" fmla="*/ 54 w 708"/>
                    <a:gd name="T7" fmla="*/ 157 h 572"/>
                    <a:gd name="T8" fmla="*/ 66 w 708"/>
                    <a:gd name="T9" fmla="*/ 227 h 572"/>
                    <a:gd name="T10" fmla="*/ 74 w 708"/>
                    <a:gd name="T11" fmla="*/ 284 h 572"/>
                    <a:gd name="T12" fmla="*/ 69 w 708"/>
                    <a:gd name="T13" fmla="*/ 338 h 572"/>
                    <a:gd name="T14" fmla="*/ 58 w 708"/>
                    <a:gd name="T15" fmla="*/ 399 h 572"/>
                    <a:gd name="T16" fmla="*/ 45 w 708"/>
                    <a:gd name="T17" fmla="*/ 458 h 572"/>
                    <a:gd name="T18" fmla="*/ 28 w 708"/>
                    <a:gd name="T19" fmla="*/ 512 h 572"/>
                    <a:gd name="T20" fmla="*/ 0 w 708"/>
                    <a:gd name="T21" fmla="*/ 572 h 572"/>
                    <a:gd name="T22" fmla="*/ 208 w 708"/>
                    <a:gd name="T23" fmla="*/ 572 h 572"/>
                    <a:gd name="T24" fmla="*/ 297 w 708"/>
                    <a:gd name="T25" fmla="*/ 570 h 572"/>
                    <a:gd name="T26" fmla="*/ 342 w 708"/>
                    <a:gd name="T27" fmla="*/ 567 h 572"/>
                    <a:gd name="T28" fmla="*/ 375 w 708"/>
                    <a:gd name="T29" fmla="*/ 559 h 572"/>
                    <a:gd name="T30" fmla="*/ 409 w 708"/>
                    <a:gd name="T31" fmla="*/ 549 h 572"/>
                    <a:gd name="T32" fmla="*/ 445 w 708"/>
                    <a:gd name="T33" fmla="*/ 533 h 572"/>
                    <a:gd name="T34" fmla="*/ 486 w 708"/>
                    <a:gd name="T35" fmla="*/ 515 h 572"/>
                    <a:gd name="T36" fmla="*/ 526 w 708"/>
                    <a:gd name="T37" fmla="*/ 490 h 572"/>
                    <a:gd name="T38" fmla="*/ 552 w 708"/>
                    <a:gd name="T39" fmla="*/ 470 h 572"/>
                    <a:gd name="T40" fmla="*/ 577 w 708"/>
                    <a:gd name="T41" fmla="*/ 447 h 572"/>
                    <a:gd name="T42" fmla="*/ 604 w 708"/>
                    <a:gd name="T43" fmla="*/ 420 h 572"/>
                    <a:gd name="T44" fmla="*/ 628 w 708"/>
                    <a:gd name="T45" fmla="*/ 398 h 572"/>
                    <a:gd name="T46" fmla="*/ 651 w 708"/>
                    <a:gd name="T47" fmla="*/ 370 h 572"/>
                    <a:gd name="T48" fmla="*/ 680 w 708"/>
                    <a:gd name="T49" fmla="*/ 333 h 572"/>
                    <a:gd name="T50" fmla="*/ 708 w 708"/>
                    <a:gd name="T51" fmla="*/ 286 h 572"/>
                    <a:gd name="T52" fmla="*/ 682 w 708"/>
                    <a:gd name="T53" fmla="*/ 245 h 572"/>
                    <a:gd name="T54" fmla="*/ 658 w 708"/>
                    <a:gd name="T55" fmla="*/ 210 h 572"/>
                    <a:gd name="T56" fmla="*/ 638 w 708"/>
                    <a:gd name="T57" fmla="*/ 185 h 572"/>
                    <a:gd name="T58" fmla="*/ 616 w 708"/>
                    <a:gd name="T59" fmla="*/ 161 h 572"/>
                    <a:gd name="T60" fmla="*/ 592 w 708"/>
                    <a:gd name="T61" fmla="*/ 138 h 572"/>
                    <a:gd name="T62" fmla="*/ 572 w 708"/>
                    <a:gd name="T63" fmla="*/ 120 h 572"/>
                    <a:gd name="T64" fmla="*/ 552 w 708"/>
                    <a:gd name="T65" fmla="*/ 103 h 572"/>
                    <a:gd name="T66" fmla="*/ 528 w 708"/>
                    <a:gd name="T67" fmla="*/ 85 h 572"/>
                    <a:gd name="T68" fmla="*/ 506 w 708"/>
                    <a:gd name="T69" fmla="*/ 72 h 572"/>
                    <a:gd name="T70" fmla="*/ 480 w 708"/>
                    <a:gd name="T71" fmla="*/ 58 h 572"/>
                    <a:gd name="T72" fmla="*/ 451 w 708"/>
                    <a:gd name="T73" fmla="*/ 43 h 572"/>
                    <a:gd name="T74" fmla="*/ 415 w 708"/>
                    <a:gd name="T75" fmla="*/ 29 h 572"/>
                    <a:gd name="T76" fmla="*/ 385 w 708"/>
                    <a:gd name="T77" fmla="*/ 20 h 572"/>
                    <a:gd name="T78" fmla="*/ 350 w 708"/>
                    <a:gd name="T79" fmla="*/ 11 h 572"/>
                    <a:gd name="T80" fmla="*/ 313 w 708"/>
                    <a:gd name="T81" fmla="*/ 5 h 572"/>
                    <a:gd name="T82" fmla="*/ 278 w 708"/>
                    <a:gd name="T83" fmla="*/ 1 h 572"/>
                    <a:gd name="T84" fmla="*/ 253 w 708"/>
                    <a:gd name="T85" fmla="*/ 1 h 572"/>
                    <a:gd name="T86" fmla="*/ 227 w 708"/>
                    <a:gd name="T87" fmla="*/ 0 h 572"/>
                    <a:gd name="T88" fmla="*/ 0 w 708"/>
                    <a:gd name="T89" fmla="*/ 0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27" name="Oval 80">
                  <a:extLst>
                    <a:ext uri="{FF2B5EF4-FFF2-40B4-BE49-F238E27FC236}">
                      <a16:creationId xmlns:a16="http://schemas.microsoft.com/office/drawing/2014/main" id="{BE111571-1547-437F-AB6E-7EE61E6A630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906165" y="3577772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DAB434B-BAC3-47E3-971E-57DBB2C93382}"/>
                  </a:ext>
                </a:extLst>
              </p:cNvPr>
              <p:cNvGrpSpPr/>
              <p:nvPr/>
            </p:nvGrpSpPr>
            <p:grpSpPr>
              <a:xfrm>
                <a:off x="6474145" y="4351956"/>
                <a:ext cx="540020" cy="337184"/>
                <a:chOff x="6474145" y="3461349"/>
                <a:chExt cx="540020" cy="337184"/>
              </a:xfrm>
            </p:grpSpPr>
            <p:sp>
              <p:nvSpPr>
                <p:cNvPr id="24" name="Freeform 78">
                  <a:extLst>
                    <a:ext uri="{FF2B5EF4-FFF2-40B4-BE49-F238E27FC236}">
                      <a16:creationId xmlns:a16="http://schemas.microsoft.com/office/drawing/2014/main" id="{F4B1A156-6435-4DE8-91ED-BEDA19F4C8A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474145" y="3461349"/>
                  <a:ext cx="432000" cy="337184"/>
                </a:xfrm>
                <a:custGeom>
                  <a:avLst/>
                  <a:gdLst>
                    <a:gd name="T0" fmla="*/ 0 w 708"/>
                    <a:gd name="T1" fmla="*/ 0 h 572"/>
                    <a:gd name="T2" fmla="*/ 17 w 708"/>
                    <a:gd name="T3" fmla="*/ 40 h 572"/>
                    <a:gd name="T4" fmla="*/ 39 w 708"/>
                    <a:gd name="T5" fmla="*/ 95 h 572"/>
                    <a:gd name="T6" fmla="*/ 54 w 708"/>
                    <a:gd name="T7" fmla="*/ 157 h 572"/>
                    <a:gd name="T8" fmla="*/ 66 w 708"/>
                    <a:gd name="T9" fmla="*/ 227 h 572"/>
                    <a:gd name="T10" fmla="*/ 74 w 708"/>
                    <a:gd name="T11" fmla="*/ 284 h 572"/>
                    <a:gd name="T12" fmla="*/ 69 w 708"/>
                    <a:gd name="T13" fmla="*/ 338 h 572"/>
                    <a:gd name="T14" fmla="*/ 58 w 708"/>
                    <a:gd name="T15" fmla="*/ 399 h 572"/>
                    <a:gd name="T16" fmla="*/ 45 w 708"/>
                    <a:gd name="T17" fmla="*/ 458 h 572"/>
                    <a:gd name="T18" fmla="*/ 28 w 708"/>
                    <a:gd name="T19" fmla="*/ 512 h 572"/>
                    <a:gd name="T20" fmla="*/ 0 w 708"/>
                    <a:gd name="T21" fmla="*/ 572 h 572"/>
                    <a:gd name="T22" fmla="*/ 208 w 708"/>
                    <a:gd name="T23" fmla="*/ 572 h 572"/>
                    <a:gd name="T24" fmla="*/ 297 w 708"/>
                    <a:gd name="T25" fmla="*/ 570 h 572"/>
                    <a:gd name="T26" fmla="*/ 342 w 708"/>
                    <a:gd name="T27" fmla="*/ 567 h 572"/>
                    <a:gd name="T28" fmla="*/ 375 w 708"/>
                    <a:gd name="T29" fmla="*/ 559 h 572"/>
                    <a:gd name="T30" fmla="*/ 409 w 708"/>
                    <a:gd name="T31" fmla="*/ 549 h 572"/>
                    <a:gd name="T32" fmla="*/ 445 w 708"/>
                    <a:gd name="T33" fmla="*/ 533 h 572"/>
                    <a:gd name="T34" fmla="*/ 486 w 708"/>
                    <a:gd name="T35" fmla="*/ 515 h 572"/>
                    <a:gd name="T36" fmla="*/ 526 w 708"/>
                    <a:gd name="T37" fmla="*/ 490 h 572"/>
                    <a:gd name="T38" fmla="*/ 552 w 708"/>
                    <a:gd name="T39" fmla="*/ 470 h 572"/>
                    <a:gd name="T40" fmla="*/ 577 w 708"/>
                    <a:gd name="T41" fmla="*/ 447 h 572"/>
                    <a:gd name="T42" fmla="*/ 604 w 708"/>
                    <a:gd name="T43" fmla="*/ 420 h 572"/>
                    <a:gd name="T44" fmla="*/ 628 w 708"/>
                    <a:gd name="T45" fmla="*/ 398 h 572"/>
                    <a:gd name="T46" fmla="*/ 651 w 708"/>
                    <a:gd name="T47" fmla="*/ 370 h 572"/>
                    <a:gd name="T48" fmla="*/ 680 w 708"/>
                    <a:gd name="T49" fmla="*/ 333 h 572"/>
                    <a:gd name="T50" fmla="*/ 708 w 708"/>
                    <a:gd name="T51" fmla="*/ 286 h 572"/>
                    <a:gd name="T52" fmla="*/ 682 w 708"/>
                    <a:gd name="T53" fmla="*/ 245 h 572"/>
                    <a:gd name="T54" fmla="*/ 658 w 708"/>
                    <a:gd name="T55" fmla="*/ 210 h 572"/>
                    <a:gd name="T56" fmla="*/ 638 w 708"/>
                    <a:gd name="T57" fmla="*/ 185 h 572"/>
                    <a:gd name="T58" fmla="*/ 616 w 708"/>
                    <a:gd name="T59" fmla="*/ 161 h 572"/>
                    <a:gd name="T60" fmla="*/ 592 w 708"/>
                    <a:gd name="T61" fmla="*/ 138 h 572"/>
                    <a:gd name="T62" fmla="*/ 572 w 708"/>
                    <a:gd name="T63" fmla="*/ 120 h 572"/>
                    <a:gd name="T64" fmla="*/ 552 w 708"/>
                    <a:gd name="T65" fmla="*/ 103 h 572"/>
                    <a:gd name="T66" fmla="*/ 528 w 708"/>
                    <a:gd name="T67" fmla="*/ 85 h 572"/>
                    <a:gd name="T68" fmla="*/ 506 w 708"/>
                    <a:gd name="T69" fmla="*/ 72 h 572"/>
                    <a:gd name="T70" fmla="*/ 480 w 708"/>
                    <a:gd name="T71" fmla="*/ 58 h 572"/>
                    <a:gd name="T72" fmla="*/ 451 w 708"/>
                    <a:gd name="T73" fmla="*/ 43 h 572"/>
                    <a:gd name="T74" fmla="*/ 415 w 708"/>
                    <a:gd name="T75" fmla="*/ 29 h 572"/>
                    <a:gd name="T76" fmla="*/ 385 w 708"/>
                    <a:gd name="T77" fmla="*/ 20 h 572"/>
                    <a:gd name="T78" fmla="*/ 350 w 708"/>
                    <a:gd name="T79" fmla="*/ 11 h 572"/>
                    <a:gd name="T80" fmla="*/ 313 w 708"/>
                    <a:gd name="T81" fmla="*/ 5 h 572"/>
                    <a:gd name="T82" fmla="*/ 278 w 708"/>
                    <a:gd name="T83" fmla="*/ 1 h 572"/>
                    <a:gd name="T84" fmla="*/ 253 w 708"/>
                    <a:gd name="T85" fmla="*/ 1 h 572"/>
                    <a:gd name="T86" fmla="*/ 227 w 708"/>
                    <a:gd name="T87" fmla="*/ 0 h 572"/>
                    <a:gd name="T88" fmla="*/ 0 w 708"/>
                    <a:gd name="T89" fmla="*/ 0 h 5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708" h="572">
                      <a:moveTo>
                        <a:pt x="0" y="0"/>
                      </a:moveTo>
                      <a:lnTo>
                        <a:pt x="17" y="40"/>
                      </a:lnTo>
                      <a:lnTo>
                        <a:pt x="39" y="95"/>
                      </a:lnTo>
                      <a:lnTo>
                        <a:pt x="54" y="157"/>
                      </a:lnTo>
                      <a:lnTo>
                        <a:pt x="66" y="227"/>
                      </a:lnTo>
                      <a:lnTo>
                        <a:pt x="74" y="284"/>
                      </a:lnTo>
                      <a:lnTo>
                        <a:pt x="69" y="338"/>
                      </a:lnTo>
                      <a:lnTo>
                        <a:pt x="58" y="399"/>
                      </a:lnTo>
                      <a:lnTo>
                        <a:pt x="45" y="458"/>
                      </a:lnTo>
                      <a:lnTo>
                        <a:pt x="28" y="512"/>
                      </a:lnTo>
                      <a:lnTo>
                        <a:pt x="0" y="572"/>
                      </a:lnTo>
                      <a:lnTo>
                        <a:pt x="208" y="572"/>
                      </a:lnTo>
                      <a:lnTo>
                        <a:pt x="297" y="570"/>
                      </a:lnTo>
                      <a:lnTo>
                        <a:pt x="342" y="567"/>
                      </a:lnTo>
                      <a:lnTo>
                        <a:pt x="375" y="559"/>
                      </a:lnTo>
                      <a:lnTo>
                        <a:pt x="409" y="549"/>
                      </a:lnTo>
                      <a:lnTo>
                        <a:pt x="445" y="533"/>
                      </a:lnTo>
                      <a:lnTo>
                        <a:pt x="486" y="515"/>
                      </a:lnTo>
                      <a:lnTo>
                        <a:pt x="526" y="490"/>
                      </a:lnTo>
                      <a:lnTo>
                        <a:pt x="552" y="470"/>
                      </a:lnTo>
                      <a:lnTo>
                        <a:pt x="577" y="447"/>
                      </a:lnTo>
                      <a:lnTo>
                        <a:pt x="604" y="420"/>
                      </a:lnTo>
                      <a:lnTo>
                        <a:pt x="628" y="398"/>
                      </a:lnTo>
                      <a:lnTo>
                        <a:pt x="651" y="370"/>
                      </a:lnTo>
                      <a:lnTo>
                        <a:pt x="680" y="333"/>
                      </a:lnTo>
                      <a:lnTo>
                        <a:pt x="708" y="286"/>
                      </a:lnTo>
                      <a:lnTo>
                        <a:pt x="682" y="245"/>
                      </a:lnTo>
                      <a:lnTo>
                        <a:pt x="658" y="210"/>
                      </a:lnTo>
                      <a:lnTo>
                        <a:pt x="638" y="185"/>
                      </a:lnTo>
                      <a:lnTo>
                        <a:pt x="616" y="161"/>
                      </a:lnTo>
                      <a:lnTo>
                        <a:pt x="592" y="138"/>
                      </a:lnTo>
                      <a:lnTo>
                        <a:pt x="572" y="120"/>
                      </a:lnTo>
                      <a:lnTo>
                        <a:pt x="552" y="103"/>
                      </a:lnTo>
                      <a:lnTo>
                        <a:pt x="528" y="85"/>
                      </a:lnTo>
                      <a:lnTo>
                        <a:pt x="506" y="72"/>
                      </a:lnTo>
                      <a:lnTo>
                        <a:pt x="480" y="58"/>
                      </a:lnTo>
                      <a:lnTo>
                        <a:pt x="451" y="43"/>
                      </a:lnTo>
                      <a:lnTo>
                        <a:pt x="415" y="29"/>
                      </a:lnTo>
                      <a:lnTo>
                        <a:pt x="385" y="20"/>
                      </a:lnTo>
                      <a:lnTo>
                        <a:pt x="350" y="11"/>
                      </a:lnTo>
                      <a:lnTo>
                        <a:pt x="313" y="5"/>
                      </a:lnTo>
                      <a:lnTo>
                        <a:pt x="278" y="1"/>
                      </a:lnTo>
                      <a:lnTo>
                        <a:pt x="253" y="1"/>
                      </a:lnTo>
                      <a:lnTo>
                        <a:pt x="22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254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3366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1662"/>
                </a:p>
              </p:txBody>
            </p:sp>
            <p:sp>
              <p:nvSpPr>
                <p:cNvPr id="25" name="Oval 80">
                  <a:extLst>
                    <a:ext uri="{FF2B5EF4-FFF2-40B4-BE49-F238E27FC236}">
                      <a16:creationId xmlns:a16="http://schemas.microsoft.com/office/drawing/2014/main" id="{3724388E-CB7B-4D32-995E-9229E3820C7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906165" y="3577772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CA8D561-5A01-443A-82F0-FB1120848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5529" y="3529452"/>
                <a:ext cx="686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F60F052-CFD3-4ADA-9157-8C88C803A1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4165" y="4520548"/>
                <a:ext cx="54912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7C8914B-E0DD-4786-ADE0-4CEA92CC8DEB}"/>
                  </a:ext>
                </a:extLst>
              </p:cNvPr>
              <p:cNvSpPr/>
              <p:nvPr/>
            </p:nvSpPr>
            <p:spPr>
              <a:xfrm>
                <a:off x="6155473" y="3631631"/>
                <a:ext cx="1092820" cy="799120"/>
              </a:xfrm>
              <a:custGeom>
                <a:avLst/>
                <a:gdLst>
                  <a:gd name="connsiteX0" fmla="*/ 1092820 w 1092820"/>
                  <a:gd name="connsiteY0" fmla="*/ 0 h 802888"/>
                  <a:gd name="connsiteX1" fmla="*/ 1092820 w 1092820"/>
                  <a:gd name="connsiteY1" fmla="*/ 215591 h 802888"/>
                  <a:gd name="connsiteX2" fmla="*/ 0 w 1092820"/>
                  <a:gd name="connsiteY2" fmla="*/ 631903 h 802888"/>
                  <a:gd name="connsiteX3" fmla="*/ 0 w 1092820"/>
                  <a:gd name="connsiteY3" fmla="*/ 802888 h 802888"/>
                  <a:gd name="connsiteX4" fmla="*/ 349405 w 1092820"/>
                  <a:gd name="connsiteY4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820" h="802888">
                    <a:moveTo>
                      <a:pt x="1092820" y="0"/>
                    </a:moveTo>
                    <a:lnTo>
                      <a:pt x="1092820" y="215591"/>
                    </a:lnTo>
                    <a:lnTo>
                      <a:pt x="0" y="631903"/>
                    </a:lnTo>
                    <a:lnTo>
                      <a:pt x="0" y="802888"/>
                    </a:lnTo>
                    <a:lnTo>
                      <a:pt x="349405" y="80288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F9DA00A-CF8D-4D22-9FE3-7EF1B3C3E9B3}"/>
                  </a:ext>
                </a:extLst>
              </p:cNvPr>
              <p:cNvSpPr/>
              <p:nvPr/>
            </p:nvSpPr>
            <p:spPr>
              <a:xfrm flipV="1">
                <a:off x="6155473" y="3731009"/>
                <a:ext cx="1092820" cy="789537"/>
              </a:xfrm>
              <a:custGeom>
                <a:avLst/>
                <a:gdLst>
                  <a:gd name="connsiteX0" fmla="*/ 1092820 w 1092820"/>
                  <a:gd name="connsiteY0" fmla="*/ 0 h 802888"/>
                  <a:gd name="connsiteX1" fmla="*/ 1092820 w 1092820"/>
                  <a:gd name="connsiteY1" fmla="*/ 215591 h 802888"/>
                  <a:gd name="connsiteX2" fmla="*/ 0 w 1092820"/>
                  <a:gd name="connsiteY2" fmla="*/ 631903 h 802888"/>
                  <a:gd name="connsiteX3" fmla="*/ 0 w 1092820"/>
                  <a:gd name="connsiteY3" fmla="*/ 802888 h 802888"/>
                  <a:gd name="connsiteX4" fmla="*/ 349405 w 1092820"/>
                  <a:gd name="connsiteY4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820" h="802888">
                    <a:moveTo>
                      <a:pt x="1092820" y="0"/>
                    </a:moveTo>
                    <a:lnTo>
                      <a:pt x="1092820" y="215591"/>
                    </a:lnTo>
                    <a:lnTo>
                      <a:pt x="0" y="631903"/>
                    </a:lnTo>
                    <a:lnTo>
                      <a:pt x="0" y="802888"/>
                    </a:lnTo>
                    <a:lnTo>
                      <a:pt x="349405" y="80288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26423F2-1D45-4061-97EB-F841BC3FF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7535" y="4626705"/>
                <a:ext cx="68634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4C0EF2-6B8E-48CF-8928-9EE97619A588}"/>
                </a:ext>
              </a:extLst>
            </p:cNvPr>
            <p:cNvSpPr txBox="1"/>
            <p:nvPr/>
          </p:nvSpPr>
          <p:spPr>
            <a:xfrm>
              <a:off x="1210680" y="2108419"/>
              <a:ext cx="889157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(Reset)</a:t>
              </a:r>
            </a:p>
          </p:txBody>
        </p:sp>
        <p:sp>
          <p:nvSpPr>
            <p:cNvPr id="56" name="Flowchart: Delay 55">
              <a:extLst>
                <a:ext uri="{FF2B5EF4-FFF2-40B4-BE49-F238E27FC236}">
                  <a16:creationId xmlns:a16="http://schemas.microsoft.com/office/drawing/2014/main" id="{B73BE492-2421-438B-BDA2-DE13E02F88BC}"/>
                </a:ext>
              </a:extLst>
            </p:cNvPr>
            <p:cNvSpPr/>
            <p:nvPr/>
          </p:nvSpPr>
          <p:spPr>
            <a:xfrm>
              <a:off x="3130362" y="2167364"/>
              <a:ext cx="512384" cy="43314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57" name="Flowchart: Delay 56">
              <a:extLst>
                <a:ext uri="{FF2B5EF4-FFF2-40B4-BE49-F238E27FC236}">
                  <a16:creationId xmlns:a16="http://schemas.microsoft.com/office/drawing/2014/main" id="{2F8C8869-41D4-4490-8FD1-07EB35632C65}"/>
                </a:ext>
              </a:extLst>
            </p:cNvPr>
            <p:cNvSpPr/>
            <p:nvPr/>
          </p:nvSpPr>
          <p:spPr>
            <a:xfrm>
              <a:off x="3121520" y="3691135"/>
              <a:ext cx="512384" cy="43314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D6C7E68-044E-49F9-8CE7-65E86EC88DD0}"/>
                </a:ext>
              </a:extLst>
            </p:cNvPr>
            <p:cNvSpPr txBox="1"/>
            <p:nvPr/>
          </p:nvSpPr>
          <p:spPr>
            <a:xfrm>
              <a:off x="3674909" y="2060443"/>
              <a:ext cx="419655" cy="2644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1E0A79-D87C-42EF-9EBC-D9783CD954FB}"/>
                </a:ext>
              </a:extLst>
            </p:cNvPr>
            <p:cNvSpPr txBox="1"/>
            <p:nvPr/>
          </p:nvSpPr>
          <p:spPr>
            <a:xfrm>
              <a:off x="3674909" y="3618091"/>
              <a:ext cx="419655" cy="26449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0A5681-40A9-42B5-9396-A07681B458D7}"/>
                </a:ext>
              </a:extLst>
            </p:cNvPr>
            <p:cNvSpPr/>
            <p:nvPr/>
          </p:nvSpPr>
          <p:spPr>
            <a:xfrm>
              <a:off x="2914650" y="2508250"/>
              <a:ext cx="215900" cy="1266044"/>
            </a:xfrm>
            <a:custGeom>
              <a:avLst/>
              <a:gdLst>
                <a:gd name="connsiteX0" fmla="*/ 215900 w 215900"/>
                <a:gd name="connsiteY0" fmla="*/ 0 h 1301750"/>
                <a:gd name="connsiteX1" fmla="*/ 0 w 215900"/>
                <a:gd name="connsiteY1" fmla="*/ 0 h 1301750"/>
                <a:gd name="connsiteX2" fmla="*/ 0 w 215900"/>
                <a:gd name="connsiteY2" fmla="*/ 1301750 h 1301750"/>
                <a:gd name="connsiteX3" fmla="*/ 215900 w 215900"/>
                <a:gd name="connsiteY3" fmla="*/ 1301750 h 130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00" h="1301750">
                  <a:moveTo>
                    <a:pt x="215900" y="0"/>
                  </a:moveTo>
                  <a:lnTo>
                    <a:pt x="0" y="0"/>
                  </a:lnTo>
                  <a:lnTo>
                    <a:pt x="0" y="1301750"/>
                  </a:lnTo>
                  <a:lnTo>
                    <a:pt x="215900" y="13017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638C35-EF2B-4BC3-9A67-19C2D60E7960}"/>
                </a:ext>
              </a:extLst>
            </p:cNvPr>
            <p:cNvCxnSpPr>
              <a:cxnSpLocks/>
            </p:cNvCxnSpPr>
            <p:nvPr/>
          </p:nvCxnSpPr>
          <p:spPr>
            <a:xfrm>
              <a:off x="2179511" y="3113965"/>
              <a:ext cx="73513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C74022A-1E2F-4CC4-BC72-DE40456F67AD}"/>
                </a:ext>
              </a:extLst>
            </p:cNvPr>
            <p:cNvCxnSpPr>
              <a:cxnSpLocks/>
            </p:cNvCxnSpPr>
            <p:nvPr/>
          </p:nvCxnSpPr>
          <p:spPr>
            <a:xfrm>
              <a:off x="2179511" y="2256815"/>
              <a:ext cx="94200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CB0DB3B-0BB9-4BD3-B405-E9902534C7AF}"/>
                </a:ext>
              </a:extLst>
            </p:cNvPr>
            <p:cNvCxnSpPr>
              <a:cxnSpLocks/>
            </p:cNvCxnSpPr>
            <p:nvPr/>
          </p:nvCxnSpPr>
          <p:spPr>
            <a:xfrm>
              <a:off x="2179511" y="4040020"/>
              <a:ext cx="942009" cy="0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0DA3927-AF54-4CAE-B2DE-919155A6E5F5}"/>
                </a:ext>
              </a:extLst>
            </p:cNvPr>
            <p:cNvSpPr txBox="1"/>
            <p:nvPr/>
          </p:nvSpPr>
          <p:spPr>
            <a:xfrm>
              <a:off x="1210680" y="2952312"/>
              <a:ext cx="921822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 (Clock)</a:t>
              </a:r>
            </a:p>
          </p:txBody>
        </p:sp>
      </p:grp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36489CFE-E5A9-449F-A3FD-B7DFAAA2AFF4}"/>
              </a:ext>
            </a:extLst>
          </p:cNvPr>
          <p:cNvSpPr txBox="1">
            <a:spLocks/>
          </p:cNvSpPr>
          <p:nvPr/>
        </p:nvSpPr>
        <p:spPr bwMode="auto">
          <a:xfrm>
            <a:off x="1467909" y="3892828"/>
            <a:ext cx="8229600" cy="257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347663" indent="-347663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fontAlgn="base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fontAlgn="base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spcBef>
                <a:spcPts val="1385"/>
              </a:spcBef>
            </a:pPr>
            <a:r>
              <a:rPr lang="en-US" sz="2215" kern="0" dirty="0"/>
              <a:t>An additional Clock (enable) input signal </a:t>
            </a:r>
            <a:r>
              <a:rPr lang="en-US" sz="2215" b="1" kern="0" dirty="0"/>
              <a:t>C</a:t>
            </a:r>
            <a:r>
              <a:rPr lang="en-US" sz="2215" kern="0" dirty="0"/>
              <a:t> is used</a:t>
            </a:r>
          </a:p>
          <a:p>
            <a:pPr>
              <a:spcBef>
                <a:spcPts val="1385"/>
              </a:spcBef>
            </a:pPr>
            <a:r>
              <a:rPr lang="en-US" sz="2215" kern="0" dirty="0"/>
              <a:t>Clock controls </a:t>
            </a:r>
            <a:r>
              <a:rPr lang="en-US" sz="2215" b="1" kern="0" dirty="0">
                <a:solidFill>
                  <a:srgbClr val="FF0000"/>
                </a:solidFill>
              </a:rPr>
              <a:t>when</a:t>
            </a:r>
            <a:r>
              <a:rPr lang="en-US" sz="2215" kern="0" dirty="0"/>
              <a:t> the state of the latch can be changed</a:t>
            </a:r>
          </a:p>
          <a:p>
            <a:pPr>
              <a:spcBef>
                <a:spcPts val="1385"/>
              </a:spcBef>
            </a:pPr>
            <a:r>
              <a:rPr lang="en-US" sz="2215" kern="0" dirty="0"/>
              <a:t>When </a:t>
            </a:r>
            <a:r>
              <a:rPr lang="en-US" sz="2215" b="1" kern="0" dirty="0">
                <a:solidFill>
                  <a:srgbClr val="0000FF"/>
                </a:solidFill>
              </a:rPr>
              <a:t>C=0</a:t>
            </a:r>
            <a:r>
              <a:rPr lang="en-US" sz="2215" kern="0" dirty="0"/>
              <a:t>, the S and R inputs have no effect on the latch</a:t>
            </a:r>
          </a:p>
          <a:p>
            <a:pPr marL="329720" indent="0">
              <a:spcBef>
                <a:spcPts val="1385"/>
              </a:spcBef>
              <a:buNone/>
            </a:pPr>
            <a:r>
              <a:rPr lang="en-US" sz="2215" kern="0" dirty="0"/>
              <a:t>The latch will remain in the same state, regardless of S and R</a:t>
            </a:r>
          </a:p>
          <a:p>
            <a:pPr>
              <a:spcBef>
                <a:spcPts val="1385"/>
              </a:spcBef>
            </a:pPr>
            <a:r>
              <a:rPr lang="en-US" sz="2215" kern="0" dirty="0"/>
              <a:t>When </a:t>
            </a:r>
            <a:r>
              <a:rPr lang="en-US" sz="2215" b="1" kern="0" dirty="0">
                <a:solidFill>
                  <a:srgbClr val="FF0000"/>
                </a:solidFill>
              </a:rPr>
              <a:t>C=1</a:t>
            </a:r>
            <a:r>
              <a:rPr lang="en-US" sz="2215" kern="0" dirty="0"/>
              <a:t>, then normal SR latch operation</a:t>
            </a:r>
          </a:p>
        </p:txBody>
      </p:sp>
    </p:spTree>
    <p:extLst>
      <p:ext uri="{BB962C8B-B14F-4D97-AF65-F5344CB8AC3E}">
        <p14:creationId xmlns:p14="http://schemas.microsoft.com/office/powerpoint/2010/main" val="90614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R Latch with NAND Gates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6134" y="3920903"/>
                <a:ext cx="8516331" cy="282492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Set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=1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Reset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unchanged (remain the same)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The latch stores its outputs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/>
                  <a:t> as long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spcBef>
                    <a:spcPts val="1385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ba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are undefined (should never be used)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6134" y="3920903"/>
                <a:ext cx="8516331" cy="2824929"/>
              </a:xfrm>
              <a:blipFill>
                <a:blip r:embed="rId2"/>
                <a:stretch>
                  <a:fillRect l="-716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28873" y="2412311"/>
                <a:ext cx="1718548" cy="916982"/>
              </a:xfrm>
              <a:prstGeom prst="rect">
                <a:avLst/>
              </a:prstGeom>
              <a:ln w="254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215" dirty="0"/>
                  <a:t>Known as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215" dirty="0"/>
                  <a:t>the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15" i="1">
                            <a:latin typeface="Cambria Math"/>
                          </a:rPr>
                          <m:t>𝑆</m:t>
                        </m:r>
                      </m:e>
                    </m:bar>
                    <m:r>
                      <a:rPr lang="en-US" sz="2215" i="1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sz="2215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215" i="1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sz="2215" dirty="0"/>
                  <a:t> Latch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873" y="2412311"/>
                <a:ext cx="1718548" cy="916982"/>
              </a:xfrm>
              <a:prstGeom prst="rect">
                <a:avLst/>
              </a:prstGeom>
              <a:blipFill>
                <a:blip r:embed="rId3"/>
                <a:stretch>
                  <a:fillRect l="-3147" r="-2797" b="-11039"/>
                </a:stretch>
              </a:blipFill>
              <a:ln w="254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196134" y="1857930"/>
            <a:ext cx="5139352" cy="2025744"/>
            <a:chOff x="704425" y="818710"/>
            <a:chExt cx="6273800" cy="250348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425" y="818710"/>
              <a:ext cx="6273800" cy="25034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cxnSp>
          <p:nvCxnSpPr>
            <p:cNvPr id="7" name="Straight Connector 6"/>
            <p:cNvCxnSpPr/>
            <p:nvPr/>
          </p:nvCxnSpPr>
          <p:spPr>
            <a:xfrm>
              <a:off x="955506" y="1157598"/>
              <a:ext cx="1397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38432" y="2708920"/>
              <a:ext cx="1397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53867" y="1017119"/>
              <a:ext cx="1397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907995" y="1017119"/>
              <a:ext cx="13972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/>
          <p:cNvCxnSpPr/>
          <p:nvPr/>
        </p:nvCxnSpPr>
        <p:spPr>
          <a:xfrm>
            <a:off x="3354157" y="396355"/>
            <a:ext cx="24925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28045" y="396355"/>
            <a:ext cx="249258" cy="0"/>
          </a:xfrm>
          <a:prstGeom prst="line">
            <a:avLst/>
          </a:prstGeom>
          <a:ln w="381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388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41427"/>
            <a:ext cx="10058400" cy="1449387"/>
          </a:xfrm>
        </p:spPr>
        <p:txBody>
          <a:bodyPr/>
          <a:lstStyle/>
          <a:p>
            <a:r>
              <a:rPr lang="en-US" dirty="0"/>
              <a:t>S R Latch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190A0-1F01-400A-882C-E0E04B1C5CD7}"/>
              </a:ext>
            </a:extLst>
          </p:cNvPr>
          <p:cNvGrpSpPr/>
          <p:nvPr/>
        </p:nvGrpSpPr>
        <p:grpSpPr>
          <a:xfrm>
            <a:off x="1610947" y="1767884"/>
            <a:ext cx="3319494" cy="2245227"/>
            <a:chOff x="476709" y="951666"/>
            <a:chExt cx="3596119" cy="243232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7C6E49-EE3F-48C3-8867-5520BAD37C88}"/>
                </a:ext>
              </a:extLst>
            </p:cNvPr>
            <p:cNvSpPr txBox="1"/>
            <p:nvPr/>
          </p:nvSpPr>
          <p:spPr>
            <a:xfrm>
              <a:off x="1573331" y="951666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Set Operation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E3EB96-E7C2-4D5E-A65E-496E763E366F}"/>
                </a:ext>
              </a:extLst>
            </p:cNvPr>
            <p:cNvGrpSpPr/>
            <p:nvPr/>
          </p:nvGrpSpPr>
          <p:grpSpPr>
            <a:xfrm>
              <a:off x="476709" y="1473338"/>
              <a:ext cx="3596119" cy="1910657"/>
              <a:chOff x="476709" y="1473338"/>
              <a:chExt cx="3596119" cy="19106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8DA201-26AC-473E-9CFF-F7CC2C184738}"/>
                  </a:ext>
                </a:extLst>
              </p:cNvPr>
              <p:cNvSpPr txBox="1"/>
              <p:nvPr/>
            </p:nvSpPr>
            <p:spPr>
              <a:xfrm>
                <a:off x="3847803" y="1699802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8A0D42-6B34-46FF-B623-300CD2180EF8}"/>
                  </a:ext>
                </a:extLst>
              </p:cNvPr>
              <p:cNvGrpSpPr/>
              <p:nvPr/>
            </p:nvGrpSpPr>
            <p:grpSpPr>
              <a:xfrm>
                <a:off x="3847803" y="2955796"/>
                <a:ext cx="225025" cy="285466"/>
                <a:chOff x="7602344" y="4351956"/>
                <a:chExt cx="225025" cy="28546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29BF4A-1E70-4A2A-89A0-BD20B471BF2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3C237C-BED8-4201-AB6F-94DD06B1D8FE}"/>
                    </a:ext>
                  </a:extLst>
                </p:cNvPr>
                <p:cNvCxnSpPr/>
                <p:nvPr/>
              </p:nvCxnSpPr>
              <p:spPr>
                <a:xfrm>
                  <a:off x="7621143" y="4368654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9EFCB-E714-4975-843E-D3249080BAAF}"/>
                  </a:ext>
                </a:extLst>
              </p:cNvPr>
              <p:cNvSpPr txBox="1"/>
              <p:nvPr/>
            </p:nvSpPr>
            <p:spPr>
              <a:xfrm>
                <a:off x="497504" y="3098529"/>
                <a:ext cx="883311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B7FBC4A-6E65-4F4C-8CAE-4FBD5A17A200}"/>
                  </a:ext>
                </a:extLst>
              </p:cNvPr>
              <p:cNvGrpSpPr/>
              <p:nvPr/>
            </p:nvGrpSpPr>
            <p:grpSpPr>
              <a:xfrm>
                <a:off x="1443063" y="1743779"/>
                <a:ext cx="2339807" cy="1538798"/>
                <a:chOff x="5815529" y="3529452"/>
                <a:chExt cx="1747761" cy="109725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1B400B0-3EC2-4B52-BE47-D7A378020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80">
                  <a:extLst>
                    <a:ext uri="{FF2B5EF4-FFF2-40B4-BE49-F238E27FC236}">
                      <a16:creationId xmlns:a16="http://schemas.microsoft.com/office/drawing/2014/main" id="{972E44F0-D3ED-4E82-8315-CD5933A254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3577772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0" name="Oval 80">
                  <a:extLst>
                    <a:ext uri="{FF2B5EF4-FFF2-40B4-BE49-F238E27FC236}">
                      <a16:creationId xmlns:a16="http://schemas.microsoft.com/office/drawing/2014/main" id="{4AE7A9DA-96D5-44EB-B3BD-E1C93396323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4468379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12D587-A1F0-404A-9B64-57BFC8960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42F8CED-E82B-411A-9B73-10E46D108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6632D89-4ADA-4F8F-BB96-17460307906B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C8EAFA0-0620-4254-AFA7-ECDF0A9F0AD0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89F9A3-5DF4-4971-811C-7F416E85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C5834-87F0-4A24-B1F3-B11286598C27}"/>
                  </a:ext>
                </a:extLst>
              </p:cNvPr>
              <p:cNvSpPr txBox="1"/>
              <p:nvPr/>
            </p:nvSpPr>
            <p:spPr>
              <a:xfrm>
                <a:off x="497505" y="1581001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1B8340-DDC0-4D14-9C1A-A069072B4C0F}"/>
                  </a:ext>
                </a:extLst>
              </p:cNvPr>
              <p:cNvSpPr txBox="1"/>
              <p:nvPr/>
            </p:nvSpPr>
            <p:spPr>
              <a:xfrm>
                <a:off x="1487615" y="147333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684892-ABB2-4C9D-8FC6-BECFA5F424F9}"/>
                  </a:ext>
                </a:extLst>
              </p:cNvPr>
              <p:cNvSpPr txBox="1"/>
              <p:nvPr/>
            </p:nvSpPr>
            <p:spPr>
              <a:xfrm>
                <a:off x="1487615" y="300041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8F94E-23B2-4E53-9EDA-B3D1E34FA400}"/>
                  </a:ext>
                </a:extLst>
              </p:cNvPr>
              <p:cNvSpPr txBox="1"/>
              <p:nvPr/>
            </p:nvSpPr>
            <p:spPr>
              <a:xfrm>
                <a:off x="3477545" y="284823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F7637-4A03-46E9-90DF-EEBE21F8306C}"/>
                  </a:ext>
                </a:extLst>
              </p:cNvPr>
              <p:cNvSpPr txBox="1"/>
              <p:nvPr/>
            </p:nvSpPr>
            <p:spPr>
              <a:xfrm>
                <a:off x="3477545" y="158100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" name="Flowchart: Delay 2">
                <a:extLst>
                  <a:ext uri="{FF2B5EF4-FFF2-40B4-BE49-F238E27FC236}">
                    <a16:creationId xmlns:a16="http://schemas.microsoft.com/office/drawing/2014/main" id="{96C0848C-80C7-4B07-B4CF-DD14227A7A6B}"/>
                  </a:ext>
                </a:extLst>
              </p:cNvPr>
              <p:cNvSpPr/>
              <p:nvPr/>
            </p:nvSpPr>
            <p:spPr>
              <a:xfrm>
                <a:off x="2364592" y="166341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lowchart: Delay 134">
                <a:extLst>
                  <a:ext uri="{FF2B5EF4-FFF2-40B4-BE49-F238E27FC236}">
                    <a16:creationId xmlns:a16="http://schemas.microsoft.com/office/drawing/2014/main" id="{6F5ABB08-6942-461D-80EF-80BD4F9B633D}"/>
                  </a:ext>
                </a:extLst>
              </p:cNvPr>
              <p:cNvSpPr/>
              <p:nvPr/>
            </p:nvSpPr>
            <p:spPr>
              <a:xfrm>
                <a:off x="2373473" y="292163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16273A6-619D-4907-A649-6B8B1640A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3118558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10FA333-F4CC-4DD1-8B6B-C56D00D1C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1602423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84F7A1A-7287-4323-B24B-FB93A1016AF7}"/>
              </a:ext>
            </a:extLst>
          </p:cNvPr>
          <p:cNvGrpSpPr/>
          <p:nvPr/>
        </p:nvGrpSpPr>
        <p:grpSpPr>
          <a:xfrm>
            <a:off x="1614430" y="4057673"/>
            <a:ext cx="3319494" cy="2245227"/>
            <a:chOff x="476709" y="951666"/>
            <a:chExt cx="3596119" cy="2432329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54B6A3-275E-48FE-AC8D-8660EEC2E290}"/>
                </a:ext>
              </a:extLst>
            </p:cNvPr>
            <p:cNvSpPr txBox="1"/>
            <p:nvPr/>
          </p:nvSpPr>
          <p:spPr>
            <a:xfrm>
              <a:off x="1573331" y="951666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Reset Operation</a:t>
              </a: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EB19BEA8-0DAF-441C-B244-DD34498BB070}"/>
                </a:ext>
              </a:extLst>
            </p:cNvPr>
            <p:cNvGrpSpPr/>
            <p:nvPr/>
          </p:nvGrpSpPr>
          <p:grpSpPr>
            <a:xfrm>
              <a:off x="476709" y="1473338"/>
              <a:ext cx="3596119" cy="1910657"/>
              <a:chOff x="476709" y="1473338"/>
              <a:chExt cx="3596119" cy="1910657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501B1A3-9E7E-4942-BA58-617316D84D6F}"/>
                  </a:ext>
                </a:extLst>
              </p:cNvPr>
              <p:cNvSpPr txBox="1"/>
              <p:nvPr/>
            </p:nvSpPr>
            <p:spPr>
              <a:xfrm>
                <a:off x="3847803" y="1699802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97603E4A-4B80-4353-A95C-0F997D69327C}"/>
                  </a:ext>
                </a:extLst>
              </p:cNvPr>
              <p:cNvGrpSpPr/>
              <p:nvPr/>
            </p:nvGrpSpPr>
            <p:grpSpPr>
              <a:xfrm>
                <a:off x="3847803" y="2955796"/>
                <a:ext cx="225025" cy="285466"/>
                <a:chOff x="7602344" y="4351956"/>
                <a:chExt cx="225025" cy="285466"/>
              </a:xfrm>
            </p:grpSpPr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96478932-7EEC-49A1-9480-1B7220AD4932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0FC4E90E-5B2F-4E6B-9193-CAF1C9FC84A2}"/>
                    </a:ext>
                  </a:extLst>
                </p:cNvPr>
                <p:cNvCxnSpPr/>
                <p:nvPr/>
              </p:nvCxnSpPr>
              <p:spPr>
                <a:xfrm>
                  <a:off x="7621143" y="4368654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E4DB8FF-1320-4E9F-A71A-B62C22E17C85}"/>
                  </a:ext>
                </a:extLst>
              </p:cNvPr>
              <p:cNvSpPr txBox="1"/>
              <p:nvPr/>
            </p:nvSpPr>
            <p:spPr>
              <a:xfrm>
                <a:off x="497504" y="3098529"/>
                <a:ext cx="888833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9A7EA357-E7B8-4AC8-8512-1DE2591E2CAF}"/>
                  </a:ext>
                </a:extLst>
              </p:cNvPr>
              <p:cNvGrpSpPr/>
              <p:nvPr/>
            </p:nvGrpSpPr>
            <p:grpSpPr>
              <a:xfrm>
                <a:off x="1443063" y="1743779"/>
                <a:ext cx="2339807" cy="1538798"/>
                <a:chOff x="5815529" y="3529452"/>
                <a:chExt cx="1747761" cy="1097253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F21CA99D-F13A-4CA5-977B-418449199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Oval 80">
                  <a:extLst>
                    <a:ext uri="{FF2B5EF4-FFF2-40B4-BE49-F238E27FC236}">
                      <a16:creationId xmlns:a16="http://schemas.microsoft.com/office/drawing/2014/main" id="{EED7599C-C524-4CEC-BD57-D3AF7A862DA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3577772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181" name="Oval 80">
                  <a:extLst>
                    <a:ext uri="{FF2B5EF4-FFF2-40B4-BE49-F238E27FC236}">
                      <a16:creationId xmlns:a16="http://schemas.microsoft.com/office/drawing/2014/main" id="{903AF95C-8119-4888-96CD-CA14B60362C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4468379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63966498-5C93-4C1F-8FF6-258635FC1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A06346E-13C9-4A56-9A3E-0081606D45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2E9CE882-7B0D-4592-86A6-55C7B4B5DF64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0000FF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333BADF6-AB30-436E-86A4-BAB2A32BFFA1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61622D5F-7E34-4821-AFC0-E09DEB09B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875BCBE0-0822-496A-A563-313385697A63}"/>
                  </a:ext>
                </a:extLst>
              </p:cNvPr>
              <p:cNvSpPr txBox="1"/>
              <p:nvPr/>
            </p:nvSpPr>
            <p:spPr>
              <a:xfrm>
                <a:off x="497505" y="1581001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3746764D-0DED-4B2F-827D-D3049DD4A91A}"/>
                  </a:ext>
                </a:extLst>
              </p:cNvPr>
              <p:cNvSpPr txBox="1"/>
              <p:nvPr/>
            </p:nvSpPr>
            <p:spPr>
              <a:xfrm>
                <a:off x="1487615" y="147333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03C88FD-53CB-48F0-ADE0-059B3FED79A4}"/>
                  </a:ext>
                </a:extLst>
              </p:cNvPr>
              <p:cNvSpPr txBox="1"/>
              <p:nvPr/>
            </p:nvSpPr>
            <p:spPr>
              <a:xfrm>
                <a:off x="1487615" y="300041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EE2674A4-B5EB-4199-A667-1663DDA42C4E}"/>
                  </a:ext>
                </a:extLst>
              </p:cNvPr>
              <p:cNvSpPr txBox="1"/>
              <p:nvPr/>
            </p:nvSpPr>
            <p:spPr>
              <a:xfrm>
                <a:off x="3477545" y="284823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0FE61DD3-4AF3-4932-A774-2F9763E14BEC}"/>
                  </a:ext>
                </a:extLst>
              </p:cNvPr>
              <p:cNvSpPr txBox="1"/>
              <p:nvPr/>
            </p:nvSpPr>
            <p:spPr>
              <a:xfrm>
                <a:off x="3477545" y="158100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175" name="Flowchart: Delay 174">
                <a:extLst>
                  <a:ext uri="{FF2B5EF4-FFF2-40B4-BE49-F238E27FC236}">
                    <a16:creationId xmlns:a16="http://schemas.microsoft.com/office/drawing/2014/main" id="{CAED1B76-3326-44AA-9473-197AC4F6548D}"/>
                  </a:ext>
                </a:extLst>
              </p:cNvPr>
              <p:cNvSpPr/>
              <p:nvPr/>
            </p:nvSpPr>
            <p:spPr>
              <a:xfrm>
                <a:off x="2364592" y="166341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Flowchart: Delay 175">
                <a:extLst>
                  <a:ext uri="{FF2B5EF4-FFF2-40B4-BE49-F238E27FC236}">
                    <a16:creationId xmlns:a16="http://schemas.microsoft.com/office/drawing/2014/main" id="{69286C5F-1D4D-4622-A194-CA1CCEF0FC0E}"/>
                  </a:ext>
                </a:extLst>
              </p:cNvPr>
              <p:cNvSpPr/>
              <p:nvPr/>
            </p:nvSpPr>
            <p:spPr>
              <a:xfrm>
                <a:off x="2373473" y="292163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029F1401-A9FA-41E4-A42C-6F2422581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3118558"/>
                <a:ext cx="179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D6DD790-3A5C-482D-AC89-BF63B6C96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1602423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E2FE2-3948-4E4C-AA78-F358B2CC2374}"/>
              </a:ext>
            </a:extLst>
          </p:cNvPr>
          <p:cNvGrpSpPr/>
          <p:nvPr/>
        </p:nvGrpSpPr>
        <p:grpSpPr>
          <a:xfrm>
            <a:off x="5830183" y="1739199"/>
            <a:ext cx="4237394" cy="2245227"/>
            <a:chOff x="4682970" y="951666"/>
            <a:chExt cx="4590510" cy="2432329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CC9E3981-2C95-430F-A40E-9EBEAAA0F359}"/>
                </a:ext>
              </a:extLst>
            </p:cNvPr>
            <p:cNvSpPr/>
            <p:nvPr/>
          </p:nvSpPr>
          <p:spPr>
            <a:xfrm>
              <a:off x="4682970" y="2310891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B88A789-9098-4C89-B9B5-02F9CD6E8CE9}"/>
                </a:ext>
              </a:extLst>
            </p:cNvPr>
            <p:cNvGrpSpPr/>
            <p:nvPr/>
          </p:nvGrpSpPr>
          <p:grpSpPr>
            <a:xfrm>
              <a:off x="5677361" y="951666"/>
              <a:ext cx="3596119" cy="2432329"/>
              <a:chOff x="476709" y="951666"/>
              <a:chExt cx="3596119" cy="2432329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3FB0205-415B-4A93-92B6-477EBFA25382}"/>
                  </a:ext>
                </a:extLst>
              </p:cNvPr>
              <p:cNvSpPr txBox="1"/>
              <p:nvPr/>
            </p:nvSpPr>
            <p:spPr>
              <a:xfrm>
                <a:off x="1573331" y="951666"/>
                <a:ext cx="2052000" cy="40710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Store Operation</a:t>
                </a: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3884F9B-6DFA-4689-998D-6C420F38B36D}"/>
                  </a:ext>
                </a:extLst>
              </p:cNvPr>
              <p:cNvGrpSpPr/>
              <p:nvPr/>
            </p:nvGrpSpPr>
            <p:grpSpPr>
              <a:xfrm>
                <a:off x="476709" y="1473338"/>
                <a:ext cx="3596119" cy="1910657"/>
                <a:chOff x="476709" y="1473338"/>
                <a:chExt cx="3596119" cy="1910657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FCF802C-6C4D-41BF-BCDB-4014DCCEB7B6}"/>
                    </a:ext>
                  </a:extLst>
                </p:cNvPr>
                <p:cNvSpPr txBox="1"/>
                <p:nvPr/>
              </p:nvSpPr>
              <p:spPr>
                <a:xfrm>
                  <a:off x="3847803" y="1699802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AA6D7619-B165-4D95-A0E9-C3F3FACCFBF9}"/>
                    </a:ext>
                  </a:extLst>
                </p:cNvPr>
                <p:cNvGrpSpPr/>
                <p:nvPr/>
              </p:nvGrpSpPr>
              <p:grpSpPr>
                <a:xfrm>
                  <a:off x="3847803" y="2955796"/>
                  <a:ext cx="225025" cy="285466"/>
                  <a:chOff x="7602344" y="4351956"/>
                  <a:chExt cx="225025" cy="285466"/>
                </a:xfrm>
              </p:grpSpPr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B30FA7D-32E0-49F5-968B-93C5E689866F}"/>
                      </a:ext>
                    </a:extLst>
                  </p:cNvPr>
                  <p:cNvSpPr txBox="1"/>
                  <p:nvPr/>
                </p:nvSpPr>
                <p:spPr>
                  <a:xfrm>
                    <a:off x="7602344" y="4351956"/>
                    <a:ext cx="225025" cy="28546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662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</a:p>
                </p:txBody>
              </p: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A0148C90-7EC7-490A-8595-3FDF851C230E}"/>
                      </a:ext>
                    </a:extLst>
                  </p:cNvPr>
                  <p:cNvCxnSpPr/>
                  <p:nvPr/>
                </p:nvCxnSpPr>
                <p:spPr>
                  <a:xfrm>
                    <a:off x="7621143" y="4368654"/>
                    <a:ext cx="1800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06D2909-787E-4876-A3E4-AA5D7323DDCD}"/>
                    </a:ext>
                  </a:extLst>
                </p:cNvPr>
                <p:cNvSpPr txBox="1"/>
                <p:nvPr/>
              </p:nvSpPr>
              <p:spPr>
                <a:xfrm>
                  <a:off x="497504" y="3098529"/>
                  <a:ext cx="883311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(Reset)</a:t>
                  </a: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72F0ABAC-BF22-4A37-B7B0-78262F757FE0}"/>
                    </a:ext>
                  </a:extLst>
                </p:cNvPr>
                <p:cNvGrpSpPr/>
                <p:nvPr/>
              </p:nvGrpSpPr>
              <p:grpSpPr>
                <a:xfrm>
                  <a:off x="1443063" y="1743779"/>
                  <a:ext cx="2339807" cy="1538798"/>
                  <a:chOff x="5815529" y="3529452"/>
                  <a:chExt cx="1747761" cy="1097253"/>
                </a:xfrm>
              </p:grpSpPr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D927198-1A8E-4CE0-BBB6-F704C833B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3631631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Oval 80">
                    <a:extLst>
                      <a:ext uri="{FF2B5EF4-FFF2-40B4-BE49-F238E27FC236}">
                        <a16:creationId xmlns:a16="http://schemas.microsoft.com/office/drawing/2014/main" id="{42FFD280-2AA2-458B-A87C-C5E24B0C62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sp>
                <p:nvSpPr>
                  <p:cNvPr id="207" name="Oval 80">
                    <a:extLst>
                      <a:ext uri="{FF2B5EF4-FFF2-40B4-BE49-F238E27FC236}">
                        <a16:creationId xmlns:a16="http://schemas.microsoft.com/office/drawing/2014/main" id="{8A518BF4-CACB-425C-AA9A-0697738A9FC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4468379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21D3E640-8663-4DBF-B05C-493DFCBF2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5529" y="3529452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0B0B03E1-C025-4C50-9CA5-2EAD756CC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4520548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9F43C3E2-F1DB-42E5-8251-5BE28972DB00}"/>
                      </a:ext>
                    </a:extLst>
                  </p:cNvPr>
                  <p:cNvSpPr/>
                  <p:nvPr/>
                </p:nvSpPr>
                <p:spPr>
                  <a:xfrm>
                    <a:off x="6155473" y="3631631"/>
                    <a:ext cx="1092820" cy="799120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0684869F-3B7C-4373-A083-EE948CCE39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5473" y="3731009"/>
                    <a:ext cx="1092820" cy="789537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E2BA8F63-810F-47AC-88B3-AA2A9FFF3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7535" y="4626705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08560F3-1982-40B3-A57A-14C6C9F1BC55}"/>
                    </a:ext>
                  </a:extLst>
                </p:cNvPr>
                <p:cNvSpPr txBox="1"/>
                <p:nvPr/>
              </p:nvSpPr>
              <p:spPr>
                <a:xfrm>
                  <a:off x="497505" y="1581001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(Set)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7D7C867-2955-423B-BF07-6395E48491A3}"/>
                    </a:ext>
                  </a:extLst>
                </p:cNvPr>
                <p:cNvSpPr txBox="1"/>
                <p:nvPr/>
              </p:nvSpPr>
              <p:spPr>
                <a:xfrm>
                  <a:off x="1487615" y="1473338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47A9D31-EFBB-43A9-9DA7-B0D35F4BBF19}"/>
                    </a:ext>
                  </a:extLst>
                </p:cNvPr>
                <p:cNvSpPr txBox="1"/>
                <p:nvPr/>
              </p:nvSpPr>
              <p:spPr>
                <a:xfrm>
                  <a:off x="1487615" y="3000414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2A127172-598D-478C-8077-27C2DE12E56B}"/>
                    </a:ext>
                  </a:extLst>
                </p:cNvPr>
                <p:cNvSpPr txBox="1"/>
                <p:nvPr/>
              </p:nvSpPr>
              <p:spPr>
                <a:xfrm>
                  <a:off x="3477545" y="2848231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AE77C48-6F1D-4C13-BAC5-CF949DA3E92A}"/>
                    </a:ext>
                  </a:extLst>
                </p:cNvPr>
                <p:cNvSpPr txBox="1"/>
                <p:nvPr/>
              </p:nvSpPr>
              <p:spPr>
                <a:xfrm>
                  <a:off x="3477545" y="1581001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1" name="Flowchart: Delay 200">
                  <a:extLst>
                    <a:ext uri="{FF2B5EF4-FFF2-40B4-BE49-F238E27FC236}">
                      <a16:creationId xmlns:a16="http://schemas.microsoft.com/office/drawing/2014/main" id="{35A70924-E580-43BC-889C-61D7CEBE4FF7}"/>
                    </a:ext>
                  </a:extLst>
                </p:cNvPr>
                <p:cNvSpPr/>
                <p:nvPr/>
              </p:nvSpPr>
              <p:spPr>
                <a:xfrm>
                  <a:off x="2364592" y="166341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Flowchart: Delay 201">
                  <a:extLst>
                    <a:ext uri="{FF2B5EF4-FFF2-40B4-BE49-F238E27FC236}">
                      <a16:creationId xmlns:a16="http://schemas.microsoft.com/office/drawing/2014/main" id="{5E25794A-0817-4B6E-A746-0B5A6269467B}"/>
                    </a:ext>
                  </a:extLst>
                </p:cNvPr>
                <p:cNvSpPr/>
                <p:nvPr/>
              </p:nvSpPr>
              <p:spPr>
                <a:xfrm>
                  <a:off x="2373473" y="292163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066403A4-3726-4538-826F-72F1731F3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3118558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7CD3D07-E860-4556-A7F7-AC24AE396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1602423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DDAF59-3E01-4971-BE10-D3F0749B29A8}"/>
              </a:ext>
            </a:extLst>
          </p:cNvPr>
          <p:cNvGrpSpPr/>
          <p:nvPr/>
        </p:nvGrpSpPr>
        <p:grpSpPr>
          <a:xfrm>
            <a:off x="5821874" y="4030705"/>
            <a:ext cx="4237394" cy="2245227"/>
            <a:chOff x="4682970" y="3969060"/>
            <a:chExt cx="4590510" cy="2432329"/>
          </a:xfrm>
        </p:grpSpPr>
        <p:sp>
          <p:nvSpPr>
            <p:cNvPr id="128" name="Arrow: Right 127">
              <a:extLst>
                <a:ext uri="{FF2B5EF4-FFF2-40B4-BE49-F238E27FC236}">
                  <a16:creationId xmlns:a16="http://schemas.microsoft.com/office/drawing/2014/main" id="{C67A850F-7FF8-4BD8-A90D-3FA9AC1E6A32}"/>
                </a:ext>
              </a:extLst>
            </p:cNvPr>
            <p:cNvSpPr/>
            <p:nvPr/>
          </p:nvSpPr>
          <p:spPr>
            <a:xfrm>
              <a:off x="4682970" y="5326226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BEDFD0D-537C-4552-88DE-839CEC2CE5C0}"/>
                </a:ext>
              </a:extLst>
            </p:cNvPr>
            <p:cNvGrpSpPr/>
            <p:nvPr/>
          </p:nvGrpSpPr>
          <p:grpSpPr>
            <a:xfrm>
              <a:off x="5677361" y="3969060"/>
              <a:ext cx="3596119" cy="2432329"/>
              <a:chOff x="476709" y="951666"/>
              <a:chExt cx="3596119" cy="2432329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78D4808-6DAD-4F69-95D5-CF419B2CF21C}"/>
                  </a:ext>
                </a:extLst>
              </p:cNvPr>
              <p:cNvSpPr txBox="1"/>
              <p:nvPr/>
            </p:nvSpPr>
            <p:spPr>
              <a:xfrm>
                <a:off x="1573331" y="951666"/>
                <a:ext cx="2052000" cy="40710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Store Operation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405099C9-F035-4939-82ED-A48399963EF3}"/>
                  </a:ext>
                </a:extLst>
              </p:cNvPr>
              <p:cNvGrpSpPr/>
              <p:nvPr/>
            </p:nvGrpSpPr>
            <p:grpSpPr>
              <a:xfrm>
                <a:off x="476709" y="1473338"/>
                <a:ext cx="3596119" cy="1910657"/>
                <a:chOff x="476709" y="1473338"/>
                <a:chExt cx="3596119" cy="1910657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22D343F2-E53E-4D57-8DB7-9868BBC34FD9}"/>
                    </a:ext>
                  </a:extLst>
                </p:cNvPr>
                <p:cNvSpPr txBox="1"/>
                <p:nvPr/>
              </p:nvSpPr>
              <p:spPr>
                <a:xfrm>
                  <a:off x="3847803" y="1699802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ACA525F7-1672-4369-83A5-1AC869D6E0BD}"/>
                    </a:ext>
                  </a:extLst>
                </p:cNvPr>
                <p:cNvGrpSpPr/>
                <p:nvPr/>
              </p:nvGrpSpPr>
              <p:grpSpPr>
                <a:xfrm>
                  <a:off x="3847803" y="2955796"/>
                  <a:ext cx="225025" cy="285466"/>
                  <a:chOff x="7602344" y="4351956"/>
                  <a:chExt cx="225025" cy="285466"/>
                </a:xfrm>
              </p:grpSpPr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A0B25E35-472E-4F1A-8C5A-8FADB4A4D436}"/>
                      </a:ext>
                    </a:extLst>
                  </p:cNvPr>
                  <p:cNvSpPr txBox="1"/>
                  <p:nvPr/>
                </p:nvSpPr>
                <p:spPr>
                  <a:xfrm>
                    <a:off x="7602344" y="4351956"/>
                    <a:ext cx="225025" cy="28546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662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DF4A1A7F-57FB-4F27-B3ED-12934BBB5CC2}"/>
                      </a:ext>
                    </a:extLst>
                  </p:cNvPr>
                  <p:cNvCxnSpPr/>
                  <p:nvPr/>
                </p:nvCxnSpPr>
                <p:spPr>
                  <a:xfrm>
                    <a:off x="7621143" y="4368654"/>
                    <a:ext cx="1800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234B2F2-5964-4A80-9C1E-58EF41707747}"/>
                    </a:ext>
                  </a:extLst>
                </p:cNvPr>
                <p:cNvSpPr txBox="1"/>
                <p:nvPr/>
              </p:nvSpPr>
              <p:spPr>
                <a:xfrm>
                  <a:off x="497504" y="3098529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(Reset)</a:t>
                  </a:r>
                </a:p>
              </p:txBody>
            </p: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9217E6B-8B3C-40F2-8E87-D7A3B95709A3}"/>
                    </a:ext>
                  </a:extLst>
                </p:cNvPr>
                <p:cNvGrpSpPr/>
                <p:nvPr/>
              </p:nvGrpSpPr>
              <p:grpSpPr>
                <a:xfrm>
                  <a:off x="1443063" y="1743779"/>
                  <a:ext cx="2339807" cy="1538798"/>
                  <a:chOff x="5815529" y="3529452"/>
                  <a:chExt cx="1747761" cy="1097253"/>
                </a:xfrm>
              </p:grpSpPr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C93CB440-583A-4191-82DA-BE509FE74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3631631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2" name="Oval 80">
                    <a:extLst>
                      <a:ext uri="{FF2B5EF4-FFF2-40B4-BE49-F238E27FC236}">
                        <a16:creationId xmlns:a16="http://schemas.microsoft.com/office/drawing/2014/main" id="{1C788665-1F45-4311-A295-D679E7C221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sp>
                <p:nvSpPr>
                  <p:cNvPr id="233" name="Oval 80">
                    <a:extLst>
                      <a:ext uri="{FF2B5EF4-FFF2-40B4-BE49-F238E27FC236}">
                        <a16:creationId xmlns:a16="http://schemas.microsoft.com/office/drawing/2014/main" id="{B35002CE-F645-4DCB-9541-A2214091B40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4468379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1B74E5C4-4970-42A8-9C75-4FEE753731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5529" y="3529452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60E00A55-8B67-4043-A5A3-1C3D460A7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4520548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307437E0-90F9-40FF-8C2F-CBB658E76BB4}"/>
                      </a:ext>
                    </a:extLst>
                  </p:cNvPr>
                  <p:cNvSpPr/>
                  <p:nvPr/>
                </p:nvSpPr>
                <p:spPr>
                  <a:xfrm>
                    <a:off x="6155473" y="3631631"/>
                    <a:ext cx="1092820" cy="799120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0000FF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421FD1F7-A4F9-4C03-BC31-1A30A7A2AB78}"/>
                      </a:ext>
                    </a:extLst>
                  </p:cNvPr>
                  <p:cNvSpPr/>
                  <p:nvPr/>
                </p:nvSpPr>
                <p:spPr>
                  <a:xfrm flipV="1">
                    <a:off x="6155473" y="3731009"/>
                    <a:ext cx="1092820" cy="789537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4AF814EE-0AED-4396-AC0D-AEE0C12327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7535" y="4626705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5FDC850-6A3D-464A-B02B-670A5ACACF17}"/>
                    </a:ext>
                  </a:extLst>
                </p:cNvPr>
                <p:cNvSpPr txBox="1"/>
                <p:nvPr/>
              </p:nvSpPr>
              <p:spPr>
                <a:xfrm>
                  <a:off x="497505" y="1581001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(Set)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77B4A90-2E4F-4459-9B99-68BAC636CA32}"/>
                    </a:ext>
                  </a:extLst>
                </p:cNvPr>
                <p:cNvSpPr txBox="1"/>
                <p:nvPr/>
              </p:nvSpPr>
              <p:spPr>
                <a:xfrm>
                  <a:off x="1487615" y="1473338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005C89F-58D4-40C0-98F0-38B32EA713A0}"/>
                    </a:ext>
                  </a:extLst>
                </p:cNvPr>
                <p:cNvSpPr txBox="1"/>
                <p:nvPr/>
              </p:nvSpPr>
              <p:spPr>
                <a:xfrm>
                  <a:off x="1487615" y="3000414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5" name="TextBox 224">
                  <a:extLst>
                    <a:ext uri="{FF2B5EF4-FFF2-40B4-BE49-F238E27FC236}">
                      <a16:creationId xmlns:a16="http://schemas.microsoft.com/office/drawing/2014/main" id="{DA51E845-04D4-4E17-B0EA-D14406D6E476}"/>
                    </a:ext>
                  </a:extLst>
                </p:cNvPr>
                <p:cNvSpPr txBox="1"/>
                <p:nvPr/>
              </p:nvSpPr>
              <p:spPr>
                <a:xfrm>
                  <a:off x="3477545" y="2848231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AA49CD-766A-4E43-81F8-B7C70CB802BE}"/>
                    </a:ext>
                  </a:extLst>
                </p:cNvPr>
                <p:cNvSpPr txBox="1"/>
                <p:nvPr/>
              </p:nvSpPr>
              <p:spPr>
                <a:xfrm>
                  <a:off x="3477545" y="1581001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227" name="Flowchart: Delay 226">
                  <a:extLst>
                    <a:ext uri="{FF2B5EF4-FFF2-40B4-BE49-F238E27FC236}">
                      <a16:creationId xmlns:a16="http://schemas.microsoft.com/office/drawing/2014/main" id="{BFAA17C6-D4AE-47D7-9273-EDC036D9E8EA}"/>
                    </a:ext>
                  </a:extLst>
                </p:cNvPr>
                <p:cNvSpPr/>
                <p:nvPr/>
              </p:nvSpPr>
              <p:spPr>
                <a:xfrm>
                  <a:off x="2364592" y="166341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Flowchart: Delay 227">
                  <a:extLst>
                    <a:ext uri="{FF2B5EF4-FFF2-40B4-BE49-F238E27FC236}">
                      <a16:creationId xmlns:a16="http://schemas.microsoft.com/office/drawing/2014/main" id="{DD9EF43D-D311-4749-A1D9-2294FC9DAC48}"/>
                    </a:ext>
                  </a:extLst>
                </p:cNvPr>
                <p:cNvSpPr/>
                <p:nvPr/>
              </p:nvSpPr>
              <p:spPr>
                <a:xfrm>
                  <a:off x="2373473" y="292163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D1472F8-3CF7-4850-9F0B-4CF12759F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3118558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5AE268F2-426F-41F0-80D0-22E536CD4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1602423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5933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R Latch Invalid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6E190A0-1F01-400A-882C-E0E04B1C5CD7}"/>
              </a:ext>
            </a:extLst>
          </p:cNvPr>
          <p:cNvGrpSpPr/>
          <p:nvPr/>
        </p:nvGrpSpPr>
        <p:grpSpPr>
          <a:xfrm>
            <a:off x="2047454" y="1736989"/>
            <a:ext cx="3319494" cy="2245227"/>
            <a:chOff x="476709" y="951666"/>
            <a:chExt cx="3596119" cy="243232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7C6E49-EE3F-48C3-8867-5520BAD37C88}"/>
                </a:ext>
              </a:extLst>
            </p:cNvPr>
            <p:cNvSpPr txBox="1"/>
            <p:nvPr/>
          </p:nvSpPr>
          <p:spPr>
            <a:xfrm>
              <a:off x="1573331" y="951666"/>
              <a:ext cx="2052000" cy="40710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Invalid Operation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E3EB96-E7C2-4D5E-A65E-496E763E366F}"/>
                </a:ext>
              </a:extLst>
            </p:cNvPr>
            <p:cNvGrpSpPr/>
            <p:nvPr/>
          </p:nvGrpSpPr>
          <p:grpSpPr>
            <a:xfrm>
              <a:off x="476709" y="1473338"/>
              <a:ext cx="3596119" cy="1910657"/>
              <a:chOff x="476709" y="1473338"/>
              <a:chExt cx="3596119" cy="19106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8DA201-26AC-473E-9CFF-F7CC2C184738}"/>
                  </a:ext>
                </a:extLst>
              </p:cNvPr>
              <p:cNvSpPr txBox="1"/>
              <p:nvPr/>
            </p:nvSpPr>
            <p:spPr>
              <a:xfrm>
                <a:off x="3847803" y="1699802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8A0D42-6B34-46FF-B623-300CD2180EF8}"/>
                  </a:ext>
                </a:extLst>
              </p:cNvPr>
              <p:cNvGrpSpPr/>
              <p:nvPr/>
            </p:nvGrpSpPr>
            <p:grpSpPr>
              <a:xfrm>
                <a:off x="3847803" y="2955796"/>
                <a:ext cx="225025" cy="285466"/>
                <a:chOff x="7602344" y="4351956"/>
                <a:chExt cx="225025" cy="285466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829BF4A-1E70-4A2A-89A0-BD20B471BF27}"/>
                    </a:ext>
                  </a:extLst>
                </p:cNvPr>
                <p:cNvSpPr txBox="1"/>
                <p:nvPr/>
              </p:nvSpPr>
              <p:spPr>
                <a:xfrm>
                  <a:off x="7602344" y="4351956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93C237C-BED8-4201-AB6F-94DD06B1D8FE}"/>
                    </a:ext>
                  </a:extLst>
                </p:cNvPr>
                <p:cNvCxnSpPr/>
                <p:nvPr/>
              </p:nvCxnSpPr>
              <p:spPr>
                <a:xfrm>
                  <a:off x="7621143" y="4368654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289EFCB-E714-4975-843E-D3249080BAAF}"/>
                  </a:ext>
                </a:extLst>
              </p:cNvPr>
              <p:cNvSpPr txBox="1"/>
              <p:nvPr/>
            </p:nvSpPr>
            <p:spPr>
              <a:xfrm>
                <a:off x="497504" y="3098529"/>
                <a:ext cx="883311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(Reset)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B7FBC4A-6E65-4F4C-8CAE-4FBD5A17A200}"/>
                  </a:ext>
                </a:extLst>
              </p:cNvPr>
              <p:cNvGrpSpPr/>
              <p:nvPr/>
            </p:nvGrpSpPr>
            <p:grpSpPr>
              <a:xfrm>
                <a:off x="1443063" y="1743779"/>
                <a:ext cx="2339807" cy="1538798"/>
                <a:chOff x="5815529" y="3529452"/>
                <a:chExt cx="1747761" cy="1097253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C1B400B0-3EC2-4B52-BE47-D7A3780206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3631631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80">
                  <a:extLst>
                    <a:ext uri="{FF2B5EF4-FFF2-40B4-BE49-F238E27FC236}">
                      <a16:creationId xmlns:a16="http://schemas.microsoft.com/office/drawing/2014/main" id="{972E44F0-D3ED-4E82-8315-CD5933A254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3577772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0" name="Oval 80">
                  <a:extLst>
                    <a:ext uri="{FF2B5EF4-FFF2-40B4-BE49-F238E27FC236}">
                      <a16:creationId xmlns:a16="http://schemas.microsoft.com/office/drawing/2014/main" id="{4AE7A9DA-96D5-44EB-B3BD-E1C93396323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895970" y="4468379"/>
                  <a:ext cx="108000" cy="104338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412D587-A1F0-404A-9B64-57BFC8960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5529" y="3529452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42F8CED-E82B-411A-9B73-10E46D108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4165" y="4520548"/>
                  <a:ext cx="549125" cy="0"/>
                </a:xfrm>
                <a:prstGeom prst="line">
                  <a:avLst/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6632D89-4ADA-4F8F-BB96-17460307906B}"/>
                    </a:ext>
                  </a:extLst>
                </p:cNvPr>
                <p:cNvSpPr/>
                <p:nvPr/>
              </p:nvSpPr>
              <p:spPr>
                <a:xfrm>
                  <a:off x="6155473" y="3631631"/>
                  <a:ext cx="1092820" cy="799120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b="1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C8EAFA0-0620-4254-AFA7-ECDF0A9F0AD0}"/>
                    </a:ext>
                  </a:extLst>
                </p:cNvPr>
                <p:cNvSpPr/>
                <p:nvPr/>
              </p:nvSpPr>
              <p:spPr>
                <a:xfrm flipV="1">
                  <a:off x="6155473" y="3731009"/>
                  <a:ext cx="1092820" cy="789537"/>
                </a:xfrm>
                <a:custGeom>
                  <a:avLst/>
                  <a:gdLst>
                    <a:gd name="connsiteX0" fmla="*/ 1092820 w 1092820"/>
                    <a:gd name="connsiteY0" fmla="*/ 0 h 802888"/>
                    <a:gd name="connsiteX1" fmla="*/ 1092820 w 1092820"/>
                    <a:gd name="connsiteY1" fmla="*/ 215591 h 802888"/>
                    <a:gd name="connsiteX2" fmla="*/ 0 w 1092820"/>
                    <a:gd name="connsiteY2" fmla="*/ 631903 h 802888"/>
                    <a:gd name="connsiteX3" fmla="*/ 0 w 1092820"/>
                    <a:gd name="connsiteY3" fmla="*/ 802888 h 802888"/>
                    <a:gd name="connsiteX4" fmla="*/ 349405 w 1092820"/>
                    <a:gd name="connsiteY4" fmla="*/ 802888 h 802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2820" h="802888">
                      <a:moveTo>
                        <a:pt x="1092820" y="0"/>
                      </a:moveTo>
                      <a:lnTo>
                        <a:pt x="1092820" y="215591"/>
                      </a:lnTo>
                      <a:lnTo>
                        <a:pt x="0" y="631903"/>
                      </a:lnTo>
                      <a:lnTo>
                        <a:pt x="0" y="802888"/>
                      </a:lnTo>
                      <a:lnTo>
                        <a:pt x="349405" y="802888"/>
                      </a:lnTo>
                    </a:path>
                  </a:pathLst>
                </a:custGeom>
                <a:noFill/>
                <a:ln w="25400">
                  <a:solidFill>
                    <a:srgbClr val="FF0000"/>
                  </a:solidFill>
                  <a:headEnd type="oval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989F9A3-5DF4-4971-811C-7F416E85A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7535" y="4626705"/>
                  <a:ext cx="686346" cy="0"/>
                </a:xfrm>
                <a:prstGeom prst="line">
                  <a:avLst/>
                </a:prstGeom>
                <a:ln w="254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8FC5834-87F0-4A24-B1F3-B11286598C27}"/>
                  </a:ext>
                </a:extLst>
              </p:cNvPr>
              <p:cNvSpPr txBox="1"/>
              <p:nvPr/>
            </p:nvSpPr>
            <p:spPr>
              <a:xfrm>
                <a:off x="497505" y="1581001"/>
                <a:ext cx="889157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 (Set)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C1B8340-DDC0-4D14-9C1A-A069072B4C0F}"/>
                  </a:ext>
                </a:extLst>
              </p:cNvPr>
              <p:cNvSpPr txBox="1"/>
              <p:nvPr/>
            </p:nvSpPr>
            <p:spPr>
              <a:xfrm>
                <a:off x="1487615" y="147333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5684892-ABB2-4C9D-8FC6-BECFA5F424F9}"/>
                  </a:ext>
                </a:extLst>
              </p:cNvPr>
              <p:cNvSpPr txBox="1"/>
              <p:nvPr/>
            </p:nvSpPr>
            <p:spPr>
              <a:xfrm>
                <a:off x="1487615" y="3000414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6B8F94E-23B2-4E53-9EDA-B3D1E34FA400}"/>
                  </a:ext>
                </a:extLst>
              </p:cNvPr>
              <p:cNvSpPr txBox="1"/>
              <p:nvPr/>
            </p:nvSpPr>
            <p:spPr>
              <a:xfrm>
                <a:off x="3477545" y="284823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CF7637-4A03-46E9-90DF-EEBE21F8306C}"/>
                  </a:ext>
                </a:extLst>
              </p:cNvPr>
              <p:cNvSpPr txBox="1"/>
              <p:nvPr/>
            </p:nvSpPr>
            <p:spPr>
              <a:xfrm>
                <a:off x="3477545" y="1581001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3" name="Flowchart: Delay 2">
                <a:extLst>
                  <a:ext uri="{FF2B5EF4-FFF2-40B4-BE49-F238E27FC236}">
                    <a16:creationId xmlns:a16="http://schemas.microsoft.com/office/drawing/2014/main" id="{96C0848C-80C7-4B07-B4CF-DD14227A7A6B}"/>
                  </a:ext>
                </a:extLst>
              </p:cNvPr>
              <p:cNvSpPr/>
              <p:nvPr/>
            </p:nvSpPr>
            <p:spPr>
              <a:xfrm>
                <a:off x="2364592" y="166341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Flowchart: Delay 134">
                <a:extLst>
                  <a:ext uri="{FF2B5EF4-FFF2-40B4-BE49-F238E27FC236}">
                    <a16:creationId xmlns:a16="http://schemas.microsoft.com/office/drawing/2014/main" id="{6F5ABB08-6942-461D-80EF-80BD4F9B633D}"/>
                  </a:ext>
                </a:extLst>
              </p:cNvPr>
              <p:cNvSpPr/>
              <p:nvPr/>
            </p:nvSpPr>
            <p:spPr>
              <a:xfrm>
                <a:off x="2373473" y="2921637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16273A6-619D-4907-A649-6B8B1640A7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3118558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10FA333-F4CC-4DD1-8B6B-C56D00D1C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6709" y="1602423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EE2FE2-3948-4E4C-AA78-F358B2CC2374}"/>
              </a:ext>
            </a:extLst>
          </p:cNvPr>
          <p:cNvGrpSpPr/>
          <p:nvPr/>
        </p:nvGrpSpPr>
        <p:grpSpPr>
          <a:xfrm>
            <a:off x="5776297" y="1769790"/>
            <a:ext cx="4237394" cy="2286770"/>
            <a:chOff x="4682970" y="951666"/>
            <a:chExt cx="4590510" cy="2477334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CC9E3981-2C95-430F-A40E-9EBEAAA0F359}"/>
                </a:ext>
              </a:extLst>
            </p:cNvPr>
            <p:cNvSpPr/>
            <p:nvPr/>
          </p:nvSpPr>
          <p:spPr>
            <a:xfrm>
              <a:off x="4682970" y="2310891"/>
              <a:ext cx="450050" cy="32582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B88A789-9098-4C89-B9B5-02F9CD6E8CE9}"/>
                </a:ext>
              </a:extLst>
            </p:cNvPr>
            <p:cNvGrpSpPr/>
            <p:nvPr/>
          </p:nvGrpSpPr>
          <p:grpSpPr>
            <a:xfrm>
              <a:off x="5677361" y="951666"/>
              <a:ext cx="3596119" cy="2477334"/>
              <a:chOff x="476709" y="951666"/>
              <a:chExt cx="3596119" cy="2477334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3FB0205-415B-4A93-92B6-477EBFA25382}"/>
                  </a:ext>
                </a:extLst>
              </p:cNvPr>
              <p:cNvSpPr txBox="1"/>
              <p:nvPr/>
            </p:nvSpPr>
            <p:spPr>
              <a:xfrm>
                <a:off x="1573331" y="951666"/>
                <a:ext cx="2052000" cy="40710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Race Condition</a:t>
                </a:r>
              </a:p>
            </p:txBody>
          </p: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B3884F9B-6DFA-4689-998D-6C420F38B36D}"/>
                  </a:ext>
                </a:extLst>
              </p:cNvPr>
              <p:cNvGrpSpPr/>
              <p:nvPr/>
            </p:nvGrpSpPr>
            <p:grpSpPr>
              <a:xfrm>
                <a:off x="476709" y="1473338"/>
                <a:ext cx="3596119" cy="1955662"/>
                <a:chOff x="476709" y="1473338"/>
                <a:chExt cx="3596119" cy="1955662"/>
              </a:xfrm>
            </p:grpSpPr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FCF802C-6C4D-41BF-BCDB-4014DCCEB7B6}"/>
                    </a:ext>
                  </a:extLst>
                </p:cNvPr>
                <p:cNvSpPr txBox="1"/>
                <p:nvPr/>
              </p:nvSpPr>
              <p:spPr>
                <a:xfrm>
                  <a:off x="3847803" y="1699802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AA6D7619-B165-4D95-A0E9-C3F3FACCFBF9}"/>
                    </a:ext>
                  </a:extLst>
                </p:cNvPr>
                <p:cNvGrpSpPr/>
                <p:nvPr/>
              </p:nvGrpSpPr>
              <p:grpSpPr>
                <a:xfrm>
                  <a:off x="3847803" y="2955796"/>
                  <a:ext cx="225025" cy="285466"/>
                  <a:chOff x="7602344" y="4351956"/>
                  <a:chExt cx="225025" cy="285466"/>
                </a:xfrm>
              </p:grpSpPr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5B30FA7D-32E0-49F5-968B-93C5E689866F}"/>
                      </a:ext>
                    </a:extLst>
                  </p:cNvPr>
                  <p:cNvSpPr txBox="1"/>
                  <p:nvPr/>
                </p:nvSpPr>
                <p:spPr>
                  <a:xfrm>
                    <a:off x="7602344" y="4351956"/>
                    <a:ext cx="225025" cy="28546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662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</a:p>
                </p:txBody>
              </p: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A0148C90-7EC7-490A-8595-3FDF851C230E}"/>
                      </a:ext>
                    </a:extLst>
                  </p:cNvPr>
                  <p:cNvCxnSpPr/>
                  <p:nvPr/>
                </p:nvCxnSpPr>
                <p:spPr>
                  <a:xfrm>
                    <a:off x="7621143" y="4368654"/>
                    <a:ext cx="1800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06D2909-787E-4876-A3E4-AA5D7323DDCD}"/>
                    </a:ext>
                  </a:extLst>
                </p:cNvPr>
                <p:cNvSpPr txBox="1"/>
                <p:nvPr/>
              </p:nvSpPr>
              <p:spPr>
                <a:xfrm>
                  <a:off x="497504" y="3098529"/>
                  <a:ext cx="883311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(Reset)</a:t>
                  </a:r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72F0ABAC-BF22-4A37-B7B0-78262F757FE0}"/>
                    </a:ext>
                  </a:extLst>
                </p:cNvPr>
                <p:cNvGrpSpPr/>
                <p:nvPr/>
              </p:nvGrpSpPr>
              <p:grpSpPr>
                <a:xfrm>
                  <a:off x="1443063" y="1743779"/>
                  <a:ext cx="2339807" cy="1538798"/>
                  <a:chOff x="5815529" y="3529452"/>
                  <a:chExt cx="1747761" cy="1097253"/>
                </a:xfrm>
              </p:grpSpPr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D927198-1A8E-4CE0-BBB6-F704C833B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3631631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6" name="Oval 80">
                    <a:extLst>
                      <a:ext uri="{FF2B5EF4-FFF2-40B4-BE49-F238E27FC236}">
                        <a16:creationId xmlns:a16="http://schemas.microsoft.com/office/drawing/2014/main" id="{42FFD280-2AA2-458B-A87C-C5E24B0C6202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sp>
                <p:nvSpPr>
                  <p:cNvPr id="207" name="Oval 80">
                    <a:extLst>
                      <a:ext uri="{FF2B5EF4-FFF2-40B4-BE49-F238E27FC236}">
                        <a16:creationId xmlns:a16="http://schemas.microsoft.com/office/drawing/2014/main" id="{8A518BF4-CACB-425C-AA9A-0697738A9FC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4468379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21D3E640-8663-4DBF-B05C-493DFCBF2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5529" y="3529452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0B0B03E1-C025-4C50-9CA5-2EAD756CC6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4520548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rgbClr val="0000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0" name="Freeform: Shape 209">
                    <a:extLst>
                      <a:ext uri="{FF2B5EF4-FFF2-40B4-BE49-F238E27FC236}">
                        <a16:creationId xmlns:a16="http://schemas.microsoft.com/office/drawing/2014/main" id="{9F43C3E2-F1DB-42E5-8251-5BE28972DB00}"/>
                      </a:ext>
                    </a:extLst>
                  </p:cNvPr>
                  <p:cNvSpPr/>
                  <p:nvPr/>
                </p:nvSpPr>
                <p:spPr>
                  <a:xfrm>
                    <a:off x="6155473" y="3631631"/>
                    <a:ext cx="1092820" cy="799120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11" name="Freeform: Shape 210">
                    <a:extLst>
                      <a:ext uri="{FF2B5EF4-FFF2-40B4-BE49-F238E27FC236}">
                        <a16:creationId xmlns:a16="http://schemas.microsoft.com/office/drawing/2014/main" id="{0684869F-3B7C-4373-A083-EE948CCE39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5473" y="3731009"/>
                    <a:ext cx="1092820" cy="789537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rgbClr val="FF0000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E2BA8F63-810F-47AC-88B3-AA2A9FFF3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7535" y="4626705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C08560F3-1982-40B3-A57A-14C6C9F1BC55}"/>
                    </a:ext>
                  </a:extLst>
                </p:cNvPr>
                <p:cNvSpPr txBox="1"/>
                <p:nvPr/>
              </p:nvSpPr>
              <p:spPr>
                <a:xfrm>
                  <a:off x="497505" y="1581001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(Set)</a:t>
                  </a: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7D7C867-2955-423B-BF07-6395E48491A3}"/>
                    </a:ext>
                  </a:extLst>
                </p:cNvPr>
                <p:cNvSpPr txBox="1"/>
                <p:nvPr/>
              </p:nvSpPr>
              <p:spPr>
                <a:xfrm>
                  <a:off x="1487615" y="1473338"/>
                  <a:ext cx="506719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47A9D31-EFBB-43A9-9DA7-B0D35F4BBF19}"/>
                    </a:ext>
                  </a:extLst>
                </p:cNvPr>
                <p:cNvSpPr txBox="1"/>
                <p:nvPr/>
              </p:nvSpPr>
              <p:spPr>
                <a:xfrm>
                  <a:off x="1487615" y="3000414"/>
                  <a:ext cx="506719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0</a:t>
                  </a:r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</a:t>
                  </a:r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3AE77C48-6F1D-4C13-BAC5-CF949DA3E92A}"/>
                    </a:ext>
                  </a:extLst>
                </p:cNvPr>
                <p:cNvSpPr txBox="1"/>
                <p:nvPr/>
              </p:nvSpPr>
              <p:spPr>
                <a:xfrm>
                  <a:off x="3099017" y="1581001"/>
                  <a:ext cx="603554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0</a:t>
                  </a:r>
                  <a:endPara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" name="Flowchart: Delay 200">
                  <a:extLst>
                    <a:ext uri="{FF2B5EF4-FFF2-40B4-BE49-F238E27FC236}">
                      <a16:creationId xmlns:a16="http://schemas.microsoft.com/office/drawing/2014/main" id="{35A70924-E580-43BC-889C-61D7CEBE4FF7}"/>
                    </a:ext>
                  </a:extLst>
                </p:cNvPr>
                <p:cNvSpPr/>
                <p:nvPr/>
              </p:nvSpPr>
              <p:spPr>
                <a:xfrm>
                  <a:off x="2364592" y="166341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Flowchart: Delay 201">
                  <a:extLst>
                    <a:ext uri="{FF2B5EF4-FFF2-40B4-BE49-F238E27FC236}">
                      <a16:creationId xmlns:a16="http://schemas.microsoft.com/office/drawing/2014/main" id="{5E25794A-0817-4B6E-A746-0B5A6269467B}"/>
                    </a:ext>
                  </a:extLst>
                </p:cNvPr>
                <p:cNvSpPr/>
                <p:nvPr/>
              </p:nvSpPr>
              <p:spPr>
                <a:xfrm>
                  <a:off x="2373473" y="292163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066403A4-3726-4538-826F-72F1731F3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3118558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47CD3D07-E860-4556-A7F7-AC24AE396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1602423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73768FE4-7BD5-4E25-81FC-96904A71C092}"/>
                    </a:ext>
                  </a:extLst>
                </p:cNvPr>
                <p:cNvSpPr txBox="1"/>
                <p:nvPr/>
              </p:nvSpPr>
              <p:spPr>
                <a:xfrm>
                  <a:off x="3099017" y="3143534"/>
                  <a:ext cx="603554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  <a:sym typeface="Wingdings" panose="05000000000000000000" pitchFamily="2" charset="2"/>
                    </a:rPr>
                    <a:t>0</a:t>
                  </a:r>
                  <a:endParaRPr lang="en-US" sz="1662" b="1" dirty="0">
                    <a:solidFill>
                      <a:srgbClr val="0000FF"/>
                    </a:solidFill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CD1536-C188-4ABA-B00E-584752F8DABB}"/>
              </a:ext>
            </a:extLst>
          </p:cNvPr>
          <p:cNvGrpSpPr/>
          <p:nvPr/>
        </p:nvGrpSpPr>
        <p:grpSpPr>
          <a:xfrm>
            <a:off x="1873344" y="3975228"/>
            <a:ext cx="8137300" cy="2443751"/>
            <a:chOff x="458072" y="3812374"/>
            <a:chExt cx="8815408" cy="264739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BEDFD0D-537C-4552-88DE-839CEC2CE5C0}"/>
                </a:ext>
              </a:extLst>
            </p:cNvPr>
            <p:cNvGrpSpPr/>
            <p:nvPr/>
          </p:nvGrpSpPr>
          <p:grpSpPr>
            <a:xfrm>
              <a:off x="5677361" y="3969060"/>
              <a:ext cx="3596119" cy="2490711"/>
              <a:chOff x="476709" y="951666"/>
              <a:chExt cx="3596119" cy="2490711"/>
            </a:xfrm>
          </p:grpSpPr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E78D4808-6DAD-4F69-95D5-CF419B2CF21C}"/>
                  </a:ext>
                </a:extLst>
              </p:cNvPr>
              <p:cNvSpPr txBox="1"/>
              <p:nvPr/>
            </p:nvSpPr>
            <p:spPr>
              <a:xfrm>
                <a:off x="1573331" y="951666"/>
                <a:ext cx="2052000" cy="407104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cs typeface="Times New Roman" panose="02020603050405020304" pitchFamily="18" charset="0"/>
                  </a:rPr>
                  <a:t>Unknown State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405099C9-F035-4939-82ED-A48399963EF3}"/>
                  </a:ext>
                </a:extLst>
              </p:cNvPr>
              <p:cNvGrpSpPr/>
              <p:nvPr/>
            </p:nvGrpSpPr>
            <p:grpSpPr>
              <a:xfrm>
                <a:off x="476709" y="1473338"/>
                <a:ext cx="3596119" cy="1969039"/>
                <a:chOff x="476709" y="1473338"/>
                <a:chExt cx="3596119" cy="1969039"/>
              </a:xfrm>
            </p:grpSpPr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22D343F2-E53E-4D57-8DB7-9868BBC34FD9}"/>
                    </a:ext>
                  </a:extLst>
                </p:cNvPr>
                <p:cNvSpPr txBox="1"/>
                <p:nvPr/>
              </p:nvSpPr>
              <p:spPr>
                <a:xfrm>
                  <a:off x="3847803" y="1699802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</a:p>
              </p:txBody>
            </p:sp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ACA525F7-1672-4369-83A5-1AC869D6E0BD}"/>
                    </a:ext>
                  </a:extLst>
                </p:cNvPr>
                <p:cNvGrpSpPr/>
                <p:nvPr/>
              </p:nvGrpSpPr>
              <p:grpSpPr>
                <a:xfrm>
                  <a:off x="3847803" y="2955796"/>
                  <a:ext cx="225025" cy="285466"/>
                  <a:chOff x="7602344" y="4351956"/>
                  <a:chExt cx="225025" cy="285466"/>
                </a:xfrm>
              </p:grpSpPr>
              <p:sp>
                <p:nvSpPr>
                  <p:cNvPr id="239" name="TextBox 238">
                    <a:extLst>
                      <a:ext uri="{FF2B5EF4-FFF2-40B4-BE49-F238E27FC236}">
                        <a16:creationId xmlns:a16="http://schemas.microsoft.com/office/drawing/2014/main" id="{A0B25E35-472E-4F1A-8C5A-8FADB4A4D436}"/>
                      </a:ext>
                    </a:extLst>
                  </p:cNvPr>
                  <p:cNvSpPr txBox="1"/>
                  <p:nvPr/>
                </p:nvSpPr>
                <p:spPr>
                  <a:xfrm>
                    <a:off x="7602344" y="4351956"/>
                    <a:ext cx="225025" cy="285466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sz="1662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Q</a:t>
                    </a:r>
                  </a:p>
                </p:txBody>
              </p:sp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DF4A1A7F-57FB-4F27-B3ED-12934BBB5CC2}"/>
                      </a:ext>
                    </a:extLst>
                  </p:cNvPr>
                  <p:cNvCxnSpPr/>
                  <p:nvPr/>
                </p:nvCxnSpPr>
                <p:spPr>
                  <a:xfrm>
                    <a:off x="7621143" y="4368654"/>
                    <a:ext cx="18002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234B2F2-5964-4A80-9C1E-58EF41707747}"/>
                    </a:ext>
                  </a:extLst>
                </p:cNvPr>
                <p:cNvSpPr txBox="1"/>
                <p:nvPr/>
              </p:nvSpPr>
              <p:spPr>
                <a:xfrm>
                  <a:off x="497504" y="3098529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 (Reset)</a:t>
                  </a:r>
                </a:p>
              </p:txBody>
            </p: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9217E6B-8B3C-40F2-8E87-D7A3B95709A3}"/>
                    </a:ext>
                  </a:extLst>
                </p:cNvPr>
                <p:cNvGrpSpPr/>
                <p:nvPr/>
              </p:nvGrpSpPr>
              <p:grpSpPr>
                <a:xfrm>
                  <a:off x="1443063" y="1743779"/>
                  <a:ext cx="2339807" cy="1538798"/>
                  <a:chOff x="5815529" y="3529452"/>
                  <a:chExt cx="1747761" cy="1097253"/>
                </a:xfrm>
              </p:grpSpPr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C93CB440-583A-4191-82DA-BE509FE74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3631631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2" name="Oval 80">
                    <a:extLst>
                      <a:ext uri="{FF2B5EF4-FFF2-40B4-BE49-F238E27FC236}">
                        <a16:creationId xmlns:a16="http://schemas.microsoft.com/office/drawing/2014/main" id="{1C788665-1F45-4311-A295-D679E7C22134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3577772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sp>
                <p:nvSpPr>
                  <p:cNvPr id="233" name="Oval 80">
                    <a:extLst>
                      <a:ext uri="{FF2B5EF4-FFF2-40B4-BE49-F238E27FC236}">
                        <a16:creationId xmlns:a16="http://schemas.microsoft.com/office/drawing/2014/main" id="{B35002CE-F645-4DCB-9541-A2214091B406}"/>
                      </a:ext>
                    </a:extLst>
                  </p:cNvPr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6895970" y="4468379"/>
                    <a:ext cx="108000" cy="104338"/>
                  </a:xfrm>
                  <a:prstGeom prst="ellipse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62"/>
                  </a:p>
                </p:txBody>
              </p:sp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1B74E5C4-4970-42A8-9C75-4FEE753731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5529" y="3529452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60E00A55-8B67-4043-A5A3-1C3D460A74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14165" y="4520548"/>
                    <a:ext cx="549125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6" name="Freeform: Shape 235">
                    <a:extLst>
                      <a:ext uri="{FF2B5EF4-FFF2-40B4-BE49-F238E27FC236}">
                        <a16:creationId xmlns:a16="http://schemas.microsoft.com/office/drawing/2014/main" id="{307437E0-90F9-40FF-8C2F-CBB658E76BB4}"/>
                      </a:ext>
                    </a:extLst>
                  </p:cNvPr>
                  <p:cNvSpPr/>
                  <p:nvPr/>
                </p:nvSpPr>
                <p:spPr>
                  <a:xfrm>
                    <a:off x="6155473" y="3631631"/>
                    <a:ext cx="1092820" cy="799120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 b="1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7" name="Freeform: Shape 236">
                    <a:extLst>
                      <a:ext uri="{FF2B5EF4-FFF2-40B4-BE49-F238E27FC236}">
                        <a16:creationId xmlns:a16="http://schemas.microsoft.com/office/drawing/2014/main" id="{421FD1F7-A4F9-4C03-BC31-1A30A7A2AB78}"/>
                      </a:ext>
                    </a:extLst>
                  </p:cNvPr>
                  <p:cNvSpPr/>
                  <p:nvPr/>
                </p:nvSpPr>
                <p:spPr>
                  <a:xfrm flipV="1">
                    <a:off x="6155473" y="3731009"/>
                    <a:ext cx="1092820" cy="789537"/>
                  </a:xfrm>
                  <a:custGeom>
                    <a:avLst/>
                    <a:gdLst>
                      <a:gd name="connsiteX0" fmla="*/ 1092820 w 1092820"/>
                      <a:gd name="connsiteY0" fmla="*/ 0 h 802888"/>
                      <a:gd name="connsiteX1" fmla="*/ 1092820 w 1092820"/>
                      <a:gd name="connsiteY1" fmla="*/ 215591 h 802888"/>
                      <a:gd name="connsiteX2" fmla="*/ 0 w 1092820"/>
                      <a:gd name="connsiteY2" fmla="*/ 631903 h 802888"/>
                      <a:gd name="connsiteX3" fmla="*/ 0 w 1092820"/>
                      <a:gd name="connsiteY3" fmla="*/ 802888 h 802888"/>
                      <a:gd name="connsiteX4" fmla="*/ 349405 w 1092820"/>
                      <a:gd name="connsiteY4" fmla="*/ 802888 h 80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2820" h="802888">
                        <a:moveTo>
                          <a:pt x="1092820" y="0"/>
                        </a:moveTo>
                        <a:lnTo>
                          <a:pt x="1092820" y="215591"/>
                        </a:lnTo>
                        <a:lnTo>
                          <a:pt x="0" y="631903"/>
                        </a:lnTo>
                        <a:lnTo>
                          <a:pt x="0" y="802888"/>
                        </a:lnTo>
                        <a:lnTo>
                          <a:pt x="349405" y="802888"/>
                        </a:ln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  <a:headEnd type="oval" w="sm" len="sm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62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4AF814EE-0AED-4396-AC0D-AEE0C12327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17535" y="4626705"/>
                    <a:ext cx="686346" cy="0"/>
                  </a:xfrm>
                  <a:prstGeom prst="line">
                    <a:avLst/>
                  </a:prstGeom>
                  <a:ln w="254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55FDC850-6A3D-464A-B02B-670A5ACACF17}"/>
                    </a:ext>
                  </a:extLst>
                </p:cNvPr>
                <p:cNvSpPr txBox="1"/>
                <p:nvPr/>
              </p:nvSpPr>
              <p:spPr>
                <a:xfrm>
                  <a:off x="497505" y="1581001"/>
                  <a:ext cx="889157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 (Set)</a:t>
                  </a:r>
                </a:p>
              </p:txBody>
            </p:sp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977B4A90-2E4F-4459-9B99-68BAC636CA32}"/>
                    </a:ext>
                  </a:extLst>
                </p:cNvPr>
                <p:cNvSpPr txBox="1"/>
                <p:nvPr/>
              </p:nvSpPr>
              <p:spPr>
                <a:xfrm>
                  <a:off x="1487615" y="1473338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B005C89F-58D4-40C0-98F0-38B32EA713A0}"/>
                    </a:ext>
                  </a:extLst>
                </p:cNvPr>
                <p:cNvSpPr txBox="1"/>
                <p:nvPr/>
              </p:nvSpPr>
              <p:spPr>
                <a:xfrm>
                  <a:off x="1487615" y="3000414"/>
                  <a:ext cx="225025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28AA49CD-766A-4E43-81F8-B7C70CB802BE}"/>
                    </a:ext>
                  </a:extLst>
                </p:cNvPr>
                <p:cNvSpPr txBox="1"/>
                <p:nvPr/>
              </p:nvSpPr>
              <p:spPr>
                <a:xfrm>
                  <a:off x="3114086" y="1581001"/>
                  <a:ext cx="688712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0 </a:t>
                  </a:r>
                  <a:r>
                    <a:rPr lang="en-US" sz="1662" dirty="0">
                      <a:cs typeface="Times New Roman" panose="02020603050405020304" pitchFamily="18" charset="0"/>
                    </a:rPr>
                    <a:t>or</a:t>
                  </a:r>
                  <a:r>
                    <a:rPr lang="en-US" sz="1662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sp>
              <p:nvSpPr>
                <p:cNvPr id="227" name="Flowchart: Delay 226">
                  <a:extLst>
                    <a:ext uri="{FF2B5EF4-FFF2-40B4-BE49-F238E27FC236}">
                      <a16:creationId xmlns:a16="http://schemas.microsoft.com/office/drawing/2014/main" id="{BFAA17C6-D4AE-47D7-9273-EDC036D9E8EA}"/>
                    </a:ext>
                  </a:extLst>
                </p:cNvPr>
                <p:cNvSpPr/>
                <p:nvPr/>
              </p:nvSpPr>
              <p:spPr>
                <a:xfrm>
                  <a:off x="2364592" y="166341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Flowchart: Delay 227">
                  <a:extLst>
                    <a:ext uri="{FF2B5EF4-FFF2-40B4-BE49-F238E27FC236}">
                      <a16:creationId xmlns:a16="http://schemas.microsoft.com/office/drawing/2014/main" id="{DD9EF43D-D311-4749-A1D9-2294FC9DAC48}"/>
                    </a:ext>
                  </a:extLst>
                </p:cNvPr>
                <p:cNvSpPr/>
                <p:nvPr/>
              </p:nvSpPr>
              <p:spPr>
                <a:xfrm>
                  <a:off x="2373473" y="2921637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2D1472F8-3CF7-4850-9F0B-4CF12759F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3118558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5AE268F2-426F-41F0-80D0-22E536CD4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6709" y="1602423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67DC246-8833-449D-A363-BDB2BB44C6BF}"/>
                    </a:ext>
                  </a:extLst>
                </p:cNvPr>
                <p:cNvSpPr txBox="1"/>
                <p:nvPr/>
              </p:nvSpPr>
              <p:spPr>
                <a:xfrm>
                  <a:off x="3114086" y="3156911"/>
                  <a:ext cx="688712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b="1" dirty="0">
                      <a:solidFill>
                        <a:srgbClr val="FF0000"/>
                      </a:solidFill>
                      <a:cs typeface="Times New Roman" panose="02020603050405020304" pitchFamily="18" charset="0"/>
                    </a:rPr>
                    <a:t>1</a:t>
                  </a:r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 </a:t>
                  </a:r>
                  <a:r>
                    <a:rPr lang="en-US" sz="1662" dirty="0">
                      <a:cs typeface="Times New Roman" panose="02020603050405020304" pitchFamily="18" charset="0"/>
                    </a:rPr>
                    <a:t>or</a:t>
                  </a:r>
                  <a:r>
                    <a:rPr lang="en-US" sz="1662" b="1" dirty="0">
                      <a:solidFill>
                        <a:srgbClr val="0000FF"/>
                      </a:solidFill>
                      <a:cs typeface="Times New Roman" panose="02020603050405020304" pitchFamily="18" charset="0"/>
                    </a:rPr>
                    <a:t> 0</a:t>
                  </a:r>
                </a:p>
              </p:txBody>
            </p:sp>
          </p:grp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951ECA19-9312-4BB8-B297-F6EA2AEEFF68}"/>
                </a:ext>
              </a:extLst>
            </p:cNvPr>
            <p:cNvGrpSpPr/>
            <p:nvPr/>
          </p:nvGrpSpPr>
          <p:grpSpPr>
            <a:xfrm>
              <a:off x="458072" y="3812374"/>
              <a:ext cx="4674948" cy="2566483"/>
              <a:chOff x="683097" y="3394898"/>
              <a:chExt cx="4674948" cy="2912743"/>
            </a:xfrm>
          </p:grpSpPr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A356BD61-5B20-47E3-A2BC-DD5D1A6FA284}"/>
                  </a:ext>
                </a:extLst>
              </p:cNvPr>
              <p:cNvSpPr/>
              <p:nvPr/>
            </p:nvSpPr>
            <p:spPr>
              <a:xfrm>
                <a:off x="683097" y="3394898"/>
                <a:ext cx="4674948" cy="2912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1385"/>
                  </a:spcBef>
                </a:pPr>
                <a:r>
                  <a:rPr lang="en-US" sz="2215" dirty="0">
                    <a:solidFill>
                      <a:schemeClr val="tx1"/>
                    </a:solidFill>
                  </a:rPr>
                  <a:t>S = R = 0 should never be used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sz="2215" dirty="0">
                    <a:solidFill>
                      <a:schemeClr val="tx1"/>
                    </a:solidFill>
                  </a:rPr>
                  <a:t>If S and R change from 0 </a:t>
                </a:r>
                <a:r>
                  <a:rPr lang="en-US" sz="2215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sz="2215" dirty="0">
                    <a:solidFill>
                      <a:schemeClr val="tx1"/>
                    </a:solidFill>
                  </a:rPr>
                  <a:t>1 simultaneously then race condition (oscillation) occurs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sz="2215" dirty="0">
                    <a:solidFill>
                      <a:schemeClr val="tx1"/>
                    </a:solidFill>
                  </a:rPr>
                  <a:t>Final Q and Q are unknown</a:t>
                </a:r>
              </a:p>
            </p:txBody>
          </p: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A39C064D-C496-4CE1-8D42-01750BC684A9}"/>
                  </a:ext>
                </a:extLst>
              </p:cNvPr>
              <p:cNvCxnSpPr/>
              <p:nvPr/>
            </p:nvCxnSpPr>
            <p:spPr>
              <a:xfrm>
                <a:off x="2453212" y="5702474"/>
                <a:ext cx="1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21E12EA-5EBF-4568-853C-F0EC13ACD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12" y="3608312"/>
                <a:ext cx="1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1AACD549-9EDC-4441-A9D4-A69F35169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8972" y="3600452"/>
                <a:ext cx="1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5568B8D-BAFA-4AF7-966C-90D9FE6B2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1213" y="4244469"/>
                <a:ext cx="1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A20E63E-1A23-4ED6-B652-97CE2EA69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7069" y="4244469"/>
                <a:ext cx="18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554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SR Latch with Clock Enable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8619" y="3994990"/>
            <a:ext cx="8229600" cy="2575671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dirty="0"/>
              <a:t>An additional Clock (enable) input signal </a:t>
            </a:r>
            <a:r>
              <a:rPr lang="en-US" b="1" dirty="0"/>
              <a:t>C</a:t>
            </a:r>
            <a:r>
              <a:rPr lang="en-US" dirty="0"/>
              <a:t> is used</a:t>
            </a:r>
          </a:p>
          <a:p>
            <a:pPr>
              <a:spcBef>
                <a:spcPts val="1385"/>
              </a:spcBef>
            </a:pPr>
            <a:r>
              <a:rPr lang="en-US" dirty="0"/>
              <a:t>Clock controls </a:t>
            </a: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/>
              <a:t> the state of the latch can be changed</a:t>
            </a:r>
          </a:p>
          <a:p>
            <a:pPr>
              <a:spcBef>
                <a:spcPts val="1385"/>
              </a:spcBef>
            </a:pPr>
            <a:r>
              <a:rPr lang="en-US" dirty="0"/>
              <a:t>When </a:t>
            </a:r>
            <a:r>
              <a:rPr lang="en-US" b="1" dirty="0">
                <a:solidFill>
                  <a:srgbClr val="0000FF"/>
                </a:solidFill>
              </a:rPr>
              <a:t>C=0</a:t>
            </a:r>
            <a:r>
              <a:rPr lang="en-US" dirty="0"/>
              <a:t>, the latch remains in the same state</a:t>
            </a:r>
          </a:p>
          <a:p>
            <a:pPr>
              <a:spcBef>
                <a:spcPts val="1385"/>
              </a:spcBef>
            </a:pPr>
            <a:r>
              <a:rPr lang="en-US" dirty="0"/>
              <a:t>When </a:t>
            </a:r>
            <a:r>
              <a:rPr lang="en-US" b="1" dirty="0">
                <a:solidFill>
                  <a:srgbClr val="FF0000"/>
                </a:solidFill>
              </a:rPr>
              <a:t>C=1</a:t>
            </a:r>
            <a:r>
              <a:rPr lang="en-US" dirty="0"/>
              <a:t>, then normal latch operation</a:t>
            </a:r>
          </a:p>
          <a:p>
            <a:pPr marL="334116" indent="0">
              <a:spcBef>
                <a:spcPts val="1385"/>
              </a:spcBef>
              <a:buNone/>
            </a:pPr>
            <a:r>
              <a:rPr lang="en-US" dirty="0"/>
              <a:t>The NAND gates invert the </a:t>
            </a:r>
            <a:r>
              <a:rPr lang="en-US" b="1" dirty="0"/>
              <a:t>S</a:t>
            </a:r>
            <a:r>
              <a:rPr lang="en-US" dirty="0"/>
              <a:t> and </a:t>
            </a:r>
            <a:r>
              <a:rPr lang="en-US" b="1" dirty="0"/>
              <a:t>R</a:t>
            </a:r>
            <a:r>
              <a:rPr lang="en-US" dirty="0"/>
              <a:t> inputs when </a:t>
            </a:r>
            <a:r>
              <a:rPr lang="en-US" b="1" dirty="0">
                <a:solidFill>
                  <a:srgbClr val="FF0000"/>
                </a:solidFill>
              </a:rPr>
              <a:t>C=1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291344" y="1828800"/>
            <a:ext cx="5537039" cy="2062066"/>
            <a:chOff x="1528751" y="908718"/>
            <a:chExt cx="7380400" cy="2683168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28751" y="908718"/>
              <a:ext cx="7380400" cy="268316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8" name="Group 7"/>
            <p:cNvGrpSpPr/>
            <p:nvPr/>
          </p:nvGrpSpPr>
          <p:grpSpPr>
            <a:xfrm>
              <a:off x="3535343" y="1133745"/>
              <a:ext cx="202522" cy="285748"/>
              <a:chOff x="317486" y="1793102"/>
              <a:chExt cx="202522" cy="2857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17486" y="1793102"/>
                <a:ext cx="202522" cy="285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354582" y="1824722"/>
                <a:ext cx="1270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535343" y="2663915"/>
              <a:ext cx="202522" cy="285748"/>
              <a:chOff x="317486" y="1793102"/>
              <a:chExt cx="202522" cy="285748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17486" y="1793102"/>
                <a:ext cx="202522" cy="28574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354582" y="1824722"/>
                <a:ext cx="12702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91296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D-Latch with Clock Enable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78833" y="3872546"/>
                <a:ext cx="3697121" cy="27833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One data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>
                    <a:sym typeface="Wingdings" panose="05000000000000000000" pitchFamily="2" charset="2"/>
                  </a:rPr>
                  <a:t>No undefined state</a:t>
                </a: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Inverter can be removed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833" y="3872546"/>
                <a:ext cx="3697121" cy="2783386"/>
              </a:xfrm>
              <a:blipFill>
                <a:blip r:embed="rId2"/>
                <a:stretch>
                  <a:fillRect l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129194" y="1612869"/>
            <a:ext cx="5257148" cy="2179157"/>
            <a:chOff x="820054" y="928118"/>
            <a:chExt cx="7553326" cy="3130952"/>
          </a:xfrm>
        </p:grpSpPr>
        <p:pic>
          <p:nvPicPr>
            <p:cNvPr id="1026" name="Picture 2" descr="C:\Users\mudawar\Documents\+COE 202\202 Lectures\D-latchA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054" y="1120607"/>
              <a:ext cx="7553326" cy="293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3291572" y="928118"/>
              <a:ext cx="356283" cy="2706509"/>
              <a:chOff x="3291572" y="928118"/>
              <a:chExt cx="356283" cy="2706509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91572" y="928118"/>
                <a:ext cx="356283" cy="29563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291572" y="3338990"/>
                <a:ext cx="356283" cy="29563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</p:grpSp>
      </p:grpSp>
      <p:pic>
        <p:nvPicPr>
          <p:cNvPr id="1027" name="Picture 3" descr="C:\Users\mudawar\Documents\+COE 202\202 Lectures\D-latch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150" y="1836181"/>
            <a:ext cx="2728546" cy="190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BF301EC-5B99-47FE-81B9-BE3D59045D79}"/>
              </a:ext>
            </a:extLst>
          </p:cNvPr>
          <p:cNvGrpSpPr/>
          <p:nvPr/>
        </p:nvGrpSpPr>
        <p:grpSpPr>
          <a:xfrm>
            <a:off x="5601435" y="3363072"/>
            <a:ext cx="4690416" cy="2600057"/>
            <a:chOff x="4367935" y="3222562"/>
            <a:chExt cx="5081284" cy="281672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8F09D6-8364-41C8-9CA2-C89380B98117}"/>
                </a:ext>
              </a:extLst>
            </p:cNvPr>
            <p:cNvGrpSpPr/>
            <p:nvPr/>
          </p:nvGrpSpPr>
          <p:grpSpPr>
            <a:xfrm>
              <a:off x="4367935" y="3857548"/>
              <a:ext cx="5081284" cy="2181742"/>
              <a:chOff x="1307595" y="4082573"/>
              <a:chExt cx="5081284" cy="218174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712DDA4-E199-4F28-801F-09384E17F505}"/>
                  </a:ext>
                </a:extLst>
              </p:cNvPr>
              <p:cNvSpPr txBox="1"/>
              <p:nvPr/>
            </p:nvSpPr>
            <p:spPr>
              <a:xfrm>
                <a:off x="6163854" y="4321738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D00A04-DF49-415D-ACDD-70D6DD515196}"/>
                  </a:ext>
                </a:extLst>
              </p:cNvPr>
              <p:cNvSpPr txBox="1"/>
              <p:nvPr/>
            </p:nvSpPr>
            <p:spPr>
              <a:xfrm>
                <a:off x="6163854" y="5577732"/>
                <a:ext cx="225025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BA65C70-17E9-4D35-8FA6-D778B2A64FA1}"/>
                  </a:ext>
                </a:extLst>
              </p:cNvPr>
              <p:cNvCxnSpPr/>
              <p:nvPr/>
            </p:nvCxnSpPr>
            <p:spPr>
              <a:xfrm>
                <a:off x="6182653" y="5594430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5146291-558E-4689-8FAA-BDB4D3E5A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782" y="4509012"/>
                <a:ext cx="73513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80">
                <a:extLst>
                  <a:ext uri="{FF2B5EF4-FFF2-40B4-BE49-F238E27FC236}">
                    <a16:creationId xmlns:a16="http://schemas.microsoft.com/office/drawing/2014/main" id="{B02AAC35-B269-4BD0-A7D1-2982B325A9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05549" y="5682475"/>
                <a:ext cx="144585" cy="14632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2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C0F9FDE-55CF-455F-AE12-467055B6DC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3782" y="5755637"/>
                <a:ext cx="73513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1223D2F-4942-490F-8AB5-DBFD2220A14C}"/>
                  </a:ext>
                </a:extLst>
              </p:cNvPr>
              <p:cNvSpPr/>
              <p:nvPr/>
            </p:nvSpPr>
            <p:spPr>
              <a:xfrm>
                <a:off x="4214212" y="4509012"/>
                <a:ext cx="1463008" cy="1120693"/>
              </a:xfrm>
              <a:custGeom>
                <a:avLst/>
                <a:gdLst>
                  <a:gd name="connsiteX0" fmla="*/ 1092820 w 1092820"/>
                  <a:gd name="connsiteY0" fmla="*/ 0 h 802888"/>
                  <a:gd name="connsiteX1" fmla="*/ 1092820 w 1092820"/>
                  <a:gd name="connsiteY1" fmla="*/ 215591 h 802888"/>
                  <a:gd name="connsiteX2" fmla="*/ 0 w 1092820"/>
                  <a:gd name="connsiteY2" fmla="*/ 631903 h 802888"/>
                  <a:gd name="connsiteX3" fmla="*/ 0 w 1092820"/>
                  <a:gd name="connsiteY3" fmla="*/ 802888 h 802888"/>
                  <a:gd name="connsiteX4" fmla="*/ 349405 w 1092820"/>
                  <a:gd name="connsiteY4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820" h="802888">
                    <a:moveTo>
                      <a:pt x="1092820" y="0"/>
                    </a:moveTo>
                    <a:lnTo>
                      <a:pt x="1092820" y="215591"/>
                    </a:lnTo>
                    <a:lnTo>
                      <a:pt x="0" y="631903"/>
                    </a:lnTo>
                    <a:lnTo>
                      <a:pt x="0" y="802888"/>
                    </a:lnTo>
                    <a:lnTo>
                      <a:pt x="349405" y="80288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oval"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78B6C18-5043-4313-96AD-5342D42EF011}"/>
                  </a:ext>
                </a:extLst>
              </p:cNvPr>
              <p:cNvSpPr/>
              <p:nvPr/>
            </p:nvSpPr>
            <p:spPr>
              <a:xfrm flipV="1">
                <a:off x="4214212" y="4648380"/>
                <a:ext cx="1463008" cy="1107254"/>
              </a:xfrm>
              <a:custGeom>
                <a:avLst/>
                <a:gdLst>
                  <a:gd name="connsiteX0" fmla="*/ 1092820 w 1092820"/>
                  <a:gd name="connsiteY0" fmla="*/ 0 h 802888"/>
                  <a:gd name="connsiteX1" fmla="*/ 1092820 w 1092820"/>
                  <a:gd name="connsiteY1" fmla="*/ 215591 h 802888"/>
                  <a:gd name="connsiteX2" fmla="*/ 0 w 1092820"/>
                  <a:gd name="connsiteY2" fmla="*/ 631903 h 802888"/>
                  <a:gd name="connsiteX3" fmla="*/ 0 w 1092820"/>
                  <a:gd name="connsiteY3" fmla="*/ 802888 h 802888"/>
                  <a:gd name="connsiteX4" fmla="*/ 349405 w 1092820"/>
                  <a:gd name="connsiteY4" fmla="*/ 802888 h 802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2820" h="802888">
                    <a:moveTo>
                      <a:pt x="1092820" y="0"/>
                    </a:moveTo>
                    <a:lnTo>
                      <a:pt x="1092820" y="215591"/>
                    </a:lnTo>
                    <a:lnTo>
                      <a:pt x="0" y="631903"/>
                    </a:lnTo>
                    <a:lnTo>
                      <a:pt x="0" y="802888"/>
                    </a:lnTo>
                    <a:lnTo>
                      <a:pt x="349405" y="80288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headEnd type="oval" w="med" len="med"/>
                <a:tailEnd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F6B0362-934E-4F1C-9A50-494755AAF4A9}"/>
                  </a:ext>
                </a:extLst>
              </p:cNvPr>
              <p:cNvGrpSpPr/>
              <p:nvPr/>
            </p:nvGrpSpPr>
            <p:grpSpPr>
              <a:xfrm>
                <a:off x="3777286" y="4365715"/>
                <a:ext cx="903357" cy="1538798"/>
                <a:chOff x="5469304" y="4567237"/>
                <a:chExt cx="921529" cy="1538798"/>
              </a:xfrm>
            </p:grpSpPr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AC7F2545-208F-4CCA-89E7-80FEAEDF27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9304" y="4567237"/>
                  <a:ext cx="91884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61A19408-30E5-4FA4-95C8-B75EC2D5E8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1990" y="6106035"/>
                  <a:ext cx="91884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1187816-AC5A-41CF-9FFF-51075BAC8885}"/>
                  </a:ext>
                </a:extLst>
              </p:cNvPr>
              <p:cNvGrpSpPr/>
              <p:nvPr/>
            </p:nvGrpSpPr>
            <p:grpSpPr>
              <a:xfrm>
                <a:off x="4680643" y="4285353"/>
                <a:ext cx="669491" cy="433142"/>
                <a:chOff x="6390833" y="4486875"/>
                <a:chExt cx="669491" cy="433142"/>
              </a:xfrm>
            </p:grpSpPr>
            <p:sp>
              <p:nvSpPr>
                <p:cNvPr id="41" name="Oval 80">
                  <a:extLst>
                    <a:ext uri="{FF2B5EF4-FFF2-40B4-BE49-F238E27FC236}">
                      <a16:creationId xmlns:a16="http://schemas.microsoft.com/office/drawing/2014/main" id="{BAB1A7A0-2504-4FE8-9789-6E1B5F023A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915739" y="4635001"/>
                  <a:ext cx="144585" cy="14632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42" name="Flowchart: Delay 41">
                  <a:extLst>
                    <a:ext uri="{FF2B5EF4-FFF2-40B4-BE49-F238E27FC236}">
                      <a16:creationId xmlns:a16="http://schemas.microsoft.com/office/drawing/2014/main" id="{2BC68810-8793-4DC0-A038-CDBF0E703B02}"/>
                    </a:ext>
                  </a:extLst>
                </p:cNvPr>
                <p:cNvSpPr/>
                <p:nvPr/>
              </p:nvSpPr>
              <p:spPr>
                <a:xfrm>
                  <a:off x="6390833" y="4486875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1" name="Flowchart: Delay 20">
                <a:extLst>
                  <a:ext uri="{FF2B5EF4-FFF2-40B4-BE49-F238E27FC236}">
                    <a16:creationId xmlns:a16="http://schemas.microsoft.com/office/drawing/2014/main" id="{9A5F8DB3-48D7-4B77-A885-C865ECCD9823}"/>
                  </a:ext>
                </a:extLst>
              </p:cNvPr>
              <p:cNvSpPr/>
              <p:nvPr/>
            </p:nvSpPr>
            <p:spPr>
              <a:xfrm>
                <a:off x="4689524" y="5543573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24CDFD3-FB09-4D80-AB79-951DC65C9340}"/>
                  </a:ext>
                </a:extLst>
              </p:cNvPr>
              <p:cNvGrpSpPr/>
              <p:nvPr/>
            </p:nvGrpSpPr>
            <p:grpSpPr>
              <a:xfrm>
                <a:off x="4184503" y="4082573"/>
                <a:ext cx="180020" cy="285466"/>
                <a:chOff x="4502950" y="4404459"/>
                <a:chExt cx="180020" cy="285466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179EA6-A401-41E7-B10A-3814A463B216}"/>
                    </a:ext>
                  </a:extLst>
                </p:cNvPr>
                <p:cNvSpPr txBox="1"/>
                <p:nvPr/>
              </p:nvSpPr>
              <p:spPr>
                <a:xfrm>
                  <a:off x="4523747" y="4404459"/>
                  <a:ext cx="131838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A682024-B98C-4E9F-80C8-2BB159E77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2950" y="4425881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6AD444-48AC-4AC0-A426-FCC08C388474}"/>
                  </a:ext>
                </a:extLst>
              </p:cNvPr>
              <p:cNvGrpSpPr/>
              <p:nvPr/>
            </p:nvGrpSpPr>
            <p:grpSpPr>
              <a:xfrm>
                <a:off x="3107795" y="4146793"/>
                <a:ext cx="669491" cy="433142"/>
                <a:chOff x="6390833" y="4486875"/>
                <a:chExt cx="669491" cy="433142"/>
              </a:xfrm>
            </p:grpSpPr>
            <p:sp>
              <p:nvSpPr>
                <p:cNvPr id="37" name="Oval 80">
                  <a:extLst>
                    <a:ext uri="{FF2B5EF4-FFF2-40B4-BE49-F238E27FC236}">
                      <a16:creationId xmlns:a16="http://schemas.microsoft.com/office/drawing/2014/main" id="{6B156D5B-D2CE-4511-BCC9-D81C890385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915739" y="4635001"/>
                  <a:ext cx="144585" cy="14632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38" name="Flowchart: Delay 37">
                  <a:extLst>
                    <a:ext uri="{FF2B5EF4-FFF2-40B4-BE49-F238E27FC236}">
                      <a16:creationId xmlns:a16="http://schemas.microsoft.com/office/drawing/2014/main" id="{9603FD77-4B66-4CA2-89E0-61A69EFBCBBF}"/>
                    </a:ext>
                  </a:extLst>
                </p:cNvPr>
                <p:cNvSpPr/>
                <p:nvPr/>
              </p:nvSpPr>
              <p:spPr>
                <a:xfrm>
                  <a:off x="6390833" y="4486875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8FACF06-55B1-4D4A-A530-EFF8125C1B12}"/>
                  </a:ext>
                </a:extLst>
              </p:cNvPr>
              <p:cNvGrpSpPr/>
              <p:nvPr/>
            </p:nvGrpSpPr>
            <p:grpSpPr>
              <a:xfrm>
                <a:off x="4184503" y="5978849"/>
                <a:ext cx="180020" cy="285466"/>
                <a:chOff x="4502950" y="4404459"/>
                <a:chExt cx="180020" cy="285466"/>
              </a:xfrm>
            </p:grpSpPr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E6092F9C-A801-41F1-8DF2-4D7D0F2B1196}"/>
                    </a:ext>
                  </a:extLst>
                </p:cNvPr>
                <p:cNvSpPr txBox="1"/>
                <p:nvPr/>
              </p:nvSpPr>
              <p:spPr>
                <a:xfrm>
                  <a:off x="4523747" y="4404459"/>
                  <a:ext cx="131838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18C65C3-1C64-44BF-BE37-906B6C46A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2950" y="4425881"/>
                  <a:ext cx="18002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FE66B36-3A65-4ADC-899E-4ADBE4BF2E86}"/>
                  </a:ext>
                </a:extLst>
              </p:cNvPr>
              <p:cNvGrpSpPr/>
              <p:nvPr/>
            </p:nvGrpSpPr>
            <p:grpSpPr>
              <a:xfrm>
                <a:off x="3107795" y="5688440"/>
                <a:ext cx="669491" cy="433142"/>
                <a:chOff x="6390833" y="4486875"/>
                <a:chExt cx="669491" cy="433142"/>
              </a:xfrm>
            </p:grpSpPr>
            <p:sp>
              <p:nvSpPr>
                <p:cNvPr id="33" name="Oval 80">
                  <a:extLst>
                    <a:ext uri="{FF2B5EF4-FFF2-40B4-BE49-F238E27FC236}">
                      <a16:creationId xmlns:a16="http://schemas.microsoft.com/office/drawing/2014/main" id="{6EAC0172-4604-4F79-BA61-07EEB5E8E3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915739" y="4635001"/>
                  <a:ext cx="144585" cy="146325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62"/>
                </a:p>
              </p:txBody>
            </p:sp>
            <p:sp>
              <p:nvSpPr>
                <p:cNvPr id="34" name="Flowchart: Delay 33">
                  <a:extLst>
                    <a:ext uri="{FF2B5EF4-FFF2-40B4-BE49-F238E27FC236}">
                      <a16:creationId xmlns:a16="http://schemas.microsoft.com/office/drawing/2014/main" id="{0F2E441C-33D0-40C8-BA10-DA8CBF269E3F}"/>
                    </a:ext>
                  </a:extLst>
                </p:cNvPr>
                <p:cNvSpPr/>
                <p:nvPr/>
              </p:nvSpPr>
              <p:spPr>
                <a:xfrm>
                  <a:off x="6390833" y="4486875"/>
                  <a:ext cx="512384" cy="433142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62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8FCC196-540E-4FB3-9A78-181EF9F6F40A}"/>
                  </a:ext>
                </a:extLst>
              </p:cNvPr>
              <p:cNvSpPr/>
              <p:nvPr/>
            </p:nvSpPr>
            <p:spPr>
              <a:xfrm>
                <a:off x="2799666" y="4370478"/>
                <a:ext cx="1154097" cy="1385155"/>
              </a:xfrm>
              <a:custGeom>
                <a:avLst/>
                <a:gdLst>
                  <a:gd name="connsiteX0" fmla="*/ 1154097 w 1154097"/>
                  <a:gd name="connsiteY0" fmla="*/ 0 h 1402672"/>
                  <a:gd name="connsiteX1" fmla="*/ 1154097 w 1154097"/>
                  <a:gd name="connsiteY1" fmla="*/ 328474 h 1402672"/>
                  <a:gd name="connsiteX2" fmla="*/ 0 w 1154097"/>
                  <a:gd name="connsiteY2" fmla="*/ 1171852 h 1402672"/>
                  <a:gd name="connsiteX3" fmla="*/ 0 w 1154097"/>
                  <a:gd name="connsiteY3" fmla="*/ 1402672 h 1402672"/>
                  <a:gd name="connsiteX4" fmla="*/ 319596 w 1154097"/>
                  <a:gd name="connsiteY4" fmla="*/ 1402672 h 140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4097" h="1402672">
                    <a:moveTo>
                      <a:pt x="1154097" y="0"/>
                    </a:moveTo>
                    <a:lnTo>
                      <a:pt x="1154097" y="328474"/>
                    </a:lnTo>
                    <a:lnTo>
                      <a:pt x="0" y="1171852"/>
                    </a:lnTo>
                    <a:lnTo>
                      <a:pt x="0" y="1402672"/>
                    </a:lnTo>
                    <a:lnTo>
                      <a:pt x="319596" y="1402672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BDF01A6B-A6B1-400A-830C-1C0F3042ACF7}"/>
                  </a:ext>
                </a:extLst>
              </p:cNvPr>
              <p:cNvGrpSpPr/>
              <p:nvPr/>
            </p:nvGrpSpPr>
            <p:grpSpPr>
              <a:xfrm>
                <a:off x="1619373" y="4230589"/>
                <a:ext cx="1488422" cy="1821319"/>
                <a:chOff x="5469304" y="4567237"/>
                <a:chExt cx="921529" cy="1821319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20981C5-BBE2-479B-8171-A4F30649DE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9304" y="4567237"/>
                  <a:ext cx="91884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004D34E-8924-48E1-964B-F23AEEA26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71990" y="6388556"/>
                  <a:ext cx="91884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EEF44B7A-3D7C-407E-802F-2A30F9124BD7}"/>
                  </a:ext>
                </a:extLst>
              </p:cNvPr>
              <p:cNvSpPr/>
              <p:nvPr/>
            </p:nvSpPr>
            <p:spPr>
              <a:xfrm>
                <a:off x="2377965" y="4500133"/>
                <a:ext cx="722681" cy="1551776"/>
              </a:xfrm>
              <a:custGeom>
                <a:avLst/>
                <a:gdLst>
                  <a:gd name="connsiteX0" fmla="*/ 532263 w 532263"/>
                  <a:gd name="connsiteY0" fmla="*/ 0 h 1555845"/>
                  <a:gd name="connsiteX1" fmla="*/ 0 w 532263"/>
                  <a:gd name="connsiteY1" fmla="*/ 0 h 1555845"/>
                  <a:gd name="connsiteX2" fmla="*/ 0 w 532263"/>
                  <a:gd name="connsiteY2" fmla="*/ 1555845 h 155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32263" h="1555845">
                    <a:moveTo>
                      <a:pt x="532263" y="0"/>
                    </a:moveTo>
                    <a:lnTo>
                      <a:pt x="0" y="0"/>
                    </a:lnTo>
                    <a:lnTo>
                      <a:pt x="0" y="155584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w="med" len="med"/>
                <a:tailEnd type="oval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163363-371D-4EA9-AA6E-9141EF9210BA}"/>
                  </a:ext>
                </a:extLst>
              </p:cNvPr>
              <p:cNvSpPr txBox="1"/>
              <p:nvPr/>
            </p:nvSpPr>
            <p:spPr>
              <a:xfrm>
                <a:off x="1307595" y="5909176"/>
                <a:ext cx="220513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94618E-70CD-4879-B781-F65756057366}"/>
                  </a:ext>
                </a:extLst>
              </p:cNvPr>
              <p:cNvSpPr txBox="1"/>
              <p:nvPr/>
            </p:nvSpPr>
            <p:spPr>
              <a:xfrm>
                <a:off x="1307595" y="4090347"/>
                <a:ext cx="220513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8E493D81-2536-4834-86A9-B5EBF2A9B679}"/>
                </a:ext>
              </a:extLst>
            </p:cNvPr>
            <p:cNvSpPr/>
            <p:nvPr/>
          </p:nvSpPr>
          <p:spPr>
            <a:xfrm rot="18381341">
              <a:off x="5493060" y="3130124"/>
              <a:ext cx="288658" cy="47353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64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Timing of a D-Latch with Clock Enable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EE525C2-2E00-4DF8-B780-2D9CF58B0461}"/>
              </a:ext>
            </a:extLst>
          </p:cNvPr>
          <p:cNvGrpSpPr/>
          <p:nvPr/>
        </p:nvGrpSpPr>
        <p:grpSpPr>
          <a:xfrm>
            <a:off x="2871118" y="1689620"/>
            <a:ext cx="4690416" cy="2013916"/>
            <a:chOff x="1307595" y="4082573"/>
            <a:chExt cx="5081284" cy="21817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4FA51A-A6FB-4A58-8AFB-F05EDE7E9E25}"/>
                </a:ext>
              </a:extLst>
            </p:cNvPr>
            <p:cNvSpPr txBox="1"/>
            <p:nvPr/>
          </p:nvSpPr>
          <p:spPr>
            <a:xfrm>
              <a:off x="6163854" y="4321738"/>
              <a:ext cx="225025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9EB2B7F-4CC9-40E4-A8F1-6D4DA6FBA631}"/>
                </a:ext>
              </a:extLst>
            </p:cNvPr>
            <p:cNvSpPr txBox="1"/>
            <p:nvPr/>
          </p:nvSpPr>
          <p:spPr>
            <a:xfrm>
              <a:off x="6163854" y="5577732"/>
              <a:ext cx="225025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624986A-25E7-4B18-ACBC-42EF6B3D8741}"/>
                </a:ext>
              </a:extLst>
            </p:cNvPr>
            <p:cNvCxnSpPr/>
            <p:nvPr/>
          </p:nvCxnSpPr>
          <p:spPr>
            <a:xfrm>
              <a:off x="6182653" y="5594430"/>
              <a:ext cx="1800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052128-4B21-4900-BBB8-56B2EF456403}"/>
                </a:ext>
              </a:extLst>
            </p:cNvPr>
            <p:cNvCxnSpPr>
              <a:cxnSpLocks/>
            </p:cNvCxnSpPr>
            <p:nvPr/>
          </p:nvCxnSpPr>
          <p:spPr>
            <a:xfrm>
              <a:off x="5363782" y="4509012"/>
              <a:ext cx="7351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80">
              <a:extLst>
                <a:ext uri="{FF2B5EF4-FFF2-40B4-BE49-F238E27FC236}">
                  <a16:creationId xmlns:a16="http://schemas.microsoft.com/office/drawing/2014/main" id="{29F8DCE9-09DD-4644-BA83-F324D14E98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05549" y="5682475"/>
              <a:ext cx="144585" cy="1463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62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6FE772-3AC6-4E3D-BFA5-77C4DFB27E1D}"/>
                </a:ext>
              </a:extLst>
            </p:cNvPr>
            <p:cNvCxnSpPr>
              <a:cxnSpLocks/>
            </p:cNvCxnSpPr>
            <p:nvPr/>
          </p:nvCxnSpPr>
          <p:spPr>
            <a:xfrm>
              <a:off x="5363782" y="5755637"/>
              <a:ext cx="73513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C9BF0E-9DFE-4CFF-A65B-BD3883BBA6D4}"/>
                </a:ext>
              </a:extLst>
            </p:cNvPr>
            <p:cNvSpPr/>
            <p:nvPr/>
          </p:nvSpPr>
          <p:spPr>
            <a:xfrm>
              <a:off x="4214212" y="4509012"/>
              <a:ext cx="1463008" cy="1120693"/>
            </a:xfrm>
            <a:custGeom>
              <a:avLst/>
              <a:gdLst>
                <a:gd name="connsiteX0" fmla="*/ 1092820 w 1092820"/>
                <a:gd name="connsiteY0" fmla="*/ 0 h 802888"/>
                <a:gd name="connsiteX1" fmla="*/ 1092820 w 1092820"/>
                <a:gd name="connsiteY1" fmla="*/ 215591 h 802888"/>
                <a:gd name="connsiteX2" fmla="*/ 0 w 1092820"/>
                <a:gd name="connsiteY2" fmla="*/ 631903 h 802888"/>
                <a:gd name="connsiteX3" fmla="*/ 0 w 1092820"/>
                <a:gd name="connsiteY3" fmla="*/ 802888 h 802888"/>
                <a:gd name="connsiteX4" fmla="*/ 349405 w 1092820"/>
                <a:gd name="connsiteY4" fmla="*/ 802888 h 80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820" h="802888">
                  <a:moveTo>
                    <a:pt x="1092820" y="0"/>
                  </a:moveTo>
                  <a:lnTo>
                    <a:pt x="1092820" y="215591"/>
                  </a:lnTo>
                  <a:lnTo>
                    <a:pt x="0" y="631903"/>
                  </a:lnTo>
                  <a:lnTo>
                    <a:pt x="0" y="802888"/>
                  </a:lnTo>
                  <a:lnTo>
                    <a:pt x="349405" y="80288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b="1">
                <a:solidFill>
                  <a:srgbClr val="FF0000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0E2E7D5-B9E9-46B3-AD82-FA0C0CE7B8FB}"/>
                </a:ext>
              </a:extLst>
            </p:cNvPr>
            <p:cNvSpPr/>
            <p:nvPr/>
          </p:nvSpPr>
          <p:spPr>
            <a:xfrm flipV="1">
              <a:off x="4214212" y="4648380"/>
              <a:ext cx="1463008" cy="1107254"/>
            </a:xfrm>
            <a:custGeom>
              <a:avLst/>
              <a:gdLst>
                <a:gd name="connsiteX0" fmla="*/ 1092820 w 1092820"/>
                <a:gd name="connsiteY0" fmla="*/ 0 h 802888"/>
                <a:gd name="connsiteX1" fmla="*/ 1092820 w 1092820"/>
                <a:gd name="connsiteY1" fmla="*/ 215591 h 802888"/>
                <a:gd name="connsiteX2" fmla="*/ 0 w 1092820"/>
                <a:gd name="connsiteY2" fmla="*/ 631903 h 802888"/>
                <a:gd name="connsiteX3" fmla="*/ 0 w 1092820"/>
                <a:gd name="connsiteY3" fmla="*/ 802888 h 802888"/>
                <a:gd name="connsiteX4" fmla="*/ 349405 w 1092820"/>
                <a:gd name="connsiteY4" fmla="*/ 802888 h 80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2820" h="802888">
                  <a:moveTo>
                    <a:pt x="1092820" y="0"/>
                  </a:moveTo>
                  <a:lnTo>
                    <a:pt x="1092820" y="215591"/>
                  </a:lnTo>
                  <a:lnTo>
                    <a:pt x="0" y="631903"/>
                  </a:lnTo>
                  <a:lnTo>
                    <a:pt x="0" y="802888"/>
                  </a:lnTo>
                  <a:lnTo>
                    <a:pt x="349405" y="80288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>
                <a:solidFill>
                  <a:srgbClr val="0000FF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22FB8D4-BC56-4A2F-9159-BC942A6FDA8E}"/>
                </a:ext>
              </a:extLst>
            </p:cNvPr>
            <p:cNvGrpSpPr/>
            <p:nvPr/>
          </p:nvGrpSpPr>
          <p:grpSpPr>
            <a:xfrm>
              <a:off x="3777286" y="4365715"/>
              <a:ext cx="903357" cy="1538798"/>
              <a:chOff x="5469304" y="4567237"/>
              <a:chExt cx="921529" cy="1538798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28C22C3-8957-4C1C-912A-65C4DBDAF2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304" y="4567237"/>
                <a:ext cx="9188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9B5C315-E066-4BE1-BB6C-8C8B32B3CE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1990" y="6106035"/>
                <a:ext cx="9188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89DFD1E-4A2B-461B-99E4-436D4AF9263E}"/>
                </a:ext>
              </a:extLst>
            </p:cNvPr>
            <p:cNvGrpSpPr/>
            <p:nvPr/>
          </p:nvGrpSpPr>
          <p:grpSpPr>
            <a:xfrm>
              <a:off x="4680643" y="4285353"/>
              <a:ext cx="669491" cy="433142"/>
              <a:chOff x="6390833" y="4486875"/>
              <a:chExt cx="669491" cy="433142"/>
            </a:xfrm>
          </p:grpSpPr>
          <p:sp>
            <p:nvSpPr>
              <p:cNvPr id="28" name="Oval 80">
                <a:extLst>
                  <a:ext uri="{FF2B5EF4-FFF2-40B4-BE49-F238E27FC236}">
                    <a16:creationId xmlns:a16="http://schemas.microsoft.com/office/drawing/2014/main" id="{9AB95C14-9E9E-4C4E-8434-CCE37DC58E4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5739" y="4635001"/>
                <a:ext cx="144585" cy="14632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2"/>
              </a:p>
            </p:txBody>
          </p:sp>
          <p:sp>
            <p:nvSpPr>
              <p:cNvPr id="23" name="Flowchart: Delay 22">
                <a:extLst>
                  <a:ext uri="{FF2B5EF4-FFF2-40B4-BE49-F238E27FC236}">
                    <a16:creationId xmlns:a16="http://schemas.microsoft.com/office/drawing/2014/main" id="{308643BB-22E8-4E75-8064-F2D0A32B4CED}"/>
                  </a:ext>
                </a:extLst>
              </p:cNvPr>
              <p:cNvSpPr/>
              <p:nvPr/>
            </p:nvSpPr>
            <p:spPr>
              <a:xfrm>
                <a:off x="6390833" y="4486875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Flowchart: Delay 23">
              <a:extLst>
                <a:ext uri="{FF2B5EF4-FFF2-40B4-BE49-F238E27FC236}">
                  <a16:creationId xmlns:a16="http://schemas.microsoft.com/office/drawing/2014/main" id="{74E0EE7B-E676-4096-AB48-47FF825742D1}"/>
                </a:ext>
              </a:extLst>
            </p:cNvPr>
            <p:cNvSpPr/>
            <p:nvPr/>
          </p:nvSpPr>
          <p:spPr>
            <a:xfrm>
              <a:off x="4689524" y="5543573"/>
              <a:ext cx="512384" cy="433142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7C65ED3-978F-4F7C-A90A-3E1F4C907DBE}"/>
                </a:ext>
              </a:extLst>
            </p:cNvPr>
            <p:cNvGrpSpPr/>
            <p:nvPr/>
          </p:nvGrpSpPr>
          <p:grpSpPr>
            <a:xfrm>
              <a:off x="4184503" y="4082573"/>
              <a:ext cx="180020" cy="285466"/>
              <a:chOff x="4502950" y="4404459"/>
              <a:chExt cx="180020" cy="28546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D029F1-B977-425F-A69F-99FE832569C9}"/>
                  </a:ext>
                </a:extLst>
              </p:cNvPr>
              <p:cNvSpPr txBox="1"/>
              <p:nvPr/>
            </p:nvSpPr>
            <p:spPr>
              <a:xfrm>
                <a:off x="4523747" y="4404459"/>
                <a:ext cx="131838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46018BD-91EF-4E65-AA99-62B9D981EA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950" y="4425881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B5C612E-CE30-4BDD-B5ED-43218A82A73C}"/>
                </a:ext>
              </a:extLst>
            </p:cNvPr>
            <p:cNvGrpSpPr/>
            <p:nvPr/>
          </p:nvGrpSpPr>
          <p:grpSpPr>
            <a:xfrm>
              <a:off x="3107795" y="4146793"/>
              <a:ext cx="669491" cy="433142"/>
              <a:chOff x="6390833" y="4486875"/>
              <a:chExt cx="669491" cy="433142"/>
            </a:xfrm>
          </p:grpSpPr>
          <p:sp>
            <p:nvSpPr>
              <p:cNvPr id="40" name="Oval 80">
                <a:extLst>
                  <a:ext uri="{FF2B5EF4-FFF2-40B4-BE49-F238E27FC236}">
                    <a16:creationId xmlns:a16="http://schemas.microsoft.com/office/drawing/2014/main" id="{ACABB492-FB57-4A3C-8533-AE29F6B73E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5739" y="4635001"/>
                <a:ext cx="144585" cy="14632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2"/>
              </a:p>
            </p:txBody>
          </p:sp>
          <p:sp>
            <p:nvSpPr>
              <p:cNvPr id="41" name="Flowchart: Delay 40">
                <a:extLst>
                  <a:ext uri="{FF2B5EF4-FFF2-40B4-BE49-F238E27FC236}">
                    <a16:creationId xmlns:a16="http://schemas.microsoft.com/office/drawing/2014/main" id="{DE235664-377E-4AD1-A07D-34794A3ADBEB}"/>
                  </a:ext>
                </a:extLst>
              </p:cNvPr>
              <p:cNvSpPr/>
              <p:nvPr/>
            </p:nvSpPr>
            <p:spPr>
              <a:xfrm>
                <a:off x="6390833" y="4486875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DB2B47E-65C1-454A-833A-B781E7864FB6}"/>
                </a:ext>
              </a:extLst>
            </p:cNvPr>
            <p:cNvGrpSpPr/>
            <p:nvPr/>
          </p:nvGrpSpPr>
          <p:grpSpPr>
            <a:xfrm>
              <a:off x="4184503" y="5978849"/>
              <a:ext cx="180020" cy="285466"/>
              <a:chOff x="4502950" y="4404459"/>
              <a:chExt cx="180020" cy="28546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6EC099-EB97-4999-84A7-F011DA314C32}"/>
                  </a:ext>
                </a:extLst>
              </p:cNvPr>
              <p:cNvSpPr txBox="1"/>
              <p:nvPr/>
            </p:nvSpPr>
            <p:spPr>
              <a:xfrm>
                <a:off x="4523747" y="4404459"/>
                <a:ext cx="131838" cy="28546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0C1539F-98CB-4E6A-94F4-AB98A1259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950" y="4425881"/>
                <a:ext cx="1800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EF5097B-04F6-45F2-A7E0-F60A4BB08460}"/>
                </a:ext>
              </a:extLst>
            </p:cNvPr>
            <p:cNvGrpSpPr/>
            <p:nvPr/>
          </p:nvGrpSpPr>
          <p:grpSpPr>
            <a:xfrm>
              <a:off x="3107795" y="5688440"/>
              <a:ext cx="669491" cy="433142"/>
              <a:chOff x="6390833" y="4486875"/>
              <a:chExt cx="669491" cy="433142"/>
            </a:xfrm>
          </p:grpSpPr>
          <p:sp>
            <p:nvSpPr>
              <p:cNvPr id="47" name="Oval 80">
                <a:extLst>
                  <a:ext uri="{FF2B5EF4-FFF2-40B4-BE49-F238E27FC236}">
                    <a16:creationId xmlns:a16="http://schemas.microsoft.com/office/drawing/2014/main" id="{8DFDDF22-6A11-4B28-AF79-50B97B33896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915739" y="4635001"/>
                <a:ext cx="144585" cy="14632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62"/>
              </a:p>
            </p:txBody>
          </p:sp>
          <p:sp>
            <p:nvSpPr>
              <p:cNvPr id="48" name="Flowchart: Delay 47">
                <a:extLst>
                  <a:ext uri="{FF2B5EF4-FFF2-40B4-BE49-F238E27FC236}">
                    <a16:creationId xmlns:a16="http://schemas.microsoft.com/office/drawing/2014/main" id="{037D3496-B5DF-4202-A668-9719CD736EFA}"/>
                  </a:ext>
                </a:extLst>
              </p:cNvPr>
              <p:cNvSpPr/>
              <p:nvPr/>
            </p:nvSpPr>
            <p:spPr>
              <a:xfrm>
                <a:off x="6390833" y="4486875"/>
                <a:ext cx="512384" cy="433142"/>
              </a:xfrm>
              <a:prstGeom prst="flowChartDelay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9A6BEA-FFFD-4E50-90E1-EB5ED94BAEDF}"/>
                </a:ext>
              </a:extLst>
            </p:cNvPr>
            <p:cNvSpPr/>
            <p:nvPr/>
          </p:nvSpPr>
          <p:spPr>
            <a:xfrm>
              <a:off x="2799666" y="4370478"/>
              <a:ext cx="1154097" cy="1385155"/>
            </a:xfrm>
            <a:custGeom>
              <a:avLst/>
              <a:gdLst>
                <a:gd name="connsiteX0" fmla="*/ 1154097 w 1154097"/>
                <a:gd name="connsiteY0" fmla="*/ 0 h 1402672"/>
                <a:gd name="connsiteX1" fmla="*/ 1154097 w 1154097"/>
                <a:gd name="connsiteY1" fmla="*/ 328474 h 1402672"/>
                <a:gd name="connsiteX2" fmla="*/ 0 w 1154097"/>
                <a:gd name="connsiteY2" fmla="*/ 1171852 h 1402672"/>
                <a:gd name="connsiteX3" fmla="*/ 0 w 1154097"/>
                <a:gd name="connsiteY3" fmla="*/ 1402672 h 1402672"/>
                <a:gd name="connsiteX4" fmla="*/ 319596 w 1154097"/>
                <a:gd name="connsiteY4" fmla="*/ 1402672 h 140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097" h="1402672">
                  <a:moveTo>
                    <a:pt x="1154097" y="0"/>
                  </a:moveTo>
                  <a:lnTo>
                    <a:pt x="1154097" y="328474"/>
                  </a:lnTo>
                  <a:lnTo>
                    <a:pt x="0" y="1171852"/>
                  </a:lnTo>
                  <a:lnTo>
                    <a:pt x="0" y="1402672"/>
                  </a:lnTo>
                  <a:lnTo>
                    <a:pt x="319596" y="1402672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76638A2-0B8C-4E6F-A384-CAADA31D3120}"/>
                </a:ext>
              </a:extLst>
            </p:cNvPr>
            <p:cNvGrpSpPr/>
            <p:nvPr/>
          </p:nvGrpSpPr>
          <p:grpSpPr>
            <a:xfrm>
              <a:off x="1619373" y="4230589"/>
              <a:ext cx="1488422" cy="1821319"/>
              <a:chOff x="5469304" y="4567237"/>
              <a:chExt cx="921529" cy="1821319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5A09271-58FD-4ABA-BE17-9C5B0F806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9304" y="4567237"/>
                <a:ext cx="9188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F6C328D-6CDE-457F-910F-1E5AD635C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1990" y="6388556"/>
                <a:ext cx="9188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77E5EA-235E-4BC3-B4F5-C29031BCF80C}"/>
                </a:ext>
              </a:extLst>
            </p:cNvPr>
            <p:cNvSpPr/>
            <p:nvPr/>
          </p:nvSpPr>
          <p:spPr>
            <a:xfrm>
              <a:off x="2377965" y="4500133"/>
              <a:ext cx="722681" cy="1551776"/>
            </a:xfrm>
            <a:custGeom>
              <a:avLst/>
              <a:gdLst>
                <a:gd name="connsiteX0" fmla="*/ 532263 w 532263"/>
                <a:gd name="connsiteY0" fmla="*/ 0 h 1555845"/>
                <a:gd name="connsiteX1" fmla="*/ 0 w 532263"/>
                <a:gd name="connsiteY1" fmla="*/ 0 h 1555845"/>
                <a:gd name="connsiteX2" fmla="*/ 0 w 532263"/>
                <a:gd name="connsiteY2" fmla="*/ 1555845 h 15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263" h="1555845">
                  <a:moveTo>
                    <a:pt x="532263" y="0"/>
                  </a:moveTo>
                  <a:lnTo>
                    <a:pt x="0" y="0"/>
                  </a:lnTo>
                  <a:lnTo>
                    <a:pt x="0" y="1555845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oval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28DC3FB-D65C-4435-ACF8-5F74ACC49DA5}"/>
                </a:ext>
              </a:extLst>
            </p:cNvPr>
            <p:cNvSpPr txBox="1"/>
            <p:nvPr/>
          </p:nvSpPr>
          <p:spPr>
            <a:xfrm>
              <a:off x="1307595" y="5909176"/>
              <a:ext cx="220513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053A70-3E8D-47DB-B97D-3CAA5190F8BE}"/>
                </a:ext>
              </a:extLst>
            </p:cNvPr>
            <p:cNvSpPr txBox="1"/>
            <p:nvPr/>
          </p:nvSpPr>
          <p:spPr>
            <a:xfrm>
              <a:off x="1307595" y="4090347"/>
              <a:ext cx="220513" cy="28546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95EC40-900F-4D14-B773-89259464790C}"/>
              </a:ext>
            </a:extLst>
          </p:cNvPr>
          <p:cNvGrpSpPr/>
          <p:nvPr/>
        </p:nvGrpSpPr>
        <p:grpSpPr>
          <a:xfrm>
            <a:off x="7884051" y="1742613"/>
            <a:ext cx="2728546" cy="1907931"/>
            <a:chOff x="6618185" y="1137050"/>
            <a:chExt cx="2955925" cy="2066925"/>
          </a:xfrm>
        </p:grpSpPr>
        <p:pic>
          <p:nvPicPr>
            <p:cNvPr id="1027" name="Picture 3" descr="C:\Users\mudawar\Documents\+COE 202\202 Lectures\D-latchB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185" y="1137050"/>
              <a:ext cx="2955925" cy="206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4103A15-D726-4C86-BC7F-0774576B048A}"/>
                </a:ext>
              </a:extLst>
            </p:cNvPr>
            <p:cNvSpPr/>
            <p:nvPr/>
          </p:nvSpPr>
          <p:spPr>
            <a:xfrm>
              <a:off x="7203250" y="2903475"/>
              <a:ext cx="315035" cy="285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CEBA95E-AC03-48ED-8676-EDCF319718B1}"/>
              </a:ext>
            </a:extLst>
          </p:cNvPr>
          <p:cNvSpPr txBox="1"/>
          <p:nvPr/>
        </p:nvSpPr>
        <p:spPr>
          <a:xfrm>
            <a:off x="1803043" y="2251326"/>
            <a:ext cx="1549223" cy="7502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846" dirty="0">
                <a:cs typeface="Times New Roman" panose="02020603050405020304" pitchFamily="18" charset="0"/>
              </a:rPr>
              <a:t>D-Latch with</a:t>
            </a:r>
          </a:p>
          <a:p>
            <a:pPr algn="ctr"/>
            <a:r>
              <a:rPr lang="en-US" sz="1846" dirty="0">
                <a:cs typeface="Times New Roman" panose="02020603050405020304" pitchFamily="18" charset="0"/>
              </a:rPr>
              <a:t>Clock Input</a:t>
            </a:r>
          </a:p>
        </p:txBody>
      </p: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D4A96D30-4197-43FA-86E8-534B82D7DDA0}"/>
              </a:ext>
            </a:extLst>
          </p:cNvPr>
          <p:cNvGrpSpPr/>
          <p:nvPr/>
        </p:nvGrpSpPr>
        <p:grpSpPr>
          <a:xfrm>
            <a:off x="1630534" y="3858259"/>
            <a:ext cx="8264990" cy="2820582"/>
            <a:chOff x="409751" y="3473355"/>
            <a:chExt cx="8953739" cy="3055630"/>
          </a:xfrm>
        </p:grpSpPr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819CA41-4003-47BD-85C0-748E1590DACB}"/>
                </a:ext>
              </a:extLst>
            </p:cNvPr>
            <p:cNvGrpSpPr/>
            <p:nvPr/>
          </p:nvGrpSpPr>
          <p:grpSpPr>
            <a:xfrm>
              <a:off x="409751" y="3473355"/>
              <a:ext cx="8953739" cy="2700950"/>
              <a:chOff x="409751" y="3293336"/>
              <a:chExt cx="8953739" cy="2700950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46FFBBC-6C24-403A-B5C4-606928BC8CC4}"/>
                  </a:ext>
                </a:extLst>
              </p:cNvPr>
              <p:cNvSpPr/>
              <p:nvPr/>
            </p:nvSpPr>
            <p:spPr>
              <a:xfrm>
                <a:off x="656219" y="3293336"/>
                <a:ext cx="8707271" cy="419693"/>
              </a:xfrm>
              <a:custGeom>
                <a:avLst/>
                <a:gdLst>
                  <a:gd name="connsiteX0" fmla="*/ 0 w 8707271"/>
                  <a:gd name="connsiteY0" fmla="*/ 423081 h 429905"/>
                  <a:gd name="connsiteX1" fmla="*/ 873456 w 8707271"/>
                  <a:gd name="connsiteY1" fmla="*/ 423081 h 429905"/>
                  <a:gd name="connsiteX2" fmla="*/ 873456 w 8707271"/>
                  <a:gd name="connsiteY2" fmla="*/ 0 h 429905"/>
                  <a:gd name="connsiteX3" fmla="*/ 1712794 w 8707271"/>
                  <a:gd name="connsiteY3" fmla="*/ 0 h 429905"/>
                  <a:gd name="connsiteX4" fmla="*/ 1712794 w 8707271"/>
                  <a:gd name="connsiteY4" fmla="*/ 423081 h 429905"/>
                  <a:gd name="connsiteX5" fmla="*/ 2565779 w 8707271"/>
                  <a:gd name="connsiteY5" fmla="*/ 423081 h 429905"/>
                  <a:gd name="connsiteX6" fmla="*/ 2565779 w 8707271"/>
                  <a:gd name="connsiteY6" fmla="*/ 0 h 429905"/>
                  <a:gd name="connsiteX7" fmla="*/ 3411940 w 8707271"/>
                  <a:gd name="connsiteY7" fmla="*/ 0 h 429905"/>
                  <a:gd name="connsiteX8" fmla="*/ 3411940 w 8707271"/>
                  <a:gd name="connsiteY8" fmla="*/ 429905 h 429905"/>
                  <a:gd name="connsiteX9" fmla="*/ 4271749 w 8707271"/>
                  <a:gd name="connsiteY9" fmla="*/ 429905 h 429905"/>
                  <a:gd name="connsiteX10" fmla="*/ 4271749 w 8707271"/>
                  <a:gd name="connsiteY10" fmla="*/ 0 h 429905"/>
                  <a:gd name="connsiteX11" fmla="*/ 5117910 w 8707271"/>
                  <a:gd name="connsiteY11" fmla="*/ 0 h 429905"/>
                  <a:gd name="connsiteX12" fmla="*/ 5117910 w 8707271"/>
                  <a:gd name="connsiteY12" fmla="*/ 429905 h 429905"/>
                  <a:gd name="connsiteX13" fmla="*/ 5970895 w 8707271"/>
                  <a:gd name="connsiteY13" fmla="*/ 429905 h 429905"/>
                  <a:gd name="connsiteX14" fmla="*/ 5970895 w 8707271"/>
                  <a:gd name="connsiteY14" fmla="*/ 0 h 429905"/>
                  <a:gd name="connsiteX15" fmla="*/ 6817056 w 8707271"/>
                  <a:gd name="connsiteY15" fmla="*/ 0 h 429905"/>
                  <a:gd name="connsiteX16" fmla="*/ 6817056 w 8707271"/>
                  <a:gd name="connsiteY16" fmla="*/ 423081 h 429905"/>
                  <a:gd name="connsiteX17" fmla="*/ 7670041 w 8707271"/>
                  <a:gd name="connsiteY17" fmla="*/ 423081 h 429905"/>
                  <a:gd name="connsiteX18" fmla="*/ 7670041 w 8707271"/>
                  <a:gd name="connsiteY18" fmla="*/ 0 h 429905"/>
                  <a:gd name="connsiteX19" fmla="*/ 8523026 w 8707271"/>
                  <a:gd name="connsiteY19" fmla="*/ 0 h 429905"/>
                  <a:gd name="connsiteX20" fmla="*/ 8523026 w 8707271"/>
                  <a:gd name="connsiteY20" fmla="*/ 423081 h 429905"/>
                  <a:gd name="connsiteX21" fmla="*/ 8707271 w 8707271"/>
                  <a:gd name="connsiteY21" fmla="*/ 423081 h 42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707271" h="429905">
                    <a:moveTo>
                      <a:pt x="0" y="423081"/>
                    </a:moveTo>
                    <a:lnTo>
                      <a:pt x="873456" y="423081"/>
                    </a:lnTo>
                    <a:lnTo>
                      <a:pt x="873456" y="0"/>
                    </a:lnTo>
                    <a:lnTo>
                      <a:pt x="1712794" y="0"/>
                    </a:lnTo>
                    <a:lnTo>
                      <a:pt x="1712794" y="423081"/>
                    </a:lnTo>
                    <a:lnTo>
                      <a:pt x="2565779" y="423081"/>
                    </a:lnTo>
                    <a:lnTo>
                      <a:pt x="2565779" y="0"/>
                    </a:lnTo>
                    <a:lnTo>
                      <a:pt x="3411940" y="0"/>
                    </a:lnTo>
                    <a:lnTo>
                      <a:pt x="3411940" y="429905"/>
                    </a:lnTo>
                    <a:lnTo>
                      <a:pt x="4271749" y="429905"/>
                    </a:lnTo>
                    <a:lnTo>
                      <a:pt x="4271749" y="0"/>
                    </a:lnTo>
                    <a:lnTo>
                      <a:pt x="5117910" y="0"/>
                    </a:lnTo>
                    <a:lnTo>
                      <a:pt x="5117910" y="429905"/>
                    </a:lnTo>
                    <a:lnTo>
                      <a:pt x="5970895" y="429905"/>
                    </a:lnTo>
                    <a:lnTo>
                      <a:pt x="5970895" y="0"/>
                    </a:lnTo>
                    <a:lnTo>
                      <a:pt x="6817056" y="0"/>
                    </a:lnTo>
                    <a:lnTo>
                      <a:pt x="6817056" y="423081"/>
                    </a:lnTo>
                    <a:lnTo>
                      <a:pt x="7670041" y="423081"/>
                    </a:lnTo>
                    <a:lnTo>
                      <a:pt x="7670041" y="0"/>
                    </a:lnTo>
                    <a:lnTo>
                      <a:pt x="8523026" y="0"/>
                    </a:lnTo>
                    <a:lnTo>
                      <a:pt x="8523026" y="423081"/>
                    </a:lnTo>
                    <a:lnTo>
                      <a:pt x="8707271" y="423081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E3EF04D-188A-456B-9291-79DDBB5574D8}"/>
                  </a:ext>
                </a:extLst>
              </p:cNvPr>
              <p:cNvSpPr txBox="1"/>
              <p:nvPr/>
            </p:nvSpPr>
            <p:spPr>
              <a:xfrm>
                <a:off x="409751" y="3354887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AFFE932-E609-446E-AFB3-47F345FD001D}"/>
                  </a:ext>
                </a:extLst>
              </p:cNvPr>
              <p:cNvSpPr txBox="1"/>
              <p:nvPr/>
            </p:nvSpPr>
            <p:spPr>
              <a:xfrm>
                <a:off x="409751" y="3926912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3CC785C-56FC-484D-BDB9-50EBEC8AADFD}"/>
                  </a:ext>
                </a:extLst>
              </p:cNvPr>
              <p:cNvSpPr txBox="1"/>
              <p:nvPr/>
            </p:nvSpPr>
            <p:spPr>
              <a:xfrm>
                <a:off x="409751" y="5628931"/>
                <a:ext cx="220513" cy="293953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6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FF1CE71-6CF3-48A7-8063-8F5B934D1909}"/>
                  </a:ext>
                </a:extLst>
              </p:cNvPr>
              <p:cNvGrpSpPr/>
              <p:nvPr/>
            </p:nvGrpSpPr>
            <p:grpSpPr>
              <a:xfrm>
                <a:off x="409751" y="5070961"/>
                <a:ext cx="220513" cy="293953"/>
                <a:chOff x="412007" y="5019637"/>
                <a:chExt cx="220513" cy="285466"/>
              </a:xfrm>
            </p:grpSpPr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9870F9B-479E-4242-B8D5-78FF6E47A514}"/>
                    </a:ext>
                  </a:extLst>
                </p:cNvPr>
                <p:cNvSpPr txBox="1"/>
                <p:nvPr/>
              </p:nvSpPr>
              <p:spPr>
                <a:xfrm>
                  <a:off x="412007" y="5019637"/>
                  <a:ext cx="220513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F0ED46A-A2EA-4555-A573-06F0A3ED4C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967" y="5033285"/>
                  <a:ext cx="194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93A31787-BE25-4378-8536-0C98505C42D3}"/>
                  </a:ext>
                </a:extLst>
              </p:cNvPr>
              <p:cNvSpPr/>
              <p:nvPr/>
            </p:nvSpPr>
            <p:spPr>
              <a:xfrm>
                <a:off x="661916" y="3865179"/>
                <a:ext cx="8686800" cy="414579"/>
              </a:xfrm>
              <a:custGeom>
                <a:avLst/>
                <a:gdLst>
                  <a:gd name="connsiteX0" fmla="*/ 0 w 8686800"/>
                  <a:gd name="connsiteY0" fmla="*/ 402609 h 402609"/>
                  <a:gd name="connsiteX1" fmla="*/ 464024 w 8686800"/>
                  <a:gd name="connsiteY1" fmla="*/ 402609 h 402609"/>
                  <a:gd name="connsiteX2" fmla="*/ 464024 w 8686800"/>
                  <a:gd name="connsiteY2" fmla="*/ 6824 h 402609"/>
                  <a:gd name="connsiteX3" fmla="*/ 1119117 w 8686800"/>
                  <a:gd name="connsiteY3" fmla="*/ 6824 h 402609"/>
                  <a:gd name="connsiteX4" fmla="*/ 1119117 w 8686800"/>
                  <a:gd name="connsiteY4" fmla="*/ 395785 h 402609"/>
                  <a:gd name="connsiteX5" fmla="*/ 1439839 w 8686800"/>
                  <a:gd name="connsiteY5" fmla="*/ 395785 h 402609"/>
                  <a:gd name="connsiteX6" fmla="*/ 1439839 w 8686800"/>
                  <a:gd name="connsiteY6" fmla="*/ 0 h 402609"/>
                  <a:gd name="connsiteX7" fmla="*/ 2879678 w 8686800"/>
                  <a:gd name="connsiteY7" fmla="*/ 0 h 402609"/>
                  <a:gd name="connsiteX8" fmla="*/ 2879678 w 8686800"/>
                  <a:gd name="connsiteY8" fmla="*/ 402609 h 402609"/>
                  <a:gd name="connsiteX9" fmla="*/ 3623481 w 8686800"/>
                  <a:gd name="connsiteY9" fmla="*/ 402609 h 402609"/>
                  <a:gd name="connsiteX10" fmla="*/ 3623481 w 8686800"/>
                  <a:gd name="connsiteY10" fmla="*/ 0 h 402609"/>
                  <a:gd name="connsiteX11" fmla="*/ 4469642 w 8686800"/>
                  <a:gd name="connsiteY11" fmla="*/ 0 h 402609"/>
                  <a:gd name="connsiteX12" fmla="*/ 4469642 w 8686800"/>
                  <a:gd name="connsiteY12" fmla="*/ 402609 h 402609"/>
                  <a:gd name="connsiteX13" fmla="*/ 4824484 w 8686800"/>
                  <a:gd name="connsiteY13" fmla="*/ 402609 h 402609"/>
                  <a:gd name="connsiteX14" fmla="*/ 4824484 w 8686800"/>
                  <a:gd name="connsiteY14" fmla="*/ 0 h 402609"/>
                  <a:gd name="connsiteX15" fmla="*/ 5813947 w 8686800"/>
                  <a:gd name="connsiteY15" fmla="*/ 0 h 402609"/>
                  <a:gd name="connsiteX16" fmla="*/ 5813947 w 8686800"/>
                  <a:gd name="connsiteY16" fmla="*/ 402609 h 402609"/>
                  <a:gd name="connsiteX17" fmla="*/ 7158251 w 8686800"/>
                  <a:gd name="connsiteY17" fmla="*/ 402609 h 402609"/>
                  <a:gd name="connsiteX18" fmla="*/ 8120418 w 8686800"/>
                  <a:gd name="connsiteY18" fmla="*/ 402609 h 402609"/>
                  <a:gd name="connsiteX19" fmla="*/ 8120418 w 8686800"/>
                  <a:gd name="connsiteY19" fmla="*/ 0 h 402609"/>
                  <a:gd name="connsiteX20" fmla="*/ 8686800 w 8686800"/>
                  <a:gd name="connsiteY20" fmla="*/ 0 h 402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86800" h="402609">
                    <a:moveTo>
                      <a:pt x="0" y="402609"/>
                    </a:moveTo>
                    <a:lnTo>
                      <a:pt x="464024" y="402609"/>
                    </a:lnTo>
                    <a:lnTo>
                      <a:pt x="464024" y="6824"/>
                    </a:lnTo>
                    <a:lnTo>
                      <a:pt x="1119117" y="6824"/>
                    </a:lnTo>
                    <a:lnTo>
                      <a:pt x="1119117" y="395785"/>
                    </a:lnTo>
                    <a:lnTo>
                      <a:pt x="1439839" y="395785"/>
                    </a:lnTo>
                    <a:lnTo>
                      <a:pt x="1439839" y="0"/>
                    </a:lnTo>
                    <a:lnTo>
                      <a:pt x="2879678" y="0"/>
                    </a:lnTo>
                    <a:lnTo>
                      <a:pt x="2879678" y="402609"/>
                    </a:lnTo>
                    <a:lnTo>
                      <a:pt x="3623481" y="402609"/>
                    </a:lnTo>
                    <a:lnTo>
                      <a:pt x="3623481" y="0"/>
                    </a:lnTo>
                    <a:lnTo>
                      <a:pt x="4469642" y="0"/>
                    </a:lnTo>
                    <a:lnTo>
                      <a:pt x="4469642" y="402609"/>
                    </a:lnTo>
                    <a:lnTo>
                      <a:pt x="4824484" y="402609"/>
                    </a:lnTo>
                    <a:lnTo>
                      <a:pt x="4824484" y="0"/>
                    </a:lnTo>
                    <a:lnTo>
                      <a:pt x="5813947" y="0"/>
                    </a:lnTo>
                    <a:lnTo>
                      <a:pt x="5813947" y="402609"/>
                    </a:lnTo>
                    <a:lnTo>
                      <a:pt x="7158251" y="402609"/>
                    </a:lnTo>
                    <a:lnTo>
                      <a:pt x="8120418" y="402609"/>
                    </a:lnTo>
                    <a:lnTo>
                      <a:pt x="8120418" y="0"/>
                    </a:lnTo>
                    <a:lnTo>
                      <a:pt x="86868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79F3827-DA30-4675-A1F4-66C6AFAC02CF}"/>
                  </a:ext>
                </a:extLst>
              </p:cNvPr>
              <p:cNvGrpSpPr/>
              <p:nvPr/>
            </p:nvGrpSpPr>
            <p:grpSpPr>
              <a:xfrm>
                <a:off x="409751" y="4498923"/>
                <a:ext cx="220513" cy="293953"/>
                <a:chOff x="412007" y="5019637"/>
                <a:chExt cx="220513" cy="285466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C7E02059-71C9-4882-9A75-0ED6DD283961}"/>
                    </a:ext>
                  </a:extLst>
                </p:cNvPr>
                <p:cNvSpPr txBox="1"/>
                <p:nvPr/>
              </p:nvSpPr>
              <p:spPr>
                <a:xfrm>
                  <a:off x="412007" y="5019637"/>
                  <a:ext cx="220513" cy="28546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62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850154FF-888C-4747-B8A0-1C9DA81501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967" y="5033285"/>
                  <a:ext cx="19442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F5DBFDA-0E20-443A-9B46-A47689BF73F2}"/>
                  </a:ext>
                </a:extLst>
              </p:cNvPr>
              <p:cNvSpPr/>
              <p:nvPr/>
            </p:nvSpPr>
            <p:spPr>
              <a:xfrm>
                <a:off x="661916" y="4434346"/>
                <a:ext cx="8686800" cy="414579"/>
              </a:xfrm>
              <a:custGeom>
                <a:avLst/>
                <a:gdLst>
                  <a:gd name="connsiteX0" fmla="*/ 0 w 8686800"/>
                  <a:gd name="connsiteY0" fmla="*/ 0 h 402609"/>
                  <a:gd name="connsiteX1" fmla="*/ 859809 w 8686800"/>
                  <a:gd name="connsiteY1" fmla="*/ 0 h 402609"/>
                  <a:gd name="connsiteX2" fmla="*/ 859809 w 8686800"/>
                  <a:gd name="connsiteY2" fmla="*/ 402609 h 402609"/>
                  <a:gd name="connsiteX3" fmla="*/ 1125941 w 8686800"/>
                  <a:gd name="connsiteY3" fmla="*/ 402609 h 402609"/>
                  <a:gd name="connsiteX4" fmla="*/ 1125941 w 8686800"/>
                  <a:gd name="connsiteY4" fmla="*/ 0 h 402609"/>
                  <a:gd name="connsiteX5" fmla="*/ 1439839 w 8686800"/>
                  <a:gd name="connsiteY5" fmla="*/ 0 h 402609"/>
                  <a:gd name="connsiteX6" fmla="*/ 1439839 w 8686800"/>
                  <a:gd name="connsiteY6" fmla="*/ 402609 h 402609"/>
                  <a:gd name="connsiteX7" fmla="*/ 1705971 w 8686800"/>
                  <a:gd name="connsiteY7" fmla="*/ 402609 h 402609"/>
                  <a:gd name="connsiteX8" fmla="*/ 1705971 w 8686800"/>
                  <a:gd name="connsiteY8" fmla="*/ 0 h 402609"/>
                  <a:gd name="connsiteX9" fmla="*/ 2552132 w 8686800"/>
                  <a:gd name="connsiteY9" fmla="*/ 0 h 402609"/>
                  <a:gd name="connsiteX10" fmla="*/ 2552132 w 8686800"/>
                  <a:gd name="connsiteY10" fmla="*/ 402609 h 402609"/>
                  <a:gd name="connsiteX11" fmla="*/ 2886502 w 8686800"/>
                  <a:gd name="connsiteY11" fmla="*/ 402609 h 402609"/>
                  <a:gd name="connsiteX12" fmla="*/ 2886502 w 8686800"/>
                  <a:gd name="connsiteY12" fmla="*/ 0 h 402609"/>
                  <a:gd name="connsiteX13" fmla="*/ 4258102 w 8686800"/>
                  <a:gd name="connsiteY13" fmla="*/ 0 h 402609"/>
                  <a:gd name="connsiteX14" fmla="*/ 4258102 w 8686800"/>
                  <a:gd name="connsiteY14" fmla="*/ 395785 h 402609"/>
                  <a:gd name="connsiteX15" fmla="*/ 4469642 w 8686800"/>
                  <a:gd name="connsiteY15" fmla="*/ 395785 h 402609"/>
                  <a:gd name="connsiteX16" fmla="*/ 4469642 w 8686800"/>
                  <a:gd name="connsiteY16" fmla="*/ 0 h 402609"/>
                  <a:gd name="connsiteX17" fmla="*/ 4838132 w 8686800"/>
                  <a:gd name="connsiteY17" fmla="*/ 0 h 402609"/>
                  <a:gd name="connsiteX18" fmla="*/ 4838132 w 8686800"/>
                  <a:gd name="connsiteY18" fmla="*/ 395785 h 402609"/>
                  <a:gd name="connsiteX19" fmla="*/ 5111087 w 8686800"/>
                  <a:gd name="connsiteY19" fmla="*/ 395785 h 402609"/>
                  <a:gd name="connsiteX20" fmla="*/ 5111087 w 8686800"/>
                  <a:gd name="connsiteY20" fmla="*/ 0 h 402609"/>
                  <a:gd name="connsiteX21" fmla="*/ 8120418 w 8686800"/>
                  <a:gd name="connsiteY21" fmla="*/ 0 h 402609"/>
                  <a:gd name="connsiteX22" fmla="*/ 8120418 w 8686800"/>
                  <a:gd name="connsiteY22" fmla="*/ 402609 h 402609"/>
                  <a:gd name="connsiteX23" fmla="*/ 8516203 w 8686800"/>
                  <a:gd name="connsiteY23" fmla="*/ 402609 h 402609"/>
                  <a:gd name="connsiteX24" fmla="*/ 8516203 w 8686800"/>
                  <a:gd name="connsiteY24" fmla="*/ 0 h 402609"/>
                  <a:gd name="connsiteX25" fmla="*/ 8686800 w 8686800"/>
                  <a:gd name="connsiteY25" fmla="*/ 0 h 402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686800" h="402609">
                    <a:moveTo>
                      <a:pt x="0" y="0"/>
                    </a:moveTo>
                    <a:lnTo>
                      <a:pt x="859809" y="0"/>
                    </a:lnTo>
                    <a:lnTo>
                      <a:pt x="859809" y="402609"/>
                    </a:lnTo>
                    <a:lnTo>
                      <a:pt x="1125941" y="402609"/>
                    </a:lnTo>
                    <a:lnTo>
                      <a:pt x="1125941" y="0"/>
                    </a:lnTo>
                    <a:lnTo>
                      <a:pt x="1439839" y="0"/>
                    </a:lnTo>
                    <a:lnTo>
                      <a:pt x="1439839" y="402609"/>
                    </a:lnTo>
                    <a:lnTo>
                      <a:pt x="1705971" y="402609"/>
                    </a:lnTo>
                    <a:lnTo>
                      <a:pt x="1705971" y="0"/>
                    </a:lnTo>
                    <a:lnTo>
                      <a:pt x="2552132" y="0"/>
                    </a:lnTo>
                    <a:lnTo>
                      <a:pt x="2552132" y="402609"/>
                    </a:lnTo>
                    <a:lnTo>
                      <a:pt x="2886502" y="402609"/>
                    </a:lnTo>
                    <a:lnTo>
                      <a:pt x="2886502" y="0"/>
                    </a:lnTo>
                    <a:lnTo>
                      <a:pt x="4258102" y="0"/>
                    </a:lnTo>
                    <a:lnTo>
                      <a:pt x="4258102" y="395785"/>
                    </a:lnTo>
                    <a:lnTo>
                      <a:pt x="4469642" y="395785"/>
                    </a:lnTo>
                    <a:lnTo>
                      <a:pt x="4469642" y="0"/>
                    </a:lnTo>
                    <a:lnTo>
                      <a:pt x="4838132" y="0"/>
                    </a:lnTo>
                    <a:lnTo>
                      <a:pt x="4838132" y="395785"/>
                    </a:lnTo>
                    <a:lnTo>
                      <a:pt x="5111087" y="395785"/>
                    </a:lnTo>
                    <a:lnTo>
                      <a:pt x="5111087" y="0"/>
                    </a:lnTo>
                    <a:lnTo>
                      <a:pt x="8120418" y="0"/>
                    </a:lnTo>
                    <a:lnTo>
                      <a:pt x="8120418" y="402609"/>
                    </a:lnTo>
                    <a:lnTo>
                      <a:pt x="8516203" y="402609"/>
                    </a:lnTo>
                    <a:lnTo>
                      <a:pt x="8516203" y="0"/>
                    </a:lnTo>
                    <a:lnTo>
                      <a:pt x="8686800" y="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5F2326C-A5F8-4FEF-B042-43B3DFAF75D9}"/>
                  </a:ext>
                </a:extLst>
              </p:cNvPr>
              <p:cNvSpPr/>
              <p:nvPr/>
            </p:nvSpPr>
            <p:spPr>
              <a:xfrm>
                <a:off x="661916" y="5003513"/>
                <a:ext cx="8686800" cy="421606"/>
              </a:xfrm>
              <a:custGeom>
                <a:avLst/>
                <a:gdLst>
                  <a:gd name="connsiteX0" fmla="*/ 0 w 8686800"/>
                  <a:gd name="connsiteY0" fmla="*/ 6824 h 409433"/>
                  <a:gd name="connsiteX1" fmla="*/ 1132765 w 8686800"/>
                  <a:gd name="connsiteY1" fmla="*/ 6824 h 409433"/>
                  <a:gd name="connsiteX2" fmla="*/ 1132765 w 8686800"/>
                  <a:gd name="connsiteY2" fmla="*/ 409433 h 409433"/>
                  <a:gd name="connsiteX3" fmla="*/ 1446663 w 8686800"/>
                  <a:gd name="connsiteY3" fmla="*/ 409433 h 409433"/>
                  <a:gd name="connsiteX4" fmla="*/ 1446663 w 8686800"/>
                  <a:gd name="connsiteY4" fmla="*/ 0 h 409433"/>
                  <a:gd name="connsiteX5" fmla="*/ 2879678 w 8686800"/>
                  <a:gd name="connsiteY5" fmla="*/ 0 h 409433"/>
                  <a:gd name="connsiteX6" fmla="*/ 2879678 w 8686800"/>
                  <a:gd name="connsiteY6" fmla="*/ 409433 h 409433"/>
                  <a:gd name="connsiteX7" fmla="*/ 3418765 w 8686800"/>
                  <a:gd name="connsiteY7" fmla="*/ 409433 h 409433"/>
                  <a:gd name="connsiteX8" fmla="*/ 3418765 w 8686800"/>
                  <a:gd name="connsiteY8" fmla="*/ 6824 h 409433"/>
                  <a:gd name="connsiteX9" fmla="*/ 4469642 w 8686800"/>
                  <a:gd name="connsiteY9" fmla="*/ 6824 h 409433"/>
                  <a:gd name="connsiteX10" fmla="*/ 4469642 w 8686800"/>
                  <a:gd name="connsiteY10" fmla="*/ 402609 h 409433"/>
                  <a:gd name="connsiteX11" fmla="*/ 4831308 w 8686800"/>
                  <a:gd name="connsiteY11" fmla="*/ 402609 h 409433"/>
                  <a:gd name="connsiteX12" fmla="*/ 4831308 w 8686800"/>
                  <a:gd name="connsiteY12" fmla="*/ 6824 h 409433"/>
                  <a:gd name="connsiteX13" fmla="*/ 5964072 w 8686800"/>
                  <a:gd name="connsiteY13" fmla="*/ 6824 h 409433"/>
                  <a:gd name="connsiteX14" fmla="*/ 5964072 w 8686800"/>
                  <a:gd name="connsiteY14" fmla="*/ 409433 h 409433"/>
                  <a:gd name="connsiteX15" fmla="*/ 6817057 w 8686800"/>
                  <a:gd name="connsiteY15" fmla="*/ 409433 h 409433"/>
                  <a:gd name="connsiteX16" fmla="*/ 6817057 w 8686800"/>
                  <a:gd name="connsiteY16" fmla="*/ 0 h 409433"/>
                  <a:gd name="connsiteX17" fmla="*/ 7663218 w 8686800"/>
                  <a:gd name="connsiteY17" fmla="*/ 0 h 409433"/>
                  <a:gd name="connsiteX18" fmla="*/ 7663218 w 8686800"/>
                  <a:gd name="connsiteY18" fmla="*/ 402609 h 409433"/>
                  <a:gd name="connsiteX19" fmla="*/ 8127242 w 8686800"/>
                  <a:gd name="connsiteY19" fmla="*/ 402609 h 409433"/>
                  <a:gd name="connsiteX20" fmla="*/ 8127242 w 8686800"/>
                  <a:gd name="connsiteY20" fmla="*/ 0 h 409433"/>
                  <a:gd name="connsiteX21" fmla="*/ 8686800 w 8686800"/>
                  <a:gd name="connsiteY21" fmla="*/ 0 h 409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686800" h="409433">
                    <a:moveTo>
                      <a:pt x="0" y="6824"/>
                    </a:moveTo>
                    <a:lnTo>
                      <a:pt x="1132765" y="6824"/>
                    </a:lnTo>
                    <a:lnTo>
                      <a:pt x="1132765" y="409433"/>
                    </a:lnTo>
                    <a:lnTo>
                      <a:pt x="1446663" y="409433"/>
                    </a:lnTo>
                    <a:lnTo>
                      <a:pt x="1446663" y="0"/>
                    </a:lnTo>
                    <a:lnTo>
                      <a:pt x="2879678" y="0"/>
                    </a:lnTo>
                    <a:lnTo>
                      <a:pt x="2879678" y="409433"/>
                    </a:lnTo>
                    <a:lnTo>
                      <a:pt x="3418765" y="409433"/>
                    </a:lnTo>
                    <a:lnTo>
                      <a:pt x="3418765" y="6824"/>
                    </a:lnTo>
                    <a:lnTo>
                      <a:pt x="4469642" y="6824"/>
                    </a:lnTo>
                    <a:lnTo>
                      <a:pt x="4469642" y="402609"/>
                    </a:lnTo>
                    <a:lnTo>
                      <a:pt x="4831308" y="402609"/>
                    </a:lnTo>
                    <a:lnTo>
                      <a:pt x="4831308" y="6824"/>
                    </a:lnTo>
                    <a:lnTo>
                      <a:pt x="5964072" y="6824"/>
                    </a:lnTo>
                    <a:lnTo>
                      <a:pt x="5964072" y="409433"/>
                    </a:lnTo>
                    <a:lnTo>
                      <a:pt x="6817057" y="409433"/>
                    </a:lnTo>
                    <a:lnTo>
                      <a:pt x="6817057" y="0"/>
                    </a:lnTo>
                    <a:lnTo>
                      <a:pt x="7663218" y="0"/>
                    </a:lnTo>
                    <a:lnTo>
                      <a:pt x="7663218" y="402609"/>
                    </a:lnTo>
                    <a:lnTo>
                      <a:pt x="8127242" y="402609"/>
                    </a:lnTo>
                    <a:lnTo>
                      <a:pt x="8127242" y="0"/>
                    </a:lnTo>
                    <a:lnTo>
                      <a:pt x="8686800" y="0"/>
                    </a:lnTo>
                  </a:path>
                </a:pathLst>
              </a:cu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681EB7F-FB90-48E2-BF1A-30F78ABD6627}"/>
                  </a:ext>
                </a:extLst>
              </p:cNvPr>
              <p:cNvSpPr/>
              <p:nvPr/>
            </p:nvSpPr>
            <p:spPr>
              <a:xfrm>
                <a:off x="655093" y="5565655"/>
                <a:ext cx="8693623" cy="428631"/>
              </a:xfrm>
              <a:custGeom>
                <a:avLst/>
                <a:gdLst>
                  <a:gd name="connsiteX0" fmla="*/ 0 w 8693623"/>
                  <a:gd name="connsiteY0" fmla="*/ 395785 h 416256"/>
                  <a:gd name="connsiteX1" fmla="*/ 873456 w 8693623"/>
                  <a:gd name="connsiteY1" fmla="*/ 395785 h 416256"/>
                  <a:gd name="connsiteX2" fmla="*/ 873456 w 8693623"/>
                  <a:gd name="connsiteY2" fmla="*/ 0 h 416256"/>
                  <a:gd name="connsiteX3" fmla="*/ 1132764 w 8693623"/>
                  <a:gd name="connsiteY3" fmla="*/ 0 h 416256"/>
                  <a:gd name="connsiteX4" fmla="*/ 1132764 w 8693623"/>
                  <a:gd name="connsiteY4" fmla="*/ 416256 h 416256"/>
                  <a:gd name="connsiteX5" fmla="*/ 1446662 w 8693623"/>
                  <a:gd name="connsiteY5" fmla="*/ 416256 h 416256"/>
                  <a:gd name="connsiteX6" fmla="*/ 1446662 w 8693623"/>
                  <a:gd name="connsiteY6" fmla="*/ 6824 h 416256"/>
                  <a:gd name="connsiteX7" fmla="*/ 2886501 w 8693623"/>
                  <a:gd name="connsiteY7" fmla="*/ 6824 h 416256"/>
                  <a:gd name="connsiteX8" fmla="*/ 2886501 w 8693623"/>
                  <a:gd name="connsiteY8" fmla="*/ 409433 h 416256"/>
                  <a:gd name="connsiteX9" fmla="*/ 4271749 w 8693623"/>
                  <a:gd name="connsiteY9" fmla="*/ 409433 h 416256"/>
                  <a:gd name="connsiteX10" fmla="*/ 4271749 w 8693623"/>
                  <a:gd name="connsiteY10" fmla="*/ 6824 h 416256"/>
                  <a:gd name="connsiteX11" fmla="*/ 4483289 w 8693623"/>
                  <a:gd name="connsiteY11" fmla="*/ 6824 h 416256"/>
                  <a:gd name="connsiteX12" fmla="*/ 4483289 w 8693623"/>
                  <a:gd name="connsiteY12" fmla="*/ 416256 h 416256"/>
                  <a:gd name="connsiteX13" fmla="*/ 4838131 w 8693623"/>
                  <a:gd name="connsiteY13" fmla="*/ 416256 h 416256"/>
                  <a:gd name="connsiteX14" fmla="*/ 4838131 w 8693623"/>
                  <a:gd name="connsiteY14" fmla="*/ 6824 h 416256"/>
                  <a:gd name="connsiteX15" fmla="*/ 5970895 w 8693623"/>
                  <a:gd name="connsiteY15" fmla="*/ 6824 h 416256"/>
                  <a:gd name="connsiteX16" fmla="*/ 5970895 w 8693623"/>
                  <a:gd name="connsiteY16" fmla="*/ 409433 h 416256"/>
                  <a:gd name="connsiteX17" fmla="*/ 8134065 w 8693623"/>
                  <a:gd name="connsiteY17" fmla="*/ 409433 h 416256"/>
                  <a:gd name="connsiteX18" fmla="*/ 8134065 w 8693623"/>
                  <a:gd name="connsiteY18" fmla="*/ 6824 h 416256"/>
                  <a:gd name="connsiteX19" fmla="*/ 8693623 w 8693623"/>
                  <a:gd name="connsiteY19" fmla="*/ 6824 h 416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693623" h="416256">
                    <a:moveTo>
                      <a:pt x="0" y="395785"/>
                    </a:moveTo>
                    <a:lnTo>
                      <a:pt x="873456" y="395785"/>
                    </a:lnTo>
                    <a:lnTo>
                      <a:pt x="873456" y="0"/>
                    </a:lnTo>
                    <a:lnTo>
                      <a:pt x="1132764" y="0"/>
                    </a:lnTo>
                    <a:lnTo>
                      <a:pt x="1132764" y="416256"/>
                    </a:lnTo>
                    <a:lnTo>
                      <a:pt x="1446662" y="416256"/>
                    </a:lnTo>
                    <a:lnTo>
                      <a:pt x="1446662" y="6824"/>
                    </a:lnTo>
                    <a:lnTo>
                      <a:pt x="2886501" y="6824"/>
                    </a:lnTo>
                    <a:lnTo>
                      <a:pt x="2886501" y="409433"/>
                    </a:lnTo>
                    <a:lnTo>
                      <a:pt x="4271749" y="409433"/>
                    </a:lnTo>
                    <a:lnTo>
                      <a:pt x="4271749" y="6824"/>
                    </a:lnTo>
                    <a:lnTo>
                      <a:pt x="4483289" y="6824"/>
                    </a:lnTo>
                    <a:lnTo>
                      <a:pt x="4483289" y="416256"/>
                    </a:lnTo>
                    <a:lnTo>
                      <a:pt x="4838131" y="416256"/>
                    </a:lnTo>
                    <a:lnTo>
                      <a:pt x="4838131" y="6824"/>
                    </a:lnTo>
                    <a:lnTo>
                      <a:pt x="5970895" y="6824"/>
                    </a:lnTo>
                    <a:lnTo>
                      <a:pt x="5970895" y="409433"/>
                    </a:lnTo>
                    <a:lnTo>
                      <a:pt x="8134065" y="409433"/>
                    </a:lnTo>
                    <a:lnTo>
                      <a:pt x="8134065" y="6824"/>
                    </a:lnTo>
                    <a:lnTo>
                      <a:pt x="8693623" y="6824"/>
                    </a:lnTo>
                  </a:path>
                </a:pathLst>
              </a:custGeom>
              <a:noFill/>
              <a:ln>
                <a:solidFill>
                  <a:srgbClr val="008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8442E73-2156-4299-882F-C1C4C0964DDF}"/>
                  </a:ext>
                </a:extLst>
              </p:cNvPr>
              <p:cNvGrpSpPr/>
              <p:nvPr/>
            </p:nvGrpSpPr>
            <p:grpSpPr>
              <a:xfrm>
                <a:off x="1789002" y="3865179"/>
                <a:ext cx="6996247" cy="2116720"/>
                <a:chOff x="1789002" y="3004104"/>
                <a:chExt cx="6996247" cy="3673378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6438CD8-A036-45D7-A8F5-41C3F3893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9002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8BD5CC28-3CBA-425D-942F-8D4B8A9F5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037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DE64C38C-77F2-4EEB-8B9B-71E9F6C43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197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FA7ED927-77B8-4F95-8949-10F9ED415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3020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7E17C6C6-2ECF-4A6A-91A6-192ECF315B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3060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6674F546-9886-4628-8D5F-03377E889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5249" y="300410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325DC70A-304C-403C-A443-D00E76EAFD9B}"/>
                  </a:ext>
                </a:extLst>
              </p:cNvPr>
              <p:cNvGrpSpPr/>
              <p:nvPr/>
            </p:nvGrpSpPr>
            <p:grpSpPr>
              <a:xfrm>
                <a:off x="1530696" y="3300829"/>
                <a:ext cx="7652774" cy="2641089"/>
                <a:chOff x="1787078" y="2499544"/>
                <a:chExt cx="7652774" cy="3673378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4068160F-CCD7-4D73-AE43-949456927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87078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ED4D7A0A-74D4-4C6D-864D-82A92400B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3625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D625226F-25B1-4332-B354-C509B59DC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4659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26E4A08C-3690-46FC-8578-A4A76DE22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2930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F18D812F-6D5B-45CB-BF99-7355C6464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4849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D751C2B3-1690-4A36-B6B2-2D41D31DA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39852" y="2499544"/>
                  <a:ext cx="0" cy="367337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0CD1FBDD-C590-4FD2-A560-A48B40864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6296" y="2499544"/>
                  <a:ext cx="0" cy="36733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0AFE3E5F-ED64-4153-9577-1B10F30E64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1391" y="2499544"/>
                  <a:ext cx="0" cy="36733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B94CBA4-1FEB-4F5C-9631-7A16F2FDC9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36486" y="2499544"/>
                  <a:ext cx="0" cy="36733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5DA5A55-7C37-49C6-8BE7-B842A0046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91581" y="2499544"/>
                  <a:ext cx="0" cy="36733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B7BF3C6-09FD-4809-A82C-4264B1A61B7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93" y="6399330"/>
              <a:ext cx="87083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ADEE1BB7-6213-408F-AF81-CC4F908A0497}"/>
                </a:ext>
              </a:extLst>
            </p:cNvPr>
            <p:cNvSpPr txBox="1"/>
            <p:nvPr/>
          </p:nvSpPr>
          <p:spPr>
            <a:xfrm>
              <a:off x="8351766" y="6269674"/>
              <a:ext cx="651684" cy="25931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77" dirty="0">
                  <a:cs typeface="Times New Roman" panose="02020603050405020304" pitchFamily="18" charset="0"/>
                </a:rPr>
                <a:t>Time</a:t>
              </a:r>
            </a:p>
          </p:txBody>
        </p:sp>
      </p:grp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875B164-C8CE-4EDC-82F0-7B4238E43997}"/>
              </a:ext>
            </a:extLst>
          </p:cNvPr>
          <p:cNvSpPr/>
          <p:nvPr/>
        </p:nvSpPr>
        <p:spPr>
          <a:xfrm>
            <a:off x="2128702" y="5567469"/>
            <a:ext cx="803725" cy="382688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2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06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110" y="2655319"/>
            <a:ext cx="5248275" cy="697230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spc="-175" dirty="0"/>
              <a:t>Digital Logic Design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158108" y="3668648"/>
            <a:ext cx="5875020" cy="18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7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905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2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Muhammad Zain Uddin</a:t>
            </a:r>
            <a:endParaRPr kumimoji="0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" marR="0" lvl="0" indent="0" algn="ctr" defTabSz="914400" rtl="0" eaLnBrk="1" fontAlgn="auto" latinLnBrk="0" hangingPunct="1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Lecturer</a:t>
            </a:r>
            <a:r>
              <a:rPr kumimoji="0" sz="2400" b="0" i="0" u="none" strike="noStrike" kern="1200" cap="none" spc="-14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5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IBA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6691" y="299708"/>
            <a:ext cx="1338493" cy="3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423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Symbols for Latches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8888" y="3729581"/>
                <a:ext cx="8229600" cy="27833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spcBef>
                    <a:spcPts val="923"/>
                  </a:spcBef>
                </a:pPr>
                <a:r>
                  <a:rPr lang="en-US" dirty="0"/>
                  <a:t>A bubble appears at the complemented output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endParaRPr lang="en-US" dirty="0"/>
              </a:p>
              <a:p>
                <a:pPr marL="329720" indent="0">
                  <a:lnSpc>
                    <a:spcPct val="130000"/>
                  </a:lnSpc>
                  <a:spcBef>
                    <a:spcPts val="923"/>
                  </a:spcBef>
                  <a:buNone/>
                </a:pPr>
                <a:r>
                  <a:rPr lang="en-US" dirty="0"/>
                  <a:t>Indicates that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r>
                  <a:rPr lang="en-US" dirty="0"/>
                  <a:t> is the complement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  <a:spcBef>
                    <a:spcPts val="923"/>
                  </a:spcBef>
                </a:pPr>
                <a:r>
                  <a:rPr lang="en-US" dirty="0"/>
                  <a:t>A bubble also appears at the inputs of 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e>
                    </m:bar>
                    <m:r>
                      <a:rPr lang="en-US" b="0" i="1" dirty="0" smtClean="0">
                        <a:latin typeface="Cambria Math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</m:bar>
                  </m:oMath>
                </a14:m>
                <a:r>
                  <a:rPr lang="en-US" dirty="0"/>
                  <a:t> latch</a:t>
                </a:r>
              </a:p>
              <a:p>
                <a:pPr marL="329720" indent="0">
                  <a:lnSpc>
                    <a:spcPct val="130000"/>
                  </a:lnSpc>
                  <a:spcBef>
                    <a:spcPts val="923"/>
                  </a:spcBef>
                  <a:buNone/>
                </a:pPr>
                <a:r>
                  <a:rPr lang="en-US" dirty="0"/>
                  <a:t>Indicates that </a:t>
                </a:r>
                <a:r>
                  <a:rPr lang="en-US" b="1" dirty="0"/>
                  <a:t>logic-0</a:t>
                </a:r>
                <a:r>
                  <a:rPr lang="en-US" dirty="0"/>
                  <a:t> is used (not logic-1) to set (or reset) the latch (as in the NAND latch implementation)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8888" y="3729581"/>
                <a:ext cx="8229600" cy="2783387"/>
              </a:xfrm>
              <a:blipFill>
                <a:blip r:embed="rId2"/>
                <a:stretch>
                  <a:fillRect l="-815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/>
          <p:cNvGrpSpPr/>
          <p:nvPr/>
        </p:nvGrpSpPr>
        <p:grpSpPr>
          <a:xfrm>
            <a:off x="7757726" y="2060973"/>
            <a:ext cx="2658759" cy="1703266"/>
            <a:chOff x="317484" y="1313765"/>
            <a:chExt cx="2880322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317484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" y="1446992"/>
                  <a:ext cx="360041" cy="4572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2203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317484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84" y="2568542"/>
                  <a:ext cx="360041" cy="4572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632520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837765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765" y="1446992"/>
                  <a:ext cx="360041" cy="4572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25424" r="-6780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2837765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765" y="2568542"/>
                  <a:ext cx="360041" cy="4572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Oval 76"/>
            <p:cNvSpPr/>
            <p:nvPr/>
          </p:nvSpPr>
          <p:spPr>
            <a:xfrm>
              <a:off x="2252700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037565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𝐿𝑎𝑡𝑐</m:t>
                      </m: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565" y="1313765"/>
                  <a:ext cx="1215135" cy="1845205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858607" y="2060973"/>
            <a:ext cx="2658759" cy="1703266"/>
            <a:chOff x="362490" y="1313765"/>
            <a:chExt cx="2880322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2490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1446992"/>
                  <a:ext cx="360041" cy="457200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1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62490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2568542"/>
                  <a:ext cx="360041" cy="457200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16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/>
            <p:cNvGrpSpPr/>
            <p:nvPr/>
          </p:nvGrpSpPr>
          <p:grpSpPr>
            <a:xfrm>
              <a:off x="677526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82771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771" y="1446992"/>
                  <a:ext cx="360041" cy="457200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119" r="-5085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882771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771" y="2568542"/>
                  <a:ext cx="360041" cy="457200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297706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082571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𝐿𝑎𝑡𝑐</m:t>
                      </m: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1" y="1313765"/>
                  <a:ext cx="1215135" cy="1845205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62490" y="198884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90" y="1988840"/>
                  <a:ext cx="360041" cy="457200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6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677526" y="2236367"/>
              <a:ext cx="4050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808165" y="2060973"/>
            <a:ext cx="2658761" cy="1703266"/>
            <a:chOff x="3557844" y="1313765"/>
            <a:chExt cx="2880324" cy="18452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557846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6" y="1446992"/>
                  <a:ext cx="360041" cy="457200"/>
                </a:xfrm>
                <a:prstGeom prst="rect">
                  <a:avLst/>
                </a:prstGeom>
                <a:blipFill>
                  <a:blip r:embed="rId24"/>
                  <a:stretch>
                    <a:fillRect l="-13559" r="-7288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3557846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6" y="2568542"/>
                  <a:ext cx="360041" cy="457200"/>
                </a:xfrm>
                <a:prstGeom prst="rect">
                  <a:avLst/>
                </a:prstGeom>
                <a:blipFill>
                  <a:blip r:embed="rId25"/>
                  <a:stretch>
                    <a:fillRect l="-18644" r="-3728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/>
            <p:cNvGrpSpPr/>
            <p:nvPr/>
          </p:nvGrpSpPr>
          <p:grpSpPr>
            <a:xfrm>
              <a:off x="3872882" y="1689248"/>
              <a:ext cx="2160240" cy="1107894"/>
              <a:chOff x="632520" y="1689248"/>
              <a:chExt cx="2340260" cy="110789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078127" y="14469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7" y="1446992"/>
                  <a:ext cx="360041" cy="457200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7119" r="-5085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6078127" y="256854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127" y="2568542"/>
                  <a:ext cx="360041" cy="457200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/>
            <p:cNvSpPr/>
            <p:nvPr/>
          </p:nvSpPr>
          <p:spPr>
            <a:xfrm>
              <a:off x="5501013" y="269918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/>
                <p:cNvSpPr/>
                <p:nvPr/>
              </p:nvSpPr>
              <p:spPr>
                <a:xfrm>
                  <a:off x="4277927" y="1313765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215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215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</m:ba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bar>
                        <m:barPr>
                          <m:pos m:val="top"/>
                          <m:ctrlPr>
                            <a:rPr lang="en-US" sz="2215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215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ba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>
                    <a:lnSpc>
                      <a:spcPct val="150000"/>
                    </a:lnSpc>
                  </a:pPr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𝐿𝑎𝑡𝑐</m:t>
                      </m:r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7927" y="1313765"/>
                  <a:ext cx="1215135" cy="1845205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Oval 80"/>
            <p:cNvSpPr/>
            <p:nvPr/>
          </p:nvSpPr>
          <p:spPr>
            <a:xfrm>
              <a:off x="4089954" y="2700969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4089954" y="1583795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872882" y="2235017"/>
              <a:ext cx="4050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557844" y="198884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844" y="1988840"/>
                  <a:ext cx="360041" cy="457200"/>
                </a:xfrm>
                <a:prstGeom prst="rect">
                  <a:avLst/>
                </a:prstGeom>
                <a:blipFill>
                  <a:blip r:embed="rId29"/>
                  <a:stretch>
                    <a:fillRect l="-1864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4265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Latches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3736" y="1696961"/>
                <a:ext cx="8557874" cy="2824929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46"/>
                  </a:spcBef>
                </a:pPr>
                <a:r>
                  <a:rPr lang="en-US" sz="1800" dirty="0"/>
                  <a:t>A latch is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level-sensitive </a:t>
                </a:r>
                <a:r>
                  <a:rPr lang="en-US" sz="1800" dirty="0"/>
                  <a:t>(sensitive to the level of the clock)</a:t>
                </a:r>
                <a:endParaRPr lang="en-US" sz="1800" b="1" dirty="0"/>
              </a:p>
              <a:p>
                <a:pPr>
                  <a:spcBef>
                    <a:spcPts val="1846"/>
                  </a:spcBef>
                </a:pPr>
                <a:r>
                  <a:rPr lang="en-US" sz="1800" dirty="0"/>
                  <a:t>As long as the clock signal is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high</a:t>
                </a:r>
                <a:r>
                  <a:rPr lang="en-US" sz="1800" dirty="0"/>
                  <a:t> …</a:t>
                </a:r>
              </a:p>
              <a:p>
                <a:pPr marL="329720" indent="0">
                  <a:spcBef>
                    <a:spcPts val="1846"/>
                  </a:spcBef>
                  <a:buNone/>
                </a:pPr>
                <a:r>
                  <a:rPr lang="en-US" sz="1800" dirty="0"/>
                  <a:t>Any change in the value of input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/>
                  <a:t> appears in the output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𝑄</m:t>
                    </m:r>
                  </m:oMath>
                </a14:m>
                <a:endParaRPr lang="en-US" sz="1800" dirty="0"/>
              </a:p>
              <a:p>
                <a:pPr>
                  <a:spcBef>
                    <a:spcPts val="1846"/>
                  </a:spcBef>
                </a:pPr>
                <a:r>
                  <a:rPr lang="en-US" sz="1800" dirty="0"/>
                  <a:t>Output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800" dirty="0"/>
                  <a:t> keeps changing its value during a clock cycle</a:t>
                </a:r>
              </a:p>
              <a:p>
                <a:pPr>
                  <a:spcBef>
                    <a:spcPts val="1846"/>
                  </a:spcBef>
                </a:pPr>
                <a:r>
                  <a:rPr lang="en-US" sz="1800" dirty="0"/>
                  <a:t>Final value of output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800" dirty="0"/>
                  <a:t> is uncertain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3736" y="1696961"/>
                <a:ext cx="8557874" cy="2824929"/>
              </a:xfrm>
              <a:blipFill>
                <a:blip r:embed="rId2"/>
                <a:stretch>
                  <a:fillRect l="-641" t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/>
          <p:cNvSpPr/>
          <p:nvPr/>
        </p:nvSpPr>
        <p:spPr>
          <a:xfrm>
            <a:off x="2149409" y="4124433"/>
            <a:ext cx="3198817" cy="1746618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215" dirty="0"/>
              <a:t>Due to this uncertainty, latches are NOT used as memory elements in synchronous circuits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98B48A-E73D-4B86-A42E-8A6C824F8D65}"/>
              </a:ext>
            </a:extLst>
          </p:cNvPr>
          <p:cNvGrpSpPr/>
          <p:nvPr/>
        </p:nvGrpSpPr>
        <p:grpSpPr>
          <a:xfrm>
            <a:off x="5829158" y="4143933"/>
            <a:ext cx="4547842" cy="1985368"/>
            <a:chOff x="4663921" y="4203510"/>
            <a:chExt cx="4926829" cy="215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438164" y="5544235"/>
                  <a:ext cx="54006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𝐶𝑙𝑘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8164" y="5544235"/>
                  <a:ext cx="540061" cy="457200"/>
                </a:xfrm>
                <a:prstGeom prst="rect">
                  <a:avLst/>
                </a:prstGeom>
                <a:blipFill>
                  <a:blip r:embed="rId3"/>
                  <a:stretch>
                    <a:fillRect l="-19101" r="-449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>
              <a:cxnSpLocks/>
            </p:cNvCxnSpPr>
            <p:nvPr/>
          </p:nvCxnSpPr>
          <p:spPr>
            <a:xfrm>
              <a:off x="7585793" y="4884603"/>
              <a:ext cx="1462662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393161" y="5992497"/>
              <a:ext cx="2655294" cy="0"/>
            </a:xfrm>
            <a:prstGeom prst="line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138465" y="4642347"/>
                  <a:ext cx="330002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8465" y="4642347"/>
                  <a:ext cx="330002" cy="457200"/>
                </a:xfrm>
                <a:prstGeom prst="rect">
                  <a:avLst/>
                </a:prstGeom>
                <a:blipFill>
                  <a:blip r:embed="rId4"/>
                  <a:stretch>
                    <a:fillRect l="-35185" r="-9259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138464" y="5763897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8464" y="5763897"/>
                  <a:ext cx="360041" cy="4572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8193361" y="5894536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978226" y="4509120"/>
                  <a:ext cx="1215135" cy="1845205"/>
                </a:xfrm>
                <a:prstGeom prst="rect">
                  <a:avLst/>
                </a:prstGeom>
                <a:solidFill>
                  <a:srgbClr val="FFE1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215" i="1" dirty="0">
                          <a:solidFill>
                            <a:schemeClr val="tx1"/>
                          </a:solidFill>
                          <a:latin typeface="Cambria Math"/>
                        </a:rPr>
                        <m:t>𝐿𝑎𝑡𝑐h</m:t>
                      </m:r>
                    </m:oMath>
                  </a14:m>
                  <a:r>
                    <a:rPr lang="en-US" sz="2215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226" y="4509120"/>
                  <a:ext cx="1215135" cy="1845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4663921" y="5589240"/>
              <a:ext cx="1550871" cy="414009"/>
              <a:chOff x="4798936" y="5625281"/>
              <a:chExt cx="1550871" cy="414009"/>
            </a:xfrm>
          </p:grpSpPr>
          <p:sp>
            <p:nvSpPr>
              <p:cNvPr id="22" name="Line 10"/>
              <p:cNvSpPr>
                <a:spLocks noChangeShapeType="1"/>
              </p:cNvSpPr>
              <p:nvPr/>
            </p:nvSpPr>
            <p:spPr bwMode="auto">
              <a:xfrm>
                <a:off x="4996657" y="5625281"/>
                <a:ext cx="1188504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4996657" y="5625281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4" name="Line 12"/>
              <p:cNvSpPr>
                <a:spLocks noChangeShapeType="1"/>
              </p:cNvSpPr>
              <p:nvPr/>
            </p:nvSpPr>
            <p:spPr bwMode="auto">
              <a:xfrm>
                <a:off x="6185161" y="5625281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5" name="Line 13"/>
              <p:cNvSpPr>
                <a:spLocks noChangeShapeType="1"/>
              </p:cNvSpPr>
              <p:nvPr/>
            </p:nvSpPr>
            <p:spPr bwMode="auto">
              <a:xfrm>
                <a:off x="6185160" y="6039290"/>
                <a:ext cx="16464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4798936" y="6039290"/>
                <a:ext cx="197721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688415" y="4230126"/>
              <a:ext cx="902335" cy="414009"/>
              <a:chOff x="9003665" y="3654025"/>
              <a:chExt cx="1214920" cy="414009"/>
            </a:xfrm>
          </p:grpSpPr>
          <p:sp>
            <p:nvSpPr>
              <p:cNvPr id="31" name="Line 10"/>
              <p:cNvSpPr>
                <a:spLocks noChangeShapeType="1"/>
              </p:cNvSpPr>
              <p:nvPr/>
            </p:nvSpPr>
            <p:spPr bwMode="auto">
              <a:xfrm>
                <a:off x="9201386" y="3654025"/>
                <a:ext cx="17747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>
                <a:off x="9201386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3" name="Line 12"/>
              <p:cNvSpPr>
                <a:spLocks noChangeShapeType="1"/>
              </p:cNvSpPr>
              <p:nvPr/>
            </p:nvSpPr>
            <p:spPr bwMode="auto">
              <a:xfrm>
                <a:off x="9378864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4" name="Line 13"/>
              <p:cNvSpPr>
                <a:spLocks noChangeShapeType="1"/>
              </p:cNvSpPr>
              <p:nvPr/>
            </p:nvSpPr>
            <p:spPr bwMode="auto">
              <a:xfrm>
                <a:off x="9378863" y="4068034"/>
                <a:ext cx="16464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5" name="Line 14"/>
              <p:cNvSpPr>
                <a:spLocks noChangeShapeType="1"/>
              </p:cNvSpPr>
              <p:nvPr/>
            </p:nvSpPr>
            <p:spPr bwMode="auto">
              <a:xfrm>
                <a:off x="9003665" y="4068034"/>
                <a:ext cx="197721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9543510" y="3654025"/>
                <a:ext cx="17747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7" name="Line 11"/>
              <p:cNvSpPr>
                <a:spLocks noChangeShapeType="1"/>
              </p:cNvSpPr>
              <p:nvPr/>
            </p:nvSpPr>
            <p:spPr bwMode="auto">
              <a:xfrm>
                <a:off x="9543510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8" name="Line 12"/>
              <p:cNvSpPr>
                <a:spLocks noChangeShapeType="1"/>
              </p:cNvSpPr>
              <p:nvPr/>
            </p:nvSpPr>
            <p:spPr bwMode="auto">
              <a:xfrm>
                <a:off x="9720988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>
                <a:off x="9720987" y="4068034"/>
                <a:ext cx="16464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1" name="Line 10"/>
              <p:cNvSpPr>
                <a:spLocks noChangeShapeType="1"/>
              </p:cNvSpPr>
              <p:nvPr/>
            </p:nvSpPr>
            <p:spPr bwMode="auto">
              <a:xfrm>
                <a:off x="9876461" y="3654025"/>
                <a:ext cx="17747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2" name="Line 11"/>
              <p:cNvSpPr>
                <a:spLocks noChangeShapeType="1"/>
              </p:cNvSpPr>
              <p:nvPr/>
            </p:nvSpPr>
            <p:spPr bwMode="auto">
              <a:xfrm>
                <a:off x="9876461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3" name="Line 12"/>
              <p:cNvSpPr>
                <a:spLocks noChangeShapeType="1"/>
              </p:cNvSpPr>
              <p:nvPr/>
            </p:nvSpPr>
            <p:spPr bwMode="auto">
              <a:xfrm>
                <a:off x="10053939" y="3654025"/>
                <a:ext cx="0" cy="4140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4" name="Line 13"/>
              <p:cNvSpPr>
                <a:spLocks noChangeShapeType="1"/>
              </p:cNvSpPr>
              <p:nvPr/>
            </p:nvSpPr>
            <p:spPr bwMode="auto">
              <a:xfrm>
                <a:off x="10053938" y="4068034"/>
                <a:ext cx="16464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2DE21FB-C8EF-4382-BC23-0E92AFEAD2FC}"/>
                    </a:ext>
                  </a:extLst>
                </p:cNvPr>
                <p:cNvSpPr txBox="1"/>
                <p:nvPr/>
              </p:nvSpPr>
              <p:spPr>
                <a:xfrm>
                  <a:off x="7058075" y="4648282"/>
                  <a:ext cx="325196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2DE21FB-C8EF-4382-BC23-0E92AFEAD2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8075" y="4648282"/>
                  <a:ext cx="325196" cy="457200"/>
                </a:xfrm>
                <a:prstGeom prst="rect">
                  <a:avLst/>
                </a:prstGeom>
                <a:blipFill>
                  <a:blip r:embed="rId7"/>
                  <a:stretch>
                    <a:fillRect l="-28302" r="-377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B95AEF3-8817-4A02-862E-2EE4DEF66DA2}"/>
                    </a:ext>
                  </a:extLst>
                </p:cNvPr>
                <p:cNvSpPr txBox="1"/>
                <p:nvPr/>
              </p:nvSpPr>
              <p:spPr>
                <a:xfrm>
                  <a:off x="7878325" y="4648282"/>
                  <a:ext cx="330002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B95AEF3-8817-4A02-862E-2EE4DEF66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8325" y="4648282"/>
                  <a:ext cx="330002" cy="457200"/>
                </a:xfrm>
                <a:prstGeom prst="rect">
                  <a:avLst/>
                </a:prstGeom>
                <a:blipFill>
                  <a:blip r:embed="rId8"/>
                  <a:stretch>
                    <a:fillRect l="-34545" r="-7273" b="-14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09541D-203D-4692-855B-5356EF215D99}"/>
                </a:ext>
              </a:extLst>
            </p:cNvPr>
            <p:cNvSpPr/>
            <p:nvPr/>
          </p:nvSpPr>
          <p:spPr>
            <a:xfrm>
              <a:off x="6325737" y="4203510"/>
              <a:ext cx="2272353" cy="1781033"/>
            </a:xfrm>
            <a:custGeom>
              <a:avLst/>
              <a:gdLst>
                <a:gd name="connsiteX0" fmla="*/ 2272353 w 2272353"/>
                <a:gd name="connsiteY0" fmla="*/ 1781033 h 1781033"/>
                <a:gd name="connsiteX1" fmla="*/ 2272353 w 2272353"/>
                <a:gd name="connsiteY1" fmla="*/ 0 h 1781033"/>
                <a:gd name="connsiteX2" fmla="*/ 0 w 2272353"/>
                <a:gd name="connsiteY2" fmla="*/ 0 h 1781033"/>
                <a:gd name="connsiteX3" fmla="*/ 0 w 2272353"/>
                <a:gd name="connsiteY3" fmla="*/ 668741 h 1781033"/>
                <a:gd name="connsiteX4" fmla="*/ 655093 w 2272353"/>
                <a:gd name="connsiteY4" fmla="*/ 668741 h 1781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2353" h="1781033">
                  <a:moveTo>
                    <a:pt x="2272353" y="1781033"/>
                  </a:moveTo>
                  <a:lnTo>
                    <a:pt x="2272353" y="0"/>
                  </a:lnTo>
                  <a:lnTo>
                    <a:pt x="0" y="0"/>
                  </a:lnTo>
                  <a:lnTo>
                    <a:pt x="0" y="668741"/>
                  </a:lnTo>
                  <a:lnTo>
                    <a:pt x="655093" y="668741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26B369B-CF78-4D06-B032-1A00D09084C9}"/>
                    </a:ext>
                  </a:extLst>
                </p:cNvPr>
                <p:cNvSpPr txBox="1"/>
                <p:nvPr/>
              </p:nvSpPr>
              <p:spPr>
                <a:xfrm>
                  <a:off x="7833320" y="5762110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426B369B-CF78-4D06-B032-1A00D0908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3320" y="5762110"/>
                  <a:ext cx="360041" cy="4572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040B999-73BE-4D9C-AE8F-544945B6EE8D}"/>
                    </a:ext>
                  </a:extLst>
                </p:cNvPr>
                <p:cNvSpPr txBox="1"/>
                <p:nvPr/>
              </p:nvSpPr>
              <p:spPr>
                <a:xfrm>
                  <a:off x="7068235" y="5717105"/>
                  <a:ext cx="325196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040B999-73BE-4D9C-AE8F-544945B6E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8235" y="5717105"/>
                  <a:ext cx="325196" cy="457200"/>
                </a:xfrm>
                <a:prstGeom prst="rect">
                  <a:avLst/>
                </a:prstGeom>
                <a:blipFill>
                  <a:blip r:embed="rId10"/>
                  <a:stretch>
                    <a:fillRect l="-24074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67491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118" y="1642647"/>
            <a:ext cx="8474788" cy="357270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Flip-Flop</a:t>
            </a:r>
            <a:r>
              <a:rPr lang="en-US" dirty="0"/>
              <a:t> is a better memory element for synchronous circuits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Solves the problem of latches in synchronous sequential circuits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latch</a:t>
            </a:r>
            <a:r>
              <a:rPr lang="en-US" dirty="0"/>
              <a:t> is sensitive to the </a:t>
            </a:r>
            <a:r>
              <a:rPr lang="en-US" b="1" dirty="0">
                <a:solidFill>
                  <a:srgbClr val="FF0000"/>
                </a:solidFill>
              </a:rPr>
              <a:t>level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clock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However, a </a:t>
            </a:r>
            <a:r>
              <a:rPr lang="en-US" b="1" dirty="0">
                <a:solidFill>
                  <a:srgbClr val="FF0000"/>
                </a:solidFill>
              </a:rPr>
              <a:t>flip-flop</a:t>
            </a:r>
            <a:r>
              <a:rPr lang="en-US" dirty="0"/>
              <a:t> is sensitive to the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clock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A flip-flop is called an </a:t>
            </a:r>
            <a:r>
              <a:rPr lang="en-US" b="1" dirty="0">
                <a:solidFill>
                  <a:srgbClr val="FF0000"/>
                </a:solidFill>
              </a:rPr>
              <a:t>edge-triggered</a:t>
            </a:r>
            <a:r>
              <a:rPr lang="en-US" dirty="0"/>
              <a:t> memory element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dirty="0"/>
              <a:t>It changes it output value at the </a:t>
            </a:r>
            <a:r>
              <a:rPr lang="en-US" b="1" dirty="0">
                <a:solidFill>
                  <a:srgbClr val="FF0000"/>
                </a:solidFill>
              </a:rPr>
              <a:t>edge</a:t>
            </a:r>
            <a:r>
              <a:rPr lang="en-US" dirty="0"/>
              <a:t> of the clock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190951" y="4857312"/>
            <a:ext cx="8100900" cy="1279116"/>
            <a:chOff x="722530" y="4954852"/>
            <a:chExt cx="8775975" cy="1385709"/>
          </a:xfrm>
        </p:grpSpPr>
        <p:sp>
          <p:nvSpPr>
            <p:cNvPr id="6" name="Line 10"/>
            <p:cNvSpPr>
              <a:spLocks noChangeShapeType="1"/>
            </p:cNvSpPr>
            <p:nvPr/>
          </p:nvSpPr>
          <p:spPr bwMode="auto">
            <a:xfrm>
              <a:off x="1033813" y="5579828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7" name="Line 11"/>
            <p:cNvSpPr>
              <a:spLocks noChangeShapeType="1"/>
            </p:cNvSpPr>
            <p:nvPr/>
          </p:nvSpPr>
          <p:spPr bwMode="auto">
            <a:xfrm>
              <a:off x="1033813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>
              <a:off x="1969380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969380" y="6132346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>
              <a:off x="722530" y="6132346"/>
              <a:ext cx="3112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906666" y="5579828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2906666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3842233" y="5579828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3842233" y="6132346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4777799" y="5579828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4777799" y="5579828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722530" y="5184195"/>
              <a:ext cx="8086439" cy="1081282"/>
              <a:chOff x="1532620" y="1500134"/>
              <a:chExt cx="6395907" cy="1444002"/>
            </a:xfrm>
          </p:grpSpPr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1532620" y="2944136"/>
                <a:ext cx="6395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0" name="Line 29"/>
              <p:cNvSpPr>
                <a:spLocks noChangeShapeType="1"/>
              </p:cNvSpPr>
              <p:nvPr/>
            </p:nvSpPr>
            <p:spPr bwMode="auto">
              <a:xfrm flipV="1">
                <a:off x="1532620" y="1500134"/>
                <a:ext cx="0" cy="144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sp>
          <p:nvSpPr>
            <p:cNvPr id="18" name="Text Box 30"/>
            <p:cNvSpPr txBox="1">
              <a:spLocks noChangeArrowheads="1"/>
            </p:cNvSpPr>
            <p:nvPr/>
          </p:nvSpPr>
          <p:spPr bwMode="auto">
            <a:xfrm>
              <a:off x="8808968" y="5994285"/>
              <a:ext cx="689537" cy="3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/>
                <a:t>Time</a:t>
              </a:r>
              <a:endParaRPr lang="en-AU" altLang="en-US" sz="1477" dirty="0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346815" y="5024258"/>
              <a:ext cx="1246849" cy="27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713366" y="5579828"/>
              <a:ext cx="1869489" cy="552518"/>
              <a:chOff x="5713366" y="1777922"/>
              <a:chExt cx="1869489" cy="552518"/>
            </a:xfrm>
          </p:grpSpPr>
          <p:sp>
            <p:nvSpPr>
              <p:cNvPr id="33" name="Line 21"/>
              <p:cNvSpPr>
                <a:spLocks noChangeShapeType="1"/>
              </p:cNvSpPr>
              <p:nvPr/>
            </p:nvSpPr>
            <p:spPr bwMode="auto">
              <a:xfrm>
                <a:off x="5713366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4" name="Line 22"/>
              <p:cNvSpPr>
                <a:spLocks noChangeShapeType="1"/>
              </p:cNvSpPr>
              <p:nvPr/>
            </p:nvSpPr>
            <p:spPr bwMode="auto">
              <a:xfrm>
                <a:off x="5713366" y="2330440"/>
                <a:ext cx="9355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6650653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6647288" y="1784967"/>
                <a:ext cx="93556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7576060" y="5581623"/>
              <a:ext cx="0" cy="552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576060" y="6134141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8513347" y="5581623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8509983" y="5588668"/>
              <a:ext cx="29898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4459087" y="4959170"/>
              <a:ext cx="665981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Rising edge</a:t>
              </a:r>
              <a:endParaRPr lang="en-AU" altLang="en-US" sz="1477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9" name="Text Box 34"/>
            <p:cNvSpPr txBox="1">
              <a:spLocks noChangeArrowheads="1"/>
            </p:cNvSpPr>
            <p:nvPr/>
          </p:nvSpPr>
          <p:spPr bwMode="auto">
            <a:xfrm>
              <a:off x="5305088" y="4959170"/>
              <a:ext cx="810090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Falling edge</a:t>
              </a:r>
              <a:endParaRPr lang="en-AU" altLang="en-US" sz="1477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6317494" y="4954852"/>
              <a:ext cx="665981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Rising edge</a:t>
              </a:r>
              <a:endParaRPr lang="en-AU" altLang="en-US" sz="1477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1" name="Text Box 34"/>
            <p:cNvSpPr txBox="1">
              <a:spLocks noChangeArrowheads="1"/>
            </p:cNvSpPr>
            <p:nvPr/>
          </p:nvSpPr>
          <p:spPr bwMode="auto">
            <a:xfrm>
              <a:off x="7163495" y="4954852"/>
              <a:ext cx="810090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Falling edge</a:t>
              </a:r>
              <a:endParaRPr lang="en-AU" altLang="en-US" sz="1477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2" name="Text Box 34"/>
            <p:cNvSpPr txBox="1">
              <a:spLocks noChangeArrowheads="1"/>
            </p:cNvSpPr>
            <p:nvPr/>
          </p:nvSpPr>
          <p:spPr bwMode="auto">
            <a:xfrm>
              <a:off x="1181674" y="4959170"/>
              <a:ext cx="665981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High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Level</a:t>
              </a:r>
              <a:endParaRPr lang="en-AU" altLang="en-US" sz="1477" b="1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027675" y="4959170"/>
              <a:ext cx="810090" cy="592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Low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b="1" dirty="0">
                  <a:solidFill>
                    <a:srgbClr val="0000FF"/>
                  </a:solidFill>
                  <a:latin typeface="Calibri" panose="020F0502020204030204" pitchFamily="34" charset="0"/>
                </a:rPr>
                <a:t>Level</a:t>
              </a:r>
              <a:endParaRPr lang="en-AU" altLang="en-US" sz="1477" b="1" dirty="0">
                <a:solidFill>
                  <a:srgbClr val="0000FF"/>
                </a:solidFill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04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ACF5-0C61-58CF-05AA-2ECBBD76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 Transition detection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F63B8-95CD-7879-A7DD-DA8BFD73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7162B-D663-57F9-9E7E-99FE8104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21509-7594-0141-0C2B-94B1399E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5" y="1827192"/>
            <a:ext cx="5379895" cy="395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90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Edge-Triggered 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98" y="1670952"/>
            <a:ext cx="10262082" cy="2949558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  <a:defRPr/>
            </a:pPr>
            <a:r>
              <a:rPr lang="en-US" dirty="0">
                <a:cs typeface="+mj-cs"/>
              </a:rPr>
              <a:t>Built using two latches in a </a:t>
            </a:r>
            <a:r>
              <a:rPr lang="en-US" b="1" dirty="0">
                <a:solidFill>
                  <a:srgbClr val="FF0000"/>
                </a:solidFill>
                <a:cs typeface="+mj-cs"/>
              </a:rPr>
              <a:t>master-slave</a:t>
            </a:r>
            <a:r>
              <a:rPr lang="en-US" dirty="0">
                <a:cs typeface="+mj-cs"/>
              </a:rPr>
              <a:t> configuration</a:t>
            </a:r>
          </a:p>
          <a:p>
            <a:pPr>
              <a:spcBef>
                <a:spcPts val="1385"/>
              </a:spcBef>
              <a:defRPr/>
            </a:pPr>
            <a:r>
              <a:rPr lang="en-US" dirty="0">
                <a:cs typeface="+mj-cs"/>
              </a:rPr>
              <a:t>A master latch (D-type) receives external inputs</a:t>
            </a:r>
          </a:p>
          <a:p>
            <a:pPr>
              <a:spcBef>
                <a:spcPts val="1385"/>
              </a:spcBef>
              <a:defRPr/>
            </a:pPr>
            <a:r>
              <a:rPr lang="en-US" dirty="0">
                <a:cs typeface="+mj-cs"/>
              </a:rPr>
              <a:t>A slave latch (SR-type) receives inputs from the master latch</a:t>
            </a:r>
            <a:endParaRPr lang="ar-SA" dirty="0">
              <a:cs typeface="+mj-cs"/>
            </a:endParaRPr>
          </a:p>
          <a:p>
            <a:pPr>
              <a:spcBef>
                <a:spcPts val="1385"/>
              </a:spcBef>
              <a:defRPr/>
            </a:pPr>
            <a:r>
              <a:rPr lang="en-US" dirty="0">
                <a:cs typeface="+mj-cs"/>
              </a:rPr>
              <a:t>Only one latch is enabled at any given time</a:t>
            </a:r>
          </a:p>
          <a:p>
            <a:pPr marL="329720" lvl="1" indent="0">
              <a:spcBef>
                <a:spcPts val="1385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err="1">
                <a:solidFill>
                  <a:srgbClr val="0000FF"/>
                </a:solidFill>
              </a:rPr>
              <a:t>Clk</a:t>
            </a:r>
            <a:r>
              <a:rPr lang="en-US" b="1" dirty="0">
                <a:solidFill>
                  <a:srgbClr val="0000FF"/>
                </a:solidFill>
              </a:rPr>
              <a:t>=0</a:t>
            </a:r>
            <a:r>
              <a:rPr lang="en-US" dirty="0"/>
              <a:t>, the master is enabled and the D input is latched (slave disabled)</a:t>
            </a:r>
          </a:p>
          <a:p>
            <a:pPr marL="329720" lvl="1" indent="0">
              <a:spcBef>
                <a:spcPts val="1385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err="1">
                <a:solidFill>
                  <a:srgbClr val="FF0000"/>
                </a:solidFill>
              </a:rPr>
              <a:t>Clk</a:t>
            </a:r>
            <a:r>
              <a:rPr lang="en-US" b="1" dirty="0">
                <a:solidFill>
                  <a:srgbClr val="FF0000"/>
                </a:solidFill>
              </a:rPr>
              <a:t>=1</a:t>
            </a:r>
            <a:r>
              <a:rPr lang="en-US" dirty="0"/>
              <a:t>, the slave is enabled to generate the outputs (master is disabled)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8380" y="3334469"/>
            <a:ext cx="1578635" cy="15786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46" dirty="0">
                <a:cs typeface="Times New Roman" panose="02020603050405020304" pitchFamily="18" charset="0"/>
              </a:rPr>
              <a:t>Outputs change when </a:t>
            </a:r>
            <a:r>
              <a:rPr lang="en-US" sz="1846" i="1" dirty="0" err="1">
                <a:cs typeface="Times New Roman" panose="02020603050405020304" pitchFamily="18" charset="0"/>
              </a:rPr>
              <a:t>Clk</a:t>
            </a:r>
            <a:r>
              <a:rPr lang="en-US" sz="1846" dirty="0">
                <a:cs typeface="Times New Roman" panose="02020603050405020304" pitchFamily="18" charset="0"/>
              </a:rPr>
              <a:t> changes </a:t>
            </a:r>
            <a:r>
              <a:rPr lang="en-US" sz="1846" b="1" dirty="0">
                <a:solidFill>
                  <a:srgbClr val="FF0000"/>
                </a:solidFill>
                <a:cs typeface="Times New Roman" panose="02020603050405020304" pitchFamily="18" charset="0"/>
              </a:rPr>
              <a:t>from 0 to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CDD712-4931-46D9-8114-F0F340230A3C}"/>
              </a:ext>
            </a:extLst>
          </p:cNvPr>
          <p:cNvGrpSpPr/>
          <p:nvPr/>
        </p:nvGrpSpPr>
        <p:grpSpPr>
          <a:xfrm>
            <a:off x="2078426" y="4486964"/>
            <a:ext cx="5787281" cy="1847566"/>
            <a:chOff x="539978" y="4090970"/>
            <a:chExt cx="7226873" cy="2456576"/>
          </a:xfrm>
        </p:grpSpPr>
        <p:grpSp>
          <p:nvGrpSpPr>
            <p:cNvPr id="12" name="Group 11"/>
            <p:cNvGrpSpPr/>
            <p:nvPr/>
          </p:nvGrpSpPr>
          <p:grpSpPr>
            <a:xfrm>
              <a:off x="767535" y="4090970"/>
              <a:ext cx="6999316" cy="2456576"/>
              <a:chOff x="767535" y="4090970"/>
              <a:chExt cx="6999316" cy="24565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67535" y="4090970"/>
                <a:ext cx="6999316" cy="2456576"/>
                <a:chOff x="767535" y="4122774"/>
                <a:chExt cx="6999316" cy="2456576"/>
              </a:xfrm>
            </p:grpSpPr>
            <p:pic>
              <p:nvPicPr>
                <p:cNvPr id="4" name="Picture 2" descr="AADZMCG0.jpg"/>
                <p:cNvPicPr>
                  <a:picLocks noChangeAspect="1"/>
                </p:cNvPicPr>
                <p:nvPr/>
              </p:nvPicPr>
              <p:blipFill rotWithShape="1"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4671"/>
                <a:stretch/>
              </p:blipFill>
              <p:spPr bwMode="auto">
                <a:xfrm>
                  <a:off x="767535" y="4122774"/>
                  <a:ext cx="6999316" cy="24565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" name="TextBox 4"/>
                <p:cNvSpPr txBox="1"/>
                <p:nvPr/>
              </p:nvSpPr>
              <p:spPr>
                <a:xfrm>
                  <a:off x="3552283" y="4657934"/>
                  <a:ext cx="589891" cy="3672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dirty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Master</a:t>
                  </a:r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6067737" y="4657934"/>
                  <a:ext cx="589891" cy="367246"/>
                </a:xfrm>
                <a:prstGeom prst="rect">
                  <a:avLst/>
                </a:prstGeom>
                <a:noFill/>
                <a:ln w="25400">
                  <a:solidFill>
                    <a:schemeClr val="bg1"/>
                  </a:solidFill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846" dirty="0">
                      <a:latin typeface="Arial Narrow" panose="020B0606020202030204" pitchFamily="34" charset="0"/>
                      <a:cs typeface="Times New Roman" panose="02020603050405020304" pitchFamily="18" charset="0"/>
                    </a:rPr>
                    <a:t>Slave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92960" y="4109382"/>
                <a:ext cx="419346" cy="1074813"/>
                <a:chOff x="4592960" y="4109382"/>
                <a:chExt cx="419346" cy="107481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4592960" y="4109382"/>
                      <a:ext cx="419346" cy="315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62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62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662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62" dirty="0"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0" y="4109382"/>
                      <a:ext cx="419346" cy="31503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594" b="-21154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/>
                    <p:cNvSpPr txBox="1"/>
                    <p:nvPr/>
                  </p:nvSpPr>
                  <p:spPr>
                    <a:xfrm>
                      <a:off x="4592960" y="4869160"/>
                      <a:ext cx="419346" cy="315035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sz="1662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662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62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662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acc>
                          </m:oMath>
                        </m:oMathPara>
                      </a14:m>
                      <a:endParaRPr lang="en-US" sz="1662" dirty="0"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92960" y="4869160"/>
                      <a:ext cx="419346" cy="31503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1594" b="-2549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72A7F5-7C11-42BE-B9AF-02F5BFE5F23B}"/>
                </a:ext>
              </a:extLst>
            </p:cNvPr>
            <p:cNvSpPr txBox="1"/>
            <p:nvPr/>
          </p:nvSpPr>
          <p:spPr>
            <a:xfrm>
              <a:off x="539978" y="4959170"/>
              <a:ext cx="495055" cy="495055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62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sz="166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70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195"/>
    </mc:Choice>
    <mc:Fallback xmlns="">
      <p:transition spd="slow" advTm="25019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Negative Edge-Triggered D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304" y="1793224"/>
            <a:ext cx="8640960" cy="2492585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  <a:defRPr/>
            </a:pPr>
            <a:r>
              <a:rPr lang="en-US" dirty="0"/>
              <a:t>Similar to positive edge-triggered flip-flop</a:t>
            </a:r>
          </a:p>
          <a:p>
            <a:pPr>
              <a:spcBef>
                <a:spcPts val="1385"/>
              </a:spcBef>
              <a:defRPr/>
            </a:pPr>
            <a:r>
              <a:rPr lang="en-US" dirty="0"/>
              <a:t>The first inverter at the Master C input is removed</a:t>
            </a:r>
            <a:endParaRPr lang="ar-SA" dirty="0"/>
          </a:p>
          <a:p>
            <a:pPr>
              <a:spcBef>
                <a:spcPts val="1385"/>
              </a:spcBef>
              <a:defRPr/>
            </a:pPr>
            <a:r>
              <a:rPr lang="en-US" dirty="0"/>
              <a:t>Only one latch is enabled at any given time</a:t>
            </a:r>
          </a:p>
          <a:p>
            <a:pPr marL="329720" lvl="1" indent="0">
              <a:spcBef>
                <a:spcPts val="1385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err="1">
                <a:solidFill>
                  <a:srgbClr val="FF0000"/>
                </a:solidFill>
              </a:rPr>
              <a:t>Clk</a:t>
            </a:r>
            <a:r>
              <a:rPr lang="en-US" b="1" dirty="0">
                <a:solidFill>
                  <a:srgbClr val="FF0000"/>
                </a:solidFill>
              </a:rPr>
              <a:t>=1</a:t>
            </a:r>
            <a:r>
              <a:rPr lang="en-US" dirty="0"/>
              <a:t>, the master is enabled and the D input is latched (slave disabled)</a:t>
            </a:r>
          </a:p>
          <a:p>
            <a:pPr marL="329720" lvl="1" indent="0">
              <a:spcBef>
                <a:spcPts val="1385"/>
              </a:spcBef>
              <a:buNone/>
              <a:defRPr/>
            </a:pPr>
            <a:r>
              <a:rPr lang="en-US" dirty="0"/>
              <a:t>When </a:t>
            </a:r>
            <a:r>
              <a:rPr lang="en-US" b="1" dirty="0" err="1">
                <a:solidFill>
                  <a:srgbClr val="0000FF"/>
                </a:solidFill>
              </a:rPr>
              <a:t>Clk</a:t>
            </a:r>
            <a:r>
              <a:rPr lang="en-US" b="1" dirty="0">
                <a:solidFill>
                  <a:srgbClr val="0000FF"/>
                </a:solidFill>
              </a:rPr>
              <a:t>=0</a:t>
            </a:r>
            <a:r>
              <a:rPr lang="en-US" dirty="0"/>
              <a:t>, the slave is enabled to generate the outputs (master is disabled)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95885" y="4052147"/>
            <a:ext cx="1629793" cy="1620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846" dirty="0">
                <a:cs typeface="Times New Roman" panose="02020603050405020304" pitchFamily="18" charset="0"/>
              </a:rPr>
              <a:t>Outputs change when </a:t>
            </a:r>
            <a:r>
              <a:rPr lang="en-US" sz="1846" i="1" dirty="0" err="1">
                <a:cs typeface="Times New Roman" panose="02020603050405020304" pitchFamily="18" charset="0"/>
              </a:rPr>
              <a:t>Clk</a:t>
            </a:r>
            <a:r>
              <a:rPr lang="en-US" sz="1846" dirty="0">
                <a:cs typeface="Times New Roman" panose="02020603050405020304" pitchFamily="18" charset="0"/>
              </a:rPr>
              <a:t> changes </a:t>
            </a:r>
            <a:r>
              <a:rPr lang="en-US" sz="1846" b="1" dirty="0">
                <a:solidFill>
                  <a:srgbClr val="0000FF"/>
                </a:solidFill>
                <a:cs typeface="Times New Roman" panose="02020603050405020304" pitchFamily="18" charset="0"/>
              </a:rPr>
              <a:t>from 1 to 0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066322" y="4342308"/>
            <a:ext cx="5563346" cy="1914583"/>
            <a:chOff x="754587" y="3969279"/>
            <a:chExt cx="6583678" cy="2430051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754587" y="3969279"/>
              <a:ext cx="6583678" cy="2430051"/>
              <a:chOff x="457200" y="3429000"/>
              <a:chExt cx="8229600" cy="3037564"/>
            </a:xfrm>
          </p:grpSpPr>
          <p:pic>
            <p:nvPicPr>
              <p:cNvPr id="4" name="Picture 3" descr="AADZMEX0.jpg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20"/>
              <a:stretch/>
            </p:blipFill>
            <p:spPr bwMode="auto">
              <a:xfrm>
                <a:off x="457200" y="3429000"/>
                <a:ext cx="8229600" cy="30375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62790" y="4118077"/>
                <a:ext cx="734380" cy="4572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Master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6333855" y="4118077"/>
                <a:ext cx="734380" cy="4572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846" dirty="0"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Slave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827875" y="3987348"/>
              <a:ext cx="419346" cy="1119818"/>
              <a:chOff x="4592960" y="4064377"/>
              <a:chExt cx="419346" cy="11198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592960" y="4064377"/>
                    <a:ext cx="419346" cy="315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62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62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662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662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960" y="4064377"/>
                    <a:ext cx="419346" cy="31503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594" b="-2115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592960" y="4869160"/>
                    <a:ext cx="419346" cy="315035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1662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662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62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662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US" sz="1662" dirty="0"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2960" y="4869160"/>
                    <a:ext cx="419346" cy="3150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594" b="-2307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6BAC4E2-4211-47FD-9014-E2E0A6C15CE9}"/>
              </a:ext>
            </a:extLst>
          </p:cNvPr>
          <p:cNvSpPr txBox="1"/>
          <p:nvPr/>
        </p:nvSpPr>
        <p:spPr>
          <a:xfrm>
            <a:off x="2022442" y="4749589"/>
            <a:ext cx="456974" cy="456974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62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  <a:endParaRPr lang="en-US" sz="1662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616"/>
    </mc:Choice>
    <mc:Fallback xmlns="">
      <p:transition spd="slow" advTm="8561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 Timing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760" y="1736440"/>
            <a:ext cx="8391702" cy="2243326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The diagram shows the timing of a positive-edge D Flip-Flop</a:t>
            </a:r>
          </a:p>
          <a:p>
            <a:pPr>
              <a:spcBef>
                <a:spcPts val="1846"/>
              </a:spcBef>
            </a:pPr>
            <a:r>
              <a:rPr lang="en-US" dirty="0"/>
              <a:t>The master latch changes its output </a:t>
            </a:r>
            <a:r>
              <a:rPr lang="en-US" i="1" dirty="0" err="1"/>
              <a:t>Qm</a:t>
            </a:r>
            <a:r>
              <a:rPr lang="en-US" dirty="0"/>
              <a:t> when the clock </a:t>
            </a:r>
            <a:r>
              <a:rPr lang="en-US" i="1" dirty="0"/>
              <a:t>C</a:t>
            </a:r>
            <a:r>
              <a:rPr lang="en-US" dirty="0"/>
              <a:t> is 0</a:t>
            </a:r>
          </a:p>
          <a:p>
            <a:pPr>
              <a:spcBef>
                <a:spcPts val="1846"/>
              </a:spcBef>
            </a:pPr>
            <a:r>
              <a:rPr lang="en-US" dirty="0"/>
              <a:t>The rising edge of the clock triggers the D Flip-Flop</a:t>
            </a:r>
          </a:p>
          <a:p>
            <a:pPr>
              <a:spcBef>
                <a:spcPts val="1846"/>
              </a:spcBef>
            </a:pPr>
            <a:r>
              <a:rPr lang="en-US" dirty="0"/>
              <a:t>Notice the slight delay in the output </a:t>
            </a:r>
            <a:r>
              <a:rPr lang="en-US" i="1" dirty="0"/>
              <a:t>Q</a:t>
            </a:r>
            <a:r>
              <a:rPr lang="en-US" dirty="0"/>
              <a:t> after the rising edge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50F739-BD23-4763-A4CA-18FE08554B5F}"/>
              </a:ext>
            </a:extLst>
          </p:cNvPr>
          <p:cNvGrpSpPr/>
          <p:nvPr/>
        </p:nvGrpSpPr>
        <p:grpSpPr>
          <a:xfrm>
            <a:off x="1902233" y="3702766"/>
            <a:ext cx="8306533" cy="2634251"/>
            <a:chOff x="409751" y="2173570"/>
            <a:chExt cx="8998744" cy="25948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32D4C5-9826-4309-BB59-91C69E4D779D}"/>
                </a:ext>
              </a:extLst>
            </p:cNvPr>
            <p:cNvSpPr/>
            <p:nvPr/>
          </p:nvSpPr>
          <p:spPr>
            <a:xfrm>
              <a:off x="656219" y="2173570"/>
              <a:ext cx="8707271" cy="419693"/>
            </a:xfrm>
            <a:custGeom>
              <a:avLst/>
              <a:gdLst>
                <a:gd name="connsiteX0" fmla="*/ 0 w 8707271"/>
                <a:gd name="connsiteY0" fmla="*/ 423081 h 429905"/>
                <a:gd name="connsiteX1" fmla="*/ 873456 w 8707271"/>
                <a:gd name="connsiteY1" fmla="*/ 423081 h 429905"/>
                <a:gd name="connsiteX2" fmla="*/ 873456 w 8707271"/>
                <a:gd name="connsiteY2" fmla="*/ 0 h 429905"/>
                <a:gd name="connsiteX3" fmla="*/ 1712794 w 8707271"/>
                <a:gd name="connsiteY3" fmla="*/ 0 h 429905"/>
                <a:gd name="connsiteX4" fmla="*/ 1712794 w 8707271"/>
                <a:gd name="connsiteY4" fmla="*/ 423081 h 429905"/>
                <a:gd name="connsiteX5" fmla="*/ 2565779 w 8707271"/>
                <a:gd name="connsiteY5" fmla="*/ 423081 h 429905"/>
                <a:gd name="connsiteX6" fmla="*/ 2565779 w 8707271"/>
                <a:gd name="connsiteY6" fmla="*/ 0 h 429905"/>
                <a:gd name="connsiteX7" fmla="*/ 3411940 w 8707271"/>
                <a:gd name="connsiteY7" fmla="*/ 0 h 429905"/>
                <a:gd name="connsiteX8" fmla="*/ 3411940 w 8707271"/>
                <a:gd name="connsiteY8" fmla="*/ 429905 h 429905"/>
                <a:gd name="connsiteX9" fmla="*/ 4271749 w 8707271"/>
                <a:gd name="connsiteY9" fmla="*/ 429905 h 429905"/>
                <a:gd name="connsiteX10" fmla="*/ 4271749 w 8707271"/>
                <a:gd name="connsiteY10" fmla="*/ 0 h 429905"/>
                <a:gd name="connsiteX11" fmla="*/ 5117910 w 8707271"/>
                <a:gd name="connsiteY11" fmla="*/ 0 h 429905"/>
                <a:gd name="connsiteX12" fmla="*/ 5117910 w 8707271"/>
                <a:gd name="connsiteY12" fmla="*/ 429905 h 429905"/>
                <a:gd name="connsiteX13" fmla="*/ 5970895 w 8707271"/>
                <a:gd name="connsiteY13" fmla="*/ 429905 h 429905"/>
                <a:gd name="connsiteX14" fmla="*/ 5970895 w 8707271"/>
                <a:gd name="connsiteY14" fmla="*/ 0 h 429905"/>
                <a:gd name="connsiteX15" fmla="*/ 6817056 w 8707271"/>
                <a:gd name="connsiteY15" fmla="*/ 0 h 429905"/>
                <a:gd name="connsiteX16" fmla="*/ 6817056 w 8707271"/>
                <a:gd name="connsiteY16" fmla="*/ 423081 h 429905"/>
                <a:gd name="connsiteX17" fmla="*/ 7670041 w 8707271"/>
                <a:gd name="connsiteY17" fmla="*/ 423081 h 429905"/>
                <a:gd name="connsiteX18" fmla="*/ 7670041 w 8707271"/>
                <a:gd name="connsiteY18" fmla="*/ 0 h 429905"/>
                <a:gd name="connsiteX19" fmla="*/ 8523026 w 8707271"/>
                <a:gd name="connsiteY19" fmla="*/ 0 h 429905"/>
                <a:gd name="connsiteX20" fmla="*/ 8523026 w 8707271"/>
                <a:gd name="connsiteY20" fmla="*/ 423081 h 429905"/>
                <a:gd name="connsiteX21" fmla="*/ 8707271 w 8707271"/>
                <a:gd name="connsiteY21" fmla="*/ 423081 h 429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707271" h="429905">
                  <a:moveTo>
                    <a:pt x="0" y="423081"/>
                  </a:moveTo>
                  <a:lnTo>
                    <a:pt x="873456" y="423081"/>
                  </a:lnTo>
                  <a:lnTo>
                    <a:pt x="873456" y="0"/>
                  </a:lnTo>
                  <a:lnTo>
                    <a:pt x="1712794" y="0"/>
                  </a:lnTo>
                  <a:lnTo>
                    <a:pt x="1712794" y="423081"/>
                  </a:lnTo>
                  <a:lnTo>
                    <a:pt x="2565779" y="423081"/>
                  </a:lnTo>
                  <a:lnTo>
                    <a:pt x="2565779" y="0"/>
                  </a:lnTo>
                  <a:lnTo>
                    <a:pt x="3411940" y="0"/>
                  </a:lnTo>
                  <a:lnTo>
                    <a:pt x="3411940" y="429905"/>
                  </a:lnTo>
                  <a:lnTo>
                    <a:pt x="4271749" y="429905"/>
                  </a:lnTo>
                  <a:lnTo>
                    <a:pt x="4271749" y="0"/>
                  </a:lnTo>
                  <a:lnTo>
                    <a:pt x="5117910" y="0"/>
                  </a:lnTo>
                  <a:lnTo>
                    <a:pt x="5117910" y="429905"/>
                  </a:lnTo>
                  <a:lnTo>
                    <a:pt x="5970895" y="429905"/>
                  </a:lnTo>
                  <a:lnTo>
                    <a:pt x="5970895" y="0"/>
                  </a:lnTo>
                  <a:lnTo>
                    <a:pt x="6817056" y="0"/>
                  </a:lnTo>
                  <a:lnTo>
                    <a:pt x="6817056" y="423081"/>
                  </a:lnTo>
                  <a:lnTo>
                    <a:pt x="7670041" y="423081"/>
                  </a:lnTo>
                  <a:lnTo>
                    <a:pt x="7670041" y="0"/>
                  </a:lnTo>
                  <a:lnTo>
                    <a:pt x="8523026" y="0"/>
                  </a:lnTo>
                  <a:lnTo>
                    <a:pt x="8523026" y="423081"/>
                  </a:lnTo>
                  <a:lnTo>
                    <a:pt x="8707271" y="423081"/>
                  </a:ln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60955-547C-4DC7-8FDF-2288CD172EE3}"/>
                </a:ext>
              </a:extLst>
            </p:cNvPr>
            <p:cNvSpPr txBox="1"/>
            <p:nvPr/>
          </p:nvSpPr>
          <p:spPr>
            <a:xfrm>
              <a:off x="409751" y="2235121"/>
              <a:ext cx="407683" cy="2939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en-US" sz="166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6715BE-4C19-4068-883A-A2194DE64D05}"/>
                </a:ext>
              </a:extLst>
            </p:cNvPr>
            <p:cNvSpPr txBox="1"/>
            <p:nvPr/>
          </p:nvSpPr>
          <p:spPr>
            <a:xfrm>
              <a:off x="409751" y="2807146"/>
              <a:ext cx="220513" cy="2939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C22EFB-7798-4E7F-81EA-D9C2EDB0C9CD}"/>
                </a:ext>
              </a:extLst>
            </p:cNvPr>
            <p:cNvSpPr txBox="1"/>
            <p:nvPr/>
          </p:nvSpPr>
          <p:spPr>
            <a:xfrm>
              <a:off x="409751" y="3951195"/>
              <a:ext cx="310017" cy="2939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5B23AC5-BC29-4496-B937-0AC7C3DE525F}"/>
                </a:ext>
              </a:extLst>
            </p:cNvPr>
            <p:cNvSpPr/>
            <p:nvPr/>
          </p:nvSpPr>
          <p:spPr>
            <a:xfrm>
              <a:off x="661916" y="2745413"/>
              <a:ext cx="8686800" cy="414579"/>
            </a:xfrm>
            <a:custGeom>
              <a:avLst/>
              <a:gdLst>
                <a:gd name="connsiteX0" fmla="*/ 0 w 8686800"/>
                <a:gd name="connsiteY0" fmla="*/ 402609 h 402609"/>
                <a:gd name="connsiteX1" fmla="*/ 464024 w 8686800"/>
                <a:gd name="connsiteY1" fmla="*/ 402609 h 402609"/>
                <a:gd name="connsiteX2" fmla="*/ 464024 w 8686800"/>
                <a:gd name="connsiteY2" fmla="*/ 6824 h 402609"/>
                <a:gd name="connsiteX3" fmla="*/ 1119117 w 8686800"/>
                <a:gd name="connsiteY3" fmla="*/ 6824 h 402609"/>
                <a:gd name="connsiteX4" fmla="*/ 1119117 w 8686800"/>
                <a:gd name="connsiteY4" fmla="*/ 395785 h 402609"/>
                <a:gd name="connsiteX5" fmla="*/ 1439839 w 8686800"/>
                <a:gd name="connsiteY5" fmla="*/ 395785 h 402609"/>
                <a:gd name="connsiteX6" fmla="*/ 1439839 w 8686800"/>
                <a:gd name="connsiteY6" fmla="*/ 0 h 402609"/>
                <a:gd name="connsiteX7" fmla="*/ 2879678 w 8686800"/>
                <a:gd name="connsiteY7" fmla="*/ 0 h 402609"/>
                <a:gd name="connsiteX8" fmla="*/ 2879678 w 8686800"/>
                <a:gd name="connsiteY8" fmla="*/ 402609 h 402609"/>
                <a:gd name="connsiteX9" fmla="*/ 3623481 w 8686800"/>
                <a:gd name="connsiteY9" fmla="*/ 402609 h 402609"/>
                <a:gd name="connsiteX10" fmla="*/ 3623481 w 8686800"/>
                <a:gd name="connsiteY10" fmla="*/ 0 h 402609"/>
                <a:gd name="connsiteX11" fmla="*/ 4469642 w 8686800"/>
                <a:gd name="connsiteY11" fmla="*/ 0 h 402609"/>
                <a:gd name="connsiteX12" fmla="*/ 4469642 w 8686800"/>
                <a:gd name="connsiteY12" fmla="*/ 402609 h 402609"/>
                <a:gd name="connsiteX13" fmla="*/ 4824484 w 8686800"/>
                <a:gd name="connsiteY13" fmla="*/ 402609 h 402609"/>
                <a:gd name="connsiteX14" fmla="*/ 4824484 w 8686800"/>
                <a:gd name="connsiteY14" fmla="*/ 0 h 402609"/>
                <a:gd name="connsiteX15" fmla="*/ 5813947 w 8686800"/>
                <a:gd name="connsiteY15" fmla="*/ 0 h 402609"/>
                <a:gd name="connsiteX16" fmla="*/ 5813947 w 8686800"/>
                <a:gd name="connsiteY16" fmla="*/ 402609 h 402609"/>
                <a:gd name="connsiteX17" fmla="*/ 7158251 w 8686800"/>
                <a:gd name="connsiteY17" fmla="*/ 402609 h 402609"/>
                <a:gd name="connsiteX18" fmla="*/ 8120418 w 8686800"/>
                <a:gd name="connsiteY18" fmla="*/ 402609 h 402609"/>
                <a:gd name="connsiteX19" fmla="*/ 8120418 w 8686800"/>
                <a:gd name="connsiteY19" fmla="*/ 0 h 402609"/>
                <a:gd name="connsiteX20" fmla="*/ 8686800 w 8686800"/>
                <a:gd name="connsiteY20" fmla="*/ 0 h 402609"/>
                <a:gd name="connsiteX0" fmla="*/ 0 w 8686800"/>
                <a:gd name="connsiteY0" fmla="*/ 402609 h 402609"/>
                <a:gd name="connsiteX1" fmla="*/ 464024 w 8686800"/>
                <a:gd name="connsiteY1" fmla="*/ 402609 h 402609"/>
                <a:gd name="connsiteX2" fmla="*/ 464024 w 8686800"/>
                <a:gd name="connsiteY2" fmla="*/ 6824 h 402609"/>
                <a:gd name="connsiteX3" fmla="*/ 1119117 w 8686800"/>
                <a:gd name="connsiteY3" fmla="*/ 6824 h 402609"/>
                <a:gd name="connsiteX4" fmla="*/ 1119117 w 8686800"/>
                <a:gd name="connsiteY4" fmla="*/ 395785 h 402609"/>
                <a:gd name="connsiteX5" fmla="*/ 1439839 w 8686800"/>
                <a:gd name="connsiteY5" fmla="*/ 395785 h 402609"/>
                <a:gd name="connsiteX6" fmla="*/ 1439839 w 8686800"/>
                <a:gd name="connsiteY6" fmla="*/ 0 h 402609"/>
                <a:gd name="connsiteX7" fmla="*/ 2879678 w 8686800"/>
                <a:gd name="connsiteY7" fmla="*/ 0 h 402609"/>
                <a:gd name="connsiteX8" fmla="*/ 2879678 w 8686800"/>
                <a:gd name="connsiteY8" fmla="*/ 402609 h 402609"/>
                <a:gd name="connsiteX9" fmla="*/ 3623481 w 8686800"/>
                <a:gd name="connsiteY9" fmla="*/ 402609 h 402609"/>
                <a:gd name="connsiteX10" fmla="*/ 3623481 w 8686800"/>
                <a:gd name="connsiteY10" fmla="*/ 0 h 402609"/>
                <a:gd name="connsiteX11" fmla="*/ 4469642 w 8686800"/>
                <a:gd name="connsiteY11" fmla="*/ 0 h 402609"/>
                <a:gd name="connsiteX12" fmla="*/ 4469642 w 8686800"/>
                <a:gd name="connsiteY12" fmla="*/ 402609 h 402609"/>
                <a:gd name="connsiteX13" fmla="*/ 4824484 w 8686800"/>
                <a:gd name="connsiteY13" fmla="*/ 402609 h 402609"/>
                <a:gd name="connsiteX14" fmla="*/ 4824484 w 8686800"/>
                <a:gd name="connsiteY14" fmla="*/ 0 h 402609"/>
                <a:gd name="connsiteX15" fmla="*/ 5813947 w 8686800"/>
                <a:gd name="connsiteY15" fmla="*/ 0 h 402609"/>
                <a:gd name="connsiteX16" fmla="*/ 5813947 w 8686800"/>
                <a:gd name="connsiteY16" fmla="*/ 402609 h 402609"/>
                <a:gd name="connsiteX17" fmla="*/ 7158251 w 8686800"/>
                <a:gd name="connsiteY17" fmla="*/ 402609 h 402609"/>
                <a:gd name="connsiteX18" fmla="*/ 8120418 w 8686800"/>
                <a:gd name="connsiteY18" fmla="*/ 402609 h 402609"/>
                <a:gd name="connsiteX19" fmla="*/ 6583718 w 8686800"/>
                <a:gd name="connsiteY19" fmla="*/ 6167 h 402609"/>
                <a:gd name="connsiteX20" fmla="*/ 8686800 w 8686800"/>
                <a:gd name="connsiteY20" fmla="*/ 0 h 402609"/>
                <a:gd name="connsiteX0" fmla="*/ 0 w 8686800"/>
                <a:gd name="connsiteY0" fmla="*/ 402609 h 402609"/>
                <a:gd name="connsiteX1" fmla="*/ 464024 w 8686800"/>
                <a:gd name="connsiteY1" fmla="*/ 402609 h 402609"/>
                <a:gd name="connsiteX2" fmla="*/ 464024 w 8686800"/>
                <a:gd name="connsiteY2" fmla="*/ 6824 h 402609"/>
                <a:gd name="connsiteX3" fmla="*/ 1119117 w 8686800"/>
                <a:gd name="connsiteY3" fmla="*/ 6824 h 402609"/>
                <a:gd name="connsiteX4" fmla="*/ 1119117 w 8686800"/>
                <a:gd name="connsiteY4" fmla="*/ 395785 h 402609"/>
                <a:gd name="connsiteX5" fmla="*/ 1439839 w 8686800"/>
                <a:gd name="connsiteY5" fmla="*/ 395785 h 402609"/>
                <a:gd name="connsiteX6" fmla="*/ 1439839 w 8686800"/>
                <a:gd name="connsiteY6" fmla="*/ 0 h 402609"/>
                <a:gd name="connsiteX7" fmla="*/ 2879678 w 8686800"/>
                <a:gd name="connsiteY7" fmla="*/ 0 h 402609"/>
                <a:gd name="connsiteX8" fmla="*/ 2879678 w 8686800"/>
                <a:gd name="connsiteY8" fmla="*/ 402609 h 402609"/>
                <a:gd name="connsiteX9" fmla="*/ 3623481 w 8686800"/>
                <a:gd name="connsiteY9" fmla="*/ 402609 h 402609"/>
                <a:gd name="connsiteX10" fmla="*/ 3623481 w 8686800"/>
                <a:gd name="connsiteY10" fmla="*/ 0 h 402609"/>
                <a:gd name="connsiteX11" fmla="*/ 4469642 w 8686800"/>
                <a:gd name="connsiteY11" fmla="*/ 0 h 402609"/>
                <a:gd name="connsiteX12" fmla="*/ 4469642 w 8686800"/>
                <a:gd name="connsiteY12" fmla="*/ 402609 h 402609"/>
                <a:gd name="connsiteX13" fmla="*/ 4824484 w 8686800"/>
                <a:gd name="connsiteY13" fmla="*/ 402609 h 402609"/>
                <a:gd name="connsiteX14" fmla="*/ 4824484 w 8686800"/>
                <a:gd name="connsiteY14" fmla="*/ 0 h 402609"/>
                <a:gd name="connsiteX15" fmla="*/ 5813947 w 8686800"/>
                <a:gd name="connsiteY15" fmla="*/ 0 h 402609"/>
                <a:gd name="connsiteX16" fmla="*/ 5813947 w 8686800"/>
                <a:gd name="connsiteY16" fmla="*/ 402609 h 402609"/>
                <a:gd name="connsiteX17" fmla="*/ 7158251 w 8686800"/>
                <a:gd name="connsiteY17" fmla="*/ 402609 h 402609"/>
                <a:gd name="connsiteX18" fmla="*/ 6583718 w 8686800"/>
                <a:gd name="connsiteY18" fmla="*/ 402609 h 402609"/>
                <a:gd name="connsiteX19" fmla="*/ 6583718 w 8686800"/>
                <a:gd name="connsiteY19" fmla="*/ 6167 h 402609"/>
                <a:gd name="connsiteX20" fmla="*/ 8686800 w 8686800"/>
                <a:gd name="connsiteY20" fmla="*/ 0 h 402609"/>
                <a:gd name="connsiteX0" fmla="*/ 0 w 8686800"/>
                <a:gd name="connsiteY0" fmla="*/ 402609 h 402609"/>
                <a:gd name="connsiteX1" fmla="*/ 464024 w 8686800"/>
                <a:gd name="connsiteY1" fmla="*/ 402609 h 402609"/>
                <a:gd name="connsiteX2" fmla="*/ 464024 w 8686800"/>
                <a:gd name="connsiteY2" fmla="*/ 6824 h 402609"/>
                <a:gd name="connsiteX3" fmla="*/ 1119117 w 8686800"/>
                <a:gd name="connsiteY3" fmla="*/ 6824 h 402609"/>
                <a:gd name="connsiteX4" fmla="*/ 1119117 w 8686800"/>
                <a:gd name="connsiteY4" fmla="*/ 395785 h 402609"/>
                <a:gd name="connsiteX5" fmla="*/ 1439839 w 8686800"/>
                <a:gd name="connsiteY5" fmla="*/ 395785 h 402609"/>
                <a:gd name="connsiteX6" fmla="*/ 1439839 w 8686800"/>
                <a:gd name="connsiteY6" fmla="*/ 0 h 402609"/>
                <a:gd name="connsiteX7" fmla="*/ 2879678 w 8686800"/>
                <a:gd name="connsiteY7" fmla="*/ 0 h 402609"/>
                <a:gd name="connsiteX8" fmla="*/ 2879678 w 8686800"/>
                <a:gd name="connsiteY8" fmla="*/ 402609 h 402609"/>
                <a:gd name="connsiteX9" fmla="*/ 3623481 w 8686800"/>
                <a:gd name="connsiteY9" fmla="*/ 402609 h 402609"/>
                <a:gd name="connsiteX10" fmla="*/ 3623481 w 8686800"/>
                <a:gd name="connsiteY10" fmla="*/ 0 h 402609"/>
                <a:gd name="connsiteX11" fmla="*/ 4469642 w 8686800"/>
                <a:gd name="connsiteY11" fmla="*/ 0 h 402609"/>
                <a:gd name="connsiteX12" fmla="*/ 4469642 w 8686800"/>
                <a:gd name="connsiteY12" fmla="*/ 402609 h 402609"/>
                <a:gd name="connsiteX13" fmla="*/ 4824484 w 8686800"/>
                <a:gd name="connsiteY13" fmla="*/ 402609 h 402609"/>
                <a:gd name="connsiteX14" fmla="*/ 4824484 w 8686800"/>
                <a:gd name="connsiteY14" fmla="*/ 0 h 402609"/>
                <a:gd name="connsiteX15" fmla="*/ 5813947 w 8686800"/>
                <a:gd name="connsiteY15" fmla="*/ 0 h 402609"/>
                <a:gd name="connsiteX16" fmla="*/ 5813947 w 8686800"/>
                <a:gd name="connsiteY16" fmla="*/ 402609 h 402609"/>
                <a:gd name="connsiteX17" fmla="*/ 6583718 w 8686800"/>
                <a:gd name="connsiteY17" fmla="*/ 402609 h 402609"/>
                <a:gd name="connsiteX18" fmla="*/ 6583718 w 8686800"/>
                <a:gd name="connsiteY18" fmla="*/ 6167 h 402609"/>
                <a:gd name="connsiteX19" fmla="*/ 8686800 w 8686800"/>
                <a:gd name="connsiteY19" fmla="*/ 0 h 402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686800" h="402609">
                  <a:moveTo>
                    <a:pt x="0" y="402609"/>
                  </a:moveTo>
                  <a:lnTo>
                    <a:pt x="464024" y="402609"/>
                  </a:lnTo>
                  <a:lnTo>
                    <a:pt x="464024" y="6824"/>
                  </a:lnTo>
                  <a:lnTo>
                    <a:pt x="1119117" y="6824"/>
                  </a:lnTo>
                  <a:lnTo>
                    <a:pt x="1119117" y="395785"/>
                  </a:lnTo>
                  <a:lnTo>
                    <a:pt x="1439839" y="395785"/>
                  </a:lnTo>
                  <a:lnTo>
                    <a:pt x="1439839" y="0"/>
                  </a:lnTo>
                  <a:lnTo>
                    <a:pt x="2879678" y="0"/>
                  </a:lnTo>
                  <a:lnTo>
                    <a:pt x="2879678" y="402609"/>
                  </a:lnTo>
                  <a:lnTo>
                    <a:pt x="3623481" y="402609"/>
                  </a:lnTo>
                  <a:lnTo>
                    <a:pt x="3623481" y="0"/>
                  </a:lnTo>
                  <a:lnTo>
                    <a:pt x="4469642" y="0"/>
                  </a:lnTo>
                  <a:lnTo>
                    <a:pt x="4469642" y="402609"/>
                  </a:lnTo>
                  <a:lnTo>
                    <a:pt x="4824484" y="402609"/>
                  </a:lnTo>
                  <a:lnTo>
                    <a:pt x="4824484" y="0"/>
                  </a:lnTo>
                  <a:lnTo>
                    <a:pt x="5813947" y="0"/>
                  </a:lnTo>
                  <a:lnTo>
                    <a:pt x="5813947" y="402609"/>
                  </a:lnTo>
                  <a:lnTo>
                    <a:pt x="6583718" y="402609"/>
                  </a:lnTo>
                  <a:lnTo>
                    <a:pt x="6583718" y="6167"/>
                  </a:lnTo>
                  <a:lnTo>
                    <a:pt x="86868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3FDABB-4002-45A6-8FB5-F0E46F9F8D2F}"/>
                </a:ext>
              </a:extLst>
            </p:cNvPr>
            <p:cNvSpPr txBox="1"/>
            <p:nvPr/>
          </p:nvSpPr>
          <p:spPr>
            <a:xfrm>
              <a:off x="409751" y="3379157"/>
              <a:ext cx="364603" cy="293953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662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Qm</a:t>
              </a:r>
              <a:endParaRPr lang="en-US" sz="1662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10AF500-5F46-4E85-A5BD-2282A2110B93}"/>
                </a:ext>
              </a:extLst>
            </p:cNvPr>
            <p:cNvGrpSpPr/>
            <p:nvPr/>
          </p:nvGrpSpPr>
          <p:grpSpPr>
            <a:xfrm>
              <a:off x="1127575" y="2751899"/>
              <a:ext cx="6120680" cy="1566099"/>
              <a:chOff x="1127575" y="2751899"/>
              <a:chExt cx="6120680" cy="21167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DB3D7DB-113D-451A-8DAB-E73419CE5D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652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08BEB8-FD83-4367-96E6-B65176EF34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037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0BE1DA7-A4C6-4F16-9652-E0D0AD1CD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197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DDAEA7-DE87-48DB-B31C-1ABFBF0B0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3020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7A2E7C8-2974-440A-A40B-4D2FD725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3060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DF9D8EA-7A63-4F74-A3E3-D09CA95B40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8255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875AE95-797F-4A03-906B-0DEE7224ED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7575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E2B6842-1E04-44D7-8A54-332B437AFB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275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20ED37-7C81-4CE9-BCC7-BACECD15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3170" y="2751899"/>
                <a:ext cx="0" cy="211672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99A5B5B-093A-4A9A-826F-6B95F4CFA49F}"/>
                </a:ext>
              </a:extLst>
            </p:cNvPr>
            <p:cNvGrpSpPr/>
            <p:nvPr/>
          </p:nvGrpSpPr>
          <p:grpSpPr>
            <a:xfrm>
              <a:off x="1530696" y="2235120"/>
              <a:ext cx="7652774" cy="2082879"/>
              <a:chOff x="1530696" y="2181063"/>
              <a:chExt cx="7652774" cy="2641089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F08A650-A3AE-437E-9ECE-39EFCD0EFD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0696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6B7298E-D0EA-4EC6-9170-76216D45A4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7243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1C468EB-1339-464E-B591-A57B02DD6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277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66F4D64-5D1D-4C5C-8AB2-3078C385D0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66548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147689-E521-4B71-9C53-F65AE984A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8467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A327909-BD90-4CB7-9A2F-AED5A8449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83470" y="2181063"/>
                <a:ext cx="0" cy="264108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A2921F7-3ACB-46FE-9801-ECA65BC3D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9914" y="2181063"/>
                <a:ext cx="0" cy="26410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0E0B97E-260C-4FF0-8A83-3B7DF6084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5009" y="2181063"/>
                <a:ext cx="0" cy="26410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7683453-00B1-4E97-9AF6-98B8BBC8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80104" y="2181063"/>
                <a:ext cx="0" cy="26410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53586EF-99CD-4914-A395-940523E684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35199" y="2181063"/>
                <a:ext cx="0" cy="264108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AE52117-52C7-4E41-AED2-338BF0D1EFF5}"/>
                </a:ext>
              </a:extLst>
            </p:cNvPr>
            <p:cNvCxnSpPr>
              <a:cxnSpLocks/>
            </p:cNvCxnSpPr>
            <p:nvPr/>
          </p:nvCxnSpPr>
          <p:spPr>
            <a:xfrm>
              <a:off x="655093" y="4638776"/>
              <a:ext cx="87083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4B37BE-A867-43F8-83A2-6082BD7997B8}"/>
                </a:ext>
              </a:extLst>
            </p:cNvPr>
            <p:cNvSpPr txBox="1"/>
            <p:nvPr/>
          </p:nvSpPr>
          <p:spPr>
            <a:xfrm>
              <a:off x="8351766" y="4509120"/>
              <a:ext cx="651684" cy="259311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477" dirty="0">
                  <a:cs typeface="Times New Roman" panose="02020603050405020304" pitchFamily="18" charset="0"/>
                </a:rPr>
                <a:t>Time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30821C1-1B1E-4618-929C-EDC4C969B895}"/>
                </a:ext>
              </a:extLst>
            </p:cNvPr>
            <p:cNvSpPr/>
            <p:nvPr/>
          </p:nvSpPr>
          <p:spPr>
            <a:xfrm>
              <a:off x="696295" y="3314700"/>
              <a:ext cx="8712200" cy="431800"/>
            </a:xfrm>
            <a:custGeom>
              <a:avLst/>
              <a:gdLst>
                <a:gd name="connsiteX0" fmla="*/ 0 w 8712200"/>
                <a:gd name="connsiteY0" fmla="*/ 431800 h 431800"/>
                <a:gd name="connsiteX1" fmla="*/ 476250 w 8712200"/>
                <a:gd name="connsiteY1" fmla="*/ 431800 h 431800"/>
                <a:gd name="connsiteX2" fmla="*/ 476250 w 8712200"/>
                <a:gd name="connsiteY2" fmla="*/ 12700 h 431800"/>
                <a:gd name="connsiteX3" fmla="*/ 3416300 w 8712200"/>
                <a:gd name="connsiteY3" fmla="*/ 12700 h 431800"/>
                <a:gd name="connsiteX4" fmla="*/ 3416300 w 8712200"/>
                <a:gd name="connsiteY4" fmla="*/ 431800 h 431800"/>
                <a:gd name="connsiteX5" fmla="*/ 3638550 w 8712200"/>
                <a:gd name="connsiteY5" fmla="*/ 431800 h 431800"/>
                <a:gd name="connsiteX6" fmla="*/ 3638550 w 8712200"/>
                <a:gd name="connsiteY6" fmla="*/ 0 h 431800"/>
                <a:gd name="connsiteX7" fmla="*/ 5835650 w 8712200"/>
                <a:gd name="connsiteY7" fmla="*/ 0 h 431800"/>
                <a:gd name="connsiteX8" fmla="*/ 5835650 w 8712200"/>
                <a:gd name="connsiteY8" fmla="*/ 425450 h 431800"/>
                <a:gd name="connsiteX9" fmla="*/ 8534400 w 8712200"/>
                <a:gd name="connsiteY9" fmla="*/ 425450 h 431800"/>
                <a:gd name="connsiteX10" fmla="*/ 8534400 w 8712200"/>
                <a:gd name="connsiteY10" fmla="*/ 6350 h 431800"/>
                <a:gd name="connsiteX11" fmla="*/ 8712200 w 8712200"/>
                <a:gd name="connsiteY11" fmla="*/ 6350 h 431800"/>
                <a:gd name="connsiteX0" fmla="*/ 0 w 8712200"/>
                <a:gd name="connsiteY0" fmla="*/ 431800 h 431800"/>
                <a:gd name="connsiteX1" fmla="*/ 476250 w 8712200"/>
                <a:gd name="connsiteY1" fmla="*/ 431800 h 431800"/>
                <a:gd name="connsiteX2" fmla="*/ 476250 w 8712200"/>
                <a:gd name="connsiteY2" fmla="*/ 12700 h 431800"/>
                <a:gd name="connsiteX3" fmla="*/ 3416300 w 8712200"/>
                <a:gd name="connsiteY3" fmla="*/ 12700 h 431800"/>
                <a:gd name="connsiteX4" fmla="*/ 3416300 w 8712200"/>
                <a:gd name="connsiteY4" fmla="*/ 431800 h 431800"/>
                <a:gd name="connsiteX5" fmla="*/ 3638550 w 8712200"/>
                <a:gd name="connsiteY5" fmla="*/ 431800 h 431800"/>
                <a:gd name="connsiteX6" fmla="*/ 3638550 w 8712200"/>
                <a:gd name="connsiteY6" fmla="*/ 0 h 431800"/>
                <a:gd name="connsiteX7" fmla="*/ 5835650 w 8712200"/>
                <a:gd name="connsiteY7" fmla="*/ 0 h 431800"/>
                <a:gd name="connsiteX8" fmla="*/ 5835650 w 8712200"/>
                <a:gd name="connsiteY8" fmla="*/ 425450 h 431800"/>
                <a:gd name="connsiteX9" fmla="*/ 7321550 w 8712200"/>
                <a:gd name="connsiteY9" fmla="*/ 425450 h 431800"/>
                <a:gd name="connsiteX10" fmla="*/ 8534400 w 8712200"/>
                <a:gd name="connsiteY10" fmla="*/ 6350 h 431800"/>
                <a:gd name="connsiteX11" fmla="*/ 8712200 w 8712200"/>
                <a:gd name="connsiteY11" fmla="*/ 6350 h 431800"/>
                <a:gd name="connsiteX0" fmla="*/ 0 w 8712200"/>
                <a:gd name="connsiteY0" fmla="*/ 431800 h 431800"/>
                <a:gd name="connsiteX1" fmla="*/ 476250 w 8712200"/>
                <a:gd name="connsiteY1" fmla="*/ 431800 h 431800"/>
                <a:gd name="connsiteX2" fmla="*/ 476250 w 8712200"/>
                <a:gd name="connsiteY2" fmla="*/ 12700 h 431800"/>
                <a:gd name="connsiteX3" fmla="*/ 3416300 w 8712200"/>
                <a:gd name="connsiteY3" fmla="*/ 12700 h 431800"/>
                <a:gd name="connsiteX4" fmla="*/ 3416300 w 8712200"/>
                <a:gd name="connsiteY4" fmla="*/ 431800 h 431800"/>
                <a:gd name="connsiteX5" fmla="*/ 3638550 w 8712200"/>
                <a:gd name="connsiteY5" fmla="*/ 431800 h 431800"/>
                <a:gd name="connsiteX6" fmla="*/ 3638550 w 8712200"/>
                <a:gd name="connsiteY6" fmla="*/ 0 h 431800"/>
                <a:gd name="connsiteX7" fmla="*/ 5835650 w 8712200"/>
                <a:gd name="connsiteY7" fmla="*/ 0 h 431800"/>
                <a:gd name="connsiteX8" fmla="*/ 5835650 w 8712200"/>
                <a:gd name="connsiteY8" fmla="*/ 425450 h 431800"/>
                <a:gd name="connsiteX9" fmla="*/ 7321550 w 8712200"/>
                <a:gd name="connsiteY9" fmla="*/ 425450 h 431800"/>
                <a:gd name="connsiteX10" fmla="*/ 6826250 w 8712200"/>
                <a:gd name="connsiteY10" fmla="*/ 6350 h 431800"/>
                <a:gd name="connsiteX11" fmla="*/ 8712200 w 8712200"/>
                <a:gd name="connsiteY11" fmla="*/ 6350 h 431800"/>
                <a:gd name="connsiteX0" fmla="*/ 0 w 8712200"/>
                <a:gd name="connsiteY0" fmla="*/ 431800 h 431800"/>
                <a:gd name="connsiteX1" fmla="*/ 476250 w 8712200"/>
                <a:gd name="connsiteY1" fmla="*/ 431800 h 431800"/>
                <a:gd name="connsiteX2" fmla="*/ 476250 w 8712200"/>
                <a:gd name="connsiteY2" fmla="*/ 12700 h 431800"/>
                <a:gd name="connsiteX3" fmla="*/ 3416300 w 8712200"/>
                <a:gd name="connsiteY3" fmla="*/ 12700 h 431800"/>
                <a:gd name="connsiteX4" fmla="*/ 3416300 w 8712200"/>
                <a:gd name="connsiteY4" fmla="*/ 431800 h 431800"/>
                <a:gd name="connsiteX5" fmla="*/ 3638550 w 8712200"/>
                <a:gd name="connsiteY5" fmla="*/ 431800 h 431800"/>
                <a:gd name="connsiteX6" fmla="*/ 3638550 w 8712200"/>
                <a:gd name="connsiteY6" fmla="*/ 0 h 431800"/>
                <a:gd name="connsiteX7" fmla="*/ 5835650 w 8712200"/>
                <a:gd name="connsiteY7" fmla="*/ 0 h 431800"/>
                <a:gd name="connsiteX8" fmla="*/ 5835650 w 8712200"/>
                <a:gd name="connsiteY8" fmla="*/ 425450 h 431800"/>
                <a:gd name="connsiteX9" fmla="*/ 6826250 w 8712200"/>
                <a:gd name="connsiteY9" fmla="*/ 425450 h 431800"/>
                <a:gd name="connsiteX10" fmla="*/ 6826250 w 8712200"/>
                <a:gd name="connsiteY10" fmla="*/ 6350 h 431800"/>
                <a:gd name="connsiteX11" fmla="*/ 8712200 w 8712200"/>
                <a:gd name="connsiteY11" fmla="*/ 635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12200" h="431800">
                  <a:moveTo>
                    <a:pt x="0" y="431800"/>
                  </a:moveTo>
                  <a:lnTo>
                    <a:pt x="476250" y="431800"/>
                  </a:lnTo>
                  <a:lnTo>
                    <a:pt x="476250" y="12700"/>
                  </a:lnTo>
                  <a:lnTo>
                    <a:pt x="3416300" y="12700"/>
                  </a:lnTo>
                  <a:lnTo>
                    <a:pt x="3416300" y="431800"/>
                  </a:lnTo>
                  <a:lnTo>
                    <a:pt x="3638550" y="431800"/>
                  </a:lnTo>
                  <a:lnTo>
                    <a:pt x="3638550" y="0"/>
                  </a:lnTo>
                  <a:lnTo>
                    <a:pt x="5835650" y="0"/>
                  </a:lnTo>
                  <a:lnTo>
                    <a:pt x="5835650" y="425450"/>
                  </a:lnTo>
                  <a:lnTo>
                    <a:pt x="6826250" y="425450"/>
                  </a:lnTo>
                  <a:lnTo>
                    <a:pt x="6826250" y="6350"/>
                  </a:lnTo>
                  <a:lnTo>
                    <a:pt x="8712200" y="6350"/>
                  </a:lnTo>
                </a:path>
              </a:pathLst>
            </a:cu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FEB5001-FFE5-435F-8526-0114A2E47F38}"/>
                </a:ext>
              </a:extLst>
            </p:cNvPr>
            <p:cNvSpPr/>
            <p:nvPr/>
          </p:nvSpPr>
          <p:spPr>
            <a:xfrm>
              <a:off x="696295" y="3892550"/>
              <a:ext cx="8712200" cy="425450"/>
            </a:xfrm>
            <a:custGeom>
              <a:avLst/>
              <a:gdLst>
                <a:gd name="connsiteX0" fmla="*/ 0 w 8712200"/>
                <a:gd name="connsiteY0" fmla="*/ 425450 h 425450"/>
                <a:gd name="connsiteX1" fmla="*/ 882650 w 8712200"/>
                <a:gd name="connsiteY1" fmla="*/ 425450 h 425450"/>
                <a:gd name="connsiteX2" fmla="*/ 882650 w 8712200"/>
                <a:gd name="connsiteY2" fmla="*/ 0 h 425450"/>
                <a:gd name="connsiteX3" fmla="*/ 5975350 w 8712200"/>
                <a:gd name="connsiteY3" fmla="*/ 0 h 425450"/>
                <a:gd name="connsiteX4" fmla="*/ 5975350 w 8712200"/>
                <a:gd name="connsiteY4" fmla="*/ 425450 h 425450"/>
                <a:gd name="connsiteX5" fmla="*/ 7683500 w 8712200"/>
                <a:gd name="connsiteY5" fmla="*/ 425450 h 425450"/>
                <a:gd name="connsiteX6" fmla="*/ 7683500 w 8712200"/>
                <a:gd name="connsiteY6" fmla="*/ 0 h 425450"/>
                <a:gd name="connsiteX7" fmla="*/ 8712200 w 8712200"/>
                <a:gd name="connsiteY7" fmla="*/ 0 h 42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12200" h="425450">
                  <a:moveTo>
                    <a:pt x="0" y="425450"/>
                  </a:moveTo>
                  <a:lnTo>
                    <a:pt x="882650" y="425450"/>
                  </a:lnTo>
                  <a:lnTo>
                    <a:pt x="882650" y="0"/>
                  </a:lnTo>
                  <a:lnTo>
                    <a:pt x="5975350" y="0"/>
                  </a:lnTo>
                  <a:lnTo>
                    <a:pt x="5975350" y="425450"/>
                  </a:lnTo>
                  <a:lnTo>
                    <a:pt x="7683500" y="425450"/>
                  </a:lnTo>
                  <a:lnTo>
                    <a:pt x="7683500" y="0"/>
                  </a:lnTo>
                  <a:lnTo>
                    <a:pt x="8712200" y="0"/>
                  </a:lnTo>
                </a:path>
              </a:pathLst>
            </a:custGeom>
            <a:noFill/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64132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8533"/>
    </mc:Choice>
    <mc:Fallback xmlns="">
      <p:transition spd="slow" advTm="46853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Symbols for Flip-Flops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85976"/>
            <a:ext cx="8229600" cy="2326411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A Flip-Flop has a similar symbol to a Latch</a:t>
            </a:r>
          </a:p>
          <a:p>
            <a:pPr>
              <a:spcBef>
                <a:spcPts val="1846"/>
              </a:spcBef>
            </a:pPr>
            <a:r>
              <a:rPr lang="en-US" dirty="0"/>
              <a:t>The difference is the arrowhead at the clock input</a:t>
            </a:r>
            <a:endParaRPr lang="en-US" i="1" dirty="0"/>
          </a:p>
          <a:p>
            <a:pPr>
              <a:spcBef>
                <a:spcPts val="1846"/>
              </a:spcBef>
            </a:pPr>
            <a:r>
              <a:rPr lang="en-US" dirty="0"/>
              <a:t>The arrowhead indicates sensitivity to the edge of the clock</a:t>
            </a:r>
          </a:p>
          <a:p>
            <a:pPr>
              <a:spcBef>
                <a:spcPts val="1846"/>
              </a:spcBef>
            </a:pPr>
            <a:r>
              <a:rPr lang="en-US" dirty="0"/>
              <a:t>A circle at the </a:t>
            </a:r>
            <a:r>
              <a:rPr lang="en-US" i="1" dirty="0" err="1"/>
              <a:t>Clk</a:t>
            </a:r>
            <a:r>
              <a:rPr lang="en-US" dirty="0"/>
              <a:t> input indicates negative edge-triggered FF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575996" y="2180683"/>
            <a:ext cx="2700303" cy="1703266"/>
            <a:chOff x="1037563" y="1313765"/>
            <a:chExt cx="2925328" cy="1845205"/>
          </a:xfrm>
        </p:grpSpPr>
        <p:grpSp>
          <p:nvGrpSpPr>
            <p:cNvPr id="4" name="Group 3"/>
            <p:cNvGrpSpPr/>
            <p:nvPr/>
          </p:nvGrpSpPr>
          <p:grpSpPr>
            <a:xfrm>
              <a:off x="1037563" y="1313765"/>
              <a:ext cx="2925328" cy="1845205"/>
              <a:chOff x="-132568" y="1313765"/>
              <a:chExt cx="2925328" cy="1845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-132568" y="2568542"/>
                    <a:ext cx="675077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221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𝑙𝑘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568" y="2568542"/>
                    <a:ext cx="675077" cy="4572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40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632520" y="1689248"/>
                <a:ext cx="2160240" cy="1107894"/>
                <a:chOff x="632520" y="1689248"/>
                <a:chExt cx="2340260" cy="1107894"/>
              </a:xfrm>
            </p:grpSpPr>
            <p:cxnSp>
              <p:nvCxnSpPr>
                <p:cNvPr id="12" name="Straight Connector 11"/>
                <p:cNvCxnSpPr>
                  <a:cxnSpLocks/>
                </p:cNvCxnSpPr>
                <p:nvPr/>
              </p:nvCxnSpPr>
              <p:spPr>
                <a:xfrm>
                  <a:off x="632520" y="1689248"/>
                  <a:ext cx="23402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632520" y="2797142"/>
                  <a:ext cx="23402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/>
              <p:cNvSpPr/>
              <p:nvPr/>
            </p:nvSpPr>
            <p:spPr>
              <a:xfrm>
                <a:off x="2252700" y="2699181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037565" y="1313765"/>
                <a:ext cx="1215135" cy="1845205"/>
              </a:xfrm>
              <a:prstGeom prst="rect">
                <a:avLst/>
              </a:prstGeom>
              <a:solidFill>
                <a:srgbClr val="FFE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Flip</a:t>
                </a:r>
                <a:endParaRPr lang="en-US" sz="2215" i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Flop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082568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568" y="1446992"/>
                    <a:ext cx="360041" cy="4572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034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1937664" y="1446992"/>
                    <a:ext cx="315036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664" y="1446992"/>
                    <a:ext cx="315036" cy="45720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9216" r="-13725" b="-14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1937664" y="2568542"/>
                    <a:ext cx="315036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215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15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ba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7664" y="2568542"/>
                    <a:ext cx="315036" cy="4572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6C191E-8F18-4A5A-863F-5746DE803F4D}"/>
                      </a:ext>
                    </a:extLst>
                  </p:cNvPr>
                  <p:cNvSpPr txBox="1"/>
                  <p:nvPr/>
                </p:nvSpPr>
                <p:spPr>
                  <a:xfrm>
                    <a:off x="-132568" y="1358770"/>
                    <a:ext cx="675077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𝐷𝑎𝑡𝑎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26C191E-8F18-4A5A-863F-5746DE803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568" y="1358770"/>
                    <a:ext cx="675077" cy="4572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622" r="-9910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Isosceles Triangle 13"/>
            <p:cNvSpPr/>
            <p:nvPr/>
          </p:nvSpPr>
          <p:spPr>
            <a:xfrm rot="5400000">
              <a:off x="2208589" y="267534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096000" y="2146115"/>
            <a:ext cx="2700301" cy="1703266"/>
            <a:chOff x="1037565" y="1313765"/>
            <a:chExt cx="2925326" cy="1845205"/>
          </a:xfrm>
        </p:grpSpPr>
        <p:grpSp>
          <p:nvGrpSpPr>
            <p:cNvPr id="17" name="Group 16"/>
            <p:cNvGrpSpPr/>
            <p:nvPr/>
          </p:nvGrpSpPr>
          <p:grpSpPr>
            <a:xfrm>
              <a:off x="1037565" y="1313765"/>
              <a:ext cx="2925326" cy="1845205"/>
              <a:chOff x="-132566" y="1313765"/>
              <a:chExt cx="2925326" cy="1845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-132566" y="2568542"/>
                    <a:ext cx="720080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sz="221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𝑙𝑘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566" y="2568542"/>
                    <a:ext cx="720080" cy="4572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Group 20"/>
              <p:cNvGrpSpPr/>
              <p:nvPr/>
            </p:nvGrpSpPr>
            <p:grpSpPr>
              <a:xfrm>
                <a:off x="632520" y="1689248"/>
                <a:ext cx="2160240" cy="1107894"/>
                <a:chOff x="632520" y="1689248"/>
                <a:chExt cx="2340260" cy="1107894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>
                  <a:off x="632520" y="1689248"/>
                  <a:ext cx="23402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632520" y="2797142"/>
                  <a:ext cx="234026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Oval 23"/>
              <p:cNvSpPr/>
              <p:nvPr/>
            </p:nvSpPr>
            <p:spPr>
              <a:xfrm>
                <a:off x="2252700" y="2699181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37565" y="1313765"/>
                <a:ext cx="1215135" cy="1845205"/>
              </a:xfrm>
              <a:prstGeom prst="rect">
                <a:avLst/>
              </a:prstGeom>
              <a:solidFill>
                <a:srgbClr val="FFE1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15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Flip</a:t>
                </a:r>
                <a:endParaRPr lang="en-US" sz="2215" i="1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 algn="ctr"/>
                <a:r>
                  <a:rPr lang="en-US" sz="2215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Flop 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57544" y="2693018"/>
                <a:ext cx="180020" cy="1800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2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82569" y="1446992"/>
                    <a:ext cx="315035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2569" y="1446992"/>
                    <a:ext cx="315035" cy="4572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769" r="-3846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92659" y="144699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59" y="1446992"/>
                    <a:ext cx="360041" cy="4572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119" r="-5085" b="-1466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892659" y="2568542"/>
                    <a:ext cx="360041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ar>
                            <m:barPr>
                              <m:pos m:val="top"/>
                              <m:ctrlPr>
                                <a:rPr lang="en-US" sz="2215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215" i="1" dirty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</m:ba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659" y="2568542"/>
                    <a:ext cx="360041" cy="4572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362CDB-CCFF-4D18-8CDC-F6815DA85699}"/>
                      </a:ext>
                    </a:extLst>
                  </p:cNvPr>
                  <p:cNvSpPr txBox="1"/>
                  <p:nvPr/>
                </p:nvSpPr>
                <p:spPr>
                  <a:xfrm>
                    <a:off x="-132566" y="1403775"/>
                    <a:ext cx="720080" cy="45720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𝐷𝑎𝑡𝑎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2362CDB-CCFF-4D18-8CDC-F6815DA85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32566" y="1403775"/>
                    <a:ext cx="720080" cy="4572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712" r="-11017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Isosceles Triangle 17"/>
            <p:cNvSpPr/>
            <p:nvPr/>
          </p:nvSpPr>
          <p:spPr>
            <a:xfrm rot="5400000">
              <a:off x="2208589" y="267534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300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5300D-82F5-89DC-15EB-E4F8898C8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179" y="1819811"/>
            <a:ext cx="4416822" cy="20534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Set and Reset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14" y="1713278"/>
            <a:ext cx="8435280" cy="2053436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dirty="0"/>
              <a:t>When Flip-Flops are powered, their initial state is </a:t>
            </a:r>
            <a:r>
              <a:rPr lang="en-US" b="1" dirty="0">
                <a:solidFill>
                  <a:srgbClr val="FF0000"/>
                </a:solidFill>
              </a:rPr>
              <a:t>unknown</a:t>
            </a:r>
          </a:p>
          <a:p>
            <a:pPr>
              <a:spcBef>
                <a:spcPts val="1385"/>
              </a:spcBef>
            </a:pPr>
            <a:r>
              <a:rPr lang="en-US" dirty="0"/>
              <a:t>Some flip-flops have an </a:t>
            </a:r>
            <a:r>
              <a:rPr lang="en-US" b="1" dirty="0">
                <a:solidFill>
                  <a:srgbClr val="FF0000"/>
                </a:solidFill>
              </a:rPr>
              <a:t>asynchronous Set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Reset</a:t>
            </a:r>
            <a:r>
              <a:rPr lang="en-US" dirty="0"/>
              <a:t> inputs</a:t>
            </a:r>
            <a:endParaRPr lang="en-US" i="1" dirty="0"/>
          </a:p>
          <a:p>
            <a:pPr>
              <a:spcBef>
                <a:spcPts val="1385"/>
              </a:spcBef>
            </a:pPr>
            <a:r>
              <a:rPr lang="en-US" dirty="0"/>
              <a:t>Set forces </a:t>
            </a:r>
            <a:r>
              <a:rPr lang="en-US" i="1" dirty="0"/>
              <a:t>Q</a:t>
            </a:r>
            <a:r>
              <a:rPr lang="en-US" dirty="0"/>
              <a:t> to become </a:t>
            </a:r>
            <a:r>
              <a:rPr lang="en-US" b="1" dirty="0">
                <a:solidFill>
                  <a:srgbClr val="008000"/>
                </a:solidFill>
              </a:rPr>
              <a:t>1</a:t>
            </a:r>
            <a:r>
              <a:rPr lang="en-US" dirty="0"/>
              <a:t>, independently of the clock</a:t>
            </a:r>
          </a:p>
          <a:p>
            <a:pPr>
              <a:spcBef>
                <a:spcPts val="1385"/>
              </a:spcBef>
            </a:pPr>
            <a:r>
              <a:rPr lang="en-US" dirty="0"/>
              <a:t>Reset forces </a:t>
            </a:r>
            <a:r>
              <a:rPr lang="en-US" i="1" dirty="0"/>
              <a:t>Q</a:t>
            </a:r>
            <a:r>
              <a:rPr lang="en-US" dirty="0"/>
              <a:t> to become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/>
              <a:t>, independently of the clock</a:t>
            </a:r>
            <a:endParaRPr lang="en-US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2467156" y="3629827"/>
            <a:ext cx="2590267" cy="2621687"/>
            <a:chOff x="1082570" y="3004936"/>
            <a:chExt cx="2880321" cy="3105345"/>
          </a:xfrm>
        </p:grpSpPr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2837765" y="5409220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82570" y="3882442"/>
                  <a:ext cx="720082" cy="24225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  <a:cs typeface="Times New Roman" panose="02020603050405020304" pitchFamily="18" charset="0"/>
                        </a:rPr>
                        <m:t>𝐷𝑎𝑡𝑎</m:t>
                      </m:r>
                    </m:oMath>
                  </a14:m>
                  <a:r>
                    <a:rPr lang="en-US" sz="1846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570" y="3882442"/>
                  <a:ext cx="720082" cy="242256"/>
                </a:xfrm>
                <a:prstGeom prst="rect">
                  <a:avLst/>
                </a:prstGeom>
                <a:blipFill>
                  <a:blip r:embed="rId3"/>
                  <a:stretch>
                    <a:fillRect l="-12712" b="-25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17585" y="4941939"/>
                  <a:ext cx="585066" cy="242256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46" i="1" dirty="0">
                          <a:latin typeface="Cambria Math"/>
                          <a:cs typeface="Times New Roman" panose="02020603050405020304" pitchFamily="18" charset="0"/>
                        </a:rPr>
                        <m:t>𝐶𝑙𝑘</m:t>
                      </m:r>
                    </m:oMath>
                  </a14:m>
                  <a:r>
                    <a:rPr lang="en-US" sz="1846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7585" y="4941939"/>
                  <a:ext cx="585066" cy="242256"/>
                </a:xfrm>
                <a:prstGeom prst="rect">
                  <a:avLst/>
                </a:prstGeom>
                <a:blipFill>
                  <a:blip r:embed="rId4"/>
                  <a:stretch>
                    <a:fillRect l="-15625" t="-5000" b="-25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802651" y="4001551"/>
              <a:ext cx="2160240" cy="1045841"/>
              <a:chOff x="632520" y="1751301"/>
              <a:chExt cx="2340260" cy="104584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632520" y="1751301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/>
            <p:cNvSpPr/>
            <p:nvPr/>
          </p:nvSpPr>
          <p:spPr>
            <a:xfrm>
              <a:off x="3422831" y="4949431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07696" y="3686947"/>
              <a:ext cx="1215135" cy="1722273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Flip</a:t>
              </a:r>
              <a:endParaRPr lang="en-US" sz="2215" i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Flop 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5400000">
              <a:off x="2208589" y="4925597"/>
              <a:ext cx="226814" cy="22860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567735" y="5859270"/>
                  <a:ext cx="572364" cy="25101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𝑅𝑒𝑠𝑒𝑡</m:t>
                            </m:r>
                          </m:e>
                        </m:acc>
                      </m:oMath>
                    </m:oMathPara>
                  </a14:m>
                  <a:endParaRPr lang="en-US" sz="184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7735" y="5859270"/>
                  <a:ext cx="572364" cy="251011"/>
                </a:xfrm>
                <a:prstGeom prst="rect">
                  <a:avLst/>
                </a:prstGeom>
                <a:blipFill>
                  <a:blip r:embed="rId5"/>
                  <a:stretch>
                    <a:fillRect l="-26596" r="-14894" b="-2195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107794" y="3761083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184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794" y="3761083"/>
                  <a:ext cx="360041" cy="457200"/>
                </a:xfrm>
                <a:prstGeom prst="rect">
                  <a:avLst/>
                </a:prstGeom>
                <a:blipFill>
                  <a:blip r:embed="rId6"/>
                  <a:stretch>
                    <a:fillRect l="-13559" b="-266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07794" y="4818792"/>
                  <a:ext cx="360041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1846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184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7794" y="4818792"/>
                  <a:ext cx="360041" cy="457200"/>
                </a:xfrm>
                <a:prstGeom prst="rect">
                  <a:avLst/>
                </a:prstGeom>
                <a:blipFill>
                  <a:blip r:embed="rId7"/>
                  <a:stretch>
                    <a:fillRect l="-13559" b="-8000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DA62FC-A634-4123-9AE7-402B7B9F1E26}"/>
                    </a:ext>
                  </a:extLst>
                </p:cNvPr>
                <p:cNvSpPr txBox="1"/>
                <p:nvPr/>
              </p:nvSpPr>
              <p:spPr>
                <a:xfrm>
                  <a:off x="2252700" y="3762871"/>
                  <a:ext cx="315036" cy="45720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846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84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DA62FC-A634-4123-9AE7-402B7B9F1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700" y="3762871"/>
                  <a:ext cx="315036" cy="457200"/>
                </a:xfrm>
                <a:prstGeom prst="rect">
                  <a:avLst/>
                </a:prstGeom>
                <a:blipFill>
                  <a:blip r:embed="rId8"/>
                  <a:stretch>
                    <a:fillRect l="-17647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8C9BF8-5036-4A1F-A4CA-D4D781A78660}"/>
                    </a:ext>
                  </a:extLst>
                </p:cNvPr>
                <p:cNvSpPr txBox="1"/>
                <p:nvPr/>
              </p:nvSpPr>
              <p:spPr>
                <a:xfrm>
                  <a:off x="2625441" y="3004936"/>
                  <a:ext cx="482354" cy="251011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46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𝑆𝑒𝑡</m:t>
                            </m:r>
                          </m:e>
                        </m:acc>
                      </m:oMath>
                    </m:oMathPara>
                  </a14:m>
                  <a:endParaRPr lang="en-US" sz="1846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38C9BF8-5036-4A1F-A4CA-D4D781A78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5441" y="3004936"/>
                  <a:ext cx="482354" cy="251011"/>
                </a:xfrm>
                <a:prstGeom prst="rect">
                  <a:avLst/>
                </a:prstGeom>
                <a:blipFill>
                  <a:blip r:embed="rId9"/>
                  <a:stretch>
                    <a:fillRect l="-13924" b="-2195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2C55D66-B26B-4D96-A6C2-B008F6C781DB}"/>
                </a:ext>
              </a:extLst>
            </p:cNvPr>
            <p:cNvCxnSpPr>
              <a:cxnSpLocks/>
            </p:cNvCxnSpPr>
            <p:nvPr/>
          </p:nvCxnSpPr>
          <p:spPr>
            <a:xfrm>
              <a:off x="2837765" y="3319971"/>
              <a:ext cx="0" cy="36004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4DD4E04-87CD-407A-A185-244118874824}"/>
                </a:ext>
              </a:extLst>
            </p:cNvPr>
            <p:cNvSpPr/>
            <p:nvPr/>
          </p:nvSpPr>
          <p:spPr>
            <a:xfrm>
              <a:off x="2747755" y="3491026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FAB9C0-FA52-44B4-B67A-BD6A991D67F8}"/>
                </a:ext>
              </a:extLst>
            </p:cNvPr>
            <p:cNvSpPr/>
            <p:nvPr/>
          </p:nvSpPr>
          <p:spPr>
            <a:xfrm>
              <a:off x="2747755" y="5415389"/>
              <a:ext cx="180020" cy="1800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Table 37"/>
              <p:cNvGraphicFramePr>
                <a:graphicFrameLocks noGrp="1"/>
              </p:cNvGraphicFramePr>
              <p:nvPr/>
            </p:nvGraphicFramePr>
            <p:xfrm>
              <a:off x="6012914" y="3610763"/>
              <a:ext cx="3946591" cy="2227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8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3056">
                      <a:extLst>
                        <a:ext uri="{9D8B030D-6E8A-4147-A177-3AD203B41FA5}">
                          <a16:colId xmlns:a16="http://schemas.microsoft.com/office/drawing/2014/main" val="2613606737"/>
                        </a:ext>
                      </a:extLst>
                    </a:gridCol>
                    <a:gridCol w="647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2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27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Inputs</a:t>
                          </a:r>
                        </a:p>
                      </a:txBody>
                      <a:tcPr marL="84406" marR="84406" marT="42203" marB="42203"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</a:p>
                      </a:txBody>
                      <a:tcPr marL="84406" marR="84406" marT="42203" marB="42203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9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𝑆𝑒𝑡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𝑅𝑒𝑠𝑒𝑡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𝐷𝑎𝑡𝑎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𝐶𝑙𝑘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𝑄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2088810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19108649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Table 37"/>
              <p:cNvGraphicFramePr>
                <a:graphicFrameLocks noGrp="1"/>
              </p:cNvGraphicFramePr>
              <p:nvPr/>
            </p:nvGraphicFramePr>
            <p:xfrm>
              <a:off x="6012914" y="3610763"/>
              <a:ext cx="3946591" cy="2227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78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43056">
                      <a:extLst>
                        <a:ext uri="{9D8B030D-6E8A-4147-A177-3AD203B41FA5}">
                          <a16:colId xmlns:a16="http://schemas.microsoft.com/office/drawing/2014/main" val="2613606737"/>
                        </a:ext>
                      </a:extLst>
                    </a:gridCol>
                    <a:gridCol w="647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27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301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27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</a:rPr>
                            <a:t>Inputs</a:t>
                          </a:r>
                        </a:p>
                      </a:txBody>
                      <a:tcPr marL="84406" marR="84406" marT="42203" marB="42203"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Outputs</a:t>
                          </a:r>
                        </a:p>
                      </a:txBody>
                      <a:tcPr marL="84406" marR="84406" marT="42203" marB="42203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sz="2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9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971" t="-98485" r="-533010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85246" t="-98485" r="-350000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13208" t="-98485" r="-302830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99099" t="-98485" r="-189189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61458" t="-98485" r="-118750" b="-38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84406" marR="84406" marT="42203" marB="42203" anchor="b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490000" t="-98485" r="-3636" b="-38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X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208881065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↑</a:t>
                          </a:r>
                        </a:p>
                      </a:txBody>
                      <a:tcPr marL="84406" marR="84406" marT="42203" marB="42203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1</a:t>
                          </a:r>
                        </a:p>
                      </a:txBody>
                      <a:tcPr marL="84406" marR="84406" marT="42203" marB="42203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Consolas" panose="020B0609020204030204" pitchFamily="49" charset="0"/>
                              <a:cs typeface="Consolas" panose="020B0609020204030204" pitchFamily="49" charset="0"/>
                            </a:rPr>
                            <a:t>0</a:t>
                          </a:r>
                        </a:p>
                      </a:txBody>
                      <a:tcPr marL="84406" marR="84406" marT="42203" marB="42203"/>
                    </a:tc>
                    <a:extLst>
                      <a:ext uri="{0D108BD9-81ED-4DB2-BD59-A6C34878D82A}">
                        <a16:rowId xmlns:a16="http://schemas.microsoft.com/office/drawing/2014/main" val="19108649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9" name="TextBox 38"/>
          <p:cNvSpPr txBox="1"/>
          <p:nvPr/>
        </p:nvSpPr>
        <p:spPr>
          <a:xfrm>
            <a:off x="7134578" y="5921585"/>
            <a:ext cx="1744809" cy="41609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846" b="1" dirty="0">
                <a:latin typeface="Calibri" panose="020F0502020204030204" pitchFamily="34" charset="0"/>
                <a:cs typeface="Times New Roman" panose="02020603050405020304" pitchFamily="18" charset="0"/>
              </a:rPr>
              <a:t>Function Table</a:t>
            </a:r>
          </a:p>
        </p:txBody>
      </p:sp>
    </p:spTree>
    <p:extLst>
      <p:ext uri="{BB962C8B-B14F-4D97-AF65-F5344CB8AC3E}">
        <p14:creationId xmlns:p14="http://schemas.microsoft.com/office/powerpoint/2010/main" val="3089683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CEB99C-A493-EE4B-42B2-83C32DD50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18"/>
          <a:stretch/>
        </p:blipFill>
        <p:spPr>
          <a:xfrm>
            <a:off x="1037167" y="1736726"/>
            <a:ext cx="10117666" cy="46080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F6FD4-768E-2345-C716-9F2B65D3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Set and Reset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684EF-02E1-4393-20C9-FE4BA662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M. Zain Uddin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25EA2-9FE6-6466-DA9E-A8484FB5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6B1003-78F8-4240-9930-0277CEDB91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2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44483"/>
            <a:ext cx="10058400" cy="815250"/>
          </a:xfrm>
        </p:spPr>
        <p:txBody>
          <a:bodyPr/>
          <a:lstStyle/>
          <a:p>
            <a:r>
              <a:rPr lang="en-US" dirty="0"/>
              <a:t>Combinational versus 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87" y="1765062"/>
            <a:ext cx="9790922" cy="5234427"/>
          </a:xfrm>
        </p:spPr>
        <p:txBody>
          <a:bodyPr>
            <a:normAutofit/>
          </a:bodyPr>
          <a:lstStyle/>
          <a:p>
            <a:pPr>
              <a:spcBef>
                <a:spcPts val="1385"/>
              </a:spcBef>
            </a:pPr>
            <a:r>
              <a:rPr lang="en-US" sz="1600" dirty="0"/>
              <a:t>Two classes of digital circuits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Combinational Circuits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Sequential Circuits</a:t>
            </a:r>
          </a:p>
          <a:p>
            <a:pPr>
              <a:spcBef>
                <a:spcPts val="1385"/>
              </a:spcBef>
            </a:pPr>
            <a:r>
              <a:rPr lang="en-US" sz="1600" dirty="0"/>
              <a:t>Combinational Circuit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Outputs = F(Inputs)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Function of Inputs only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NO internal memory</a:t>
            </a:r>
          </a:p>
          <a:p>
            <a:pPr>
              <a:spcBef>
                <a:spcPts val="1385"/>
              </a:spcBef>
            </a:pPr>
            <a:r>
              <a:rPr lang="en-US" sz="1600" dirty="0"/>
              <a:t>Sequential Circuit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Outputs is a function of Inputs and internal Memory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There is an internal memory that stores the state of the circuit</a:t>
            </a:r>
          </a:p>
          <a:p>
            <a:pPr lvl="1">
              <a:spcBef>
                <a:spcPts val="1385"/>
              </a:spcBef>
            </a:pPr>
            <a:r>
              <a:rPr lang="en-US" sz="1400" dirty="0"/>
              <a:t>Time is very important: memory changes with time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597484" y="2972028"/>
            <a:ext cx="4652825" cy="1204749"/>
            <a:chOff x="4547955" y="1583795"/>
            <a:chExt cx="5040560" cy="1305145"/>
          </a:xfrm>
        </p:grpSpPr>
        <p:sp>
          <p:nvSpPr>
            <p:cNvPr id="4" name="TextBox 3"/>
            <p:cNvSpPr txBox="1"/>
            <p:nvPr/>
          </p:nvSpPr>
          <p:spPr>
            <a:xfrm>
              <a:off x="6078126" y="1583795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Circuit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5493060" y="2236367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8058344" y="2236367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547955" y="2011342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688415" y="2011342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Outputs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86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JK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1244" y="1700308"/>
            <a:ext cx="8724047" cy="2409498"/>
          </a:xfrm>
        </p:spPr>
        <p:txBody>
          <a:bodyPr>
            <a:normAutofit/>
          </a:bodyPr>
          <a:lstStyle/>
          <a:p>
            <a:pPr>
              <a:spcBef>
                <a:spcPts val="1108"/>
              </a:spcBef>
            </a:pPr>
            <a:r>
              <a:rPr lang="en-US" dirty="0"/>
              <a:t>The </a:t>
            </a:r>
            <a:r>
              <a:rPr lang="en-US" i="1" dirty="0"/>
              <a:t>D</a:t>
            </a:r>
            <a:r>
              <a:rPr lang="en-US" dirty="0"/>
              <a:t> Flip-Flop is the most commonly used type</a:t>
            </a:r>
          </a:p>
          <a:p>
            <a:pPr>
              <a:spcBef>
                <a:spcPts val="1108"/>
              </a:spcBef>
            </a:pPr>
            <a:r>
              <a:rPr lang="en-US" dirty="0"/>
              <a:t>The </a:t>
            </a:r>
            <a:r>
              <a:rPr lang="en-US" i="1" dirty="0"/>
              <a:t>JK</a:t>
            </a:r>
            <a:r>
              <a:rPr lang="en-US" dirty="0"/>
              <a:t> is another type of Flip-Flop with inputs: </a:t>
            </a:r>
            <a:r>
              <a:rPr lang="en-US" i="1" dirty="0"/>
              <a:t>J, K</a:t>
            </a:r>
            <a:r>
              <a:rPr lang="en-US" dirty="0"/>
              <a:t>, and </a:t>
            </a:r>
            <a:r>
              <a:rPr lang="en-US" i="1" dirty="0" err="1"/>
              <a:t>Clk</a:t>
            </a:r>
            <a:endParaRPr lang="en-US" i="1" dirty="0"/>
          </a:p>
          <a:p>
            <a:pPr>
              <a:spcBef>
                <a:spcPts val="1108"/>
              </a:spcBef>
            </a:pPr>
            <a:r>
              <a:rPr lang="en-US" dirty="0"/>
              <a:t>When </a:t>
            </a:r>
            <a:r>
              <a:rPr lang="en-US" i="1" dirty="0"/>
              <a:t>JK</a:t>
            </a:r>
            <a:r>
              <a:rPr lang="en-US" dirty="0"/>
              <a:t> = 10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Set, When </a:t>
            </a:r>
            <a:r>
              <a:rPr lang="en-US" i="1" dirty="0"/>
              <a:t>JK</a:t>
            </a:r>
            <a:r>
              <a:rPr lang="en-US" dirty="0"/>
              <a:t> = 01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Reset</a:t>
            </a:r>
          </a:p>
          <a:p>
            <a:pPr>
              <a:spcBef>
                <a:spcPts val="1108"/>
              </a:spcBef>
            </a:pPr>
            <a:r>
              <a:rPr lang="en-US" dirty="0"/>
              <a:t>When</a:t>
            </a:r>
            <a:r>
              <a:rPr lang="en-US" i="1" dirty="0"/>
              <a:t> JK</a:t>
            </a:r>
            <a:r>
              <a:rPr lang="en-US" dirty="0"/>
              <a:t> = 00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No change, When </a:t>
            </a:r>
            <a:r>
              <a:rPr lang="en-US" i="1" dirty="0"/>
              <a:t>JK</a:t>
            </a:r>
            <a:r>
              <a:rPr lang="en-US" dirty="0"/>
              <a:t> = 11 </a:t>
            </a:r>
            <a:r>
              <a:rPr lang="en-US" dirty="0">
                <a:sym typeface="Wingdings" panose="05000000000000000000" pitchFamily="2" charset="2"/>
              </a:rPr>
              <a:t> Invert </a:t>
            </a:r>
            <a:r>
              <a:rPr lang="en-US" dirty="0"/>
              <a:t>outputs</a:t>
            </a:r>
          </a:p>
          <a:p>
            <a:pPr>
              <a:spcBef>
                <a:spcPts val="1108"/>
              </a:spcBef>
            </a:pPr>
            <a:r>
              <a:rPr lang="en-US" i="1" dirty="0"/>
              <a:t>JK</a:t>
            </a:r>
            <a:r>
              <a:rPr lang="en-US" dirty="0"/>
              <a:t> can be implemented using two Clocked </a:t>
            </a:r>
            <a:r>
              <a:rPr lang="en-US" i="1" dirty="0"/>
              <a:t>SR</a:t>
            </a:r>
            <a:r>
              <a:rPr lang="en-US" dirty="0"/>
              <a:t> latches and gates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107865" y="3718721"/>
            <a:ext cx="7560840" cy="2535209"/>
            <a:chOff x="407495" y="3705308"/>
            <a:chExt cx="8190910" cy="2746476"/>
          </a:xfrm>
        </p:grpSpPr>
        <p:sp>
          <p:nvSpPr>
            <p:cNvPr id="72" name="Freeform 71"/>
            <p:cNvSpPr/>
            <p:nvPr/>
          </p:nvSpPr>
          <p:spPr>
            <a:xfrm>
              <a:off x="3062789" y="5064981"/>
              <a:ext cx="3171033" cy="1097280"/>
            </a:xfrm>
            <a:custGeom>
              <a:avLst/>
              <a:gdLst>
                <a:gd name="connsiteX0" fmla="*/ 0 w 3252084"/>
                <a:gd name="connsiteY0" fmla="*/ 0 h 1097280"/>
                <a:gd name="connsiteX1" fmla="*/ 0 w 3252084"/>
                <a:gd name="connsiteY1" fmla="*/ 1097280 h 1097280"/>
                <a:gd name="connsiteX2" fmla="*/ 2242268 w 3252084"/>
                <a:gd name="connsiteY2" fmla="*/ 1097280 h 1097280"/>
                <a:gd name="connsiteX3" fmla="*/ 2242268 w 3252084"/>
                <a:gd name="connsiteY3" fmla="*/ 15902 h 1097280"/>
                <a:gd name="connsiteX4" fmla="*/ 3252084 w 3252084"/>
                <a:gd name="connsiteY4" fmla="*/ 15902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084" h="1097280">
                  <a:moveTo>
                    <a:pt x="0" y="0"/>
                  </a:moveTo>
                  <a:lnTo>
                    <a:pt x="0" y="1097280"/>
                  </a:lnTo>
                  <a:lnTo>
                    <a:pt x="2242268" y="1097280"/>
                  </a:lnTo>
                  <a:lnTo>
                    <a:pt x="2242268" y="15902"/>
                  </a:lnTo>
                  <a:lnTo>
                    <a:pt x="3252084" y="1590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1487615" y="5184195"/>
              <a:ext cx="589564" cy="411480"/>
              <a:chOff x="1487615" y="4509120"/>
              <a:chExt cx="589564" cy="41148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1712640" y="4734145"/>
                <a:ext cx="3645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64865" r="-24324" b="-2985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5" name="Straight Connector 24"/>
            <p:cNvCxnSpPr/>
            <p:nvPr/>
          </p:nvCxnSpPr>
          <p:spPr>
            <a:xfrm>
              <a:off x="1262590" y="5065981"/>
              <a:ext cx="2000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2612741" y="4573574"/>
              <a:ext cx="3617776" cy="997105"/>
              <a:chOff x="632520" y="1689248"/>
              <a:chExt cx="2340260" cy="1107894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47955" y="405907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55" y="4059070"/>
                  <a:ext cx="324037" cy="41148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2830" r="-9434" b="-2058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547955" y="5068466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2215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15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2215" i="1" dirty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7955" y="5068466"/>
                  <a:ext cx="324037" cy="41148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20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340934" y="5482514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56307" y="4235639"/>
              <a:ext cx="1084627" cy="1660685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6154" rIns="0"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SR Latch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310312" y="4355543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4355543"/>
                  <a:ext cx="324037" cy="41148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075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310312" y="5364939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5364939"/>
                  <a:ext cx="324037" cy="41148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641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10312" y="4843207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312" y="4843207"/>
                  <a:ext cx="324037" cy="41148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41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/>
            <p:cNvGrpSpPr/>
            <p:nvPr/>
          </p:nvGrpSpPr>
          <p:grpSpPr>
            <a:xfrm>
              <a:off x="7293260" y="4577025"/>
              <a:ext cx="948681" cy="997105"/>
              <a:chOff x="632520" y="1689248"/>
              <a:chExt cx="2340260" cy="1107894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632520" y="1689248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632520" y="2797142"/>
                <a:ext cx="234026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274368" y="4358994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368" y="4358994"/>
                  <a:ext cx="324037" cy="41148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33962" r="-13208" b="-20588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8274368" y="536839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ar>
                          <m:barPr>
                            <m:pos m:val="top"/>
                            <m:ctrlPr>
                              <a:rPr lang="en-US" sz="2215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en-US" sz="2215" i="1" dirty="0">
                                <a:latin typeface="Cambria Math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ba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368" y="5368390"/>
                  <a:ext cx="324037" cy="41148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/>
            <p:cNvSpPr/>
            <p:nvPr/>
          </p:nvSpPr>
          <p:spPr>
            <a:xfrm>
              <a:off x="7315144" y="5485965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6230517" y="4239090"/>
              <a:ext cx="1084627" cy="1660685"/>
            </a:xfrm>
            <a:prstGeom prst="rect">
              <a:avLst/>
            </a:prstGeom>
            <a:solidFill>
              <a:srgbClr val="FFE1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166154" rIns="0" rtlCol="0" anchor="ctr"/>
            <a:lstStyle/>
            <a:p>
              <a:pPr algn="ctr"/>
              <a:r>
                <a:rPr lang="en-US" sz="2215" dirty="0">
                  <a:solidFill>
                    <a:schemeClr val="tx1"/>
                  </a:solidFill>
                  <a:latin typeface="Calibri" panose="020F0502020204030204" pitchFamily="34" charset="0"/>
                </a:rPr>
                <a:t>SR Latch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284522" y="4358994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4358994"/>
                  <a:ext cx="324037" cy="411480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075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284522" y="5368390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5368390"/>
                  <a:ext cx="324037" cy="411480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6415"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284522" y="4846658"/>
                  <a:ext cx="32403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4522" y="4846658"/>
                  <a:ext cx="324037" cy="41148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415" b="-1471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Isosceles Triangle 52"/>
            <p:cNvSpPr/>
            <p:nvPr/>
          </p:nvSpPr>
          <p:spPr>
            <a:xfrm rot="5400000">
              <a:off x="5554049" y="4915435"/>
              <a:ext cx="373075" cy="3150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/>
            <p:cNvSpPr/>
            <p:nvPr/>
          </p:nvSpPr>
          <p:spPr>
            <a:xfrm>
              <a:off x="5916107" y="4993074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256307" y="3879050"/>
              <a:ext cx="1084627" cy="3035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Master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07495" y="4824155"/>
                  <a:ext cx="774087" cy="41148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lIns="0" tIns="0" rIns="0" bIns="0" rtlCol="0" anchor="ctr" anchorCtr="0"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215" i="1" dirty="0">
                            <a:latin typeface="Cambria Math"/>
                            <a:cs typeface="Times New Roman" panose="02020603050405020304" pitchFamily="18" charset="0"/>
                          </a:rPr>
                          <m:t>𝐶𝑙𝑘</m:t>
                        </m:r>
                      </m:oMath>
                    </m:oMathPara>
                  </a14:m>
                  <a:endParaRPr lang="en-US" sz="2215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95" y="4824155"/>
                  <a:ext cx="774087" cy="41148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2985"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lowchart: Delay 58"/>
            <p:cNvSpPr/>
            <p:nvPr/>
          </p:nvSpPr>
          <p:spPr>
            <a:xfrm>
              <a:off x="2072680" y="4309814"/>
              <a:ext cx="540060" cy="514341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Delay 60"/>
            <p:cNvSpPr/>
            <p:nvPr/>
          </p:nvSpPr>
          <p:spPr>
            <a:xfrm>
              <a:off x="2072680" y="5307875"/>
              <a:ext cx="540060" cy="514341"/>
            </a:xfrm>
            <a:prstGeom prst="flowChartDelay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213140" y="3879050"/>
              <a:ext cx="1084627" cy="30352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latin typeface="Calibri" panose="020F0502020204030204" pitchFamily="34" charset="0"/>
                  <a:cs typeface="Times New Roman" panose="02020603050405020304" pitchFamily="18" charset="0"/>
                </a:rPr>
                <a:t>Slave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1892410" y="3705308"/>
              <a:ext cx="5796501" cy="1868556"/>
            </a:xfrm>
            <a:custGeom>
              <a:avLst/>
              <a:gdLst>
                <a:gd name="connsiteX0" fmla="*/ 174929 w 5796501"/>
                <a:gd name="connsiteY0" fmla="*/ 699715 h 1868556"/>
                <a:gd name="connsiteX1" fmla="*/ 0 w 5796501"/>
                <a:gd name="connsiteY1" fmla="*/ 699715 h 1868556"/>
                <a:gd name="connsiteX2" fmla="*/ 0 w 5796501"/>
                <a:gd name="connsiteY2" fmla="*/ 0 h 1868556"/>
                <a:gd name="connsiteX3" fmla="*/ 5796501 w 5796501"/>
                <a:gd name="connsiteY3" fmla="*/ 0 h 1868556"/>
                <a:gd name="connsiteX4" fmla="*/ 5796501 w 5796501"/>
                <a:gd name="connsiteY4" fmla="*/ 1868556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6501" h="1868556">
                  <a:moveTo>
                    <a:pt x="174929" y="699715"/>
                  </a:moveTo>
                  <a:lnTo>
                    <a:pt x="0" y="699715"/>
                  </a:lnTo>
                  <a:lnTo>
                    <a:pt x="0" y="0"/>
                  </a:lnTo>
                  <a:lnTo>
                    <a:pt x="5796501" y="0"/>
                  </a:lnTo>
                  <a:lnTo>
                    <a:pt x="5796501" y="186855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65" name="Freeform 64"/>
            <p:cNvSpPr/>
            <p:nvPr/>
          </p:nvSpPr>
          <p:spPr>
            <a:xfrm flipV="1">
              <a:off x="1892411" y="4583228"/>
              <a:ext cx="6030920" cy="1868556"/>
            </a:xfrm>
            <a:custGeom>
              <a:avLst/>
              <a:gdLst>
                <a:gd name="connsiteX0" fmla="*/ 174929 w 5796501"/>
                <a:gd name="connsiteY0" fmla="*/ 699715 h 1868556"/>
                <a:gd name="connsiteX1" fmla="*/ 0 w 5796501"/>
                <a:gd name="connsiteY1" fmla="*/ 699715 h 1868556"/>
                <a:gd name="connsiteX2" fmla="*/ 0 w 5796501"/>
                <a:gd name="connsiteY2" fmla="*/ 0 h 1868556"/>
                <a:gd name="connsiteX3" fmla="*/ 5796501 w 5796501"/>
                <a:gd name="connsiteY3" fmla="*/ 0 h 1868556"/>
                <a:gd name="connsiteX4" fmla="*/ 5796501 w 5796501"/>
                <a:gd name="connsiteY4" fmla="*/ 1868556 h 186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6501" h="1868556">
                  <a:moveTo>
                    <a:pt x="174929" y="699715"/>
                  </a:moveTo>
                  <a:lnTo>
                    <a:pt x="0" y="699715"/>
                  </a:lnTo>
                  <a:lnTo>
                    <a:pt x="0" y="0"/>
                  </a:lnTo>
                  <a:lnTo>
                    <a:pt x="5796501" y="0"/>
                  </a:lnTo>
                  <a:lnTo>
                    <a:pt x="5796501" y="186855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1487615" y="4509120"/>
              <a:ext cx="589564" cy="411480"/>
              <a:chOff x="1487615" y="4509120"/>
              <a:chExt cx="589564" cy="41148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1712640" y="4734145"/>
                <a:ext cx="36453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noFill/>
                  <a:ln w="25400">
                    <a:noFill/>
                  </a:ln>
                </p:spPr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215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en-US" sz="2215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7615" y="4509120"/>
                    <a:ext cx="225024" cy="411480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l="-54054" r="-16216" b="-22388"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Isosceles Triangle 73"/>
            <p:cNvSpPr/>
            <p:nvPr/>
          </p:nvSpPr>
          <p:spPr>
            <a:xfrm rot="5400000">
              <a:off x="2403699" y="4906131"/>
              <a:ext cx="373075" cy="315035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2765757" y="4983770"/>
              <a:ext cx="162018" cy="162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379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685" y="1736726"/>
            <a:ext cx="8229600" cy="2326412"/>
          </a:xfrm>
        </p:spPr>
        <p:txBody>
          <a:bodyPr>
            <a:normAutofit/>
          </a:bodyPr>
          <a:lstStyle/>
          <a:p>
            <a:pPr>
              <a:spcBef>
                <a:spcPts val="1846"/>
              </a:spcBef>
            </a:pPr>
            <a:r>
              <a:rPr lang="en-US" dirty="0"/>
              <a:t>The </a:t>
            </a:r>
            <a:r>
              <a:rPr lang="en-US" i="1" dirty="0"/>
              <a:t>T</a:t>
            </a:r>
            <a:r>
              <a:rPr lang="en-US" dirty="0"/>
              <a:t> (Toggle) flip-flop has inputs: </a:t>
            </a:r>
            <a:r>
              <a:rPr lang="en-US" i="1" dirty="0"/>
              <a:t>T </a:t>
            </a:r>
            <a:r>
              <a:rPr lang="en-US" dirty="0"/>
              <a:t>and </a:t>
            </a:r>
            <a:r>
              <a:rPr lang="en-US" i="1" dirty="0" err="1"/>
              <a:t>Clk</a:t>
            </a:r>
            <a:endParaRPr lang="en-US" i="1" dirty="0"/>
          </a:p>
          <a:p>
            <a:pPr>
              <a:spcBef>
                <a:spcPts val="1846"/>
              </a:spcBef>
            </a:pPr>
            <a:r>
              <a:rPr lang="en-US" dirty="0"/>
              <a:t>When </a:t>
            </a:r>
            <a:r>
              <a:rPr lang="en-US" i="1" dirty="0"/>
              <a:t>T</a:t>
            </a:r>
            <a:r>
              <a:rPr lang="en-US" dirty="0"/>
              <a:t> = 0 </a:t>
            </a:r>
            <a:r>
              <a:rPr lang="en-US" dirty="0">
                <a:sym typeface="Wingdings" panose="05000000000000000000" pitchFamily="2" charset="2"/>
              </a:rPr>
              <a:t> No change, When </a:t>
            </a:r>
            <a:r>
              <a:rPr lang="en-US" i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= 1  Invert outputs</a:t>
            </a:r>
          </a:p>
          <a:p>
            <a:pPr>
              <a:spcBef>
                <a:spcPts val="1846"/>
              </a:spcBef>
            </a:pPr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i="1" dirty="0">
                <a:sym typeface="Wingdings" panose="05000000000000000000" pitchFamily="2" charset="2"/>
              </a:rPr>
              <a:t>T</a:t>
            </a:r>
            <a:r>
              <a:rPr lang="en-US" dirty="0">
                <a:sym typeface="Wingdings" panose="05000000000000000000" pitchFamily="2" charset="2"/>
              </a:rPr>
              <a:t> flip-flop can be implemented using a </a:t>
            </a:r>
            <a:r>
              <a:rPr lang="en-US" i="1" dirty="0">
                <a:sym typeface="Wingdings" panose="05000000000000000000" pitchFamily="2" charset="2"/>
              </a:rPr>
              <a:t>JK</a:t>
            </a:r>
            <a:r>
              <a:rPr lang="en-US" dirty="0">
                <a:sym typeface="Wingdings" panose="05000000000000000000" pitchFamily="2" charset="2"/>
              </a:rPr>
              <a:t> flip-flop</a:t>
            </a:r>
          </a:p>
          <a:p>
            <a:pPr>
              <a:spcBef>
                <a:spcPts val="1846"/>
              </a:spcBef>
            </a:pPr>
            <a:r>
              <a:rPr lang="en-US" dirty="0"/>
              <a:t>It can also be implemented using a </a:t>
            </a:r>
            <a:r>
              <a:rPr lang="en-US" i="1" dirty="0"/>
              <a:t>D</a:t>
            </a:r>
            <a:r>
              <a:rPr lang="en-US" dirty="0"/>
              <a:t> flip-flop and a XOR gate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0545" y="3678259"/>
            <a:ext cx="8138221" cy="2245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356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Characteristic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9010" y="1736726"/>
                <a:ext cx="8433245" cy="232641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46"/>
                  </a:spcBef>
                  <a:defRPr/>
                </a:pPr>
                <a:r>
                  <a:rPr lang="en-US" sz="1600" dirty="0"/>
                  <a:t>Defines the operation of a flip-flop in a tabular form</a:t>
                </a:r>
              </a:p>
              <a:p>
                <a:pPr>
                  <a:spcBef>
                    <a:spcPts val="1846"/>
                  </a:spcBef>
                  <a:defRPr/>
                </a:pPr>
                <a:r>
                  <a:rPr lang="en-US" sz="1600" dirty="0"/>
                  <a:t>Next state is defined in terms of the current state and the inputs</a:t>
                </a:r>
                <a:endParaRPr lang="ar-SA" sz="1600" dirty="0"/>
              </a:p>
              <a:p>
                <a:pPr marL="329720" lvl="1" indent="0">
                  <a:spcBef>
                    <a:spcPts val="1846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refers to current state </a:t>
                </a:r>
                <a:r>
                  <a:rPr lang="en-US" b="1" dirty="0">
                    <a:solidFill>
                      <a:srgbClr val="FF0000"/>
                    </a:solidFill>
                  </a:rPr>
                  <a:t>before</a:t>
                </a:r>
                <a:r>
                  <a:rPr lang="en-US" dirty="0"/>
                  <a:t> the clock edge arrives</a:t>
                </a:r>
              </a:p>
              <a:p>
                <a:pPr marL="329720" lvl="1" indent="0">
                  <a:spcBef>
                    <a:spcPts val="1846"/>
                  </a:spcBef>
                  <a:buNone/>
                  <a:defRPr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  <m:r>
                      <a:rPr lang="en-US" i="1" dirty="0">
                        <a:latin typeface="Cambria Math"/>
                      </a:rPr>
                      <m:t>+</m:t>
                    </m:r>
                    <m:r>
                      <a:rPr lang="en-US" i="1" dirty="0">
                        <a:latin typeface="Cambria Math"/>
                      </a:rPr>
                      <m:t>1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refers to next state </a:t>
                </a:r>
                <a:r>
                  <a:rPr lang="en-US" b="1" dirty="0">
                    <a:solidFill>
                      <a:srgbClr val="FF0000"/>
                    </a:solidFill>
                  </a:rPr>
                  <a:t>after</a:t>
                </a:r>
                <a:r>
                  <a:rPr lang="en-US" dirty="0"/>
                  <a:t> the clock edge arrives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9010" y="1736726"/>
                <a:ext cx="8433245" cy="2326412"/>
              </a:xfrm>
              <a:blipFill>
                <a:blip r:embed="rId2"/>
                <a:stretch>
                  <a:fillRect l="-361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66322" y="3640183"/>
          <a:ext cx="1869438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43476" y="3636716"/>
          <a:ext cx="3074187" cy="25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JK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800" b="1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</a:t>
                      </a:r>
                      <a:endParaRPr lang="en-US" sz="18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0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1 0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1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425379" y="3644221"/>
          <a:ext cx="2866472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88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 Characteristic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736726"/>
                <a:ext cx="8229600" cy="2534128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385"/>
                  </a:spcBef>
                </a:pPr>
                <a:r>
                  <a:rPr lang="en-US" sz="1600" dirty="0"/>
                  <a:t>The characteristic equation defines the operation of a flip-flop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sz="1600" dirty="0"/>
                  <a:t>For D Flip-Flop: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1385"/>
                  </a:spcBef>
                </a:pPr>
                <a:r>
                  <a:rPr lang="en-US" sz="1600" dirty="0"/>
                  <a:t>For JK Flip-Flop: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𝐽</m:t>
                    </m:r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𝑄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</a:rPr>
                      <m:t> </m:t>
                    </m:r>
                    <m:r>
                      <a:rPr lang="en-US" sz="1600" b="0" i="1" smtClean="0">
                        <a:latin typeface="Cambria Math"/>
                      </a:rPr>
                      <m:t>𝑄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/>
                  <a:t>	</a:t>
                </a:r>
              </a:p>
              <a:p>
                <a:pPr>
                  <a:spcBef>
                    <a:spcPts val="1385"/>
                  </a:spcBef>
                </a:pPr>
                <a:r>
                  <a:rPr lang="en-US" sz="1600" dirty="0"/>
                  <a:t>For T Flip-Flop: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</a:rPr>
                      <m:t>𝑇</m:t>
                    </m:r>
                    <m:r>
                      <a:rPr lang="en-US" sz="1600" b="0" i="1" smtClean="0">
                        <a:latin typeface="Cambria Math"/>
                      </a:rPr>
                      <m:t> ⨁ </m:t>
                    </m:r>
                    <m:r>
                      <a:rPr lang="en-US" sz="1600" b="0" i="1" smtClean="0">
                        <a:latin typeface="Cambria Math"/>
                      </a:rPr>
                      <m:t>𝑄</m:t>
                    </m:r>
                    <m:r>
                      <a:rPr lang="en-US" sz="1600" b="0" i="1" smtClean="0">
                        <a:latin typeface="Cambria Math"/>
                      </a:rPr>
                      <m:t>(</m:t>
                    </m:r>
                    <m:r>
                      <a:rPr lang="en-US" sz="1600" b="0" i="1" smtClean="0"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spcBef>
                    <a:spcPts val="1385"/>
                  </a:spcBef>
                </a:pPr>
                <a:r>
                  <a:rPr lang="en-US" sz="1600" dirty="0"/>
                  <a:t>Clearly, the D Flip-Flop is the simplest among the three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36726"/>
                <a:ext cx="8229600" cy="2534128"/>
              </a:xfrm>
              <a:blipFill>
                <a:blip r:embed="rId2"/>
                <a:stretch>
                  <a:fillRect l="-370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6322" y="3723269"/>
          <a:ext cx="1869438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D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1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3476" y="3719802"/>
          <a:ext cx="3074187" cy="25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4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JK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</a:t>
                      </a:r>
                      <a:r>
                        <a:rPr lang="en-US" sz="1800" b="1" i="1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K</a:t>
                      </a:r>
                      <a:endParaRPr lang="en-US" sz="1800" b="1" i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0</a:t>
                      </a:r>
                      <a:r>
                        <a:rPr lang="en-US" sz="1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Reset</a:t>
                      </a:r>
                      <a:endParaRPr lang="en-US" sz="1800" dirty="0">
                        <a:latin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1 0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1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Set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1 1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425379" y="3727307"/>
          <a:ext cx="2866472" cy="170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 Flip-Flop</a:t>
                      </a:r>
                    </a:p>
                  </a:txBody>
                  <a:tcPr marL="84406" marR="84406" marT="42203" marB="42203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800" b="1" i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  <a:r>
                        <a:rPr lang="en-US" sz="1800" b="1" i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+1)</a:t>
                      </a:r>
                      <a:endParaRPr lang="en-US" sz="1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84406" marR="84406" marT="42203" marB="42203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Q(t)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No change</a:t>
                      </a:r>
                    </a:p>
                  </a:txBody>
                  <a:tcPr marL="84406" marR="84406" marT="42203" marB="42203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84406" marR="84406" marT="42203" marB="4220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Q'(t)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onsolas" panose="020B0609020204030204" pitchFamily="49" charset="0"/>
                        </a:rPr>
                        <a:t>Complement</a:t>
                      </a:r>
                    </a:p>
                  </a:txBody>
                  <a:tcPr marL="84406" marR="84406" marT="42203" marB="4220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115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551" y="1736726"/>
            <a:ext cx="8393737" cy="519288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1600" dirty="0"/>
              <a:t>In a sequential circuit there is internal memory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dirty="0"/>
              <a:t>Output is a function of current inputs and present state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dirty="0"/>
              <a:t>The stored memory value defines the present state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dirty="0"/>
              <a:t>Similarly, the next state depends on current inputs and present state</a:t>
            </a:r>
          </a:p>
          <a:p>
            <a:pPr>
              <a:defRPr/>
            </a:pPr>
            <a:r>
              <a:rPr lang="en-US" sz="1600" dirty="0"/>
              <a:t>Two types of sequential circuits: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dirty="0"/>
              <a:t>Synchronous sequential circuits are clocked (easier to implement)</a:t>
            </a:r>
          </a:p>
          <a:p>
            <a:pPr lvl="1">
              <a:spcBef>
                <a:spcPts val="1200"/>
              </a:spcBef>
              <a:defRPr/>
            </a:pPr>
            <a:r>
              <a:rPr lang="en-US" sz="1400" dirty="0"/>
              <a:t>Asynchronous sequential circuits are not clocked</a:t>
            </a:r>
          </a:p>
          <a:p>
            <a:pPr>
              <a:defRPr/>
            </a:pPr>
            <a:r>
              <a:rPr lang="en-US" sz="1600" dirty="0"/>
              <a:t>Two types of Memory elements: Latches and Flip-Flops</a:t>
            </a:r>
          </a:p>
          <a:p>
            <a:pPr>
              <a:defRPr/>
            </a:pPr>
            <a:r>
              <a:rPr lang="en-US" sz="1600" dirty="0"/>
              <a:t>Latches are level-sensitive, flip-flops are edge-triggered</a:t>
            </a:r>
          </a:p>
          <a:p>
            <a:pPr>
              <a:defRPr/>
            </a:pPr>
            <a:r>
              <a:rPr lang="en-US" sz="1600" dirty="0"/>
              <a:t>Flip-flops are better memory elements for synchronous circuits</a:t>
            </a:r>
          </a:p>
          <a:p>
            <a:pPr>
              <a:defRPr/>
            </a:pPr>
            <a:r>
              <a:rPr lang="en-US" sz="1600" dirty="0"/>
              <a:t>A flip-flop is described using a characteristic table and equation</a:t>
            </a:r>
          </a:p>
        </p:txBody>
      </p:sp>
    </p:spTree>
    <p:extLst>
      <p:ext uri="{BB962C8B-B14F-4D97-AF65-F5344CB8AC3E}">
        <p14:creationId xmlns:p14="http://schemas.microsoft.com/office/powerpoint/2010/main" val="17650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433" y="1665115"/>
            <a:ext cx="8100899" cy="5192885"/>
          </a:xfrm>
        </p:spPr>
        <p:txBody>
          <a:bodyPr>
            <a:normAutofit/>
          </a:bodyPr>
          <a:lstStyle/>
          <a:p>
            <a:pPr marL="0" indent="0">
              <a:spcBef>
                <a:spcPts val="2308"/>
              </a:spcBef>
              <a:buNone/>
            </a:pPr>
            <a:r>
              <a:rPr lang="en-US" sz="1600" dirty="0"/>
              <a:t>A Sequential circuit consists of:</a:t>
            </a:r>
          </a:p>
          <a:p>
            <a:pPr marL="410318" indent="-410318">
              <a:spcBef>
                <a:spcPts val="2308"/>
              </a:spcBef>
              <a:buAutoNum type="arabicPeriod"/>
            </a:pPr>
            <a:r>
              <a:rPr lang="en-US" sz="1600" dirty="0"/>
              <a:t>Memory elements:</a:t>
            </a:r>
          </a:p>
          <a:p>
            <a:pPr marL="741503" lvl="1" indent="-325324">
              <a:spcBef>
                <a:spcPts val="2308"/>
              </a:spcBef>
            </a:pPr>
            <a:r>
              <a:rPr lang="en-US" sz="1400" b="1" dirty="0"/>
              <a:t>Latches</a:t>
            </a:r>
            <a:r>
              <a:rPr lang="en-US" sz="1400" dirty="0"/>
              <a:t> or </a:t>
            </a:r>
            <a:r>
              <a:rPr lang="en-US" sz="1400" b="1" dirty="0"/>
              <a:t>Flip-Flops</a:t>
            </a:r>
          </a:p>
          <a:p>
            <a:pPr lvl="1">
              <a:spcBef>
                <a:spcPts val="2308"/>
              </a:spcBef>
            </a:pPr>
            <a:r>
              <a:rPr lang="en-US" sz="1400" dirty="0"/>
              <a:t>Store the </a:t>
            </a:r>
            <a:r>
              <a:rPr lang="en-US" sz="1400" b="1" dirty="0">
                <a:solidFill>
                  <a:srgbClr val="FF0000"/>
                </a:solidFill>
              </a:rPr>
              <a:t>Present State</a:t>
            </a:r>
            <a:endParaRPr lang="en-US" sz="1400" dirty="0"/>
          </a:p>
          <a:p>
            <a:pPr marL="410318" indent="-410318">
              <a:spcBef>
                <a:spcPts val="2308"/>
              </a:spcBef>
              <a:buAutoNum type="arabicPeriod"/>
            </a:pPr>
            <a:r>
              <a:rPr lang="en-US" sz="1600" dirty="0"/>
              <a:t>Combinational Logic</a:t>
            </a:r>
          </a:p>
          <a:p>
            <a:pPr marL="741503" lvl="1" indent="-325324">
              <a:spcBef>
                <a:spcPts val="2308"/>
              </a:spcBef>
            </a:pPr>
            <a:r>
              <a:rPr lang="en-US" sz="1400" dirty="0"/>
              <a:t>Computes the </a:t>
            </a:r>
            <a:r>
              <a:rPr lang="en-US" sz="1400" b="1" dirty="0">
                <a:solidFill>
                  <a:srgbClr val="FF0000"/>
                </a:solidFill>
              </a:rPr>
              <a:t>Outputs</a:t>
            </a:r>
            <a:r>
              <a:rPr lang="en-US" sz="1400" dirty="0"/>
              <a:t> of the circuit</a:t>
            </a:r>
          </a:p>
          <a:p>
            <a:pPr marL="740038" lvl="1" indent="0">
              <a:spcBef>
                <a:spcPts val="2308"/>
              </a:spcBef>
              <a:buNone/>
            </a:pPr>
            <a:r>
              <a:rPr lang="en-US" sz="1400" dirty="0"/>
              <a:t>Outputs depend on Inputs and Current State</a:t>
            </a:r>
          </a:p>
          <a:p>
            <a:pPr marL="741503" lvl="1" indent="-325324">
              <a:spcBef>
                <a:spcPts val="2308"/>
              </a:spcBef>
            </a:pPr>
            <a:r>
              <a:rPr lang="en-US" sz="1400" dirty="0"/>
              <a:t>Computes the </a:t>
            </a:r>
            <a:r>
              <a:rPr lang="en-US" sz="1400" b="1" dirty="0">
                <a:solidFill>
                  <a:srgbClr val="FF0000"/>
                </a:solidFill>
              </a:rPr>
              <a:t>Next State</a:t>
            </a:r>
            <a:r>
              <a:rPr lang="en-US" sz="1400" dirty="0"/>
              <a:t> of the circuit</a:t>
            </a:r>
          </a:p>
          <a:p>
            <a:pPr marL="741503" lvl="1" indent="-325324">
              <a:spcBef>
                <a:spcPts val="2308"/>
              </a:spcBef>
              <a:buNone/>
            </a:pPr>
            <a:r>
              <a:rPr lang="en-US" sz="1400" dirty="0"/>
              <a:t>	Next State also depends on the Inputs and the Present State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22113" y="1725735"/>
            <a:ext cx="4652825" cy="2243325"/>
            <a:chOff x="4547955" y="1583795"/>
            <a:chExt cx="5040560" cy="2430269"/>
          </a:xfrm>
        </p:grpSpPr>
        <p:sp>
          <p:nvSpPr>
            <p:cNvPr id="18" name="Freeform 17"/>
            <p:cNvSpPr/>
            <p:nvPr/>
          </p:nvSpPr>
          <p:spPr>
            <a:xfrm flipH="1">
              <a:off x="8045771" y="2573905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078126" y="1583795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78126" y="3068960"/>
              <a:ext cx="1980217" cy="945104"/>
            </a:xfrm>
            <a:prstGeom prst="rect">
              <a:avLst/>
            </a:prstGeom>
            <a:solidFill>
              <a:srgbClr val="FFE1FF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Memory</a:t>
              </a:r>
            </a:p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Elements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5493060" y="1898830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8058344" y="1898830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547955" y="1673805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88415" y="1673805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553400" y="2703315"/>
              <a:ext cx="72008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Next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2960" y="2703315"/>
              <a:ext cx="99011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Present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5673079" y="2573906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181066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433" y="1833706"/>
            <a:ext cx="8229600" cy="4902082"/>
          </a:xfrm>
        </p:spPr>
        <p:txBody>
          <a:bodyPr>
            <a:normAutofit/>
          </a:bodyPr>
          <a:lstStyle/>
          <a:p>
            <a:pPr marL="422041" indent="-422041">
              <a:spcBef>
                <a:spcPts val="1846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Synchronous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Sequential Circuit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Uses a clock signal as an additional input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Changes in the memory elements are controlled by the clock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Changes happen at discrete instances of time</a:t>
            </a:r>
          </a:p>
          <a:p>
            <a:pPr marL="422041" indent="-422041">
              <a:spcBef>
                <a:spcPts val="1846"/>
              </a:spcBef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Asynchronous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Sequential Circuit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No clock signal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Changes in the memory elements can happen at any instance of time</a:t>
            </a:r>
          </a:p>
          <a:p>
            <a:pPr marL="410318" indent="-410318">
              <a:spcBef>
                <a:spcPts val="1846"/>
              </a:spcBef>
            </a:pPr>
            <a:r>
              <a:rPr lang="en-US" dirty="0"/>
              <a:t>Our focus will be on Synchronous Sequential Circuits</a:t>
            </a:r>
          </a:p>
          <a:p>
            <a:pPr lvl="1">
              <a:spcBef>
                <a:spcPts val="1846"/>
              </a:spcBef>
            </a:pPr>
            <a:r>
              <a:rPr lang="en-US" dirty="0"/>
              <a:t>Easier to design and analyze than asynchronous sequential circuits</a:t>
            </a:r>
          </a:p>
        </p:txBody>
      </p:sp>
    </p:spTree>
    <p:extLst>
      <p:ext uri="{BB962C8B-B14F-4D97-AF65-F5344CB8AC3E}">
        <p14:creationId xmlns:p14="http://schemas.microsoft.com/office/powerpoint/2010/main" val="416233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Sequential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274" y="4345650"/>
            <a:ext cx="8269108" cy="2451042"/>
          </a:xfrm>
        </p:spPr>
        <p:txBody>
          <a:bodyPr>
            <a:normAutofit/>
          </a:bodyPr>
          <a:lstStyle/>
          <a:p>
            <a:pPr>
              <a:spcBef>
                <a:spcPts val="1108"/>
              </a:spcBef>
            </a:pPr>
            <a:r>
              <a:rPr lang="en-US" sz="1800" dirty="0"/>
              <a:t>Synchronous sequential circuits use a </a:t>
            </a:r>
            <a:r>
              <a:rPr lang="en-US" sz="1800" b="1" dirty="0">
                <a:solidFill>
                  <a:srgbClr val="FF0000"/>
                </a:solidFill>
              </a:rPr>
              <a:t>clock signal</a:t>
            </a:r>
          </a:p>
          <a:p>
            <a:pPr>
              <a:spcBef>
                <a:spcPts val="1108"/>
              </a:spcBef>
            </a:pPr>
            <a:r>
              <a:rPr lang="en-US" sz="1800" dirty="0"/>
              <a:t>The clock signal is an input to the memory elements</a:t>
            </a:r>
          </a:p>
          <a:p>
            <a:pPr>
              <a:spcBef>
                <a:spcPts val="1108"/>
              </a:spcBef>
            </a:pPr>
            <a:r>
              <a:rPr lang="en-US" sz="1800" dirty="0"/>
              <a:t>The clock determines </a:t>
            </a:r>
            <a:r>
              <a:rPr lang="en-US" sz="1800" b="1" dirty="0">
                <a:solidFill>
                  <a:srgbClr val="FF0000"/>
                </a:solidFill>
              </a:rPr>
              <a:t>when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/>
              <a:t>the memory should be updated</a:t>
            </a:r>
          </a:p>
          <a:p>
            <a:pPr>
              <a:spcBef>
                <a:spcPts val="1108"/>
              </a:spcBef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present state </a:t>
            </a:r>
            <a:r>
              <a:rPr lang="en-US" sz="1800" dirty="0"/>
              <a:t>= output value of memory (stored)</a:t>
            </a:r>
          </a:p>
          <a:p>
            <a:pPr>
              <a:spcBef>
                <a:spcPts val="1108"/>
              </a:spcBef>
            </a:pPr>
            <a:r>
              <a:rPr lang="en-US" sz="1800" dirty="0"/>
              <a:t>The </a:t>
            </a:r>
            <a:r>
              <a:rPr lang="en-US" sz="1800" b="1" dirty="0">
                <a:solidFill>
                  <a:srgbClr val="FF0000"/>
                </a:solidFill>
              </a:rPr>
              <a:t>next state </a:t>
            </a:r>
            <a:r>
              <a:rPr lang="en-US" sz="1800" dirty="0"/>
              <a:t>= input value to memory (not stored yet)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37374" y="1736726"/>
            <a:ext cx="4528197" cy="2658757"/>
            <a:chOff x="4682968" y="1088740"/>
            <a:chExt cx="4905547" cy="2880320"/>
          </a:xfrm>
        </p:grpSpPr>
        <p:sp>
          <p:nvSpPr>
            <p:cNvPr id="15" name="Freeform 14"/>
            <p:cNvSpPr/>
            <p:nvPr/>
          </p:nvSpPr>
          <p:spPr>
            <a:xfrm>
              <a:off x="5493060" y="3526088"/>
              <a:ext cx="1575175" cy="307957"/>
            </a:xfrm>
            <a:custGeom>
              <a:avLst/>
              <a:gdLst>
                <a:gd name="connsiteX0" fmla="*/ 0 w 906449"/>
                <a:gd name="connsiteY0" fmla="*/ 540689 h 540689"/>
                <a:gd name="connsiteX1" fmla="*/ 906449 w 906449"/>
                <a:gd name="connsiteY1" fmla="*/ 540689 h 540689"/>
                <a:gd name="connsiteX2" fmla="*/ 906449 w 906449"/>
                <a:gd name="connsiteY2" fmla="*/ 0 h 54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6449" h="540689">
                  <a:moveTo>
                    <a:pt x="0" y="540689"/>
                  </a:moveTo>
                  <a:lnTo>
                    <a:pt x="906449" y="540689"/>
                  </a:lnTo>
                  <a:lnTo>
                    <a:pt x="906449" y="0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727974" y="3647639"/>
              <a:ext cx="765085" cy="32142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Clock</a:t>
              </a:r>
            </a:p>
          </p:txBody>
        </p:sp>
        <p:sp>
          <p:nvSpPr>
            <p:cNvPr id="19" name="Freeform 18"/>
            <p:cNvSpPr/>
            <p:nvPr/>
          </p:nvSpPr>
          <p:spPr>
            <a:xfrm flipH="1">
              <a:off x="8045771" y="2078850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8126" y="1088740"/>
              <a:ext cx="1980219" cy="1305145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Combinational</a:t>
              </a:r>
            </a:p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Logic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078126" y="2573905"/>
              <a:ext cx="1980217" cy="945104"/>
            </a:xfrm>
            <a:prstGeom prst="rect">
              <a:avLst/>
            </a:prstGeom>
            <a:solidFill>
              <a:srgbClr val="FFE1FF"/>
            </a:solidFill>
            <a:ln w="25400"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Memory</a:t>
              </a:r>
            </a:p>
            <a:p>
              <a:pPr algn="ctr">
                <a:lnSpc>
                  <a:spcPct val="15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Elements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493060" y="1403775"/>
              <a:ext cx="58506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8058344" y="1403775"/>
              <a:ext cx="54006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682969" y="1178750"/>
              <a:ext cx="765085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r>
                <a:rPr lang="en-US" sz="1846" dirty="0"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688415" y="1178750"/>
              <a:ext cx="900100" cy="45005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846" dirty="0"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598405" y="2208260"/>
              <a:ext cx="720080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Next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2968" y="2208260"/>
              <a:ext cx="900101" cy="731291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Present</a:t>
              </a:r>
            </a:p>
            <a:p>
              <a:pPr algn="ctr">
                <a:lnSpc>
                  <a:spcPct val="120000"/>
                </a:lnSpc>
              </a:pPr>
              <a:r>
                <a:rPr lang="en-US" sz="1846" dirty="0">
                  <a:cs typeface="Times New Roman" panose="02020603050405020304" pitchFamily="18" charset="0"/>
                </a:rPr>
                <a:t>State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5673079" y="2078851"/>
              <a:ext cx="417619" cy="990109"/>
            </a:xfrm>
            <a:custGeom>
              <a:avLst/>
              <a:gdLst>
                <a:gd name="connsiteX0" fmla="*/ 477078 w 500932"/>
                <a:gd name="connsiteY0" fmla="*/ 1081377 h 1081377"/>
                <a:gd name="connsiteX1" fmla="*/ 0 w 500932"/>
                <a:gd name="connsiteY1" fmla="*/ 1081377 h 1081377"/>
                <a:gd name="connsiteX2" fmla="*/ 0 w 500932"/>
                <a:gd name="connsiteY2" fmla="*/ 0 h 1081377"/>
                <a:gd name="connsiteX3" fmla="*/ 500932 w 500932"/>
                <a:gd name="connsiteY3" fmla="*/ 0 h 108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0932" h="1081377">
                  <a:moveTo>
                    <a:pt x="477078" y="1081377"/>
                  </a:moveTo>
                  <a:lnTo>
                    <a:pt x="0" y="1081377"/>
                  </a:lnTo>
                  <a:lnTo>
                    <a:pt x="0" y="0"/>
                  </a:lnTo>
                  <a:lnTo>
                    <a:pt x="500932" y="0"/>
                  </a:lnTo>
                </a:path>
              </a:pathLst>
            </a:custGeom>
            <a:noFill/>
            <a:ln w="508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2"/>
            </a:p>
          </p:txBody>
        </p:sp>
      </p:grpSp>
    </p:spTree>
    <p:extLst>
      <p:ext uri="{BB962C8B-B14F-4D97-AF65-F5344CB8AC3E}">
        <p14:creationId xmlns:p14="http://schemas.microsoft.com/office/powerpoint/2010/main" val="450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945" y="288025"/>
            <a:ext cx="10058400" cy="1449387"/>
          </a:xfrm>
        </p:spPr>
        <p:txBody>
          <a:bodyPr/>
          <a:lstStyle/>
          <a:p>
            <a:r>
              <a:rPr lang="en-US" dirty="0"/>
              <a:t>The Clock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63" y="3221280"/>
            <a:ext cx="8474788" cy="34480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sz="1800" dirty="0"/>
              <a:t>Clock is a periodic signal = Train of pulses (1's and 0's)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altLang="en-US" sz="1800" dirty="0"/>
              <a:t>The same clock cycle repeats indefinitely over time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Positive Pulse</a:t>
            </a:r>
            <a:r>
              <a:rPr lang="en-US" altLang="en-US" sz="1800" dirty="0"/>
              <a:t>: when the </a:t>
            </a:r>
            <a:r>
              <a:rPr lang="en-US" altLang="en-US" sz="1800" b="1" dirty="0"/>
              <a:t>level</a:t>
            </a:r>
            <a:r>
              <a:rPr lang="en-US" altLang="en-US" sz="1800" dirty="0"/>
              <a:t> of the clock is </a:t>
            </a:r>
            <a:r>
              <a:rPr lang="en-US" altLang="en-US" sz="1800" b="1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altLang="en-US" sz="1800" b="1" dirty="0">
                <a:solidFill>
                  <a:srgbClr val="0000FF"/>
                </a:solidFill>
              </a:rPr>
              <a:t>Negative Pulse</a:t>
            </a:r>
            <a:r>
              <a:rPr lang="en-US" altLang="en-US" sz="1800" dirty="0"/>
              <a:t>: when the </a:t>
            </a:r>
            <a:r>
              <a:rPr lang="en-US" altLang="en-US" sz="1800" b="1" dirty="0"/>
              <a:t>level</a:t>
            </a:r>
            <a:r>
              <a:rPr lang="en-US" altLang="en-US" sz="1800" dirty="0"/>
              <a:t> of the clock is </a:t>
            </a:r>
            <a:r>
              <a:rPr lang="en-US" altLang="en-US" sz="1800" b="1" dirty="0">
                <a:solidFill>
                  <a:srgbClr val="0000FF"/>
                </a:solidFill>
              </a:rPr>
              <a:t>0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altLang="en-US" sz="1800" b="1" dirty="0">
                <a:solidFill>
                  <a:srgbClr val="FF0000"/>
                </a:solidFill>
              </a:rPr>
              <a:t>Rising Edge</a:t>
            </a:r>
            <a:r>
              <a:rPr lang="en-US" altLang="en-US" sz="1800" dirty="0"/>
              <a:t>: when the clock goes </a:t>
            </a:r>
            <a:r>
              <a:rPr lang="en-US" altLang="en-US" sz="1800" b="1" dirty="0">
                <a:solidFill>
                  <a:srgbClr val="FF0000"/>
                </a:solidFill>
              </a:rPr>
              <a:t>from 0 to 1</a:t>
            </a:r>
          </a:p>
          <a:p>
            <a:pPr>
              <a:lnSpc>
                <a:spcPct val="120000"/>
              </a:lnSpc>
              <a:spcBef>
                <a:spcPts val="1385"/>
              </a:spcBef>
            </a:pPr>
            <a:r>
              <a:rPr lang="en-US" altLang="en-US" sz="1800" b="1" dirty="0">
                <a:solidFill>
                  <a:srgbClr val="0000FF"/>
                </a:solidFill>
              </a:rPr>
              <a:t>Falling Edge</a:t>
            </a:r>
            <a:r>
              <a:rPr lang="en-US" altLang="en-US" sz="1800" dirty="0"/>
              <a:t>: when the clock goes </a:t>
            </a:r>
            <a:r>
              <a:rPr lang="en-US" altLang="en-US" sz="1800" b="1" dirty="0">
                <a:solidFill>
                  <a:srgbClr val="0000FF"/>
                </a:solidFill>
              </a:rPr>
              <a:t>from 1 down to 0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1519147" y="1686094"/>
            <a:ext cx="8100900" cy="1778239"/>
            <a:chOff x="722530" y="813736"/>
            <a:chExt cx="8775975" cy="1926425"/>
          </a:xfrm>
        </p:grpSpPr>
        <p:grpSp>
          <p:nvGrpSpPr>
            <p:cNvPr id="38" name="Group 37"/>
            <p:cNvGrpSpPr/>
            <p:nvPr/>
          </p:nvGrpSpPr>
          <p:grpSpPr>
            <a:xfrm>
              <a:off x="1033813" y="1222353"/>
              <a:ext cx="7474582" cy="1352955"/>
              <a:chOff x="2846256" y="1327897"/>
              <a:chExt cx="7474582" cy="1657482"/>
            </a:xfrm>
          </p:grpSpPr>
          <p:sp>
            <p:nvSpPr>
              <p:cNvPr id="6" name="Line 3"/>
              <p:cNvSpPr>
                <a:spLocks noChangeShapeType="1"/>
              </p:cNvSpPr>
              <p:nvPr/>
            </p:nvSpPr>
            <p:spPr bwMode="auto">
              <a:xfrm>
                <a:off x="284625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7" name="Line 4"/>
              <p:cNvSpPr>
                <a:spLocks noChangeShapeType="1"/>
              </p:cNvSpPr>
              <p:nvPr/>
            </p:nvSpPr>
            <p:spPr bwMode="auto">
              <a:xfrm>
                <a:off x="4719109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8" name="Line 5"/>
              <p:cNvSpPr>
                <a:spLocks noChangeShapeType="1"/>
              </p:cNvSpPr>
              <p:nvPr/>
            </p:nvSpPr>
            <p:spPr bwMode="auto">
              <a:xfrm>
                <a:off x="6590242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8463096" y="1327897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4" name="Line 6"/>
              <p:cNvSpPr>
                <a:spLocks noChangeShapeType="1"/>
              </p:cNvSpPr>
              <p:nvPr/>
            </p:nvSpPr>
            <p:spPr bwMode="auto">
              <a:xfrm>
                <a:off x="10320838" y="1329616"/>
                <a:ext cx="0" cy="1655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7523902" y="1329617"/>
                <a:ext cx="0" cy="8821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33813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03381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969380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969380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722530" y="2330440"/>
              <a:ext cx="3112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906666" y="1777922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2906666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3842233" y="1777922"/>
              <a:ext cx="0" cy="5525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3842233" y="2330440"/>
              <a:ext cx="93556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77799" y="1777922"/>
              <a:ext cx="935567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777799" y="1777922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22530" y="1222351"/>
              <a:ext cx="8086439" cy="1351553"/>
              <a:chOff x="1532620" y="1500134"/>
              <a:chExt cx="6395907" cy="1444002"/>
            </a:xfrm>
          </p:grpSpPr>
          <p:sp>
            <p:nvSpPr>
              <p:cNvPr id="28" name="Line 28"/>
              <p:cNvSpPr>
                <a:spLocks noChangeShapeType="1"/>
              </p:cNvSpPr>
              <p:nvPr/>
            </p:nvSpPr>
            <p:spPr bwMode="auto">
              <a:xfrm>
                <a:off x="1532620" y="2944136"/>
                <a:ext cx="63959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9" name="Line 29"/>
              <p:cNvSpPr>
                <a:spLocks noChangeShapeType="1"/>
              </p:cNvSpPr>
              <p:nvPr/>
            </p:nvSpPr>
            <p:spPr bwMode="auto">
              <a:xfrm flipV="1">
                <a:off x="1532620" y="1500134"/>
                <a:ext cx="0" cy="1444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8808968" y="2393885"/>
              <a:ext cx="689537" cy="346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/>
                <a:t>Time</a:t>
              </a:r>
              <a:endParaRPr lang="en-AU" altLang="en-US" sz="1477" dirty="0"/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1346815" y="1222352"/>
              <a:ext cx="1246849" cy="277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62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033813" y="1200236"/>
              <a:ext cx="1872853" cy="383559"/>
              <a:chOff x="1033813" y="1200236"/>
              <a:chExt cx="1872853" cy="383559"/>
            </a:xfrm>
          </p:grpSpPr>
          <p:sp>
            <p:nvSpPr>
              <p:cNvPr id="5" name="Line 2"/>
              <p:cNvSpPr>
                <a:spLocks noChangeShapeType="1"/>
              </p:cNvSpPr>
              <p:nvPr/>
            </p:nvSpPr>
            <p:spPr bwMode="auto">
              <a:xfrm>
                <a:off x="1033813" y="1583795"/>
                <a:ext cx="1872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4" name="Text Box 34"/>
              <p:cNvSpPr txBox="1">
                <a:spLocks noChangeArrowheads="1"/>
              </p:cNvSpPr>
              <p:nvPr/>
            </p:nvSpPr>
            <p:spPr bwMode="auto">
              <a:xfrm>
                <a:off x="1367876" y="1200236"/>
                <a:ext cx="1225787" cy="3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77" dirty="0"/>
                  <a:t>Clock cycle</a:t>
                </a:r>
                <a:endParaRPr lang="en-AU" altLang="en-US" sz="1477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713366" y="1777922"/>
              <a:ext cx="1869489" cy="552518"/>
              <a:chOff x="5713366" y="1777922"/>
              <a:chExt cx="1869489" cy="552518"/>
            </a:xfrm>
          </p:grpSpPr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5713366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 type="arrow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5713366" y="2330440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6650653" y="1777922"/>
                <a:ext cx="0" cy="55251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arrow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35" name="Line 19"/>
              <p:cNvSpPr>
                <a:spLocks noChangeShapeType="1"/>
              </p:cNvSpPr>
              <p:nvPr/>
            </p:nvSpPr>
            <p:spPr bwMode="auto">
              <a:xfrm>
                <a:off x="6647288" y="1784967"/>
                <a:ext cx="93556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</p:grpSp>
        <p:sp>
          <p:nvSpPr>
            <p:cNvPr id="40" name="Line 21"/>
            <p:cNvSpPr>
              <a:spLocks noChangeShapeType="1"/>
            </p:cNvSpPr>
            <p:nvPr/>
          </p:nvSpPr>
          <p:spPr bwMode="auto">
            <a:xfrm>
              <a:off x="7576060" y="1779717"/>
              <a:ext cx="0" cy="5525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arrow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7576060" y="2332235"/>
              <a:ext cx="935567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8513347" y="1779717"/>
              <a:ext cx="0" cy="5525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>
              <a:off x="8509983" y="1786762"/>
              <a:ext cx="29898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908078" y="1202603"/>
              <a:ext cx="1872853" cy="383559"/>
              <a:chOff x="1033813" y="1200236"/>
              <a:chExt cx="1872853" cy="383559"/>
            </a:xfrm>
          </p:grpSpPr>
          <p:sp>
            <p:nvSpPr>
              <p:cNvPr id="46" name="Line 2"/>
              <p:cNvSpPr>
                <a:spLocks noChangeShapeType="1"/>
              </p:cNvSpPr>
              <p:nvPr/>
            </p:nvSpPr>
            <p:spPr bwMode="auto">
              <a:xfrm>
                <a:off x="1033813" y="1583795"/>
                <a:ext cx="18728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662"/>
              </a:p>
            </p:txBody>
          </p:sp>
          <p:sp>
            <p:nvSpPr>
              <p:cNvPr id="47" name="Text Box 34"/>
              <p:cNvSpPr txBox="1">
                <a:spLocks noChangeArrowheads="1"/>
              </p:cNvSpPr>
              <p:nvPr/>
            </p:nvSpPr>
            <p:spPr bwMode="auto">
              <a:xfrm>
                <a:off x="1367876" y="1200236"/>
                <a:ext cx="1225787" cy="346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40000"/>
                  </a:spcBef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spcBef>
                    <a:spcPct val="40000"/>
                  </a:spcBef>
                  <a:buFont typeface="Wingdings" pitchFamily="2" charset="2"/>
                  <a:buChar char="²"/>
                  <a:defRPr sz="20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spcBef>
                    <a:spcPct val="40000"/>
                  </a:spcBef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spcBef>
                    <a:spcPct val="4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spcBef>
                    <a:spcPct val="40000"/>
                  </a:spcBef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4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477" dirty="0"/>
                  <a:t>Clock cycle</a:t>
                </a:r>
                <a:endParaRPr lang="en-AU" altLang="en-US" sz="1477" dirty="0"/>
              </a:p>
            </p:txBody>
          </p:sp>
        </p:grpSp>
        <p:sp>
          <p:nvSpPr>
            <p:cNvPr id="52" name="Line 2"/>
            <p:cNvSpPr>
              <a:spLocks noChangeShapeType="1"/>
            </p:cNvSpPr>
            <p:nvPr/>
          </p:nvSpPr>
          <p:spPr bwMode="auto">
            <a:xfrm>
              <a:off x="4782387" y="1586162"/>
              <a:ext cx="9309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4771573" y="813737"/>
              <a:ext cx="961675" cy="83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>
                  <a:solidFill>
                    <a:srgbClr val="FF0000"/>
                  </a:solidFill>
                </a:rPr>
                <a:t>Positive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>
                  <a:solidFill>
                    <a:srgbClr val="FF0000"/>
                  </a:solidFill>
                </a:rPr>
                <a:t>Pulse/ Level</a:t>
              </a:r>
              <a:endParaRPr lang="en-AU" altLang="en-US" sz="1477" dirty="0">
                <a:solidFill>
                  <a:srgbClr val="FF0000"/>
                </a:solidFill>
              </a:endParaRPr>
            </a:p>
          </p:txBody>
        </p:sp>
        <p:sp>
          <p:nvSpPr>
            <p:cNvPr id="55" name="Line 2"/>
            <p:cNvSpPr>
              <a:spLocks noChangeShapeType="1"/>
            </p:cNvSpPr>
            <p:nvPr/>
          </p:nvSpPr>
          <p:spPr bwMode="auto">
            <a:xfrm>
              <a:off x="5695019" y="1585872"/>
              <a:ext cx="952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62"/>
            </a:p>
          </p:txBody>
        </p:sp>
        <p:sp>
          <p:nvSpPr>
            <p:cNvPr id="56" name="Text Box 34"/>
            <p:cNvSpPr txBox="1">
              <a:spLocks noChangeArrowheads="1"/>
            </p:cNvSpPr>
            <p:nvPr/>
          </p:nvSpPr>
          <p:spPr bwMode="auto">
            <a:xfrm>
              <a:off x="5666107" y="813736"/>
              <a:ext cx="961675" cy="838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rIns="0">
              <a:spAutoFit/>
            </a:bodyPr>
            <a:lstStyle>
              <a:lvl1pPr eaLnBrk="0" hangingPunct="0">
                <a:spcBef>
                  <a:spcPct val="40000"/>
                </a:spcBef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spcBef>
                  <a:spcPct val="40000"/>
                </a:spcBef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spcBef>
                  <a:spcPct val="40000"/>
                </a:spcBef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spcBef>
                  <a:spcPct val="40000"/>
                </a:spcBef>
                <a:buChar char="–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40000"/>
                </a:spcBef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>
                  <a:solidFill>
                    <a:srgbClr val="0000FF"/>
                  </a:solidFill>
                </a:rPr>
                <a:t>Negative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77" dirty="0">
                  <a:solidFill>
                    <a:srgbClr val="0000FF"/>
                  </a:solidFill>
                </a:rPr>
                <a:t>Pulse/ Level</a:t>
              </a:r>
              <a:endParaRPr lang="en-AU" altLang="en-US" sz="1477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885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986" y="1736726"/>
            <a:ext cx="8640960" cy="52344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385"/>
              </a:spcBef>
            </a:pPr>
            <a:r>
              <a:rPr lang="en-US" sz="1600" dirty="0"/>
              <a:t>Memory can store and maintain binary state (0's or 1's)</a:t>
            </a:r>
          </a:p>
          <a:p>
            <a:pPr lvl="1">
              <a:lnSpc>
                <a:spcPct val="110000"/>
              </a:lnSpc>
              <a:spcBef>
                <a:spcPts val="1385"/>
              </a:spcBef>
            </a:pPr>
            <a:r>
              <a:rPr lang="en-US" sz="1400" dirty="0"/>
              <a:t>Until directed by an input signal to change state</a:t>
            </a:r>
          </a:p>
          <a:p>
            <a:pPr>
              <a:lnSpc>
                <a:spcPct val="110000"/>
              </a:lnSpc>
              <a:spcBef>
                <a:spcPts val="1385"/>
              </a:spcBef>
            </a:pPr>
            <a:r>
              <a:rPr lang="en-US" sz="1600" dirty="0"/>
              <a:t>Main difference between memory elements</a:t>
            </a:r>
          </a:p>
          <a:p>
            <a:pPr lvl="1">
              <a:lnSpc>
                <a:spcPct val="110000"/>
              </a:lnSpc>
              <a:spcBef>
                <a:spcPts val="1385"/>
              </a:spcBef>
            </a:pPr>
            <a:r>
              <a:rPr lang="en-US" sz="1400" dirty="0"/>
              <a:t>Number of inputs they have</a:t>
            </a:r>
          </a:p>
          <a:p>
            <a:pPr lvl="1">
              <a:lnSpc>
                <a:spcPct val="110000"/>
              </a:lnSpc>
              <a:spcBef>
                <a:spcPts val="1385"/>
              </a:spcBef>
            </a:pPr>
            <a:r>
              <a:rPr lang="en-US" sz="1400" dirty="0"/>
              <a:t>How the inputs affect the binary state</a:t>
            </a:r>
          </a:p>
          <a:p>
            <a:pPr>
              <a:lnSpc>
                <a:spcPct val="110000"/>
              </a:lnSpc>
              <a:spcBef>
                <a:spcPts val="1385"/>
              </a:spcBef>
            </a:pPr>
            <a:r>
              <a:rPr lang="en-US" sz="1600" dirty="0"/>
              <a:t>Two main types:</a:t>
            </a:r>
          </a:p>
          <a:p>
            <a:pPr lvl="1">
              <a:lnSpc>
                <a:spcPct val="110000"/>
              </a:lnSpc>
              <a:spcBef>
                <a:spcPts val="1385"/>
              </a:spcBef>
            </a:pPr>
            <a:r>
              <a:rPr lang="en-US" sz="1400" dirty="0"/>
              <a:t>Latches are level-sensitive (the level of the clock)</a:t>
            </a:r>
          </a:p>
          <a:p>
            <a:pPr lvl="1">
              <a:lnSpc>
                <a:spcPct val="110000"/>
              </a:lnSpc>
              <a:spcBef>
                <a:spcPts val="1385"/>
              </a:spcBef>
            </a:pPr>
            <a:r>
              <a:rPr lang="en-US" sz="1400" dirty="0"/>
              <a:t>Flip-Flops are edge-sensitive (sensitive to the edge of the clock)</a:t>
            </a:r>
          </a:p>
          <a:p>
            <a:pPr>
              <a:lnSpc>
                <a:spcPct val="110000"/>
              </a:lnSpc>
              <a:spcBef>
                <a:spcPts val="1385"/>
              </a:spcBef>
            </a:pPr>
            <a:r>
              <a:rPr lang="en-US" sz="1600" dirty="0"/>
              <a:t>Flip-Flips are used in synchronous sequential circuits</a:t>
            </a:r>
          </a:p>
          <a:p>
            <a:pPr>
              <a:lnSpc>
                <a:spcPct val="110000"/>
              </a:lnSpc>
              <a:spcBef>
                <a:spcPts val="1385"/>
              </a:spcBef>
            </a:pPr>
            <a:r>
              <a:rPr lang="en-US" sz="1600" dirty="0"/>
              <a:t>Flip-Flops are built with latches</a:t>
            </a:r>
          </a:p>
        </p:txBody>
      </p:sp>
    </p:spTree>
    <p:extLst>
      <p:ext uri="{BB962C8B-B14F-4D97-AF65-F5344CB8AC3E}">
        <p14:creationId xmlns:p14="http://schemas.microsoft.com/office/powerpoint/2010/main" val="23212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6842" y="1736726"/>
                <a:ext cx="8476823" cy="27003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1385"/>
                  </a:spcBef>
                </a:pPr>
                <a:r>
                  <a:rPr lang="en-US" sz="1600" dirty="0"/>
                  <a:t>A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latch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is a memory element that can store 0 or 1</a:t>
                </a:r>
              </a:p>
              <a:p>
                <a:pPr>
                  <a:lnSpc>
                    <a:spcPct val="150000"/>
                  </a:lnSpc>
                  <a:spcBef>
                    <a:spcPts val="1385"/>
                  </a:spcBef>
                </a:pPr>
                <a:r>
                  <a:rPr lang="en-US" sz="1600" dirty="0"/>
                  <a:t>An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SR Latch</a:t>
                </a:r>
                <a:r>
                  <a:rPr lang="en-US" sz="1600" dirty="0"/>
                  <a:t> can be built using two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cross-coupled</a:t>
                </a:r>
                <a:r>
                  <a:rPr lang="en-US" sz="1600" dirty="0"/>
                  <a:t> NOR gates</a:t>
                </a:r>
              </a:p>
              <a:p>
                <a:pPr>
                  <a:lnSpc>
                    <a:spcPct val="150000"/>
                  </a:lnSpc>
                  <a:spcBef>
                    <a:spcPts val="1385"/>
                  </a:spcBef>
                </a:pPr>
                <a:r>
                  <a:rPr lang="en-US" sz="1600" dirty="0"/>
                  <a:t>Two inputs: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600" dirty="0"/>
                  <a:t> (Set) and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1600" dirty="0"/>
                  <a:t> (Reset)</a:t>
                </a:r>
              </a:p>
              <a:p>
                <a:pPr>
                  <a:lnSpc>
                    <a:spcPct val="150000"/>
                  </a:lnSpc>
                  <a:spcBef>
                    <a:spcPts val="1385"/>
                  </a:spcBef>
                </a:pPr>
                <a:r>
                  <a:rPr lang="en-US" sz="1600" dirty="0"/>
                  <a:t>Two outputs: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600" b="0" i="1" dirty="0" smtClean="0">
                            <a:latin typeface="Cambria Math"/>
                          </a:rPr>
                          <m:t>𝑄</m:t>
                        </m:r>
                      </m:e>
                    </m:ba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6842" y="1736726"/>
                <a:ext cx="8476823" cy="2700300"/>
              </a:xfrm>
              <a:blipFill>
                <a:blip r:embed="rId2"/>
                <a:stretch>
                  <a:fillRect l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7364" y="3885974"/>
            <a:ext cx="6092825" cy="22947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35200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</TotalTime>
  <Words>2333</Words>
  <Application>Microsoft Office PowerPoint</Application>
  <PresentationFormat>Widescreen</PresentationFormat>
  <Paragraphs>615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Arial Narrow</vt:lpstr>
      <vt:lpstr>Calibri</vt:lpstr>
      <vt:lpstr>Calibri Light</vt:lpstr>
      <vt:lpstr>Cambria Math</vt:lpstr>
      <vt:lpstr>Consolas</vt:lpstr>
      <vt:lpstr>Tahoma</vt:lpstr>
      <vt:lpstr>Times New Roman</vt:lpstr>
      <vt:lpstr>Wingdings</vt:lpstr>
      <vt:lpstr>Retrospect</vt:lpstr>
      <vt:lpstr>Lecture # 8 Introduction to Sequential Circuits/Synchronous versus Asynchronous/Latches/Flip-Flops/Characteristic Tables and Equations </vt:lpstr>
      <vt:lpstr>Digital Logic Design</vt:lpstr>
      <vt:lpstr>Combinational versus Sequential</vt:lpstr>
      <vt:lpstr>Introduction to Sequential Circuits</vt:lpstr>
      <vt:lpstr>Two Types of Sequential Circuits</vt:lpstr>
      <vt:lpstr>Synchronous Sequential Circuits</vt:lpstr>
      <vt:lpstr>The Clock</vt:lpstr>
      <vt:lpstr>Memory Elements</vt:lpstr>
      <vt:lpstr>SR Latch</vt:lpstr>
      <vt:lpstr>SR Latch Operation</vt:lpstr>
      <vt:lpstr>SR Latch Invalid Operation</vt:lpstr>
      <vt:lpstr>Timing Diagram of an SR Latch </vt:lpstr>
      <vt:lpstr>Gated SR Latch with Clock Enable</vt:lpstr>
      <vt:lpstr>S R Latch with NAND Gates</vt:lpstr>
      <vt:lpstr>S R Latch Operation</vt:lpstr>
      <vt:lpstr>S R Latch Invalid Operation</vt:lpstr>
      <vt:lpstr>Gated SR Latch with Clock Enable</vt:lpstr>
      <vt:lpstr>D-Latch with Clock Enable</vt:lpstr>
      <vt:lpstr>Timing of a D-Latch with Clock Enable</vt:lpstr>
      <vt:lpstr>Graphic Symbols for Latches</vt:lpstr>
      <vt:lpstr>Problem with Latches</vt:lpstr>
      <vt:lpstr>Flip-Flops</vt:lpstr>
      <vt:lpstr>Pulse Transition detection </vt:lpstr>
      <vt:lpstr>Edge-Triggered D Flip-Flop</vt:lpstr>
      <vt:lpstr>Negative Edge-Triggered D Flip-Flop</vt:lpstr>
      <vt:lpstr>D Flip-Flop Timing Diagram</vt:lpstr>
      <vt:lpstr>Graphic Symbols for Flip-Flops</vt:lpstr>
      <vt:lpstr>Asynchronous Set and Reset</vt:lpstr>
      <vt:lpstr>Asynchronous Set and Reset</vt:lpstr>
      <vt:lpstr>JK Flip-Flop</vt:lpstr>
      <vt:lpstr>T Flip-Flop</vt:lpstr>
      <vt:lpstr>Flip-Flop Characteristic Table</vt:lpstr>
      <vt:lpstr>Flip-Flop Characteristic Equation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8 Introduction to Sequential Circuits/Synchronous versus Asynchronous/Latches/Flip-Flops/Characteristic Tables and Equations</dc:title>
  <dc:creator>Muhammad Zain Uddin / Lecturer</dc:creator>
  <cp:lastModifiedBy>Muhammad Zain Uddin / Lecturer</cp:lastModifiedBy>
  <cp:revision>2</cp:revision>
  <dcterms:created xsi:type="dcterms:W3CDTF">2023-10-30T08:45:53Z</dcterms:created>
  <dcterms:modified xsi:type="dcterms:W3CDTF">2024-10-29T04:50:35Z</dcterms:modified>
</cp:coreProperties>
</file>