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8" r:id="rId2"/>
    <p:sldId id="306" r:id="rId3"/>
    <p:sldId id="457" r:id="rId4"/>
    <p:sldId id="458" r:id="rId5"/>
    <p:sldId id="459" r:id="rId6"/>
    <p:sldId id="461" r:id="rId7"/>
    <p:sldId id="460" r:id="rId8"/>
    <p:sldId id="462" r:id="rId9"/>
    <p:sldId id="463" r:id="rId10"/>
    <p:sldId id="464" r:id="rId11"/>
    <p:sldId id="466" r:id="rId12"/>
    <p:sldId id="469" r:id="rId13"/>
    <p:sldId id="465" r:id="rId14"/>
    <p:sldId id="454" r:id="rId15"/>
    <p:sldId id="472" r:id="rId16"/>
    <p:sldId id="471" r:id="rId17"/>
    <p:sldId id="467" r:id="rId18"/>
    <p:sldId id="468" r:id="rId19"/>
    <p:sldId id="475" r:id="rId20"/>
    <p:sldId id="470" r:id="rId21"/>
    <p:sldId id="473" r:id="rId22"/>
    <p:sldId id="478" r:id="rId23"/>
    <p:sldId id="477" r:id="rId24"/>
    <p:sldId id="480" r:id="rId25"/>
    <p:sldId id="484" r:id="rId26"/>
    <p:sldId id="486" r:id="rId27"/>
    <p:sldId id="481" r:id="rId28"/>
    <p:sldId id="482" r:id="rId29"/>
    <p:sldId id="487" r:id="rId30"/>
    <p:sldId id="483" r:id="rId31"/>
    <p:sldId id="4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C01D0-96F9-40B6-ACE3-4CC0B29CB6D0}" v="16" dt="2023-11-08T08:17:1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in Uddin / Lecturer" userId="7a68dbb1-7895-4297-b4eb-d776c3a73b03" providerId="ADAL" clId="{60EC01D0-96F9-40B6-ACE3-4CC0B29CB6D0}"/>
    <pc:docChg chg="custSel modSld">
      <pc:chgData name="Muhammad Zain Uddin / Lecturer" userId="7a68dbb1-7895-4297-b4eb-d776c3a73b03" providerId="ADAL" clId="{60EC01D0-96F9-40B6-ACE3-4CC0B29CB6D0}" dt="2023-11-08T08:17:18.134" v="45" actId="27636"/>
      <pc:docMkLst>
        <pc:docMk/>
      </pc:docMkLst>
      <pc:sldChg chg="modSp mod">
        <pc:chgData name="Muhammad Zain Uddin / Lecturer" userId="7a68dbb1-7895-4297-b4eb-d776c3a73b03" providerId="ADAL" clId="{60EC01D0-96F9-40B6-ACE3-4CC0B29CB6D0}" dt="2023-11-08T08:16:54.422" v="37" actId="1076"/>
        <pc:sldMkLst>
          <pc:docMk/>
          <pc:sldMk cId="3909272709" sldId="477"/>
        </pc:sldMkLst>
        <pc:spChg chg="mod">
          <ac:chgData name="Muhammad Zain Uddin / Lecturer" userId="7a68dbb1-7895-4297-b4eb-d776c3a73b03" providerId="ADAL" clId="{60EC01D0-96F9-40B6-ACE3-4CC0B29CB6D0}" dt="2023-11-08T08:16:54.422" v="37" actId="1076"/>
          <ac:spMkLst>
            <pc:docMk/>
            <pc:sldMk cId="3909272709" sldId="477"/>
            <ac:spMk id="3" creationId="{00000000-0000-0000-0000-000000000000}"/>
          </ac:spMkLst>
        </pc:spChg>
      </pc:sldChg>
      <pc:sldChg chg="modSp mod">
        <pc:chgData name="Muhammad Zain Uddin / Lecturer" userId="7a68dbb1-7895-4297-b4eb-d776c3a73b03" providerId="ADAL" clId="{60EC01D0-96F9-40B6-ACE3-4CC0B29CB6D0}" dt="2023-11-08T08:17:18.134" v="45" actId="27636"/>
        <pc:sldMkLst>
          <pc:docMk/>
          <pc:sldMk cId="3236950333" sldId="478"/>
        </pc:sldMkLst>
        <pc:spChg chg="mod">
          <ac:chgData name="Muhammad Zain Uddin / Lecturer" userId="7a68dbb1-7895-4297-b4eb-d776c3a73b03" providerId="ADAL" clId="{60EC01D0-96F9-40B6-ACE3-4CC0B29CB6D0}" dt="2023-11-08T08:17:18.134" v="45" actId="27636"/>
          <ac:spMkLst>
            <pc:docMk/>
            <pc:sldMk cId="3236950333" sldId="478"/>
            <ac:spMk id="3" creationId="{00000000-0000-0000-0000-000000000000}"/>
          </ac:spMkLst>
        </pc:spChg>
        <pc:picChg chg="mod">
          <ac:chgData name="Muhammad Zain Uddin / Lecturer" userId="7a68dbb1-7895-4297-b4eb-d776c3a73b03" providerId="ADAL" clId="{60EC01D0-96F9-40B6-ACE3-4CC0B29CB6D0}" dt="2023-11-08T08:17:11.050" v="41" actId="1076"/>
          <ac:picMkLst>
            <pc:docMk/>
            <pc:sldMk cId="3236950333" sldId="478"/>
            <ac:picMk id="4" creationId="{00000000-0000-0000-0000-000000000000}"/>
          </ac:picMkLst>
        </pc:picChg>
        <pc:picChg chg="mod">
          <ac:chgData name="Muhammad Zain Uddin / Lecturer" userId="7a68dbb1-7895-4297-b4eb-d776c3a73b03" providerId="ADAL" clId="{60EC01D0-96F9-40B6-ACE3-4CC0B29CB6D0}" dt="2023-11-08T08:17:11.050" v="41" actId="1076"/>
          <ac:picMkLst>
            <pc:docMk/>
            <pc:sldMk cId="3236950333" sldId="478"/>
            <ac:picMk id="5" creationId="{00000000-0000-0000-0000-000000000000}"/>
          </ac:picMkLst>
        </pc:picChg>
      </pc:sldChg>
      <pc:sldChg chg="modSp mod">
        <pc:chgData name="Muhammad Zain Uddin / Lecturer" userId="7a68dbb1-7895-4297-b4eb-d776c3a73b03" providerId="ADAL" clId="{60EC01D0-96F9-40B6-ACE3-4CC0B29CB6D0}" dt="2023-11-08T08:11:14.201" v="5" actId="1076"/>
        <pc:sldMkLst>
          <pc:docMk/>
          <pc:sldMk cId="1980499205" sldId="479"/>
        </pc:sldMkLst>
        <pc:spChg chg="mod">
          <ac:chgData name="Muhammad Zain Uddin / Lecturer" userId="7a68dbb1-7895-4297-b4eb-d776c3a73b03" providerId="ADAL" clId="{60EC01D0-96F9-40B6-ACE3-4CC0B29CB6D0}" dt="2023-11-08T08:11:14.201" v="5" actId="1076"/>
          <ac:spMkLst>
            <pc:docMk/>
            <pc:sldMk cId="1980499205" sldId="479"/>
            <ac:spMk id="3" creationId="{00000000-0000-0000-0000-000000000000}"/>
          </ac:spMkLst>
        </pc:spChg>
      </pc:sldChg>
      <pc:sldChg chg="modSp mod">
        <pc:chgData name="Muhammad Zain Uddin / Lecturer" userId="7a68dbb1-7895-4297-b4eb-d776c3a73b03" providerId="ADAL" clId="{60EC01D0-96F9-40B6-ACE3-4CC0B29CB6D0}" dt="2023-11-08T08:16:40.111" v="34" actId="1076"/>
        <pc:sldMkLst>
          <pc:docMk/>
          <pc:sldMk cId="3009830106" sldId="480"/>
        </pc:sldMkLst>
        <pc:spChg chg="mod">
          <ac:chgData name="Muhammad Zain Uddin / Lecturer" userId="7a68dbb1-7895-4297-b4eb-d776c3a73b03" providerId="ADAL" clId="{60EC01D0-96F9-40B6-ACE3-4CC0B29CB6D0}" dt="2023-11-08T08:16:40.111" v="34" actId="1076"/>
          <ac:spMkLst>
            <pc:docMk/>
            <pc:sldMk cId="3009830106" sldId="480"/>
            <ac:spMk id="3" creationId="{00000000-0000-0000-0000-000000000000}"/>
          </ac:spMkLst>
        </pc:spChg>
        <pc:picChg chg="mod">
          <ac:chgData name="Muhammad Zain Uddin / Lecturer" userId="7a68dbb1-7895-4297-b4eb-d776c3a73b03" providerId="ADAL" clId="{60EC01D0-96F9-40B6-ACE3-4CC0B29CB6D0}" dt="2023-11-08T08:16:35.022" v="33" actId="1076"/>
          <ac:picMkLst>
            <pc:docMk/>
            <pc:sldMk cId="3009830106" sldId="480"/>
            <ac:picMk id="1026" creationId="{00000000-0000-0000-0000-000000000000}"/>
          </ac:picMkLst>
        </pc:picChg>
      </pc:sldChg>
      <pc:sldChg chg="modSp mod">
        <pc:chgData name="Muhammad Zain Uddin / Lecturer" userId="7a68dbb1-7895-4297-b4eb-d776c3a73b03" providerId="ADAL" clId="{60EC01D0-96F9-40B6-ACE3-4CC0B29CB6D0}" dt="2023-11-08T08:11:03.975" v="2" actId="1076"/>
        <pc:sldMkLst>
          <pc:docMk/>
          <pc:sldMk cId="3767955440" sldId="481"/>
        </pc:sldMkLst>
        <pc:spChg chg="mod">
          <ac:chgData name="Muhammad Zain Uddin / Lecturer" userId="7a68dbb1-7895-4297-b4eb-d776c3a73b03" providerId="ADAL" clId="{60EC01D0-96F9-40B6-ACE3-4CC0B29CB6D0}" dt="2023-11-08T08:11:03.975" v="2" actId="1076"/>
          <ac:spMkLst>
            <pc:docMk/>
            <pc:sldMk cId="3767955440" sldId="481"/>
            <ac:spMk id="3" creationId="{00000000-0000-0000-0000-000000000000}"/>
          </ac:spMkLst>
        </pc:spChg>
      </pc:sldChg>
      <pc:sldChg chg="modSp mod">
        <pc:chgData name="Muhammad Zain Uddin / Lecturer" userId="7a68dbb1-7895-4297-b4eb-d776c3a73b03" providerId="ADAL" clId="{60EC01D0-96F9-40B6-ACE3-4CC0B29CB6D0}" dt="2023-11-08T08:11:38.480" v="12" actId="1076"/>
        <pc:sldMkLst>
          <pc:docMk/>
          <pc:sldMk cId="1828267325" sldId="483"/>
        </pc:sldMkLst>
        <pc:spChg chg="mod">
          <ac:chgData name="Muhammad Zain Uddin / Lecturer" userId="7a68dbb1-7895-4297-b4eb-d776c3a73b03" providerId="ADAL" clId="{60EC01D0-96F9-40B6-ACE3-4CC0B29CB6D0}" dt="2023-11-08T08:11:38.480" v="12" actId="1076"/>
          <ac:spMkLst>
            <pc:docMk/>
            <pc:sldMk cId="1828267325" sldId="483"/>
            <ac:spMk id="3" creationId="{00000000-0000-0000-0000-000000000000}"/>
          </ac:spMkLst>
        </pc:spChg>
        <pc:spChg chg="mod">
          <ac:chgData name="Muhammad Zain Uddin / Lecturer" userId="7a68dbb1-7895-4297-b4eb-d776c3a73b03" providerId="ADAL" clId="{60EC01D0-96F9-40B6-ACE3-4CC0B29CB6D0}" dt="2023-11-08T08:11:25.050" v="8" actId="1076"/>
          <ac:spMkLst>
            <pc:docMk/>
            <pc:sldMk cId="1828267325" sldId="483"/>
            <ac:spMk id="5" creationId="{00000000-0000-0000-0000-000000000000}"/>
          </ac:spMkLst>
        </pc:spChg>
        <pc:spChg chg="mod">
          <ac:chgData name="Muhammad Zain Uddin / Lecturer" userId="7a68dbb1-7895-4297-b4eb-d776c3a73b03" providerId="ADAL" clId="{60EC01D0-96F9-40B6-ACE3-4CC0B29CB6D0}" dt="2023-11-08T08:11:25.050" v="8" actId="1076"/>
          <ac:spMkLst>
            <pc:docMk/>
            <pc:sldMk cId="1828267325" sldId="483"/>
            <ac:spMk id="6" creationId="{00000000-0000-0000-0000-000000000000}"/>
          </ac:spMkLst>
        </pc:spChg>
        <pc:spChg chg="mod">
          <ac:chgData name="Muhammad Zain Uddin / Lecturer" userId="7a68dbb1-7895-4297-b4eb-d776c3a73b03" providerId="ADAL" clId="{60EC01D0-96F9-40B6-ACE3-4CC0B29CB6D0}" dt="2023-11-08T08:11:25.050" v="8" actId="1076"/>
          <ac:spMkLst>
            <pc:docMk/>
            <pc:sldMk cId="1828267325" sldId="483"/>
            <ac:spMk id="7" creationId="{00000000-0000-0000-0000-000000000000}"/>
          </ac:spMkLst>
        </pc:spChg>
        <pc:spChg chg="mod">
          <ac:chgData name="Muhammad Zain Uddin / Lecturer" userId="7a68dbb1-7895-4297-b4eb-d776c3a73b03" providerId="ADAL" clId="{60EC01D0-96F9-40B6-ACE3-4CC0B29CB6D0}" dt="2023-11-08T08:11:25.050" v="8" actId="1076"/>
          <ac:spMkLst>
            <pc:docMk/>
            <pc:sldMk cId="1828267325" sldId="483"/>
            <ac:spMk id="8" creationId="{00000000-0000-0000-0000-000000000000}"/>
          </ac:spMkLst>
        </pc:spChg>
        <pc:grpChg chg="mod">
          <ac:chgData name="Muhammad Zain Uddin / Lecturer" userId="7a68dbb1-7895-4297-b4eb-d776c3a73b03" providerId="ADAL" clId="{60EC01D0-96F9-40B6-ACE3-4CC0B29CB6D0}" dt="2023-11-08T08:11:25.050" v="8" actId="1076"/>
          <ac:grpSpMkLst>
            <pc:docMk/>
            <pc:sldMk cId="1828267325" sldId="483"/>
            <ac:grpSpMk id="4" creationId="{00000000-0000-0000-0000-000000000000}"/>
          </ac:grpSpMkLst>
        </pc:grpChg>
        <pc:grpChg chg="mod">
          <ac:chgData name="Muhammad Zain Uddin / Lecturer" userId="7a68dbb1-7895-4297-b4eb-d776c3a73b03" providerId="ADAL" clId="{60EC01D0-96F9-40B6-ACE3-4CC0B29CB6D0}" dt="2023-11-08T08:11:25.050" v="8" actId="1076"/>
          <ac:grpSpMkLst>
            <pc:docMk/>
            <pc:sldMk cId="1828267325" sldId="483"/>
            <ac:grpSpMk id="9" creationId="{00000000-0000-0000-0000-000000000000}"/>
          </ac:grpSpMkLst>
        </pc:grpChg>
        <pc:graphicFrameChg chg="mod modGraphic">
          <ac:chgData name="Muhammad Zain Uddin / Lecturer" userId="7a68dbb1-7895-4297-b4eb-d776c3a73b03" providerId="ADAL" clId="{60EC01D0-96F9-40B6-ACE3-4CC0B29CB6D0}" dt="2023-11-08T08:11:31.195" v="9" actId="1076"/>
          <ac:graphicFrameMkLst>
            <pc:docMk/>
            <pc:sldMk cId="1828267325" sldId="483"/>
            <ac:graphicFrameMk id="68" creationId="{00000000-0000-0000-0000-000000000000}"/>
          </ac:graphicFrameMkLst>
        </pc:graphicFrameChg>
        <pc:picChg chg="mod">
          <ac:chgData name="Muhammad Zain Uddin / Lecturer" userId="7a68dbb1-7895-4297-b4eb-d776c3a73b03" providerId="ADAL" clId="{60EC01D0-96F9-40B6-ACE3-4CC0B29CB6D0}" dt="2023-11-08T08:11:25.050" v="8" actId="1076"/>
          <ac:picMkLst>
            <pc:docMk/>
            <pc:sldMk cId="1828267325" sldId="483"/>
            <ac:picMk id="1027" creationId="{00000000-0000-0000-0000-000000000000}"/>
          </ac:picMkLst>
        </pc:picChg>
      </pc:sldChg>
      <pc:sldChg chg="modSp mod">
        <pc:chgData name="Muhammad Zain Uddin / Lecturer" userId="7a68dbb1-7895-4297-b4eb-d776c3a73b03" providerId="ADAL" clId="{60EC01D0-96F9-40B6-ACE3-4CC0B29CB6D0}" dt="2023-11-08T08:16:17.307" v="29" actId="1076"/>
        <pc:sldMkLst>
          <pc:docMk/>
          <pc:sldMk cId="2961546788" sldId="484"/>
        </pc:sldMkLst>
        <pc:spChg chg="mod">
          <ac:chgData name="Muhammad Zain Uddin / Lecturer" userId="7a68dbb1-7895-4297-b4eb-d776c3a73b03" providerId="ADAL" clId="{60EC01D0-96F9-40B6-ACE3-4CC0B29CB6D0}" dt="2023-11-08T08:16:09.344" v="26" actId="1076"/>
          <ac:spMkLst>
            <pc:docMk/>
            <pc:sldMk cId="2961546788" sldId="484"/>
            <ac:spMk id="6" creationId="{00000000-0000-0000-0000-000000000000}"/>
          </ac:spMkLst>
        </pc:spChg>
        <pc:graphicFrameChg chg="mod modGraphic">
          <ac:chgData name="Muhammad Zain Uddin / Lecturer" userId="7a68dbb1-7895-4297-b4eb-d776c3a73b03" providerId="ADAL" clId="{60EC01D0-96F9-40B6-ACE3-4CC0B29CB6D0}" dt="2023-11-08T08:16:12.640" v="27" actId="1076"/>
          <ac:graphicFrameMkLst>
            <pc:docMk/>
            <pc:sldMk cId="2961546788" sldId="484"/>
            <ac:graphicFrameMk id="5" creationId="{00000000-0000-0000-0000-000000000000}"/>
          </ac:graphicFrameMkLst>
        </pc:graphicFrameChg>
        <pc:picChg chg="mod">
          <ac:chgData name="Muhammad Zain Uddin / Lecturer" userId="7a68dbb1-7895-4297-b4eb-d776c3a73b03" providerId="ADAL" clId="{60EC01D0-96F9-40B6-ACE3-4CC0B29CB6D0}" dt="2023-11-08T08:16:17.307" v="29" actId="1076"/>
          <ac:picMkLst>
            <pc:docMk/>
            <pc:sldMk cId="2961546788" sldId="484"/>
            <ac:picMk id="7" creationId="{00000000-0000-0000-0000-000000000000}"/>
          </ac:picMkLst>
        </pc:picChg>
      </pc:sldChg>
      <pc:sldChg chg="modSp mod">
        <pc:chgData name="Muhammad Zain Uddin / Lecturer" userId="7a68dbb1-7895-4297-b4eb-d776c3a73b03" providerId="ADAL" clId="{60EC01D0-96F9-40B6-ACE3-4CC0B29CB6D0}" dt="2023-11-08T08:15:48.199" v="22" actId="1076"/>
        <pc:sldMkLst>
          <pc:docMk/>
          <pc:sldMk cId="1891216677" sldId="486"/>
        </pc:sldMkLst>
        <pc:spChg chg="mod">
          <ac:chgData name="Muhammad Zain Uddin / Lecturer" userId="7a68dbb1-7895-4297-b4eb-d776c3a73b03" providerId="ADAL" clId="{60EC01D0-96F9-40B6-ACE3-4CC0B29CB6D0}" dt="2023-11-08T08:15:37.757" v="19" actId="1076"/>
          <ac:spMkLst>
            <pc:docMk/>
            <pc:sldMk cId="1891216677" sldId="486"/>
            <ac:spMk id="3" creationId="{00000000-0000-0000-0000-000000000000}"/>
          </ac:spMkLst>
        </pc:spChg>
        <pc:spChg chg="mod">
          <ac:chgData name="Muhammad Zain Uddin / Lecturer" userId="7a68dbb1-7895-4297-b4eb-d776c3a73b03" providerId="ADAL" clId="{60EC01D0-96F9-40B6-ACE3-4CC0B29CB6D0}" dt="2023-11-08T08:15:37.757" v="19" actId="1076"/>
          <ac:spMkLst>
            <pc:docMk/>
            <pc:sldMk cId="1891216677" sldId="486"/>
            <ac:spMk id="8" creationId="{00000000-0000-0000-0000-000000000000}"/>
          </ac:spMkLst>
        </pc:spChg>
        <pc:spChg chg="mod">
          <ac:chgData name="Muhammad Zain Uddin / Lecturer" userId="7a68dbb1-7895-4297-b4eb-d776c3a73b03" providerId="ADAL" clId="{60EC01D0-96F9-40B6-ACE3-4CC0B29CB6D0}" dt="2023-11-08T08:15:37.757" v="19" actId="1076"/>
          <ac:spMkLst>
            <pc:docMk/>
            <pc:sldMk cId="1891216677" sldId="486"/>
            <ac:spMk id="9" creationId="{00000000-0000-0000-0000-000000000000}"/>
          </ac:spMkLst>
        </pc:spChg>
        <pc:grpChg chg="mod">
          <ac:chgData name="Muhammad Zain Uddin / Lecturer" userId="7a68dbb1-7895-4297-b4eb-d776c3a73b03" providerId="ADAL" clId="{60EC01D0-96F9-40B6-ACE3-4CC0B29CB6D0}" dt="2023-11-08T08:15:37.757" v="19" actId="1076"/>
          <ac:grpSpMkLst>
            <pc:docMk/>
            <pc:sldMk cId="1891216677" sldId="486"/>
            <ac:grpSpMk id="4" creationId="{00000000-0000-0000-0000-000000000000}"/>
          </ac:grpSpMkLst>
        </pc:grpChg>
        <pc:graphicFrameChg chg="mod modGraphic">
          <ac:chgData name="Muhammad Zain Uddin / Lecturer" userId="7a68dbb1-7895-4297-b4eb-d776c3a73b03" providerId="ADAL" clId="{60EC01D0-96F9-40B6-ACE3-4CC0B29CB6D0}" dt="2023-11-08T08:15:32.528" v="17" actId="1076"/>
          <ac:graphicFrameMkLst>
            <pc:docMk/>
            <pc:sldMk cId="1891216677" sldId="486"/>
            <ac:graphicFrameMk id="6" creationId="{00000000-0000-0000-0000-000000000000}"/>
          </ac:graphicFrameMkLst>
        </pc:graphicFrameChg>
        <pc:picChg chg="mod">
          <ac:chgData name="Muhammad Zain Uddin / Lecturer" userId="7a68dbb1-7895-4297-b4eb-d776c3a73b03" providerId="ADAL" clId="{60EC01D0-96F9-40B6-ACE3-4CC0B29CB6D0}" dt="2023-11-08T08:15:48.199" v="22" actId="1076"/>
          <ac:picMkLst>
            <pc:docMk/>
            <pc:sldMk cId="1891216677" sldId="486"/>
            <ac:picMk id="7" creationId="{00000000-0000-0000-0000-000000000000}"/>
          </ac:picMkLst>
        </pc:picChg>
        <pc:picChg chg="mod">
          <ac:chgData name="Muhammad Zain Uddin / Lecturer" userId="7a68dbb1-7895-4297-b4eb-d776c3a73b03" providerId="ADAL" clId="{60EC01D0-96F9-40B6-ACE3-4CC0B29CB6D0}" dt="2023-11-08T08:15:37.757" v="19" actId="1076"/>
          <ac:picMkLst>
            <pc:docMk/>
            <pc:sldMk cId="1891216677" sldId="486"/>
            <ac:picMk id="2051" creationId="{00000000-0000-0000-0000-000000000000}"/>
          </ac:picMkLst>
        </pc:picChg>
      </pc:sldChg>
      <pc:sldChg chg="modSp mod">
        <pc:chgData name="Muhammad Zain Uddin / Lecturer" userId="7a68dbb1-7895-4297-b4eb-d776c3a73b03" providerId="ADAL" clId="{60EC01D0-96F9-40B6-ACE3-4CC0B29CB6D0}" dt="2023-11-08T08:15:13.597" v="15" actId="1076"/>
        <pc:sldMkLst>
          <pc:docMk/>
          <pc:sldMk cId="1794606366" sldId="487"/>
        </pc:sldMkLst>
        <pc:spChg chg="mod">
          <ac:chgData name="Muhammad Zain Uddin / Lecturer" userId="7a68dbb1-7895-4297-b4eb-d776c3a73b03" providerId="ADAL" clId="{60EC01D0-96F9-40B6-ACE3-4CC0B29CB6D0}" dt="2023-11-08T08:15:13.597" v="15" actId="1076"/>
          <ac:spMkLst>
            <pc:docMk/>
            <pc:sldMk cId="1794606366" sldId="4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9414-FBBD-49A5-B43E-C41E66119DC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0F69-C527-4CE3-8DDE-7B07EB9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97AFCC-AF51-4C55-A04D-2015F94DFAA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232885-34A0-4C67-A064-9D186201CA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4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71446-35F1-4CD5-8066-69BB6D4AC6E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12937" y="1877785"/>
            <a:ext cx="8366125" cy="16986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folHlink"/>
                </a:solidFill>
              </a:rPr>
              <a:t>Lecture # 9</a:t>
            </a:r>
            <a:br>
              <a:rPr lang="en-US" sz="3600" b="1" dirty="0">
                <a:solidFill>
                  <a:schemeClr val="folHlink"/>
                </a:solidFill>
              </a:rPr>
            </a:br>
            <a:r>
              <a:rPr lang="en-US" sz="1600" b="1" dirty="0">
                <a:solidFill>
                  <a:schemeClr val="folHlink"/>
                </a:solidFill>
              </a:rPr>
              <a:t>sequential circuit designing and analysis/state table and diagram</a:t>
            </a:r>
            <a:br>
              <a:rPr lang="en-US" sz="3600" b="1" dirty="0">
                <a:solidFill>
                  <a:schemeClr val="folHlink"/>
                </a:solidFill>
              </a:rPr>
            </a:br>
            <a:endParaRPr lang="en-US" sz="36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667000" y="4114800"/>
            <a:ext cx="685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By: Muhammad Zain Uddin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email: zuddin@iba.edu.pk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Combinational versus Sequential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86576"/>
            <a:ext cx="8105192" cy="442581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1385"/>
              </a:spcBef>
              <a:buNone/>
            </a:pPr>
            <a:r>
              <a:rPr lang="en-US" sz="2585" b="1" dirty="0"/>
              <a:t>Analysis of Combinational Circuits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Obtain the Boolean Equations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Fill the Truth Table</a:t>
            </a:r>
          </a:p>
          <a:p>
            <a:pPr marL="0" indent="0">
              <a:lnSpc>
                <a:spcPct val="120000"/>
              </a:lnSpc>
              <a:spcBef>
                <a:spcPts val="2769"/>
              </a:spcBef>
              <a:buNone/>
            </a:pPr>
            <a:r>
              <a:rPr lang="en-US" sz="2585" b="1" dirty="0"/>
              <a:t>Analysis of Sequential Circuits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Obtain the Next State Equations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Obtain the Output Equations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Fill the State Table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Draw the State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85318" y="2016535"/>
            <a:ext cx="3364990" cy="77405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385"/>
              </a:spcBef>
            </a:pPr>
            <a:r>
              <a:rPr lang="en-US" sz="2215" dirty="0"/>
              <a:t>Output is a function of input only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5320" y="5071424"/>
            <a:ext cx="3364989" cy="77405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385"/>
              </a:spcBef>
            </a:pPr>
            <a:r>
              <a:rPr lang="en-US" sz="2215" dirty="0"/>
              <a:t>Output is a function of input and current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5320" y="4074391"/>
            <a:ext cx="3364989" cy="77405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385"/>
              </a:spcBef>
            </a:pPr>
            <a:r>
              <a:rPr lang="en-US" sz="2215" dirty="0"/>
              <a:t>Next state is a function of input and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5579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with Output = Current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7894" y="1693227"/>
                <a:ext cx="6584302" cy="2153796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Analyze the sequential circuit shown below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Two inputs: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One state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No separate output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Output = current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Obtain the next state equation, state table, and state diagram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7894" y="1693227"/>
                <a:ext cx="6584302" cy="2153796"/>
              </a:xfrm>
              <a:blipFill>
                <a:blip r:embed="rId2"/>
                <a:stretch>
                  <a:fillRect l="-1019" t="-4249" r="-278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mudawar\Documents\+COE 202\202 Lectures\SequentialCircui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63" y="3802889"/>
            <a:ext cx="7088057" cy="24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udawar\Documents\+COE 202\202 Lectures\SequentialCircui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51" y="1786317"/>
            <a:ext cx="6202050" cy="21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with Output = Current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0499" y="3050229"/>
                <a:ext cx="4755501" cy="145075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46"/>
                  </a:spcBef>
                </a:pPr>
                <a:r>
                  <a:rPr lang="en-US" dirty="0"/>
                  <a:t>Flip-Flop Input Equation:</a:t>
                </a:r>
              </a:p>
              <a:p>
                <a:pPr marL="329720" indent="0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Next State Equation: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499" y="3050229"/>
                <a:ext cx="4755501" cy="1450757"/>
              </a:xfrm>
              <a:blipFill>
                <a:blip r:embed="rId3"/>
                <a:stretch>
                  <a:fillRect l="-1410" t="-420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:\Users\mudawar\Documents\+COE 202\202 Lectures\StateTabl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54" y="2847397"/>
            <a:ext cx="2184555" cy="3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udawar\Documents\+COE 202\202 Lectures\StateDiagra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65" y="4680868"/>
            <a:ext cx="5687108" cy="13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dawar\Documents\+COE 202\202 Lectures\Sequential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85" y="1973666"/>
            <a:ext cx="4388251" cy="375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 with T Flip-Flops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29829" y="2058080"/>
                <a:ext cx="4445109" cy="4195851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Circuit has two T Flip-Flops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One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One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Two state variables: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Obtain the T-FF input equations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Obtain the next state equations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Fill the state table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Draw the state diagram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9829" y="2058080"/>
                <a:ext cx="4445109" cy="4195851"/>
              </a:xfrm>
              <a:blipFill>
                <a:blip r:embed="rId3"/>
                <a:stretch>
                  <a:fillRect l="-3567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16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Flip-Flop 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6832" y="1751435"/>
                <a:ext cx="5613918" cy="15071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2769"/>
                  </a:spcBef>
                </a:pPr>
                <a:r>
                  <a:rPr lang="en-US" dirty="0"/>
                  <a:t>For D Flip-Flop: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>
                  <a:spcBef>
                    <a:spcPts val="2769"/>
                  </a:spcBef>
                </a:pPr>
                <a:r>
                  <a:rPr lang="en-US" dirty="0"/>
                  <a:t>For T Flip-Flop: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2769"/>
                  </a:spcBef>
                </a:pPr>
                <a:r>
                  <a:rPr lang="en-US" dirty="0"/>
                  <a:t>For JK Flip-Flop: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832" y="1751435"/>
                <a:ext cx="5613918" cy="1507175"/>
              </a:xfrm>
              <a:blipFill>
                <a:blip r:embed="rId2"/>
                <a:stretch>
                  <a:fillRect l="-1086" t="-6855" b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6322" y="3474011"/>
          <a:ext cx="1869438" cy="17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Reset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Set</a:t>
                      </a:r>
                      <a:endParaRPr lang="en-US" sz="1800" dirty="0">
                        <a:latin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00750" y="3470544"/>
          <a:ext cx="3074187" cy="25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JK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800" b="1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K</a:t>
                      </a:r>
                      <a:endParaRPr lang="en-US" sz="18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Q(t)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No change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0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Reset</a:t>
                      </a:r>
                      <a:endParaRPr lang="en-US" sz="1800" dirty="0">
                        <a:latin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1 0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1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Q'(t)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Complement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85019" y="3470544"/>
          <a:ext cx="2866472" cy="17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Q(t)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No change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Q'(t)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Complement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6921" y="1911541"/>
            <a:ext cx="2908016" cy="9686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83077" tIns="0" rIns="83077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15" dirty="0">
                <a:cs typeface="Times New Roman" panose="02020603050405020304" pitchFamily="18" charset="0"/>
              </a:rPr>
              <a:t>These equations define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108911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dawar\Documents\+COE 202\202 Lectures\Sequential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7" y="2009105"/>
            <a:ext cx="4944313" cy="423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 with T Flip-Flops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099623"/>
                <a:ext cx="4320480" cy="405015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/>
                  <a:t>T Flip-Flop Input Equations: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/>
                  <a:t>Next State Equations: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+1)=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+1)=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/>
                  <a:t>Output Equation: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099623"/>
                <a:ext cx="4320480" cy="4050157"/>
              </a:xfrm>
              <a:blipFill>
                <a:blip r:embed="rId3"/>
                <a:stretch>
                  <a:fillRect l="-3526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2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Next State Equations to State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36420" y="1885469"/>
                <a:ext cx="2639638" cy="393496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Bef>
                    <a:spcPts val="2308"/>
                  </a:spcBef>
                  <a:buNone/>
                </a:pPr>
                <a:r>
                  <a:rPr lang="en-US" dirty="0"/>
                  <a:t>T Flip-Flop Input Equations:</a:t>
                </a:r>
              </a:p>
              <a:p>
                <a:pPr marL="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spcBef>
                    <a:spcPts val="2308"/>
                  </a:spcBef>
                  <a:buNone/>
                </a:pPr>
                <a:r>
                  <a:rPr lang="en-US" dirty="0"/>
                  <a:t>Next State Equations:</a:t>
                </a:r>
              </a:p>
              <a:p>
                <a:pPr marL="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  <m:r>
                          <a:rPr lang="en-US" i="1" dirty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+1)=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2308"/>
                  </a:spcBef>
                  <a:buNone/>
                </a:pPr>
                <a:r>
                  <a:rPr lang="en-US" dirty="0"/>
                  <a:t>Output Equation:</a:t>
                </a:r>
              </a:p>
              <a:p>
                <a:pPr marL="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2308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6420" y="1885469"/>
                <a:ext cx="2639638" cy="3934967"/>
              </a:xfrm>
              <a:blipFill>
                <a:blip r:embed="rId2"/>
                <a:stretch>
                  <a:fillRect l="-5081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C:\Users\mudawar\Documents\+COE 202\202 Lectures\StateTab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64" y="1707866"/>
            <a:ext cx="4723658" cy="29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43565" y="4799922"/>
                <a:ext cx="4723658" cy="141246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lIns="166154" tIns="0" rIns="166154" bIns="0" rtlCol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215" dirty="0">
                    <a:cs typeface="Times New Roman" panose="02020603050405020304" pitchFamily="18" charset="0"/>
                  </a:rPr>
                  <a:t>Notice that the output is a function of the present state only.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215" dirty="0">
                    <a:cs typeface="Times New Roman" panose="02020603050405020304" pitchFamily="18" charset="0"/>
                  </a:rPr>
                  <a:t>It does </a:t>
                </a:r>
                <a:r>
                  <a:rPr lang="en-US" sz="2215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NOT</a:t>
                </a:r>
                <a:r>
                  <a:rPr lang="en-US" sz="2215" dirty="0">
                    <a:cs typeface="Times New Roman" panose="02020603050405020304" pitchFamily="18" charset="0"/>
                  </a:rPr>
                  <a:t> depend on the input </a:t>
                </a:r>
                <a14:m>
                  <m:oMath xmlns:m="http://schemas.openxmlformats.org/officeDocument/2006/math">
                    <m:r>
                      <a:rPr lang="en-US" sz="2215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215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65" y="4799922"/>
                <a:ext cx="4723658" cy="1412464"/>
              </a:xfrm>
              <a:prstGeom prst="rect">
                <a:avLst/>
              </a:prstGeom>
              <a:blipFill>
                <a:blip r:embed="rId4"/>
                <a:stretch>
                  <a:fillRect r="-257" b="-339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0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State Table to 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758378"/>
                <a:ext cx="7604418" cy="153709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Four States: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𝐴𝐵</m:t>
                    </m:r>
                    <m:r>
                      <a:rPr lang="en-US" i="1" dirty="0" smtClean="0">
                        <a:latin typeface="Cambria Math"/>
                      </a:rPr>
                      <m:t>=00,  01,  10,  11</m:t>
                    </m:r>
                  </m:oMath>
                </a14:m>
                <a:r>
                  <a:rPr lang="en-US" dirty="0"/>
                  <a:t> (drawn as circles)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Output Equation: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(does not depend on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is shown inside the state circle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𝐴𝐵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758378"/>
                <a:ext cx="7604418" cy="1537094"/>
              </a:xfrm>
              <a:blipFill>
                <a:blip r:embed="rId2"/>
                <a:stretch>
                  <a:fillRect l="-802"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C:\Users\mudawar\Documents\+COE 202\202 Lectures\State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51" y="1790952"/>
            <a:ext cx="2023874" cy="25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mudawar\Documents\+COE 202\202 Lectures\StateTab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77" y="1790952"/>
            <a:ext cx="4723658" cy="29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3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udawar\Documents\+COE 202\202 Lectures\SequentialCircui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87" y="2875936"/>
            <a:ext cx="5575165" cy="34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Circuit with a JK Flip-Flops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7228" y="2044089"/>
                <a:ext cx="3613352" cy="39349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2769"/>
                  </a:spcBef>
                  <a:buNone/>
                </a:pPr>
                <a:r>
                  <a:rPr lang="en-US" dirty="0"/>
                  <a:t>One Input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two state variables: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(outputs of Flip-Flops)</a:t>
                </a:r>
              </a:p>
              <a:p>
                <a:pPr marL="0" indent="0">
                  <a:spcBef>
                    <a:spcPts val="2769"/>
                  </a:spcBef>
                  <a:buNone/>
                </a:pPr>
                <a:r>
                  <a:rPr lang="en-US" dirty="0"/>
                  <a:t>No separate output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Output = Current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2769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Obtain the JK input equations</a:t>
                </a:r>
              </a:p>
              <a:p>
                <a:pPr marL="0" indent="0">
                  <a:spcBef>
                    <a:spcPts val="2769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Obtain the next state equations</a:t>
                </a:r>
              </a:p>
              <a:p>
                <a:pPr marL="0" indent="0">
                  <a:spcBef>
                    <a:spcPts val="2769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Fill the state table</a:t>
                </a:r>
              </a:p>
              <a:p>
                <a:pPr marL="0" indent="0">
                  <a:spcBef>
                    <a:spcPts val="2769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Draw the state diagram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228" y="2044089"/>
                <a:ext cx="3613352" cy="3934967"/>
              </a:xfrm>
              <a:blipFill>
                <a:blip r:embed="rId3"/>
                <a:stretch>
                  <a:fillRect l="-3541" t="-1548" r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37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udawar\Documents\+COE 202\202 Lectures\SequentialCircui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42" y="1796868"/>
            <a:ext cx="5052464" cy="31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JK Input and Next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9620" y="1951214"/>
                <a:ext cx="4278937" cy="153709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b="1" dirty="0"/>
                  <a:t>JK Flip-Flop Input Equations: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620" y="1951214"/>
                <a:ext cx="4278937" cy="1537094"/>
              </a:xfrm>
              <a:blipFill>
                <a:blip r:embed="rId3"/>
                <a:stretch>
                  <a:fillRect l="-3704" t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1671" y="3442334"/>
                <a:ext cx="3182410" cy="1473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sz="2215" b="1" dirty="0"/>
                  <a:t>Next State Equations: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sz="2215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15" i="1">
                            <a:latin typeface="Cambria Math"/>
                          </a:rPr>
                          <m:t>𝑡</m:t>
                        </m:r>
                        <m:r>
                          <a:rPr lang="en-US" sz="2215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215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15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𝐴</m:t>
                        </m:r>
                      </m:sub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215" dirty="0"/>
                  <a:t> 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sz="2215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15" i="1">
                            <a:latin typeface="Cambria Math"/>
                          </a:rPr>
                          <m:t>𝑡</m:t>
                        </m:r>
                        <m:r>
                          <a:rPr lang="en-US" sz="2215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215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15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2215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71" y="3442334"/>
                <a:ext cx="3182410" cy="1473993"/>
              </a:xfrm>
              <a:prstGeom prst="rect">
                <a:avLst/>
              </a:prstGeom>
              <a:blipFill>
                <a:blip r:embed="rId4"/>
                <a:stretch>
                  <a:fillRect l="-2490" t="-2905" b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69620" y="4933454"/>
                <a:ext cx="7633615" cy="1473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sz="2215" b="1" dirty="0"/>
                  <a:t>Substituting: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sz="2215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15" i="1">
                            <a:latin typeface="Cambria Math"/>
                          </a:rPr>
                          <m:t>𝑡</m:t>
                        </m:r>
                        <m:r>
                          <a:rPr lang="en-US" sz="2215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215" i="1">
                        <a:latin typeface="Cambria Math"/>
                      </a:rPr>
                      <m:t>=</m:t>
                    </m:r>
                    <m:r>
                      <a:rPr lang="en-US" sz="2215" i="1">
                        <a:latin typeface="Cambria Math"/>
                      </a:rPr>
                      <m:t>𝐵</m:t>
                    </m:r>
                    <m:r>
                      <a:rPr lang="en-US" sz="2215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15" i="1">
                                <a:latin typeface="Cambria Math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sz="2215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15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15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𝐴</m:t>
                    </m:r>
                    <m:r>
                      <a:rPr lang="en-US" sz="2215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𝐵</m:t>
                    </m:r>
                    <m:r>
                      <a:rPr lang="en-US" sz="2215" i="1">
                        <a:latin typeface="Cambria Math"/>
                      </a:rPr>
                      <m:t>+</m:t>
                    </m:r>
                    <m:r>
                      <a:rPr lang="en-US" sz="2215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+</m:t>
                    </m:r>
                    <m:r>
                      <a:rPr lang="en-US" sz="2215" i="1">
                        <a:latin typeface="Cambria Math"/>
                      </a:rPr>
                      <m:t>𝐴𝑥</m:t>
                    </m:r>
                  </m:oMath>
                </a14:m>
                <a:r>
                  <a:rPr lang="en-US" sz="2215" dirty="0"/>
                  <a:t> 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sz="2215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15" i="1">
                            <a:latin typeface="Cambria Math"/>
                          </a:rPr>
                          <m:t>𝑡</m:t>
                        </m:r>
                        <m:r>
                          <a:rPr lang="en-US" sz="2215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215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15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2215" i="1">
                                <a:latin typeface="Cambria Math"/>
                              </a:rPr>
                              <m:t> ⨁</m:t>
                            </m:r>
                            <m:r>
                              <m:rPr>
                                <m:nor/>
                              </m:rPr>
                              <a:rPr lang="en-US" sz="2215">
                                <a:latin typeface="Cambria Math"/>
                              </a:rPr>
                              <m:t> </m:t>
                            </m:r>
                            <m:r>
                              <a:rPr lang="en-US" sz="2215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𝐵</m:t>
                    </m:r>
                    <m:r>
                      <a:rPr lang="en-US" sz="2215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+</m:t>
                    </m:r>
                    <m:r>
                      <a:rPr lang="en-US" sz="2215" i="1">
                        <a:latin typeface="Cambria Math"/>
                      </a:rPr>
                      <m:t>𝐴</m:t>
                    </m:r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𝐵</m:t>
                    </m:r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𝑥</m:t>
                    </m:r>
                    <m:r>
                      <a:rPr lang="en-US" sz="2215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15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215" i="1">
                        <a:latin typeface="Cambria Math"/>
                      </a:rPr>
                      <m:t>𝐵</m:t>
                    </m:r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𝑥</m:t>
                    </m:r>
                    <m:r>
                      <a:rPr lang="en-US" sz="2215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215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20" y="4933454"/>
                <a:ext cx="7633615" cy="1473993"/>
              </a:xfrm>
              <a:prstGeom prst="rect">
                <a:avLst/>
              </a:prstGeom>
              <a:blipFill>
                <a:blip r:embed="rId5"/>
                <a:stretch>
                  <a:fillRect l="-1038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9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06257"/>
            <a:ext cx="8229600" cy="280193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 sz="4400" dirty="0"/>
              <a:t>Sequential </a:t>
            </a:r>
            <a:r>
              <a:rPr lang="en-US" altLang="en-US" sz="4400"/>
              <a:t>Circuit Analysis</a:t>
            </a:r>
            <a:endParaRPr lang="en-US" altLang="en-US" sz="28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74642"/>
            <a:ext cx="8229600" cy="2476500"/>
          </a:xfrm>
        </p:spPr>
        <p:txBody>
          <a:bodyPr/>
          <a:lstStyle/>
          <a:p>
            <a:r>
              <a:rPr lang="en-US" altLang="en-US" sz="2800" dirty="0"/>
              <a:t>Digital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277311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JK Input Equations to State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7834" y="1865525"/>
                <a:ext cx="8516331" cy="830862"/>
              </a:xfrm>
              <a:ln w="25400">
                <a:solidFill>
                  <a:srgbClr val="FF0000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spcBef>
                    <a:spcPts val="1385"/>
                  </a:spcBef>
                  <a:buNone/>
                </a:pPr>
                <a:r>
                  <a:rPr lang="en-US" b="1" dirty="0"/>
                  <a:t>JK Input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7834" y="1865525"/>
                <a:ext cx="8516331" cy="830862"/>
              </a:xfr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mudawar\Documents\+COE 202\202 Lectures\StateTab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59" y="2915609"/>
            <a:ext cx="6326533" cy="32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0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State Table to 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387" y="1827966"/>
                <a:ext cx="6043447" cy="955490"/>
              </a:xfrm>
              <a:ln w="25400">
                <a:solidFill>
                  <a:srgbClr val="FF0000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Four states: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=00, 01, 10, </m:t>
                    </m:r>
                    <m:r>
                      <a:rPr lang="en-US" b="0" i="1" dirty="0" smtClean="0">
                        <a:latin typeface="Cambria Math"/>
                      </a:rPr>
                      <m:t>𝑎𝑛𝑑</m:t>
                    </m:r>
                    <m:r>
                      <a:rPr lang="en-US" b="0" i="1" dirty="0" smtClean="0">
                        <a:latin typeface="Cambria Math"/>
                      </a:rPr>
                      <m:t> 11</m:t>
                    </m:r>
                  </m:oMath>
                </a14:m>
                <a:r>
                  <a:rPr lang="en-US" dirty="0"/>
                  <a:t> (drawn as circles)</a:t>
                </a:r>
              </a:p>
              <a:p>
                <a:pPr marL="0" indent="0" algn="ctr">
                  <a:buNone/>
                </a:pPr>
                <a:r>
                  <a:rPr lang="en-US" dirty="0"/>
                  <a:t>Arcs show the input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on the state transition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387" y="1827966"/>
                <a:ext cx="6043447" cy="955490"/>
              </a:xfrm>
              <a:blipFill>
                <a:blip r:embed="rId2"/>
                <a:stretch>
                  <a:fillRect b="-248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mudawar\Documents\+COE 202\202 Lectures\StateDiagra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34" y="2224252"/>
            <a:ext cx="2865035" cy="33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dawar\Documents\+COE 202\202 Lectures\StateTabl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95" y="2874063"/>
            <a:ext cx="3290207" cy="33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4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Mealy versus Moore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289" y="1851034"/>
            <a:ext cx="8654715" cy="913796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923"/>
              </a:spcBef>
              <a:buNone/>
            </a:pPr>
            <a:r>
              <a:rPr lang="en-US" dirty="0"/>
              <a:t>There are two ways to design a clocked sequential circuit:</a:t>
            </a:r>
          </a:p>
          <a:p>
            <a:pPr marL="329720" indent="-329720">
              <a:spcBef>
                <a:spcPts val="923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Mealy Machine:</a:t>
            </a:r>
            <a:r>
              <a:rPr lang="en-US" dirty="0"/>
              <a:t>	Outputs depend on present state and inputs</a:t>
            </a:r>
          </a:p>
          <a:p>
            <a:pPr marL="329720" indent="-329720">
              <a:spcBef>
                <a:spcPts val="923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Moore Machine:</a:t>
            </a:r>
            <a:r>
              <a:rPr lang="en-US" dirty="0"/>
              <a:t>	Outputs depend on present state only</a:t>
            </a:r>
          </a:p>
        </p:txBody>
      </p:sp>
      <p:pic>
        <p:nvPicPr>
          <p:cNvPr id="4" name="Picture 2" descr="C:\Users\mudawar\Documents\+COE 202\202 Lectures\Mea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89" y="2764830"/>
            <a:ext cx="6728290" cy="16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udawar\Documents\+COE 202\202 Lectures\Mo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5" y="4843243"/>
            <a:ext cx="6774437" cy="147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5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24" y="1855546"/>
            <a:ext cx="7854782" cy="211995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846"/>
              </a:spcBef>
            </a:pPr>
            <a:r>
              <a:rPr lang="en-US" dirty="0"/>
              <a:t>The outputs are a function of the present state and Inputs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outputs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synchronized with the clock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outputs may change if inputs change during the clock cycle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outputs may have momentary false values (called glitches)</a:t>
            </a:r>
          </a:p>
          <a:p>
            <a:pPr>
              <a:spcBef>
                <a:spcPts val="1846"/>
              </a:spcBef>
            </a:pPr>
            <a:r>
              <a:rPr lang="en-US" dirty="0"/>
              <a:t>The correct outputs are present just before the edge of the clock</a:t>
            </a:r>
          </a:p>
        </p:txBody>
      </p:sp>
      <p:pic>
        <p:nvPicPr>
          <p:cNvPr id="4" name="Picture 2" descr="C:\Users\mudawar\Documents\+COE 202\202 Lectures\Mea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5" y="4093690"/>
            <a:ext cx="8562043" cy="211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7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848" y="1789745"/>
            <a:ext cx="5897391" cy="50682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46"/>
              </a:spcBef>
            </a:pPr>
            <a:r>
              <a:rPr lang="en-US" dirty="0"/>
              <a:t>An example of a Mealy state diagram is shown on the right</a:t>
            </a:r>
          </a:p>
          <a:p>
            <a:pPr>
              <a:lnSpc>
                <a:spcPct val="120000"/>
              </a:lnSpc>
              <a:spcBef>
                <a:spcPts val="1846"/>
              </a:spcBef>
            </a:pPr>
            <a:r>
              <a:rPr lang="en-US" dirty="0"/>
              <a:t>Each arc is labeled with:</a:t>
            </a:r>
          </a:p>
          <a:p>
            <a:pPr marL="329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cs typeface="Consolas" panose="020B0609020204030204" pitchFamily="49" charset="0"/>
              </a:rPr>
              <a:t>Input / Output</a:t>
            </a:r>
          </a:p>
          <a:p>
            <a:pPr>
              <a:lnSpc>
                <a:spcPct val="120000"/>
              </a:lnSpc>
              <a:spcBef>
                <a:spcPts val="1846"/>
              </a:spcBef>
            </a:pPr>
            <a:r>
              <a:rPr lang="en-US" dirty="0"/>
              <a:t>The output is shown on the arcs of the state diagram</a:t>
            </a:r>
          </a:p>
          <a:p>
            <a:pPr>
              <a:lnSpc>
                <a:spcPct val="120000"/>
              </a:lnSpc>
              <a:spcBef>
                <a:spcPts val="1846"/>
              </a:spcBef>
            </a:pPr>
            <a:r>
              <a:rPr lang="en-US" dirty="0"/>
              <a:t>The output depends on the current state and input</a:t>
            </a:r>
          </a:p>
          <a:p>
            <a:pPr>
              <a:lnSpc>
                <a:spcPct val="120000"/>
              </a:lnSpc>
              <a:spcBef>
                <a:spcPts val="1846"/>
              </a:spcBef>
            </a:pPr>
            <a:r>
              <a:rPr lang="en-US" dirty="0"/>
              <a:t>Notice that State 11 cannot be reached from the other states</a:t>
            </a:r>
          </a:p>
        </p:txBody>
      </p:sp>
      <p:pic>
        <p:nvPicPr>
          <p:cNvPr id="1026" name="Picture 2" descr="C:\Users\mudawar\Documents\+COE 202\202 Lectures\MealyStat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7" y="1917021"/>
            <a:ext cx="3209028" cy="30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3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a Mealy State Diagram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91551"/>
              </p:ext>
            </p:extLst>
          </p:nvPr>
        </p:nvGraphicFramePr>
        <p:xfrm>
          <a:off x="654069" y="1858509"/>
          <a:ext cx="4664379" cy="234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4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Cycle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200" i="1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459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Present</a:t>
                      </a:r>
                    </a:p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State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2200" i="1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B</a:t>
                      </a:r>
                      <a:endParaRPr lang="en-US" sz="2200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59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Output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7" y="4326954"/>
            <a:ext cx="9451911" cy="171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108"/>
              </a:spcBef>
            </a:pPr>
            <a:r>
              <a:rPr lang="en-US" sz="2215" kern="0" dirty="0"/>
              <a:t>When the circuit is powered, the initial state (</a:t>
            </a:r>
            <a:r>
              <a:rPr lang="en-US" sz="2215" i="1" kern="0" dirty="0"/>
              <a:t>AB</a:t>
            </a:r>
            <a:r>
              <a:rPr lang="en-US" sz="2215" kern="0" dirty="0"/>
              <a:t>) is unknown</a:t>
            </a:r>
          </a:p>
          <a:p>
            <a:pPr>
              <a:lnSpc>
                <a:spcPct val="130000"/>
              </a:lnSpc>
              <a:spcBef>
                <a:spcPts val="1108"/>
              </a:spcBef>
            </a:pPr>
            <a:r>
              <a:rPr lang="en-US" sz="2215" kern="0" dirty="0"/>
              <a:t>Even though the initial state is unknown, the input </a:t>
            </a:r>
            <a:r>
              <a:rPr lang="en-US" sz="2215" i="1" kern="0" dirty="0"/>
              <a:t>x </a:t>
            </a:r>
            <a:r>
              <a:rPr lang="en-US" sz="2215" kern="0" dirty="0"/>
              <a:t>= 0 forces a transition to state </a:t>
            </a:r>
            <a:r>
              <a:rPr lang="en-US" sz="2215" i="1" kern="0" dirty="0"/>
              <a:t>AB</a:t>
            </a:r>
            <a:r>
              <a:rPr lang="en-US" sz="2215" kern="0" dirty="0"/>
              <a:t> = 00, regardless of the present state</a:t>
            </a:r>
          </a:p>
          <a:p>
            <a:pPr>
              <a:lnSpc>
                <a:spcPct val="130000"/>
              </a:lnSpc>
              <a:spcBef>
                <a:spcPts val="1108"/>
              </a:spcBef>
            </a:pPr>
            <a:r>
              <a:rPr lang="en-US" sz="2215" kern="0" dirty="0"/>
              <a:t>Sometimes, a reset input is used to initialize the state to 00</a:t>
            </a:r>
          </a:p>
        </p:txBody>
      </p:sp>
      <p:pic>
        <p:nvPicPr>
          <p:cNvPr id="7" name="Picture 2" descr="C:\Users\mudawar\Documents\+COE 202\202 Lectures\MealyStat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171" y="1959769"/>
            <a:ext cx="2683334" cy="25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4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udawar\Documents\+COE 202\202 Lectures\MealyStat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131" y="1885054"/>
            <a:ext cx="2139720" cy="20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Output in the Timing Diagram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6131"/>
              </p:ext>
            </p:extLst>
          </p:nvPr>
        </p:nvGraphicFramePr>
        <p:xfrm>
          <a:off x="1097280" y="1790678"/>
          <a:ext cx="4323369" cy="175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7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2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Cycle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200" i="1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87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Present</a:t>
                      </a:r>
                    </a:p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State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A B</a:t>
                      </a:r>
                      <a:endParaRPr lang="en-US" sz="2200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87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Output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21285" y="3694807"/>
            <a:ext cx="8059834" cy="2594026"/>
            <a:chOff x="362490" y="3519010"/>
            <a:chExt cx="9356185" cy="3090308"/>
          </a:xfrm>
        </p:grpSpPr>
        <p:pic>
          <p:nvPicPr>
            <p:cNvPr id="2051" name="Picture 3" descr="C:\Users\mudawar\Documents\+COE 202\202 Lectures\MealyTimingDiagra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90" y="3519010"/>
              <a:ext cx="9356185" cy="30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77525" y="4779150"/>
              <a:ext cx="225025" cy="27003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77" i="1" dirty="0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7525" y="5454225"/>
              <a:ext cx="225025" cy="27003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77" i="1" dirty="0"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7575" y="4440262"/>
              <a:ext cx="2160240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77" i="1" dirty="0">
                  <a:cs typeface="Times New Roman" panose="02020603050405020304" pitchFamily="18" charset="0"/>
                </a:rPr>
                <a:t>Negative edge-triggered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21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218" y="1737360"/>
            <a:ext cx="7060162" cy="21444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46"/>
              </a:spcBef>
            </a:pPr>
            <a:r>
              <a:rPr lang="en-US" dirty="0"/>
              <a:t>The outputs are a function of the Flip-Flop outputs only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outputs depend on the current state only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outputs are synchronized with the clock</a:t>
            </a:r>
          </a:p>
          <a:p>
            <a:pPr>
              <a:spcBef>
                <a:spcPts val="1846"/>
              </a:spcBef>
            </a:pPr>
            <a:r>
              <a:rPr lang="en-US" dirty="0"/>
              <a:t>Glitches cannot appear in the outputs (even if inputs change)</a:t>
            </a:r>
          </a:p>
          <a:p>
            <a:pPr>
              <a:spcBef>
                <a:spcPts val="1846"/>
              </a:spcBef>
            </a:pPr>
            <a:r>
              <a:rPr lang="en-US" dirty="0"/>
              <a:t>A given design might mix between Mealy and Moore</a:t>
            </a:r>
          </a:p>
        </p:txBody>
      </p:sp>
      <p:pic>
        <p:nvPicPr>
          <p:cNvPr id="4" name="Picture 3" descr="C:\Users\mudawar\Documents\+COE 202\202 Lectures\Mo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69" y="4208571"/>
            <a:ext cx="8620769" cy="18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5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149" y="1535122"/>
            <a:ext cx="4569738" cy="43864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2769"/>
              </a:spcBef>
            </a:pPr>
            <a:r>
              <a:rPr lang="en-US" dirty="0"/>
              <a:t>An example of a Moore state diagram is shown on the right</a:t>
            </a:r>
          </a:p>
          <a:p>
            <a:pPr>
              <a:lnSpc>
                <a:spcPct val="130000"/>
              </a:lnSpc>
              <a:spcBef>
                <a:spcPts val="2769"/>
              </a:spcBef>
            </a:pPr>
            <a:r>
              <a:rPr lang="en-US" dirty="0"/>
              <a:t>Arcs are labeled with input only</a:t>
            </a:r>
          </a:p>
          <a:p>
            <a:pPr>
              <a:lnSpc>
                <a:spcPct val="130000"/>
              </a:lnSpc>
              <a:spcBef>
                <a:spcPts val="2769"/>
              </a:spcBef>
            </a:pPr>
            <a:r>
              <a:rPr lang="en-US" dirty="0"/>
              <a:t>The output is shown inside the state: (State / Output)</a:t>
            </a:r>
          </a:p>
          <a:p>
            <a:pPr>
              <a:lnSpc>
                <a:spcPct val="130000"/>
              </a:lnSpc>
              <a:spcBef>
                <a:spcPts val="2769"/>
              </a:spcBef>
            </a:pPr>
            <a:r>
              <a:rPr lang="en-US" dirty="0"/>
              <a:t>The output depends on the current state only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034043" y="1393390"/>
            <a:ext cx="2883921" cy="4601311"/>
            <a:chOff x="5969212" y="1414576"/>
            <a:chExt cx="3124248" cy="4984754"/>
          </a:xfrm>
        </p:grpSpPr>
        <p:sp>
          <p:nvSpPr>
            <p:cNvPr id="37" name="Arc 36"/>
            <p:cNvSpPr/>
            <p:nvPr/>
          </p:nvSpPr>
          <p:spPr>
            <a:xfrm>
              <a:off x="6601082" y="2265996"/>
              <a:ext cx="1860508" cy="721880"/>
            </a:xfrm>
            <a:prstGeom prst="arc">
              <a:avLst>
                <a:gd name="adj1" fmla="val 11580537"/>
                <a:gd name="adj2" fmla="val 20930474"/>
              </a:avLst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8" name="Arc 37"/>
            <p:cNvSpPr/>
            <p:nvPr/>
          </p:nvSpPr>
          <p:spPr>
            <a:xfrm>
              <a:off x="6214940" y="1845333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811706" y="5077785"/>
              <a:ext cx="1825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388353" y="3252382"/>
              <a:ext cx="0" cy="1684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684618" y="2888940"/>
              <a:ext cx="0" cy="1684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425563" y="2760926"/>
              <a:ext cx="1825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69212" y="2257070"/>
              <a:ext cx="842494" cy="982909"/>
              <a:chOff x="5853100" y="2078851"/>
              <a:chExt cx="540060" cy="63007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00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8250966" y="2257070"/>
              <a:ext cx="842494" cy="982909"/>
              <a:chOff x="5853100" y="2078851"/>
              <a:chExt cx="540060" cy="63007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01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250966" y="4573927"/>
              <a:ext cx="842494" cy="982909"/>
              <a:chOff x="5853100" y="2078851"/>
              <a:chExt cx="540060" cy="63007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10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5969212" y="4573927"/>
              <a:ext cx="842494" cy="982909"/>
              <a:chOff x="5853100" y="2078851"/>
              <a:chExt cx="540060" cy="63007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11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7338265" y="2438890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42423" y="370912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38265" y="5113282"/>
              <a:ext cx="421247" cy="2841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74524" y="370912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51" name="Straight Arrow Connector 50"/>
            <p:cNvCxnSpPr>
              <a:stCxn id="59" idx="1"/>
              <a:endCxn id="63" idx="5"/>
            </p:cNvCxnSpPr>
            <p:nvPr/>
          </p:nvCxnSpPr>
          <p:spPr>
            <a:xfrm flipH="1" flipV="1">
              <a:off x="6688325" y="3096035"/>
              <a:ext cx="1686022" cy="1621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689304" y="3709125"/>
              <a:ext cx="351039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Arc 52"/>
            <p:cNvSpPr/>
            <p:nvPr/>
          </p:nvSpPr>
          <p:spPr>
            <a:xfrm flipV="1">
              <a:off x="6214940" y="5397401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50043" y="1414576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1024" y="595577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38265" y="1952129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504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a Moore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302" y="1885170"/>
            <a:ext cx="3828848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1108"/>
              </a:spcBef>
            </a:pPr>
            <a:r>
              <a:rPr lang="en-US" dirty="0"/>
              <a:t>When the circuit is powered, the initial state (</a:t>
            </a:r>
            <a:r>
              <a:rPr lang="en-US" i="1" dirty="0"/>
              <a:t>AB</a:t>
            </a:r>
            <a:r>
              <a:rPr lang="en-US" dirty="0"/>
              <a:t>) and output are unknown</a:t>
            </a:r>
          </a:p>
          <a:p>
            <a:pPr>
              <a:lnSpc>
                <a:spcPct val="130000"/>
              </a:lnSpc>
              <a:spcBef>
                <a:spcPts val="1108"/>
              </a:spcBef>
            </a:pPr>
            <a:r>
              <a:rPr lang="en-US" dirty="0"/>
              <a:t>Input </a:t>
            </a:r>
            <a:r>
              <a:rPr lang="en-US" i="1" dirty="0"/>
              <a:t>x</a:t>
            </a:r>
            <a:r>
              <a:rPr lang="en-US" dirty="0"/>
              <a:t> = 0 resets the state </a:t>
            </a:r>
            <a:r>
              <a:rPr lang="en-US" i="1" dirty="0"/>
              <a:t>AB</a:t>
            </a:r>
            <a:r>
              <a:rPr lang="en-US" dirty="0"/>
              <a:t> to 00. Can also be done with a reset signal.</a:t>
            </a:r>
          </a:p>
        </p:txBody>
      </p:sp>
      <p:graphicFrame>
        <p:nvGraphicFramePr>
          <p:cNvPr id="74" name="Content Placeholder 4"/>
          <p:cNvGraphicFramePr>
            <a:graphicFrameLocks/>
          </p:cNvGraphicFramePr>
          <p:nvPr/>
        </p:nvGraphicFramePr>
        <p:xfrm>
          <a:off x="1900150" y="3512087"/>
          <a:ext cx="5317513" cy="26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18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Cycle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200" i="1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25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Present</a:t>
                      </a:r>
                    </a:p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State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A B</a:t>
                      </a:r>
                      <a:endParaRPr lang="en-US" sz="2200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25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Output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615646" y="1393390"/>
            <a:ext cx="2883921" cy="4601311"/>
            <a:chOff x="5969212" y="1414576"/>
            <a:chExt cx="3124248" cy="4984754"/>
          </a:xfrm>
        </p:grpSpPr>
        <p:sp>
          <p:nvSpPr>
            <p:cNvPr id="37" name="Arc 36"/>
            <p:cNvSpPr/>
            <p:nvPr/>
          </p:nvSpPr>
          <p:spPr>
            <a:xfrm>
              <a:off x="6601082" y="2265996"/>
              <a:ext cx="1860508" cy="721880"/>
            </a:xfrm>
            <a:prstGeom prst="arc">
              <a:avLst>
                <a:gd name="adj1" fmla="val 11580537"/>
                <a:gd name="adj2" fmla="val 20930474"/>
              </a:avLst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8" name="Arc 37"/>
            <p:cNvSpPr/>
            <p:nvPr/>
          </p:nvSpPr>
          <p:spPr>
            <a:xfrm>
              <a:off x="6214940" y="1845333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811706" y="5077785"/>
              <a:ext cx="1825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388353" y="3252382"/>
              <a:ext cx="0" cy="1684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684618" y="2888940"/>
              <a:ext cx="0" cy="1684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425563" y="2760926"/>
              <a:ext cx="1825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69212" y="2257070"/>
              <a:ext cx="842494" cy="982909"/>
              <a:chOff x="5853100" y="2078851"/>
              <a:chExt cx="540060" cy="63007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00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8250966" y="2257070"/>
              <a:ext cx="842494" cy="982909"/>
              <a:chOff x="5853100" y="2078851"/>
              <a:chExt cx="540060" cy="63007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01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8250966" y="4573927"/>
              <a:ext cx="842494" cy="982909"/>
              <a:chOff x="5853100" y="2078851"/>
              <a:chExt cx="540060" cy="63007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10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969212" y="4573927"/>
              <a:ext cx="842494" cy="982909"/>
              <a:chOff x="5853100" y="2078851"/>
              <a:chExt cx="540060" cy="63007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11</a:t>
                </a: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7338265" y="2438890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42423" y="370912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38265" y="5113282"/>
              <a:ext cx="421247" cy="2841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74524" y="370912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3" name="Straight Arrow Connector 82"/>
            <p:cNvCxnSpPr>
              <a:stCxn id="91" idx="1"/>
              <a:endCxn id="95" idx="5"/>
            </p:cNvCxnSpPr>
            <p:nvPr/>
          </p:nvCxnSpPr>
          <p:spPr>
            <a:xfrm flipH="1" flipV="1">
              <a:off x="6688325" y="3096035"/>
              <a:ext cx="1686022" cy="1621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689304" y="3709125"/>
              <a:ext cx="351039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Arc 84"/>
            <p:cNvSpPr/>
            <p:nvPr/>
          </p:nvSpPr>
          <p:spPr>
            <a:xfrm flipV="1">
              <a:off x="6214940" y="5397401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50043" y="1414576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31024" y="595577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38265" y="1952129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6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0076"/>
            <a:ext cx="5890249" cy="3582268"/>
          </a:xfrm>
        </p:spPr>
        <p:txBody>
          <a:bodyPr>
            <a:normAutofit fontScale="55000" lnSpcReduction="20000"/>
          </a:bodyPr>
          <a:lstStyle/>
          <a:p>
            <a:pPr marL="410318" indent="-410318">
              <a:spcBef>
                <a:spcPts val="3692"/>
              </a:spcBef>
            </a:pPr>
            <a:r>
              <a:rPr lang="en-US" sz="2585" dirty="0"/>
              <a:t>Analysis of Clocked Sequential circuits</a:t>
            </a:r>
          </a:p>
          <a:p>
            <a:pPr marL="826498" lvl="1" indent="-410318">
              <a:spcBef>
                <a:spcPts val="3692"/>
              </a:spcBef>
            </a:pPr>
            <a:r>
              <a:rPr lang="en-US" sz="2585" dirty="0"/>
              <a:t>State and Output Equations</a:t>
            </a:r>
          </a:p>
          <a:p>
            <a:pPr marL="826498" lvl="1" indent="-410318">
              <a:spcBef>
                <a:spcPts val="3692"/>
              </a:spcBef>
            </a:pPr>
            <a:r>
              <a:rPr lang="en-US" sz="2585" dirty="0"/>
              <a:t>State Table</a:t>
            </a:r>
          </a:p>
          <a:p>
            <a:pPr marL="826498" lvl="1" indent="-410318">
              <a:spcBef>
                <a:spcPts val="3692"/>
              </a:spcBef>
            </a:pPr>
            <a:r>
              <a:rPr lang="en-US" sz="2585" dirty="0"/>
              <a:t>State Diagram</a:t>
            </a:r>
          </a:p>
          <a:p>
            <a:pPr marL="410318" indent="-410318">
              <a:spcBef>
                <a:spcPts val="3692"/>
              </a:spcBef>
            </a:pPr>
            <a:r>
              <a:rPr lang="en-US" sz="2585" dirty="0"/>
              <a:t>Mealy versus Moore Sequential Circuits</a:t>
            </a:r>
          </a:p>
          <a:p>
            <a:pPr marL="826498" lvl="1" indent="-410318">
              <a:spcBef>
                <a:spcPts val="3692"/>
              </a:spcBef>
            </a:pPr>
            <a:r>
              <a:rPr lang="en-US" sz="2585" dirty="0"/>
              <a:t>State and Timing Diagrams</a:t>
            </a:r>
          </a:p>
        </p:txBody>
      </p:sp>
    </p:spTree>
    <p:extLst>
      <p:ext uri="{BB962C8B-B14F-4D97-AF65-F5344CB8AC3E}">
        <p14:creationId xmlns:p14="http://schemas.microsoft.com/office/powerpoint/2010/main" val="185262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Diagram of a Moore Machine</a:t>
            </a:r>
          </a:p>
        </p:txBody>
      </p:sp>
      <p:graphicFrame>
        <p:nvGraphicFramePr>
          <p:cNvPr id="6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880354"/>
              </p:ext>
            </p:extLst>
          </p:nvPr>
        </p:nvGraphicFramePr>
        <p:xfrm>
          <a:off x="1147729" y="1797635"/>
          <a:ext cx="4855215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38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Cycle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200" i="1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88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Present</a:t>
                      </a:r>
                    </a:p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State</a:t>
                      </a:r>
                      <a:r>
                        <a:rPr lang="en-US" sz="22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A B</a:t>
                      </a:r>
                      <a:endParaRPr lang="en-US" sz="2200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88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Output </a:t>
                      </a:r>
                      <a:r>
                        <a:rPr lang="en-US" sz="2200" i="1" dirty="0"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663555" y="3727350"/>
            <a:ext cx="8021621" cy="2486955"/>
            <a:chOff x="272480" y="3293985"/>
            <a:chExt cx="9496055" cy="3240360"/>
          </a:xfrm>
        </p:grpSpPr>
        <p:grpSp>
          <p:nvGrpSpPr>
            <p:cNvPr id="4" name="Group 3"/>
            <p:cNvGrpSpPr/>
            <p:nvPr/>
          </p:nvGrpSpPr>
          <p:grpSpPr>
            <a:xfrm>
              <a:off x="272480" y="3293985"/>
              <a:ext cx="9496055" cy="3240360"/>
              <a:chOff x="272480" y="3152970"/>
              <a:chExt cx="9496055" cy="3381375"/>
            </a:xfrm>
          </p:grpSpPr>
          <p:pic>
            <p:nvPicPr>
              <p:cNvPr id="1027" name="Picture 3" descr="C:\Users\mudawar\Documents\+COE 202\202 Lectures\MooreTimingDiagra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480" y="3152970"/>
                <a:ext cx="9496055" cy="338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47555" y="4284095"/>
                <a:ext cx="2250250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i="1" dirty="0">
                    <a:cs typeface="Times New Roman" panose="02020603050405020304" pitchFamily="18" charset="0"/>
                  </a:rPr>
                  <a:t>Negative edge-triggered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5299" y="4689140"/>
                <a:ext cx="209845" cy="27003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i="1" dirty="0"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5299" y="5544235"/>
                <a:ext cx="209845" cy="27003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i="1" dirty="0"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77850" y="6223579"/>
              <a:ext cx="707008" cy="287459"/>
            </a:xfrm>
            <a:prstGeom prst="rect">
              <a:avLst/>
            </a:prstGeom>
            <a:pattFill prst="wdDnDiag">
              <a:fgClr>
                <a:schemeClr val="accent5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31664" y="1737360"/>
            <a:ext cx="2847625" cy="18694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83077" tIns="0" rIns="83077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15" dirty="0">
                <a:cs typeface="Times New Roman" panose="02020603050405020304" pitchFamily="18" charset="0"/>
              </a:rPr>
              <a:t>The output is synchronized with the clock. No false output (or glitch) can appear.</a:t>
            </a:r>
          </a:p>
        </p:txBody>
      </p:sp>
    </p:spTree>
    <p:extLst>
      <p:ext uri="{BB962C8B-B14F-4D97-AF65-F5344CB8AC3E}">
        <p14:creationId xmlns:p14="http://schemas.microsoft.com/office/powerpoint/2010/main" val="182826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975" y="1961004"/>
            <a:ext cx="7078824" cy="4169208"/>
          </a:xfrm>
        </p:spPr>
        <p:txBody>
          <a:bodyPr>
            <a:normAutofit fontScale="92500" lnSpcReduction="20000"/>
          </a:bodyPr>
          <a:lstStyle/>
          <a:p>
            <a:pPr marL="410318" indent="-410318"/>
            <a:r>
              <a:rPr lang="en-US" dirty="0"/>
              <a:t>To analyze a clocked sequential circuit:</a:t>
            </a:r>
          </a:p>
          <a:p>
            <a:pPr marL="422041" indent="-422041">
              <a:buFont typeface="+mj-lt"/>
              <a:buAutoNum type="arabicPeriod"/>
            </a:pPr>
            <a:r>
              <a:rPr lang="en-US" dirty="0"/>
              <a:t>Obtain the equations at the </a:t>
            </a:r>
            <a:r>
              <a:rPr lang="en-US" b="1" dirty="0"/>
              <a:t>Inputs</a:t>
            </a:r>
            <a:r>
              <a:rPr lang="en-US" dirty="0"/>
              <a:t> of the flip-flops</a:t>
            </a:r>
          </a:p>
          <a:p>
            <a:pPr marL="422041" indent="-422041">
              <a:buFont typeface="+mj-lt"/>
              <a:buAutoNum type="arabicPeriod"/>
            </a:pPr>
            <a:r>
              <a:rPr lang="en-US" dirty="0"/>
              <a:t>Obtain the </a:t>
            </a:r>
            <a:r>
              <a:rPr lang="en-US" b="1" dirty="0"/>
              <a:t>Next State</a:t>
            </a:r>
            <a:r>
              <a:rPr lang="en-US" dirty="0"/>
              <a:t> equations</a:t>
            </a:r>
          </a:p>
          <a:p>
            <a:pPr marL="838221" lvl="1" indent="-422041">
              <a:spcBef>
                <a:spcPts val="1200"/>
              </a:spcBef>
            </a:pPr>
            <a:r>
              <a:rPr lang="en-US" dirty="0"/>
              <a:t>For a D Flip-Flop, the Next State = D input equation</a:t>
            </a:r>
          </a:p>
          <a:p>
            <a:pPr marL="838221" lvl="1" indent="-422041">
              <a:spcBef>
                <a:spcPts val="1200"/>
              </a:spcBef>
            </a:pPr>
            <a:r>
              <a:rPr lang="en-US" dirty="0"/>
              <a:t>For T and JK, use the characteristic equation of the Flip-Flop</a:t>
            </a:r>
          </a:p>
          <a:p>
            <a:pPr marL="422041" indent="-422041">
              <a:buFont typeface="+mj-lt"/>
              <a:buAutoNum type="arabicPeriod"/>
            </a:pPr>
            <a:r>
              <a:rPr lang="en-US" dirty="0"/>
              <a:t>Obtain the </a:t>
            </a:r>
            <a:r>
              <a:rPr lang="en-US" b="1" dirty="0"/>
              <a:t>Output</a:t>
            </a:r>
            <a:r>
              <a:rPr lang="en-US" dirty="0"/>
              <a:t> equations</a:t>
            </a:r>
          </a:p>
          <a:p>
            <a:pPr marL="422041" indent="-422041">
              <a:buFont typeface="+mj-lt"/>
              <a:buAutoNum type="arabicPeriod"/>
            </a:pPr>
            <a:r>
              <a:rPr lang="en-US" dirty="0"/>
              <a:t>Fill the </a:t>
            </a:r>
            <a:r>
              <a:rPr lang="en-US" b="1" dirty="0"/>
              <a:t>State Table</a:t>
            </a:r>
          </a:p>
          <a:p>
            <a:pPr marL="838221" lvl="1" indent="-422041">
              <a:spcBef>
                <a:spcPts val="1200"/>
              </a:spcBef>
            </a:pPr>
            <a:r>
              <a:rPr lang="en-US" dirty="0"/>
              <a:t>Put all the combinations of current state and input</a:t>
            </a:r>
          </a:p>
          <a:p>
            <a:pPr marL="838221" lvl="1" indent="-422041">
              <a:spcBef>
                <a:spcPts val="1200"/>
              </a:spcBef>
            </a:pPr>
            <a:r>
              <a:rPr lang="en-US" dirty="0"/>
              <a:t>Fill the next state and output columns</a:t>
            </a:r>
          </a:p>
          <a:p>
            <a:pPr marL="422041" indent="-422041">
              <a:buFont typeface="+mj-lt"/>
              <a:buAutoNum type="arabicPeriod"/>
            </a:pPr>
            <a:r>
              <a:rPr lang="en-US" dirty="0"/>
              <a:t>Draw the </a:t>
            </a:r>
            <a:r>
              <a:rPr lang="en-US" b="1" dirty="0"/>
              <a:t>State Diagram</a:t>
            </a:r>
          </a:p>
          <a:p>
            <a:r>
              <a:rPr lang="en-US" dirty="0"/>
              <a:t>Two types of clocked sequential circuits: </a:t>
            </a:r>
            <a:r>
              <a:rPr lang="en-US" b="1" dirty="0"/>
              <a:t>Mealy</a:t>
            </a:r>
            <a:r>
              <a:rPr lang="en-US" dirty="0"/>
              <a:t> versus </a:t>
            </a:r>
            <a:r>
              <a:rPr lang="en-US" b="1" dirty="0"/>
              <a:t>Moore</a:t>
            </a:r>
          </a:p>
        </p:txBody>
      </p:sp>
    </p:spTree>
    <p:extLst>
      <p:ext uri="{BB962C8B-B14F-4D97-AF65-F5344CB8AC3E}">
        <p14:creationId xmlns:p14="http://schemas.microsoft.com/office/powerpoint/2010/main" val="198049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Clocked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6319"/>
            <a:ext cx="6056420" cy="401805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1385"/>
              </a:spcBef>
              <a:buNone/>
            </a:pPr>
            <a:r>
              <a:rPr lang="en-US" dirty="0"/>
              <a:t>Analysis is describing what a given circuit will do</a:t>
            </a:r>
          </a:p>
          <a:p>
            <a:pPr marL="0" indent="0">
              <a:lnSpc>
                <a:spcPct val="110000"/>
              </a:lnSpc>
              <a:spcBef>
                <a:spcPts val="1385"/>
              </a:spcBef>
              <a:buNone/>
            </a:pPr>
            <a:r>
              <a:rPr lang="en-US" dirty="0"/>
              <a:t>The output of a clocked sequential circuit is determined by</a:t>
            </a:r>
          </a:p>
          <a:p>
            <a:pPr marL="329720" indent="-329720">
              <a:lnSpc>
                <a:spcPct val="110000"/>
              </a:lnSpc>
              <a:spcBef>
                <a:spcPts val="1385"/>
              </a:spcBef>
              <a:buFont typeface="+mj-lt"/>
              <a:buAutoNum type="arabicPeriod"/>
            </a:pPr>
            <a:r>
              <a:rPr lang="en-US" dirty="0"/>
              <a:t>Inputs</a:t>
            </a:r>
          </a:p>
          <a:p>
            <a:pPr marL="329720" indent="-329720">
              <a:lnSpc>
                <a:spcPct val="110000"/>
              </a:lnSpc>
              <a:spcBef>
                <a:spcPts val="1385"/>
              </a:spcBef>
              <a:buFont typeface="+mj-lt"/>
              <a:buAutoNum type="arabicPeriod"/>
            </a:pPr>
            <a:r>
              <a:rPr lang="en-US" dirty="0"/>
              <a:t>State of the Flip-Flops</a:t>
            </a:r>
          </a:p>
          <a:p>
            <a:pPr marL="0" indent="0">
              <a:lnSpc>
                <a:spcPct val="110000"/>
              </a:lnSpc>
              <a:spcBef>
                <a:spcPts val="2769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Analysis Procedure:</a:t>
            </a:r>
          </a:p>
          <a:p>
            <a:pPr marL="329720" indent="-329720">
              <a:lnSpc>
                <a:spcPct val="110000"/>
              </a:lnSpc>
              <a:spcBef>
                <a:spcPts val="1385"/>
              </a:spcBef>
              <a:buFont typeface="+mj-lt"/>
              <a:buAutoNum type="arabicPeriod"/>
            </a:pPr>
            <a:r>
              <a:rPr lang="en-US" dirty="0"/>
              <a:t>Obtain the equations at the inputs of the Flip-Flops</a:t>
            </a:r>
          </a:p>
          <a:p>
            <a:pPr marL="329720" indent="-329720">
              <a:lnSpc>
                <a:spcPct val="110000"/>
              </a:lnSpc>
              <a:spcBef>
                <a:spcPts val="1385"/>
              </a:spcBef>
              <a:buFont typeface="+mj-lt"/>
              <a:buAutoNum type="arabicPeriod"/>
            </a:pPr>
            <a:r>
              <a:rPr lang="en-US" dirty="0"/>
              <a:t>Obtain the output equations</a:t>
            </a:r>
          </a:p>
          <a:p>
            <a:pPr marL="329720" indent="-329720">
              <a:lnSpc>
                <a:spcPct val="110000"/>
              </a:lnSpc>
              <a:spcBef>
                <a:spcPts val="1385"/>
              </a:spcBef>
              <a:buFont typeface="+mj-lt"/>
              <a:buAutoNum type="arabicPeriod"/>
            </a:pPr>
            <a:r>
              <a:rPr lang="en-US" dirty="0"/>
              <a:t>Fill the state table for all possible input and state values</a:t>
            </a:r>
          </a:p>
          <a:p>
            <a:pPr marL="329720" indent="-329720">
              <a:lnSpc>
                <a:spcPct val="110000"/>
              </a:lnSpc>
              <a:spcBef>
                <a:spcPts val="1385"/>
              </a:spcBef>
              <a:buFont typeface="+mj-lt"/>
              <a:buAutoNum type="arabicPeriod"/>
            </a:pPr>
            <a:r>
              <a:rPr lang="en-US" dirty="0"/>
              <a:t>Draw the state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7463" y="2002692"/>
                <a:ext cx="3523861" cy="432190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Is this a clocked sequential circuit?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YES!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What type of Memory?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 Flip-Flops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How many state variables?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Two state variables: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What are the Inputs?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One Input: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What are the Outputs?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One 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463" y="2002692"/>
                <a:ext cx="3523861" cy="4321908"/>
              </a:xfrm>
              <a:blipFill>
                <a:blip r:embed="rId2"/>
                <a:stretch>
                  <a:fillRect l="-1557" t="-1834" r="-2595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mudawar\Documents\+COE 202\202 Lectures\SequentialCirc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11" y="1807392"/>
            <a:ext cx="4307598" cy="43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1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udawar\Documents\+COE 202\202 Lectures\Sequential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11" y="1807392"/>
            <a:ext cx="4307598" cy="43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Input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65226"/>
                <a:ext cx="4495540" cy="423963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846"/>
                  </a:spcBef>
                </a:pPr>
                <a:r>
                  <a:rPr lang="en-US" dirty="0"/>
                  <a:t>What are the equations on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/>
                  <a:t> inputs of the flip-flops?</a:t>
                </a:r>
              </a:p>
              <a:p>
                <a:pPr marL="329720" indent="0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29720" indent="0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1846"/>
                  </a:spcBef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current state</a:t>
                </a:r>
              </a:p>
              <a:p>
                <a:pPr marL="329720" indent="0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184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next state</a:t>
                </a:r>
              </a:p>
              <a:p>
                <a:pPr marL="329720" indent="0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 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The 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329720" indent="0">
                  <a:spcBef>
                    <a:spcPts val="1846"/>
                  </a:spcBef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dirty="0"/>
                  <a:t> at the next clock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65226"/>
                <a:ext cx="4495540" cy="4239631"/>
              </a:xfrm>
              <a:blipFill>
                <a:blip r:embed="rId3"/>
                <a:stretch>
                  <a:fillRect l="-3256" t="-244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udawar\Documents\+COE 202\202 Lectures\Sequential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11" y="1807392"/>
            <a:ext cx="4307598" cy="43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State and Output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3493381" cy="4611996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2308"/>
                  </a:spcBef>
                </a:pPr>
                <a:r>
                  <a:rPr lang="en-US" dirty="0"/>
                  <a:t>The next state equations define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next state</a:t>
                </a:r>
                <a:endParaRPr lang="en-US" dirty="0"/>
              </a:p>
              <a:p>
                <a:pPr marL="329720" indent="0">
                  <a:spcBef>
                    <a:spcPts val="2308"/>
                  </a:spcBef>
                  <a:buNone/>
                </a:pPr>
                <a:r>
                  <a:rPr lang="en-US" dirty="0"/>
                  <a:t>At the </a:t>
                </a:r>
                <a:r>
                  <a:rPr lang="en-US" b="1" dirty="0">
                    <a:solidFill>
                      <a:srgbClr val="FF0000"/>
                    </a:solidFill>
                  </a:rPr>
                  <a:t>inputs</a:t>
                </a:r>
                <a:r>
                  <a:rPr lang="en-US" dirty="0"/>
                  <a:t> of the Flip-Flops</a:t>
                </a:r>
              </a:p>
              <a:p>
                <a:pPr>
                  <a:spcBef>
                    <a:spcPts val="2308"/>
                  </a:spcBef>
                </a:pPr>
                <a:r>
                  <a:rPr lang="en-US" dirty="0"/>
                  <a:t>Next state equations?</a:t>
                </a:r>
              </a:p>
              <a:p>
                <a:pPr marL="32972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329720" indent="0">
                  <a:spcBef>
                    <a:spcPts val="2308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>
                  <a:spcBef>
                    <a:spcPts val="2308"/>
                  </a:spcBef>
                </a:pPr>
                <a:r>
                  <a:rPr lang="en-US" dirty="0"/>
                  <a:t>There is only one output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</m:oMath>
                </a14:m>
                <a:endParaRPr lang="en-US" b="1" dirty="0"/>
              </a:p>
              <a:p>
                <a:pPr>
                  <a:spcBef>
                    <a:spcPts val="2308"/>
                  </a:spcBef>
                </a:pPr>
                <a:r>
                  <a:rPr lang="en-US" dirty="0"/>
                  <a:t>What is the output equation?</a:t>
                </a:r>
              </a:p>
              <a:p>
                <a:pPr marL="329720" indent="0">
                  <a:spcBef>
                    <a:spcPts val="2308"/>
                  </a:spcBef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3493381" cy="4611996"/>
              </a:xfrm>
              <a:blipFill>
                <a:blip r:embed="rId3"/>
                <a:stretch>
                  <a:fillRect l="-1745" t="-1849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5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udawar\Documents\+COE 202\202 Lectures\State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21" y="2930483"/>
            <a:ext cx="4034379" cy="32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6873" y="1720233"/>
                <a:ext cx="7692833" cy="124872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State table shows the Next State and Output in a tabular form</a:t>
                </a:r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Next State Equations: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Output Equation: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6873" y="1720233"/>
                <a:ext cx="7692833" cy="1248725"/>
              </a:xfrm>
              <a:blipFill>
                <a:blip r:embed="rId3"/>
                <a:stretch>
                  <a:fillRect l="-475" t="-146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917460" y="3054445"/>
            <a:ext cx="4633370" cy="3157274"/>
            <a:chOff x="4759582" y="3023232"/>
            <a:chExt cx="5019484" cy="3420380"/>
          </a:xfrm>
        </p:grpSpPr>
        <p:sp>
          <p:nvSpPr>
            <p:cNvPr id="6" name="TextBox 5"/>
            <p:cNvSpPr txBox="1"/>
            <p:nvPr/>
          </p:nvSpPr>
          <p:spPr>
            <a:xfrm>
              <a:off x="4998006" y="3023232"/>
              <a:ext cx="4545504" cy="6300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215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Another form of the state table</a:t>
              </a:r>
            </a:p>
          </p:txBody>
        </p:sp>
        <p:pic>
          <p:nvPicPr>
            <p:cNvPr id="3075" name="Picture 3" descr="C:\Users\mudawar\Documents\+COE 202\202 Lectures\StateTable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4"/>
            <a:stretch/>
          </p:blipFill>
          <p:spPr bwMode="auto">
            <a:xfrm>
              <a:off x="4759582" y="3927379"/>
              <a:ext cx="5019484" cy="251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3399" y="1737360"/>
                <a:ext cx="5858698" cy="19909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State diagram is a graphical representation of a state table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The circles are the states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Two state variable </a:t>
                </a:r>
                <a:r>
                  <a:rPr lang="en-US" dirty="0">
                    <a:sym typeface="Wingdings" panose="05000000000000000000" pitchFamily="2" charset="2"/>
                  </a:rPr>
                  <a:t> Four states (ALL values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Arcs are the state transitions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dirty="0"/>
                  <a:t>Labeled with: Input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/ Output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399" y="1737360"/>
                <a:ext cx="5858698" cy="1990962"/>
              </a:xfrm>
              <a:blipFill>
                <a:blip r:embed="rId2"/>
                <a:stretch>
                  <a:fillRect l="-1041" t="-5199" r="-1249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mudawar\Documents\+COE 202\202 Lectures\State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90" y="2651176"/>
            <a:ext cx="3730479" cy="36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udawar\Documents\+COE 202\202 Lectures\StateTabl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1803841" y="3959302"/>
            <a:ext cx="4633370" cy="232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3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1782</TotalTime>
  <Words>1793</Words>
  <Application>Microsoft Office PowerPoint</Application>
  <PresentationFormat>Widescreen</PresentationFormat>
  <Paragraphs>461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Cambria Math</vt:lpstr>
      <vt:lpstr>Consolas</vt:lpstr>
      <vt:lpstr>Tahoma</vt:lpstr>
      <vt:lpstr>Wingdings</vt:lpstr>
      <vt:lpstr>Retrospect</vt:lpstr>
      <vt:lpstr>Lecture # 9 sequential circuit designing and analysis/state table and diagram </vt:lpstr>
      <vt:lpstr>Sequential Circuit Analysis</vt:lpstr>
      <vt:lpstr>Presentation Outline</vt:lpstr>
      <vt:lpstr>Analysis of Clocked Sequential Circuits</vt:lpstr>
      <vt:lpstr>Analysis Example</vt:lpstr>
      <vt:lpstr>Flip-Flop Input Equations</vt:lpstr>
      <vt:lpstr>Next State and Output Equations</vt:lpstr>
      <vt:lpstr>State Table</vt:lpstr>
      <vt:lpstr>State Diagram</vt:lpstr>
      <vt:lpstr>Combinational versus Sequential Analysis</vt:lpstr>
      <vt:lpstr>Example with Output = Current State</vt:lpstr>
      <vt:lpstr>Example with Output = Current State</vt:lpstr>
      <vt:lpstr>Sequential Circuit with T Flip-Flops</vt:lpstr>
      <vt:lpstr>Recall: Flip-Flop Characteristic Equation</vt:lpstr>
      <vt:lpstr>Sequential Circuit with T Flip-Flops</vt:lpstr>
      <vt:lpstr>From Next State Equations to State Table</vt:lpstr>
      <vt:lpstr>From State Table to State Diagram</vt:lpstr>
      <vt:lpstr>Sequential Circuit with a JK Flip-Flops</vt:lpstr>
      <vt:lpstr>JK Input and Next State Equations</vt:lpstr>
      <vt:lpstr>From JK Input Equations to State Table</vt:lpstr>
      <vt:lpstr>From State Table to State Diagram</vt:lpstr>
      <vt:lpstr>Mealy versus Moore Sequential Circuits</vt:lpstr>
      <vt:lpstr>Mealy Machine</vt:lpstr>
      <vt:lpstr>Mealy State Diagram</vt:lpstr>
      <vt:lpstr>Tracing a Mealy State Diagram</vt:lpstr>
      <vt:lpstr>False Output in the Timing Diagram</vt:lpstr>
      <vt:lpstr>Moore Machine</vt:lpstr>
      <vt:lpstr>Moore State Diagram</vt:lpstr>
      <vt:lpstr>Tracing a Moore State Diagram</vt:lpstr>
      <vt:lpstr>Timing Diagram of a Moore Machine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9 sequential circuit designing and analysis/state table and diagram </dc:title>
  <dc:creator>Muhammad Zain Uddin / Lecturer</dc:creator>
  <cp:lastModifiedBy>Muhammad Zain Uddin / Lecturer</cp:lastModifiedBy>
  <cp:revision>1</cp:revision>
  <dcterms:created xsi:type="dcterms:W3CDTF">2023-11-06T08:06:53Z</dcterms:created>
  <dcterms:modified xsi:type="dcterms:W3CDTF">2023-11-08T08:17:23Z</dcterms:modified>
</cp:coreProperties>
</file>