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1"/>
  </p:sldMasterIdLst>
  <p:sldIdLst>
    <p:sldId id="256" r:id="rId2"/>
    <p:sldId id="264" r:id="rId3"/>
    <p:sldId id="297" r:id="rId4"/>
    <p:sldId id="298" r:id="rId5"/>
    <p:sldId id="273" r:id="rId6"/>
    <p:sldId id="292" r:id="rId7"/>
    <p:sldId id="285" r:id="rId8"/>
    <p:sldId id="293" r:id="rId9"/>
    <p:sldId id="295" r:id="rId10"/>
    <p:sldId id="296" r:id="rId11"/>
    <p:sldId id="294" r:id="rId12"/>
    <p:sldId id="28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gadapati, Venkatarao (Cognizant)" initials="LV(" lastIdx="1" clrIdx="0">
    <p:extLst>
      <p:ext uri="{19B8F6BF-5375-455C-9EA6-DF929625EA0E}">
        <p15:presenceInfo xmlns:p15="http://schemas.microsoft.com/office/powerpoint/2012/main" userId="S-1-5-21-1178368992-402679808-390482200-1547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72" d="100"/>
          <a:sy n="72"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B992259-9E27-4A45-A85D-6EE66455E181}" type="datetimeFigureOut">
              <a:rPr lang="en-US" smtClean="0"/>
              <a:t>10/17/2021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4A4EB5A-4DFB-4CC4-BE26-0C63FF75F42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820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92259-9E27-4A45-A85D-6EE66455E181}"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4EB5A-4DFB-4CC4-BE26-0C63FF75F42E}" type="slidenum">
              <a:rPr lang="en-US" smtClean="0"/>
              <a:t>‹#›</a:t>
            </a:fld>
            <a:endParaRPr lang="en-US"/>
          </a:p>
        </p:txBody>
      </p:sp>
    </p:spTree>
    <p:extLst>
      <p:ext uri="{BB962C8B-B14F-4D97-AF65-F5344CB8AC3E}">
        <p14:creationId xmlns:p14="http://schemas.microsoft.com/office/powerpoint/2010/main" val="160330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92259-9E27-4A45-A85D-6EE66455E181}"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4EB5A-4DFB-4CC4-BE26-0C63FF75F42E}" type="slidenum">
              <a:rPr lang="en-US" smtClean="0"/>
              <a:t>‹#›</a:t>
            </a:fld>
            <a:endParaRPr lang="en-US"/>
          </a:p>
        </p:txBody>
      </p:sp>
    </p:spTree>
    <p:extLst>
      <p:ext uri="{BB962C8B-B14F-4D97-AF65-F5344CB8AC3E}">
        <p14:creationId xmlns:p14="http://schemas.microsoft.com/office/powerpoint/2010/main" val="167625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992259-9E27-4A45-A85D-6EE66455E181}"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4EB5A-4DFB-4CC4-BE26-0C63FF75F42E}" type="slidenum">
              <a:rPr lang="en-US" smtClean="0"/>
              <a:t>‹#›</a:t>
            </a:fld>
            <a:endParaRPr lang="en-US"/>
          </a:p>
        </p:txBody>
      </p:sp>
    </p:spTree>
    <p:extLst>
      <p:ext uri="{BB962C8B-B14F-4D97-AF65-F5344CB8AC3E}">
        <p14:creationId xmlns:p14="http://schemas.microsoft.com/office/powerpoint/2010/main" val="354915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B992259-9E27-4A45-A85D-6EE66455E181}" type="datetimeFigureOut">
              <a:rPr lang="en-US" smtClean="0"/>
              <a:t>10/17/2021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4A4EB5A-4DFB-4CC4-BE26-0C63FF75F42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562240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992259-9E27-4A45-A85D-6EE66455E181}"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4EB5A-4DFB-4CC4-BE26-0C63FF75F42E}" type="slidenum">
              <a:rPr lang="en-US" smtClean="0"/>
              <a:t>‹#›</a:t>
            </a:fld>
            <a:endParaRPr lang="en-US"/>
          </a:p>
        </p:txBody>
      </p:sp>
    </p:spTree>
    <p:extLst>
      <p:ext uri="{BB962C8B-B14F-4D97-AF65-F5344CB8AC3E}">
        <p14:creationId xmlns:p14="http://schemas.microsoft.com/office/powerpoint/2010/main" val="35641049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992259-9E27-4A45-A85D-6EE66455E181}"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A4EB5A-4DFB-4CC4-BE26-0C63FF75F42E}" type="slidenum">
              <a:rPr lang="en-US" smtClean="0"/>
              <a:t>‹#›</a:t>
            </a:fld>
            <a:endParaRPr lang="en-US"/>
          </a:p>
        </p:txBody>
      </p:sp>
    </p:spTree>
    <p:extLst>
      <p:ext uri="{BB962C8B-B14F-4D97-AF65-F5344CB8AC3E}">
        <p14:creationId xmlns:p14="http://schemas.microsoft.com/office/powerpoint/2010/main" val="22333728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992259-9E27-4A45-A85D-6EE66455E181}"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A4EB5A-4DFB-4CC4-BE26-0C63FF75F42E}" type="slidenum">
              <a:rPr lang="en-US" smtClean="0"/>
              <a:t>‹#›</a:t>
            </a:fld>
            <a:endParaRPr lang="en-US"/>
          </a:p>
        </p:txBody>
      </p:sp>
    </p:spTree>
    <p:extLst>
      <p:ext uri="{BB962C8B-B14F-4D97-AF65-F5344CB8AC3E}">
        <p14:creationId xmlns:p14="http://schemas.microsoft.com/office/powerpoint/2010/main" val="452545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92259-9E27-4A45-A85D-6EE66455E181}"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A4EB5A-4DFB-4CC4-BE26-0C63FF75F42E}" type="slidenum">
              <a:rPr lang="en-US" smtClean="0"/>
              <a:t>‹#›</a:t>
            </a:fld>
            <a:endParaRPr lang="en-US"/>
          </a:p>
        </p:txBody>
      </p:sp>
    </p:spTree>
    <p:extLst>
      <p:ext uri="{BB962C8B-B14F-4D97-AF65-F5344CB8AC3E}">
        <p14:creationId xmlns:p14="http://schemas.microsoft.com/office/powerpoint/2010/main" val="58261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B992259-9E27-4A45-A85D-6EE66455E181}" type="datetimeFigureOut">
              <a:rPr lang="en-US" smtClean="0"/>
              <a:t>10/17/2021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4A4EB5A-4DFB-4CC4-BE26-0C63FF75F42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84479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B992259-9E27-4A45-A85D-6EE66455E181}" type="datetimeFigureOut">
              <a:rPr lang="en-US" smtClean="0"/>
              <a:t>10/17/2021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4A4EB5A-4DFB-4CC4-BE26-0C63FF75F42E}" type="slidenum">
              <a:rPr lang="en-US" smtClean="0"/>
              <a:t>‹#›</a:t>
            </a:fld>
            <a:endParaRPr lang="en-US"/>
          </a:p>
        </p:txBody>
      </p:sp>
    </p:spTree>
    <p:extLst>
      <p:ext uri="{BB962C8B-B14F-4D97-AF65-F5344CB8AC3E}">
        <p14:creationId xmlns:p14="http://schemas.microsoft.com/office/powerpoint/2010/main" val="2683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B992259-9E27-4A45-A85D-6EE66455E181}" type="datetimeFigureOut">
              <a:rPr lang="en-US" smtClean="0"/>
              <a:t>10/17/2021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4A4EB5A-4DFB-4CC4-BE26-0C63FF75F42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31808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effectLst>
              </a:rPr>
              <a:t>VPC</a:t>
            </a:r>
          </a:p>
        </p:txBody>
      </p:sp>
      <p:sp>
        <p:nvSpPr>
          <p:cNvPr id="3" name="Subtitle 2"/>
          <p:cNvSpPr>
            <a:spLocks noGrp="1"/>
          </p:cNvSpPr>
          <p:nvPr>
            <p:ph type="subTitle" idx="1"/>
          </p:nvPr>
        </p:nvSpPr>
        <p:spPr>
          <a:xfrm>
            <a:off x="7010465" y="5911403"/>
            <a:ext cx="5052811" cy="489396"/>
          </a:xfrm>
        </p:spPr>
        <p:txBody>
          <a:bodyPr/>
          <a:lstStyle/>
          <a:p>
            <a:r>
              <a:rPr lang="en-US" dirty="0" err="1"/>
              <a:t>dEVOPS</a:t>
            </a:r>
            <a:r>
              <a:rPr lang="en-US" dirty="0"/>
              <a:t> DESK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4513" y="3613824"/>
            <a:ext cx="899008" cy="674840"/>
          </a:xfrm>
          <a:prstGeom prst="rect">
            <a:avLst/>
          </a:prstGeom>
        </p:spPr>
      </p:pic>
    </p:spTree>
    <p:extLst>
      <p:ext uri="{BB962C8B-B14F-4D97-AF65-F5344CB8AC3E}">
        <p14:creationId xmlns:p14="http://schemas.microsoft.com/office/powerpoint/2010/main" val="3234191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39962"/>
            <a:ext cx="10178322" cy="750956"/>
          </a:xfrm>
        </p:spPr>
        <p:txBody>
          <a:bodyPr>
            <a:normAutofit fontScale="90000"/>
          </a:bodyPr>
          <a:lstStyle/>
          <a:p>
            <a:br>
              <a:rPr lang="en-US" b="1" dirty="0"/>
            </a:br>
            <a:endParaRPr lang="en-US" dirty="0"/>
          </a:p>
        </p:txBody>
      </p:sp>
      <p:sp>
        <p:nvSpPr>
          <p:cNvPr id="3" name="Content Placeholder 2"/>
          <p:cNvSpPr>
            <a:spLocks noGrp="1"/>
          </p:cNvSpPr>
          <p:nvPr>
            <p:ph idx="1"/>
          </p:nvPr>
        </p:nvSpPr>
        <p:spPr>
          <a:xfrm>
            <a:off x="1251678" y="1429554"/>
            <a:ext cx="10178322" cy="4185635"/>
          </a:xfrm>
        </p:spPr>
        <p:txBody>
          <a:bodyPr>
            <a:normAutofit/>
          </a:bodyPr>
          <a:lstStyle/>
          <a:p>
            <a:pPr marL="0" indent="0">
              <a:buNone/>
            </a:pPr>
            <a:r>
              <a:rPr lang="en-US" b="1" dirty="0"/>
              <a:t>INTERNET GATEWAY</a:t>
            </a:r>
          </a:p>
          <a:p>
            <a:pPr marL="0" indent="0" algn="just">
              <a:buNone/>
            </a:pPr>
            <a:r>
              <a:rPr lang="en-US" dirty="0"/>
              <a:t>An Internet gateway is a VPC component that allows </a:t>
            </a:r>
            <a:r>
              <a:rPr lang="en-US" b="1" dirty="0"/>
              <a:t>communication between instances in your VPC and the Internet.</a:t>
            </a:r>
          </a:p>
          <a:p>
            <a:pPr marL="0" indent="0" algn="just">
              <a:buNone/>
            </a:pPr>
            <a:endParaRPr lang="en-US" b="1" dirty="0"/>
          </a:p>
          <a:p>
            <a:pPr marL="0" indent="0">
              <a:buNone/>
            </a:pPr>
            <a:r>
              <a:rPr lang="en-US" b="1" dirty="0"/>
              <a:t>ROUTE TABLE </a:t>
            </a:r>
          </a:p>
          <a:p>
            <a:pPr algn="just"/>
            <a:r>
              <a:rPr lang="en-US" dirty="0"/>
              <a:t>A </a:t>
            </a:r>
            <a:r>
              <a:rPr lang="en-US" i="1" dirty="0"/>
              <a:t>route table</a:t>
            </a:r>
            <a:r>
              <a:rPr lang="en-US" dirty="0"/>
              <a:t> contains a set of rules, called </a:t>
            </a:r>
            <a:r>
              <a:rPr lang="en-US" i="1" dirty="0"/>
              <a:t>routes</a:t>
            </a:r>
            <a:r>
              <a:rPr lang="en-US" dirty="0"/>
              <a:t>, that are used to </a:t>
            </a:r>
            <a:r>
              <a:rPr lang="en-US" b="1" dirty="0"/>
              <a:t>determine where network traffic is directed.</a:t>
            </a:r>
          </a:p>
          <a:p>
            <a:pPr algn="just"/>
            <a:r>
              <a:rPr lang="en-US" dirty="0"/>
              <a:t>Each subnet in your VPC must be associated with a route table; the table controls the routing for the subnet. A subnet can only be associated with one route table at a time, but you can associate multiple subnets with the same route table.</a:t>
            </a:r>
          </a:p>
          <a:p>
            <a:endParaRPr lang="en-US" dirty="0"/>
          </a:p>
        </p:txBody>
      </p:sp>
      <p:sp>
        <p:nvSpPr>
          <p:cNvPr id="4" name="Title 1"/>
          <p:cNvSpPr txBox="1">
            <a:spLocks/>
          </p:cNvSpPr>
          <p:nvPr/>
        </p:nvSpPr>
        <p:spPr>
          <a:xfrm>
            <a:off x="1251678" y="639962"/>
            <a:ext cx="9940063" cy="622168"/>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Ig &amp; Route table</a:t>
            </a:r>
          </a:p>
        </p:txBody>
      </p:sp>
    </p:spTree>
    <p:extLst>
      <p:ext uri="{BB962C8B-B14F-4D97-AF65-F5344CB8AC3E}">
        <p14:creationId xmlns:p14="http://schemas.microsoft.com/office/powerpoint/2010/main" val="426942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3555" y="5830557"/>
            <a:ext cx="1226759" cy="920866"/>
          </a:xfrm>
          <a:prstGeom prst="rect">
            <a:avLst/>
          </a:prstGeom>
        </p:spPr>
      </p:pic>
      <p:sp>
        <p:nvSpPr>
          <p:cNvPr id="7" name="Title 1"/>
          <p:cNvSpPr>
            <a:spLocks noGrp="1"/>
          </p:cNvSpPr>
          <p:nvPr>
            <p:ph type="title"/>
          </p:nvPr>
        </p:nvSpPr>
        <p:spPr>
          <a:xfrm>
            <a:off x="1251678" y="382386"/>
            <a:ext cx="10178322" cy="789592"/>
          </a:xfrm>
        </p:spPr>
        <p:txBody>
          <a:bodyPr>
            <a:normAutofit fontScale="90000"/>
          </a:bodyPr>
          <a:lstStyle/>
          <a:p>
            <a:r>
              <a:rPr lang="en-US" dirty="0"/>
              <a:t>Private &amp; Public Subnets</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0237" y="1171978"/>
            <a:ext cx="6979058" cy="5286306"/>
          </a:xfrm>
        </p:spPr>
      </p:pic>
    </p:spTree>
    <p:extLst>
      <p:ext uri="{BB962C8B-B14F-4D97-AF65-F5344CB8AC3E}">
        <p14:creationId xmlns:p14="http://schemas.microsoft.com/office/powerpoint/2010/main" val="263631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892" y="2996797"/>
            <a:ext cx="10178322" cy="926870"/>
          </a:xfrm>
        </p:spPr>
        <p:txBody>
          <a:bodyPr/>
          <a:lstStyle/>
          <a:p>
            <a:r>
              <a:rPr lang="en-US" dirty="0"/>
              <a:t>it’s time for Hands-on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7231" y="5630947"/>
            <a:ext cx="1457325" cy="1093940"/>
          </a:xfrm>
          <a:prstGeom prst="rect">
            <a:avLst/>
          </a:prstGeom>
        </p:spPr>
      </p:pic>
    </p:spTree>
    <p:extLst>
      <p:ext uri="{BB962C8B-B14F-4D97-AF65-F5344CB8AC3E}">
        <p14:creationId xmlns:p14="http://schemas.microsoft.com/office/powerpoint/2010/main" val="25331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982" y="2880886"/>
            <a:ext cx="10178322" cy="1492132"/>
          </a:xfrm>
        </p:spPr>
        <p:txBody>
          <a:bodyPr/>
          <a:lstStyle/>
          <a:p>
            <a:r>
              <a:rPr lang="en-US" dirty="0"/>
              <a:t>Thank you</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7231" y="5630947"/>
            <a:ext cx="1457325" cy="1093940"/>
          </a:xfrm>
          <a:prstGeom prst="rect">
            <a:avLst/>
          </a:prstGeom>
        </p:spPr>
      </p:pic>
    </p:spTree>
    <p:extLst>
      <p:ext uri="{BB962C8B-B14F-4D97-AF65-F5344CB8AC3E}">
        <p14:creationId xmlns:p14="http://schemas.microsoft.com/office/powerpoint/2010/main" val="303941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085807"/>
          </a:xfrm>
        </p:spPr>
        <p:txBody>
          <a:bodyPr/>
          <a:lstStyle/>
          <a:p>
            <a:r>
              <a:rPr lang="en-US" dirty="0"/>
              <a:t>contents</a:t>
            </a:r>
          </a:p>
        </p:txBody>
      </p:sp>
      <p:sp>
        <p:nvSpPr>
          <p:cNvPr id="3" name="Content Placeholder 2"/>
          <p:cNvSpPr>
            <a:spLocks noGrp="1"/>
          </p:cNvSpPr>
          <p:nvPr>
            <p:ph idx="1"/>
          </p:nvPr>
        </p:nvSpPr>
        <p:spPr>
          <a:xfrm>
            <a:off x="1251678" y="1468192"/>
            <a:ext cx="10178322" cy="3322749"/>
          </a:xfrm>
        </p:spPr>
        <p:txBody>
          <a:bodyPr>
            <a:normAutofit/>
          </a:bodyPr>
          <a:lstStyle/>
          <a:p>
            <a:r>
              <a:rPr lang="en-US" dirty="0"/>
              <a:t>What is Amazon VPC?</a:t>
            </a:r>
          </a:p>
          <a:p>
            <a:r>
              <a:rPr lang="en-US" dirty="0"/>
              <a:t>VPC Components</a:t>
            </a:r>
          </a:p>
          <a:p>
            <a:r>
              <a:rPr lang="en-US" dirty="0"/>
              <a:t>VPC Advantages </a:t>
            </a:r>
          </a:p>
          <a:p>
            <a:r>
              <a:rPr lang="en-US" dirty="0"/>
              <a:t>VPC and Subnet</a:t>
            </a:r>
          </a:p>
          <a:p>
            <a:r>
              <a:rPr lang="en-US" dirty="0"/>
              <a:t>Public and Private subnets </a:t>
            </a:r>
          </a:p>
          <a:p>
            <a:r>
              <a:rPr lang="en-US" dirty="0"/>
              <a:t>Internet Gateway, NAT, Route Table</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7231" y="5630947"/>
            <a:ext cx="1457325" cy="1093940"/>
          </a:xfrm>
          <a:prstGeom prst="rect">
            <a:avLst/>
          </a:prstGeom>
        </p:spPr>
      </p:pic>
    </p:spTree>
    <p:extLst>
      <p:ext uri="{BB962C8B-B14F-4D97-AF65-F5344CB8AC3E}">
        <p14:creationId xmlns:p14="http://schemas.microsoft.com/office/powerpoint/2010/main" val="376762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048D-CD5D-4A32-BACA-93212C8346C5}"/>
              </a:ext>
            </a:extLst>
          </p:cNvPr>
          <p:cNvSpPr>
            <a:spLocks noGrp="1"/>
          </p:cNvSpPr>
          <p:nvPr>
            <p:ph type="title"/>
          </p:nvPr>
        </p:nvSpPr>
        <p:spPr>
          <a:xfrm>
            <a:off x="1251678" y="382385"/>
            <a:ext cx="10178322" cy="736731"/>
          </a:xfrm>
        </p:spPr>
        <p:txBody>
          <a:bodyPr>
            <a:normAutofit fontScale="90000"/>
          </a:bodyPr>
          <a:lstStyle/>
          <a:p>
            <a:r>
              <a:rPr lang="en-IN" dirty="0"/>
              <a:t>Private IPs</a:t>
            </a:r>
          </a:p>
        </p:txBody>
      </p:sp>
      <p:graphicFrame>
        <p:nvGraphicFramePr>
          <p:cNvPr id="4" name="Content Placeholder 3">
            <a:extLst>
              <a:ext uri="{FF2B5EF4-FFF2-40B4-BE49-F238E27FC236}">
                <a16:creationId xmlns:a16="http://schemas.microsoft.com/office/drawing/2014/main" id="{AE29FE10-03F7-43A5-812D-BE53B03A8632}"/>
              </a:ext>
            </a:extLst>
          </p:cNvPr>
          <p:cNvGraphicFramePr>
            <a:graphicFrameLocks noGrp="1"/>
          </p:cNvGraphicFramePr>
          <p:nvPr>
            <p:ph idx="1"/>
            <p:extLst>
              <p:ext uri="{D42A27DB-BD31-4B8C-83A1-F6EECF244321}">
                <p14:modId xmlns:p14="http://schemas.microsoft.com/office/powerpoint/2010/main" val="3460488367"/>
              </p:ext>
            </p:extLst>
          </p:nvPr>
        </p:nvGraphicFramePr>
        <p:xfrm>
          <a:off x="1251678" y="1753171"/>
          <a:ext cx="8029023" cy="3794644"/>
        </p:xfrm>
        <a:graphic>
          <a:graphicData uri="http://schemas.openxmlformats.org/drawingml/2006/table">
            <a:tbl>
              <a:tblPr/>
              <a:tblGrid>
                <a:gridCol w="2676341">
                  <a:extLst>
                    <a:ext uri="{9D8B030D-6E8A-4147-A177-3AD203B41FA5}">
                      <a16:colId xmlns:a16="http://schemas.microsoft.com/office/drawing/2014/main" val="217260025"/>
                    </a:ext>
                  </a:extLst>
                </a:gridCol>
                <a:gridCol w="2676341">
                  <a:extLst>
                    <a:ext uri="{9D8B030D-6E8A-4147-A177-3AD203B41FA5}">
                      <a16:colId xmlns:a16="http://schemas.microsoft.com/office/drawing/2014/main" val="1979549545"/>
                    </a:ext>
                  </a:extLst>
                </a:gridCol>
                <a:gridCol w="2676341">
                  <a:extLst>
                    <a:ext uri="{9D8B030D-6E8A-4147-A177-3AD203B41FA5}">
                      <a16:colId xmlns:a16="http://schemas.microsoft.com/office/drawing/2014/main" val="830694149"/>
                    </a:ext>
                  </a:extLst>
                </a:gridCol>
              </a:tblGrid>
              <a:tr h="948661">
                <a:tc>
                  <a:txBody>
                    <a:bodyPr/>
                    <a:lstStyle/>
                    <a:p>
                      <a:pPr algn="l" fontAlgn="t"/>
                      <a:r>
                        <a:rPr lang="en-IN" b="1">
                          <a:solidFill>
                            <a:srgbClr val="000000"/>
                          </a:solidFill>
                          <a:effectLst/>
                        </a:rPr>
                        <a:t>RFC1918 name</a:t>
                      </a:r>
                    </a:p>
                  </a:txBody>
                  <a:tcPr marR="95250" marT="76200" marB="76200">
                    <a:lnL>
                      <a:noFill/>
                    </a:lnL>
                    <a:lnR>
                      <a:noFill/>
                    </a:lnR>
                    <a:lnT>
                      <a:noFill/>
                    </a:lnT>
                    <a:lnB w="9525" cap="flat" cmpd="sng" algn="ctr">
                      <a:solidFill>
                        <a:srgbClr val="EBEBEB"/>
                      </a:solidFill>
                      <a:prstDash val="solid"/>
                      <a:round/>
                      <a:headEnd type="none" w="med" len="med"/>
                      <a:tailEnd type="none" w="med" len="med"/>
                    </a:lnB>
                  </a:tcPr>
                </a:tc>
                <a:tc>
                  <a:txBody>
                    <a:bodyPr/>
                    <a:lstStyle/>
                    <a:p>
                      <a:pPr algn="l" fontAlgn="t"/>
                      <a:r>
                        <a:rPr lang="en-IN" b="1" dirty="0">
                          <a:solidFill>
                            <a:srgbClr val="000000"/>
                          </a:solidFill>
                          <a:effectLst/>
                        </a:rPr>
                        <a:t>IP address range</a:t>
                      </a:r>
                    </a:p>
                  </a:txBody>
                  <a:tcPr marL="95250" marR="95250" marT="76200" marB="76200">
                    <a:lnL>
                      <a:noFill/>
                    </a:lnL>
                    <a:lnR>
                      <a:noFill/>
                    </a:lnR>
                    <a:lnT>
                      <a:noFill/>
                    </a:lnT>
                    <a:lnB w="9525" cap="flat" cmpd="sng" algn="ctr">
                      <a:solidFill>
                        <a:srgbClr val="EBEBEB"/>
                      </a:solidFill>
                      <a:prstDash val="solid"/>
                      <a:round/>
                      <a:headEnd type="none" w="med" len="med"/>
                      <a:tailEnd type="none" w="med" len="med"/>
                    </a:lnB>
                  </a:tcPr>
                </a:tc>
                <a:tc>
                  <a:txBody>
                    <a:bodyPr/>
                    <a:lstStyle/>
                    <a:p>
                      <a:pPr algn="l" fontAlgn="t"/>
                      <a:r>
                        <a:rPr lang="en-IN" b="1">
                          <a:solidFill>
                            <a:srgbClr val="000000"/>
                          </a:solidFill>
                          <a:effectLst/>
                        </a:rPr>
                        <a:t>Classful description</a:t>
                      </a:r>
                    </a:p>
                  </a:txBody>
                  <a:tcPr marL="95250" marR="95250" marT="76200" marB="76200">
                    <a:lnL>
                      <a:noFill/>
                    </a:lnL>
                    <a:lnR>
                      <a:noFill/>
                    </a:lnR>
                    <a:lnT>
                      <a:noFill/>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2371552373"/>
                  </a:ext>
                </a:extLst>
              </a:tr>
              <a:tr h="948661">
                <a:tc>
                  <a:txBody>
                    <a:bodyPr/>
                    <a:lstStyle/>
                    <a:p>
                      <a:r>
                        <a:rPr lang="en-IN">
                          <a:effectLst/>
                        </a:rPr>
                        <a:t>24-bit block</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dirty="0">
                          <a:effectLst/>
                        </a:rPr>
                        <a:t>10.0.0.0 – 10.255.255.255</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a:effectLst/>
                        </a:rPr>
                        <a:t>single class A network</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2600471700"/>
                  </a:ext>
                </a:extLst>
              </a:tr>
              <a:tr h="948661">
                <a:tc>
                  <a:txBody>
                    <a:bodyPr/>
                    <a:lstStyle/>
                    <a:p>
                      <a:r>
                        <a:rPr lang="en-IN" dirty="0">
                          <a:effectLst/>
                        </a:rPr>
                        <a:t>20-bit block</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dirty="0">
                          <a:effectLst/>
                        </a:rPr>
                        <a:t>172.16.0.0 – 172.31.255.255</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a:effectLst/>
                        </a:rPr>
                        <a:t>16 contiguous class B networks</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1890793640"/>
                  </a:ext>
                </a:extLst>
              </a:tr>
              <a:tr h="948661">
                <a:tc>
                  <a:txBody>
                    <a:bodyPr/>
                    <a:lstStyle/>
                    <a:p>
                      <a:r>
                        <a:rPr lang="en-IN">
                          <a:effectLst/>
                        </a:rPr>
                        <a:t>16-bit block</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dirty="0">
                          <a:effectLst/>
                        </a:rPr>
                        <a:t>192.168.0.0 – 192.168.255.255</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US" dirty="0">
                          <a:effectLst/>
                        </a:rPr>
                        <a:t>256 contiguous class C networks</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4294614004"/>
                  </a:ext>
                </a:extLst>
              </a:tr>
            </a:tbl>
          </a:graphicData>
        </a:graphic>
      </p:graphicFrame>
    </p:spTree>
    <p:extLst>
      <p:ext uri="{BB962C8B-B14F-4D97-AF65-F5344CB8AC3E}">
        <p14:creationId xmlns:p14="http://schemas.microsoft.com/office/powerpoint/2010/main" val="269112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CAB-EF10-446E-BF15-21A0EF599711}"/>
              </a:ext>
            </a:extLst>
          </p:cNvPr>
          <p:cNvSpPr>
            <a:spLocks noGrp="1"/>
          </p:cNvSpPr>
          <p:nvPr>
            <p:ph type="title"/>
          </p:nvPr>
        </p:nvSpPr>
        <p:spPr>
          <a:xfrm>
            <a:off x="1251678" y="382385"/>
            <a:ext cx="10178322" cy="1009093"/>
          </a:xfrm>
        </p:spPr>
        <p:txBody>
          <a:bodyPr>
            <a:normAutofit fontScale="90000"/>
          </a:bodyPr>
          <a:lstStyle/>
          <a:p>
            <a:r>
              <a:rPr lang="en-US" dirty="0"/>
              <a:t>CIDR - </a:t>
            </a:r>
            <a:r>
              <a:rPr lang="en-IN" sz="4000" b="1" i="0" dirty="0">
                <a:solidFill>
                  <a:srgbClr val="2E3234"/>
                </a:solidFill>
                <a:effectLst/>
                <a:latin typeface="-apple-system"/>
              </a:rPr>
              <a:t>Classless Inter-Domain Routing</a:t>
            </a:r>
            <a:endParaRPr lang="en-IN" sz="4000" dirty="0"/>
          </a:p>
        </p:txBody>
      </p:sp>
      <p:pic>
        <p:nvPicPr>
          <p:cNvPr id="1026" name="Picture 2">
            <a:extLst>
              <a:ext uri="{FF2B5EF4-FFF2-40B4-BE49-F238E27FC236}">
                <a16:creationId xmlns:a16="http://schemas.microsoft.com/office/drawing/2014/main" id="{2893A04C-29FE-4BCF-BEE4-764FA523E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226" y="1583104"/>
            <a:ext cx="8673548" cy="433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25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6"/>
            <a:ext cx="10178322" cy="789592"/>
          </a:xfrm>
        </p:spPr>
        <p:txBody>
          <a:bodyPr>
            <a:normAutofit fontScale="90000"/>
          </a:bodyPr>
          <a:lstStyle/>
          <a:p>
            <a:r>
              <a:rPr lang="en-US" dirty="0"/>
              <a:t>What is AWS VPC ?</a:t>
            </a:r>
          </a:p>
        </p:txBody>
      </p:sp>
      <p:sp>
        <p:nvSpPr>
          <p:cNvPr id="3" name="Content Placeholder 2"/>
          <p:cNvSpPr>
            <a:spLocks noGrp="1"/>
          </p:cNvSpPr>
          <p:nvPr>
            <p:ph idx="1"/>
          </p:nvPr>
        </p:nvSpPr>
        <p:spPr>
          <a:xfrm>
            <a:off x="1251678" y="1316075"/>
            <a:ext cx="10178322" cy="4871014"/>
          </a:xfrm>
        </p:spPr>
        <p:txBody>
          <a:bodyPr numCol="1"/>
          <a:lstStyle/>
          <a:p>
            <a:pPr algn="just"/>
            <a:r>
              <a:rPr lang="en-US" b="1" dirty="0"/>
              <a:t>Amazon Virtual Private Cloud (Amazon VPC) </a:t>
            </a:r>
            <a:r>
              <a:rPr lang="en-US" dirty="0"/>
              <a:t>enables you to launch Amazon Web Services (AWS) resources into a virtual network that you've defined. This virtual network closely resembles a traditional network that you'd operate in your own data center, with the benefits of using the scalable infrastructure of AWS.</a:t>
            </a:r>
          </a:p>
          <a:p>
            <a:pPr algn="just"/>
            <a:endParaRPr lang="en-US" dirty="0"/>
          </a:p>
          <a:p>
            <a:pPr marL="0" indent="0" algn="just">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7231" y="5630947"/>
            <a:ext cx="1457325" cy="109394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075" y="2776035"/>
            <a:ext cx="5060257" cy="3948852"/>
          </a:xfrm>
          <a:prstGeom prst="rect">
            <a:avLst/>
          </a:prstGeom>
        </p:spPr>
      </p:pic>
    </p:spTree>
    <p:extLst>
      <p:ext uri="{BB962C8B-B14F-4D97-AF65-F5344CB8AC3E}">
        <p14:creationId xmlns:p14="http://schemas.microsoft.com/office/powerpoint/2010/main" val="333744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66866"/>
          </a:xfrm>
        </p:spPr>
        <p:txBody>
          <a:bodyPr>
            <a:normAutofit fontScale="90000"/>
          </a:bodyPr>
          <a:lstStyle/>
          <a:p>
            <a:r>
              <a:rPr lang="en-US" b="1" dirty="0"/>
              <a:t>VPC AWS Components</a:t>
            </a:r>
            <a:br>
              <a:rPr lang="en-US" dirty="0"/>
            </a:br>
            <a:endParaRPr lang="en-US" dirty="0"/>
          </a:p>
        </p:txBody>
      </p:sp>
      <p:sp>
        <p:nvSpPr>
          <p:cNvPr id="3" name="Content Placeholder 2"/>
          <p:cNvSpPr>
            <a:spLocks noGrp="1"/>
          </p:cNvSpPr>
          <p:nvPr>
            <p:ph idx="1"/>
          </p:nvPr>
        </p:nvSpPr>
        <p:spPr>
          <a:xfrm>
            <a:off x="1251678" y="1474632"/>
            <a:ext cx="10178322" cy="3593591"/>
          </a:xfrm>
        </p:spPr>
        <p:txBody>
          <a:bodyPr/>
          <a:lstStyle/>
          <a:p>
            <a:r>
              <a:rPr lang="en-US" dirty="0"/>
              <a:t>VPC’s</a:t>
            </a:r>
          </a:p>
          <a:p>
            <a:r>
              <a:rPr lang="en-US" dirty="0"/>
              <a:t>Subnet (Public and Private)</a:t>
            </a:r>
          </a:p>
          <a:p>
            <a:r>
              <a:rPr lang="en-US" dirty="0"/>
              <a:t>Route table</a:t>
            </a:r>
          </a:p>
          <a:p>
            <a:r>
              <a:rPr lang="en-US" dirty="0"/>
              <a:t>Internet Gateway</a:t>
            </a:r>
          </a:p>
          <a:p>
            <a:r>
              <a:rPr lang="en-US" dirty="0"/>
              <a:t>NAT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7231" y="5630947"/>
            <a:ext cx="1457325" cy="1093940"/>
          </a:xfrm>
          <a:prstGeom prst="rect">
            <a:avLst/>
          </a:prstGeom>
        </p:spPr>
      </p:pic>
    </p:spTree>
    <p:extLst>
      <p:ext uri="{BB962C8B-B14F-4D97-AF65-F5344CB8AC3E}">
        <p14:creationId xmlns:p14="http://schemas.microsoft.com/office/powerpoint/2010/main" val="107096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5768" y="446780"/>
            <a:ext cx="10178322" cy="802471"/>
          </a:xfrm>
        </p:spPr>
        <p:txBody>
          <a:bodyPr/>
          <a:lstStyle/>
          <a:p>
            <a:r>
              <a:rPr lang="en-US" dirty="0"/>
              <a:t>VPC Advantages</a:t>
            </a:r>
          </a:p>
        </p:txBody>
      </p:sp>
      <p:sp>
        <p:nvSpPr>
          <p:cNvPr id="3" name="Content Placeholder 2"/>
          <p:cNvSpPr>
            <a:spLocks noGrp="1"/>
          </p:cNvSpPr>
          <p:nvPr>
            <p:ph idx="1"/>
          </p:nvPr>
        </p:nvSpPr>
        <p:spPr>
          <a:xfrm>
            <a:off x="1135768" y="1381260"/>
            <a:ext cx="10178322" cy="4117678"/>
          </a:xfrm>
        </p:spPr>
        <p:txBody>
          <a:bodyPr>
            <a:normAutofit/>
          </a:bodyPr>
          <a:lstStyle/>
          <a:p>
            <a:pPr marL="0" indent="0" algn="just">
              <a:buNone/>
            </a:pPr>
            <a:r>
              <a:rPr lang="en-US" b="1" dirty="0"/>
              <a:t>Multiple Connectivity Options</a:t>
            </a:r>
          </a:p>
          <a:p>
            <a:pPr algn="just"/>
            <a:r>
              <a:rPr lang="en-US" dirty="0"/>
              <a:t>A variety of connectivity options exist for your Amazon Virtual Private Cloud. You can connect your VPC to the Internet, to your datacenter, or other VPC's, based on the AWS resources.</a:t>
            </a:r>
          </a:p>
          <a:p>
            <a:pPr marL="0" indent="0" algn="just">
              <a:buNone/>
            </a:pPr>
            <a:r>
              <a:rPr lang="en-US" b="1" dirty="0"/>
              <a:t>Secure</a:t>
            </a:r>
          </a:p>
          <a:p>
            <a:pPr algn="just"/>
            <a:r>
              <a:rPr lang="en-US" dirty="0"/>
              <a:t>Amazon VPC provides advanced security features such as security groups and network access control lists to enable inbound and outbound filtering at the instance level and subnet level.</a:t>
            </a:r>
          </a:p>
          <a:p>
            <a:pPr marL="0" indent="0" algn="just">
              <a:buNone/>
            </a:pPr>
            <a:r>
              <a:rPr lang="en-US" b="1" dirty="0"/>
              <a:t>Simple</a:t>
            </a:r>
          </a:p>
          <a:p>
            <a:pPr algn="just"/>
            <a:r>
              <a:rPr lang="en-US" dirty="0"/>
              <a:t>You can create a VPC quickly and easily using the AWS Management Console. You can select one of the common network setups that best match your needs and press "Start VPC Wizard."</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7231" y="5630947"/>
            <a:ext cx="1457325" cy="1093940"/>
          </a:xfrm>
          <a:prstGeom prst="rect">
            <a:avLst/>
          </a:prstGeom>
        </p:spPr>
      </p:pic>
    </p:spTree>
    <p:extLst>
      <p:ext uri="{BB962C8B-B14F-4D97-AF65-F5344CB8AC3E}">
        <p14:creationId xmlns:p14="http://schemas.microsoft.com/office/powerpoint/2010/main" val="62556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284" y="1301350"/>
            <a:ext cx="10178322" cy="4766860"/>
          </a:xfrm>
        </p:spPr>
        <p:txBody>
          <a:bodyPr numCol="2">
            <a:normAutofit/>
          </a:bodyPr>
          <a:lstStyle/>
          <a:p>
            <a:pPr algn="just"/>
            <a:r>
              <a:rPr lang="en-US" dirty="0"/>
              <a:t>A </a:t>
            </a:r>
            <a:r>
              <a:rPr lang="en-US" b="1" i="1" dirty="0"/>
              <a:t>virtual private cloud</a:t>
            </a:r>
            <a:r>
              <a:rPr lang="en-US" b="1" dirty="0"/>
              <a:t> (VPC) </a:t>
            </a:r>
            <a:r>
              <a:rPr lang="en-US" dirty="0"/>
              <a:t>is a virtual network dedicated to your AWS account. It is logically isolated from other virtual networks in the AWS cloud. You can launch your AWS resources, such as Amazon EC2 instances, into your VPC. </a:t>
            </a:r>
          </a:p>
          <a:p>
            <a:pPr algn="just"/>
            <a:r>
              <a:rPr lang="en-US" dirty="0"/>
              <a:t>A </a:t>
            </a:r>
            <a:r>
              <a:rPr lang="en-US" b="1" i="1" dirty="0"/>
              <a:t>subnet</a:t>
            </a:r>
            <a:r>
              <a:rPr lang="en-US" b="1" dirty="0"/>
              <a:t> </a:t>
            </a:r>
            <a:r>
              <a:rPr lang="en-US" dirty="0"/>
              <a:t>is a range of IP addresses in your VPC. You can launch AWS resources into a subnet that you select. Use a public subnet for resources that must be connected to the Internet, and a private subnet for resources that won't be connected to the Internet.</a:t>
            </a:r>
          </a:p>
          <a:p>
            <a:pPr algn="just"/>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3555" y="5830557"/>
            <a:ext cx="1226759" cy="92086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578" y="1301350"/>
            <a:ext cx="5028382" cy="4399835"/>
          </a:xfrm>
          <a:prstGeom prst="rect">
            <a:avLst/>
          </a:prstGeom>
        </p:spPr>
      </p:pic>
      <p:sp>
        <p:nvSpPr>
          <p:cNvPr id="7" name="Title 1"/>
          <p:cNvSpPr>
            <a:spLocks noGrp="1"/>
          </p:cNvSpPr>
          <p:nvPr>
            <p:ph type="title"/>
          </p:nvPr>
        </p:nvSpPr>
        <p:spPr>
          <a:xfrm>
            <a:off x="1251678" y="382386"/>
            <a:ext cx="10178322" cy="789592"/>
          </a:xfrm>
        </p:spPr>
        <p:txBody>
          <a:bodyPr>
            <a:normAutofit fontScale="90000"/>
          </a:bodyPr>
          <a:lstStyle/>
          <a:p>
            <a:r>
              <a:rPr lang="en-US" dirty="0"/>
              <a:t>VPC &amp; Subnet</a:t>
            </a:r>
          </a:p>
        </p:txBody>
      </p:sp>
    </p:spTree>
    <p:extLst>
      <p:ext uri="{BB962C8B-B14F-4D97-AF65-F5344CB8AC3E}">
        <p14:creationId xmlns:p14="http://schemas.microsoft.com/office/powerpoint/2010/main" val="90442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92233"/>
            <a:ext cx="10178322" cy="750956"/>
          </a:xfrm>
        </p:spPr>
        <p:txBody>
          <a:bodyPr>
            <a:normAutofit fontScale="90000"/>
          </a:bodyPr>
          <a:lstStyle/>
          <a:p>
            <a:r>
              <a:rPr lang="en-US" dirty="0"/>
              <a:t>NAT</a:t>
            </a:r>
          </a:p>
        </p:txBody>
      </p:sp>
      <p:sp>
        <p:nvSpPr>
          <p:cNvPr id="3" name="Content Placeholder 2"/>
          <p:cNvSpPr>
            <a:spLocks noGrp="1"/>
          </p:cNvSpPr>
          <p:nvPr>
            <p:ph idx="1"/>
          </p:nvPr>
        </p:nvSpPr>
        <p:spPr>
          <a:xfrm>
            <a:off x="1251678" y="1281449"/>
            <a:ext cx="10178322" cy="5042078"/>
          </a:xfrm>
        </p:spPr>
        <p:txBody>
          <a:bodyPr>
            <a:normAutofit/>
          </a:bodyPr>
          <a:lstStyle/>
          <a:p>
            <a:pPr algn="just"/>
            <a:r>
              <a:rPr lang="en-US" dirty="0"/>
              <a:t>NAT maps multiple private IPv4 addresses to a single public IPv4 address. A NAT device has an Elastic IP address and is connected to the Internet through an Internet gateway. You can connect an instance in a </a:t>
            </a:r>
            <a:r>
              <a:rPr lang="en-US" b="1" dirty="0"/>
              <a:t>private subnet to the Internet through the NAT device</a:t>
            </a:r>
            <a:r>
              <a:rPr lang="en-US" dirty="0"/>
              <a:t>, which routes traffic from the instance to the Internet gateway, and routes any responses to the instance.</a:t>
            </a:r>
          </a:p>
          <a:p>
            <a:pPr algn="just"/>
            <a:endParaRPr lang="en-US" dirty="0"/>
          </a:p>
          <a:p>
            <a:pPr marL="0" indent="0" algn="just">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619" y="3061884"/>
            <a:ext cx="5080440" cy="3261643"/>
          </a:xfrm>
          <a:prstGeom prst="rect">
            <a:avLst/>
          </a:prstGeom>
        </p:spPr>
      </p:pic>
    </p:spTree>
    <p:extLst>
      <p:ext uri="{BB962C8B-B14F-4D97-AF65-F5344CB8AC3E}">
        <p14:creationId xmlns:p14="http://schemas.microsoft.com/office/powerpoint/2010/main" val="25986579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3535</TotalTime>
  <Words>533</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Gill Sans MT</vt:lpstr>
      <vt:lpstr>Impact</vt:lpstr>
      <vt:lpstr>Badge</vt:lpstr>
      <vt:lpstr>VPC</vt:lpstr>
      <vt:lpstr>contents</vt:lpstr>
      <vt:lpstr>Private IPs</vt:lpstr>
      <vt:lpstr>CIDR - Classless Inter-Domain Routing</vt:lpstr>
      <vt:lpstr>What is AWS VPC ?</vt:lpstr>
      <vt:lpstr>VPC AWS Components </vt:lpstr>
      <vt:lpstr>VPC Advantages</vt:lpstr>
      <vt:lpstr>VPC &amp; Subnet</vt:lpstr>
      <vt:lpstr>NAT</vt:lpstr>
      <vt:lpstr> </vt:lpstr>
      <vt:lpstr>Private &amp; Public Subnets</vt:lpstr>
      <vt:lpstr>it’s time for Hands-on  </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Lagadapati, Venkatarao (Cognizant)</dc:creator>
  <cp:lastModifiedBy>Venkat Lagadapati</cp:lastModifiedBy>
  <cp:revision>113</cp:revision>
  <dcterms:created xsi:type="dcterms:W3CDTF">2017-09-13T05:19:48Z</dcterms:created>
  <dcterms:modified xsi:type="dcterms:W3CDTF">2021-10-17T02:07:32Z</dcterms:modified>
</cp:coreProperties>
</file>