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8" r:id="rId3"/>
    <p:sldId id="260" r:id="rId4"/>
    <p:sldId id="265" r:id="rId5"/>
    <p:sldId id="259" r:id="rId6"/>
    <p:sldId id="261" r:id="rId7"/>
    <p:sldId id="262" r:id="rId8"/>
    <p:sldId id="264" r:id="rId9"/>
    <p:sldId id="266" r:id="rId10"/>
    <p:sldId id="267" r:id="rId11"/>
    <p:sldId id="268" r:id="rId12"/>
    <p:sldId id="269" r:id="rId13"/>
    <p:sldId id="263" r:id="rId14"/>
    <p:sldId id="270" r:id="rId15"/>
    <p:sldId id="271" r:id="rId16"/>
    <p:sldId id="272" r:id="rId17"/>
    <p:sldId id="273" r:id="rId18"/>
    <p:sldId id="274" r:id="rId19"/>
    <p:sldId id="275" r:id="rId20"/>
    <p:sldId id="276" r:id="rId21"/>
    <p:sldId id="277" r:id="rId22"/>
    <p:sldId id="278" r:id="rId23"/>
  </p:sldIdLst>
  <p:sldSz cx="9144000" cy="5143500" type="screen16x9"/>
  <p:notesSz cx="6858000" cy="9144000"/>
  <p:embeddedFontLst>
    <p:embeddedFont>
      <p:font typeface="Montserrat"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napToGrid="0">
      <p:cViewPr varScale="1">
        <p:scale>
          <a:sx n="96" d="100"/>
          <a:sy n="96" d="100"/>
        </p:scale>
        <p:origin x="-63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36713"/>
            <a:ext cx="8512500" cy="539694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dirty="0" smtClean="0">
                <a:solidFill>
                  <a:srgbClr val="CC0000"/>
                </a:solidFill>
                <a:latin typeface="Montserrat"/>
                <a:ea typeface="Montserrat"/>
                <a:cs typeface="Montserrat"/>
                <a:sym typeface="Montserrat"/>
              </a:rPr>
              <a:t> </a:t>
            </a:r>
            <a:r>
              <a:rPr lang="en-GB" sz="4200" b="1" dirty="0">
                <a:solidFill>
                  <a:srgbClr val="CC0000"/>
                </a:solidFill>
                <a:latin typeface="Montserrat"/>
                <a:ea typeface="Montserrat"/>
                <a:cs typeface="Montserrat"/>
                <a:sym typeface="Montserrat"/>
              </a:rPr>
              <a:t>Capstone Project</a:t>
            </a:r>
            <a:endParaRPr sz="4200" b="1">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err="1" smtClean="0">
                <a:solidFill>
                  <a:schemeClr val="lt1"/>
                </a:solidFill>
                <a:latin typeface="Montserrat"/>
                <a:ea typeface="Montserrat"/>
                <a:cs typeface="Montserrat"/>
                <a:sym typeface="Montserrat"/>
              </a:rPr>
              <a:t>Airbnb</a:t>
            </a:r>
            <a:r>
              <a:rPr lang="en-GB" sz="3600" b="1" dirty="0" smtClean="0">
                <a:solidFill>
                  <a:schemeClr val="lt1"/>
                </a:solidFill>
                <a:latin typeface="Montserrat"/>
                <a:ea typeface="Montserrat"/>
                <a:cs typeface="Montserrat"/>
                <a:sym typeface="Montserrat"/>
              </a:rPr>
              <a:t> Exploratory </a:t>
            </a:r>
            <a:br>
              <a:rPr lang="en-GB" sz="3600" b="1" dirty="0" smtClean="0">
                <a:solidFill>
                  <a:schemeClr val="lt1"/>
                </a:solidFill>
                <a:latin typeface="Montserrat"/>
                <a:ea typeface="Montserrat"/>
                <a:cs typeface="Montserrat"/>
                <a:sym typeface="Montserrat"/>
              </a:rPr>
            </a:br>
            <a:r>
              <a:rPr lang="en-GB" sz="3600" b="1" dirty="0" smtClean="0">
                <a:solidFill>
                  <a:schemeClr val="lt1"/>
                </a:solidFill>
                <a:latin typeface="Montserrat"/>
                <a:ea typeface="Montserrat"/>
                <a:cs typeface="Montserrat"/>
                <a:sym typeface="Montserrat"/>
              </a:rPr>
              <a:t>Data Analysis</a:t>
            </a:r>
            <a:br>
              <a:rPr lang="en-GB" sz="3600" b="1" dirty="0" smtClean="0">
                <a:solidFill>
                  <a:schemeClr val="lt1"/>
                </a:solidFill>
                <a:latin typeface="Montserrat"/>
                <a:ea typeface="Montserrat"/>
                <a:cs typeface="Montserrat"/>
                <a:sym typeface="Montserrat"/>
              </a:rPr>
            </a:br>
            <a:r>
              <a:rPr lang="en-GB" sz="3600" b="1" dirty="0">
                <a:solidFill>
                  <a:schemeClr val="lt1"/>
                </a:solidFill>
                <a:latin typeface="Montserrat"/>
                <a:ea typeface="Montserrat"/>
                <a:cs typeface="Montserrat"/>
                <a:sym typeface="Montserrat"/>
              </a:rPr>
              <a:t> </a:t>
            </a:r>
            <a:r>
              <a:rPr lang="en-GB" sz="3600" b="1" dirty="0" smtClean="0">
                <a:solidFill>
                  <a:schemeClr val="lt1"/>
                </a:solidFill>
                <a:latin typeface="Montserrat"/>
                <a:ea typeface="Montserrat"/>
                <a:cs typeface="Montserrat"/>
                <a:sym typeface="Montserrat"/>
              </a:rPr>
              <a:t>                                        </a:t>
            </a:r>
            <a:r>
              <a:rPr lang="en-IN" sz="1800" b="1" dirty="0" smtClean="0">
                <a:solidFill>
                  <a:schemeClr val="lt1"/>
                </a:solidFill>
                <a:latin typeface="Montserrat"/>
                <a:ea typeface="Montserrat"/>
                <a:cs typeface="Montserrat"/>
                <a:sym typeface="Montserrat"/>
              </a:rPr>
              <a:t>Submitted by :</a:t>
            </a:r>
            <a:br>
              <a:rPr lang="en-IN" sz="1800" b="1" dirty="0" smtClean="0">
                <a:solidFill>
                  <a:schemeClr val="lt1"/>
                </a:solidFill>
                <a:latin typeface="Montserrat"/>
                <a:ea typeface="Montserrat"/>
                <a:cs typeface="Montserrat"/>
                <a:sym typeface="Montserrat"/>
              </a:rPr>
            </a:br>
            <a:r>
              <a:rPr lang="en-IN" sz="1800" b="1" dirty="0" smtClean="0">
                <a:solidFill>
                  <a:schemeClr val="lt1"/>
                </a:solidFill>
                <a:latin typeface="Montserrat"/>
                <a:ea typeface="Montserrat"/>
                <a:cs typeface="Montserrat"/>
                <a:sym typeface="Montserrat"/>
              </a:rPr>
              <a:t>                                                                                   </a:t>
            </a:r>
            <a:r>
              <a:rPr lang="en-IN" sz="1800" b="1" dirty="0" err="1" smtClean="0">
                <a:solidFill>
                  <a:schemeClr val="lt1"/>
                </a:solidFill>
                <a:latin typeface="Montserrat"/>
                <a:ea typeface="Montserrat"/>
                <a:cs typeface="Montserrat"/>
                <a:sym typeface="Montserrat"/>
              </a:rPr>
              <a:t>Kabeer</a:t>
            </a:r>
            <a:r>
              <a:rPr lang="en-IN" sz="1800" b="1" dirty="0" smtClean="0">
                <a:solidFill>
                  <a:schemeClr val="lt1"/>
                </a:solidFill>
                <a:latin typeface="Montserrat"/>
                <a:ea typeface="Montserrat"/>
                <a:cs typeface="Montserrat"/>
                <a:sym typeface="Montserrat"/>
              </a:rPr>
              <a:t> </a:t>
            </a:r>
            <a:r>
              <a:rPr lang="en-IN" sz="1800" b="1" dirty="0" err="1" smtClean="0">
                <a:solidFill>
                  <a:schemeClr val="lt1"/>
                </a:solidFill>
                <a:latin typeface="Montserrat"/>
                <a:ea typeface="Montserrat"/>
                <a:cs typeface="Montserrat"/>
                <a:sym typeface="Montserrat"/>
              </a:rPr>
              <a:t>Pande</a:t>
            </a:r>
            <a:endParaRPr sz="18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Popularity according to price</a:t>
            </a:r>
            <a:endParaRPr lang="en-US" dirty="0"/>
          </a:p>
        </p:txBody>
      </p:sp>
      <p:pic>
        <p:nvPicPr>
          <p:cNvPr id="3074" name="Picture 2"/>
          <p:cNvPicPr>
            <a:picLocks noChangeAspect="1" noChangeArrowheads="1"/>
          </p:cNvPicPr>
          <p:nvPr/>
        </p:nvPicPr>
        <p:blipFill>
          <a:blip r:embed="rId3"/>
          <a:srcRect/>
          <a:stretch>
            <a:fillRect/>
          </a:stretch>
        </p:blipFill>
        <p:spPr bwMode="auto">
          <a:xfrm>
            <a:off x="559398" y="1223440"/>
            <a:ext cx="8111266" cy="3219352"/>
          </a:xfrm>
          <a:prstGeom prst="rect">
            <a:avLst/>
          </a:prstGeom>
          <a:noFill/>
          <a:ln w="9525">
            <a:noFill/>
            <a:miter lim="800000"/>
            <a:headEnd/>
            <a:tailEnd/>
          </a:ln>
          <a:effectLst/>
        </p:spPr>
      </p:pic>
      <p:sp>
        <p:nvSpPr>
          <p:cNvPr id="6" name="TextBox 5"/>
          <p:cNvSpPr txBox="1"/>
          <p:nvPr/>
        </p:nvSpPr>
        <p:spPr>
          <a:xfrm>
            <a:off x="238540" y="4651513"/>
            <a:ext cx="8938372" cy="523220"/>
          </a:xfrm>
          <a:prstGeom prst="rect">
            <a:avLst/>
          </a:prstGeom>
          <a:noFill/>
        </p:spPr>
        <p:txBody>
          <a:bodyPr wrap="square" rtlCol="0">
            <a:spAutoFit/>
          </a:bodyPr>
          <a:lstStyle/>
          <a:p>
            <a:r>
              <a:rPr lang="en-IN" b="1" dirty="0" err="1" smtClean="0"/>
              <a:t>Airbnbs</a:t>
            </a:r>
            <a:r>
              <a:rPr lang="en-IN" b="1" dirty="0" smtClean="0"/>
              <a:t> with price less than 1000 are most popular. The most expensive </a:t>
            </a:r>
            <a:r>
              <a:rPr lang="en-IN" b="1" dirty="0" err="1" smtClean="0"/>
              <a:t>airbnb</a:t>
            </a:r>
            <a:r>
              <a:rPr lang="en-IN" b="1" dirty="0" smtClean="0"/>
              <a:t> has only a single review.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004" y="159027"/>
            <a:ext cx="8520600" cy="655982"/>
          </a:xfrm>
        </p:spPr>
        <p:txBody>
          <a:bodyPr/>
          <a:lstStyle/>
          <a:p>
            <a:r>
              <a:rPr lang="en-US" dirty="0" smtClean="0"/>
              <a:t>Mean prices of different </a:t>
            </a:r>
            <a:r>
              <a:rPr lang="en-US" dirty="0" err="1" smtClean="0"/>
              <a:t>neighbourhoods</a:t>
            </a:r>
            <a:r>
              <a:rPr lang="en-US" dirty="0" smtClean="0"/>
              <a:t> through the year</a:t>
            </a:r>
            <a:endParaRPr lang="en-US" dirty="0"/>
          </a:p>
        </p:txBody>
      </p:sp>
      <p:pic>
        <p:nvPicPr>
          <p:cNvPr id="1026" name="Picture 2"/>
          <p:cNvPicPr>
            <a:picLocks noChangeAspect="1" noChangeArrowheads="1"/>
          </p:cNvPicPr>
          <p:nvPr/>
        </p:nvPicPr>
        <p:blipFill>
          <a:blip r:embed="rId2"/>
          <a:srcRect/>
          <a:stretch>
            <a:fillRect/>
          </a:stretch>
        </p:blipFill>
        <p:spPr bwMode="auto">
          <a:xfrm>
            <a:off x="467139" y="1158875"/>
            <a:ext cx="8319052" cy="3144768"/>
          </a:xfrm>
          <a:prstGeom prst="rect">
            <a:avLst/>
          </a:prstGeom>
          <a:noFill/>
          <a:ln w="9525">
            <a:noFill/>
            <a:miter lim="800000"/>
            <a:headEnd/>
            <a:tailEnd/>
          </a:ln>
          <a:effectLst/>
        </p:spPr>
      </p:pic>
      <p:sp>
        <p:nvSpPr>
          <p:cNvPr id="5" name="TextBox 4"/>
          <p:cNvSpPr txBox="1"/>
          <p:nvPr/>
        </p:nvSpPr>
        <p:spPr>
          <a:xfrm>
            <a:off x="278296" y="4432852"/>
            <a:ext cx="9244859" cy="738664"/>
          </a:xfrm>
          <a:prstGeom prst="rect">
            <a:avLst/>
          </a:prstGeom>
          <a:noFill/>
        </p:spPr>
        <p:txBody>
          <a:bodyPr wrap="square" rtlCol="0">
            <a:spAutoFit/>
          </a:bodyPr>
          <a:lstStyle/>
          <a:p>
            <a:r>
              <a:rPr lang="en-US" b="1" dirty="0" smtClean="0"/>
              <a:t>Bronx experiences a surge in price in the month of February. Brooklyn maintains a high price </a:t>
            </a:r>
          </a:p>
          <a:p>
            <a:r>
              <a:rPr lang="en-US" b="1" dirty="0" smtClean="0"/>
              <a:t>throughout the year although prices in August are bit cheap. Queens is expensive in the month of November.</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08722"/>
            <a:ext cx="8520600" cy="626165"/>
          </a:xfrm>
        </p:spPr>
        <p:txBody>
          <a:bodyPr/>
          <a:lstStyle/>
          <a:p>
            <a:r>
              <a:rPr lang="en-US" dirty="0" smtClean="0"/>
              <a:t>Busiest months</a:t>
            </a:r>
            <a:endParaRPr lang="en-US" dirty="0"/>
          </a:p>
        </p:txBody>
      </p:sp>
      <p:pic>
        <p:nvPicPr>
          <p:cNvPr id="2050" name="Picture 2"/>
          <p:cNvPicPr>
            <a:picLocks noChangeAspect="1" noChangeArrowheads="1"/>
          </p:cNvPicPr>
          <p:nvPr/>
        </p:nvPicPr>
        <p:blipFill>
          <a:blip r:embed="rId2"/>
          <a:srcRect/>
          <a:stretch>
            <a:fillRect/>
          </a:stretch>
        </p:blipFill>
        <p:spPr bwMode="auto">
          <a:xfrm>
            <a:off x="367748" y="874643"/>
            <a:ext cx="8160026" cy="3438939"/>
          </a:xfrm>
          <a:prstGeom prst="rect">
            <a:avLst/>
          </a:prstGeom>
          <a:noFill/>
          <a:ln w="9525">
            <a:noFill/>
            <a:miter lim="800000"/>
            <a:headEnd/>
            <a:tailEnd/>
          </a:ln>
          <a:effectLst/>
        </p:spPr>
      </p:pic>
      <p:sp>
        <p:nvSpPr>
          <p:cNvPr id="5" name="TextBox 4"/>
          <p:cNvSpPr txBox="1"/>
          <p:nvPr/>
        </p:nvSpPr>
        <p:spPr>
          <a:xfrm>
            <a:off x="129209" y="4462670"/>
            <a:ext cx="9332843" cy="738664"/>
          </a:xfrm>
          <a:prstGeom prst="rect">
            <a:avLst/>
          </a:prstGeom>
          <a:noFill/>
        </p:spPr>
        <p:txBody>
          <a:bodyPr wrap="square" rtlCol="0">
            <a:spAutoFit/>
          </a:bodyPr>
          <a:lstStyle/>
          <a:p>
            <a:r>
              <a:rPr lang="en-US" b="1" dirty="0" smtClean="0"/>
              <a:t>June and July are the busiest months. 35% of the bookings are done in June and 15% bookings are done</a:t>
            </a:r>
          </a:p>
          <a:p>
            <a:r>
              <a:rPr lang="en-US" b="1" dirty="0" smtClean="0"/>
              <a:t> in July.</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Hosts with most listings in NYC </a:t>
            </a:r>
            <a:endParaRPr lang="en-US" dirty="0"/>
          </a:p>
        </p:txBody>
      </p:sp>
      <p:pic>
        <p:nvPicPr>
          <p:cNvPr id="3074" name="Picture 2"/>
          <p:cNvPicPr>
            <a:picLocks noChangeAspect="1" noChangeArrowheads="1"/>
          </p:cNvPicPr>
          <p:nvPr/>
        </p:nvPicPr>
        <p:blipFill>
          <a:blip r:embed="rId2"/>
          <a:srcRect/>
          <a:stretch>
            <a:fillRect/>
          </a:stretch>
        </p:blipFill>
        <p:spPr bwMode="auto">
          <a:xfrm>
            <a:off x="710006" y="1284288"/>
            <a:ext cx="7960658" cy="3094074"/>
          </a:xfrm>
          <a:prstGeom prst="rect">
            <a:avLst/>
          </a:prstGeom>
          <a:noFill/>
          <a:ln w="9525">
            <a:noFill/>
            <a:miter lim="800000"/>
            <a:headEnd/>
            <a:tailEnd/>
          </a:ln>
          <a:effectLst/>
        </p:spPr>
      </p:pic>
      <p:sp>
        <p:nvSpPr>
          <p:cNvPr id="5" name="TextBox 4"/>
          <p:cNvSpPr txBox="1"/>
          <p:nvPr/>
        </p:nvSpPr>
        <p:spPr>
          <a:xfrm>
            <a:off x="2388198" y="4744122"/>
            <a:ext cx="5088367" cy="307777"/>
          </a:xfrm>
          <a:prstGeom prst="rect">
            <a:avLst/>
          </a:prstGeom>
          <a:noFill/>
        </p:spPr>
        <p:txBody>
          <a:bodyPr wrap="square" rtlCol="0">
            <a:spAutoFit/>
          </a:bodyPr>
          <a:lstStyle/>
          <a:p>
            <a:r>
              <a:rPr lang="en-IN" dirty="0" smtClean="0"/>
              <a:t>Host 219517861 has the most listings in  NYC.</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Busiest Hosts</a:t>
            </a:r>
            <a:endParaRPr lang="en-US" dirty="0"/>
          </a:p>
        </p:txBody>
      </p:sp>
      <p:pic>
        <p:nvPicPr>
          <p:cNvPr id="3074" name="Picture 2"/>
          <p:cNvPicPr>
            <a:picLocks noChangeAspect="1" noChangeArrowheads="1"/>
          </p:cNvPicPr>
          <p:nvPr/>
        </p:nvPicPr>
        <p:blipFill>
          <a:blip r:embed="rId2"/>
          <a:srcRect/>
          <a:stretch>
            <a:fillRect/>
          </a:stretch>
        </p:blipFill>
        <p:spPr bwMode="auto">
          <a:xfrm>
            <a:off x="506895" y="1043538"/>
            <a:ext cx="8150086" cy="3081199"/>
          </a:xfrm>
          <a:prstGeom prst="rect">
            <a:avLst/>
          </a:prstGeom>
          <a:noFill/>
          <a:ln w="9525">
            <a:noFill/>
            <a:miter lim="800000"/>
            <a:headEnd/>
            <a:tailEnd/>
          </a:ln>
          <a:effectLst/>
        </p:spPr>
      </p:pic>
      <p:sp>
        <p:nvSpPr>
          <p:cNvPr id="6" name="TextBox 5"/>
          <p:cNvSpPr txBox="1"/>
          <p:nvPr/>
        </p:nvSpPr>
        <p:spPr>
          <a:xfrm>
            <a:off x="1510748" y="4432853"/>
            <a:ext cx="5973417" cy="307777"/>
          </a:xfrm>
          <a:prstGeom prst="rect">
            <a:avLst/>
          </a:prstGeom>
          <a:noFill/>
        </p:spPr>
        <p:txBody>
          <a:bodyPr wrap="square" rtlCol="0">
            <a:spAutoFit/>
          </a:bodyPr>
          <a:lstStyle/>
          <a:p>
            <a:r>
              <a:rPr lang="en-IN" b="1" dirty="0" smtClean="0"/>
              <a:t>Donna is the busiest host with 600+ reviews followed by J.</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Insight into busiest hosts</a:t>
            </a:r>
            <a:endParaRPr lang="en-US" dirty="0"/>
          </a:p>
        </p:txBody>
      </p:sp>
      <p:pic>
        <p:nvPicPr>
          <p:cNvPr id="4" name="Picture 3"/>
          <p:cNvPicPr>
            <a:picLocks noChangeAspect="1" noChangeArrowheads="1"/>
          </p:cNvPicPr>
          <p:nvPr/>
        </p:nvPicPr>
        <p:blipFill>
          <a:blip r:embed="rId2"/>
          <a:srcRect/>
          <a:stretch>
            <a:fillRect/>
          </a:stretch>
        </p:blipFill>
        <p:spPr bwMode="auto">
          <a:xfrm>
            <a:off x="1142330" y="1168462"/>
            <a:ext cx="6549887" cy="3081130"/>
          </a:xfrm>
          <a:prstGeom prst="rect">
            <a:avLst/>
          </a:prstGeom>
          <a:noFill/>
          <a:ln w="9525">
            <a:noFill/>
            <a:miter lim="800000"/>
            <a:headEnd/>
            <a:tailEnd/>
          </a:ln>
          <a:effectLst/>
        </p:spPr>
      </p:pic>
      <p:sp>
        <p:nvSpPr>
          <p:cNvPr id="5" name="TextBox 4"/>
          <p:cNvSpPr txBox="1"/>
          <p:nvPr/>
        </p:nvSpPr>
        <p:spPr>
          <a:xfrm>
            <a:off x="219762" y="4376791"/>
            <a:ext cx="8924238" cy="738664"/>
          </a:xfrm>
          <a:prstGeom prst="rect">
            <a:avLst/>
          </a:prstGeom>
          <a:noFill/>
        </p:spPr>
        <p:txBody>
          <a:bodyPr wrap="square" rtlCol="0">
            <a:spAutoFit/>
          </a:bodyPr>
          <a:lstStyle/>
          <a:p>
            <a:r>
              <a:rPr lang="en-US" b="1" dirty="0" smtClean="0"/>
              <a:t>On analyzing the table we can notice some similarities. Private rooms are booked most.</a:t>
            </a:r>
          </a:p>
          <a:p>
            <a:r>
              <a:rPr lang="en-US" b="1" dirty="0" smtClean="0"/>
              <a:t> Price range is between 45-100 dollars. Therefore we can conclude people prefer private rooms in price</a:t>
            </a:r>
          </a:p>
          <a:p>
            <a:r>
              <a:rPr lang="en-US" b="1" dirty="0" smtClean="0"/>
              <a:t> range 45-100.</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943" y="186607"/>
            <a:ext cx="8520600" cy="572700"/>
          </a:xfrm>
        </p:spPr>
        <p:txBody>
          <a:bodyPr/>
          <a:lstStyle/>
          <a:p>
            <a:r>
              <a:rPr lang="en-IN" dirty="0" smtClean="0"/>
              <a:t>Popularity by neighbourhood</a:t>
            </a:r>
            <a:endParaRPr lang="en-US" dirty="0"/>
          </a:p>
        </p:txBody>
      </p:sp>
      <p:pic>
        <p:nvPicPr>
          <p:cNvPr id="4098" name="Picture 2"/>
          <p:cNvPicPr>
            <a:picLocks noChangeAspect="1" noChangeArrowheads="1"/>
          </p:cNvPicPr>
          <p:nvPr/>
        </p:nvPicPr>
        <p:blipFill>
          <a:blip r:embed="rId2"/>
          <a:srcRect/>
          <a:stretch>
            <a:fillRect/>
          </a:stretch>
        </p:blipFill>
        <p:spPr bwMode="auto">
          <a:xfrm>
            <a:off x="457200" y="874643"/>
            <a:ext cx="8358809" cy="3617844"/>
          </a:xfrm>
          <a:prstGeom prst="rect">
            <a:avLst/>
          </a:prstGeom>
          <a:noFill/>
          <a:ln w="9525">
            <a:noFill/>
            <a:miter lim="800000"/>
            <a:headEnd/>
            <a:tailEnd/>
          </a:ln>
          <a:effectLst/>
        </p:spPr>
      </p:pic>
      <p:sp>
        <p:nvSpPr>
          <p:cNvPr id="5" name="TextBox 4"/>
          <p:cNvSpPr txBox="1"/>
          <p:nvPr/>
        </p:nvSpPr>
        <p:spPr>
          <a:xfrm>
            <a:off x="1868558" y="4676697"/>
            <a:ext cx="6698974" cy="307777"/>
          </a:xfrm>
          <a:prstGeom prst="rect">
            <a:avLst/>
          </a:prstGeom>
          <a:noFill/>
        </p:spPr>
        <p:txBody>
          <a:bodyPr wrap="square" rtlCol="0">
            <a:spAutoFit/>
          </a:bodyPr>
          <a:lstStyle/>
          <a:p>
            <a:r>
              <a:rPr lang="en-IN" b="1" dirty="0" smtClean="0"/>
              <a:t>Brooklyn and Manhattan are the busiest neighbourhoods.</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7" name="TextBox 6"/>
          <p:cNvSpPr txBox="1"/>
          <p:nvPr/>
        </p:nvSpPr>
        <p:spPr>
          <a:xfrm flipH="1">
            <a:off x="413332" y="1282149"/>
            <a:ext cx="1166990" cy="307777"/>
          </a:xfrm>
          <a:prstGeom prst="rect">
            <a:avLst/>
          </a:prstGeom>
          <a:noFill/>
        </p:spPr>
        <p:txBody>
          <a:bodyPr wrap="square" rtlCol="0">
            <a:spAutoFit/>
          </a:bodyPr>
          <a:lstStyle/>
          <a:p>
            <a:pPr marL="342900" indent="-342900">
              <a:buClr>
                <a:schemeClr val="tx2">
                  <a:lumMod val="10000"/>
                </a:schemeClr>
              </a:buClr>
              <a:buFont typeface="Arial" pitchFamily="34" charset="0"/>
              <a:buChar char="•"/>
            </a:pPr>
            <a:endParaRPr lang="en-US" dirty="0"/>
          </a:p>
        </p:txBody>
      </p:sp>
      <p:sp>
        <p:nvSpPr>
          <p:cNvPr id="4" name="TextBox 3"/>
          <p:cNvSpPr txBox="1"/>
          <p:nvPr/>
        </p:nvSpPr>
        <p:spPr>
          <a:xfrm>
            <a:off x="1" y="1093304"/>
            <a:ext cx="9144000" cy="3308598"/>
          </a:xfrm>
          <a:prstGeom prst="rect">
            <a:avLst/>
          </a:prstGeom>
          <a:noFill/>
        </p:spPr>
        <p:txBody>
          <a:bodyPr wrap="square" rtlCol="0">
            <a:spAutoFit/>
          </a:bodyPr>
          <a:lstStyle/>
          <a:p>
            <a:pPr marL="342900" indent="-342900">
              <a:lnSpc>
                <a:spcPct val="150000"/>
              </a:lnSpc>
              <a:buAutoNum type="arabicPeriod"/>
            </a:pPr>
            <a:r>
              <a:rPr lang="en-US" sz="1300" dirty="0" smtClean="0"/>
              <a:t>Most people spend &lt;400  a night. Therefore cheaper accommodation will have higher demand and traffic. </a:t>
            </a:r>
          </a:p>
          <a:p>
            <a:pPr marL="342900" indent="-342900">
              <a:lnSpc>
                <a:spcPct val="150000"/>
              </a:lnSpc>
              <a:buAutoNum type="arabicPeriod"/>
            </a:pPr>
            <a:r>
              <a:rPr lang="en-US" sz="1300" dirty="0" smtClean="0"/>
              <a:t>Bronx sees a big surge in price in the month of February. It might be because of an annual local festivity.</a:t>
            </a:r>
          </a:p>
          <a:p>
            <a:pPr marL="342900" indent="-342900">
              <a:lnSpc>
                <a:spcPct val="150000"/>
              </a:lnSpc>
            </a:pPr>
            <a:r>
              <a:rPr lang="en-US" sz="1300" dirty="0" smtClean="0"/>
              <a:t>       An </a:t>
            </a:r>
            <a:r>
              <a:rPr lang="en-US" sz="1300" dirty="0" err="1" smtClean="0"/>
              <a:t>Airbnb</a:t>
            </a:r>
            <a:r>
              <a:rPr lang="en-US" sz="1300" dirty="0" smtClean="0"/>
              <a:t> operational only in the month of February can fetch good profits in Bronx.</a:t>
            </a:r>
          </a:p>
          <a:p>
            <a:pPr marL="342900" indent="-342900">
              <a:lnSpc>
                <a:spcPct val="150000"/>
              </a:lnSpc>
            </a:pPr>
            <a:r>
              <a:rPr lang="en-US" sz="1300" dirty="0" smtClean="0"/>
              <a:t>3.    June and July are the busiest months. 35% of the bookings are done in June. Therefore it is highly </a:t>
            </a:r>
          </a:p>
          <a:p>
            <a:pPr marL="342900" indent="-342900">
              <a:lnSpc>
                <a:spcPct val="150000"/>
              </a:lnSpc>
            </a:pPr>
            <a:r>
              <a:rPr lang="en-US" sz="1300" dirty="0" smtClean="0"/>
              <a:t>       advisable to keep the </a:t>
            </a:r>
            <a:r>
              <a:rPr lang="en-US" sz="1300" dirty="0" err="1" smtClean="0"/>
              <a:t>Airbnb</a:t>
            </a:r>
            <a:r>
              <a:rPr lang="en-US" sz="1300" dirty="0" smtClean="0"/>
              <a:t> available in the month of June and July and stock up on resources before the summer vacations begin.</a:t>
            </a:r>
          </a:p>
          <a:p>
            <a:pPr marL="342900" indent="-342900">
              <a:lnSpc>
                <a:spcPct val="150000"/>
              </a:lnSpc>
              <a:buAutoNum type="arabicPeriod" startAt="4"/>
            </a:pPr>
            <a:r>
              <a:rPr lang="en-US" sz="1300" dirty="0" smtClean="0"/>
              <a:t>Private rooms are preferred as compared to other room type. It is better to rent a villa as separate private rooms rather than renting out the entire villa.</a:t>
            </a:r>
          </a:p>
          <a:p>
            <a:pPr marL="342900" indent="-342900">
              <a:lnSpc>
                <a:spcPct val="150000"/>
              </a:lnSpc>
              <a:buAutoNum type="arabicPeriod" startAt="4"/>
            </a:pPr>
            <a:r>
              <a:rPr lang="en-US" sz="1300" dirty="0" smtClean="0"/>
              <a:t>Brooklyn and Manhattan are expensive and busy </a:t>
            </a:r>
            <a:r>
              <a:rPr lang="en-US" sz="1300" dirty="0" err="1" smtClean="0"/>
              <a:t>neighbourhoods</a:t>
            </a:r>
            <a:r>
              <a:rPr lang="en-US" sz="1300" dirty="0" smtClean="0"/>
              <a:t>. One time investment can here reap profits for a long time. But the competition is also high as most number of listings are in Manhattan and Brooklyn.</a:t>
            </a:r>
          </a:p>
          <a:p>
            <a:pPr marL="342900" indent="-342900"/>
            <a:r>
              <a:rPr lang="en-US" dirty="0" smtClean="0"/>
              <a:t> </a:t>
            </a:r>
          </a:p>
        </p:txBody>
      </p:sp>
      <p:sp>
        <p:nvSpPr>
          <p:cNvPr id="5" name="TextBox 4"/>
          <p:cNvSpPr txBox="1"/>
          <p:nvPr/>
        </p:nvSpPr>
        <p:spPr>
          <a:xfrm>
            <a:off x="675862" y="4472608"/>
            <a:ext cx="7732934" cy="523220"/>
          </a:xfrm>
          <a:prstGeom prst="rect">
            <a:avLst/>
          </a:prstGeom>
          <a:noFill/>
        </p:spPr>
        <p:txBody>
          <a:bodyPr wrap="square" rtlCol="0">
            <a:spAutoFit/>
          </a:bodyPr>
          <a:lstStyle/>
          <a:p>
            <a:r>
              <a:rPr lang="en-US" b="1" dirty="0" smtClean="0"/>
              <a:t>An </a:t>
            </a:r>
            <a:r>
              <a:rPr lang="en-US" b="1" dirty="0" err="1" smtClean="0"/>
              <a:t>Airbnb</a:t>
            </a:r>
            <a:r>
              <a:rPr lang="en-US" b="1" dirty="0" smtClean="0"/>
              <a:t> in Brooklyn or Manhattan with separate private rooms charges &lt;400 operational throughout the year is an ideal </a:t>
            </a:r>
            <a:r>
              <a:rPr lang="en-US" b="1" dirty="0" err="1" smtClean="0"/>
              <a:t>airbnb</a:t>
            </a:r>
            <a:r>
              <a:rPr lang="en-US" b="1" dirty="0" smtClean="0"/>
              <a:t> according to the data.</a:t>
            </a: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Use Case</a:t>
            </a:r>
            <a:endParaRPr lang="en-US" dirty="0"/>
          </a:p>
        </p:txBody>
      </p:sp>
      <p:sp>
        <p:nvSpPr>
          <p:cNvPr id="3" name="Text Placeholder 2"/>
          <p:cNvSpPr>
            <a:spLocks noGrp="1"/>
          </p:cNvSpPr>
          <p:nvPr>
            <p:ph type="body" idx="1"/>
          </p:nvPr>
        </p:nvSpPr>
        <p:spPr/>
        <p:txBody>
          <a:bodyPr/>
          <a:lstStyle/>
          <a:p>
            <a:r>
              <a:rPr lang="en-US" sz="2200" b="1" dirty="0" smtClean="0">
                <a:solidFill>
                  <a:schemeClr val="accent2"/>
                </a:solidFill>
              </a:rPr>
              <a:t>Our </a:t>
            </a:r>
            <a:r>
              <a:rPr lang="en-US" sz="2200" b="1" dirty="0" smtClean="0">
                <a:solidFill>
                  <a:schemeClr val="accent2"/>
                </a:solidFill>
              </a:rPr>
              <a:t>client is solo </a:t>
            </a:r>
            <a:r>
              <a:rPr lang="en-US" sz="2200" b="1" dirty="0" err="1" smtClean="0">
                <a:solidFill>
                  <a:schemeClr val="accent2"/>
                </a:solidFill>
              </a:rPr>
              <a:t>traveller</a:t>
            </a:r>
            <a:r>
              <a:rPr lang="en-US" sz="2200" b="1" dirty="0" smtClean="0">
                <a:solidFill>
                  <a:schemeClr val="accent2"/>
                </a:solidFill>
              </a:rPr>
              <a:t> who is looking for a peaceful time away from the </a:t>
            </a:r>
            <a:r>
              <a:rPr lang="en-US" sz="2200" b="1" dirty="0" smtClean="0">
                <a:solidFill>
                  <a:schemeClr val="accent2"/>
                </a:solidFill>
              </a:rPr>
              <a:t>hustle bustle </a:t>
            </a:r>
            <a:r>
              <a:rPr lang="en-US" sz="2200" b="1" dirty="0" smtClean="0">
                <a:solidFill>
                  <a:schemeClr val="accent2"/>
                </a:solidFill>
              </a:rPr>
              <a:t>of the city. He is travelling on a budget so he prefers a cheap </a:t>
            </a:r>
            <a:r>
              <a:rPr lang="en-US" sz="2200" b="1" dirty="0" err="1" smtClean="0">
                <a:solidFill>
                  <a:schemeClr val="accent2"/>
                </a:solidFill>
              </a:rPr>
              <a:t>neighbourhood</a:t>
            </a:r>
            <a:r>
              <a:rPr lang="en-US" sz="2200" b="1" dirty="0" smtClean="0">
                <a:solidFill>
                  <a:schemeClr val="accent2"/>
                </a:solidFill>
              </a:rPr>
              <a:t>. He has planned a week’s trip so the minimum nights has to be seven or less. In addition the user requires a private room because he wants a peaceful and alone time. Client's constraint is his budget which is 500 for a week's trip.</a:t>
            </a:r>
            <a:endParaRPr lang="en-US" sz="2200" b="1" dirty="0">
              <a:solidFill>
                <a:schemeClr val="accen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Filtering the dataset according to our use case</a:t>
            </a:r>
            <a:endParaRPr lang="en-US" dirty="0"/>
          </a:p>
        </p:txBody>
      </p:sp>
      <p:sp>
        <p:nvSpPr>
          <p:cNvPr id="3" name="Text Placeholder 2"/>
          <p:cNvSpPr>
            <a:spLocks noGrp="1"/>
          </p:cNvSpPr>
          <p:nvPr>
            <p:ph type="body"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1387928" y="1443038"/>
            <a:ext cx="5649685" cy="2949348"/>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Introduction</a:t>
            </a:r>
            <a:endParaRPr lang="en-US" b="1" dirty="0">
              <a:solidFill>
                <a:srgbClr val="C00000"/>
              </a:solidFill>
            </a:endParaRPr>
          </a:p>
        </p:txBody>
      </p:sp>
      <p:sp>
        <p:nvSpPr>
          <p:cNvPr id="3" name="Text Placeholder 2"/>
          <p:cNvSpPr>
            <a:spLocks noGrp="1"/>
          </p:cNvSpPr>
          <p:nvPr>
            <p:ph type="body" idx="1"/>
          </p:nvPr>
        </p:nvSpPr>
        <p:spPr>
          <a:xfrm>
            <a:off x="311700" y="946673"/>
            <a:ext cx="8520600" cy="3622202"/>
          </a:xfrm>
        </p:spPr>
        <p:txBody>
          <a:bodyPr/>
          <a:lstStyle/>
          <a:p>
            <a:pPr>
              <a:buNone/>
            </a:pPr>
            <a:endParaRPr lang="en-US" dirty="0" smtClean="0"/>
          </a:p>
          <a:p>
            <a:r>
              <a:rPr lang="en-US" b="1" dirty="0" smtClean="0">
                <a:solidFill>
                  <a:schemeClr val="accent2"/>
                </a:solidFill>
              </a:rPr>
              <a:t>Since 2008, guests and hosts have used </a:t>
            </a:r>
            <a:r>
              <a:rPr lang="en-US" b="1" dirty="0" err="1" smtClean="0">
                <a:solidFill>
                  <a:schemeClr val="accent2"/>
                </a:solidFill>
              </a:rPr>
              <a:t>Airbnb</a:t>
            </a:r>
            <a:r>
              <a:rPr lang="en-US" b="1" dirty="0" smtClean="0">
                <a:solidFill>
                  <a:schemeClr val="accent2"/>
                </a:solidFill>
              </a:rPr>
              <a:t> to expand on traveling possibilities and present a more unique, personalized way of experiencing the world. Today, </a:t>
            </a:r>
            <a:r>
              <a:rPr lang="en-US" b="1" dirty="0" err="1" smtClean="0">
                <a:solidFill>
                  <a:schemeClr val="accent2"/>
                </a:solidFill>
              </a:rPr>
              <a:t>Airbnb</a:t>
            </a:r>
            <a:r>
              <a:rPr lang="en-US" b="1" dirty="0" smtClean="0">
                <a:solidFill>
                  <a:schemeClr val="accent2"/>
                </a:solidFill>
              </a:rPr>
              <a:t> became one of a kind service that is used and recognized by the whole world. Data analysis on millions of listings provided through </a:t>
            </a:r>
            <a:r>
              <a:rPr lang="en-US" b="1" dirty="0" err="1" smtClean="0">
                <a:solidFill>
                  <a:schemeClr val="accent2"/>
                </a:solidFill>
              </a:rPr>
              <a:t>Airbnb</a:t>
            </a:r>
            <a:r>
              <a:rPr lang="en-US" b="1" dirty="0" smtClean="0">
                <a:solidFill>
                  <a:schemeClr val="accent2"/>
                </a:solidFill>
              </a:rPr>
              <a:t> is a crucial factor for the company. 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 and much more.</a:t>
            </a:r>
            <a:endParaRPr lang="en-US" dirty="0" smtClean="0">
              <a:solidFill>
                <a:schemeClr val="accent2"/>
              </a:solidFill>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Insight into neighbourhood traffic</a:t>
            </a:r>
            <a:endParaRPr lang="en-US" dirty="0"/>
          </a:p>
        </p:txBody>
      </p:sp>
      <p:pic>
        <p:nvPicPr>
          <p:cNvPr id="2050" name="Picture 2"/>
          <p:cNvPicPr>
            <a:picLocks noChangeAspect="1" noChangeArrowheads="1"/>
          </p:cNvPicPr>
          <p:nvPr/>
        </p:nvPicPr>
        <p:blipFill>
          <a:blip r:embed="rId2"/>
          <a:srcRect/>
          <a:stretch>
            <a:fillRect/>
          </a:stretch>
        </p:blipFill>
        <p:spPr bwMode="auto">
          <a:xfrm>
            <a:off x="538842" y="1322614"/>
            <a:ext cx="7968343" cy="2465615"/>
          </a:xfrm>
          <a:prstGeom prst="rect">
            <a:avLst/>
          </a:prstGeom>
          <a:noFill/>
          <a:ln w="9525">
            <a:noFill/>
            <a:miter lim="800000"/>
            <a:headEnd/>
            <a:tailEnd/>
          </a:ln>
          <a:effectLst/>
        </p:spPr>
      </p:pic>
      <p:sp>
        <p:nvSpPr>
          <p:cNvPr id="6" name="TextBox 5"/>
          <p:cNvSpPr txBox="1"/>
          <p:nvPr/>
        </p:nvSpPr>
        <p:spPr>
          <a:xfrm>
            <a:off x="626165" y="4194313"/>
            <a:ext cx="8392041" cy="523220"/>
          </a:xfrm>
          <a:prstGeom prst="rect">
            <a:avLst/>
          </a:prstGeom>
          <a:noFill/>
        </p:spPr>
        <p:txBody>
          <a:bodyPr wrap="none" rtlCol="0">
            <a:spAutoFit/>
          </a:bodyPr>
          <a:lstStyle/>
          <a:p>
            <a:r>
              <a:rPr lang="en-IN" dirty="0" smtClean="0"/>
              <a:t>Brooklyn has the most number of reviews followed by Queens. But this data does not conform anything </a:t>
            </a:r>
          </a:p>
          <a:p>
            <a:r>
              <a:rPr lang="en-IN" dirty="0" smtClean="0"/>
              <a:t>b</a:t>
            </a:r>
            <a:r>
              <a:rPr lang="en-IN" dirty="0" smtClean="0"/>
              <a:t>ecause it is the filtered data.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36713"/>
          </a:xfrm>
        </p:spPr>
        <p:txBody>
          <a:bodyPr/>
          <a:lstStyle/>
          <a:p>
            <a:r>
              <a:rPr lang="en-IN" sz="2400" dirty="0" smtClean="0"/>
              <a:t>Best hosts with private room type and price&lt; 50</a:t>
            </a:r>
            <a:endParaRPr lang="en-US" sz="2400" dirty="0"/>
          </a:p>
        </p:txBody>
      </p:sp>
      <p:pic>
        <p:nvPicPr>
          <p:cNvPr id="3074" name="Picture 2"/>
          <p:cNvPicPr>
            <a:picLocks noChangeAspect="1" noChangeArrowheads="1"/>
          </p:cNvPicPr>
          <p:nvPr/>
        </p:nvPicPr>
        <p:blipFill>
          <a:blip r:embed="rId2"/>
          <a:srcRect/>
          <a:stretch>
            <a:fillRect/>
          </a:stretch>
        </p:blipFill>
        <p:spPr bwMode="auto">
          <a:xfrm>
            <a:off x="289340" y="672686"/>
            <a:ext cx="8583613" cy="3640897"/>
          </a:xfrm>
          <a:prstGeom prst="rect">
            <a:avLst/>
          </a:prstGeom>
          <a:noFill/>
          <a:ln w="9525">
            <a:noFill/>
            <a:miter lim="800000"/>
            <a:headEnd/>
            <a:tailEnd/>
          </a:ln>
          <a:effectLst/>
        </p:spPr>
      </p:pic>
      <p:sp>
        <p:nvSpPr>
          <p:cNvPr id="5" name="TextBox 4"/>
          <p:cNvSpPr txBox="1"/>
          <p:nvPr/>
        </p:nvSpPr>
        <p:spPr>
          <a:xfrm>
            <a:off x="407504" y="4572000"/>
            <a:ext cx="6494423" cy="307777"/>
          </a:xfrm>
          <a:prstGeom prst="rect">
            <a:avLst/>
          </a:prstGeom>
          <a:noFill/>
        </p:spPr>
        <p:txBody>
          <a:bodyPr wrap="square" rtlCol="0">
            <a:spAutoFit/>
          </a:bodyPr>
          <a:lstStyle/>
          <a:p>
            <a:r>
              <a:rPr lang="en-IN" b="1" dirty="0" smtClean="0"/>
              <a:t>Queens has a lot of top reviewed </a:t>
            </a:r>
            <a:r>
              <a:rPr lang="en-IN" b="1" dirty="0" err="1" smtClean="0"/>
              <a:t>Airbnbs</a:t>
            </a:r>
            <a:r>
              <a:rPr lang="en-IN" b="1" dirty="0" smtClean="0"/>
              <a:t> that fills our client’s criteria. </a:t>
            </a: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br>
              <a:rPr lang="en-IN" dirty="0" smtClean="0"/>
            </a:br>
            <a:endParaRPr lang="en-US" dirty="0"/>
          </a:p>
        </p:txBody>
      </p:sp>
      <p:sp>
        <p:nvSpPr>
          <p:cNvPr id="3" name="Text Placeholder 2"/>
          <p:cNvSpPr>
            <a:spLocks noGrp="1"/>
          </p:cNvSpPr>
          <p:nvPr>
            <p:ph type="body" idx="1"/>
          </p:nvPr>
        </p:nvSpPr>
        <p:spPr/>
        <p:txBody>
          <a:bodyPr/>
          <a:lstStyle/>
          <a:p>
            <a:pPr>
              <a:lnSpc>
                <a:spcPct val="150000"/>
              </a:lnSpc>
              <a:buClr>
                <a:schemeClr val="accent2"/>
              </a:buClr>
              <a:buAutoNum type="arabicPeriod"/>
            </a:pPr>
            <a:r>
              <a:rPr lang="en-US" sz="1600" dirty="0" smtClean="0">
                <a:solidFill>
                  <a:schemeClr val="accent2"/>
                </a:solidFill>
              </a:rPr>
              <a:t>A </a:t>
            </a:r>
            <a:r>
              <a:rPr lang="en-US" sz="1600" dirty="0" smtClean="0">
                <a:solidFill>
                  <a:schemeClr val="accent2"/>
                </a:solidFill>
              </a:rPr>
              <a:t>lot of top hosts are from Queens. That means our client can choose from a variety of </a:t>
            </a:r>
            <a:r>
              <a:rPr lang="en-US" sz="1600" dirty="0" err="1" smtClean="0">
                <a:solidFill>
                  <a:schemeClr val="accent2"/>
                </a:solidFill>
              </a:rPr>
              <a:t>Airbnbs</a:t>
            </a:r>
            <a:r>
              <a:rPr lang="en-US" sz="1600" dirty="0" smtClean="0">
                <a:solidFill>
                  <a:schemeClr val="accent2"/>
                </a:solidFill>
              </a:rPr>
              <a:t>.</a:t>
            </a:r>
          </a:p>
          <a:p>
            <a:pPr>
              <a:lnSpc>
                <a:spcPct val="150000"/>
              </a:lnSpc>
              <a:buClr>
                <a:schemeClr val="accent2"/>
              </a:buClr>
              <a:buAutoNum type="arabicPeriod"/>
            </a:pPr>
            <a:r>
              <a:rPr lang="en-US" sz="1600" dirty="0" smtClean="0">
                <a:solidFill>
                  <a:schemeClr val="accent2"/>
                </a:solidFill>
              </a:rPr>
              <a:t>Also availability won't be an issue in Queens </a:t>
            </a:r>
            <a:r>
              <a:rPr lang="en-US" sz="1600" dirty="0" smtClean="0">
                <a:solidFill>
                  <a:schemeClr val="accent2"/>
                </a:solidFill>
              </a:rPr>
              <a:t>because </a:t>
            </a:r>
            <a:r>
              <a:rPr lang="en-US" sz="1600" dirty="0" smtClean="0">
                <a:solidFill>
                  <a:schemeClr val="accent2"/>
                </a:solidFill>
              </a:rPr>
              <a:t>there are a lot of options to choose from</a:t>
            </a:r>
            <a:r>
              <a:rPr lang="en-US" sz="1600" dirty="0" smtClean="0">
                <a:solidFill>
                  <a:schemeClr val="accent2"/>
                </a:solidFill>
              </a:rPr>
              <a:t>.</a:t>
            </a:r>
          </a:p>
          <a:p>
            <a:pPr>
              <a:lnSpc>
                <a:spcPct val="150000"/>
              </a:lnSpc>
              <a:buClr>
                <a:schemeClr val="accent2"/>
              </a:buClr>
              <a:buFont typeface="Arial"/>
              <a:buAutoNum type="arabicPeriod"/>
            </a:pPr>
            <a:r>
              <a:rPr lang="en-US" sz="1600" dirty="0" smtClean="0">
                <a:solidFill>
                  <a:schemeClr val="accent2"/>
                </a:solidFill>
              </a:rPr>
              <a:t>Only </a:t>
            </a:r>
            <a:r>
              <a:rPr lang="en-US" sz="1600" dirty="0" smtClean="0">
                <a:solidFill>
                  <a:schemeClr val="accent2"/>
                </a:solidFill>
              </a:rPr>
              <a:t>one host from Staten Island is in top 20 busiest hosts</a:t>
            </a:r>
            <a:r>
              <a:rPr lang="en-US" sz="1600" dirty="0" smtClean="0">
                <a:solidFill>
                  <a:schemeClr val="accent2"/>
                </a:solidFill>
              </a:rPr>
              <a:t>.</a:t>
            </a:r>
          </a:p>
          <a:p>
            <a:pPr>
              <a:lnSpc>
                <a:spcPct val="150000"/>
              </a:lnSpc>
              <a:buClr>
                <a:schemeClr val="accent2"/>
              </a:buClr>
              <a:buFont typeface="Arial"/>
              <a:buAutoNum type="arabicPeriod"/>
            </a:pPr>
            <a:r>
              <a:rPr lang="en-US" sz="1600" dirty="0" smtClean="0">
                <a:solidFill>
                  <a:schemeClr val="accent2"/>
                </a:solidFill>
              </a:rPr>
              <a:t>We </a:t>
            </a:r>
            <a:r>
              <a:rPr lang="en-US" sz="1600" dirty="0" smtClean="0">
                <a:solidFill>
                  <a:schemeClr val="accent2"/>
                </a:solidFill>
              </a:rPr>
              <a:t>will recommend our client to travel to Staten Island only after pre booking the room because it might be hard to get a decent room due to less availability</a:t>
            </a:r>
            <a:r>
              <a:rPr lang="en-US" sz="1600" dirty="0" smtClean="0">
                <a:solidFill>
                  <a:schemeClr val="accent2"/>
                </a:solidFill>
              </a:rPr>
              <a:t>.</a:t>
            </a:r>
          </a:p>
          <a:p>
            <a:pPr>
              <a:lnSpc>
                <a:spcPct val="150000"/>
              </a:lnSpc>
              <a:buClr>
                <a:schemeClr val="accent2"/>
              </a:buClr>
              <a:buFont typeface="Arial"/>
              <a:buAutoNum type="arabicPeriod"/>
            </a:pPr>
            <a:r>
              <a:rPr lang="en-US" sz="1600" dirty="0" smtClean="0">
                <a:solidFill>
                  <a:schemeClr val="accent2"/>
                </a:solidFill>
              </a:rPr>
              <a:t>Queens </a:t>
            </a:r>
            <a:r>
              <a:rPr lang="en-US" sz="1600" dirty="0" smtClean="0">
                <a:solidFill>
                  <a:schemeClr val="accent2"/>
                </a:solidFill>
              </a:rPr>
              <a:t>has a lot of </a:t>
            </a:r>
            <a:r>
              <a:rPr lang="en-US" sz="1600" dirty="0" err="1" smtClean="0">
                <a:solidFill>
                  <a:schemeClr val="accent2"/>
                </a:solidFill>
              </a:rPr>
              <a:t>Airbnbs</a:t>
            </a:r>
            <a:r>
              <a:rPr lang="en-US" sz="1600" dirty="0" smtClean="0">
                <a:solidFill>
                  <a:schemeClr val="accent2"/>
                </a:solidFill>
              </a:rPr>
              <a:t> fitting the client's criteria therefore Queens is the ideal destination for our client.</a:t>
            </a:r>
          </a:p>
          <a:p>
            <a:pPr>
              <a:buClr>
                <a:schemeClr val="accent2"/>
              </a:buClr>
              <a:buFont typeface="Arial"/>
              <a:buAutoNum type="arabicPeriod"/>
            </a:pPr>
            <a:endParaRPr lang="en-US" sz="1600" dirty="0" smtClean="0">
              <a:solidFill>
                <a:schemeClr val="accent2"/>
              </a:solidFill>
            </a:endParaRPr>
          </a:p>
          <a:p>
            <a:pPr>
              <a:buClr>
                <a:schemeClr val="accent2"/>
              </a:buClr>
              <a:buFont typeface="Arial"/>
              <a:buAutoNum type="arabicPeriod"/>
            </a:pPr>
            <a:endParaRPr lang="en-US" sz="1600" dirty="0" smtClean="0">
              <a:solidFill>
                <a:schemeClr val="accent2"/>
              </a:solidFill>
            </a:endParaRPr>
          </a:p>
          <a:p>
            <a:pPr>
              <a:buNone/>
            </a:pPr>
            <a:r>
              <a:rPr lang="en-US" sz="1600" dirty="0" smtClean="0">
                <a:solidFill>
                  <a:schemeClr val="accent2"/>
                </a:solidFill>
              </a:rPr>
              <a:t> </a:t>
            </a:r>
            <a:endParaRPr lang="en-US" sz="1600" dirty="0" smtClean="0">
              <a:solidFill>
                <a:schemeClr val="accent2"/>
              </a:solidFill>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a:t>
            </a:r>
            <a:endParaRPr lang="en-US" dirty="0"/>
          </a:p>
        </p:txBody>
      </p:sp>
      <p:sp>
        <p:nvSpPr>
          <p:cNvPr id="3" name="Text Placeholder 2"/>
          <p:cNvSpPr>
            <a:spLocks noGrp="1"/>
          </p:cNvSpPr>
          <p:nvPr>
            <p:ph type="body" idx="1"/>
          </p:nvPr>
        </p:nvSpPr>
        <p:spPr/>
        <p:txBody>
          <a:bodyPr/>
          <a:lstStyle/>
          <a:p>
            <a:r>
              <a:rPr lang="en-IN" dirty="0" smtClean="0">
                <a:solidFill>
                  <a:schemeClr val="bg1"/>
                </a:solidFill>
              </a:rPr>
              <a:t>1. Importing the dataset and libraries.</a:t>
            </a:r>
          </a:p>
          <a:p>
            <a:r>
              <a:rPr lang="en-IN" dirty="0" smtClean="0">
                <a:solidFill>
                  <a:schemeClr val="bg1"/>
                </a:solidFill>
              </a:rPr>
              <a:t>2. Getting an overview of the dataset.</a:t>
            </a:r>
          </a:p>
          <a:p>
            <a:r>
              <a:rPr lang="en-IN" dirty="0" smtClean="0">
                <a:solidFill>
                  <a:schemeClr val="bg1"/>
                </a:solidFill>
              </a:rPr>
              <a:t>3. Cleaning the data set  and getting rid of null values and outliers.</a:t>
            </a:r>
          </a:p>
          <a:p>
            <a:r>
              <a:rPr lang="en-IN" dirty="0" smtClean="0">
                <a:solidFill>
                  <a:schemeClr val="bg1"/>
                </a:solidFill>
              </a:rPr>
              <a:t>4. Data Analysis</a:t>
            </a:r>
          </a:p>
          <a:p>
            <a:r>
              <a:rPr lang="en-IN" dirty="0" smtClean="0">
                <a:solidFill>
                  <a:schemeClr val="bg1"/>
                </a:solidFill>
              </a:rPr>
              <a:t>5. Data Visualization</a:t>
            </a:r>
          </a:p>
          <a:p>
            <a:r>
              <a:rPr lang="en-IN" dirty="0" smtClean="0">
                <a:solidFill>
                  <a:schemeClr val="bg1"/>
                </a:solidFill>
              </a:rPr>
              <a:t>6. Conclusions</a:t>
            </a:r>
            <a:endParaRPr 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Purpose of analysis</a:t>
            </a:r>
            <a:endParaRPr lang="en-US" dirty="0"/>
          </a:p>
        </p:txBody>
      </p:sp>
      <p:sp>
        <p:nvSpPr>
          <p:cNvPr id="3" name="Text Placeholder 2"/>
          <p:cNvSpPr>
            <a:spLocks noGrp="1"/>
          </p:cNvSpPr>
          <p:nvPr>
            <p:ph type="body" idx="1"/>
          </p:nvPr>
        </p:nvSpPr>
        <p:spPr/>
        <p:txBody>
          <a:bodyPr/>
          <a:lstStyle/>
          <a:p>
            <a:r>
              <a:rPr lang="en-IN" sz="2000" dirty="0" smtClean="0">
                <a:solidFill>
                  <a:schemeClr val="accent2"/>
                </a:solidFill>
              </a:rPr>
              <a:t>The purpose of this analysis is to find out the demand in </a:t>
            </a:r>
            <a:r>
              <a:rPr lang="en-IN" sz="2000" dirty="0" err="1" smtClean="0">
                <a:solidFill>
                  <a:schemeClr val="accent2"/>
                </a:solidFill>
              </a:rPr>
              <a:t>Airbnbs</a:t>
            </a:r>
            <a:r>
              <a:rPr lang="en-IN" sz="2000" dirty="0" smtClean="0">
                <a:solidFill>
                  <a:schemeClr val="accent2"/>
                </a:solidFill>
              </a:rPr>
              <a:t> according to neighbourhood, price etc and make predictions accordingly. Some neighbourhoods are expensive during a particular season, whereas some maintain a high price throughout the year. I analyzed the dataset over pricing, neighbourhood, room type and popularity. I have stated the conclusions further in my presentation.</a:t>
            </a:r>
            <a:endParaRPr lang="en-US" sz="2000" dirty="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Problem Statements</a:t>
            </a:r>
            <a:endParaRPr lang="en-US" b="1" dirty="0">
              <a:solidFill>
                <a:srgbClr val="C00000"/>
              </a:solidFill>
            </a:endParaRPr>
          </a:p>
        </p:txBody>
      </p:sp>
      <p:sp>
        <p:nvSpPr>
          <p:cNvPr id="3" name="Text Placeholder 2"/>
          <p:cNvSpPr>
            <a:spLocks noGrp="1"/>
          </p:cNvSpPr>
          <p:nvPr>
            <p:ph type="body" idx="1"/>
          </p:nvPr>
        </p:nvSpPr>
        <p:spPr/>
        <p:txBody>
          <a:bodyPr/>
          <a:lstStyle/>
          <a:p>
            <a:pPr lvl="2"/>
            <a:r>
              <a:rPr lang="en-US" sz="1600" b="1" dirty="0" smtClean="0">
                <a:solidFill>
                  <a:schemeClr val="accent2"/>
                </a:solidFill>
              </a:rPr>
              <a:t>What can we learn about different hosts and areas?</a:t>
            </a:r>
          </a:p>
          <a:p>
            <a:pPr lvl="2"/>
            <a:r>
              <a:rPr lang="en-US" sz="1600" b="1" dirty="0" smtClean="0">
                <a:solidFill>
                  <a:schemeClr val="accent2"/>
                </a:solidFill>
              </a:rPr>
              <a:t>What can we learn from predictions? (ex: locations, prices, reviews, etc)</a:t>
            </a:r>
          </a:p>
          <a:p>
            <a:pPr lvl="2"/>
            <a:r>
              <a:rPr lang="en-US" sz="1600" b="1" dirty="0" smtClean="0">
                <a:solidFill>
                  <a:schemeClr val="accent2"/>
                </a:solidFill>
              </a:rPr>
              <a:t>Which hosts are the busiest and why?</a:t>
            </a:r>
          </a:p>
          <a:p>
            <a:pPr lvl="2"/>
            <a:r>
              <a:rPr lang="en-US" sz="1600" b="1" dirty="0" smtClean="0">
                <a:solidFill>
                  <a:schemeClr val="accent2"/>
                </a:solidFill>
              </a:rPr>
              <a:t>Is there any noticeable difference of traffic among different areas and what could be the reason for it?</a:t>
            </a:r>
            <a:endParaRPr lang="en-US" sz="1600" dirty="0" smtClean="0">
              <a:solidFill>
                <a:schemeClr val="accent2"/>
              </a:solidFill>
            </a:endParaRPr>
          </a:p>
          <a:p>
            <a:pPr lvl="2"/>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 overview of the dataset</a:t>
            </a:r>
            <a:endParaRPr lang="en-US" dirty="0"/>
          </a:p>
        </p:txBody>
      </p:sp>
      <p:pic>
        <p:nvPicPr>
          <p:cNvPr id="1026" name="Picture 2"/>
          <p:cNvPicPr>
            <a:picLocks noChangeAspect="1" noChangeArrowheads="1"/>
          </p:cNvPicPr>
          <p:nvPr/>
        </p:nvPicPr>
        <p:blipFill>
          <a:blip r:embed="rId2"/>
          <a:srcRect/>
          <a:stretch>
            <a:fillRect/>
          </a:stretch>
        </p:blipFill>
        <p:spPr bwMode="auto">
          <a:xfrm>
            <a:off x="150606" y="1479550"/>
            <a:ext cx="8864301" cy="272669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458617"/>
          </a:xfrm>
        </p:spPr>
        <p:txBody>
          <a:bodyPr/>
          <a:lstStyle/>
          <a:p>
            <a:r>
              <a:rPr lang="en-IN" dirty="0" smtClean="0"/>
              <a:t>Scatter plot of </a:t>
            </a:r>
            <a:r>
              <a:rPr lang="en-IN" dirty="0" err="1" smtClean="0"/>
              <a:t>airbnbs</a:t>
            </a:r>
            <a:r>
              <a:rPr lang="en-IN" dirty="0" smtClean="0"/>
              <a:t> in different neighbourhoods on  map</a:t>
            </a:r>
            <a:endParaRPr lang="en-US" dirty="0"/>
          </a:p>
        </p:txBody>
      </p:sp>
      <p:pic>
        <p:nvPicPr>
          <p:cNvPr id="2050" name="Picture 2"/>
          <p:cNvPicPr>
            <a:picLocks noChangeAspect="1" noChangeArrowheads="1"/>
          </p:cNvPicPr>
          <p:nvPr/>
        </p:nvPicPr>
        <p:blipFill>
          <a:blip r:embed="rId2"/>
          <a:srcRect/>
          <a:stretch>
            <a:fillRect/>
          </a:stretch>
        </p:blipFill>
        <p:spPr bwMode="auto">
          <a:xfrm>
            <a:off x="408790" y="1484555"/>
            <a:ext cx="8433995" cy="2893807"/>
          </a:xfrm>
          <a:prstGeom prst="rect">
            <a:avLst/>
          </a:prstGeom>
          <a:noFill/>
          <a:ln w="9525">
            <a:noFill/>
            <a:miter lim="800000"/>
            <a:headEnd/>
            <a:tailEnd/>
          </a:ln>
          <a:effectLst/>
        </p:spPr>
      </p:pic>
      <p:sp>
        <p:nvSpPr>
          <p:cNvPr id="6" name="TextBox 5"/>
          <p:cNvSpPr txBox="1"/>
          <p:nvPr/>
        </p:nvSpPr>
        <p:spPr>
          <a:xfrm>
            <a:off x="1764254" y="4636546"/>
            <a:ext cx="5486399" cy="307777"/>
          </a:xfrm>
          <a:prstGeom prst="rect">
            <a:avLst/>
          </a:prstGeom>
          <a:noFill/>
        </p:spPr>
        <p:txBody>
          <a:bodyPr wrap="square" rtlCol="0">
            <a:spAutoFit/>
          </a:bodyPr>
          <a:lstStyle/>
          <a:p>
            <a:r>
              <a:rPr lang="en-IN" b="1" dirty="0" smtClean="0"/>
              <a:t>Brooklyn and Manhattan has the maximum number of </a:t>
            </a:r>
            <a:r>
              <a:rPr lang="en-IN" b="1" dirty="0" err="1" smtClean="0"/>
              <a:t>AirBnbs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price by each </a:t>
            </a:r>
            <a:r>
              <a:rPr lang="en-US" dirty="0" err="1" smtClean="0"/>
              <a:t>neighbourhood</a:t>
            </a:r>
            <a:r>
              <a:rPr lang="en-US" dirty="0" smtClean="0"/>
              <a:t> </a:t>
            </a:r>
            <a:endParaRPr lang="en-US" dirty="0"/>
          </a:p>
        </p:txBody>
      </p:sp>
      <p:pic>
        <p:nvPicPr>
          <p:cNvPr id="1026" name="Picture 2"/>
          <p:cNvPicPr>
            <a:picLocks noChangeAspect="1" noChangeArrowheads="1"/>
          </p:cNvPicPr>
          <p:nvPr/>
        </p:nvPicPr>
        <p:blipFill>
          <a:blip r:embed="rId2"/>
          <a:srcRect/>
          <a:stretch>
            <a:fillRect/>
          </a:stretch>
        </p:blipFill>
        <p:spPr bwMode="auto">
          <a:xfrm>
            <a:off x="225912" y="1280160"/>
            <a:ext cx="8315660" cy="3209290"/>
          </a:xfrm>
          <a:prstGeom prst="rect">
            <a:avLst/>
          </a:prstGeom>
          <a:noFill/>
          <a:ln w="9525">
            <a:noFill/>
            <a:miter lim="800000"/>
            <a:headEnd/>
            <a:tailEnd/>
          </a:ln>
          <a:effectLst/>
        </p:spPr>
      </p:pic>
      <p:sp>
        <p:nvSpPr>
          <p:cNvPr id="5" name="TextBox 4"/>
          <p:cNvSpPr txBox="1"/>
          <p:nvPr/>
        </p:nvSpPr>
        <p:spPr>
          <a:xfrm>
            <a:off x="1032734" y="4679576"/>
            <a:ext cx="6989414" cy="307777"/>
          </a:xfrm>
          <a:prstGeom prst="rect">
            <a:avLst/>
          </a:prstGeom>
          <a:noFill/>
        </p:spPr>
        <p:txBody>
          <a:bodyPr wrap="none" rtlCol="0">
            <a:spAutoFit/>
          </a:bodyPr>
          <a:lstStyle/>
          <a:p>
            <a:r>
              <a:rPr lang="en-US" b="1" dirty="0" smtClean="0"/>
              <a:t>Manhattan has the highest average price. It is double the average price of Bronx</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price by room type</a:t>
            </a:r>
            <a:endParaRPr lang="en-US" dirty="0"/>
          </a:p>
        </p:txBody>
      </p:sp>
      <p:pic>
        <p:nvPicPr>
          <p:cNvPr id="2050" name="Picture 2"/>
          <p:cNvPicPr>
            <a:picLocks noChangeAspect="1" noChangeArrowheads="1"/>
          </p:cNvPicPr>
          <p:nvPr/>
        </p:nvPicPr>
        <p:blipFill>
          <a:blip r:embed="rId2"/>
          <a:srcRect/>
          <a:stretch>
            <a:fillRect/>
          </a:stretch>
        </p:blipFill>
        <p:spPr bwMode="auto">
          <a:xfrm>
            <a:off x="408792" y="1280160"/>
            <a:ext cx="8315660" cy="3302598"/>
          </a:xfrm>
          <a:prstGeom prst="rect">
            <a:avLst/>
          </a:prstGeom>
          <a:noFill/>
          <a:ln w="9525">
            <a:noFill/>
            <a:miter lim="800000"/>
            <a:headEnd/>
            <a:tailEnd/>
          </a:ln>
          <a:effectLst/>
        </p:spPr>
      </p:pic>
      <p:sp>
        <p:nvSpPr>
          <p:cNvPr id="5" name="TextBox 4"/>
          <p:cNvSpPr txBox="1"/>
          <p:nvPr/>
        </p:nvSpPr>
        <p:spPr>
          <a:xfrm>
            <a:off x="236669" y="4593515"/>
            <a:ext cx="9614794" cy="523220"/>
          </a:xfrm>
          <a:prstGeom prst="rect">
            <a:avLst/>
          </a:prstGeom>
          <a:noFill/>
        </p:spPr>
        <p:txBody>
          <a:bodyPr wrap="square" rtlCol="0">
            <a:spAutoFit/>
          </a:bodyPr>
          <a:lstStyle/>
          <a:p>
            <a:r>
              <a:rPr lang="en-US" b="1" dirty="0" smtClean="0"/>
              <a:t>It is obvious that entire home/apt are more expensive. If you are travelling to Staten Island, Bronx or </a:t>
            </a:r>
          </a:p>
          <a:p>
            <a:r>
              <a:rPr lang="en-US" b="1" dirty="0" smtClean="0"/>
              <a:t>Queens, it is better choice to opt private room as the private and shared room have similar  prices.</a:t>
            </a: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2472</TotalTime>
  <Words>991</Words>
  <PresentationFormat>On-screen Show (16:9)</PresentationFormat>
  <Paragraphs>72</Paragraphs>
  <Slides>22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Montserrat</vt:lpstr>
      <vt:lpstr>Simple Light</vt:lpstr>
      <vt:lpstr>           Capstone Project Airbnb Exploratory  Data Analysis                                          Submitted by :                                                                                    Kabeer Pande  </vt:lpstr>
      <vt:lpstr>Introduction</vt:lpstr>
      <vt:lpstr>Steps involved</vt:lpstr>
      <vt:lpstr>Purpose of analysis</vt:lpstr>
      <vt:lpstr>Problem Statements</vt:lpstr>
      <vt:lpstr>An overview of the dataset</vt:lpstr>
      <vt:lpstr>Scatter plot of airbnbs in different neighbourhoods on  map</vt:lpstr>
      <vt:lpstr>Average price by each neighbourhood </vt:lpstr>
      <vt:lpstr>Average price by room type</vt:lpstr>
      <vt:lpstr>Popularity according to price</vt:lpstr>
      <vt:lpstr>Mean prices of different neighbourhoods through the year</vt:lpstr>
      <vt:lpstr>Busiest months</vt:lpstr>
      <vt:lpstr>Hosts with most listings in NYC </vt:lpstr>
      <vt:lpstr>Busiest Hosts</vt:lpstr>
      <vt:lpstr>Insight into busiest hosts</vt:lpstr>
      <vt:lpstr>Popularity by neighbourhood</vt:lpstr>
      <vt:lpstr>Conclusion</vt:lpstr>
      <vt:lpstr>Use Case</vt:lpstr>
      <vt:lpstr>Filtering the dataset according to our use case</vt:lpstr>
      <vt:lpstr>Insight into neighbourhood traffic</vt:lpstr>
      <vt:lpstr>Best hosts with private room type and price&lt; 50</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Sabeer</dc:creator>
  <cp:lastModifiedBy>Sabeer</cp:lastModifiedBy>
  <cp:revision>9</cp:revision>
  <dcterms:modified xsi:type="dcterms:W3CDTF">2022-08-31T13:38:02Z</dcterms:modified>
</cp:coreProperties>
</file>