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9144000" cy="5143500" type="screen16x9"/>
  <p:notesSz cx="6858000" cy="9144000"/>
  <p:embeddedFontLst>
    <p:embeddedFont>
      <p:font typeface="Montserra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721224"/>
            <a:ext cx="8512500" cy="361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3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br>
              <a:rPr lang="en-GB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500" b="1" dirty="0" smtClean="0">
                <a:solidFill>
                  <a:schemeClr val="accent2"/>
                </a:solidFill>
              </a:rPr>
              <a:t>Submitted by: </a:t>
            </a:r>
            <a:r>
              <a:rPr lang="en-US" sz="2500" b="1" dirty="0" err="1" smtClean="0">
                <a:solidFill>
                  <a:schemeClr val="accent2"/>
                </a:solidFill>
              </a:rPr>
              <a:t>Kabeer</a:t>
            </a:r>
            <a:r>
              <a:rPr lang="en-US" sz="2500" b="1" dirty="0" smtClean="0">
                <a:solidFill>
                  <a:schemeClr val="accent2"/>
                </a:solidFill>
              </a:rPr>
              <a:t> </a:t>
            </a:r>
            <a:r>
              <a:rPr lang="en-US" sz="2500" b="1" dirty="0" err="1" smtClean="0">
                <a:solidFill>
                  <a:schemeClr val="accent2"/>
                </a:solidFill>
              </a:rPr>
              <a:t>Pande</a:t>
            </a:r>
            <a:r>
              <a:rPr lang="en-US" sz="3600" b="1" dirty="0" smtClean="0">
                <a:solidFill>
                  <a:schemeClr val="accent2"/>
                </a:solidFill>
              </a:rPr>
              <a:t/>
            </a:r>
            <a:br>
              <a:rPr lang="en-US" sz="3600" b="1" dirty="0" smtClean="0">
                <a:solidFill>
                  <a:schemeClr val="accent2"/>
                </a:solidFill>
              </a:rPr>
            </a:br>
            <a:endParaRPr sz="36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many devices support </a:t>
            </a:r>
            <a:r>
              <a:rPr lang="en-IN" dirty="0" err="1" smtClean="0"/>
              <a:t>wifi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82857"/>
          </a:xfrm>
        </p:spPr>
        <p:txBody>
          <a:bodyPr/>
          <a:lstStyle/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endParaRPr lang="en-IN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accent2"/>
              </a:solidFill>
            </a:endParaRPr>
          </a:p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50% of the devices support </a:t>
            </a:r>
            <a:r>
              <a:rPr lang="en-IN" b="1" dirty="0" err="1" smtClean="0">
                <a:solidFill>
                  <a:schemeClr val="accent2"/>
                </a:solidFill>
              </a:rPr>
              <a:t>wifi</a:t>
            </a:r>
            <a:r>
              <a:rPr lang="en-IN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493" y="1224113"/>
            <a:ext cx="59928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of touch screen devices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913" y="1237129"/>
            <a:ext cx="7269985" cy="327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5007" y="4754880"/>
            <a:ext cx="623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About 50% of the devices are touch screen.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Average camera of each price range.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108038"/>
            <a:ext cx="6565247" cy="309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3792" y="4593515"/>
            <a:ext cx="660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Average camera for each price range is between 9-10 megapixels.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Average ram in megabytes according to their price range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810" y="1440834"/>
            <a:ext cx="64404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49853" y="4754880"/>
            <a:ext cx="696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Average ram for price range 0,1,2,3  is 800, 1700, 2600 and 3400 megabytes.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Average battery in </a:t>
            </a:r>
            <a:r>
              <a:rPr lang="en-IN" dirty="0" err="1" smtClean="0"/>
              <a:t>mAh</a:t>
            </a:r>
            <a:r>
              <a:rPr lang="en-IN" dirty="0" smtClean="0"/>
              <a:t> of each price range.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144" y="1344015"/>
            <a:ext cx="5581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215153" y="4518212"/>
            <a:ext cx="949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Average price range for price range 0,1,2,3 is 1100,1230,1230 and 1390 </a:t>
            </a:r>
            <a:r>
              <a:rPr lang="en-IN" b="1" dirty="0" err="1" smtClean="0"/>
              <a:t>mAh</a:t>
            </a:r>
            <a:r>
              <a:rPr lang="en-IN" b="1" dirty="0" smtClean="0"/>
              <a:t>. Price range 1 and 2 have</a:t>
            </a:r>
          </a:p>
          <a:p>
            <a:pPr algn="ctr"/>
            <a:r>
              <a:rPr lang="en-IN" b="1" dirty="0" smtClean="0"/>
              <a:t> similar battery. 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</a:t>
            </a:r>
            <a:r>
              <a:rPr lang="en-IN" dirty="0" err="1" smtClean="0"/>
              <a:t>multicollinearity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151069"/>
            <a:ext cx="7175350" cy="323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0156" y="4518212"/>
            <a:ext cx="809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Our dataset does not contain any highly correlated data inputs therefore we don’t need to tackle </a:t>
            </a:r>
            <a:r>
              <a:rPr lang="en-IN" b="1" dirty="0" err="1" smtClean="0"/>
              <a:t>multicollinearity</a:t>
            </a:r>
            <a:r>
              <a:rPr lang="en-IN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2"/>
                </a:solidFill>
              </a:rPr>
              <a:t>First we assigned independent and dependent variables.</a:t>
            </a:r>
          </a:p>
          <a:p>
            <a:pPr>
              <a:buClr>
                <a:schemeClr val="tx2">
                  <a:lumMod val="10000"/>
                </a:schemeClr>
              </a:buClr>
              <a:buNone/>
            </a:pPr>
            <a:endParaRPr lang="en-IN" b="1" dirty="0" smtClean="0">
              <a:solidFill>
                <a:schemeClr val="accent2"/>
              </a:solidFill>
            </a:endParaRPr>
          </a:p>
          <a:p>
            <a:pPr>
              <a:buClr>
                <a:schemeClr val="tx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2"/>
                </a:solidFill>
              </a:rPr>
              <a:t>Then we did train test split in which data was split in the ratio of 20:80 where 20%  is the test data and 80 % is the training data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215" y="2840020"/>
            <a:ext cx="3872752" cy="190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models accuracy scores.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67" y="1585781"/>
            <a:ext cx="2591585" cy="227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779" y="1181753"/>
            <a:ext cx="5593976" cy="295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8791" y="4636546"/>
            <a:ext cx="835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K-Nearest neighbours has the highest accuracy scores among all models.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 of ML models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426" y="1312432"/>
            <a:ext cx="8606118" cy="352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642" y="1027112"/>
            <a:ext cx="7401261" cy="335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3467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Introduction 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Problem Statement 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 Description 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 Cleaning 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Exploratory Data Analysis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Machine learning Models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 modeling  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1</a:t>
            </a:r>
            <a:r>
              <a:rPr lang="en-US" sz="1400" dirty="0" smtClean="0">
                <a:solidFill>
                  <a:schemeClr val="accent2"/>
                </a:solidFill>
              </a:rPr>
              <a:t>: There are 4 types of mobile phones ,their price range labeled as 0,1,2,3 and all are present in equal counts.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2</a:t>
            </a:r>
            <a:r>
              <a:rPr lang="en-US" sz="1400" dirty="0" smtClean="0">
                <a:solidFill>
                  <a:schemeClr val="accent2"/>
                </a:solidFill>
              </a:rPr>
              <a:t>: Almost 50% of the mobile phones have dual </a:t>
            </a:r>
            <a:r>
              <a:rPr lang="en-US" sz="1400" dirty="0" err="1" smtClean="0">
                <a:solidFill>
                  <a:schemeClr val="accent2"/>
                </a:solidFill>
              </a:rPr>
              <a:t>sim</a:t>
            </a:r>
            <a:r>
              <a:rPr lang="en-US" sz="1400" dirty="0" smtClean="0">
                <a:solidFill>
                  <a:schemeClr val="accent2"/>
                </a:solidFill>
              </a:rPr>
              <a:t>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3</a:t>
            </a:r>
            <a:r>
              <a:rPr lang="en-US" sz="1400" dirty="0" smtClean="0">
                <a:solidFill>
                  <a:schemeClr val="accent2"/>
                </a:solidFill>
              </a:rPr>
              <a:t>: Almost 50% of the mobile phones are Touch screen.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4</a:t>
            </a:r>
            <a:r>
              <a:rPr lang="en-US" sz="1400" dirty="0" smtClean="0">
                <a:solidFill>
                  <a:schemeClr val="accent2"/>
                </a:solidFill>
              </a:rPr>
              <a:t>: Almost 50% of the mobile phones have Wi-Fi connectivity.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5</a:t>
            </a:r>
            <a:r>
              <a:rPr lang="en-US" sz="1400" dirty="0" smtClean="0">
                <a:solidFill>
                  <a:schemeClr val="accent2"/>
                </a:solidFill>
              </a:rPr>
              <a:t>: For price range 0 the average battery is around 1100 </a:t>
            </a:r>
            <a:r>
              <a:rPr lang="en-US" sz="1400" dirty="0" err="1" smtClean="0">
                <a:solidFill>
                  <a:schemeClr val="accent2"/>
                </a:solidFill>
              </a:rPr>
              <a:t>mAh</a:t>
            </a:r>
            <a:r>
              <a:rPr lang="en-US" sz="1400" dirty="0" smtClean="0">
                <a:solidFill>
                  <a:schemeClr val="accent2"/>
                </a:solidFill>
              </a:rPr>
              <a:t>, for price range 1 and 2 it's around 1230mAh and for price range 3 it's around 1370 </a:t>
            </a:r>
            <a:r>
              <a:rPr lang="en-US" sz="1400" dirty="0" err="1" smtClean="0">
                <a:solidFill>
                  <a:schemeClr val="accent2"/>
                </a:solidFill>
              </a:rPr>
              <a:t>mAh</a:t>
            </a:r>
            <a:r>
              <a:rPr lang="en-US" sz="1400" dirty="0" smtClean="0">
                <a:solidFill>
                  <a:schemeClr val="accent2"/>
                </a:solidFill>
              </a:rPr>
              <a:t>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6</a:t>
            </a:r>
            <a:r>
              <a:rPr lang="en-US" sz="1400" dirty="0" smtClean="0">
                <a:solidFill>
                  <a:schemeClr val="accent2"/>
                </a:solidFill>
              </a:rPr>
              <a:t>: The average ram for price range 0,1,2,3 is approx 700,1650,2600 and 3400 megabytes respectively.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2"/>
                </a:solidFill>
              </a:rPr>
              <a:t>7</a:t>
            </a:r>
            <a:r>
              <a:rPr lang="en-IN" sz="1400" dirty="0" smtClean="0">
                <a:solidFill>
                  <a:schemeClr val="accent2"/>
                </a:solidFill>
              </a:rPr>
              <a:t>: </a:t>
            </a:r>
            <a:r>
              <a:rPr lang="en-US" sz="1400" dirty="0" smtClean="0">
                <a:solidFill>
                  <a:schemeClr val="accent2"/>
                </a:solidFill>
              </a:rPr>
              <a:t>The accuracy of logistic regression is 76% and it was the lest accuracy we got among all ML models.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8</a:t>
            </a:r>
            <a:r>
              <a:rPr lang="en-US" sz="1400" dirty="0" smtClean="0">
                <a:solidFill>
                  <a:schemeClr val="accent2"/>
                </a:solidFill>
              </a:rPr>
              <a:t>:The accuracy of Decision tree model is 82% 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9</a:t>
            </a:r>
            <a:r>
              <a:rPr lang="en-US" sz="1400" dirty="0" smtClean="0">
                <a:solidFill>
                  <a:schemeClr val="accent2"/>
                </a:solidFill>
              </a:rPr>
              <a:t>:The accuracy of Random forest model is 88%.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10</a:t>
            </a:r>
            <a:r>
              <a:rPr lang="en-US" sz="1400" dirty="0" smtClean="0">
                <a:solidFill>
                  <a:schemeClr val="accent2"/>
                </a:solidFill>
              </a:rPr>
              <a:t>:The accuracy of </a:t>
            </a:r>
            <a:r>
              <a:rPr lang="en-US" sz="1400" dirty="0" err="1" smtClean="0">
                <a:solidFill>
                  <a:schemeClr val="accent2"/>
                </a:solidFill>
              </a:rPr>
              <a:t>XGBoost</a:t>
            </a:r>
            <a:r>
              <a:rPr lang="en-US" sz="1400" dirty="0" smtClean="0">
                <a:solidFill>
                  <a:schemeClr val="accent2"/>
                </a:solidFill>
              </a:rPr>
              <a:t> model is 89%.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11</a:t>
            </a:r>
            <a:r>
              <a:rPr lang="en-US" sz="1400" dirty="0" smtClean="0">
                <a:solidFill>
                  <a:schemeClr val="accent2"/>
                </a:solidFill>
              </a:rPr>
              <a:t>:The accuracy of K-Nearest Neighbors model is 93%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12</a:t>
            </a:r>
            <a:r>
              <a:rPr lang="en-US" sz="1400" dirty="0" smtClean="0">
                <a:solidFill>
                  <a:schemeClr val="accent2"/>
                </a:solidFill>
              </a:rPr>
              <a:t>:So we conclude that K-Nearest Neighbors is our best model.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● Nowadays, having a mobile phone is practically necessary to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stay in touch with the outside world. As a result, massive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amounts of mobile phones are getting manufactured and due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 that lot of data is also being generated.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● The expensive phones  have a lot more features than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the cheap ones, mobile phone forecasts can be useful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for evaluating a phone's price range based on its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characteristics. This information can be used to inform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industry-level decisions on mobile phone specifications.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In the competitive mobile phone market companies want to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understand sales data of mobile phones and factors which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drive the prices. The objective is to find out some relation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between features of a mobile phone(</a:t>
            </a:r>
            <a:r>
              <a:rPr lang="en-US" dirty="0" err="1" smtClean="0">
                <a:solidFill>
                  <a:schemeClr val="accent2"/>
                </a:solidFill>
              </a:rPr>
              <a:t>eg</a:t>
            </a:r>
            <a:r>
              <a:rPr lang="en-US" dirty="0" smtClean="0">
                <a:solidFill>
                  <a:schemeClr val="accent2"/>
                </a:solidFill>
              </a:rPr>
              <a:t>:- RAM, Internal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Memory, etc) and its selling price. In this problem, we do not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have to predict the actual price but a price range indicating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how high the price is.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1194099"/>
            <a:ext cx="8143539" cy="334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97" y="1055657"/>
            <a:ext cx="8520600" cy="3416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Battery_power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-Total energy a battery can store in one time measured in </a:t>
            </a: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mAh</a:t>
            </a:r>
            <a:endParaRPr lang="en-US" sz="1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Blue -Has Bluetooth or not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Clock_speed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-speed at which microprocessor executes instructions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Dual_sim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-Has dual </a:t>
            </a: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support or not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Fc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-Front Camera megapixels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Four_g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-Has 4G or not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Int_memory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-Internal Memory in Gigabytes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M_dep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-Mobile Depth in cm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Mobile_wt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-Weight of mobile phone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N_cores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-Number of cores of processor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 -Primary Camera megapixels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Px_height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-Pixel Resolution Height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Px_width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-Pixel Resolution Width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Ram-Random Access Memory in Megabytes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Sc_h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-Screen Height of mobile in cm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Sc_w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-Screen Width of mobile in cm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Talk_time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-longest time that a single battery charge will last when you are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Three_g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-Has 3G or not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Touch_screen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-Has touch screen or not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-Has </a:t>
            </a: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or not</a:t>
            </a:r>
          </a:p>
          <a:p>
            <a:pPr>
              <a:buFont typeface="Arial" pitchFamily="34" charset="0"/>
              <a:buChar char="•"/>
            </a:pPr>
            <a:r>
              <a:rPr lang="en-US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Price_range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-This is the target variable with value of 0(low cost), 1(medium cost), 2(high cost)</a:t>
            </a:r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Cleaning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Clr>
                <a:schemeClr val="tx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Dataset does not have any outliers.</a:t>
            </a:r>
          </a:p>
          <a:p>
            <a:pPr>
              <a:buClr>
                <a:schemeClr val="tx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Dataset does have any null values.</a:t>
            </a:r>
          </a:p>
          <a:p>
            <a:pPr>
              <a:buClr>
                <a:schemeClr val="tx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Dataset does not have any duplicate rows.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933" y="1287706"/>
            <a:ext cx="36766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5007"/>
            <a:ext cx="8520600" cy="3503868"/>
          </a:xfrm>
        </p:spPr>
        <p:txBody>
          <a:bodyPr/>
          <a:lstStyle/>
          <a:p>
            <a:pPr>
              <a:buNone/>
            </a:pPr>
            <a:r>
              <a:rPr lang="en-IN" sz="1400" b="1" dirty="0" smtClean="0">
                <a:solidFill>
                  <a:schemeClr val="accent2"/>
                </a:solidFill>
              </a:rPr>
              <a:t>Price ranges of mobile phones.</a:t>
            </a: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270" y="1559859"/>
            <a:ext cx="6966266" cy="30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92885" y="4690334"/>
            <a:ext cx="680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There are 4 types of mobiles phones according to their price.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many devices have dual </a:t>
            </a:r>
            <a:r>
              <a:rPr lang="en-IN" dirty="0" err="1" smtClean="0"/>
              <a:t>sim</a:t>
            </a:r>
            <a:r>
              <a:rPr lang="en-IN" dirty="0" smtClean="0"/>
              <a:t>?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265" y="1151441"/>
            <a:ext cx="573563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17581" y="4701092"/>
            <a:ext cx="629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50% of the devices support dual </a:t>
            </a:r>
            <a:r>
              <a:rPr lang="en-IN" b="1" dirty="0" err="1" smtClean="0"/>
              <a:t>sim</a:t>
            </a:r>
            <a:r>
              <a:rPr lang="en-IN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737</Words>
  <PresentationFormat>On-screen Show (16:9)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Simple Light</vt:lpstr>
      <vt:lpstr>           Capstone Project 3 Mobile price range prediction   Submitted by: Kabeer Pande    </vt:lpstr>
      <vt:lpstr>Table of Content</vt:lpstr>
      <vt:lpstr>Introduction</vt:lpstr>
      <vt:lpstr>Problem Statement</vt:lpstr>
      <vt:lpstr>Libraries used</vt:lpstr>
      <vt:lpstr>Dataset description</vt:lpstr>
      <vt:lpstr>Dataset Cleaning</vt:lpstr>
      <vt:lpstr>Exploratory Data Analysis</vt:lpstr>
      <vt:lpstr>How many devices have dual sim? </vt:lpstr>
      <vt:lpstr>How many devices support wifi?</vt:lpstr>
      <vt:lpstr>Count of touch screen devices</vt:lpstr>
      <vt:lpstr>Average camera of each price range.</vt:lpstr>
      <vt:lpstr>Average ram in megabytes according to their price range</vt:lpstr>
      <vt:lpstr>Average battery in mAh of each price range.</vt:lpstr>
      <vt:lpstr>Checking multicollinearity</vt:lpstr>
      <vt:lpstr>Data modeling</vt:lpstr>
      <vt:lpstr>Machine learning models accuracy scores.</vt:lpstr>
      <vt:lpstr>Confusion matrix of ML models</vt:lpstr>
      <vt:lpstr>Slide 19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Sabeer</dc:creator>
  <cp:lastModifiedBy>Sabeer</cp:lastModifiedBy>
  <cp:revision>5</cp:revision>
  <dcterms:modified xsi:type="dcterms:W3CDTF">2023-03-23T05:36:39Z</dcterms:modified>
</cp:coreProperties>
</file>