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Lst>
  <p:sldSz cx="9144000" cy="5143500" type="screen16x9"/>
  <p:notesSz cx="6858000" cy="9144000"/>
  <p:embeddedFontLst>
    <p:embeddedFont>
      <p:font typeface="Montserra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95313"/>
            <a:ext cx="8512500" cy="384047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a:t>
            </a:r>
            <a:r>
              <a:rPr lang="en-GB" sz="4200" b="1" dirty="0">
                <a:solidFill>
                  <a:srgbClr val="CC0000"/>
                </a:solidFill>
                <a:latin typeface="Montserrat"/>
                <a:ea typeface="Montserrat"/>
                <a:cs typeface="Montserrat"/>
                <a:sym typeface="Montserrat"/>
              </a:rPr>
              <a:t>Capstone Project</a:t>
            </a:r>
            <a:endParaRPr sz="4200" b="1">
              <a:solidFill>
                <a:srgbClr val="CC0000"/>
              </a:solidFill>
              <a:latin typeface="Montserrat"/>
              <a:ea typeface="Montserrat"/>
              <a:cs typeface="Montserrat"/>
              <a:sym typeface="Montserrat"/>
            </a:endParaRPr>
          </a:p>
          <a:p>
            <a:r>
              <a:rPr lang="en-GB" sz="3600" b="1" dirty="0" smtClean="0">
                <a:solidFill>
                  <a:schemeClr val="accent2"/>
                </a:solidFill>
                <a:latin typeface="Montserrat"/>
                <a:ea typeface="Montserrat"/>
                <a:cs typeface="Montserrat"/>
                <a:sym typeface="Montserrat"/>
              </a:rPr>
              <a:t>Yes bank closing price prediction</a:t>
            </a:r>
            <a:br>
              <a:rPr lang="en-GB" sz="3600" b="1" dirty="0" smtClean="0">
                <a:solidFill>
                  <a:schemeClr val="accent2"/>
                </a:solidFill>
                <a:latin typeface="Montserrat"/>
                <a:ea typeface="Montserrat"/>
                <a:cs typeface="Montserrat"/>
                <a:sym typeface="Montserrat"/>
              </a:rPr>
            </a:br>
            <a:r>
              <a:rPr lang="en-GB" sz="3600" b="1" dirty="0" smtClean="0">
                <a:solidFill>
                  <a:schemeClr val="accent2"/>
                </a:solidFill>
                <a:latin typeface="Montserrat"/>
                <a:ea typeface="Montserrat"/>
                <a:cs typeface="Montserrat"/>
                <a:sym typeface="Montserrat"/>
              </a:rPr>
              <a:t/>
            </a:r>
            <a:br>
              <a:rPr lang="en-GB" sz="3600" b="1" dirty="0" smtClean="0">
                <a:solidFill>
                  <a:schemeClr val="accent2"/>
                </a:solidFill>
                <a:latin typeface="Montserrat"/>
                <a:ea typeface="Montserrat"/>
                <a:cs typeface="Montserrat"/>
                <a:sym typeface="Montserrat"/>
              </a:rPr>
            </a:br>
            <a:r>
              <a:rPr lang="en-GB" sz="3600" b="1" dirty="0" smtClean="0">
                <a:solidFill>
                  <a:schemeClr val="accent2"/>
                </a:solidFill>
                <a:latin typeface="Montserrat"/>
                <a:ea typeface="Montserrat"/>
                <a:cs typeface="Montserrat"/>
                <a:sym typeface="Montserrat"/>
              </a:rPr>
              <a:t/>
            </a:r>
            <a:br>
              <a:rPr lang="en-GB" sz="3600" b="1" dirty="0" smtClean="0">
                <a:solidFill>
                  <a:schemeClr val="accent2"/>
                </a:solidFill>
                <a:latin typeface="Montserrat"/>
                <a:ea typeface="Montserrat"/>
                <a:cs typeface="Montserrat"/>
                <a:sym typeface="Montserrat"/>
              </a:rPr>
            </a:br>
            <a:r>
              <a:rPr lang="en-US" sz="2500" b="1" dirty="0" smtClean="0">
                <a:solidFill>
                  <a:schemeClr val="accent2"/>
                </a:solidFill>
              </a:rPr>
              <a:t>Submitted by: </a:t>
            </a:r>
            <a:r>
              <a:rPr lang="en-US" sz="2500" b="1" dirty="0" err="1" smtClean="0">
                <a:solidFill>
                  <a:schemeClr val="accent2"/>
                </a:solidFill>
              </a:rPr>
              <a:t>Kabeer</a:t>
            </a:r>
            <a:r>
              <a:rPr lang="en-US" sz="2500" b="1" dirty="0" smtClean="0">
                <a:solidFill>
                  <a:schemeClr val="accent2"/>
                </a:solidFill>
              </a:rPr>
              <a:t> </a:t>
            </a:r>
            <a:r>
              <a:rPr lang="en-US" sz="2500" b="1" dirty="0" err="1" smtClean="0">
                <a:solidFill>
                  <a:schemeClr val="accent2"/>
                </a:solidFill>
              </a:rPr>
              <a:t>Pande</a:t>
            </a:r>
            <a:r>
              <a:rPr lang="en-US" sz="3600" b="1" dirty="0" smtClean="0">
                <a:solidFill>
                  <a:schemeClr val="accent2"/>
                </a:solidFill>
              </a:rPr>
              <a:t/>
            </a:r>
            <a:br>
              <a:rPr lang="en-US" sz="3600" b="1" dirty="0" smtClean="0">
                <a:solidFill>
                  <a:schemeClr val="accent2"/>
                </a:solidFill>
              </a:rPr>
            </a:br>
            <a:endParaRPr sz="3600" b="1">
              <a:solidFill>
                <a:schemeClr val="accent2"/>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distribution after applying log transformation</a:t>
            </a:r>
            <a:endParaRPr lang="en-US" dirty="0"/>
          </a:p>
        </p:txBody>
      </p:sp>
      <p:pic>
        <p:nvPicPr>
          <p:cNvPr id="4098" name="Picture 2"/>
          <p:cNvPicPr>
            <a:picLocks noChangeAspect="1" noChangeArrowheads="1"/>
          </p:cNvPicPr>
          <p:nvPr/>
        </p:nvPicPr>
        <p:blipFill>
          <a:blip r:embed="rId2"/>
          <a:srcRect/>
          <a:stretch>
            <a:fillRect/>
          </a:stretch>
        </p:blipFill>
        <p:spPr bwMode="auto">
          <a:xfrm>
            <a:off x="738553" y="1371600"/>
            <a:ext cx="7702061" cy="2532185"/>
          </a:xfrm>
          <a:prstGeom prst="rect">
            <a:avLst/>
          </a:prstGeom>
          <a:noFill/>
          <a:ln w="9525">
            <a:noFill/>
            <a:miter lim="800000"/>
            <a:headEnd/>
            <a:tailEnd/>
          </a:ln>
          <a:effectLst/>
        </p:spPr>
      </p:pic>
      <p:sp>
        <p:nvSpPr>
          <p:cNvPr id="5" name="TextBox 4"/>
          <p:cNvSpPr txBox="1"/>
          <p:nvPr/>
        </p:nvSpPr>
        <p:spPr>
          <a:xfrm>
            <a:off x="2479431" y="4413738"/>
            <a:ext cx="3573414" cy="307777"/>
          </a:xfrm>
          <a:prstGeom prst="rect">
            <a:avLst/>
          </a:prstGeom>
          <a:noFill/>
        </p:spPr>
        <p:txBody>
          <a:bodyPr wrap="square" rtlCol="0">
            <a:spAutoFit/>
          </a:bodyPr>
          <a:lstStyle/>
          <a:p>
            <a:pPr algn="ctr"/>
            <a:r>
              <a:rPr lang="en-IN" b="1" dirty="0" smtClean="0"/>
              <a:t>Now our data is uniformly distributed.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Relationship between dependent variables and independent variables.</a:t>
            </a:r>
            <a:endParaRPr lang="en-US" dirty="0"/>
          </a:p>
        </p:txBody>
      </p:sp>
      <p:pic>
        <p:nvPicPr>
          <p:cNvPr id="5122" name="Picture 2"/>
          <p:cNvPicPr>
            <a:picLocks noChangeAspect="1" noChangeArrowheads="1"/>
          </p:cNvPicPr>
          <p:nvPr/>
        </p:nvPicPr>
        <p:blipFill>
          <a:blip r:embed="rId2"/>
          <a:srcRect/>
          <a:stretch>
            <a:fillRect/>
          </a:stretch>
        </p:blipFill>
        <p:spPr bwMode="auto">
          <a:xfrm>
            <a:off x="0" y="1443770"/>
            <a:ext cx="3903785" cy="340958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36830" y="1424354"/>
            <a:ext cx="4220307" cy="339383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28338" y="298973"/>
            <a:ext cx="7207624" cy="3918025"/>
          </a:xfrm>
          <a:prstGeom prst="rect">
            <a:avLst/>
          </a:prstGeom>
          <a:noFill/>
          <a:ln w="9525">
            <a:noFill/>
            <a:miter lim="800000"/>
            <a:headEnd/>
            <a:tailEnd/>
          </a:ln>
          <a:effectLst/>
        </p:spPr>
      </p:pic>
      <p:sp>
        <p:nvSpPr>
          <p:cNvPr id="5" name="TextBox 4"/>
          <p:cNvSpPr txBox="1"/>
          <p:nvPr/>
        </p:nvSpPr>
        <p:spPr>
          <a:xfrm>
            <a:off x="258185" y="4432151"/>
            <a:ext cx="9349734" cy="738664"/>
          </a:xfrm>
          <a:prstGeom prst="rect">
            <a:avLst/>
          </a:prstGeom>
          <a:noFill/>
        </p:spPr>
        <p:txBody>
          <a:bodyPr wrap="square" rtlCol="0">
            <a:spAutoFit/>
          </a:bodyPr>
          <a:lstStyle/>
          <a:p>
            <a:pPr>
              <a:buFont typeface="Arial" pitchFamily="34" charset="0"/>
              <a:buChar char="•"/>
            </a:pPr>
            <a:r>
              <a:rPr lang="en-US" b="1" dirty="0" smtClean="0"/>
              <a:t>In  this independent variables are </a:t>
            </a:r>
            <a:r>
              <a:rPr lang="en-US" b="1" dirty="0" err="1" smtClean="0"/>
              <a:t>High,Low,Open</a:t>
            </a:r>
            <a:r>
              <a:rPr lang="en-US" b="1" dirty="0" smtClean="0"/>
              <a:t> features and dependent variable is close column. </a:t>
            </a:r>
          </a:p>
          <a:p>
            <a:pPr>
              <a:buFont typeface="Arial" pitchFamily="34" charset="0"/>
              <a:buChar char="•"/>
            </a:pPr>
            <a:r>
              <a:rPr lang="en-US" b="1" dirty="0" smtClean="0"/>
              <a:t>From the above graphs we can say that independent and </a:t>
            </a:r>
            <a:r>
              <a:rPr lang="en-US" b="1" dirty="0" err="1" smtClean="0"/>
              <a:t>depenent</a:t>
            </a:r>
            <a:r>
              <a:rPr lang="en-US" b="1" dirty="0" smtClean="0"/>
              <a:t> variable are linearly related to each other.</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pic>
        <p:nvPicPr>
          <p:cNvPr id="2050" name="Picture 2"/>
          <p:cNvPicPr>
            <a:picLocks noChangeAspect="1" noChangeArrowheads="1"/>
          </p:cNvPicPr>
          <p:nvPr/>
        </p:nvPicPr>
        <p:blipFill>
          <a:blip r:embed="rId2"/>
          <a:srcRect/>
          <a:stretch>
            <a:fillRect/>
          </a:stretch>
        </p:blipFill>
        <p:spPr bwMode="auto">
          <a:xfrm>
            <a:off x="1118795" y="1168195"/>
            <a:ext cx="6712772" cy="3105150"/>
          </a:xfrm>
          <a:prstGeom prst="rect">
            <a:avLst/>
          </a:prstGeom>
          <a:noFill/>
          <a:ln w="9525">
            <a:noFill/>
            <a:miter lim="800000"/>
            <a:headEnd/>
            <a:tailEnd/>
          </a:ln>
          <a:effectLst/>
        </p:spPr>
      </p:pic>
      <p:sp>
        <p:nvSpPr>
          <p:cNvPr id="5" name="TextBox 4"/>
          <p:cNvSpPr txBox="1"/>
          <p:nvPr/>
        </p:nvSpPr>
        <p:spPr>
          <a:xfrm>
            <a:off x="462579" y="4453666"/>
            <a:ext cx="7691717" cy="523220"/>
          </a:xfrm>
          <a:prstGeom prst="rect">
            <a:avLst/>
          </a:prstGeom>
          <a:noFill/>
        </p:spPr>
        <p:txBody>
          <a:bodyPr wrap="square" rtlCol="0">
            <a:spAutoFit/>
          </a:bodyPr>
          <a:lstStyle/>
          <a:p>
            <a:r>
              <a:rPr lang="en-US" b="1" dirty="0" smtClean="0"/>
              <a:t>The </a:t>
            </a:r>
            <a:r>
              <a:rPr lang="en-US" b="1" dirty="0" err="1" smtClean="0"/>
              <a:t>heatmap</a:t>
            </a:r>
            <a:r>
              <a:rPr lang="en-US" b="1" dirty="0" smtClean="0"/>
              <a:t> indicates there is high correlation among our variables. To handle this we will use regularization techniques like L1 and L2.</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5" name="TextBox 4"/>
          <p:cNvSpPr txBox="1"/>
          <p:nvPr/>
        </p:nvSpPr>
        <p:spPr>
          <a:xfrm>
            <a:off x="457200" y="1582616"/>
            <a:ext cx="7350370" cy="1600438"/>
          </a:xfrm>
          <a:prstGeom prst="rect">
            <a:avLst/>
          </a:prstGeom>
          <a:noFill/>
        </p:spPr>
        <p:txBody>
          <a:bodyPr wrap="square" rtlCol="0">
            <a:spAutoFit/>
          </a:bodyPr>
          <a:lstStyle/>
          <a:p>
            <a:pPr>
              <a:buFont typeface="Arial" pitchFamily="34" charset="0"/>
              <a:buChar char="•"/>
            </a:pPr>
            <a:r>
              <a:rPr lang="en-US" b="1" dirty="0" smtClean="0"/>
              <a:t>Our data was not normally distributed so we applied log transformation to our      dataset.</a:t>
            </a:r>
          </a:p>
          <a:p>
            <a:pPr>
              <a:buFont typeface="Arial" pitchFamily="34" charset="0"/>
              <a:buChar char="•"/>
            </a:pPr>
            <a:r>
              <a:rPr lang="en-US" b="1" dirty="0" smtClean="0"/>
              <a:t>Then we assigned independent and dependent variables.</a:t>
            </a:r>
          </a:p>
          <a:p>
            <a:pPr>
              <a:buFont typeface="Arial" pitchFamily="34" charset="0"/>
              <a:buChar char="•"/>
            </a:pPr>
            <a:r>
              <a:rPr lang="en-US" b="1" dirty="0" smtClean="0"/>
              <a:t>Then we did train test split in which 20% is taken as test and the rest is training data.</a:t>
            </a:r>
          </a:p>
          <a:p>
            <a:pPr>
              <a:buFont typeface="Arial" pitchFamily="34" charset="0"/>
              <a:buChar char="•"/>
            </a:pPr>
            <a:r>
              <a:rPr lang="en-US" b="1" dirty="0" err="1" smtClean="0"/>
              <a:t>X_train</a:t>
            </a:r>
            <a:r>
              <a:rPr lang="en-US" b="1" dirty="0" smtClean="0"/>
              <a:t> has 148 rows and 3 columns.</a:t>
            </a:r>
          </a:p>
          <a:p>
            <a:pPr>
              <a:buFont typeface="Arial" pitchFamily="34" charset="0"/>
              <a:buChar char="•"/>
            </a:pPr>
            <a:r>
              <a:rPr lang="en-US" b="1" dirty="0" err="1" smtClean="0"/>
              <a:t>X_test</a:t>
            </a:r>
            <a:r>
              <a:rPr lang="en-US" b="1" dirty="0" smtClean="0"/>
              <a:t> has 37 rows and 3 columns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machine learning models</a:t>
            </a:r>
            <a:endParaRPr lang="en-US" dirty="0"/>
          </a:p>
        </p:txBody>
      </p:sp>
      <p:sp>
        <p:nvSpPr>
          <p:cNvPr id="3" name="Text Placeholder 2"/>
          <p:cNvSpPr>
            <a:spLocks noGrp="1"/>
          </p:cNvSpPr>
          <p:nvPr>
            <p:ph type="body" idx="1"/>
          </p:nvPr>
        </p:nvSpPr>
        <p:spPr>
          <a:xfrm>
            <a:off x="329285" y="1178168"/>
            <a:ext cx="8520600" cy="3341077"/>
          </a:xfrm>
        </p:spPr>
        <p:txBody>
          <a:bodyPr/>
          <a:lstStyle/>
          <a:p>
            <a:pPr>
              <a:buNone/>
            </a:pPr>
            <a:r>
              <a:rPr lang="en-US" b="1" dirty="0" smtClean="0">
                <a:solidFill>
                  <a:schemeClr val="accent2"/>
                </a:solidFill>
              </a:rPr>
              <a:t>•Linear Regression </a:t>
            </a:r>
          </a:p>
          <a:p>
            <a:pPr>
              <a:buNone/>
            </a:pPr>
            <a:r>
              <a:rPr lang="en-US" b="1" dirty="0" smtClean="0">
                <a:solidFill>
                  <a:schemeClr val="accent2"/>
                </a:solidFill>
              </a:rPr>
              <a:t>•Lasso Regression </a:t>
            </a:r>
          </a:p>
          <a:p>
            <a:pPr>
              <a:buNone/>
            </a:pPr>
            <a:r>
              <a:rPr lang="en-US" b="1" dirty="0" smtClean="0">
                <a:solidFill>
                  <a:schemeClr val="accent2"/>
                </a:solidFill>
              </a:rPr>
              <a:t>•Ridge Regression </a:t>
            </a:r>
          </a:p>
          <a:p>
            <a:pPr>
              <a:buNone/>
            </a:pPr>
            <a:r>
              <a:rPr lang="en-US" b="1" dirty="0" smtClean="0">
                <a:solidFill>
                  <a:schemeClr val="accent2"/>
                </a:solidFill>
              </a:rPr>
              <a:t>•Elastic Net Regression</a:t>
            </a:r>
            <a:endParaRPr lang="en-US" b="1" dirty="0">
              <a:solidFill>
                <a:schemeClr val="accent2"/>
              </a:solidFill>
            </a:endParaRPr>
          </a:p>
        </p:txBody>
      </p:sp>
      <p:sp>
        <p:nvSpPr>
          <p:cNvPr id="4" name="TextBox 3"/>
          <p:cNvSpPr txBox="1"/>
          <p:nvPr/>
        </p:nvSpPr>
        <p:spPr>
          <a:xfrm>
            <a:off x="1055076" y="3675185"/>
            <a:ext cx="6541477" cy="338554"/>
          </a:xfrm>
          <a:prstGeom prst="rect">
            <a:avLst/>
          </a:prstGeom>
          <a:noFill/>
        </p:spPr>
        <p:txBody>
          <a:bodyPr wrap="square" rtlCol="0">
            <a:spAutoFit/>
          </a:bodyPr>
          <a:lstStyle/>
          <a:p>
            <a:pPr algn="ctr"/>
            <a:r>
              <a:rPr lang="en-US" sz="1600" b="1" dirty="0" smtClean="0"/>
              <a:t>All of our ML models have similar accuracy of 98.9%.</a:t>
            </a:r>
            <a:endParaRPr lang="en-US" sz="1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squared</a:t>
            </a:r>
            <a:endParaRPr lang="en-US" dirty="0"/>
          </a:p>
        </p:txBody>
      </p:sp>
      <p:sp>
        <p:nvSpPr>
          <p:cNvPr id="3" name="Text Placeholder 2"/>
          <p:cNvSpPr>
            <a:spLocks noGrp="1"/>
          </p:cNvSpPr>
          <p:nvPr>
            <p:ph type="body" idx="1"/>
          </p:nvPr>
        </p:nvSpPr>
        <p:spPr/>
        <p:txBody>
          <a:bodyPr/>
          <a:lstStyle/>
          <a:p>
            <a:pPr>
              <a:buNone/>
            </a:pPr>
            <a:r>
              <a:rPr lang="en-US" b="1" dirty="0" smtClean="0">
                <a:solidFill>
                  <a:schemeClr val="accent2"/>
                </a:solidFill>
              </a:rPr>
              <a:t>     R-squared</a:t>
            </a:r>
            <a:r>
              <a:rPr lang="en-US" dirty="0" smtClean="0">
                <a:solidFill>
                  <a:schemeClr val="accent2"/>
                </a:solidFill>
              </a:rPr>
              <a:t> is a statistical measure that represents the goodness of fit of a regression model. The ideal value for r-square is 1. The closer the value of r-square to 1, the better is the model fitted.</a:t>
            </a:r>
            <a:endParaRPr lang="en-US" dirty="0">
              <a:solidFill>
                <a:schemeClr val="accent2"/>
              </a:solidFill>
            </a:endParaRPr>
          </a:p>
        </p:txBody>
      </p:sp>
      <p:pic>
        <p:nvPicPr>
          <p:cNvPr id="3074" name="Picture 2"/>
          <p:cNvPicPr>
            <a:picLocks noChangeAspect="1" noChangeArrowheads="1"/>
          </p:cNvPicPr>
          <p:nvPr/>
        </p:nvPicPr>
        <p:blipFill>
          <a:blip r:embed="rId2"/>
          <a:srcRect/>
          <a:stretch>
            <a:fillRect/>
          </a:stretch>
        </p:blipFill>
        <p:spPr bwMode="auto">
          <a:xfrm>
            <a:off x="5036161" y="2483827"/>
            <a:ext cx="3819525" cy="18383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 of each model</a:t>
            </a:r>
            <a:endParaRPr lang="en-US" dirty="0"/>
          </a:p>
        </p:txBody>
      </p:sp>
      <p:pic>
        <p:nvPicPr>
          <p:cNvPr id="4099" name="Picture 3"/>
          <p:cNvPicPr>
            <a:picLocks noChangeAspect="1" noChangeArrowheads="1"/>
          </p:cNvPicPr>
          <p:nvPr/>
        </p:nvPicPr>
        <p:blipFill>
          <a:blip r:embed="rId2"/>
          <a:srcRect/>
          <a:stretch>
            <a:fillRect/>
          </a:stretch>
        </p:blipFill>
        <p:spPr bwMode="auto">
          <a:xfrm>
            <a:off x="211017" y="1466484"/>
            <a:ext cx="4062046" cy="338687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4472721" y="1452696"/>
            <a:ext cx="4389926" cy="346417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596778"/>
            <a:ext cx="4479437" cy="364111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822946" y="633046"/>
            <a:ext cx="4074869" cy="3560152"/>
          </a:xfrm>
          <a:prstGeom prst="rect">
            <a:avLst/>
          </a:prstGeom>
          <a:noFill/>
          <a:ln w="9525">
            <a:noFill/>
            <a:miter lim="800000"/>
            <a:headEnd/>
            <a:tailEnd/>
          </a:ln>
          <a:effectLst/>
        </p:spPr>
      </p:pic>
      <p:sp>
        <p:nvSpPr>
          <p:cNvPr id="6" name="TextBox 5"/>
          <p:cNvSpPr txBox="1"/>
          <p:nvPr/>
        </p:nvSpPr>
        <p:spPr>
          <a:xfrm>
            <a:off x="316523" y="4554415"/>
            <a:ext cx="8714245" cy="307777"/>
          </a:xfrm>
          <a:prstGeom prst="rect">
            <a:avLst/>
          </a:prstGeom>
          <a:noFill/>
        </p:spPr>
        <p:txBody>
          <a:bodyPr wrap="none" rtlCol="0">
            <a:spAutoFit/>
          </a:bodyPr>
          <a:lstStyle/>
          <a:p>
            <a:r>
              <a:rPr lang="en-IN" b="1" dirty="0" smtClean="0"/>
              <a:t>We can see that every ML model has similar prediction graphs. Therefore we can choose any model.</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nSpc>
                <a:spcPct val="150000"/>
              </a:lnSpc>
              <a:buClrTx/>
            </a:pPr>
            <a:r>
              <a:rPr lang="en-US" sz="1200" b="1" dirty="0" smtClean="0">
                <a:solidFill>
                  <a:schemeClr val="accent2"/>
                </a:solidFill>
              </a:rPr>
              <a:t>This project is about the of Yes bank's stock price prediction.</a:t>
            </a:r>
          </a:p>
          <a:p>
            <a:pPr>
              <a:lnSpc>
                <a:spcPct val="150000"/>
              </a:lnSpc>
              <a:buClr>
                <a:schemeClr val="accent2"/>
              </a:buClr>
            </a:pPr>
            <a:r>
              <a:rPr lang="en-US" sz="1200" b="1" dirty="0" smtClean="0">
                <a:solidFill>
                  <a:schemeClr val="accent2"/>
                </a:solidFill>
              </a:rPr>
              <a:t>This dataset has 185 rows and 5 columns.</a:t>
            </a:r>
          </a:p>
          <a:p>
            <a:pPr>
              <a:lnSpc>
                <a:spcPct val="150000"/>
              </a:lnSpc>
              <a:buClr>
                <a:schemeClr val="accent2"/>
              </a:buClr>
            </a:pPr>
            <a:r>
              <a:rPr lang="en-US" sz="1200" b="1" dirty="0" smtClean="0">
                <a:solidFill>
                  <a:schemeClr val="accent2"/>
                </a:solidFill>
              </a:rPr>
              <a:t>Histogram plot of all </a:t>
            </a:r>
            <a:r>
              <a:rPr lang="en-US" sz="1200" b="1" dirty="0" err="1" smtClean="0">
                <a:solidFill>
                  <a:schemeClr val="accent2"/>
                </a:solidFill>
              </a:rPr>
              <a:t>feaures</a:t>
            </a:r>
            <a:r>
              <a:rPr lang="en-US" sz="1200" b="1" dirty="0" smtClean="0">
                <a:solidFill>
                  <a:schemeClr val="accent2"/>
                </a:solidFill>
              </a:rPr>
              <a:t> are rightly skewed.</a:t>
            </a:r>
          </a:p>
          <a:p>
            <a:pPr>
              <a:lnSpc>
                <a:spcPct val="150000"/>
              </a:lnSpc>
              <a:buClr>
                <a:schemeClr val="accent2"/>
              </a:buClr>
            </a:pPr>
            <a:r>
              <a:rPr lang="en-US" sz="1200" b="1" dirty="0" smtClean="0">
                <a:solidFill>
                  <a:schemeClr val="accent2"/>
                </a:solidFill>
              </a:rPr>
              <a:t>It is concluded by the project that The sudden crash we see in the graph after 2018 is due to the spread of fraud case news among Stock Holder's which created bearishness in the stock prices.</a:t>
            </a:r>
          </a:p>
          <a:p>
            <a:pPr>
              <a:lnSpc>
                <a:spcPct val="150000"/>
              </a:lnSpc>
              <a:buClr>
                <a:schemeClr val="accent2"/>
              </a:buClr>
            </a:pPr>
            <a:r>
              <a:rPr lang="en-US" sz="1200" b="1" dirty="0" smtClean="0">
                <a:solidFill>
                  <a:schemeClr val="accent2"/>
                </a:solidFill>
              </a:rPr>
              <a:t>In the Dataset Close Column is dependent Variable and Open, High, Low column's are independent features.</a:t>
            </a:r>
          </a:p>
          <a:p>
            <a:pPr>
              <a:lnSpc>
                <a:spcPct val="150000"/>
              </a:lnSpc>
              <a:buClr>
                <a:schemeClr val="accent2"/>
              </a:buClr>
            </a:pPr>
            <a:r>
              <a:rPr lang="en-US" sz="1200" b="1" dirty="0" smtClean="0">
                <a:solidFill>
                  <a:schemeClr val="accent2"/>
                </a:solidFill>
              </a:rPr>
              <a:t>Dependent and Independent features are linearly related with each other.</a:t>
            </a:r>
          </a:p>
          <a:p>
            <a:pPr>
              <a:lnSpc>
                <a:spcPct val="150000"/>
              </a:lnSpc>
              <a:buClr>
                <a:schemeClr val="accent2"/>
              </a:buClr>
            </a:pPr>
            <a:r>
              <a:rPr lang="en-US" sz="1200" b="1" dirty="0" smtClean="0">
                <a:solidFill>
                  <a:schemeClr val="accent2"/>
                </a:solidFill>
              </a:rPr>
              <a:t>The </a:t>
            </a:r>
            <a:r>
              <a:rPr lang="en-US" sz="1200" b="1" dirty="0" err="1" smtClean="0">
                <a:solidFill>
                  <a:schemeClr val="accent2"/>
                </a:solidFill>
              </a:rPr>
              <a:t>Heatmap</a:t>
            </a:r>
            <a:r>
              <a:rPr lang="en-US" sz="1200" b="1" dirty="0" smtClean="0">
                <a:solidFill>
                  <a:schemeClr val="accent2"/>
                </a:solidFill>
              </a:rPr>
              <a:t> showed high correlation between the features.</a:t>
            </a:r>
          </a:p>
          <a:p>
            <a:pPr>
              <a:lnSpc>
                <a:spcPct val="150000"/>
              </a:lnSpc>
              <a:buClr>
                <a:schemeClr val="accent2"/>
              </a:buClr>
            </a:pPr>
            <a:r>
              <a:rPr lang="en-US" sz="1200" b="1" dirty="0" smtClean="0">
                <a:solidFill>
                  <a:schemeClr val="accent2"/>
                </a:solidFill>
              </a:rPr>
              <a:t>Then We implemented Linear regression ,Lasso </a:t>
            </a:r>
            <a:r>
              <a:rPr lang="en-US" sz="1200" b="1" dirty="0" err="1" smtClean="0">
                <a:solidFill>
                  <a:schemeClr val="accent2"/>
                </a:solidFill>
              </a:rPr>
              <a:t>regression,Ridge</a:t>
            </a:r>
            <a:r>
              <a:rPr lang="en-US" sz="1200" b="1" dirty="0" smtClean="0">
                <a:solidFill>
                  <a:schemeClr val="accent2"/>
                </a:solidFill>
              </a:rPr>
              <a:t> regression and </a:t>
            </a:r>
            <a:r>
              <a:rPr lang="en-US" sz="1200" b="1" dirty="0" err="1" smtClean="0">
                <a:solidFill>
                  <a:schemeClr val="accent2"/>
                </a:solidFill>
              </a:rPr>
              <a:t>Elasticnet</a:t>
            </a:r>
            <a:r>
              <a:rPr lang="en-US" sz="1200" b="1" dirty="0" smtClean="0">
                <a:solidFill>
                  <a:schemeClr val="accent2"/>
                </a:solidFill>
              </a:rPr>
              <a:t> regression and the accuracy score that we got for all the models is almost 99%,which shows that we achieved a good fit model for our dataset.</a:t>
            </a:r>
          </a:p>
          <a:p>
            <a:pPr>
              <a:lnSpc>
                <a:spcPct val="150000"/>
              </a:lnSpc>
            </a:pPr>
            <a:endParaRPr lang="en-US" sz="1200" b="1" dirty="0">
              <a:solidFill>
                <a:schemeClr val="accent2"/>
              </a:solidFill>
            </a:endParaRPr>
          </a:p>
        </p:txBody>
      </p:sp>
      <p:sp>
        <p:nvSpPr>
          <p:cNvPr id="8" name="Title 1"/>
          <p:cNvSpPr>
            <a:spLocks noGrp="1"/>
          </p:cNvSpPr>
          <p:nvPr>
            <p:ph type="title"/>
          </p:nvPr>
        </p:nvSpPr>
        <p:spPr>
          <a:xfrm>
            <a:off x="311700" y="445025"/>
            <a:ext cx="8520600" cy="572700"/>
          </a:xfrm>
        </p:spPr>
        <p:txBody>
          <a:bodyPr/>
          <a:lstStyle/>
          <a:p>
            <a:r>
              <a:rPr lang="en-IN"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Text Placeholder 2"/>
          <p:cNvSpPr>
            <a:spLocks noGrp="1"/>
          </p:cNvSpPr>
          <p:nvPr>
            <p:ph type="body" idx="1"/>
          </p:nvPr>
        </p:nvSpPr>
        <p:spPr>
          <a:xfrm>
            <a:off x="311700" y="1152475"/>
            <a:ext cx="8520600" cy="3634678"/>
          </a:xfrm>
        </p:spPr>
        <p:txBody>
          <a:bodyPr/>
          <a:lstStyle/>
          <a:p>
            <a:pPr>
              <a:lnSpc>
                <a:spcPct val="150000"/>
              </a:lnSpc>
            </a:pPr>
            <a:r>
              <a:rPr lang="en-US" b="1" dirty="0" smtClean="0">
                <a:solidFill>
                  <a:schemeClr val="accent2"/>
                </a:solidFill>
              </a:rPr>
              <a:t>Introduction </a:t>
            </a:r>
          </a:p>
          <a:p>
            <a:pPr>
              <a:lnSpc>
                <a:spcPct val="150000"/>
              </a:lnSpc>
            </a:pPr>
            <a:r>
              <a:rPr lang="en-US" b="1" dirty="0" smtClean="0">
                <a:solidFill>
                  <a:schemeClr val="accent2"/>
                </a:solidFill>
              </a:rPr>
              <a:t>Problem Statement </a:t>
            </a:r>
          </a:p>
          <a:p>
            <a:pPr>
              <a:lnSpc>
                <a:spcPct val="150000"/>
              </a:lnSpc>
            </a:pPr>
            <a:r>
              <a:rPr lang="en-US" b="1" dirty="0" smtClean="0">
                <a:solidFill>
                  <a:schemeClr val="accent2"/>
                </a:solidFill>
              </a:rPr>
              <a:t>Data Description </a:t>
            </a:r>
          </a:p>
          <a:p>
            <a:pPr>
              <a:lnSpc>
                <a:spcPct val="150000"/>
              </a:lnSpc>
            </a:pPr>
            <a:r>
              <a:rPr lang="en-US" b="1" dirty="0" smtClean="0">
                <a:solidFill>
                  <a:schemeClr val="accent2"/>
                </a:solidFill>
              </a:rPr>
              <a:t>Data Cleaning </a:t>
            </a:r>
          </a:p>
          <a:p>
            <a:pPr>
              <a:lnSpc>
                <a:spcPct val="150000"/>
              </a:lnSpc>
            </a:pPr>
            <a:r>
              <a:rPr lang="en-US" b="1" dirty="0" smtClean="0">
                <a:solidFill>
                  <a:schemeClr val="accent2"/>
                </a:solidFill>
              </a:rPr>
              <a:t>Exploratory Data Analysis</a:t>
            </a:r>
          </a:p>
          <a:p>
            <a:pPr>
              <a:lnSpc>
                <a:spcPct val="150000"/>
              </a:lnSpc>
            </a:pPr>
            <a:r>
              <a:rPr lang="en-US" b="1" dirty="0" smtClean="0">
                <a:solidFill>
                  <a:schemeClr val="accent2"/>
                </a:solidFill>
              </a:rPr>
              <a:t>Machine learning Models</a:t>
            </a:r>
          </a:p>
          <a:p>
            <a:pPr>
              <a:lnSpc>
                <a:spcPct val="150000"/>
              </a:lnSpc>
            </a:pPr>
            <a:r>
              <a:rPr lang="en-US" b="1" dirty="0" smtClean="0">
                <a:solidFill>
                  <a:schemeClr val="accent2"/>
                </a:solidFill>
              </a:rPr>
              <a:t>Data modeling  </a:t>
            </a:r>
          </a:p>
          <a:p>
            <a:pPr>
              <a:lnSpc>
                <a:spcPct val="150000"/>
              </a:lnSpc>
            </a:pPr>
            <a:r>
              <a:rPr lang="en-US" b="1" dirty="0" smtClean="0">
                <a:solidFill>
                  <a:schemeClr val="accent2"/>
                </a:solidFill>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a:xfrm>
            <a:off x="311699" y="1152475"/>
            <a:ext cx="8392686" cy="3416400"/>
          </a:xfrm>
        </p:spPr>
        <p:txBody>
          <a:bodyPr/>
          <a:lstStyle/>
          <a:p>
            <a:pPr>
              <a:buNone/>
            </a:pPr>
            <a:r>
              <a:rPr lang="en-US" b="1" dirty="0" smtClean="0">
                <a:solidFill>
                  <a:schemeClr val="accent2"/>
                </a:solidFill>
              </a:rPr>
              <a:t>Yes Bank is a well-known bank in the Indian financial domain. It offers</a:t>
            </a:r>
          </a:p>
          <a:p>
            <a:pPr>
              <a:buNone/>
            </a:pPr>
            <a:r>
              <a:rPr lang="en-US" b="1" dirty="0" smtClean="0">
                <a:solidFill>
                  <a:schemeClr val="accent2"/>
                </a:solidFill>
              </a:rPr>
              <a:t>wide range of differentiated products for corporate and retail customers</a:t>
            </a:r>
          </a:p>
          <a:p>
            <a:pPr>
              <a:buNone/>
            </a:pPr>
            <a:r>
              <a:rPr lang="en-US" b="1" dirty="0" smtClean="0">
                <a:solidFill>
                  <a:schemeClr val="accent2"/>
                </a:solidFill>
              </a:rPr>
              <a:t>through retail banking and asset management services. According to the</a:t>
            </a:r>
          </a:p>
          <a:p>
            <a:pPr>
              <a:buNone/>
            </a:pPr>
            <a:r>
              <a:rPr lang="en-US" b="1" dirty="0" smtClean="0">
                <a:solidFill>
                  <a:schemeClr val="accent2"/>
                </a:solidFill>
              </a:rPr>
              <a:t>data shared by NPCI (National Payments Corporation of India), Yes Bank</a:t>
            </a:r>
          </a:p>
          <a:p>
            <a:pPr>
              <a:buNone/>
            </a:pPr>
            <a:r>
              <a:rPr lang="en-US" b="1" dirty="0" smtClean="0">
                <a:solidFill>
                  <a:schemeClr val="accent2"/>
                </a:solidFill>
              </a:rPr>
              <a:t>processed 25.94 million transactions amounting to INR 14811.73 </a:t>
            </a:r>
            <a:r>
              <a:rPr lang="en-US" b="1" dirty="0" err="1" smtClean="0">
                <a:solidFill>
                  <a:schemeClr val="accent2"/>
                </a:solidFill>
              </a:rPr>
              <a:t>crores</a:t>
            </a:r>
            <a:endParaRPr lang="en-US" b="1" dirty="0" smtClean="0">
              <a:solidFill>
                <a:schemeClr val="accent2"/>
              </a:solidFill>
            </a:endParaRPr>
          </a:p>
          <a:p>
            <a:pPr>
              <a:buNone/>
            </a:pPr>
            <a:r>
              <a:rPr lang="en-US" b="1" dirty="0" smtClean="0">
                <a:solidFill>
                  <a:schemeClr val="accent2"/>
                </a:solidFill>
              </a:rPr>
              <a:t>through its own UPI app in July 2021. Since 2018, it has been in the news</a:t>
            </a:r>
          </a:p>
          <a:p>
            <a:pPr>
              <a:buNone/>
            </a:pPr>
            <a:r>
              <a:rPr lang="en-US" b="1" dirty="0" smtClean="0">
                <a:solidFill>
                  <a:schemeClr val="accent2"/>
                </a:solidFill>
              </a:rPr>
              <a:t>because of the fraud case involving </a:t>
            </a:r>
            <a:r>
              <a:rPr lang="en-US" b="1" dirty="0" err="1" smtClean="0">
                <a:solidFill>
                  <a:schemeClr val="accent2"/>
                </a:solidFill>
              </a:rPr>
              <a:t>Rana</a:t>
            </a:r>
            <a:r>
              <a:rPr lang="en-US" b="1" dirty="0" smtClean="0">
                <a:solidFill>
                  <a:schemeClr val="accent2"/>
                </a:solidFill>
              </a:rPr>
              <a:t> </a:t>
            </a:r>
            <a:r>
              <a:rPr lang="en-US" b="1" dirty="0" err="1" smtClean="0">
                <a:solidFill>
                  <a:schemeClr val="accent2"/>
                </a:solidFill>
              </a:rPr>
              <a:t>Kapoor</a:t>
            </a:r>
            <a:r>
              <a:rPr lang="en-US" b="1" dirty="0" smtClean="0">
                <a:solidFill>
                  <a:schemeClr val="accent2"/>
                </a:solidFill>
              </a:rPr>
              <a:t>.</a:t>
            </a:r>
            <a:endParaRPr lang="en-US" b="1"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idx="1"/>
          </p:nvPr>
        </p:nvSpPr>
        <p:spPr/>
        <p:txBody>
          <a:bodyPr/>
          <a:lstStyle/>
          <a:p>
            <a:r>
              <a:rPr lang="en-US" b="1" dirty="0" smtClean="0">
                <a:solidFill>
                  <a:schemeClr val="accent2"/>
                </a:solidFill>
              </a:rPr>
              <a:t>Yes Bank is a well-known bank in the Indian financial domain. Since 2018, it has been in the news because of the fraud case involving </a:t>
            </a:r>
            <a:r>
              <a:rPr lang="en-US" b="1" dirty="0" err="1" smtClean="0">
                <a:solidFill>
                  <a:schemeClr val="accent2"/>
                </a:solidFill>
              </a:rPr>
              <a:t>Rana</a:t>
            </a:r>
            <a:r>
              <a:rPr lang="en-US" b="1" dirty="0" smtClean="0">
                <a:solidFill>
                  <a:schemeClr val="accent2"/>
                </a:solidFill>
              </a:rPr>
              <a:t> </a:t>
            </a:r>
            <a:r>
              <a:rPr lang="en-US" b="1" dirty="0" err="1" smtClean="0">
                <a:solidFill>
                  <a:schemeClr val="accent2"/>
                </a:solidFill>
              </a:rPr>
              <a:t>Kapoor</a:t>
            </a:r>
            <a:r>
              <a:rPr lang="en-US" b="1" dirty="0" smtClean="0">
                <a:solidFill>
                  <a:schemeClr val="accent2"/>
                </a:solidFill>
              </a:rPr>
              <a:t>.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lang="en-US" b="1"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Text Placeholder 2"/>
          <p:cNvSpPr>
            <a:spLocks noGrp="1"/>
          </p:cNvSpPr>
          <p:nvPr>
            <p:ph type="body" idx="1"/>
          </p:nvPr>
        </p:nvSpPr>
        <p:spPr/>
        <p:txBody>
          <a:bodyPr/>
          <a:lstStyle/>
          <a:p>
            <a:pPr>
              <a:lnSpc>
                <a:spcPct val="150000"/>
              </a:lnSpc>
              <a:buNone/>
            </a:pPr>
            <a:r>
              <a:rPr lang="en-US" b="1" dirty="0" smtClean="0">
                <a:solidFill>
                  <a:schemeClr val="accent2"/>
                </a:solidFill>
              </a:rPr>
              <a:t>Dataset have 185 rows and 5 columns</a:t>
            </a:r>
          </a:p>
          <a:p>
            <a:pPr>
              <a:lnSpc>
                <a:spcPct val="150000"/>
              </a:lnSpc>
              <a:buNone/>
            </a:pPr>
            <a:endParaRPr lang="en-US" b="1" dirty="0" smtClean="0">
              <a:solidFill>
                <a:schemeClr val="accent2"/>
              </a:solidFill>
            </a:endParaRPr>
          </a:p>
          <a:p>
            <a:pPr>
              <a:lnSpc>
                <a:spcPct val="150000"/>
              </a:lnSpc>
              <a:buNone/>
            </a:pPr>
            <a:r>
              <a:rPr lang="en-US" b="1" dirty="0" smtClean="0">
                <a:solidFill>
                  <a:schemeClr val="accent2"/>
                </a:solidFill>
              </a:rPr>
              <a:t>•</a:t>
            </a:r>
            <a:r>
              <a:rPr lang="en-US" b="1" dirty="0" err="1" smtClean="0">
                <a:solidFill>
                  <a:schemeClr val="accent2"/>
                </a:solidFill>
              </a:rPr>
              <a:t>Date_added</a:t>
            </a:r>
            <a:r>
              <a:rPr lang="en-US" b="1" dirty="0" smtClean="0">
                <a:solidFill>
                  <a:schemeClr val="accent2"/>
                </a:solidFill>
              </a:rPr>
              <a:t>: Date of record </a:t>
            </a:r>
          </a:p>
          <a:p>
            <a:pPr>
              <a:lnSpc>
                <a:spcPct val="150000"/>
              </a:lnSpc>
              <a:buNone/>
            </a:pPr>
            <a:r>
              <a:rPr lang="en-US" b="1" dirty="0" smtClean="0">
                <a:solidFill>
                  <a:schemeClr val="accent2"/>
                </a:solidFill>
              </a:rPr>
              <a:t>•Open :Opening price of month </a:t>
            </a:r>
          </a:p>
          <a:p>
            <a:pPr>
              <a:lnSpc>
                <a:spcPct val="150000"/>
              </a:lnSpc>
              <a:buNone/>
            </a:pPr>
            <a:r>
              <a:rPr lang="en-US" b="1" dirty="0" smtClean="0">
                <a:solidFill>
                  <a:schemeClr val="accent2"/>
                </a:solidFill>
              </a:rPr>
              <a:t>•High : Highest price of month </a:t>
            </a:r>
          </a:p>
          <a:p>
            <a:pPr>
              <a:lnSpc>
                <a:spcPct val="150000"/>
              </a:lnSpc>
              <a:buNone/>
            </a:pPr>
            <a:r>
              <a:rPr lang="en-US" b="1" dirty="0" smtClean="0">
                <a:solidFill>
                  <a:schemeClr val="accent2"/>
                </a:solidFill>
              </a:rPr>
              <a:t>•Low : Lowest price of month </a:t>
            </a:r>
          </a:p>
          <a:p>
            <a:pPr>
              <a:lnSpc>
                <a:spcPct val="150000"/>
              </a:lnSpc>
              <a:buNone/>
            </a:pPr>
            <a:r>
              <a:rPr lang="en-US" b="1" dirty="0" smtClean="0">
                <a:solidFill>
                  <a:schemeClr val="accent2"/>
                </a:solidFill>
              </a:rPr>
              <a:t>•Close : Closing Price of month</a:t>
            </a:r>
            <a:endParaRPr lang="en-US" b="1" dirty="0">
              <a:solidFill>
                <a:schemeClr val="accent2"/>
              </a:solidFill>
            </a:endParaRPr>
          </a:p>
        </p:txBody>
      </p:sp>
      <p:sp>
        <p:nvSpPr>
          <p:cNvPr id="5" name="Rectangle 4"/>
          <p:cNvSpPr/>
          <p:nvPr/>
        </p:nvSpPr>
        <p:spPr>
          <a:xfrm>
            <a:off x="316525" y="2074985"/>
            <a:ext cx="4097214" cy="20749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Text Placeholder 2"/>
          <p:cNvSpPr>
            <a:spLocks noGrp="1"/>
          </p:cNvSpPr>
          <p:nvPr>
            <p:ph type="body" idx="1"/>
          </p:nvPr>
        </p:nvSpPr>
        <p:spPr/>
        <p:txBody>
          <a:bodyPr/>
          <a:lstStyle/>
          <a:p>
            <a:pPr>
              <a:buClrTx/>
            </a:pPr>
            <a:r>
              <a:rPr lang="en-US" dirty="0" smtClean="0">
                <a:solidFill>
                  <a:schemeClr val="accent2"/>
                </a:solidFill>
              </a:rPr>
              <a:t>Dataset does not have any null values.</a:t>
            </a:r>
          </a:p>
          <a:p>
            <a:pPr>
              <a:buClrTx/>
            </a:pPr>
            <a:r>
              <a:rPr lang="en-US" dirty="0" smtClean="0">
                <a:solidFill>
                  <a:schemeClr val="accent2"/>
                </a:solidFill>
              </a:rPr>
              <a:t>There are no duplicate rows in the dataset.</a:t>
            </a:r>
          </a:p>
          <a:p>
            <a:pPr>
              <a:buClrTx/>
            </a:pPr>
            <a:r>
              <a:rPr lang="en-US" dirty="0" smtClean="0">
                <a:solidFill>
                  <a:schemeClr val="accent2"/>
                </a:solidFill>
              </a:rPr>
              <a:t>We change the date format from </a:t>
            </a:r>
            <a:r>
              <a:rPr lang="en-US" dirty="0" smtClean="0">
                <a:solidFill>
                  <a:schemeClr val="accent2"/>
                </a:solidFill>
              </a:rPr>
              <a:t>object type</a:t>
            </a:r>
            <a:r>
              <a:rPr lang="en-US" dirty="0" smtClean="0">
                <a:solidFill>
                  <a:schemeClr val="accent2"/>
                </a:solidFill>
              </a:rPr>
              <a:t> to </a:t>
            </a:r>
            <a:r>
              <a:rPr lang="en-US" dirty="0" err="1" smtClean="0">
                <a:solidFill>
                  <a:schemeClr val="accent2"/>
                </a:solidFill>
              </a:rPr>
              <a:t>datetime</a:t>
            </a:r>
            <a:r>
              <a:rPr lang="en-US" dirty="0" smtClean="0">
                <a:solidFill>
                  <a:schemeClr val="accent2"/>
                </a:solidFill>
              </a:rPr>
              <a:t> format </a:t>
            </a:r>
            <a:endParaRPr lang="en-US" dirty="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US" dirty="0"/>
          </a:p>
        </p:txBody>
      </p:sp>
      <p:sp>
        <p:nvSpPr>
          <p:cNvPr id="3" name="Text Placeholder 2"/>
          <p:cNvSpPr>
            <a:spLocks noGrp="1"/>
          </p:cNvSpPr>
          <p:nvPr>
            <p:ph type="body" idx="1"/>
          </p:nvPr>
        </p:nvSpPr>
        <p:spPr/>
        <p:txBody>
          <a:bodyPr/>
          <a:lstStyle/>
          <a:p>
            <a:pPr algn="ctr">
              <a:buNone/>
            </a:pPr>
            <a:r>
              <a:rPr lang="en-IN" b="1" dirty="0" smtClean="0">
                <a:solidFill>
                  <a:schemeClr val="accent2"/>
                </a:solidFill>
              </a:rPr>
              <a:t>Yes Bank closing price</a:t>
            </a:r>
          </a:p>
          <a:p>
            <a:pPr>
              <a:buNone/>
            </a:pPr>
            <a:endParaRPr lang="en-US" dirty="0">
              <a:solidFill>
                <a:schemeClr val="accent2"/>
              </a:solidFill>
            </a:endParaRPr>
          </a:p>
        </p:txBody>
      </p:sp>
      <p:sp>
        <p:nvSpPr>
          <p:cNvPr id="5" name="TextBox 4"/>
          <p:cNvSpPr txBox="1"/>
          <p:nvPr/>
        </p:nvSpPr>
        <p:spPr>
          <a:xfrm>
            <a:off x="1107831" y="4466492"/>
            <a:ext cx="7596554" cy="523220"/>
          </a:xfrm>
          <a:prstGeom prst="rect">
            <a:avLst/>
          </a:prstGeom>
          <a:noFill/>
        </p:spPr>
        <p:txBody>
          <a:bodyPr wrap="square" rtlCol="0">
            <a:spAutoFit/>
          </a:bodyPr>
          <a:lstStyle/>
          <a:p>
            <a:pPr algn="ctr"/>
            <a:r>
              <a:rPr lang="en-IN" b="1" dirty="0" smtClean="0"/>
              <a:t>It is apparent that  stock was performing good until the sudden fall in 2018. This sudden fall in the stock closing price can  be attributed to the fraud case.</a:t>
            </a:r>
            <a:endParaRPr lang="en-US" b="1" dirty="0"/>
          </a:p>
        </p:txBody>
      </p:sp>
      <p:pic>
        <p:nvPicPr>
          <p:cNvPr id="1027" name="Picture 3"/>
          <p:cNvPicPr>
            <a:picLocks noChangeAspect="1" noChangeArrowheads="1"/>
          </p:cNvPicPr>
          <p:nvPr/>
        </p:nvPicPr>
        <p:blipFill>
          <a:blip r:embed="rId2"/>
          <a:srcRect/>
          <a:stretch>
            <a:fillRect/>
          </a:stretch>
        </p:blipFill>
        <p:spPr bwMode="auto">
          <a:xfrm>
            <a:off x="543536" y="1614487"/>
            <a:ext cx="8125679" cy="274649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Distribution</a:t>
            </a:r>
            <a:endParaRPr lang="en-US" dirty="0"/>
          </a:p>
        </p:txBody>
      </p:sp>
      <p:pic>
        <p:nvPicPr>
          <p:cNvPr id="2051" name="Picture 3"/>
          <p:cNvPicPr>
            <a:picLocks noChangeAspect="1" noChangeArrowheads="1"/>
          </p:cNvPicPr>
          <p:nvPr/>
        </p:nvPicPr>
        <p:blipFill>
          <a:blip r:embed="rId2"/>
          <a:srcRect/>
          <a:stretch>
            <a:fillRect/>
          </a:stretch>
        </p:blipFill>
        <p:spPr bwMode="auto">
          <a:xfrm>
            <a:off x="351692" y="1195754"/>
            <a:ext cx="4308231" cy="372793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029200" y="1213338"/>
            <a:ext cx="3692770" cy="369277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0907" y="457200"/>
            <a:ext cx="4474185" cy="390378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24755" y="457200"/>
            <a:ext cx="4255477" cy="3833446"/>
          </a:xfrm>
          <a:prstGeom prst="rect">
            <a:avLst/>
          </a:prstGeom>
          <a:noFill/>
          <a:ln w="9525">
            <a:noFill/>
            <a:miter lim="800000"/>
            <a:headEnd/>
            <a:tailEnd/>
          </a:ln>
          <a:effectLst/>
        </p:spPr>
      </p:pic>
      <p:sp>
        <p:nvSpPr>
          <p:cNvPr id="6" name="TextBox 5"/>
          <p:cNvSpPr txBox="1"/>
          <p:nvPr/>
        </p:nvSpPr>
        <p:spPr>
          <a:xfrm>
            <a:off x="228600" y="4466492"/>
            <a:ext cx="8772152" cy="523220"/>
          </a:xfrm>
          <a:prstGeom prst="rect">
            <a:avLst/>
          </a:prstGeom>
          <a:noFill/>
        </p:spPr>
        <p:txBody>
          <a:bodyPr wrap="square" rtlCol="0">
            <a:spAutoFit/>
          </a:bodyPr>
          <a:lstStyle/>
          <a:p>
            <a:pPr algn="ctr"/>
            <a:r>
              <a:rPr lang="en-IN" b="1" dirty="0" smtClean="0"/>
              <a:t>From the above graphs we can see that the data is rightly skewed. We will have to change this data to</a:t>
            </a:r>
          </a:p>
          <a:p>
            <a:pPr algn="ctr"/>
            <a:r>
              <a:rPr lang="en-IN" b="1" dirty="0" smtClean="0"/>
              <a:t>normally distributed data before applying Machine Learning models.</a:t>
            </a:r>
            <a:endParaRPr lang="en-US" b="1" dirty="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2707</TotalTime>
  <Words>693</Words>
  <PresentationFormat>On-screen Show (16:9)</PresentationFormat>
  <Paragraphs>72</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Montserrat</vt:lpstr>
      <vt:lpstr>Simple Light</vt:lpstr>
      <vt:lpstr>           Capstone Project Yes bank closing price prediction   Submitted by: Kabeer Pande    </vt:lpstr>
      <vt:lpstr>Table of Content</vt:lpstr>
      <vt:lpstr>Introduction</vt:lpstr>
      <vt:lpstr>Problem Statement</vt:lpstr>
      <vt:lpstr>Data Description</vt:lpstr>
      <vt:lpstr>Data cleaning</vt:lpstr>
      <vt:lpstr>Exploratory Data Analysis</vt:lpstr>
      <vt:lpstr>Data Distribution</vt:lpstr>
      <vt:lpstr>Slide 9</vt:lpstr>
      <vt:lpstr>Data distribution after applying log transformation</vt:lpstr>
      <vt:lpstr>Relationship between dependent variables and independent variables.</vt:lpstr>
      <vt:lpstr>Slide 12</vt:lpstr>
      <vt:lpstr>Correlation</vt:lpstr>
      <vt:lpstr>Data modeling</vt:lpstr>
      <vt:lpstr>Implementing machine learning models</vt:lpstr>
      <vt:lpstr>R squared</vt:lpstr>
      <vt:lpstr>Prediction of each model</vt:lpstr>
      <vt:lpstr>Slide 18</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Sabeer</dc:creator>
  <cp:lastModifiedBy>Sabeer</cp:lastModifiedBy>
  <cp:revision>8</cp:revision>
  <dcterms:modified xsi:type="dcterms:W3CDTF">2023-04-02T14:11:06Z</dcterms:modified>
</cp:coreProperties>
</file>