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56" r:id="rId2"/>
    <p:sldId id="351" r:id="rId3"/>
    <p:sldId id="354" r:id="rId4"/>
    <p:sldId id="355" r:id="rId5"/>
    <p:sldId id="353" r:id="rId6"/>
    <p:sldId id="336" r:id="rId7"/>
    <p:sldId id="298" r:id="rId8"/>
    <p:sldId id="349" r:id="rId9"/>
    <p:sldId id="331" r:id="rId10"/>
    <p:sldId id="350" r:id="rId11"/>
    <p:sldId id="352" r:id="rId1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002333"/>
    <a:srgbClr val="00FF84"/>
    <a:srgbClr val="00FFFF"/>
    <a:srgbClr val="93FFB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6274" autoAdjust="0"/>
  </p:normalViewPr>
  <p:slideViewPr>
    <p:cSldViewPr snapToGrid="0">
      <p:cViewPr>
        <p:scale>
          <a:sx n="50" d="100"/>
          <a:sy n="50" d="100"/>
        </p:scale>
        <p:origin x="984" y="3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2C618-4091-467C-A02A-87FDD8D78515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6FCED-5DC5-41DA-B2E7-0D6B78A3E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69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66FCED-5DC5-41DA-B2E7-0D6B78A3E75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24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62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23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92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614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939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786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20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90D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9341" y="3186020"/>
            <a:ext cx="18288000" cy="4775200"/>
          </a:xfrm>
        </p:spPr>
        <p:txBody>
          <a:bodyPr anchor="b"/>
          <a:lstStyle>
            <a:lvl1pPr algn="ctr">
              <a:defRPr sz="11700">
                <a:latin typeface="Raleway Black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9341" y="8145370"/>
            <a:ext cx="18288000" cy="3311524"/>
          </a:xfrm>
        </p:spPr>
        <p:txBody>
          <a:bodyPr/>
          <a:lstStyle>
            <a:lvl1pPr marL="0" indent="0" algn="ctr">
              <a:buNone/>
              <a:defRPr sz="4680">
                <a:latin typeface="Raleway Light" pitchFamily="2" charset="0"/>
              </a:defRPr>
            </a:lvl1pPr>
            <a:lvl2pPr marL="891540" indent="0" algn="ctr">
              <a:buNone/>
              <a:defRPr sz="3900"/>
            </a:lvl2pPr>
            <a:lvl3pPr marL="1783080" indent="0" algn="ctr">
              <a:buNone/>
              <a:defRPr sz="3510"/>
            </a:lvl3pPr>
            <a:lvl4pPr marL="2674620" indent="0" algn="ctr">
              <a:buNone/>
              <a:defRPr sz="3120"/>
            </a:lvl4pPr>
            <a:lvl5pPr marL="3566160" indent="0" algn="ctr">
              <a:buNone/>
              <a:defRPr sz="3120"/>
            </a:lvl5pPr>
            <a:lvl6pPr marL="4457700" indent="0" algn="ctr">
              <a:buNone/>
              <a:defRPr sz="3120"/>
            </a:lvl6pPr>
            <a:lvl7pPr marL="5349240" indent="0" algn="ctr">
              <a:buNone/>
              <a:defRPr sz="3120"/>
            </a:lvl7pPr>
            <a:lvl8pPr marL="6240780" indent="0" algn="ctr">
              <a:buNone/>
              <a:defRPr sz="3120"/>
            </a:lvl8pPr>
            <a:lvl9pPr marL="7132320" indent="0" algn="ctr">
              <a:buNone/>
              <a:defRPr sz="3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03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2339788"/>
          </a:xfrm>
          <a:solidFill>
            <a:srgbClr val="93FFB7"/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Raleway Light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554" y="2978897"/>
            <a:ext cx="23011021" cy="93923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Raleway Light" pitchFamily="2" charset="0"/>
              </a:defRPr>
            </a:lvl1pPr>
            <a:lvl2pPr>
              <a:lnSpc>
                <a:spcPct val="150000"/>
              </a:lnSpc>
              <a:defRPr>
                <a:latin typeface="Raleway Light" pitchFamily="2" charset="0"/>
              </a:defRPr>
            </a:lvl2pPr>
            <a:lvl3pPr>
              <a:lnSpc>
                <a:spcPct val="150000"/>
              </a:lnSpc>
              <a:defRPr>
                <a:latin typeface="Raleway Light" pitchFamily="2" charset="0"/>
              </a:defRPr>
            </a:lvl3pPr>
            <a:lvl4pPr>
              <a:lnSpc>
                <a:spcPct val="150000"/>
              </a:lnSpc>
              <a:defRPr>
                <a:latin typeface="Raleway Light" pitchFamily="2" charset="0"/>
              </a:defRPr>
            </a:lvl4pPr>
            <a:lvl5pPr>
              <a:lnSpc>
                <a:spcPct val="150000"/>
              </a:lnSpc>
              <a:defRPr>
                <a:latin typeface="Raleway Ligh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76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2339788"/>
          </a:xfrm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554" y="2978897"/>
            <a:ext cx="23011021" cy="93923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Helvetica Light" panose="020B0500000000000000" pitchFamily="34" charset="0"/>
              </a:defRPr>
            </a:lvl1pPr>
            <a:lvl2pPr>
              <a:lnSpc>
                <a:spcPct val="150000"/>
              </a:lnSpc>
              <a:defRPr>
                <a:latin typeface="Helvetica Light" panose="020B0500000000000000" pitchFamily="34" charset="0"/>
              </a:defRPr>
            </a:lvl2pPr>
            <a:lvl3pPr>
              <a:lnSpc>
                <a:spcPct val="150000"/>
              </a:lnSpc>
              <a:defRPr>
                <a:latin typeface="Helvetica Light" panose="020B0500000000000000" pitchFamily="34" charset="0"/>
              </a:defRPr>
            </a:lvl3pPr>
            <a:lvl4pPr>
              <a:lnSpc>
                <a:spcPct val="150000"/>
              </a:lnSpc>
              <a:defRPr>
                <a:latin typeface="Helvetica Light" panose="020B0500000000000000" pitchFamily="34" charset="0"/>
              </a:defRPr>
            </a:lvl4pPr>
            <a:lvl5pPr>
              <a:lnSpc>
                <a:spcPct val="150000"/>
              </a:lnSpc>
              <a:defRPr>
                <a:latin typeface="Helvetica Light" panose="020B0500000000000000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1DA126-E72B-470A-84BD-34BB6D3C1CD1}"/>
              </a:ext>
            </a:extLst>
          </p:cNvPr>
          <p:cNvGrpSpPr/>
          <p:nvPr userDrawn="1"/>
        </p:nvGrpSpPr>
        <p:grpSpPr>
          <a:xfrm>
            <a:off x="-744" y="2232025"/>
            <a:ext cx="24384744" cy="107763"/>
            <a:chOff x="-744" y="2232025"/>
            <a:chExt cx="24384744" cy="1077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DC4139-0949-4B65-84C0-4EB72D2231A6}"/>
                </a:ext>
              </a:extLst>
            </p:cNvPr>
            <p:cNvSpPr/>
            <p:nvPr userDrawn="1"/>
          </p:nvSpPr>
          <p:spPr>
            <a:xfrm>
              <a:off x="0" y="2286000"/>
              <a:ext cx="24384000" cy="53788"/>
            </a:xfrm>
            <a:prstGeom prst="rect">
              <a:avLst/>
            </a:prstGeom>
            <a:solidFill>
              <a:srgbClr val="00F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94E280-A7D6-4999-A807-E555BBBA898F}"/>
                </a:ext>
              </a:extLst>
            </p:cNvPr>
            <p:cNvSpPr/>
            <p:nvPr userDrawn="1"/>
          </p:nvSpPr>
          <p:spPr>
            <a:xfrm>
              <a:off x="-744" y="2232025"/>
              <a:ext cx="24384000" cy="53788"/>
            </a:xfrm>
            <a:prstGeom prst="rect">
              <a:avLst/>
            </a:prstGeom>
            <a:solidFill>
              <a:srgbClr val="002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9542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00FF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1" y="3419479"/>
            <a:ext cx="21031200" cy="5705474"/>
          </a:xfrm>
        </p:spPr>
        <p:txBody>
          <a:bodyPr anchor="b"/>
          <a:lstStyle>
            <a:lvl1pPr>
              <a:defRPr sz="11700">
                <a:latin typeface="Raleway Black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1" y="9178929"/>
            <a:ext cx="21031200" cy="3000374"/>
          </a:xfrm>
        </p:spPr>
        <p:txBody>
          <a:bodyPr/>
          <a:lstStyle>
            <a:lvl1pPr marL="0" indent="0">
              <a:buNone/>
              <a:defRPr sz="4680">
                <a:solidFill>
                  <a:schemeClr val="tx1">
                    <a:tint val="75000"/>
                  </a:schemeClr>
                </a:solidFill>
                <a:latin typeface="Raleway Light" pitchFamily="2" charset="0"/>
              </a:defRPr>
            </a:lvl1pPr>
            <a:lvl2pPr marL="89154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783080" indent="0">
              <a:buNone/>
              <a:defRPr sz="3510">
                <a:solidFill>
                  <a:schemeClr val="tx1">
                    <a:tint val="75000"/>
                  </a:schemeClr>
                </a:solidFill>
              </a:defRPr>
            </a:lvl3pPr>
            <a:lvl4pPr marL="26746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4pPr>
            <a:lvl5pPr marL="356616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5pPr>
            <a:lvl6pPr marL="445770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6pPr>
            <a:lvl7pPr marL="534924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7pPr>
            <a:lvl8pPr marL="624078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8pPr>
            <a:lvl9pPr marL="71323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62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4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1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1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56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s://datascienceanywhere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3727-DB1C-4FD7-A3E7-C334FCD70169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Graphic 16">
            <a:hlinkClick r:id="rId17"/>
            <a:extLst>
              <a:ext uri="{FF2B5EF4-FFF2-40B4-BE49-F238E27FC236}">
                <a16:creationId xmlns:a16="http://schemas.microsoft.com/office/drawing/2014/main" id="{870E1828-96E8-4B3B-B8D7-CB47C935627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726525" y="12737294"/>
            <a:ext cx="2657475" cy="97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7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5" r:id="rId4"/>
    <p:sldLayoutId id="214748367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/opencv/blob/master/samples/dnn/face_detector/deploy.Prototxt" TargetMode="External"/><Relationship Id="rId2" Type="http://schemas.openxmlformats.org/officeDocument/2006/relationships/hyperlink" Target="https://github.com/opencv/opencv_3rdparty/raw/19512576c112aa2c7b6328cb0e8d589a4a90a26d/res10_300x300_ssd_iter_140000_fp16.caffemode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FC33-6AFF-4D04-B1EA-C9B150BA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Rounded" pitchFamily="50" charset="0"/>
              </a:rPr>
              <a:t>&gt; Face Detection</a:t>
            </a:r>
            <a:endParaRPr lang="en-IN" dirty="0">
              <a:latin typeface="Helvetica Rounded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EBD2D-61F6-4B93-9946-C1E1ADCB5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48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D235-5459-4645-9E3E-69558B5E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for all Images</a:t>
            </a:r>
            <a:endParaRPr lang="en-IN" dirty="0"/>
          </a:p>
        </p:txBody>
      </p:sp>
      <p:pic>
        <p:nvPicPr>
          <p:cNvPr id="9" name="Picture 8" descr="A collage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6BD526A5-DAF3-40E0-B44F-504C8C7E3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67" y="3313054"/>
            <a:ext cx="16354425" cy="835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0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215F-9B60-46CC-8158-DF20759C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deep neural network (DNN)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3C23-3F12-4870-A780-BD1ADD419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Single Shot </a:t>
            </a:r>
            <a:r>
              <a:rPr lang="en-US" b="1" dirty="0" err="1">
                <a:latin typeface="Helvetica" pitchFamily="2" charset="0"/>
              </a:rPr>
              <a:t>MultiBox</a:t>
            </a:r>
            <a:r>
              <a:rPr lang="en-US" b="1" dirty="0">
                <a:latin typeface="Helvetica" pitchFamily="2" charset="0"/>
              </a:rPr>
              <a:t> Detector (SSD) </a:t>
            </a:r>
            <a:r>
              <a:rPr lang="en-US" dirty="0"/>
              <a:t>framework using a ResNet-10 network</a:t>
            </a:r>
          </a:p>
          <a:p>
            <a:pPr lvl="1"/>
            <a:r>
              <a:rPr lang="en-US" dirty="0"/>
              <a:t>Caffe</a:t>
            </a:r>
          </a:p>
          <a:p>
            <a:pPr lvl="1"/>
            <a:r>
              <a:rPr lang="en-US" dirty="0"/>
              <a:t>TensorFlow</a:t>
            </a:r>
          </a:p>
          <a:p>
            <a:pPr lvl="1"/>
            <a:r>
              <a:rPr lang="en-US" dirty="0"/>
              <a:t>Torch</a:t>
            </a:r>
          </a:p>
          <a:p>
            <a:pPr lvl="1"/>
            <a:r>
              <a:rPr lang="en-US" dirty="0"/>
              <a:t>Darknet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80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D235-5459-4645-9E3E-69558B5E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2766C3-A4F0-448D-9818-9F85A02F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dirty="0"/>
              <a:t>Collect all Images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Labeling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Face Detection</a:t>
            </a:r>
          </a:p>
          <a:p>
            <a:pPr marL="914400" indent="-914400">
              <a:buFont typeface="+mj-lt"/>
              <a:buAutoNum type="arabicPeriod"/>
            </a:pPr>
            <a:r>
              <a:rPr lang="en-IN" dirty="0"/>
              <a:t>Cropping</a:t>
            </a:r>
          </a:p>
          <a:p>
            <a:pPr marL="914400" indent="-914400">
              <a:buFont typeface="+mj-lt"/>
              <a:buAutoNum type="arabicPeriod"/>
            </a:pPr>
            <a:r>
              <a:rPr lang="en-IN" dirty="0"/>
              <a:t>Blob from Image (RGB Mean Subtraction)</a:t>
            </a:r>
          </a:p>
          <a:p>
            <a:pPr marL="914400" indent="-914400">
              <a:buFont typeface="+mj-lt"/>
              <a:buAutoNum type="arabicPeriod"/>
            </a:pPr>
            <a:r>
              <a:rPr lang="en-IN" dirty="0"/>
              <a:t>Save Data</a:t>
            </a:r>
          </a:p>
        </p:txBody>
      </p:sp>
    </p:spTree>
    <p:extLst>
      <p:ext uri="{BB962C8B-B14F-4D97-AF65-F5344CB8AC3E}">
        <p14:creationId xmlns:p14="http://schemas.microsoft.com/office/powerpoint/2010/main" val="222011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D235-5459-4645-9E3E-69558B5E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2766C3-A4F0-448D-9818-9F85A02F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Collect all Images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Labeling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Face Detection</a:t>
            </a:r>
          </a:p>
          <a:p>
            <a:pPr marL="914400" indent="-914400"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Cropping</a:t>
            </a:r>
          </a:p>
          <a:p>
            <a:pPr marL="914400" indent="-914400">
              <a:buFont typeface="+mj-lt"/>
              <a:buAutoNum type="arabicPeriod"/>
            </a:pPr>
            <a:r>
              <a:rPr lang="en-IN" dirty="0"/>
              <a:t>Blob from Image (RGB Mean Subtraction)</a:t>
            </a:r>
          </a:p>
          <a:p>
            <a:pPr marL="914400" indent="-914400"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Save Data</a:t>
            </a:r>
          </a:p>
        </p:txBody>
      </p:sp>
    </p:spTree>
    <p:extLst>
      <p:ext uri="{BB962C8B-B14F-4D97-AF65-F5344CB8AC3E}">
        <p14:creationId xmlns:p14="http://schemas.microsoft.com/office/powerpoint/2010/main" val="101507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7ABD-FFDA-473B-9DED-34A260EA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from Image</a:t>
            </a:r>
            <a:endParaRPr lang="en-IN" dirty="0"/>
          </a:p>
        </p:txBody>
      </p:sp>
      <p:pic>
        <p:nvPicPr>
          <p:cNvPr id="4" name="Picture 3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868E6103-97F7-42B8-83FC-08690B8B2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2" y="2663189"/>
            <a:ext cx="5574008" cy="5574008"/>
          </a:xfrm>
          <a:prstGeom prst="rect">
            <a:avLst/>
          </a:prstGeom>
        </p:spPr>
      </p:pic>
      <p:pic>
        <p:nvPicPr>
          <p:cNvPr id="5" name="Picture 4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9D6A7027-5131-4671-AB0D-9FBDE64BD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47" y="2685806"/>
            <a:ext cx="5574008" cy="55740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0B1F80-E27F-4F8F-BAF9-2D0A2F74D643}"/>
              </a:ext>
            </a:extLst>
          </p:cNvPr>
          <p:cNvSpPr/>
          <p:nvPr/>
        </p:nvSpPr>
        <p:spPr>
          <a:xfrm>
            <a:off x="7407417" y="3015198"/>
            <a:ext cx="3391594" cy="4754880"/>
          </a:xfrm>
          <a:prstGeom prst="rect">
            <a:avLst/>
          </a:prstGeom>
          <a:noFill/>
          <a:ln w="76200">
            <a:solidFill>
              <a:srgbClr val="00F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B0F8DC24-7442-43F9-BA04-E6464F884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2997" y="2657198"/>
            <a:ext cx="4071701" cy="4085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F5C136-75A6-4A51-9354-693EAF95BB95}"/>
              </a:ext>
            </a:extLst>
          </p:cNvPr>
          <p:cNvSpPr txBox="1"/>
          <p:nvPr/>
        </p:nvSpPr>
        <p:spPr>
          <a:xfrm>
            <a:off x="16892997" y="6973530"/>
            <a:ext cx="5468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Helvetica" pitchFamily="2" charset="0"/>
              </a:rPr>
              <a:t>Blob from Image</a:t>
            </a:r>
            <a:endParaRPr lang="en-IN" sz="4400" b="1" dirty="0">
              <a:latin typeface="Helvetica" pitchFamily="2" charset="0"/>
            </a:endParaRPr>
          </a:p>
        </p:txBody>
      </p:sp>
      <p:pic>
        <p:nvPicPr>
          <p:cNvPr id="9" name="Picture 8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DA069F77-F78E-4CDD-A7C2-2DC321EB9B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7" t="5909" r="19577" b="8786"/>
          <a:stretch/>
        </p:blipFill>
        <p:spPr>
          <a:xfrm>
            <a:off x="12411680" y="2706890"/>
            <a:ext cx="3391594" cy="475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3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215F-9B60-46CC-8158-DF20759C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deep neural network (DNN)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3C23-3F12-4870-A780-BD1ADD419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sz="5000" b="1" dirty="0">
                <a:latin typeface="Helvetica" pitchFamily="2" charset="0"/>
              </a:rPr>
              <a:t>Face Detection (FP16):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1" i="0" u="none" strike="noStrike" baseline="0" dirty="0"/>
              <a:t>	</a:t>
            </a:r>
            <a:r>
              <a:rPr lang="en-US" sz="3600" b="0" u="none" strike="noStrike" baseline="0" dirty="0">
                <a:latin typeface="Helvetica" pitchFamily="2" charset="0"/>
              </a:rPr>
              <a:t>Floating-point 16 version of the original Caffe </a:t>
            </a:r>
            <a:r>
              <a:rPr lang="en-IN" sz="3600" b="0" u="none" strike="noStrike" baseline="0" dirty="0">
                <a:latin typeface="Helvetica" pitchFamily="2" charset="0"/>
              </a:rPr>
              <a:t>implementation</a:t>
            </a:r>
          </a:p>
          <a:p>
            <a:pPr marL="1947863" indent="0" algn="l">
              <a:lnSpc>
                <a:spcPct val="100000"/>
              </a:lnSpc>
              <a:buNone/>
            </a:pPr>
            <a:r>
              <a:rPr lang="en-US" sz="3200" b="0" i="0" u="none" strike="noStrike" baseline="0" dirty="0">
                <a:highlight>
                  <a:srgbClr val="66FF99"/>
                </a:highlight>
                <a:latin typeface="Helvetica" pitchFamily="2" charset="0"/>
                <a:cs typeface="Courier New" panose="02070309020205020404" pitchFamily="49" charset="0"/>
              </a:rPr>
              <a:t>res10_300x300_ssd_iter_140000_fp16.caffemodel: </a:t>
            </a:r>
          </a:p>
          <a:p>
            <a:pPr marL="1947863" indent="0" algn="l">
              <a:lnSpc>
                <a:spcPct val="100000"/>
              </a:lnSpc>
              <a:buNone/>
            </a:pPr>
            <a:r>
              <a:rPr lang="en-US" sz="3200" b="0" i="0" u="none" strike="noStrike" baseline="0" dirty="0">
                <a:latin typeface="Helvetica" pitchFamily="2" charset="0"/>
              </a:rPr>
              <a:t>This file contains the weights for the actual layers. It can be downloaded from </a:t>
            </a:r>
            <a:r>
              <a:rPr lang="en-US" sz="2400" b="0" i="0" u="none" strike="noStrike" baseline="0" dirty="0">
                <a:latin typeface="Helvetica" pitchFamily="2" charset="0"/>
                <a:cs typeface="Courier New" panose="02070309020205020404" pitchFamily="49" charset="0"/>
                <a:hlinkClick r:id="rId2"/>
              </a:rPr>
              <a:t>https://github.com/</a:t>
            </a:r>
            <a:r>
              <a:rPr lang="en-IN" sz="2400" b="0" i="0" u="none" strike="noStrike" baseline="0" dirty="0" err="1">
                <a:latin typeface="Helvetica" pitchFamily="2" charset="0"/>
                <a:cs typeface="Courier New" panose="02070309020205020404" pitchFamily="49" charset="0"/>
                <a:hlinkClick r:id="rId2"/>
              </a:rPr>
              <a:t>opencv</a:t>
            </a:r>
            <a:r>
              <a:rPr lang="en-IN" sz="2400" b="0" i="0" u="none" strike="noStrike" baseline="0" dirty="0">
                <a:latin typeface="Helvetica" pitchFamily="2" charset="0"/>
                <a:cs typeface="Courier New" panose="02070309020205020404" pitchFamily="49" charset="0"/>
                <a:hlinkClick r:id="rId2"/>
              </a:rPr>
              <a:t>/opencv_3rdparty/raw/19512576c112aa2c7b6328cb0e8d589a4a90a26d/</a:t>
            </a:r>
            <a:r>
              <a:rPr lang="en-US" sz="2400" b="0" i="0" u="none" strike="noStrike" baseline="0" dirty="0">
                <a:latin typeface="Helvetica" pitchFamily="2" charset="0"/>
                <a:cs typeface="Courier New" panose="02070309020205020404" pitchFamily="49" charset="0"/>
                <a:hlinkClick r:id="rId2"/>
              </a:rPr>
              <a:t>res10_300x300_ssd_iter_140000_fp16.caffemodel</a:t>
            </a:r>
            <a:endParaRPr lang="en-US" sz="2400" b="0" i="0" u="none" strike="noStrike" baseline="0" dirty="0">
              <a:latin typeface="Helvetica" pitchFamily="2" charset="0"/>
              <a:cs typeface="Courier New" panose="02070309020205020404" pitchFamily="49" charset="0"/>
            </a:endParaRPr>
          </a:p>
          <a:p>
            <a:pPr marL="1947863" indent="0" algn="l">
              <a:lnSpc>
                <a:spcPct val="100000"/>
              </a:lnSpc>
              <a:buNone/>
            </a:pPr>
            <a:r>
              <a:rPr lang="en-US" sz="3200" b="0" i="0" u="none" strike="noStrike" baseline="0" dirty="0" err="1">
                <a:highlight>
                  <a:srgbClr val="66FF99"/>
                </a:highlight>
                <a:latin typeface="Helvetica" pitchFamily="2" charset="0"/>
                <a:cs typeface="Courier New" panose="02070309020205020404" pitchFamily="49" charset="0"/>
              </a:rPr>
              <a:t>deploy.prototxt</a:t>
            </a:r>
            <a:r>
              <a:rPr lang="en-US" sz="3200" b="0" i="0" u="none" strike="noStrike" baseline="0" dirty="0">
                <a:highlight>
                  <a:srgbClr val="66FF99"/>
                </a:highlight>
                <a:latin typeface="Helvetica" pitchFamily="2" charset="0"/>
                <a:cs typeface="Courier New" panose="02070309020205020404" pitchFamily="49" charset="0"/>
              </a:rPr>
              <a:t>: </a:t>
            </a:r>
          </a:p>
          <a:p>
            <a:pPr marL="1947863" indent="0" algn="l">
              <a:lnSpc>
                <a:spcPct val="100000"/>
              </a:lnSpc>
              <a:buNone/>
            </a:pPr>
            <a:r>
              <a:rPr lang="en-US" sz="3200" b="0" i="0" u="none" strike="noStrike" baseline="0" dirty="0">
                <a:latin typeface="Helvetica" pitchFamily="2" charset="0"/>
              </a:rPr>
              <a:t>This file defines the model architecture. It can be </a:t>
            </a:r>
            <a:r>
              <a:rPr lang="en-IN" sz="3200" b="0" i="0" u="none" strike="noStrike" baseline="0" dirty="0">
                <a:latin typeface="Helvetica" pitchFamily="2" charset="0"/>
              </a:rPr>
              <a:t>downloaded from </a:t>
            </a:r>
            <a:r>
              <a:rPr lang="en-IN" sz="2400" b="0" i="0" u="none" strike="noStrike" baseline="0" dirty="0">
                <a:latin typeface="Helvetica" pitchFamily="2" charset="0"/>
                <a:cs typeface="Courier New" panose="02070309020205020404" pitchFamily="49" charset="0"/>
                <a:hlinkClick r:id="rId3"/>
              </a:rPr>
              <a:t>https://github.com/opencv/opencv/blob/master/samples/</a:t>
            </a:r>
            <a:r>
              <a:rPr lang="en-US" sz="2400" b="0" i="0" u="none" strike="noStrike" baseline="0" dirty="0" err="1">
                <a:latin typeface="Helvetica" pitchFamily="2" charset="0"/>
                <a:cs typeface="Courier New" panose="02070309020205020404" pitchFamily="49" charset="0"/>
                <a:hlinkClick r:id="rId3"/>
              </a:rPr>
              <a:t>dnn</a:t>
            </a:r>
            <a:r>
              <a:rPr lang="en-US" sz="2400" b="0" i="0" u="none" strike="noStrike" baseline="0" dirty="0">
                <a:latin typeface="Helvetica" pitchFamily="2" charset="0"/>
                <a:cs typeface="Courier New" panose="02070309020205020404" pitchFamily="49" charset="0"/>
                <a:hlinkClick r:id="rId3"/>
              </a:rPr>
              <a:t>/</a:t>
            </a:r>
            <a:r>
              <a:rPr lang="en-US" sz="2400" b="0" i="0" u="none" strike="noStrike" baseline="0" dirty="0" err="1">
                <a:latin typeface="Helvetica" pitchFamily="2" charset="0"/>
                <a:cs typeface="Courier New" panose="02070309020205020404" pitchFamily="49" charset="0"/>
                <a:hlinkClick r:id="rId3"/>
              </a:rPr>
              <a:t>face_detector</a:t>
            </a:r>
            <a:r>
              <a:rPr lang="en-US" sz="2400" b="0" i="0" u="none" strike="noStrike" baseline="0" dirty="0">
                <a:latin typeface="Helvetica" pitchFamily="2" charset="0"/>
                <a:cs typeface="Courier New" panose="02070309020205020404" pitchFamily="49" charset="0"/>
                <a:hlinkClick r:id="rId3"/>
              </a:rPr>
              <a:t>/</a:t>
            </a:r>
            <a:r>
              <a:rPr lang="en-US" sz="2400" b="0" i="0" u="none" strike="noStrike" baseline="0" dirty="0" err="1">
                <a:latin typeface="Helvetica" pitchFamily="2" charset="0"/>
                <a:cs typeface="Courier New" panose="02070309020205020404" pitchFamily="49" charset="0"/>
                <a:hlinkClick r:id="rId3"/>
              </a:rPr>
              <a:t>deploy.Prototxt</a:t>
            </a:r>
            <a:endParaRPr lang="en-IN" sz="2400" b="0" i="1" u="none" strike="noStrike" baseline="0" dirty="0">
              <a:latin typeface="Helvetica" pitchFamily="2" charset="0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2400" b="1" dirty="0">
                <a:latin typeface="Helvetica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2595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D235-5459-4645-9E3E-69558B5E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2766C3-A4F0-448D-9818-9F85A02F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dirty="0"/>
              <a:t>Collect all Images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Labeling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Face Detection</a:t>
            </a:r>
          </a:p>
          <a:p>
            <a:pPr marL="914400" indent="-914400">
              <a:buFont typeface="+mj-lt"/>
              <a:buAutoNum type="arabicPeriod"/>
            </a:pPr>
            <a:r>
              <a:rPr lang="en-IN" dirty="0"/>
              <a:t>Cropping</a:t>
            </a:r>
          </a:p>
          <a:p>
            <a:pPr marL="914400" indent="-914400">
              <a:buFont typeface="+mj-lt"/>
              <a:buAutoNum type="arabicPeriod"/>
            </a:pPr>
            <a:r>
              <a:rPr lang="en-IN" dirty="0"/>
              <a:t>Blob from Image (RGB Mean Subtraction)</a:t>
            </a:r>
          </a:p>
        </p:txBody>
      </p:sp>
    </p:spTree>
    <p:extLst>
      <p:ext uri="{BB962C8B-B14F-4D97-AF65-F5344CB8AC3E}">
        <p14:creationId xmlns:p14="http://schemas.microsoft.com/office/powerpoint/2010/main" val="97326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FC33-6AFF-4D04-B1EA-C9B150BA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Rounded" pitchFamily="50" charset="0"/>
              </a:rPr>
              <a:t>&gt; Python Script</a:t>
            </a:r>
            <a:endParaRPr lang="en-IN" dirty="0">
              <a:latin typeface="Helvetica Rounded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EBD2D-61F6-4B93-9946-C1E1ADCB5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9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283AE5DF-2813-4B42-A260-DBEBE8667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3" y="368877"/>
            <a:ext cx="5574008" cy="5574008"/>
          </a:xfrm>
          <a:prstGeom prst="rect">
            <a:avLst/>
          </a:prstGeom>
        </p:spPr>
      </p:pic>
      <p:pic>
        <p:nvPicPr>
          <p:cNvPr id="47" name="Picture 46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81F95D4B-26AF-4C70-A1CD-84065B359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582" y="368877"/>
            <a:ext cx="5574008" cy="557400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B2D848C-FBB0-4704-BBA6-11E987C8E7DA}"/>
              </a:ext>
            </a:extLst>
          </p:cNvPr>
          <p:cNvSpPr/>
          <p:nvPr/>
        </p:nvSpPr>
        <p:spPr>
          <a:xfrm>
            <a:off x="10158152" y="698269"/>
            <a:ext cx="3391594" cy="4754880"/>
          </a:xfrm>
          <a:prstGeom prst="rect">
            <a:avLst/>
          </a:prstGeom>
          <a:noFill/>
          <a:ln w="76200">
            <a:solidFill>
              <a:srgbClr val="00F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8" name="Picture 47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BCB8CACF-BD30-4761-9E94-02AC40FAD3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7" t="5909" r="19577" b="8786"/>
          <a:stretch/>
        </p:blipFill>
        <p:spPr>
          <a:xfrm>
            <a:off x="16808334" y="778440"/>
            <a:ext cx="3391594" cy="47548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6128567-9F51-49EC-97C6-B432A60C4C39}"/>
              </a:ext>
            </a:extLst>
          </p:cNvPr>
          <p:cNvSpPr txBox="1"/>
          <p:nvPr/>
        </p:nvSpPr>
        <p:spPr>
          <a:xfrm>
            <a:off x="9341464" y="6180837"/>
            <a:ext cx="4870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Helvetica" pitchFamily="2" charset="0"/>
              </a:rPr>
              <a:t>3: </a:t>
            </a:r>
            <a:r>
              <a:rPr lang="en-US" sz="4400" b="1" dirty="0">
                <a:latin typeface="Helvetica" pitchFamily="2" charset="0"/>
              </a:rPr>
              <a:t>Face Detection</a:t>
            </a:r>
            <a:endParaRPr lang="en-IN" sz="4400" b="1" dirty="0">
              <a:latin typeface="Helvetica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65D4B4-14F5-4283-BD59-2C2686BE34D7}"/>
              </a:ext>
            </a:extLst>
          </p:cNvPr>
          <p:cNvSpPr txBox="1"/>
          <p:nvPr/>
        </p:nvSpPr>
        <p:spPr>
          <a:xfrm>
            <a:off x="16069009" y="6188312"/>
            <a:ext cx="4881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Helvetica" pitchFamily="2" charset="0"/>
              </a:rPr>
              <a:t>4: </a:t>
            </a:r>
            <a:r>
              <a:rPr lang="en-US" sz="4400" b="1" dirty="0">
                <a:latin typeface="Helvetica" pitchFamily="2" charset="0"/>
              </a:rPr>
              <a:t>Crop Detection</a:t>
            </a:r>
            <a:endParaRPr lang="en-IN" sz="4400" b="1" dirty="0">
              <a:latin typeface="Helvetica" pitchFamily="2" charset="0"/>
            </a:endParaRPr>
          </a:p>
        </p:txBody>
      </p:sp>
      <p:pic>
        <p:nvPicPr>
          <p:cNvPr id="31" name="Picture 30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C4F19376-5CA3-4994-B6E8-0F7A4DB1C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045" y="8379148"/>
            <a:ext cx="4071701" cy="408527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465AA21-78A9-4118-8629-59E55D89F2C0}"/>
              </a:ext>
            </a:extLst>
          </p:cNvPr>
          <p:cNvSpPr txBox="1"/>
          <p:nvPr/>
        </p:nvSpPr>
        <p:spPr>
          <a:xfrm>
            <a:off x="9078773" y="12583755"/>
            <a:ext cx="5468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Helvetica" pitchFamily="2" charset="0"/>
              </a:rPr>
              <a:t>5: </a:t>
            </a:r>
            <a:r>
              <a:rPr lang="en-US" sz="4400" b="1" dirty="0">
                <a:latin typeface="Helvetica" pitchFamily="2" charset="0"/>
              </a:rPr>
              <a:t>Blob from Image</a:t>
            </a:r>
            <a:endParaRPr lang="en-IN" sz="4400" b="1" dirty="0">
              <a:latin typeface="Helvetica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07AE8B-6410-4F25-9606-12F7B970D61A}"/>
              </a:ext>
            </a:extLst>
          </p:cNvPr>
          <p:cNvSpPr txBox="1"/>
          <p:nvPr/>
        </p:nvSpPr>
        <p:spPr>
          <a:xfrm>
            <a:off x="4559711" y="9228407"/>
            <a:ext cx="49183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3200" dirty="0">
                <a:latin typeface="Helvetica" pitchFamily="2" charset="0"/>
              </a:rPr>
              <a:t>Resize Image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>
                <a:latin typeface="Helvetica" pitchFamily="2" charset="0"/>
              </a:rPr>
              <a:t>RGB Mean Subtraction</a:t>
            </a:r>
            <a:endParaRPr lang="en-IN" sz="3200" dirty="0">
              <a:latin typeface="Helvetica" pitchFamily="2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A2BDC6D-579A-49F7-A4E3-B373E77C704F}"/>
              </a:ext>
            </a:extLst>
          </p:cNvPr>
          <p:cNvGrpSpPr/>
          <p:nvPr/>
        </p:nvGrpSpPr>
        <p:grpSpPr>
          <a:xfrm>
            <a:off x="16808334" y="9504189"/>
            <a:ext cx="3890357" cy="1602872"/>
            <a:chOff x="14862076" y="9558759"/>
            <a:chExt cx="3890357" cy="1602872"/>
          </a:xfrm>
        </p:grpSpPr>
        <p:sp>
          <p:nvSpPr>
            <p:cNvPr id="62" name="Flowchart: Card 61">
              <a:extLst>
                <a:ext uri="{FF2B5EF4-FFF2-40B4-BE49-F238E27FC236}">
                  <a16:creationId xmlns:a16="http://schemas.microsoft.com/office/drawing/2014/main" id="{EC004712-0769-45F2-BD05-FB378AC859E4}"/>
                </a:ext>
              </a:extLst>
            </p:cNvPr>
            <p:cNvSpPr/>
            <p:nvPr/>
          </p:nvSpPr>
          <p:spPr>
            <a:xfrm>
              <a:off x="14862076" y="9558759"/>
              <a:ext cx="3890357" cy="1602872"/>
            </a:xfrm>
            <a:prstGeom prst="flowChartPunchedCard">
              <a:avLst/>
            </a:prstGeom>
            <a:solidFill>
              <a:srgbClr val="00F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27BB2C-D1D3-4179-BE72-D9A8DB12B6A3}"/>
                </a:ext>
              </a:extLst>
            </p:cNvPr>
            <p:cNvSpPr txBox="1"/>
            <p:nvPr/>
          </p:nvSpPr>
          <p:spPr>
            <a:xfrm>
              <a:off x="15588010" y="9999300"/>
              <a:ext cx="243848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2333"/>
                  </a:solidFill>
                  <a:latin typeface="Helvetica" pitchFamily="2" charset="0"/>
                </a:rPr>
                <a:t>Append in </a:t>
              </a:r>
            </a:p>
            <a:p>
              <a:pPr algn="ctr"/>
              <a:r>
                <a:rPr lang="en-US" sz="2800" b="1" dirty="0" err="1">
                  <a:solidFill>
                    <a:srgbClr val="002333"/>
                  </a:solidFill>
                  <a:latin typeface="Helvetica" pitchFamily="2" charset="0"/>
                </a:rPr>
                <a:t>Numpy</a:t>
              </a:r>
              <a:r>
                <a:rPr lang="en-US" sz="2800" b="1" dirty="0">
                  <a:solidFill>
                    <a:srgbClr val="002333"/>
                  </a:solidFill>
                  <a:latin typeface="Helvetica" pitchFamily="2" charset="0"/>
                </a:rPr>
                <a:t> Array</a:t>
              </a:r>
              <a:endParaRPr lang="en-IN" sz="2800" b="1" dirty="0">
                <a:solidFill>
                  <a:srgbClr val="002333"/>
                </a:solidFill>
                <a:latin typeface="Helvetica" pitchFamily="2" charset="0"/>
              </a:endParaRP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041C1F2-8590-4315-8387-93CF2103EEA1}"/>
              </a:ext>
            </a:extLst>
          </p:cNvPr>
          <p:cNvCxnSpPr>
            <a:cxnSpLocks/>
          </p:cNvCxnSpPr>
          <p:nvPr/>
        </p:nvCxnSpPr>
        <p:spPr>
          <a:xfrm flipV="1">
            <a:off x="13632871" y="10421784"/>
            <a:ext cx="3025832" cy="1"/>
          </a:xfrm>
          <a:prstGeom prst="straightConnector1">
            <a:avLst/>
          </a:prstGeom>
          <a:ln w="76200">
            <a:solidFill>
              <a:srgbClr val="0023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6E04-20CA-4F65-A91E-4CF11400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Rounded" pitchFamily="50" charset="0"/>
              </a:rPr>
              <a:t>Data Preprocessing</a:t>
            </a:r>
            <a:endParaRPr lang="en-IN" dirty="0">
              <a:latin typeface="Helvetica Rounded" pitchFamily="50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052CD-B547-4F34-B3F8-CF311076D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00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5354</TotalTime>
  <Words>236</Words>
  <Application>Microsoft Office PowerPoint</Application>
  <PresentationFormat>Custom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Helvetica Light</vt:lpstr>
      <vt:lpstr>Helvetica Rounded</vt:lpstr>
      <vt:lpstr>Raleway Black</vt:lpstr>
      <vt:lpstr>Raleway Light</vt:lpstr>
      <vt:lpstr>Office Theme</vt:lpstr>
      <vt:lpstr>&gt; Face Detection</vt:lpstr>
      <vt:lpstr>Data Preprocessing</vt:lpstr>
      <vt:lpstr>Data Preprocessing</vt:lpstr>
      <vt:lpstr>Blob from Image</vt:lpstr>
      <vt:lpstr>OpenCV deep neural network (DNN)</vt:lpstr>
      <vt:lpstr>Data Preprocessing</vt:lpstr>
      <vt:lpstr>&gt; Python Script</vt:lpstr>
      <vt:lpstr>PowerPoint Presentation</vt:lpstr>
      <vt:lpstr>Data Preprocessing</vt:lpstr>
      <vt:lpstr>Repeat for all Images</vt:lpstr>
      <vt:lpstr>OpenCV deep neural network (DNN)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mota zen</dc:creator>
  <cp:lastModifiedBy>3137</cp:lastModifiedBy>
  <cp:revision>133</cp:revision>
  <dcterms:created xsi:type="dcterms:W3CDTF">2021-04-18T17:30:24Z</dcterms:created>
  <dcterms:modified xsi:type="dcterms:W3CDTF">2021-09-19T13:08:41Z</dcterms:modified>
</cp:coreProperties>
</file>