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37" r:id="rId2"/>
    <p:sldId id="338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31" r:id="rId15"/>
    <p:sldId id="336" r:id="rId16"/>
    <p:sldId id="298" r:id="rId17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  <a:srgbClr val="FF5050"/>
    <a:srgbClr val="00FF84"/>
    <a:srgbClr val="00FFFF"/>
    <a:srgbClr val="002333"/>
    <a:srgbClr val="93FFB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6274" autoAdjust="0"/>
  </p:normalViewPr>
  <p:slideViewPr>
    <p:cSldViewPr snapToGrid="0">
      <p:cViewPr varScale="1">
        <p:scale>
          <a:sx n="52" d="100"/>
          <a:sy n="52" d="100"/>
        </p:scale>
        <p:origin x="18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2C618-4091-467C-A02A-87FDD8D78515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6FCED-5DC5-41DA-B2E7-0D6B78A3E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693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3727-DB1C-4FD7-A3E7-C334FCD70169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6129-AFB9-490D-AB91-E060F9DE1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62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3727-DB1C-4FD7-A3E7-C334FCD70169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6129-AFB9-490D-AB91-E060F9DE1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23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3727-DB1C-4FD7-A3E7-C334FCD70169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6129-AFB9-490D-AB91-E060F9DE1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920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3727-DB1C-4FD7-A3E7-C334FCD70169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6129-AFB9-490D-AB91-E060F9DE1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614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3727-DB1C-4FD7-A3E7-C334FCD70169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6129-AFB9-490D-AB91-E060F9DE1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939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3727-DB1C-4FD7-A3E7-C334FCD70169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6129-AFB9-490D-AB91-E060F9DE1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786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3727-DB1C-4FD7-A3E7-C334FCD70169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6129-AFB9-490D-AB91-E060F9DE1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20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90D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9341" y="3186020"/>
            <a:ext cx="18288000" cy="4775200"/>
          </a:xfrm>
        </p:spPr>
        <p:txBody>
          <a:bodyPr anchor="b"/>
          <a:lstStyle>
            <a:lvl1pPr algn="ctr">
              <a:defRPr sz="11700">
                <a:latin typeface="Raleway Black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89341" y="8145370"/>
            <a:ext cx="18288000" cy="3311524"/>
          </a:xfrm>
        </p:spPr>
        <p:txBody>
          <a:bodyPr/>
          <a:lstStyle>
            <a:lvl1pPr marL="0" indent="0" algn="ctr">
              <a:buNone/>
              <a:defRPr sz="4680">
                <a:latin typeface="Raleway Light" pitchFamily="2" charset="0"/>
              </a:defRPr>
            </a:lvl1pPr>
            <a:lvl2pPr marL="891540" indent="0" algn="ctr">
              <a:buNone/>
              <a:defRPr sz="3900"/>
            </a:lvl2pPr>
            <a:lvl3pPr marL="1783080" indent="0" algn="ctr">
              <a:buNone/>
              <a:defRPr sz="3510"/>
            </a:lvl3pPr>
            <a:lvl4pPr marL="2674620" indent="0" algn="ctr">
              <a:buNone/>
              <a:defRPr sz="3120"/>
            </a:lvl4pPr>
            <a:lvl5pPr marL="3566160" indent="0" algn="ctr">
              <a:buNone/>
              <a:defRPr sz="3120"/>
            </a:lvl5pPr>
            <a:lvl6pPr marL="4457700" indent="0" algn="ctr">
              <a:buNone/>
              <a:defRPr sz="3120"/>
            </a:lvl6pPr>
            <a:lvl7pPr marL="5349240" indent="0" algn="ctr">
              <a:buNone/>
              <a:defRPr sz="3120"/>
            </a:lvl7pPr>
            <a:lvl8pPr marL="6240780" indent="0" algn="ctr">
              <a:buNone/>
              <a:defRPr sz="3120"/>
            </a:lvl8pPr>
            <a:lvl9pPr marL="7132320" indent="0" algn="ctr">
              <a:buNone/>
              <a:defRPr sz="3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C1CD-6D53-41E4-B6A5-D881725395E1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B9B7-5EBD-4146-8B1A-AD9A9B7A2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03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384000" cy="2339788"/>
          </a:xfrm>
          <a:solidFill>
            <a:srgbClr val="93FFB7"/>
          </a:solidFill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Raleway Light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554" y="2978897"/>
            <a:ext cx="23011021" cy="9392398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Raleway Light" pitchFamily="2" charset="0"/>
              </a:defRPr>
            </a:lvl1pPr>
            <a:lvl2pPr>
              <a:lnSpc>
                <a:spcPct val="150000"/>
              </a:lnSpc>
              <a:defRPr>
                <a:latin typeface="Raleway Light" pitchFamily="2" charset="0"/>
              </a:defRPr>
            </a:lvl2pPr>
            <a:lvl3pPr>
              <a:lnSpc>
                <a:spcPct val="150000"/>
              </a:lnSpc>
              <a:defRPr>
                <a:latin typeface="Raleway Light" pitchFamily="2" charset="0"/>
              </a:defRPr>
            </a:lvl3pPr>
            <a:lvl4pPr>
              <a:lnSpc>
                <a:spcPct val="150000"/>
              </a:lnSpc>
              <a:defRPr>
                <a:latin typeface="Raleway Light" pitchFamily="2" charset="0"/>
              </a:defRPr>
            </a:lvl4pPr>
            <a:lvl5pPr>
              <a:lnSpc>
                <a:spcPct val="150000"/>
              </a:lnSpc>
              <a:defRPr>
                <a:latin typeface="Raleway Ligh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C1CD-6D53-41E4-B6A5-D881725395E1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B9B7-5EBD-4146-8B1A-AD9A9B7A2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76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384000" cy="2339788"/>
          </a:xfrm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554" y="2978897"/>
            <a:ext cx="23011021" cy="9392398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Helvetica Light" panose="020B0500000000000000" pitchFamily="34" charset="0"/>
              </a:defRPr>
            </a:lvl1pPr>
            <a:lvl2pPr>
              <a:lnSpc>
                <a:spcPct val="150000"/>
              </a:lnSpc>
              <a:defRPr>
                <a:latin typeface="Helvetica Light" panose="020B0500000000000000" pitchFamily="34" charset="0"/>
              </a:defRPr>
            </a:lvl2pPr>
            <a:lvl3pPr>
              <a:lnSpc>
                <a:spcPct val="150000"/>
              </a:lnSpc>
              <a:defRPr>
                <a:latin typeface="Helvetica Light" panose="020B0500000000000000" pitchFamily="34" charset="0"/>
              </a:defRPr>
            </a:lvl3pPr>
            <a:lvl4pPr>
              <a:lnSpc>
                <a:spcPct val="150000"/>
              </a:lnSpc>
              <a:defRPr>
                <a:latin typeface="Helvetica Light" panose="020B0500000000000000" pitchFamily="34" charset="0"/>
              </a:defRPr>
            </a:lvl4pPr>
            <a:lvl5pPr>
              <a:lnSpc>
                <a:spcPct val="150000"/>
              </a:lnSpc>
              <a:defRPr>
                <a:latin typeface="Helvetica Light" panose="020B0500000000000000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C1CD-6D53-41E4-B6A5-D881725395E1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B9B7-5EBD-4146-8B1A-AD9A9B7A2C2C}" type="slidenum">
              <a:rPr lang="en-IN" smtClean="0"/>
              <a:t>‹#›</a:t>
            </a:fld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71DA126-E72B-470A-84BD-34BB6D3C1CD1}"/>
              </a:ext>
            </a:extLst>
          </p:cNvPr>
          <p:cNvGrpSpPr/>
          <p:nvPr userDrawn="1"/>
        </p:nvGrpSpPr>
        <p:grpSpPr>
          <a:xfrm>
            <a:off x="-744" y="2232025"/>
            <a:ext cx="24384744" cy="107763"/>
            <a:chOff x="-744" y="2232025"/>
            <a:chExt cx="24384744" cy="1077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CDC4139-0949-4B65-84C0-4EB72D2231A6}"/>
                </a:ext>
              </a:extLst>
            </p:cNvPr>
            <p:cNvSpPr/>
            <p:nvPr userDrawn="1"/>
          </p:nvSpPr>
          <p:spPr>
            <a:xfrm>
              <a:off x="0" y="2286000"/>
              <a:ext cx="24384000" cy="5378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94E280-A7D6-4999-A807-E555BBBA898F}"/>
                </a:ext>
              </a:extLst>
            </p:cNvPr>
            <p:cNvSpPr/>
            <p:nvPr userDrawn="1"/>
          </p:nvSpPr>
          <p:spPr>
            <a:xfrm>
              <a:off x="-744" y="2232025"/>
              <a:ext cx="24384000" cy="53788"/>
            </a:xfrm>
            <a:prstGeom prst="rect">
              <a:avLst/>
            </a:prstGeom>
            <a:solidFill>
              <a:srgbClr val="002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19542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rgbClr val="00FF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1" y="3419479"/>
            <a:ext cx="21031200" cy="5705474"/>
          </a:xfrm>
        </p:spPr>
        <p:txBody>
          <a:bodyPr anchor="b"/>
          <a:lstStyle>
            <a:lvl1pPr>
              <a:defRPr sz="11700">
                <a:latin typeface="Raleway Black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1" y="9178929"/>
            <a:ext cx="21031200" cy="3000374"/>
          </a:xfrm>
        </p:spPr>
        <p:txBody>
          <a:bodyPr/>
          <a:lstStyle>
            <a:lvl1pPr marL="0" indent="0">
              <a:buNone/>
              <a:defRPr sz="4680">
                <a:solidFill>
                  <a:schemeClr val="tx1">
                    <a:tint val="75000"/>
                  </a:schemeClr>
                </a:solidFill>
                <a:latin typeface="Raleway Light" pitchFamily="2" charset="0"/>
              </a:defRPr>
            </a:lvl1pPr>
            <a:lvl2pPr marL="89154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2pPr>
            <a:lvl3pPr marL="1783080" indent="0">
              <a:buNone/>
              <a:defRPr sz="3510">
                <a:solidFill>
                  <a:schemeClr val="tx1">
                    <a:tint val="75000"/>
                  </a:schemeClr>
                </a:solidFill>
              </a:defRPr>
            </a:lvl3pPr>
            <a:lvl4pPr marL="267462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4pPr>
            <a:lvl5pPr marL="356616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5pPr>
            <a:lvl6pPr marL="445770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6pPr>
            <a:lvl7pPr marL="534924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7pPr>
            <a:lvl8pPr marL="624078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8pPr>
            <a:lvl9pPr marL="713232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C1CD-6D53-41E4-B6A5-D881725395E1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B9B7-5EBD-4146-8B1A-AD9A9B7A2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62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3727-DB1C-4FD7-A3E7-C334FCD70169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6129-AFB9-490D-AB91-E060F9DE1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4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3727-DB1C-4FD7-A3E7-C334FCD70169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6129-AFB9-490D-AB91-E060F9DE1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11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3727-DB1C-4FD7-A3E7-C334FCD70169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6129-AFB9-490D-AB91-E060F9DE1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13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3727-DB1C-4FD7-A3E7-C334FCD70169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6129-AFB9-490D-AB91-E060F9DE1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56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83727-DB1C-4FD7-A3E7-C334FCD70169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56129-AFB9-490D-AB91-E060F9DE1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77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75" r:id="rId4"/>
    <p:sldLayoutId id="2147483674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6E04-20CA-4F65-A91E-4CF11400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Helvetica" pitchFamily="2" charset="0"/>
              </a:rPr>
              <a:t>PyQt</a:t>
            </a:r>
            <a:r>
              <a:rPr lang="en-US" b="1" dirty="0">
                <a:latin typeface="Helvetica" pitchFamily="2" charset="0"/>
              </a:rPr>
              <a:t> </a:t>
            </a:r>
            <a:r>
              <a:rPr lang="en-US" dirty="0">
                <a:latin typeface="Helvetica" pitchFamily="2" charset="0"/>
              </a:rPr>
              <a:t>Basics</a:t>
            </a:r>
            <a:endParaRPr lang="en-IN" dirty="0">
              <a:latin typeface="Helvetica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1052CD-B547-4F34-B3F8-CF311076DB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81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371C-9F52-49C9-B298-2BB55B6C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Placing and arranging widgets</a:t>
            </a:r>
            <a:endParaRPr lang="en-IN" dirty="0">
              <a:latin typeface="Helvetica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C8F7A-B1C2-44FF-A2AD-776B3058EA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Layouts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322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3514-FF11-4525-9DB9-D7886336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Layout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24EE4-0A00-49EE-B4B1-A08C95161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QHBoxLayout</a:t>
            </a:r>
            <a:endParaRPr lang="en-US" dirty="0"/>
          </a:p>
          <a:p>
            <a:r>
              <a:rPr lang="en-US" dirty="0" err="1"/>
              <a:t>QVBoxLayout</a:t>
            </a:r>
            <a:endParaRPr lang="en-US" dirty="0"/>
          </a:p>
          <a:p>
            <a:r>
              <a:rPr lang="en-IN" dirty="0" err="1"/>
              <a:t>QGridLayout</a:t>
            </a:r>
            <a:endParaRPr lang="en-IN" dirty="0"/>
          </a:p>
          <a:p>
            <a:r>
              <a:rPr lang="en-IN" dirty="0" err="1"/>
              <a:t>QFormLayout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2959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371C-9F52-49C9-B298-2BB55B6C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Signal &amp; Slot</a:t>
            </a:r>
            <a:endParaRPr lang="en-IN" dirty="0">
              <a:latin typeface="Helvetica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C8F7A-B1C2-44FF-A2AD-776B3058EA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Backend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043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3514-FF11-4525-9DB9-D7886336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&amp; Slot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24EE4-0A00-49EE-B4B1-A08C95161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Signal</a:t>
            </a:r>
            <a:r>
              <a:rPr lang="en-US" dirty="0"/>
              <a:t> is a special property of an object that can be emitted in response to type of event.</a:t>
            </a:r>
          </a:p>
          <a:p>
            <a:r>
              <a:rPr lang="en-IN" b="1" dirty="0"/>
              <a:t>Slots</a:t>
            </a:r>
            <a:r>
              <a:rPr lang="en-IN" dirty="0"/>
              <a:t> are objects methods that can receive a signal and act in response to it.</a:t>
            </a:r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4442CE-8F17-463B-A9B1-6150F913FBC6}"/>
                  </a:ext>
                </a:extLst>
              </p:cNvPr>
              <p:cNvSpPr txBox="1"/>
              <p:nvPr/>
            </p:nvSpPr>
            <p:spPr>
              <a:xfrm>
                <a:off x="7968343" y="9641576"/>
                <a:ext cx="7898316" cy="1631216"/>
              </a:xfrm>
              <a:prstGeom prst="rect">
                <a:avLst/>
              </a:prstGeom>
              <a:solidFill>
                <a:srgbClr val="66FF99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0" dirty="0">
                    <a:latin typeface="Helvetica" pitchFamily="2" charset="0"/>
                  </a:rPr>
                  <a:t>Signal</a:t>
                </a:r>
                <a:r>
                  <a:rPr lang="en-US" sz="10000" dirty="0"/>
                  <a:t>  </a:t>
                </a:r>
                <a14:m>
                  <m:oMath xmlns:m="http://schemas.openxmlformats.org/officeDocument/2006/math">
                    <m:r>
                      <a:rPr lang="en-US" sz="100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IN" sz="10000" dirty="0">
                    <a:latin typeface="Helvetica" pitchFamily="2" charset="0"/>
                  </a:rPr>
                  <a:t>Slot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4442CE-8F17-463B-A9B1-6150F913F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343" y="9641576"/>
                <a:ext cx="7898316" cy="1631216"/>
              </a:xfrm>
              <a:prstGeom prst="rect">
                <a:avLst/>
              </a:prstGeom>
              <a:blipFill>
                <a:blip r:embed="rId2"/>
                <a:stretch>
                  <a:fillRect l="-8488" t="-22846" r="-7562" b="-415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2537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6E04-20CA-4F65-A91E-4CF11400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Desktop App with </a:t>
            </a:r>
            <a:r>
              <a:rPr lang="en-US" b="1" dirty="0" err="1">
                <a:latin typeface="Helvetica" pitchFamily="2" charset="0"/>
              </a:rPr>
              <a:t>PyQt</a:t>
            </a:r>
            <a:endParaRPr lang="en-IN" b="1" dirty="0">
              <a:latin typeface="Helvetica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1052CD-B547-4F34-B3F8-CF311076DB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00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D235-5459-4645-9E3E-69558B5ED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PyQt</a:t>
            </a:r>
            <a:r>
              <a:rPr lang="en-US" dirty="0"/>
              <a:t> app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0C1E88-81BF-4875-AC39-84044497F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880" y="3206730"/>
            <a:ext cx="9797547" cy="105092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E60332-01DA-48BD-916A-CD12244A840A}"/>
              </a:ext>
            </a:extLst>
          </p:cNvPr>
          <p:cNvSpPr txBox="1"/>
          <p:nvPr/>
        </p:nvSpPr>
        <p:spPr>
          <a:xfrm>
            <a:off x="13280574" y="4572000"/>
            <a:ext cx="3078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PushButton</a:t>
            </a:r>
            <a:endParaRPr lang="en-IN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D557A0-D77E-4D7C-BFB6-B5BE146C6D7A}"/>
              </a:ext>
            </a:extLst>
          </p:cNvPr>
          <p:cNvSpPr txBox="1"/>
          <p:nvPr/>
        </p:nvSpPr>
        <p:spPr>
          <a:xfrm>
            <a:off x="13327125" y="3271228"/>
            <a:ext cx="1682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Label</a:t>
            </a:r>
            <a:endParaRPr lang="en-IN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E82999-C9BA-4A62-B959-34415BF08C37}"/>
              </a:ext>
            </a:extLst>
          </p:cNvPr>
          <p:cNvSpPr txBox="1"/>
          <p:nvPr/>
        </p:nvSpPr>
        <p:spPr>
          <a:xfrm>
            <a:off x="4906585" y="2712328"/>
            <a:ext cx="1682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Icon</a:t>
            </a:r>
            <a:endParaRPr lang="en-IN" sz="28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925E87-A3FD-48E6-B7B4-A2D2D0255357}"/>
              </a:ext>
            </a:extLst>
          </p:cNvPr>
          <p:cNvCxnSpPr>
            <a:endCxn id="9" idx="1"/>
          </p:cNvCxnSpPr>
          <p:nvPr/>
        </p:nvCxnSpPr>
        <p:spPr>
          <a:xfrm flipV="1">
            <a:off x="1966823" y="2973938"/>
            <a:ext cx="2939762" cy="666624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E0D3A6-0BD0-4739-AF94-C97162AA9FB2}"/>
              </a:ext>
            </a:extLst>
          </p:cNvPr>
          <p:cNvCxnSpPr>
            <a:cxnSpLocks/>
          </p:cNvCxnSpPr>
          <p:nvPr/>
        </p:nvCxnSpPr>
        <p:spPr>
          <a:xfrm flipV="1">
            <a:off x="6449684" y="3455894"/>
            <a:ext cx="6830891" cy="1116106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716F24-B8F7-4796-8694-AE9D2F289EDC}"/>
              </a:ext>
            </a:extLst>
          </p:cNvPr>
          <p:cNvCxnSpPr>
            <a:cxnSpLocks/>
          </p:cNvCxnSpPr>
          <p:nvPr/>
        </p:nvCxnSpPr>
        <p:spPr>
          <a:xfrm flipV="1">
            <a:off x="7297947" y="4744962"/>
            <a:ext cx="5848710" cy="43088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C31EE7-AC3C-4349-9480-7F5913EF3DA8}"/>
              </a:ext>
            </a:extLst>
          </p:cNvPr>
          <p:cNvCxnSpPr>
            <a:cxnSpLocks/>
            <a:stCxn id="16" idx="1"/>
          </p:cNvCxnSpPr>
          <p:nvPr/>
        </p:nvCxnSpPr>
        <p:spPr>
          <a:xfrm flipV="1">
            <a:off x="11904453" y="7947611"/>
            <a:ext cx="2467155" cy="1116106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>
            <a:extLst>
              <a:ext uri="{FF2B5EF4-FFF2-40B4-BE49-F238E27FC236}">
                <a16:creationId xmlns:a16="http://schemas.microsoft.com/office/drawing/2014/main" id="{1A5B28FC-48FF-4EA3-B3CC-3EC41F0F43F6}"/>
              </a:ext>
            </a:extLst>
          </p:cNvPr>
          <p:cNvSpPr/>
          <p:nvPr/>
        </p:nvSpPr>
        <p:spPr>
          <a:xfrm>
            <a:off x="10506974" y="5688106"/>
            <a:ext cx="1397479" cy="7096241"/>
          </a:xfrm>
          <a:prstGeom prst="rightBrace">
            <a:avLst>
              <a:gd name="adj1" fmla="val 8333"/>
              <a:gd name="adj2" fmla="val 4756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0AF839-DCB8-4872-8BB9-8DB91F3ADC99}"/>
              </a:ext>
            </a:extLst>
          </p:cNvPr>
          <p:cNvSpPr txBox="1"/>
          <p:nvPr/>
        </p:nvSpPr>
        <p:spPr>
          <a:xfrm>
            <a:off x="14415978" y="7516724"/>
            <a:ext cx="3078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Screen or </a:t>
            </a:r>
            <a:r>
              <a:rPr lang="en-US" sz="2800" b="1" dirty="0" err="1"/>
              <a:t>Pixmap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973265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CFC33-6AFF-4D04-B1EA-C9B150BA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into the Class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EBD2D-61F6-4B93-9946-C1E1ADCB5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9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CC8B-BE71-4BBE-BF5A-BDA77599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A28E4-273D-4DC3-8E74-EDED5813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Qt is a cross-platform application framework that was created for use with C++.</a:t>
            </a:r>
          </a:p>
          <a:p>
            <a:r>
              <a:rPr lang="en-US" dirty="0"/>
              <a:t>Available in both commercial and open-source license</a:t>
            </a:r>
          </a:p>
          <a:p>
            <a:r>
              <a:rPr lang="en-US" dirty="0"/>
              <a:t>Qt is officially pronounced </a:t>
            </a:r>
            <a:r>
              <a:rPr lang="en-US" b="1" i="1" dirty="0"/>
              <a:t>cute, </a:t>
            </a:r>
            <a:r>
              <a:rPr lang="en-US" dirty="0"/>
              <a:t>though many people say </a:t>
            </a:r>
            <a:r>
              <a:rPr lang="en-US" b="1" dirty="0"/>
              <a:t>Q T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2203730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CC8B-BE71-4BBE-BF5A-BDA77599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PyQt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A28E4-273D-4DC3-8E74-EDED5813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PyQt</a:t>
            </a:r>
            <a:r>
              <a:rPr lang="en-US" dirty="0"/>
              <a:t> is a Python library that allows the Qt framework.</a:t>
            </a:r>
          </a:p>
          <a:p>
            <a:r>
              <a:rPr lang="en-US" dirty="0"/>
              <a:t>Developed by Riverbank Computing under the GPL license.</a:t>
            </a:r>
          </a:p>
          <a:p>
            <a:r>
              <a:rPr lang="en-US" dirty="0"/>
              <a:t>It is currently supported on Windows, Linux, macOS, UNIX, Android and iOS.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14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143C-F798-418B-923C-E08D09C7C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</a:t>
            </a:r>
            <a:r>
              <a:rPr lang="en-US" dirty="0" err="1"/>
              <a:t>PyQt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789064-65E6-4B7F-A8F9-02A7335D3A1C}"/>
              </a:ext>
            </a:extLst>
          </p:cNvPr>
          <p:cNvSpPr/>
          <p:nvPr/>
        </p:nvSpPr>
        <p:spPr>
          <a:xfrm>
            <a:off x="7405150" y="3782466"/>
            <a:ext cx="7451305" cy="17448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err="1">
                <a:solidFill>
                  <a:schemeClr val="tx1"/>
                </a:solidFill>
              </a:rPr>
              <a:t>PyQt</a:t>
            </a:r>
            <a:endParaRPr lang="en-IN" sz="7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0C9F3-5D46-4E60-BDB6-009430A937D6}"/>
              </a:ext>
            </a:extLst>
          </p:cNvPr>
          <p:cNvSpPr txBox="1"/>
          <p:nvPr/>
        </p:nvSpPr>
        <p:spPr>
          <a:xfrm>
            <a:off x="12192000" y="6487773"/>
            <a:ext cx="2458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QtWidgets</a:t>
            </a:r>
            <a:endParaRPr 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083DCA-B6B8-42AB-93DF-3686FD690C10}"/>
              </a:ext>
            </a:extLst>
          </p:cNvPr>
          <p:cNvSpPr txBox="1"/>
          <p:nvPr/>
        </p:nvSpPr>
        <p:spPr>
          <a:xfrm>
            <a:off x="12192000" y="7480825"/>
            <a:ext cx="14446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QtGui</a:t>
            </a:r>
            <a:endParaRPr lang="en-US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9ED762-A79E-4AD3-92BF-FC48FAC95997}"/>
              </a:ext>
            </a:extLst>
          </p:cNvPr>
          <p:cNvSpPr txBox="1"/>
          <p:nvPr/>
        </p:nvSpPr>
        <p:spPr>
          <a:xfrm>
            <a:off x="12192000" y="8618006"/>
            <a:ext cx="1696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QtCore</a:t>
            </a:r>
            <a:endParaRPr lang="en-US" sz="40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F1EDDB-C39E-4D3A-A3BA-03168A90821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1130803" y="5527290"/>
            <a:ext cx="0" cy="3466317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283CF6-18AA-4AF2-8FE4-C00940B191A3}"/>
              </a:ext>
            </a:extLst>
          </p:cNvPr>
          <p:cNvCxnSpPr>
            <a:cxnSpLocks/>
          </p:cNvCxnSpPr>
          <p:nvPr/>
        </p:nvCxnSpPr>
        <p:spPr>
          <a:xfrm flipH="1" flipV="1">
            <a:off x="11130802" y="8993607"/>
            <a:ext cx="1061199" cy="7834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493F4F-58D4-4A1B-AB5F-7F452BF0DD7E}"/>
              </a:ext>
            </a:extLst>
          </p:cNvPr>
          <p:cNvCxnSpPr>
            <a:cxnSpLocks/>
          </p:cNvCxnSpPr>
          <p:nvPr/>
        </p:nvCxnSpPr>
        <p:spPr>
          <a:xfrm flipH="1" flipV="1">
            <a:off x="11130802" y="7824022"/>
            <a:ext cx="1061199" cy="7834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2F3AD4-EF24-4DC0-973F-BDBBB2C0115D}"/>
              </a:ext>
            </a:extLst>
          </p:cNvPr>
          <p:cNvCxnSpPr>
            <a:cxnSpLocks/>
          </p:cNvCxnSpPr>
          <p:nvPr/>
        </p:nvCxnSpPr>
        <p:spPr>
          <a:xfrm flipH="1" flipV="1">
            <a:off x="11130801" y="6837799"/>
            <a:ext cx="1061199" cy="7834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651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371C-9F52-49C9-B298-2BB55B6C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Helvetica" pitchFamily="2" charset="0"/>
              </a:rPr>
              <a:t>QtWidget</a:t>
            </a:r>
            <a:endParaRPr lang="en-IN" dirty="0">
              <a:latin typeface="Helvetica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C8F7A-B1C2-44FF-A2AD-776B3058EA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343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3514-FF11-4525-9DB9-D7886336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QWidget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24EE4-0A00-49EE-B4B1-A08C95161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Parent class of all other widgets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5C7799-86DB-4083-8038-80DDF203B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02" y="5679328"/>
            <a:ext cx="12762588" cy="600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4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3514-FF11-4525-9DB9-D7886336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QLabel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24EE4-0A00-49EE-B4B1-A08C95161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Configured to display simple text and images.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91EBC7-B384-4701-9E4A-C79D0AAD2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285" y="5650031"/>
            <a:ext cx="1533525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7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3514-FF11-4525-9DB9-D7886336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QPushButton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24EE4-0A00-49EE-B4B1-A08C95161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Clickable button widget.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BA88B1-0DB0-4CA2-A367-A7D42D3A8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974" y="5279278"/>
            <a:ext cx="1578292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4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3514-FF11-4525-9DB9-D7886336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QComboBox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24EE4-0A00-49EE-B4B1-A08C95161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dropdown.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CC340B-194C-4DFC-871F-2F730F58E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24" y="4744711"/>
            <a:ext cx="13344200" cy="661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96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5401</TotalTime>
  <Words>176</Words>
  <Application>Microsoft Office PowerPoint</Application>
  <PresentationFormat>Custom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Helvetica</vt:lpstr>
      <vt:lpstr>Helvetica Light</vt:lpstr>
      <vt:lpstr>Raleway Black</vt:lpstr>
      <vt:lpstr>Raleway Light</vt:lpstr>
      <vt:lpstr>Office Theme</vt:lpstr>
      <vt:lpstr>PyQt Basics</vt:lpstr>
      <vt:lpstr>Qt</vt:lpstr>
      <vt:lpstr>PyQt</vt:lpstr>
      <vt:lpstr>Hello PyQt</vt:lpstr>
      <vt:lpstr>QtWidget</vt:lpstr>
      <vt:lpstr>QWidget</vt:lpstr>
      <vt:lpstr>QLabel</vt:lpstr>
      <vt:lpstr>QPushButton</vt:lpstr>
      <vt:lpstr>QComboBox</vt:lpstr>
      <vt:lpstr>Placing and arranging widgets</vt:lpstr>
      <vt:lpstr>Layout</vt:lpstr>
      <vt:lpstr>Signal &amp; Slot</vt:lpstr>
      <vt:lpstr>Signal &amp; Slot</vt:lpstr>
      <vt:lpstr>Desktop App with PyQt</vt:lpstr>
      <vt:lpstr>PyQt app</vt:lpstr>
      <vt:lpstr>Get into the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</dc:title>
  <dc:creator>mota zen</dc:creator>
  <cp:lastModifiedBy>3137</cp:lastModifiedBy>
  <cp:revision>132</cp:revision>
  <dcterms:created xsi:type="dcterms:W3CDTF">2021-04-18T17:30:24Z</dcterms:created>
  <dcterms:modified xsi:type="dcterms:W3CDTF">2021-10-01T18:28:35Z</dcterms:modified>
</cp:coreProperties>
</file>