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mp4" ContentType="video/mp4"/>
  <Default Extension="wdp" ContentType="image/vnd.ms-photo"/>
  <Default Extension="m4a" ContentType="audio/mp4"/>
  <Default Extension="png" ContentType="image/p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4" r:id="rId9"/>
    <p:sldId id="263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0"/>
    <p:restoredTop sz="94679"/>
  </p:normalViewPr>
  <p:slideViewPr>
    <p:cSldViewPr snapToGrid="0" snapToObjects="1">
      <p:cViewPr>
        <p:scale>
          <a:sx n="70" d="100"/>
          <a:sy n="70" d="100"/>
        </p:scale>
        <p:origin x="48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9779-EADD-4440-B94A-2A92A91A70EA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1B353-7D17-6C40-9C93-6A2945848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5" Type="http://schemas.microsoft.com/office/2007/relationships/hdphoto" Target="../media/hdphoto3.wdp"/><Relationship Id="rId6" Type="http://schemas.openxmlformats.org/officeDocument/2006/relationships/image" Target="../media/image15.png"/><Relationship Id="rId7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4" Type="http://schemas.openxmlformats.org/officeDocument/2006/relationships/image" Target="../media/image18.pn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BE10567-6165-46A7-867D-4690A16B46D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F4DB1F4-429C-4C85-85D7-C4D81996D3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xmlns="" id="{159C0DA6-71D9-4C96-A774-7FADF5E0A4C4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xmlns="" id="{4B24F6DB-F114-44A7-BB56-D401884E4E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DB50ECD-225E-4F81-AF7B-706DD05F3B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xmlns="" id="{CBC3B006-1357-4969-BC3D-CDD91E492B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xmlns="" id="{0D6E4F1D-B331-41B5-90EF-2236C1EE15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xmlns="" id="{54A60014-21DF-44E5-9137-4335718850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xmlns="" id="{40B768C0-B003-45F4-9A06-EA3509A90B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xmlns="" id="{5E479182-2054-4AD9-823D-81CFAD7F2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xmlns="" id="{A7D912CF-756A-41F1-8BF1-5BA7D1BD05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xmlns="" id="{734B6F35-2160-44B1-AB00-F628C84B14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xmlns="" id="{D8657E76-4F63-44FE-86C5-54CA174FCB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xmlns="" id="{482CEB8C-90E5-4152-8B52-A2881B98A3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xmlns="" id="{85010FC2-BC4C-4692-876D-7FE363BFC6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xmlns="" id="{714C1223-2B78-4715-9ACB-079A60D16D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xmlns="" id="{1D9109D3-C92A-410B-9B43-5F02B2D84E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xmlns="" id="{EF5B327A-A1AE-42F3-815E-84F4AA2948C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xmlns="" id="{77738BDE-751F-4D4C-B4C4-C9DF3EA291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xmlns="" id="{9C8C4AD6-72BF-490C-963C-97C7FD7E7E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xmlns="" id="{94990E31-5AA8-4502-A963-CE1B539DAC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xmlns="" id="{9E703E9D-ED76-449C-A8C0-7A1E24B8B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xmlns="" id="{C70A75E8-C815-4CCF-ABEE-83F19BFE05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xmlns="" id="{E15638E1-6A92-4D31-A034-853A65A754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xmlns="" id="{EA3E8D58-D52B-4300-8A50-5696430D1A6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A Tale of rational inattention theory: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82FFFF"/>
                </a:solidFill>
              </a:rPr>
              <a:t>Mpo624-2018-final project</a:t>
            </a:r>
          </a:p>
          <a:p>
            <a:pPr algn="ctr"/>
            <a:r>
              <a:rPr lang="en-US">
                <a:solidFill>
                  <a:srgbClr val="82FFFF"/>
                </a:solidFill>
              </a:rPr>
              <a:t>By: Kayla Besong</a:t>
            </a:r>
          </a:p>
        </p:txBody>
      </p:sp>
      <p:pic>
        <p:nvPicPr>
          <p:cNvPr id="4" name="story_of_gir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9495" y="600657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18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0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in </a:t>
            </a:r>
            <a:r>
              <a:rPr lang="en-US" dirty="0" err="1" smtClean="0"/>
              <a:t>Streamfunction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 smtClean="0"/>
              <a:t>Was able to create function to process data to:</a:t>
            </a:r>
          </a:p>
          <a:p>
            <a:pPr lvl="1"/>
            <a:r>
              <a:rPr lang="en-US" dirty="0" smtClean="0"/>
              <a:t>Read per snapshot</a:t>
            </a:r>
          </a:p>
          <a:p>
            <a:pPr lvl="1"/>
            <a:r>
              <a:rPr lang="en-US" dirty="0" smtClean="0"/>
              <a:t>Create an animation for and save</a:t>
            </a:r>
          </a:p>
          <a:p>
            <a:r>
              <a:rPr lang="en-US" dirty="0" smtClean="0"/>
              <a:t>Animation tools from notebooks very helpful</a:t>
            </a:r>
          </a:p>
          <a:p>
            <a:r>
              <a:rPr lang="en-US" dirty="0" err="1" smtClean="0"/>
              <a:t>Enhacned</a:t>
            </a:r>
            <a:r>
              <a:rPr lang="en-US" dirty="0" smtClean="0"/>
              <a:t> my analysis </a:t>
            </a:r>
            <a:endParaRPr lang="en-US" dirty="0"/>
          </a:p>
        </p:txBody>
      </p:sp>
      <p:pic>
        <p:nvPicPr>
          <p:cNvPr id="4" name="run_U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58088" y="2249487"/>
            <a:ext cx="4227512" cy="28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1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02" y="2956450"/>
            <a:ext cx="2698939" cy="280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0444" y1="11556" x2="60444" y2="1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2665">
            <a:off x="5289776" y="2151814"/>
            <a:ext cx="1609271" cy="16092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67600" y1="71782" x2="67600" y2="717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57485">
            <a:off x="9073204" y="-351705"/>
            <a:ext cx="2401543" cy="19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3.125E-6 2.59259E-6 C 0.00273 -0.00996 0.00468 -0.02084 0.0082 -0.02963 C 0.01172 -0.0382 0.01588 -0.04607 0.0207 -0.05186 C 0.02695 -0.05926 0.02825 -0.05973 0.0332 -0.07037 C 0.03958 -0.08403 0.03502 -0.08079 0.04362 -0.0926 L 0.06237 -0.11482 C 0.06445 -0.11737 0.06692 -0.11922 0.06862 -0.12223 C 0.08255 -0.14699 0.06757 -0.12362 0.08112 -0.13704 C 0.08554 -0.14144 0.08919 -0.14792 0.09362 -0.15186 C 0.09648 -0.1544 0.09935 -0.15649 0.10195 -0.15926 C 0.10625 -0.16389 0.10976 -0.1713 0.11445 -0.17408 C 0.11862 -0.17662 0.1233 -0.17732 0.12695 -0.18149 C 0.12903 -0.18403 0.13099 -0.18704 0.1332 -0.18889 C 0.13724 -0.19213 0.14205 -0.19213 0.1457 -0.1963 C 0.15312 -0.2051 0.15859 -0.21297 0.16653 -0.21852 C 0.1707 -0.22153 0.17487 -0.22362 0.17903 -0.22593 L 0.19153 -0.23334 L 0.20403 -0.24074 C 0.20612 -0.24213 0.2082 -0.24352 0.21028 -0.24445 C 0.21588 -0.24699 0.22161 -0.24862 0.22695 -0.25186 L 0.26445 -0.27408 L 0.27695 -0.28149 C 0.27903 -0.28264 0.28112 -0.28449 0.2832 -0.28519 L 0.2957 -0.28889 C 0.29922 -0.29005 0.3026 -0.29167 0.30612 -0.2926 C 0.31172 -0.29422 0.31731 -0.29468 0.32278 -0.2963 C 0.32565 -0.29723 0.32825 -0.29908 0.33112 -0.3 C 0.33593 -0.30162 0.34922 -0.29746 0.3457 -0.30371 C 0.34179 -0.31065 0.33463 -0.30371 0.32903 -0.30371 L 0.32903 -0.30371 " pathEditMode="relative" ptsTypes="AAAAAAAAAAAAAAAAAAAAAAAAAAAAA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in </a:t>
            </a:r>
            <a:r>
              <a:rPr lang="en-US" dirty="0" err="1" smtClean="0"/>
              <a:t>Streamfunction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326188" cy="3541714"/>
          </a:xfrm>
        </p:spPr>
        <p:txBody>
          <a:bodyPr/>
          <a:lstStyle/>
          <a:p>
            <a:r>
              <a:rPr lang="en-US" dirty="0" smtClean="0"/>
              <a:t>Was not able to produce an EOF of mean meridional </a:t>
            </a:r>
            <a:r>
              <a:rPr lang="en-US" dirty="0" err="1" smtClean="0"/>
              <a:t>streamfunction</a:t>
            </a:r>
            <a:r>
              <a:rPr lang="en-US" dirty="0" smtClean="0"/>
              <a:t> for a given snapshot</a:t>
            </a:r>
          </a:p>
          <a:p>
            <a:r>
              <a:rPr lang="en-US" dirty="0" smtClean="0"/>
              <a:t>Could not get the matrices to align</a:t>
            </a:r>
          </a:p>
          <a:p>
            <a:r>
              <a:rPr lang="en-US" dirty="0" smtClean="0"/>
              <a:t> Settled for an EOF of produced animation</a:t>
            </a:r>
          </a:p>
          <a:p>
            <a:pPr lvl="1"/>
            <a:r>
              <a:rPr lang="en-US" dirty="0" smtClean="0"/>
              <a:t>Was curious of how EOF of data snapshot would look</a:t>
            </a:r>
          </a:p>
          <a:p>
            <a:pPr lvl="1"/>
            <a:r>
              <a:rPr lang="en-US" dirty="0" smtClean="0"/>
              <a:t>Didn’t have any expectation for results due to it being on the colors versus actual data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905000"/>
            <a:ext cx="3481200" cy="432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729730"/>
            <a:ext cx="6844045" cy="539403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So many </a:t>
            </a:r>
            <a:r>
              <a:rPr lang="en-US" sz="1400" dirty="0" smtClean="0">
                <a:solidFill>
                  <a:srgbClr val="FFFFFF"/>
                </a:solidFill>
              </a:rPr>
              <a:t>tools</a:t>
            </a:r>
          </a:p>
          <a:p>
            <a:pPr lvl="1"/>
            <a:r>
              <a:rPr lang="en-US" sz="1000" dirty="0" smtClean="0">
                <a:solidFill>
                  <a:srgbClr val="FFFFFF"/>
                </a:solidFill>
              </a:rPr>
              <a:t>Great resources 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Too little </a:t>
            </a:r>
            <a:r>
              <a:rPr lang="en-US" sz="1400" dirty="0" smtClean="0">
                <a:solidFill>
                  <a:srgbClr val="FFFFFF"/>
                </a:solidFill>
              </a:rPr>
              <a:t>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Not even sure if I am applying tools correctly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0710" y="2185988"/>
            <a:ext cx="9094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COMPS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735" b="78936" l="400" r="88400">
                        <a14:foregroundMark x1="46000" y1="56597" x2="46000" y2="565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96" r="7905" b="22223"/>
          <a:stretch/>
        </p:blipFill>
        <p:spPr>
          <a:xfrm rot="20310600">
            <a:off x="5763738" y="3343788"/>
            <a:ext cx="1415656" cy="14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8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>
            <a:extLst>
              <a:ext uri="{FF2B5EF4-FFF2-40B4-BE49-F238E27FC236}">
                <a16:creationId xmlns:a16="http://schemas.microsoft.com/office/drawing/2014/main" xmlns="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xmlns="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xmlns="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xmlns="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8">
              <a:extLst>
                <a:ext uri="{FF2B5EF4-FFF2-40B4-BE49-F238E27FC236}">
                  <a16:creationId xmlns:a16="http://schemas.microsoft.com/office/drawing/2014/main" xmlns="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xmlns="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xmlns="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xmlns="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xmlns="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xmlns="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xmlns="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xmlns="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xmlns="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xmlns="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xmlns="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xmlns="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xmlns="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xmlns="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xmlns="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xmlns="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xmlns="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xmlns="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6">
              <a:extLst>
                <a:ext uri="{FF2B5EF4-FFF2-40B4-BE49-F238E27FC236}">
                  <a16:creationId xmlns:a16="http://schemas.microsoft.com/office/drawing/2014/main" xmlns="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7">
              <a:extLst>
                <a:ext uri="{FF2B5EF4-FFF2-40B4-BE49-F238E27FC236}">
                  <a16:creationId xmlns:a16="http://schemas.microsoft.com/office/drawing/2014/main" xmlns="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xmlns="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xmlns="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xmlns="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xmlns="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xmlns="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Rectangle 33">
              <a:extLst>
                <a:ext uri="{FF2B5EF4-FFF2-40B4-BE49-F238E27FC236}">
                  <a16:creationId xmlns:a16="http://schemas.microsoft.com/office/drawing/2014/main" xmlns="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xmlns="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xmlns="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xmlns="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xmlns="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xmlns="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xmlns="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xmlns="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1">
              <a:extLst>
                <a:ext uri="{FF2B5EF4-FFF2-40B4-BE49-F238E27FC236}">
                  <a16:creationId xmlns:a16="http://schemas.microsoft.com/office/drawing/2014/main" xmlns="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2">
              <a:extLst>
                <a:ext uri="{FF2B5EF4-FFF2-40B4-BE49-F238E27FC236}">
                  <a16:creationId xmlns:a16="http://schemas.microsoft.com/office/drawing/2014/main" xmlns="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3">
              <a:extLst>
                <a:ext uri="{FF2B5EF4-FFF2-40B4-BE49-F238E27FC236}">
                  <a16:creationId xmlns:a16="http://schemas.microsoft.com/office/drawing/2014/main" xmlns="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4">
              <a:extLst>
                <a:ext uri="{FF2B5EF4-FFF2-40B4-BE49-F238E27FC236}">
                  <a16:creationId xmlns:a16="http://schemas.microsoft.com/office/drawing/2014/main" xmlns="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45">
              <a:extLst>
                <a:ext uri="{FF2B5EF4-FFF2-40B4-BE49-F238E27FC236}">
                  <a16:creationId xmlns:a16="http://schemas.microsoft.com/office/drawing/2014/main" xmlns="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46">
              <a:extLst>
                <a:ext uri="{FF2B5EF4-FFF2-40B4-BE49-F238E27FC236}">
                  <a16:creationId xmlns:a16="http://schemas.microsoft.com/office/drawing/2014/main" xmlns="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7">
              <a:extLst>
                <a:ext uri="{FF2B5EF4-FFF2-40B4-BE49-F238E27FC236}">
                  <a16:creationId xmlns:a16="http://schemas.microsoft.com/office/drawing/2014/main" xmlns="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8">
              <a:extLst>
                <a:ext uri="{FF2B5EF4-FFF2-40B4-BE49-F238E27FC236}">
                  <a16:creationId xmlns:a16="http://schemas.microsoft.com/office/drawing/2014/main" xmlns="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9">
              <a:extLst>
                <a:ext uri="{FF2B5EF4-FFF2-40B4-BE49-F238E27FC236}">
                  <a16:creationId xmlns:a16="http://schemas.microsoft.com/office/drawing/2014/main" xmlns="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0">
              <a:extLst>
                <a:ext uri="{FF2B5EF4-FFF2-40B4-BE49-F238E27FC236}">
                  <a16:creationId xmlns:a16="http://schemas.microsoft.com/office/drawing/2014/main" xmlns="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xmlns="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xmlns="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3">
              <a:extLst>
                <a:ext uri="{FF2B5EF4-FFF2-40B4-BE49-F238E27FC236}">
                  <a16:creationId xmlns:a16="http://schemas.microsoft.com/office/drawing/2014/main" xmlns="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xmlns="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5">
              <a:extLst>
                <a:ext uri="{FF2B5EF4-FFF2-40B4-BE49-F238E27FC236}">
                  <a16:creationId xmlns:a16="http://schemas.microsoft.com/office/drawing/2014/main" xmlns="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6">
              <a:extLst>
                <a:ext uri="{FF2B5EF4-FFF2-40B4-BE49-F238E27FC236}">
                  <a16:creationId xmlns:a16="http://schemas.microsoft.com/office/drawing/2014/main" xmlns="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7">
              <a:extLst>
                <a:ext uri="{FF2B5EF4-FFF2-40B4-BE49-F238E27FC236}">
                  <a16:creationId xmlns:a16="http://schemas.microsoft.com/office/drawing/2014/main" xmlns="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8">
              <a:extLst>
                <a:ext uri="{FF2B5EF4-FFF2-40B4-BE49-F238E27FC236}">
                  <a16:creationId xmlns:a16="http://schemas.microsoft.com/office/drawing/2014/main" xmlns="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1840154"/>
            <a:ext cx="3525628" cy="292369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Rational inattention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67" y="3602038"/>
            <a:ext cx="537633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/>
                </a:solidFill>
              </a:rPr>
              <a:t> The effects of the cost of information acquisition on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42820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486586"/>
            <a:ext cx="8801100" cy="44316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14451" y="186718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Expectations are the blueprints </a:t>
            </a:r>
            <a:r>
              <a:rPr lang="en-US" sz="2800" smtClean="0"/>
              <a:t>for disappointment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96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67717"/>
            <a:ext cx="9905998" cy="1478570"/>
          </a:xfrm>
        </p:spPr>
        <p:txBody>
          <a:bodyPr/>
          <a:lstStyle/>
          <a:p>
            <a:r>
              <a:rPr lang="en-US" dirty="0" smtClean="0"/>
              <a:t>Goals and hopes for the project: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the </a:t>
            </a:r>
            <a:r>
              <a:rPr lang="en-US" dirty="0" err="1" smtClean="0"/>
              <a:t>Drillsdown</a:t>
            </a:r>
            <a:r>
              <a:rPr lang="en-US" dirty="0" smtClean="0"/>
              <a:t> IDV Access Notebook to extract data for the ’Ridiculously Resilient Ridge’ of 2018</a:t>
            </a:r>
          </a:p>
          <a:p>
            <a:pPr lvl="1"/>
            <a:r>
              <a:rPr lang="en-US" dirty="0" err="1" smtClean="0"/>
              <a:t>Streamfunction</a:t>
            </a:r>
            <a:endParaRPr lang="en-US" dirty="0" smtClean="0"/>
          </a:p>
          <a:p>
            <a:pPr lvl="1"/>
            <a:r>
              <a:rPr lang="en-US" dirty="0" smtClean="0"/>
              <a:t>Vorticity </a:t>
            </a:r>
          </a:p>
          <a:p>
            <a:pPr lvl="1"/>
            <a:r>
              <a:rPr lang="en-US" dirty="0" smtClean="0"/>
              <a:t>Satellite </a:t>
            </a:r>
          </a:p>
          <a:p>
            <a:r>
              <a:rPr lang="en-US" dirty="0" smtClean="0"/>
              <a:t>Perform regression using </a:t>
            </a:r>
            <a:r>
              <a:rPr lang="en-US" dirty="0" err="1" smtClean="0"/>
              <a:t>streamfunction</a:t>
            </a:r>
            <a:r>
              <a:rPr lang="en-US" dirty="0" smtClean="0"/>
              <a:t> + vorticity</a:t>
            </a:r>
          </a:p>
          <a:p>
            <a:r>
              <a:rPr lang="en-US" dirty="0" smtClean="0"/>
              <a:t>Consider FFT of variables through lifetime of event</a:t>
            </a:r>
          </a:p>
          <a:p>
            <a:pPr lvl="1"/>
            <a:r>
              <a:rPr lang="en-US" dirty="0" smtClean="0"/>
              <a:t>Including before and after</a:t>
            </a:r>
          </a:p>
          <a:p>
            <a:r>
              <a:rPr lang="en-US" dirty="0" smtClean="0"/>
              <a:t>Perform EOF-Image analysis on the Satellite image</a:t>
            </a:r>
          </a:p>
          <a:p>
            <a:pPr lvl="1"/>
            <a:r>
              <a:rPr lang="en-US" dirty="0" smtClean="0"/>
              <a:t>Question I had from class previously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1752600"/>
            <a:ext cx="307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Print" charset="0"/>
                <a:ea typeface="Segoe Print" charset="0"/>
                <a:cs typeface="Segoe Print" charset="0"/>
              </a:rPr>
              <a:t>Expectations</a:t>
            </a:r>
            <a:endParaRPr lang="en-US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hopes for the project: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could not find the data I was looking for</a:t>
            </a:r>
          </a:p>
          <a:p>
            <a:r>
              <a:rPr lang="en-US" dirty="0" smtClean="0"/>
              <a:t>IDV notebook would not load</a:t>
            </a:r>
          </a:p>
          <a:p>
            <a:pPr lvl="1"/>
            <a:r>
              <a:rPr lang="en-US" dirty="0" smtClean="0"/>
              <a:t>Did not have the correct packages installed</a:t>
            </a:r>
          </a:p>
          <a:p>
            <a:pPr lvl="1"/>
            <a:r>
              <a:rPr lang="en-US" dirty="0" smtClean="0"/>
              <a:t>Debugging process not straightforward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02" y="3312050"/>
            <a:ext cx="2175243" cy="2264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0444" y1="11556" x2="60444" y2="1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2665">
            <a:off x="12064926" y="873122"/>
            <a:ext cx="1609271" cy="1609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412" y="1818243"/>
            <a:ext cx="307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Print" charset="0"/>
                <a:ea typeface="Segoe Print" charset="0"/>
                <a:cs typeface="Segoe Print" charset="0"/>
              </a:rPr>
              <a:t>Reality</a:t>
            </a:r>
            <a:endParaRPr 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7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4 -0.09329 L -0.02344 -0.09306 C -0.03047 -0.09237 -0.03763 -0.0919 -0.0444 -0.09005 C -0.04688 -0.08959 -0.04909 -0.08774 -0.0513 -0.08658 C -0.0832 -0.07385 -0.05729 -0.08612 -0.08372 -0.07292 L -0.09766 -0.06598 C -0.09987 -0.06505 -0.10247 -0.06482 -0.10443 -0.0625 C -0.1069 -0.06042 -0.10899 -0.05787 -0.11146 -0.05579 C -0.1138 -0.0544 -0.11641 -0.0544 -0.11836 -0.05232 C -0.12344 -0.04838 -0.12761 -0.04329 -0.13229 -0.03866 C -0.13451 -0.03635 -0.13672 -0.03334 -0.13932 -0.03172 L -0.14622 -0.02824 C -0.14844 -0.025 -0.15065 -0.02107 -0.153 -0.01806 C -0.15755 -0.0132 -0.16237 -0.00903 -0.16693 -0.0044 C -0.16927 -0.00209 -0.17201 -0.00047 -0.17396 0.00254 C -0.18281 0.01551 -0.17826 0.00995 -0.18789 0.01967 C -0.19609 0.03796 -0.19063 0.02685 -0.20625 0.05046 C -0.20859 0.05393 -0.21146 0.05671 -0.21328 0.06088 C -0.22474 0.08634 -0.21003 0.05486 -0.22474 0.08125 C -0.22669 0.08449 -0.22761 0.08842 -0.22943 0.09166 C -0.23151 0.09513 -0.23425 0.09814 -0.23646 0.10185 C -0.23815 0.10486 -0.23932 0.10902 -0.24089 0.11226 C -0.24323 0.11597 -0.24596 0.11875 -0.24792 0.12245 C -0.25143 0.12893 -0.25404 0.13611 -0.25716 0.14305 C -0.25872 0.14652 -0.26081 0.1493 -0.26185 0.15347 L -0.26641 0.17384 C -0.26732 0.17731 -0.26745 0.18101 -0.26875 0.18426 C -0.27474 0.19745 -0.27253 0.19051 -0.27552 0.20463 L -0.27331 0.21504 L -0.27331 0.21551 " pathEditMode="relative" rAng="0" ptsTypes="AAAAAAAAAAAAAAAAAAAAAAAAAAAA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1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tools we learned in class to help analyze my GFD2 project</a:t>
            </a:r>
          </a:p>
          <a:p>
            <a:pPr lvl="1"/>
            <a:r>
              <a:rPr lang="en-US" dirty="0" smtClean="0"/>
              <a:t>Explore relationship of energy transfer</a:t>
            </a:r>
          </a:p>
          <a:p>
            <a:pPr lvl="2"/>
            <a:r>
              <a:rPr lang="en-US" dirty="0" smtClean="0"/>
              <a:t>How non-linear is the relationship?</a:t>
            </a:r>
          </a:p>
          <a:p>
            <a:pPr lvl="2"/>
            <a:r>
              <a:rPr lang="en-US" dirty="0" smtClean="0"/>
              <a:t>Perhaps a wavelet analysis if not too complex </a:t>
            </a:r>
          </a:p>
          <a:p>
            <a:pPr lvl="1"/>
            <a:r>
              <a:rPr lang="en-US" dirty="0" smtClean="0"/>
              <a:t>Look at the evolution of </a:t>
            </a:r>
            <a:r>
              <a:rPr lang="en-US" dirty="0" err="1" smtClean="0"/>
              <a:t>streamfunction</a:t>
            </a:r>
            <a:r>
              <a:rPr lang="en-US" dirty="0" smtClean="0"/>
              <a:t> output</a:t>
            </a:r>
          </a:p>
          <a:p>
            <a:pPr lvl="2"/>
            <a:r>
              <a:rPr lang="en-US" dirty="0" smtClean="0"/>
              <a:t>Create animation to more easily view snapshots overtime </a:t>
            </a:r>
          </a:p>
          <a:p>
            <a:pPr lvl="2"/>
            <a:r>
              <a:rPr lang="en-US" dirty="0" smtClean="0"/>
              <a:t>Choose interesting run that corresponds with interesting points in energy over time to perform an EOF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hopes for the project: part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412" y="1803956"/>
            <a:ext cx="307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Print" charset="0"/>
                <a:ea typeface="Segoe Print" charset="0"/>
                <a:cs typeface="Segoe Print" charset="0"/>
              </a:rPr>
              <a:t>Expectations</a:t>
            </a:r>
            <a:endParaRPr lang="en-US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14BE714-4E73-4D5F-8FE1-1293336760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9784C132-48CC-48E2-B92D-79EBF5EFE8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274320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6F6A848C-630F-44DE-93AE-7C2F7BCDB6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959" y="0"/>
            <a:ext cx="91440" cy="283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7" y="701340"/>
            <a:ext cx="1597730" cy="1509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5" y="2962805"/>
            <a:ext cx="5431367" cy="1778772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FA1F8F0C-921B-4EF9-BA35-B5F73B11B5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60128" y="0"/>
            <a:ext cx="91440" cy="283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134" y="791212"/>
            <a:ext cx="1597730" cy="133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577" y="944993"/>
            <a:ext cx="1597730" cy="1022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en-US" dirty="0"/>
              <a:t>Reality in Energy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Tx/>
            </a:pPr>
            <a:r>
              <a:rPr lang="en-US" sz="2300" dirty="0"/>
              <a:t>Developed function to read in data based on run number + energy type</a:t>
            </a:r>
          </a:p>
          <a:p>
            <a:pPr>
              <a:spcBef>
                <a:spcPts val="0"/>
              </a:spcBef>
              <a:spcAft>
                <a:spcPts val="600"/>
              </a:spcAft>
              <a:buSzTx/>
            </a:pPr>
            <a:r>
              <a:rPr lang="en-US" sz="2300" dirty="0"/>
              <a:t>Plotted to see evolution of time and relationship between energetics </a:t>
            </a:r>
            <a:endParaRPr lang="en-US" sz="2300" dirty="0" smtClean="0"/>
          </a:p>
          <a:p>
            <a:pPr>
              <a:spcBef>
                <a:spcPts val="0"/>
              </a:spcBef>
              <a:spcAft>
                <a:spcPts val="600"/>
              </a:spcAft>
              <a:buSzTx/>
            </a:pPr>
            <a:r>
              <a:rPr lang="en-US" sz="2300" dirty="0" smtClean="0"/>
              <a:t>Just read a paper on wavelet decomposition of energetics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SzTx/>
            </a:pPr>
            <a:r>
              <a:rPr lang="en-US" sz="1900" dirty="0" smtClean="0"/>
              <a:t>We have a notebook on wavelet decomposition!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SzTx/>
            </a:pPr>
            <a:r>
              <a:rPr lang="en-US" sz="1900" dirty="0" smtClean="0"/>
              <a:t>Why don’t I try that! </a:t>
            </a:r>
            <a:endParaRPr lang="en-US" sz="1700" dirty="0"/>
          </a:p>
          <a:p>
            <a:pPr>
              <a:spcBef>
                <a:spcPts val="0"/>
              </a:spcBef>
              <a:spcAft>
                <a:spcPts val="600"/>
              </a:spcAft>
              <a:buSzTx/>
            </a:pPr>
            <a:endParaRPr lang="en-US" sz="2300" dirty="0"/>
          </a:p>
          <a:p>
            <a:pPr>
              <a:spcBef>
                <a:spcPts val="0"/>
              </a:spcBef>
              <a:spcAft>
                <a:spcPts val="600"/>
              </a:spcAft>
              <a:buSzTx/>
            </a:pPr>
            <a:endParaRPr lang="en-US" sz="2300" dirty="0"/>
          </a:p>
          <a:p>
            <a:pPr lvl="1">
              <a:spcBef>
                <a:spcPts val="0"/>
              </a:spcBef>
              <a:spcAft>
                <a:spcPts val="600"/>
              </a:spcAft>
              <a:buSzTx/>
            </a:pPr>
            <a:endParaRPr lang="en-US" sz="23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30" y="4864522"/>
            <a:ext cx="3639612" cy="17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545387" cy="1478570"/>
          </a:xfrm>
        </p:spPr>
        <p:txBody>
          <a:bodyPr>
            <a:normAutofit/>
          </a:bodyPr>
          <a:lstStyle/>
          <a:p>
            <a:r>
              <a:rPr lang="en-US" dirty="0"/>
              <a:t>Reality in Energy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Tx/>
            </a:pPr>
            <a:endParaRPr lang="en-US" sz="2300" dirty="0"/>
          </a:p>
          <a:p>
            <a:pPr>
              <a:spcBef>
                <a:spcPts val="0"/>
              </a:spcBef>
              <a:spcAft>
                <a:spcPts val="600"/>
              </a:spcAft>
              <a:buSzTx/>
            </a:pPr>
            <a:endParaRPr lang="en-US" sz="2300" dirty="0"/>
          </a:p>
          <a:p>
            <a:pPr lvl="1">
              <a:spcBef>
                <a:spcPts val="0"/>
              </a:spcBef>
              <a:spcAft>
                <a:spcPts val="600"/>
              </a:spcAft>
              <a:buSzTx/>
            </a:pPr>
            <a:endParaRPr lang="en-US" sz="23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93813" y="2401887"/>
            <a:ext cx="4685530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SzTx/>
            </a:pPr>
            <a:r>
              <a:rPr lang="en-US" sz="2300" dirty="0" smtClean="0"/>
              <a:t>The wavelet transform was highly complex </a:t>
            </a:r>
          </a:p>
          <a:p>
            <a:pPr>
              <a:spcBef>
                <a:spcPts val="0"/>
              </a:spcBef>
              <a:spcAft>
                <a:spcPts val="600"/>
              </a:spcAft>
              <a:buSzTx/>
            </a:pPr>
            <a:r>
              <a:rPr lang="en-US" sz="2300" dirty="0" smtClean="0"/>
              <a:t>Was not sure if my data was even applicable to the code provided </a:t>
            </a:r>
          </a:p>
          <a:p>
            <a:pPr>
              <a:spcBef>
                <a:spcPts val="0"/>
              </a:spcBef>
              <a:spcAft>
                <a:spcPts val="600"/>
              </a:spcAft>
              <a:buSzTx/>
            </a:pPr>
            <a:r>
              <a:rPr lang="en-US" sz="2300" dirty="0" smtClean="0"/>
              <a:t>Considered FFT as well </a:t>
            </a:r>
          </a:p>
          <a:p>
            <a:pPr>
              <a:spcBef>
                <a:spcPts val="0"/>
              </a:spcBef>
              <a:spcAft>
                <a:spcPts val="600"/>
              </a:spcAft>
              <a:buSzTx/>
            </a:pPr>
            <a:endParaRPr lang="en-US" sz="2300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SzTx/>
            </a:pPr>
            <a:endParaRPr lang="en-US" sz="23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6" r="7905" b="22223"/>
          <a:stretch/>
        </p:blipFill>
        <p:spPr>
          <a:xfrm>
            <a:off x="7904503" y="2343945"/>
            <a:ext cx="3550897" cy="3530600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 rot="20122560" flipH="1">
            <a:off x="5809098" y="1973450"/>
            <a:ext cx="2265209" cy="1363882"/>
          </a:xfrm>
          <a:prstGeom prst="cloudCallout">
            <a:avLst>
              <a:gd name="adj1" fmla="val -39276"/>
              <a:gd name="adj2" fmla="val 81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‘Does my answer make sense?’</a:t>
            </a:r>
            <a:endParaRPr lang="en-US" b="1" dirty="0"/>
          </a:p>
        </p:txBody>
      </p:sp>
      <p:sp>
        <p:nvSpPr>
          <p:cNvPr id="15" name="Cloud Callout 14"/>
          <p:cNvSpPr/>
          <p:nvPr/>
        </p:nvSpPr>
        <p:spPr>
          <a:xfrm rot="616395" flipH="1">
            <a:off x="7831734" y="1194106"/>
            <a:ext cx="1803628" cy="1173880"/>
          </a:xfrm>
          <a:prstGeom prst="cloudCallout">
            <a:avLst>
              <a:gd name="adj1" fmla="val -39276"/>
              <a:gd name="adj2" fmla="val 81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‘I have no clue’</a:t>
            </a:r>
            <a:endParaRPr lang="en-US" b="1" dirty="0"/>
          </a:p>
        </p:txBody>
      </p:sp>
      <p:sp>
        <p:nvSpPr>
          <p:cNvPr id="17" name="Cloud Callout 16"/>
          <p:cNvSpPr/>
          <p:nvPr/>
        </p:nvSpPr>
        <p:spPr>
          <a:xfrm rot="616395">
            <a:off x="9868261" y="1416085"/>
            <a:ext cx="2199171" cy="1362007"/>
          </a:xfrm>
          <a:prstGeom prst="cloudCallout">
            <a:avLst>
              <a:gd name="adj1" fmla="val -39276"/>
              <a:gd name="adj2" fmla="val 81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‘Probably not’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83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02" y="2956450"/>
            <a:ext cx="2698939" cy="280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0444" y1="11556" x2="60444" y2="1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2665">
            <a:off x="10251924" y="-1940075"/>
            <a:ext cx="1609271" cy="16092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4 -0.09329 L -0.02344 -0.09259 C -0.03411 -0.0912 -0.04492 -0.09005 -0.05508 -0.08588 C -0.05872 -0.08495 -0.06211 -0.08079 -0.06536 -0.07824 C -0.11341 -0.04977 -0.07448 -0.07708 -0.11419 -0.04768 L -0.13516 -0.03218 C -0.13854 -0.03009 -0.14245 -0.02963 -0.14531 -0.0243 C -0.14909 -0.01968 -0.15221 -0.01412 -0.15599 -0.00949 C -0.1595 -0.00625 -0.16341 -0.00625 -0.16627 -0.00162 C -0.17396 0.00718 -0.18021 0.01852 -0.18724 0.02894 C -0.19062 0.03403 -0.19401 0.04074 -0.19792 0.04445 L -0.2082 0.05208 C -0.21159 0.05926 -0.21497 0.06806 -0.21849 0.075 C -0.22526 0.08565 -0.23255 0.09514 -0.23945 0.10532 C -0.24297 0.11065 -0.247 0.11412 -0.25 0.12083 C -0.26328 0.14977 -0.25651 0.1375 -0.27096 0.15926 C -0.28333 0.19977 -0.275 0.175 -0.29857 0.22778 C -0.30208 0.23542 -0.30638 0.24167 -0.30911 0.25093 C -0.32643 0.30787 -0.3043 0.2375 -0.32643 0.29653 C -0.3293 0.3037 -0.33073 0.3125 -0.33346 0.31968 C -0.33659 0.32755 -0.34075 0.33426 -0.34401 0.34259 C -0.34661 0.34931 -0.34831 0.35857 -0.35065 0.36574 C -0.35417 0.37407 -0.35833 0.38032 -0.36133 0.38843 C -0.36654 0.40301 -0.37044 0.41898 -0.37513 0.43449 C -0.37747 0.44236 -0.3806 0.44861 -0.38229 0.45787 L -0.38906 0.50324 C -0.39049 0.51111 -0.39062 0.51945 -0.39258 0.52662 C -0.40156 0.55602 -0.39831 0.54051 -0.40273 0.57222 L -0.39948 0.59537 L -0.39948 0.59653 " pathEditMode="relative" rAng="0" ptsTypes="AAAAAAAAAAAAAAAAAAAAAAAAAAAA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3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67</TotalTime>
  <Words>411</Words>
  <Application>Microsoft Macintosh PowerPoint</Application>
  <PresentationFormat>Widescreen</PresentationFormat>
  <Paragraphs>67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Segoe Print</vt:lpstr>
      <vt:lpstr>Trebuchet MS</vt:lpstr>
      <vt:lpstr>Tw Cen MT</vt:lpstr>
      <vt:lpstr>Arial</vt:lpstr>
      <vt:lpstr>Circuit</vt:lpstr>
      <vt:lpstr>A Tale of rational inattention theory:</vt:lpstr>
      <vt:lpstr>Rational inattention theory</vt:lpstr>
      <vt:lpstr>Expectations are the blueprints for disappointment</vt:lpstr>
      <vt:lpstr>Goals and hopes for the project: part 1</vt:lpstr>
      <vt:lpstr>Goals and hopes for the project: part 1</vt:lpstr>
      <vt:lpstr>Goals and hopes for the project: part 2</vt:lpstr>
      <vt:lpstr>Reality in Energy Analysis</vt:lpstr>
      <vt:lpstr>Reality in Energy Analysis</vt:lpstr>
      <vt:lpstr>Reality</vt:lpstr>
      <vt:lpstr>Reality in Streamfunction analysis</vt:lpstr>
      <vt:lpstr>Reality</vt:lpstr>
      <vt:lpstr>Reality in Streamfunction analysis</vt:lpstr>
      <vt:lpstr>Conclusion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Tale of rational inattention theory:</dc:title>
  <dc:creator>Besong, Kayla</dc:creator>
  <cp:lastModifiedBy>Besong, Kayla</cp:lastModifiedBy>
  <cp:revision>8</cp:revision>
  <dcterms:created xsi:type="dcterms:W3CDTF">2018-05-03T12:49:29Z</dcterms:created>
  <dcterms:modified xsi:type="dcterms:W3CDTF">2018-05-03T13:57:01Z</dcterms:modified>
</cp:coreProperties>
</file>