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4" r:id="rId6"/>
    <p:sldId id="260" r:id="rId7"/>
    <p:sldId id="271" r:id="rId8"/>
    <p:sldId id="261" r:id="rId9"/>
    <p:sldId id="263" r:id="rId10"/>
    <p:sldId id="273" r:id="rId11"/>
    <p:sldId id="264" r:id="rId12"/>
    <p:sldId id="268" r:id="rId13"/>
    <p:sldId id="272" r:id="rId14"/>
    <p:sldId id="266" r:id="rId15"/>
    <p:sldId id="275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90B"/>
    <a:srgbClr val="5AA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1" autoAdjust="0"/>
    <p:restoredTop sz="86458" autoAdjust="0"/>
  </p:normalViewPr>
  <p:slideViewPr>
    <p:cSldViewPr snapToGrid="0">
      <p:cViewPr>
        <p:scale>
          <a:sx n="112" d="100"/>
          <a:sy n="112" d="100"/>
        </p:scale>
        <p:origin x="1024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BFE35-FBBE-6642-A181-748AD057A261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217FF-907E-854D-8DC9-2D5AC6C4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217FF-907E-854D-8DC9-2D5AC6C4D3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217FF-907E-854D-8DC9-2D5AC6C4D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 sites including account management, project management, request forms, HPC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217FF-907E-854D-8DC9-2D5AC6C4D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7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217FF-907E-854D-8DC9-2D5AC6C4D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NB!! Remember that Pegasus is available</a:t>
            </a:r>
            <a:r>
              <a:rPr lang="en-US" baseline="0" dirty="0" smtClean="0"/>
              <a:t> from within the UM’s secure network connections only!!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217FF-907E-854D-8DC9-2D5AC6C4D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217FF-907E-854D-8DC9-2D5AC6C4D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217FF-907E-854D-8DC9-2D5AC6C4D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14D0CBB3-CF4C-FB49-A6EF-9A49DA96C8B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15DADA01-C31E-534F-ABDE-423059009A7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6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6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quartz.macosforge.org/" TargetMode="External"/><Relationship Id="rId4" Type="http://schemas.openxmlformats.org/officeDocument/2006/relationships/hyperlink" Target="http://sourceforge.net/projects/xming/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.ccs.miami.ed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download.php?type=client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://ccs.miami.edu/ac/docs/#fts" TargetMode="External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s.miami.edu/hpc/lsf/9.1.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cs.miami.edu/ac/docs" TargetMode="External"/><Relationship Id="rId4" Type="http://schemas.openxmlformats.org/officeDocument/2006/relationships/hyperlink" Target="http://ccs.miami.edu/ac/docs-linux/" TargetMode="External"/><Relationship Id="rId5" Type="http://schemas.openxmlformats.org/officeDocument/2006/relationships/hyperlink" Target="https://portal.ccs.miami.edu/" TargetMode="External"/><Relationship Id="rId6" Type="http://schemas.openxmlformats.org/officeDocument/2006/relationships/hyperlink" Target="http://ccs.miami.edu/ac/support/" TargetMode="External"/><Relationship Id="rId7" Type="http://schemas.openxmlformats.org/officeDocument/2006/relationships/hyperlink" Target="mailto:hpc@ccs.miami.edu" TargetMode="External"/><Relationship Id="rId8" Type="http://schemas.openxmlformats.org/officeDocument/2006/relationships/image" Target="../media/image20.png"/><Relationship Id="rId9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cs.miami.edu/ac/polic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cs.miami.edu/ac" TargetMode="External"/><Relationship Id="rId3" Type="http://schemas.openxmlformats.org/officeDocument/2006/relationships/hyperlink" Target="https://portal.ccs.miami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cs.miami.edu/" TargetMode="Externa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cs.miami.edu/ac" TargetMode="External"/><Relationship Id="rId4" Type="http://schemas.openxmlformats.org/officeDocument/2006/relationships/hyperlink" Target="http://ccs.miami.edu/ac/doc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ccs.miami.edu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.ccs.miami.ed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putty.org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762" y="0"/>
            <a:ext cx="7919030" cy="1843958"/>
          </a:xfrm>
        </p:spPr>
        <p:txBody>
          <a:bodyPr>
            <a:normAutofit fontScale="9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Introduction to UM CCS and Pegasus supercomputer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398" y="3794760"/>
            <a:ext cx="7944801" cy="281659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Natalie Perlin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(</a:t>
            </a:r>
            <a:r>
              <a:rPr lang="en-US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nperlin@rsmas.miami.edu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; </a:t>
            </a:r>
            <a:r>
              <a:rPr lang="en-US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hpc@ccs.miami.edu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i="1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Center of Computational Science,</a:t>
            </a:r>
          </a:p>
          <a:p>
            <a:pPr>
              <a:spcBef>
                <a:spcPct val="0"/>
              </a:spcBef>
            </a:pPr>
            <a:r>
              <a:rPr lang="en-US" i="1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Rosenstiel</a:t>
            </a:r>
            <a:r>
              <a:rPr lang="en-US" i="1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 School of Marine and Atmospheric Sciences, University of Miami</a:t>
            </a:r>
          </a:p>
          <a:p>
            <a:pPr>
              <a:spcBef>
                <a:spcPct val="0"/>
              </a:spcBef>
            </a:pPr>
            <a:r>
              <a:rPr lang="en-US" i="1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September 14, 2018</a:t>
            </a:r>
            <a:endParaRPr lang="en-US" i="1" dirty="0">
              <a:ln w="50800"/>
              <a:solidFill>
                <a:schemeClr val="bg1">
                  <a:shade val="50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098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41" y="1385629"/>
            <a:ext cx="8938799" cy="54944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SSH – Linux:</a:t>
            </a: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chemeClr val="bg1"/>
                </a:solidFill>
                <a:effectLst/>
              </a:rPr>
              <a:t>Set “</a:t>
            </a:r>
            <a:r>
              <a:rPr lang="en-US" sz="1600" i="1" dirty="0" smtClean="0">
                <a:solidFill>
                  <a:schemeClr val="bg1"/>
                </a:solidFill>
                <a:effectLst/>
              </a:rPr>
              <a:t>X11Forwarding    yes</a:t>
            </a:r>
            <a:r>
              <a:rPr lang="en-US" sz="1600" b="0" dirty="0" smtClean="0">
                <a:solidFill>
                  <a:schemeClr val="bg1"/>
                </a:solidFill>
                <a:effectLst/>
              </a:rPr>
              <a:t>” in SSH </a:t>
            </a:r>
            <a:r>
              <a:rPr lang="en-US" sz="1600" b="0" dirty="0" err="1" smtClean="0">
                <a:solidFill>
                  <a:schemeClr val="bg1"/>
                </a:solidFill>
                <a:effectLst/>
              </a:rPr>
              <a:t>config</a:t>
            </a:r>
            <a:r>
              <a:rPr lang="en-US" sz="1600" b="0" dirty="0" smtClean="0">
                <a:solidFill>
                  <a:schemeClr val="bg1"/>
                </a:solidFill>
                <a:effectLst/>
              </a:rPr>
              <a:t>:   in    </a:t>
            </a:r>
            <a:r>
              <a:rPr lang="en-US" sz="1600" i="1" dirty="0" smtClean="0">
                <a:solidFill>
                  <a:schemeClr val="bg1"/>
                </a:solidFill>
                <a:effectLst/>
              </a:rPr>
              <a:t>/</a:t>
            </a:r>
            <a:r>
              <a:rPr lang="en-US" sz="1600" i="1" dirty="0" err="1" smtClean="0">
                <a:solidFill>
                  <a:schemeClr val="bg1"/>
                </a:solidFill>
                <a:effectLst/>
              </a:rPr>
              <a:t>etc</a:t>
            </a:r>
            <a:r>
              <a:rPr lang="en-US" sz="1600" i="1" dirty="0" smtClean="0">
                <a:solidFill>
                  <a:schemeClr val="bg1"/>
                </a:solidFill>
                <a:effectLst/>
              </a:rPr>
              <a:t>/</a:t>
            </a:r>
            <a:r>
              <a:rPr lang="en-US" sz="1600" i="1" dirty="0" err="1" smtClean="0">
                <a:solidFill>
                  <a:schemeClr val="bg1"/>
                </a:solidFill>
                <a:effectLst/>
              </a:rPr>
              <a:t>ssh</a:t>
            </a:r>
            <a:r>
              <a:rPr lang="en-US" sz="1600" i="1" dirty="0" smtClean="0">
                <a:solidFill>
                  <a:schemeClr val="bg1"/>
                </a:solidFill>
                <a:effectLst/>
              </a:rPr>
              <a:t>/</a:t>
            </a:r>
            <a:r>
              <a:rPr lang="en-US" sz="1600" i="1" dirty="0" err="1" smtClean="0">
                <a:solidFill>
                  <a:schemeClr val="bg1"/>
                </a:solidFill>
                <a:effectLst/>
              </a:rPr>
              <a:t>ssh_config</a:t>
            </a:r>
            <a:endParaRPr lang="en-US" sz="1600" i="1" dirty="0" smtClean="0">
              <a:solidFill>
                <a:schemeClr val="bg1"/>
              </a:solidFill>
              <a:effectLst/>
            </a:endParaRP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chemeClr val="bg1"/>
                </a:solidFill>
                <a:effectLst/>
              </a:rPr>
              <a:t>Use –X flag:</a:t>
            </a:r>
            <a:endParaRPr lang="en-US" sz="1800" dirty="0">
              <a:solidFill>
                <a:schemeClr val="bg1"/>
              </a:solidFill>
              <a:effectLst/>
            </a:endParaRPr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SSH </a:t>
            </a:r>
            <a:r>
              <a:rPr lang="en-US" sz="1800" dirty="0">
                <a:solidFill>
                  <a:schemeClr val="bg1"/>
                </a:solidFill>
                <a:effectLst/>
              </a:rPr>
              <a:t>– Mac OS X:</a:t>
            </a:r>
          </a:p>
          <a:p>
            <a:pPr lvl="1">
              <a:buFont typeface="Arial"/>
              <a:buChar char="•"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Install </a:t>
            </a:r>
            <a:r>
              <a:rPr lang="en-US" sz="1600" b="0" dirty="0" err="1">
                <a:solidFill>
                  <a:schemeClr val="bg1"/>
                </a:solidFill>
                <a:effectLst/>
              </a:rPr>
              <a:t>XQuartz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 X11 created by Apple as a community project </a:t>
            </a:r>
            <a:r>
              <a:rPr lang="en-US" sz="1600" b="0" dirty="0" smtClean="0">
                <a:solidFill>
                  <a:schemeClr val="bg1"/>
                </a:solidFill>
                <a:effectLst/>
              </a:rPr>
              <a:t>to continue 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support X11 on OS X: </a:t>
            </a:r>
            <a:endParaRPr lang="en-US" sz="1600" b="0" dirty="0" smtClean="0">
              <a:solidFill>
                <a:schemeClr val="bg1"/>
              </a:solidFill>
              <a:effectLst/>
            </a:endParaRPr>
          </a:p>
          <a:p>
            <a:pPr marL="739775" lvl="2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hlinkClick r:id="rId3"/>
              </a:rPr>
              <a:t>http://xquartz.macosforge.org</a:t>
            </a:r>
            <a:r>
              <a:rPr lang="en-US" sz="1400" b="0" dirty="0" smtClean="0">
                <a:solidFill>
                  <a:schemeClr val="bg1"/>
                </a:solidFill>
                <a:effectLst/>
                <a:hlinkClick r:id="rId3"/>
              </a:rPr>
              <a:t>/</a:t>
            </a:r>
            <a:endParaRPr lang="en-US" sz="1600" b="0" dirty="0" smtClean="0">
              <a:solidFill>
                <a:schemeClr val="bg1"/>
              </a:solidFill>
              <a:effectLst/>
            </a:endParaRP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chemeClr val="bg1"/>
                </a:solidFill>
                <a:effectLst/>
              </a:rPr>
              <a:t>Use 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–X flag: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SSH – MS Windows </a:t>
            </a: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chemeClr val="bg1"/>
                </a:solidFill>
                <a:effectLst/>
              </a:rPr>
              <a:t>Install the </a:t>
            </a:r>
            <a:r>
              <a:rPr lang="en-US" sz="1600" b="0" dirty="0" err="1" smtClean="0">
                <a:solidFill>
                  <a:schemeClr val="bg1"/>
                </a:solidFill>
                <a:effectLst/>
              </a:rPr>
              <a:t>Xming</a:t>
            </a:r>
            <a:r>
              <a:rPr lang="en-US" sz="1600" b="0" dirty="0" smtClean="0">
                <a:solidFill>
                  <a:schemeClr val="bg1"/>
                </a:solidFill>
                <a:effectLst/>
              </a:rPr>
              <a:t> X server for Windows: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	</a:t>
            </a:r>
            <a:r>
              <a:rPr lang="en-US" sz="1600" b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600" b="0" dirty="0" smtClean="0">
                <a:solidFill>
                  <a:schemeClr val="bg1"/>
                </a:solidFill>
                <a:effectLst/>
                <a:hlinkClick r:id="rId4"/>
              </a:rPr>
              <a:t>http://sourceforge.net/projects/xming/</a:t>
            </a:r>
            <a:endParaRPr lang="en-US" sz="1600" b="0" dirty="0" smtClean="0">
              <a:solidFill>
                <a:schemeClr val="bg1"/>
              </a:solidFill>
              <a:effectLst/>
            </a:endParaRP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chemeClr val="bg1"/>
                </a:solidFill>
                <a:effectLst/>
              </a:rPr>
              <a:t>Launch </a:t>
            </a:r>
            <a:r>
              <a:rPr lang="en-US" sz="1600" b="0" dirty="0" err="1" smtClean="0">
                <a:solidFill>
                  <a:schemeClr val="bg1"/>
                </a:solidFill>
                <a:effectLst/>
              </a:rPr>
              <a:t>Xming</a:t>
            </a:r>
            <a:r>
              <a:rPr lang="en-US" sz="1600" b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  <a:effectLst/>
              </a:rPr>
              <a:t>before</a:t>
            </a:r>
            <a:r>
              <a:rPr lang="en-US" sz="1600" b="0" dirty="0" smtClean="0">
                <a:solidFill>
                  <a:schemeClr val="bg1"/>
                </a:solidFill>
                <a:effectLst/>
              </a:rPr>
              <a:t> launching PuTTY</a:t>
            </a: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chemeClr val="bg1"/>
                </a:solidFill>
                <a:effectLst/>
              </a:rPr>
              <a:t>Configure PuTTY to use  X11:</a:t>
            </a:r>
          </a:p>
          <a:p>
            <a:pPr lvl="2">
              <a:buFont typeface="Arial"/>
              <a:buChar char="•"/>
            </a:pPr>
            <a:r>
              <a:rPr lang="en-US" sz="1400" b="0" dirty="0">
                <a:solidFill>
                  <a:schemeClr val="bg1"/>
                </a:solidFill>
                <a:effectLst/>
              </a:rPr>
              <a:t>From the left Configuration menu, find 					</a:t>
            </a:r>
            <a:r>
              <a:rPr lang="en-US" sz="1400" i="1" dirty="0">
                <a:solidFill>
                  <a:srgbClr val="5AA212"/>
                </a:solidFill>
                <a:effectLst/>
              </a:rPr>
              <a:t>Connection-&gt; SSH -&gt; </a:t>
            </a:r>
            <a:r>
              <a:rPr lang="en-US" sz="1400" i="1" dirty="0" smtClean="0">
                <a:solidFill>
                  <a:srgbClr val="5AA212"/>
                </a:solidFill>
                <a:effectLst/>
              </a:rPr>
              <a:t>X11</a:t>
            </a:r>
            <a:endParaRPr lang="en-US" sz="1400" b="0" dirty="0" smtClean="0">
              <a:solidFill>
                <a:schemeClr val="bg1"/>
              </a:solidFill>
              <a:effectLst/>
            </a:endParaRPr>
          </a:p>
          <a:p>
            <a:pPr lvl="2">
              <a:buFont typeface="Arial"/>
              <a:buChar char="•"/>
            </a:pPr>
            <a:r>
              <a:rPr lang="en-US" sz="1400" b="0" dirty="0" smtClean="0">
                <a:solidFill>
                  <a:schemeClr val="bg1"/>
                </a:solidFill>
                <a:effectLst/>
              </a:rPr>
              <a:t>Check the box “</a:t>
            </a:r>
            <a:r>
              <a:rPr lang="en-US" sz="1400" i="1" dirty="0" smtClean="0">
                <a:solidFill>
                  <a:srgbClr val="5AA212"/>
                </a:solidFill>
                <a:effectLst/>
              </a:rPr>
              <a:t>Enable X11 forwarding</a:t>
            </a:r>
            <a:r>
              <a:rPr lang="en-US" sz="1400" b="0" dirty="0" smtClean="0">
                <a:solidFill>
                  <a:schemeClr val="bg1"/>
                </a:solidFill>
                <a:effectLst/>
              </a:rPr>
              <a:t>”</a:t>
            </a:r>
          </a:p>
          <a:p>
            <a:pPr lvl="2">
              <a:buFont typeface="Arial"/>
              <a:buChar char="•"/>
            </a:pPr>
            <a:r>
              <a:rPr lang="en-US" sz="1400" b="0" dirty="0" smtClean="0">
                <a:solidFill>
                  <a:schemeClr val="bg1"/>
                </a:solidFill>
                <a:effectLst/>
              </a:rPr>
              <a:t>Add “</a:t>
            </a:r>
            <a:r>
              <a:rPr lang="en-US" sz="1400" dirty="0" smtClean="0">
                <a:solidFill>
                  <a:srgbClr val="5AA212"/>
                </a:solidFill>
                <a:effectLst/>
                <a:latin typeface="Andale Mono"/>
                <a:cs typeface="Andale Mono"/>
              </a:rPr>
              <a:t>localhost:0</a:t>
            </a:r>
            <a:r>
              <a:rPr lang="en-US" sz="1400" b="0" dirty="0" smtClean="0">
                <a:solidFill>
                  <a:schemeClr val="bg1"/>
                </a:solidFill>
                <a:effectLst/>
              </a:rPr>
              <a:t>” to X display connection</a:t>
            </a:r>
          </a:p>
          <a:p>
            <a:pPr lvl="2">
              <a:buFont typeface="Arial"/>
              <a:buChar char="•"/>
            </a:pPr>
            <a:r>
              <a:rPr lang="en-US" sz="1400" b="0" dirty="0" smtClean="0">
                <a:solidFill>
                  <a:schemeClr val="bg1"/>
                </a:solidFill>
                <a:effectLst/>
              </a:rPr>
              <a:t>Save Session settings in PuTTY to remain</a:t>
            </a:r>
          </a:p>
          <a:p>
            <a:pPr lvl="2">
              <a:buFont typeface="Arial"/>
              <a:buChar char="•"/>
            </a:pPr>
            <a:endParaRPr lang="en-US" sz="1400" b="0" dirty="0" smtClean="0">
              <a:solidFill>
                <a:schemeClr val="bg1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9288" y="140708"/>
            <a:ext cx="7447929" cy="73172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Accessing </a:t>
            </a:r>
            <a:r>
              <a:rPr lang="en-US" sz="40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Pegasus cluster</a:t>
            </a:r>
            <a:endParaRPr lang="en-US" sz="40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2609" y="916608"/>
            <a:ext cx="553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Enable graphics, graphical display forwarding with X11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8" name="Picture 7" descr="sshXPegasu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87" y="2111513"/>
            <a:ext cx="3142974" cy="261915"/>
          </a:xfrm>
          <a:prstGeom prst="rect">
            <a:avLst/>
          </a:prstGeom>
          <a:effectLst/>
        </p:spPr>
      </p:pic>
      <p:pic>
        <p:nvPicPr>
          <p:cNvPr id="9" name="Picture 8" descr="XQuartz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06" y="3089654"/>
            <a:ext cx="1126434" cy="321837"/>
          </a:xfrm>
          <a:prstGeom prst="rect">
            <a:avLst/>
          </a:prstGeom>
          <a:effectLst>
            <a:glow rad="127000">
              <a:srgbClr val="008000">
                <a:alpha val="75000"/>
              </a:srgbClr>
            </a:glow>
          </a:effectLst>
        </p:spPr>
      </p:pic>
      <p:pic>
        <p:nvPicPr>
          <p:cNvPr id="10" name="Picture 9" descr="sshXPegasu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78" y="3390348"/>
            <a:ext cx="3023705" cy="251975"/>
          </a:xfrm>
          <a:prstGeom prst="rect">
            <a:avLst/>
          </a:prstGeom>
          <a:effectLst/>
        </p:spPr>
      </p:pic>
      <p:pic>
        <p:nvPicPr>
          <p:cNvPr id="12" name="Picture 11" descr="Xm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85" y="3966467"/>
            <a:ext cx="981212" cy="351755"/>
          </a:xfrm>
          <a:prstGeom prst="rect">
            <a:avLst/>
          </a:prstGeom>
          <a:effectLst>
            <a:glow rad="127000">
              <a:srgbClr val="008000">
                <a:alpha val="75000"/>
              </a:srgb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0778" y="3856454"/>
            <a:ext cx="2987744" cy="2872338"/>
          </a:xfrm>
          <a:prstGeom prst="rect">
            <a:avLst/>
          </a:prstGeom>
          <a:effectLst>
            <a:glow rad="127000">
              <a:srgbClr val="5AA212">
                <a:alpha val="5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2752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69" y="1"/>
            <a:ext cx="7312596" cy="113747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Linux and Home environment. Software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65" y="1175804"/>
            <a:ext cx="8618539" cy="54809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800" b="0" dirty="0" smtClean="0">
                <a:solidFill>
                  <a:srgbClr val="000000"/>
                </a:solidFill>
                <a:effectLst/>
              </a:rPr>
              <a:t>Home environment is </a:t>
            </a:r>
            <a:r>
              <a:rPr lang="en-US" sz="1800" i="1" dirty="0" smtClean="0">
                <a:solidFill>
                  <a:srgbClr val="000000"/>
                </a:solidFill>
                <a:effectLst/>
              </a:rPr>
              <a:t>Linux bash shell 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(or other Linux/Unix shell of your choice), and customized by environmental variables </a:t>
            </a:r>
            <a:r>
              <a:rPr lang="en-US" sz="1800" dirty="0" smtClean="0">
                <a:solidFill>
                  <a:srgbClr val="000000"/>
                </a:solidFill>
                <a:effectLst/>
              </a:rPr>
              <a:t>	</a:t>
            </a: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rgbClr val="000000"/>
                </a:solidFill>
                <a:effectLst/>
              </a:rPr>
              <a:t>view them by typing “</a:t>
            </a:r>
            <a:r>
              <a:rPr lang="en-US" sz="1600" b="0" i="1" dirty="0" err="1" smtClean="0">
                <a:solidFill>
                  <a:srgbClr val="000000"/>
                </a:solidFill>
                <a:effectLst/>
              </a:rPr>
              <a:t>env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” or “</a:t>
            </a:r>
            <a:r>
              <a:rPr lang="en-US" sz="1600" b="0" i="1" dirty="0" err="1" smtClean="0">
                <a:solidFill>
                  <a:srgbClr val="000000"/>
                </a:solidFill>
                <a:effectLst/>
              </a:rPr>
              <a:t>env</a:t>
            </a:r>
            <a:r>
              <a:rPr lang="en-US" sz="1600" b="0" i="1" dirty="0" smtClean="0">
                <a:solidFill>
                  <a:srgbClr val="000000"/>
                </a:solidFill>
                <a:effectLst/>
              </a:rPr>
              <a:t>  |  sort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” </a:t>
            </a: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rgbClr val="000000"/>
                </a:solidFill>
                <a:effectLst/>
              </a:rPr>
              <a:t>Your home directory is </a:t>
            </a:r>
            <a:r>
              <a:rPr lang="en-US" sz="1600" b="0" dirty="0" err="1" smtClean="0">
                <a:solidFill>
                  <a:srgbClr val="000000"/>
                </a:solidFill>
                <a:effectLst/>
              </a:rPr>
              <a:t>env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. variable $HOME=/</a:t>
            </a:r>
            <a:r>
              <a:rPr lang="en-US" sz="1600" b="0" dirty="0" err="1" smtClean="0">
                <a:solidFill>
                  <a:srgbClr val="000000"/>
                </a:solidFill>
                <a:effectLst/>
              </a:rPr>
              <a:t>nethome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/</a:t>
            </a:r>
            <a:r>
              <a:rPr lang="en-US" sz="1600" i="1" dirty="0" err="1" smtClean="0">
                <a:solidFill>
                  <a:srgbClr val="000000"/>
                </a:solidFill>
                <a:effectLst/>
              </a:rPr>
              <a:t>uid</a:t>
            </a:r>
            <a:r>
              <a:rPr lang="en-US" sz="1600" i="1" dirty="0" smtClean="0">
                <a:solidFill>
                  <a:srgbClr val="000000"/>
                </a:solidFill>
                <a:effectLst/>
              </a:rPr>
              <a:t>  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,</a:t>
            </a:r>
            <a:r>
              <a:rPr lang="en-US" sz="1600" i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$USER=</a:t>
            </a:r>
            <a:r>
              <a:rPr lang="en-US" sz="1600" i="1" dirty="0" err="1" smtClean="0">
                <a:solidFill>
                  <a:srgbClr val="000000"/>
                </a:solidFill>
                <a:effectLst/>
              </a:rPr>
              <a:t>uid</a:t>
            </a:r>
            <a:endParaRPr lang="en-US" sz="1600" i="1" dirty="0">
              <a:solidFill>
                <a:srgbClr val="000000"/>
              </a:solidFill>
              <a:effectLst/>
            </a:endParaRP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rgbClr val="000000"/>
                </a:solidFill>
                <a:effectLst/>
              </a:rPr>
              <a:t>check a particular </a:t>
            </a:r>
            <a:r>
              <a:rPr lang="en-US" sz="1600" b="0" dirty="0" err="1" smtClean="0">
                <a:solidFill>
                  <a:srgbClr val="000000"/>
                </a:solidFill>
                <a:effectLst/>
              </a:rPr>
              <a:t>env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. variable setting with “</a:t>
            </a:r>
            <a:r>
              <a:rPr lang="en-US" sz="1600" b="0" i="1" dirty="0" smtClean="0">
                <a:solidFill>
                  <a:srgbClr val="000000"/>
                </a:solidFill>
                <a:effectLst/>
              </a:rPr>
              <a:t>echo $</a:t>
            </a:r>
            <a:r>
              <a:rPr lang="en-US" sz="1600" i="1" dirty="0" smtClean="0">
                <a:solidFill>
                  <a:srgbClr val="000000"/>
                </a:solidFill>
                <a:effectLst/>
              </a:rPr>
              <a:t>VARID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”, for instance, “</a:t>
            </a:r>
            <a:r>
              <a:rPr lang="en-US" sz="1600" b="0" i="1" dirty="0" smtClean="0">
                <a:solidFill>
                  <a:srgbClr val="000000"/>
                </a:solidFill>
                <a:effectLst/>
              </a:rPr>
              <a:t>echo $SHELL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”</a:t>
            </a:r>
          </a:p>
          <a:p>
            <a:pPr>
              <a:spcBef>
                <a:spcPts val="600"/>
              </a:spcBef>
            </a:pPr>
            <a:r>
              <a:rPr lang="en-US" sz="1800" b="0" dirty="0" smtClean="0">
                <a:solidFill>
                  <a:srgbClr val="000000"/>
                </a:solidFill>
                <a:effectLst/>
              </a:rPr>
              <a:t>Software is accessible by loading the appropriate </a:t>
            </a:r>
            <a:r>
              <a:rPr lang="en-US" sz="1800" dirty="0" smtClean="0">
                <a:solidFill>
                  <a:srgbClr val="000000"/>
                </a:solidFill>
                <a:effectLst/>
              </a:rPr>
              <a:t>Modules</a:t>
            </a:r>
          </a:p>
          <a:p>
            <a:pPr lvl="1">
              <a:buFont typeface="Arial"/>
              <a:buChar char="•"/>
            </a:pPr>
            <a:r>
              <a:rPr lang="en-US" sz="1600" i="1" dirty="0" smtClean="0">
                <a:solidFill>
                  <a:srgbClr val="000000"/>
                </a:solidFill>
                <a:effectLst/>
              </a:rPr>
              <a:t>module avail</a:t>
            </a:r>
            <a:r>
              <a:rPr lang="en-US" sz="1600" i="1" dirty="0">
                <a:solidFill>
                  <a:srgbClr val="000000"/>
                </a:solidFill>
                <a:effectLst/>
              </a:rPr>
              <a:t>	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gives you a list of available modules)</a:t>
            </a:r>
          </a:p>
          <a:p>
            <a:pPr lvl="1">
              <a:buFont typeface="Arial"/>
              <a:buChar char="•"/>
            </a:pPr>
            <a:r>
              <a:rPr lang="en-US" sz="1600" i="1" dirty="0">
                <a:solidFill>
                  <a:srgbClr val="000000"/>
                </a:solidFill>
                <a:effectLst/>
              </a:rPr>
              <a:t>module list		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(gives you a list of 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modules loaded into your current environment)</a:t>
            </a:r>
            <a:endParaRPr lang="en-US" sz="1600" i="1" dirty="0" smtClean="0">
              <a:solidFill>
                <a:srgbClr val="000000"/>
              </a:solidFill>
              <a:effectLst/>
            </a:endParaRPr>
          </a:p>
          <a:p>
            <a:pPr lvl="1">
              <a:buFont typeface="Arial"/>
              <a:buChar char="•"/>
            </a:pPr>
            <a:r>
              <a:rPr lang="en-US" sz="1600" i="1" dirty="0" smtClean="0">
                <a:solidFill>
                  <a:srgbClr val="000000"/>
                </a:solidFill>
                <a:effectLst/>
              </a:rPr>
              <a:t>module </a:t>
            </a:r>
            <a:r>
              <a:rPr lang="en-US" sz="1600" i="1" dirty="0">
                <a:solidFill>
                  <a:srgbClr val="000000"/>
                </a:solidFill>
                <a:effectLst/>
              </a:rPr>
              <a:t>load </a:t>
            </a:r>
            <a:r>
              <a:rPr lang="en-US" sz="1600" i="1" dirty="0" err="1">
                <a:solidFill>
                  <a:srgbClr val="008000"/>
                </a:solidFill>
                <a:effectLst/>
              </a:rPr>
              <a:t>modulename</a:t>
            </a:r>
            <a:r>
              <a:rPr lang="en-US" sz="1600" i="1" dirty="0">
                <a:solidFill>
                  <a:srgbClr val="008000"/>
                </a:solidFill>
                <a:effectLst/>
              </a:rPr>
              <a:t>   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 (loads the requested module environment)</a:t>
            </a:r>
            <a:endParaRPr lang="en-US" sz="1600" i="1" dirty="0">
              <a:solidFill>
                <a:srgbClr val="008000"/>
              </a:solidFill>
              <a:effectLst/>
            </a:endParaRPr>
          </a:p>
          <a:p>
            <a:pPr lvl="1">
              <a:buFont typeface="Arial"/>
              <a:buChar char="•"/>
            </a:pPr>
            <a:r>
              <a:rPr lang="en-US" sz="1600" i="1" dirty="0">
                <a:solidFill>
                  <a:srgbClr val="000000"/>
                </a:solidFill>
                <a:effectLst/>
              </a:rPr>
              <a:t>module display </a:t>
            </a:r>
            <a:r>
              <a:rPr lang="en-US" sz="1600" i="1" dirty="0" err="1">
                <a:solidFill>
                  <a:srgbClr val="008000"/>
                </a:solidFill>
                <a:effectLst/>
              </a:rPr>
              <a:t>modulename</a:t>
            </a:r>
            <a:r>
              <a:rPr lang="en-US" sz="1600" i="1" dirty="0">
                <a:solidFill>
                  <a:srgbClr val="000000"/>
                </a:solidFill>
                <a:effectLst/>
              </a:rPr>
              <a:t>    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(displays module environment and software installation information</a:t>
            </a:r>
          </a:p>
          <a:p>
            <a:pPr lvl="1">
              <a:buFont typeface="Arial"/>
              <a:buChar char="•"/>
            </a:pPr>
            <a:r>
              <a:rPr lang="en-US" sz="1600" i="1" dirty="0">
                <a:solidFill>
                  <a:srgbClr val="000000"/>
                </a:solidFill>
                <a:effectLst/>
              </a:rPr>
              <a:t>module unload </a:t>
            </a:r>
            <a:r>
              <a:rPr lang="en-US" sz="1600" i="1" dirty="0" err="1">
                <a:solidFill>
                  <a:srgbClr val="008000"/>
                </a:solidFill>
                <a:effectLst/>
              </a:rPr>
              <a:t>modulename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    (removes the environment associated with the module from your profile)</a:t>
            </a:r>
          </a:p>
          <a:p>
            <a:pPr>
              <a:spcBef>
                <a:spcPts val="600"/>
              </a:spcBef>
            </a:pPr>
            <a:r>
              <a:rPr lang="en-US" sz="1800" b="0" dirty="0" smtClean="0">
                <a:solidFill>
                  <a:srgbClr val="000000"/>
                </a:solidFill>
                <a:effectLst/>
              </a:rPr>
              <a:t>Request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a new software at </a:t>
            </a:r>
            <a:r>
              <a:rPr lang="en-US" sz="1800" b="0" dirty="0" smtClean="0">
                <a:solidFill>
                  <a:srgbClr val="000000"/>
                </a:solidFill>
                <a:effectLst/>
                <a:hlinkClick r:id="rId2"/>
              </a:rPr>
              <a:t>https://portal.ccs.miami.edu/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 </a:t>
            </a:r>
            <a:endParaRPr lang="en-US" sz="18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i="1" dirty="0">
                <a:solidFill>
                  <a:srgbClr val="000000"/>
                </a:solidFill>
                <a:effectLst/>
              </a:rPr>
              <a:t>	</a:t>
            </a:r>
            <a:r>
              <a:rPr lang="en-US" sz="1800" i="1" dirty="0">
                <a:solidFill>
                  <a:srgbClr val="008000"/>
                </a:solidFill>
                <a:effectLst/>
              </a:rPr>
              <a:t>Forms and Access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(top menu) -&gt; </a:t>
            </a:r>
            <a:r>
              <a:rPr lang="en-US" sz="1800" i="1" dirty="0">
                <a:solidFill>
                  <a:srgbClr val="008000"/>
                </a:solidFill>
                <a:effectLst/>
              </a:rPr>
              <a:t>Software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(left menu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)</a:t>
            </a:r>
          </a:p>
          <a:p>
            <a:pPr lvl="1">
              <a:buFont typeface="Arial"/>
              <a:buChar char="•"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We only globally install software when we have multiple requests for the </a:t>
            </a:r>
            <a:r>
              <a:rPr lang="en-US" sz="1600" b="0" dirty="0" smtClean="0">
                <a:solidFill>
                  <a:schemeClr val="bg1"/>
                </a:solidFill>
                <a:effectLst/>
              </a:rPr>
              <a:t>software </a:t>
            </a:r>
            <a:endParaRPr lang="en-US" sz="1600" b="0" dirty="0">
              <a:solidFill>
                <a:schemeClr val="bg1"/>
              </a:solidFill>
              <a:effectLst/>
            </a:endParaRPr>
          </a:p>
          <a:p>
            <a:pPr>
              <a:spcBef>
                <a:spcPts val="600"/>
              </a:spcBef>
            </a:pPr>
            <a:r>
              <a:rPr lang="en-US" sz="1800" b="0" dirty="0" smtClean="0">
                <a:solidFill>
                  <a:srgbClr val="000000"/>
                </a:solidFill>
                <a:effectLst/>
              </a:rPr>
              <a:t>Install a new software in your own home directory if needed</a:t>
            </a:r>
          </a:p>
        </p:txBody>
      </p:sp>
    </p:spTree>
    <p:extLst>
      <p:ext uri="{BB962C8B-B14F-4D97-AF65-F5344CB8AC3E}">
        <p14:creationId xmlns:p14="http://schemas.microsoft.com/office/powerpoint/2010/main" val="3808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08" y="0"/>
            <a:ext cx="8849292" cy="7359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Data and file transfer to/from Pegasus</a:t>
            </a:r>
            <a:endParaRPr lang="en-US" sz="40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19" y="1149351"/>
            <a:ext cx="8454852" cy="5509823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chemeClr val="bg1"/>
                </a:solidFill>
                <a:effectLst/>
              </a:rPr>
              <a:t>C</a:t>
            </a:r>
            <a:r>
              <a:rPr lang="en-US" sz="1800" b="0" dirty="0" smtClean="0">
                <a:solidFill>
                  <a:schemeClr val="bg1"/>
                </a:solidFill>
                <a:effectLst/>
              </a:rPr>
              <a:t>ommand line programs in a terminal:</a:t>
            </a:r>
            <a:endParaRPr lang="en-US" sz="1800" b="0" dirty="0">
              <a:solidFill>
                <a:schemeClr val="bg1"/>
              </a:solidFill>
              <a:effectLst/>
            </a:endParaRPr>
          </a:p>
          <a:p>
            <a:pPr lvl="1">
              <a:buFont typeface="Arial"/>
              <a:buChar char="•"/>
            </a:pPr>
            <a:r>
              <a:rPr lang="en-US" sz="1700" i="1" dirty="0" err="1" smtClean="0">
                <a:solidFill>
                  <a:schemeClr val="bg1"/>
                </a:solidFill>
                <a:effectLst/>
              </a:rPr>
              <a:t>scp</a:t>
            </a:r>
            <a:endParaRPr lang="en-US" sz="1700" i="1" dirty="0">
              <a:solidFill>
                <a:schemeClr val="bg1"/>
              </a:solidFill>
              <a:effectLst/>
            </a:endParaRPr>
          </a:p>
          <a:p>
            <a:pPr lvl="1">
              <a:buFont typeface="Arial"/>
              <a:buChar char="•"/>
            </a:pPr>
            <a:r>
              <a:rPr lang="en-US" sz="1700" i="1" dirty="0" err="1">
                <a:solidFill>
                  <a:schemeClr val="bg1"/>
                </a:solidFill>
                <a:effectLst/>
              </a:rPr>
              <a:t>rsync</a:t>
            </a:r>
            <a:endParaRPr lang="en-US" sz="1700" i="1" dirty="0">
              <a:solidFill>
                <a:schemeClr val="bg1"/>
              </a:solidFill>
              <a:effectLst/>
            </a:endParaRPr>
          </a:p>
          <a:p>
            <a:pPr lvl="1">
              <a:buFont typeface="Arial"/>
              <a:buChar char="•"/>
            </a:pPr>
            <a:r>
              <a:rPr lang="en-US" sz="1700" i="1" dirty="0" err="1" smtClean="0">
                <a:solidFill>
                  <a:schemeClr val="bg1"/>
                </a:solidFill>
                <a:effectLst/>
              </a:rPr>
              <a:t>sftp</a:t>
            </a:r>
            <a:endParaRPr lang="en-US" sz="1700" i="1" dirty="0">
              <a:solidFill>
                <a:schemeClr val="bg1"/>
              </a:solidFill>
              <a:effectLst/>
            </a:endParaRPr>
          </a:p>
          <a:p>
            <a:pPr lvl="1">
              <a:buFont typeface="Arial"/>
              <a:buChar char="•"/>
            </a:pPr>
            <a:endParaRPr lang="en-US" sz="1600" i="1" dirty="0">
              <a:solidFill>
                <a:schemeClr val="bg1"/>
              </a:solidFill>
              <a:effectLst/>
            </a:endParaRP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GUI interface: 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FileZilla 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(multi-platform) </a:t>
            </a:r>
          </a:p>
          <a:p>
            <a:pPr lvl="1">
              <a:buFont typeface="Arial" charset="0"/>
              <a:buChar char="•"/>
            </a:pPr>
            <a:r>
              <a:rPr lang="en-US" sz="1400" b="0" dirty="0" smtClean="0">
                <a:solidFill>
                  <a:schemeClr val="bg1"/>
                </a:solidFill>
                <a:effectLst/>
              </a:rPr>
              <a:t>Download a specific client: </a:t>
            </a:r>
          </a:p>
          <a:p>
            <a:pPr lvl="2">
              <a:buFont typeface="Arial"/>
              <a:buChar char="•"/>
            </a:pPr>
            <a:r>
              <a:rPr lang="en-US" sz="1400" b="0" dirty="0" smtClean="0">
                <a:solidFill>
                  <a:schemeClr val="bg1"/>
                </a:solidFill>
                <a:effectLst/>
                <a:hlinkClick r:id="rId3"/>
              </a:rPr>
              <a:t>https://filezilla-project.org/download.php?type=client</a:t>
            </a:r>
            <a:endParaRPr lang="en-US" sz="1400" b="0" dirty="0" smtClean="0">
              <a:solidFill>
                <a:schemeClr val="bg1"/>
              </a:solidFill>
              <a:effectLst/>
            </a:endParaRPr>
          </a:p>
          <a:p>
            <a:pPr lvl="2">
              <a:buFont typeface="Arial"/>
              <a:buChar char="•"/>
            </a:pPr>
            <a:r>
              <a:rPr lang="en-US" sz="1400" b="0" dirty="0" smtClean="0">
                <a:solidFill>
                  <a:schemeClr val="bg1"/>
                </a:solidFill>
                <a:effectLst/>
              </a:rPr>
              <a:t>choose a specific client from </a:t>
            </a:r>
            <a:r>
              <a:rPr lang="en-US" sz="1600" b="0" dirty="0" smtClean="0">
                <a:solidFill>
                  <a:schemeClr val="bg1"/>
                </a:solidFill>
                <a:effectLst/>
              </a:rPr>
              <a:t>“</a:t>
            </a:r>
            <a:r>
              <a:rPr lang="en-US" sz="1600" i="1" dirty="0" smtClean="0">
                <a:solidFill>
                  <a:schemeClr val="bg1"/>
                </a:solidFill>
                <a:effectLst/>
              </a:rPr>
              <a:t>Show additional </a:t>
            </a:r>
            <a:r>
              <a:rPr lang="en-US" sz="1600" i="1" dirty="0">
                <a:solidFill>
                  <a:schemeClr val="bg1"/>
                </a:solidFill>
                <a:effectLst/>
              </a:rPr>
              <a:t>download options</a:t>
            </a:r>
            <a:r>
              <a:rPr lang="en-US" sz="1600" b="0" dirty="0" smtClean="0">
                <a:solidFill>
                  <a:schemeClr val="bg1"/>
                </a:solidFill>
                <a:effectLst/>
              </a:rPr>
              <a:t>”</a:t>
            </a:r>
          </a:p>
          <a:p>
            <a:pPr marL="0" indent="0">
              <a:buNone/>
            </a:pPr>
            <a:endParaRPr lang="en-US" sz="1800" b="0" dirty="0" smtClean="0">
              <a:solidFill>
                <a:schemeClr val="bg1"/>
              </a:solidFill>
              <a:effectLst/>
            </a:endParaRPr>
          </a:p>
          <a:p>
            <a:r>
              <a:rPr lang="en-US" sz="1800" b="0" dirty="0" smtClean="0">
                <a:solidFill>
                  <a:schemeClr val="bg1"/>
                </a:solidFill>
                <a:effectLst/>
              </a:rPr>
              <a:t>MS Windows: other programs of your					 choice</a:t>
            </a:r>
            <a:endParaRPr lang="en-US" sz="1800" b="0" dirty="0">
              <a:solidFill>
                <a:schemeClr val="bg1"/>
              </a:solidFill>
              <a:effectLst/>
            </a:endParaRP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chemeClr val="bg1"/>
                </a:solidFill>
                <a:effectLst/>
              </a:rPr>
              <a:t>PSFTP (</a:t>
            </a:r>
            <a:r>
              <a:rPr lang="en-US" sz="1600" b="0" dirty="0" err="1" smtClean="0">
                <a:solidFill>
                  <a:schemeClr val="bg1"/>
                </a:solidFill>
                <a:effectLst/>
              </a:rPr>
              <a:t>PuTTY</a:t>
            </a:r>
            <a:r>
              <a:rPr lang="en-US" sz="1600" b="0" dirty="0" smtClean="0">
                <a:solidFill>
                  <a:schemeClr val="bg1"/>
                </a:solidFill>
                <a:effectLst/>
              </a:rPr>
              <a:t> FTP)</a:t>
            </a: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chemeClr val="bg1"/>
                </a:solidFill>
                <a:effectLst/>
              </a:rPr>
              <a:t>Cygwin FTP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	</a:t>
            </a:r>
            <a:endParaRPr lang="en-US" sz="1600" dirty="0" smtClean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endParaRPr lang="en-US" dirty="0" smtClean="0"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 descr="FileZilla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1"/>
          <a:stretch/>
        </p:blipFill>
        <p:spPr>
          <a:xfrm>
            <a:off x="5892952" y="2897909"/>
            <a:ext cx="757230" cy="729811"/>
          </a:xfrm>
          <a:prstGeom prst="rect">
            <a:avLst/>
          </a:prstGeom>
          <a:effectLst>
            <a:glow rad="127000">
              <a:srgbClr val="5AA212">
                <a:alpha val="75000"/>
              </a:srgb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2243344" y="676601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b="1" dirty="0" err="1">
                <a:solidFill>
                  <a:schemeClr val="bg1"/>
                </a:solidFill>
                <a:hlinkClick r:id="rId5"/>
              </a:rPr>
              <a:t>ccs.miami.edu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/ac/docs/#</a:t>
            </a:r>
            <a:r>
              <a:rPr lang="en-US" b="1" dirty="0" err="1">
                <a:solidFill>
                  <a:schemeClr val="bg1"/>
                </a:solidFill>
                <a:hlinkClick r:id="rId5"/>
              </a:rPr>
              <a:t>fts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02793"/>
              </p:ext>
            </p:extLst>
          </p:nvPr>
        </p:nvGraphicFramePr>
        <p:xfrm>
          <a:off x="2676155" y="1530931"/>
          <a:ext cx="6021348" cy="10015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80322"/>
                <a:gridCol w="4241026"/>
              </a:tblGrid>
              <a:tr h="38556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SCP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file to Pegasus: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bash$ </a:t>
                      </a:r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scp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/local/</a:t>
                      </a:r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file.txt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0" i="1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</a:t>
                      </a:r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@pegasus.ccs.miami.edu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b="0" dirty="0" smtClean="0">
                          <a:solidFill>
                            <a:srgbClr val="95141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b="0" dirty="0" err="1" smtClean="0">
                          <a:solidFill>
                            <a:srgbClr val="95141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nethome</a:t>
                      </a:r>
                      <a:r>
                        <a:rPr lang="en-US" sz="1200" b="0" dirty="0" smtClean="0">
                          <a:solidFill>
                            <a:srgbClr val="95141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b="1" i="1" dirty="0" err="1" smtClean="0">
                          <a:solidFill>
                            <a:srgbClr val="95141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</a:t>
                      </a:r>
                      <a:r>
                        <a:rPr lang="en-US" sz="1200" b="0" i="0" dirty="0" smtClean="0">
                          <a:solidFill>
                            <a:srgbClr val="95141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b="0" i="0" dirty="0" err="1" smtClean="0">
                          <a:solidFill>
                            <a:srgbClr val="95141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file.txt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43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SCP directory to Pegasus (recursive):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bash$ </a:t>
                      </a:r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scp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–r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/local/</a:t>
                      </a:r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localdirectory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0" i="1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</a:t>
                      </a:r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@pegasus.ccs.miami.edu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200" b="0" dirty="0" smtClean="0">
                          <a:solidFill>
                            <a:srgbClr val="95141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b="0" dirty="0" err="1" smtClean="0">
                          <a:solidFill>
                            <a:srgbClr val="95141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nethome</a:t>
                      </a:r>
                      <a:r>
                        <a:rPr lang="en-US" sz="1200" b="0" dirty="0" smtClean="0">
                          <a:solidFill>
                            <a:srgbClr val="95141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b="1" i="1" dirty="0" err="1" smtClean="0">
                          <a:solidFill>
                            <a:srgbClr val="95141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</a:t>
                      </a:r>
                      <a:r>
                        <a:rPr lang="en-US" sz="1200" b="0" i="0" dirty="0" smtClean="0">
                          <a:solidFill>
                            <a:srgbClr val="95141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53" y="4231679"/>
            <a:ext cx="3811118" cy="25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305"/>
            <a:ext cx="9037691" cy="8657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Compilers, MPI, and language interpreters</a:t>
            </a:r>
            <a:endParaRPr lang="en-US" sz="36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72" y="861858"/>
            <a:ext cx="8720181" cy="58288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</a:rPr>
              <a:t>GNU compilers : </a:t>
            </a:r>
            <a:r>
              <a:rPr lang="en-US" sz="1800" i="1" dirty="0" err="1">
                <a:solidFill>
                  <a:srgbClr val="000000"/>
                </a:solidFill>
                <a:effectLst/>
              </a:rPr>
              <a:t>gcc</a:t>
            </a:r>
            <a:r>
              <a:rPr lang="en-US" sz="1800" i="1" dirty="0">
                <a:solidFill>
                  <a:srgbClr val="000000"/>
                </a:solidFill>
                <a:effectLst/>
              </a:rPr>
              <a:t>/4.4.7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(default for </a:t>
            </a:r>
            <a:r>
              <a:rPr lang="en-US" sz="1800" b="0" dirty="0" err="1">
                <a:solidFill>
                  <a:srgbClr val="000000"/>
                </a:solidFill>
                <a:effectLst/>
              </a:rPr>
              <a:t>gcc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)  module, version 4.4.7 20120313</a:t>
            </a:r>
          </a:p>
          <a:p>
            <a:pPr lvl="1"/>
            <a:r>
              <a:rPr lang="en-US" sz="1700" i="1" dirty="0">
                <a:solidFill>
                  <a:srgbClr val="000000"/>
                </a:solidFill>
                <a:effectLst/>
              </a:rPr>
              <a:t>f77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f95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/</a:t>
            </a:r>
            <a:r>
              <a:rPr lang="en-US" sz="1700" i="1" dirty="0" err="1">
                <a:solidFill>
                  <a:srgbClr val="000000"/>
                </a:solidFill>
                <a:effectLst/>
              </a:rPr>
              <a:t>gfortran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,   - Fortran compilers</a:t>
            </a:r>
          </a:p>
          <a:p>
            <a:pPr lvl="1"/>
            <a:r>
              <a:rPr lang="en-US" sz="1700" i="1" dirty="0" err="1">
                <a:solidFill>
                  <a:srgbClr val="000000"/>
                </a:solidFill>
                <a:effectLst/>
              </a:rPr>
              <a:t>gcc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              - C and C++ compiler 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	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</a:rPr>
              <a:t>Intel compiler suite :   </a:t>
            </a:r>
            <a:r>
              <a:rPr lang="en-US" sz="1800" i="1" dirty="0" err="1">
                <a:solidFill>
                  <a:srgbClr val="000000"/>
                </a:solidFill>
                <a:effectLst/>
              </a:rPr>
              <a:t>intel</a:t>
            </a:r>
            <a:r>
              <a:rPr lang="en-US" sz="1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module, version composer_xe_2013.2.146</a:t>
            </a:r>
          </a:p>
          <a:p>
            <a:pPr lvl="1"/>
            <a:r>
              <a:rPr lang="en-US" sz="1700" i="1" dirty="0" err="1">
                <a:solidFill>
                  <a:srgbClr val="000000"/>
                </a:solidFill>
                <a:effectLst/>
              </a:rPr>
              <a:t>icc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1700" i="1" dirty="0" err="1">
                <a:solidFill>
                  <a:srgbClr val="000000"/>
                </a:solidFill>
                <a:effectLst/>
              </a:rPr>
              <a:t>icpc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  - Intel C , C++ compilers</a:t>
            </a:r>
          </a:p>
          <a:p>
            <a:pPr lvl="1"/>
            <a:r>
              <a:rPr lang="en-US" sz="1700" i="1" dirty="0" err="1">
                <a:solidFill>
                  <a:srgbClr val="000000"/>
                </a:solidFill>
                <a:effectLst/>
              </a:rPr>
              <a:t>ifort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         - Fortran compiler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</a:rPr>
              <a:t>Portland Group’s PGI Accelerator  :    </a:t>
            </a:r>
            <a:r>
              <a:rPr lang="en-US" sz="1800" i="1" dirty="0" err="1">
                <a:solidFill>
                  <a:srgbClr val="000000"/>
                </a:solidFill>
                <a:effectLst/>
              </a:rPr>
              <a:t>pgi</a:t>
            </a:r>
            <a:r>
              <a:rPr lang="en-US" sz="1800" i="1" dirty="0">
                <a:solidFill>
                  <a:srgbClr val="000000"/>
                </a:solidFill>
                <a:effectLst/>
              </a:rPr>
              <a:t>/13.10  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module, version 13.10</a:t>
            </a:r>
          </a:p>
          <a:p>
            <a:pPr lvl="1"/>
            <a:r>
              <a:rPr lang="en-US" sz="1700" i="1" dirty="0">
                <a:solidFill>
                  <a:srgbClr val="000000"/>
                </a:solidFill>
                <a:effectLst/>
              </a:rPr>
              <a:t>pgf77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pgf90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    - PGI Fortran compilers</a:t>
            </a:r>
          </a:p>
          <a:p>
            <a:pPr lvl="1"/>
            <a:r>
              <a:rPr lang="en-US" sz="1700" i="1" dirty="0" err="1">
                <a:solidFill>
                  <a:srgbClr val="000000"/>
                </a:solidFill>
                <a:effectLst/>
              </a:rPr>
              <a:t>pgcc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1700" i="1" dirty="0" err="1">
                <a:solidFill>
                  <a:srgbClr val="000000"/>
                </a:solidFill>
                <a:effectLst/>
              </a:rPr>
              <a:t>pgCC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/</a:t>
            </a:r>
            <a:r>
              <a:rPr lang="en-US" sz="1700" i="1" dirty="0" err="1">
                <a:solidFill>
                  <a:srgbClr val="000000"/>
                </a:solidFill>
                <a:effectLst/>
              </a:rPr>
              <a:t>pgc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++   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- PGI C, C++ compilers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</a:rPr>
              <a:t>MPI builds: </a:t>
            </a:r>
          </a:p>
          <a:p>
            <a:pPr lvl="1"/>
            <a:r>
              <a:rPr lang="en-US" sz="1700" i="1" dirty="0" err="1">
                <a:solidFill>
                  <a:srgbClr val="000000"/>
                </a:solidFill>
                <a:effectLst/>
              </a:rPr>
              <a:t>impi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      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- Intel-built MPI module </a:t>
            </a:r>
          </a:p>
          <a:p>
            <a:pPr lvl="1"/>
            <a:r>
              <a:rPr lang="en-US" sz="1700" i="1" dirty="0" err="1">
                <a:solidFill>
                  <a:srgbClr val="000000"/>
                </a:solidFill>
                <a:effectLst/>
              </a:rPr>
              <a:t>openmpi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/1.7.5  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module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built with Intel </a:t>
            </a:r>
            <a:r>
              <a:rPr lang="en-US" sz="1700" b="0" i="1" dirty="0" err="1">
                <a:solidFill>
                  <a:srgbClr val="000000"/>
                </a:solidFill>
                <a:effectLst/>
              </a:rPr>
              <a:t>ifort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1700" b="0" i="1" dirty="0" err="1">
                <a:solidFill>
                  <a:srgbClr val="000000"/>
                </a:solidFill>
                <a:effectLst/>
              </a:rPr>
              <a:t>icc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 compilers</a:t>
            </a:r>
          </a:p>
          <a:p>
            <a:pPr lvl="1"/>
            <a:r>
              <a:rPr lang="en-US" sz="1700" i="1" dirty="0" err="1">
                <a:solidFill>
                  <a:srgbClr val="000000"/>
                </a:solidFill>
                <a:effectLst/>
              </a:rPr>
              <a:t>openmpi-gcc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/1.6.2 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module (default for </a:t>
            </a:r>
            <a:r>
              <a:rPr lang="en-US" sz="1700" b="0" dirty="0" err="1">
                <a:solidFill>
                  <a:srgbClr val="000000"/>
                </a:solidFill>
                <a:effectLst/>
              </a:rPr>
              <a:t>openmpi-gcc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), build with GNU compilers</a:t>
            </a:r>
          </a:p>
          <a:p>
            <a:r>
              <a:rPr lang="en-US" sz="1800" b="0" dirty="0" smtClean="0">
                <a:solidFill>
                  <a:srgbClr val="000000"/>
                </a:solidFill>
                <a:effectLst/>
              </a:rPr>
              <a:t>Language interpreters:</a:t>
            </a:r>
          </a:p>
          <a:p>
            <a:pPr lvl="1"/>
            <a:r>
              <a:rPr lang="en-US" sz="1700" i="1" dirty="0">
                <a:solidFill>
                  <a:srgbClr val="000000"/>
                </a:solidFill>
                <a:effectLst/>
              </a:rPr>
              <a:t>python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  - modules 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python/2.7.3 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(default for python), 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python/3.3.1</a:t>
            </a:r>
          </a:p>
          <a:p>
            <a:pPr lvl="1"/>
            <a:r>
              <a:rPr lang="en-US" sz="1700" i="1" dirty="0" err="1">
                <a:solidFill>
                  <a:srgbClr val="000000"/>
                </a:solidFill>
                <a:effectLst/>
              </a:rPr>
              <a:t>perl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        - module </a:t>
            </a:r>
            <a:r>
              <a:rPr lang="en-US" sz="1700" i="1" dirty="0" err="1">
                <a:solidFill>
                  <a:srgbClr val="000000"/>
                </a:solidFill>
                <a:effectLst/>
              </a:rPr>
              <a:t>perl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/5.18.1</a:t>
            </a:r>
          </a:p>
          <a:p>
            <a:pPr lvl="1"/>
            <a:r>
              <a:rPr lang="en-US" sz="1700" i="1" dirty="0">
                <a:solidFill>
                  <a:srgbClr val="000000"/>
                </a:solidFill>
                <a:effectLst/>
              </a:rPr>
              <a:t>R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            -  modules 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R/2.15.2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R/3.0.0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R/3.0.1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US" sz="1700" i="1" dirty="0">
                <a:solidFill>
                  <a:srgbClr val="000000"/>
                </a:solidFill>
                <a:effectLst/>
              </a:rPr>
              <a:t>R/3.1.2</a:t>
            </a:r>
          </a:p>
        </p:txBody>
      </p:sp>
    </p:spTree>
    <p:extLst>
      <p:ext uri="{BB962C8B-B14F-4D97-AF65-F5344CB8AC3E}">
        <p14:creationId xmlns:p14="http://schemas.microsoft.com/office/powerpoint/2010/main" val="19920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992332" cy="127010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Job scheduling </a:t>
            </a:r>
            <a:r>
              <a:rPr lang="en-US" sz="40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with LSF (batch jobs) </a:t>
            </a:r>
            <a:endParaRPr lang="en-US" sz="40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1" y="1100112"/>
            <a:ext cx="8507702" cy="28236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</a:rPr>
              <a:t>The computational jobs are scheduled to run 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on processing 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nodes in using the LSF (Load Sharing Facility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)  resource manager, LSF docs: </a:t>
            </a:r>
            <a:r>
              <a:rPr lang="en-US" sz="1600" b="0" dirty="0" smtClean="0">
                <a:solidFill>
                  <a:srgbClr val="000000"/>
                </a:solidFill>
                <a:effectLst/>
                <a:hlinkClick r:id="rId2"/>
              </a:rPr>
              <a:t>http://www.ccs.miami.edu/hpc/lsf/9.1.1/</a:t>
            </a:r>
            <a:endParaRPr lang="en-US" sz="1600" b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rgbClr val="000000"/>
                </a:solidFill>
                <a:effectLst/>
              </a:rPr>
              <a:t>Create a script with all the commands to launch your  application 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as a bash or </a:t>
            </a:r>
            <a:r>
              <a:rPr lang="en-US" sz="1600" b="0" dirty="0" err="1">
                <a:solidFill>
                  <a:srgbClr val="000000"/>
                </a:solidFill>
                <a:effectLst/>
              </a:rPr>
              <a:t>csh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 script.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rgbClr val="000000"/>
                </a:solidFill>
                <a:effectLst/>
              </a:rPr>
              <a:t>Supply 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the header with the information for the 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LSF   (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see examples) 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rgbClr val="000000"/>
                </a:solidFill>
                <a:effectLst/>
              </a:rPr>
              <a:t>Submit 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your job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Andale Mono"/>
                <a:cs typeface="Andale Mono"/>
              </a:rPr>
              <a:t>:   </a:t>
            </a:r>
            <a:r>
              <a:rPr lang="en-US" sz="1600" i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[</a:t>
            </a:r>
            <a:r>
              <a:rPr lang="en-US" sz="1600" i="1" dirty="0">
                <a:solidFill>
                  <a:srgbClr val="000000"/>
                </a:solidFill>
                <a:effectLst/>
                <a:latin typeface="Arial"/>
                <a:cs typeface="Arial"/>
              </a:rPr>
              <a:t>login3]$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bsub</a:t>
            </a:r>
            <a:r>
              <a:rPr lang="en-US" sz="1600" i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&lt; </a:t>
            </a:r>
            <a:r>
              <a:rPr lang="en-US" sz="1600" i="1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myjob.sh</a:t>
            </a:r>
            <a:endParaRPr lang="en-US" sz="1600" i="1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</a:rPr>
              <a:t>Common LSF commands: </a:t>
            </a:r>
            <a:endParaRPr lang="en-US" sz="1600" b="0" dirty="0" smtClean="0">
              <a:solidFill>
                <a:srgbClr val="000000"/>
              </a:solidFill>
              <a:effectLst/>
            </a:endParaRP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1400" i="1" dirty="0" err="1" smtClean="0">
                <a:solidFill>
                  <a:srgbClr val="000000"/>
                </a:solidFill>
                <a:effectLst/>
              </a:rPr>
              <a:t>bjobs</a:t>
            </a:r>
            <a:r>
              <a:rPr lang="en-US" sz="1400" i="1" dirty="0" smtClean="0">
                <a:solidFill>
                  <a:srgbClr val="000000"/>
                </a:solidFill>
                <a:effectLst/>
              </a:rPr>
              <a:t>  </a:t>
            </a:r>
            <a:r>
              <a:rPr lang="en-US" sz="1400" b="0" dirty="0" smtClean="0">
                <a:solidFill>
                  <a:srgbClr val="000000"/>
                </a:solidFill>
                <a:effectLst/>
              </a:rPr>
              <a:t>    	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-  displays your running and pending jobs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1400" i="1" dirty="0" err="1">
                <a:solidFill>
                  <a:srgbClr val="000000"/>
                </a:solidFill>
                <a:effectLst/>
              </a:rPr>
              <a:t>bkill</a:t>
            </a:r>
            <a:r>
              <a:rPr lang="en-US" sz="1400" i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jobID</a:t>
            </a:r>
            <a:r>
              <a:rPr lang="en-US" sz="1400" i="1" dirty="0">
                <a:solidFill>
                  <a:srgbClr val="000000"/>
                </a:solidFill>
                <a:effectLst/>
              </a:rPr>
              <a:t>     </a:t>
            </a:r>
            <a:r>
              <a:rPr lang="en-US" sz="1400" b="0" dirty="0" smtClean="0">
                <a:solidFill>
                  <a:srgbClr val="000000"/>
                </a:solidFill>
                <a:effectLst/>
              </a:rPr>
              <a:t>	-    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terminates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/cancels a 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job identified by </a:t>
            </a:r>
            <a:r>
              <a:rPr lang="en-US" sz="1600" b="0" dirty="0" err="1" smtClean="0">
                <a:solidFill>
                  <a:srgbClr val="000000"/>
                </a:solidFill>
                <a:effectLst/>
              </a:rPr>
              <a:t>jobID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 number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925" y="3855675"/>
            <a:ext cx="3598574" cy="2677656"/>
          </a:xfrm>
          <a:prstGeom prst="rect">
            <a:avLst/>
          </a:prstGeom>
          <a:noFill/>
          <a:ln w="28575" cmpd="sng">
            <a:solidFill>
              <a:srgbClr val="39690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9690B"/>
                </a:solidFill>
              </a:rPr>
              <a:t>Example of a serial (1-cpu) job script header:</a:t>
            </a:r>
          </a:p>
          <a:p>
            <a:endParaRPr lang="en-US" sz="1400" b="1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#!/bin/bash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#BSUB –J </a:t>
            </a:r>
            <a:r>
              <a:rPr lang="en-US" sz="1400" dirty="0" err="1" smtClean="0">
                <a:solidFill>
                  <a:srgbClr val="000000"/>
                </a:solidFill>
              </a:rPr>
              <a:t>serialjob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#BSUB –n  1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#BSUB –q  general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#BSUB –W  3:00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#BSUB –R “</a:t>
            </a:r>
            <a:r>
              <a:rPr lang="en-US" sz="1400" dirty="0" err="1" smtClean="0">
                <a:solidFill>
                  <a:srgbClr val="000000"/>
                </a:solidFill>
              </a:rPr>
              <a:t>rusage</a:t>
            </a:r>
            <a:r>
              <a:rPr lang="en-US" sz="1400" dirty="0" smtClean="0">
                <a:solidFill>
                  <a:srgbClr val="000000"/>
                </a:solidFill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</a:rPr>
              <a:t>mem</a:t>
            </a:r>
            <a:r>
              <a:rPr lang="en-US" sz="1400" dirty="0" smtClean="0">
                <a:solidFill>
                  <a:srgbClr val="000000"/>
                </a:solidFill>
              </a:rPr>
              <a:t>=512] span[hosts=1]”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#BSUB –o %</a:t>
            </a:r>
            <a:r>
              <a:rPr lang="en-US" sz="1400" dirty="0" err="1" smtClean="0">
                <a:solidFill>
                  <a:srgbClr val="000000"/>
                </a:solidFill>
              </a:rPr>
              <a:t>J.out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#BSUB –e %</a:t>
            </a:r>
            <a:r>
              <a:rPr lang="en-US" sz="1400" dirty="0" err="1" smtClean="0">
                <a:solidFill>
                  <a:srgbClr val="000000"/>
                </a:solidFill>
              </a:rPr>
              <a:t>J.err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#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myjob.exe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2803" y="3840157"/>
            <a:ext cx="4242204" cy="2677656"/>
          </a:xfrm>
          <a:prstGeom prst="rect">
            <a:avLst/>
          </a:prstGeom>
          <a:noFill/>
          <a:ln w="28575" cmpd="sng">
            <a:solidFill>
              <a:srgbClr val="39690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39690B"/>
                </a:solidFill>
              </a:rPr>
              <a:t>Example of an MPI job script header (with Intel </a:t>
            </a:r>
            <a:r>
              <a:rPr lang="en-US" sz="1400" b="1" dirty="0" err="1" smtClean="0">
                <a:solidFill>
                  <a:srgbClr val="39690B"/>
                </a:solidFill>
              </a:rPr>
              <a:t>mpi</a:t>
            </a:r>
            <a:r>
              <a:rPr lang="en-US" sz="1400" b="1" dirty="0" smtClean="0">
                <a:solidFill>
                  <a:srgbClr val="39690B"/>
                </a:solidFill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#!/bin/bash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#BSUB –J  </a:t>
            </a:r>
            <a:r>
              <a:rPr lang="en-US" sz="1400" dirty="0" err="1" smtClean="0">
                <a:solidFill>
                  <a:srgbClr val="000000"/>
                </a:solidFill>
              </a:rPr>
              <a:t>mpijob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#BSUB –n 32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#BSUB –q general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#BSUB –W 5:00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#BSUB –R “</a:t>
            </a:r>
            <a:r>
              <a:rPr lang="en-US" sz="1400" dirty="0" err="1" smtClean="0">
                <a:solidFill>
                  <a:srgbClr val="000000"/>
                </a:solidFill>
              </a:rPr>
              <a:t>rusage</a:t>
            </a:r>
            <a:r>
              <a:rPr lang="en-US" sz="1400" dirty="0" smtClean="0">
                <a:solidFill>
                  <a:srgbClr val="000000"/>
                </a:solidFill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</a:rPr>
              <a:t>mem</a:t>
            </a:r>
            <a:r>
              <a:rPr lang="en-US" sz="1400" dirty="0" smtClean="0">
                <a:solidFill>
                  <a:srgbClr val="000000"/>
                </a:solidFill>
              </a:rPr>
              <a:t>=28000]”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#BSUB –R “span[</a:t>
            </a:r>
            <a:r>
              <a:rPr lang="en-US" sz="1400" dirty="0" err="1" smtClean="0">
                <a:solidFill>
                  <a:srgbClr val="000000"/>
                </a:solidFill>
              </a:rPr>
              <a:t>ptile</a:t>
            </a:r>
            <a:r>
              <a:rPr lang="en-US" sz="1400" dirty="0" smtClean="0">
                <a:solidFill>
                  <a:srgbClr val="000000"/>
                </a:solidFill>
              </a:rPr>
              <a:t>=16]”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#BSUB –o %</a:t>
            </a:r>
            <a:r>
              <a:rPr lang="en-US" sz="1400" dirty="0" err="1" smtClean="0">
                <a:solidFill>
                  <a:srgbClr val="000000"/>
                </a:solidFill>
              </a:rPr>
              <a:t>J.out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#BSUB –e %</a:t>
            </a:r>
            <a:r>
              <a:rPr lang="en-US" sz="1400" dirty="0" err="1" smtClean="0">
                <a:solidFill>
                  <a:srgbClr val="000000"/>
                </a:solidFill>
              </a:rPr>
              <a:t>J.err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#      Run an MPI job with the “hydra” MPI job starter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mpiexec.hydra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myjob.exe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3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95" y="118917"/>
            <a:ext cx="7532492" cy="697579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Running interactive jobs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97" y="983876"/>
            <a:ext cx="8700475" cy="5241908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</a:rPr>
              <a:t>Running interactive (non-graphical) job, starting on regular compute nodes: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bg1"/>
                </a:solidFill>
                <a:effectLst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[login3]$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bsub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 -Is $(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your_job_and_options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	[login3]$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bsub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–Is 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matlab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-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nodisplay</a:t>
            </a:r>
            <a:endParaRPr lang="en-US" sz="1800" dirty="0"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  <a:p>
            <a:pPr>
              <a:spcAft>
                <a:spcPts val="1200"/>
              </a:spcAft>
            </a:pPr>
            <a:r>
              <a:rPr lang="en-US" sz="1800" b="0" dirty="0" smtClean="0">
                <a:solidFill>
                  <a:schemeClr val="bg1"/>
                </a:solidFill>
                <a:effectLst/>
              </a:rPr>
              <a:t>There is an interactive queue for starting interactive graphical jobs: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i="1" dirty="0" smtClean="0">
                <a:solidFill>
                  <a:schemeClr val="bg1"/>
                </a:solidFill>
                <a:effectLst/>
                <a:latin typeface="Arial"/>
                <a:cs typeface="Arial"/>
              </a:rPr>
              <a:t>	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[login3]$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bsub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–q interactive –Is –XF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matlab</a:t>
            </a:r>
            <a:endParaRPr lang="en-US" sz="1600" dirty="0"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	Job &lt;4427514&gt; is submitted to queue &lt;interactive&gt;.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	&lt;&lt;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ssh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X11 forwarding job&gt;&gt;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	&lt;&lt;Waiting for dispatch ...&gt;&gt;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	&lt;&lt;Starting on n002&gt;&gt;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Upon exiting the interactive job, you are returned to your login node</a:t>
            </a:r>
            <a:r>
              <a:rPr lang="en-US" sz="1800" b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dirty="0">
              <a:solidFill>
                <a:schemeClr val="bg1"/>
              </a:solidFill>
              <a:effectLst/>
            </a:endParaRPr>
          </a:p>
          <a:p>
            <a:r>
              <a:rPr lang="en-US" sz="1800" b="0" dirty="0" smtClean="0">
                <a:solidFill>
                  <a:schemeClr val="bg1"/>
                </a:solidFill>
                <a:effectLst/>
              </a:rPr>
              <a:t>Make sure you have the graphical display forwarding (X11) set-up and enabled on your local machine/terminal if running a graphic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746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261" y="122450"/>
            <a:ext cx="8162978" cy="9156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HPC </a:t>
            </a:r>
            <a:r>
              <a:rPr lang="en-US" sz="40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Resources and Documentation</a:t>
            </a:r>
            <a:endParaRPr lang="en-US" sz="40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6733" y="1134023"/>
            <a:ext cx="8557173" cy="5261863"/>
          </a:xfrm>
        </p:spPr>
        <p:txBody>
          <a:bodyPr>
            <a:normAutofit/>
          </a:bodyPr>
          <a:lstStyle/>
          <a:p>
            <a:pPr fontAlgn="base">
              <a:buClr>
                <a:srgbClr val="FF6600"/>
              </a:buClr>
            </a:pPr>
            <a:r>
              <a:rPr lang="en-US" sz="1800" b="0" dirty="0">
                <a:solidFill>
                  <a:schemeClr val="bg1"/>
                </a:solidFill>
                <a:effectLst/>
              </a:rPr>
              <a:t>Policies: </a:t>
            </a:r>
            <a:r>
              <a:rPr lang="en-US" sz="1800" b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dirty="0">
                <a:solidFill>
                  <a:schemeClr val="bg1"/>
                </a:solidFill>
                <a:effectLst/>
                <a:hlinkClick r:id="rId2"/>
              </a:rPr>
              <a:t>http://</a:t>
            </a:r>
            <a:r>
              <a:rPr lang="en-US" sz="1800" b="0" dirty="0" err="1">
                <a:solidFill>
                  <a:schemeClr val="bg1"/>
                </a:solidFill>
                <a:effectLst/>
                <a:hlinkClick r:id="rId2"/>
              </a:rPr>
              <a:t>ccs.miami.edu</a:t>
            </a:r>
            <a:r>
              <a:rPr lang="en-US" sz="1800" b="0" dirty="0">
                <a:solidFill>
                  <a:schemeClr val="bg1"/>
                </a:solidFill>
                <a:effectLst/>
                <a:hlinkClick r:id="rId2"/>
              </a:rPr>
              <a:t>/ac/policies/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 </a:t>
            </a:r>
            <a:endParaRPr lang="en-US" sz="1800" b="0" dirty="0" smtClean="0">
              <a:solidFill>
                <a:schemeClr val="bg1"/>
              </a:solidFill>
              <a:effectLst/>
            </a:endParaRPr>
          </a:p>
          <a:p>
            <a:pPr fontAlgn="base">
              <a:buClr>
                <a:srgbClr val="FF6600"/>
              </a:buClr>
            </a:pPr>
            <a:r>
              <a:rPr lang="en-US" sz="1800" b="0" dirty="0" smtClean="0">
                <a:solidFill>
                  <a:schemeClr val="bg1"/>
                </a:solidFill>
                <a:effectLst/>
              </a:rPr>
              <a:t>Documentation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: </a:t>
            </a:r>
            <a:r>
              <a:rPr lang="en-US" sz="1800" b="0" dirty="0" smtClean="0">
                <a:solidFill>
                  <a:schemeClr val="bg1"/>
                </a:solidFill>
                <a:effectLst/>
                <a:hlinkClick r:id="rId3"/>
              </a:rPr>
              <a:t>http://ccs.miami.edu/ac/docs</a:t>
            </a:r>
            <a:endParaRPr lang="en-US" sz="1800" b="0" dirty="0" smtClean="0">
              <a:solidFill>
                <a:schemeClr val="bg1"/>
              </a:solidFill>
              <a:effectLst/>
            </a:endParaRPr>
          </a:p>
          <a:p>
            <a:pPr fontAlgn="base">
              <a:buClr>
                <a:srgbClr val="FF6600"/>
              </a:buClr>
            </a:pPr>
            <a:r>
              <a:rPr lang="en-US" sz="1800" b="0" dirty="0" smtClean="0">
                <a:solidFill>
                  <a:schemeClr val="bg1"/>
                </a:solidFill>
                <a:effectLst/>
              </a:rPr>
              <a:t>Pegasus Linux User Guides: </a:t>
            </a:r>
            <a:r>
              <a:rPr lang="en-US" sz="1800" b="0" dirty="0">
                <a:solidFill>
                  <a:schemeClr val="bg1"/>
                </a:solidFill>
                <a:effectLst/>
                <a:hlinkClick r:id="rId4"/>
              </a:rPr>
              <a:t>http://ccs.miami.edu/ac/docs-linux/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 </a:t>
            </a:r>
            <a:endParaRPr lang="en-US" sz="1600" b="0" dirty="0" smtClean="0">
              <a:solidFill>
                <a:schemeClr val="bg1"/>
              </a:solidFill>
              <a:effectLst/>
            </a:endParaRPr>
          </a:p>
          <a:p>
            <a:pPr fontAlgn="base">
              <a:buClr>
                <a:srgbClr val="FF6600"/>
              </a:buClr>
            </a:pPr>
            <a:r>
              <a:rPr lang="en-US" sz="1800" b="0" dirty="0" smtClean="0">
                <a:solidFill>
                  <a:schemeClr val="bg1"/>
                </a:solidFill>
                <a:effectLst/>
              </a:rPr>
              <a:t>CCS User Portal: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 </a:t>
            </a:r>
            <a:r>
              <a:rPr lang="en-US" sz="1800" b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dirty="0">
                <a:solidFill>
                  <a:schemeClr val="bg1"/>
                </a:solidFill>
                <a:effectLst/>
                <a:hlinkClick r:id="rId5"/>
              </a:rPr>
              <a:t>https://portal.ccs.miami.edu</a:t>
            </a:r>
            <a:r>
              <a:rPr lang="en-US" sz="1800" b="0" dirty="0" smtClean="0">
                <a:solidFill>
                  <a:schemeClr val="bg1"/>
                </a:solidFill>
                <a:effectLst/>
                <a:hlinkClick r:id="rId5"/>
              </a:rPr>
              <a:t>/</a:t>
            </a:r>
            <a:endParaRPr lang="en-US" sz="1800" b="0" dirty="0" smtClean="0">
              <a:solidFill>
                <a:schemeClr val="bg1"/>
              </a:solidFill>
              <a:effectLst/>
            </a:endParaRPr>
          </a:p>
          <a:p>
            <a:pPr fontAlgn="base">
              <a:buClr>
                <a:srgbClr val="FF6600"/>
              </a:buClr>
            </a:pPr>
            <a:r>
              <a:rPr lang="en-US" sz="1800" b="0" dirty="0">
                <a:solidFill>
                  <a:schemeClr val="bg1"/>
                </a:solidFill>
                <a:effectLst/>
              </a:rPr>
              <a:t>Support and FAQ: </a:t>
            </a:r>
            <a:r>
              <a:rPr lang="en-US" sz="1800" b="0" dirty="0">
                <a:solidFill>
                  <a:schemeClr val="bg1"/>
                </a:solidFill>
                <a:effectLst/>
                <a:hlinkClick r:id="rId6"/>
              </a:rPr>
              <a:t>http://</a:t>
            </a:r>
            <a:r>
              <a:rPr lang="en-US" sz="1800" b="0" dirty="0" err="1">
                <a:solidFill>
                  <a:schemeClr val="bg1"/>
                </a:solidFill>
                <a:effectLst/>
                <a:hlinkClick r:id="rId6"/>
              </a:rPr>
              <a:t>ccs.miami.edu</a:t>
            </a:r>
            <a:r>
              <a:rPr lang="en-US" sz="1800" b="0" dirty="0">
                <a:solidFill>
                  <a:schemeClr val="bg1"/>
                </a:solidFill>
                <a:effectLst/>
                <a:hlinkClick r:id="rId6"/>
              </a:rPr>
              <a:t>/ac/support/</a:t>
            </a:r>
            <a:endParaRPr lang="en-US" sz="1800" b="0" dirty="0" smtClean="0">
              <a:solidFill>
                <a:schemeClr val="bg1"/>
              </a:solidFill>
              <a:effectLst/>
            </a:endParaRPr>
          </a:p>
          <a:p>
            <a:pPr fontAlgn="base">
              <a:buClr>
                <a:srgbClr val="FF6600"/>
              </a:buClr>
            </a:pPr>
            <a:endParaRPr lang="en-US" sz="1800" b="0" dirty="0" smtClean="0">
              <a:solidFill>
                <a:schemeClr val="bg1"/>
              </a:solidFill>
              <a:effectLst/>
            </a:endParaRPr>
          </a:p>
          <a:p>
            <a:pPr fontAlgn="base">
              <a:buClr>
                <a:srgbClr val="FF6600"/>
              </a:buClr>
            </a:pPr>
            <a:r>
              <a:rPr lang="en-US" sz="1800" b="0" dirty="0" smtClean="0">
                <a:solidFill>
                  <a:schemeClr val="bg1"/>
                </a:solidFill>
                <a:effectLst/>
              </a:rPr>
              <a:t>Help and questions :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  </a:t>
            </a:r>
            <a:r>
              <a:rPr lang="en-US" sz="1800" b="0" dirty="0" smtClean="0">
                <a:solidFill>
                  <a:schemeClr val="bg1"/>
                </a:solidFill>
                <a:effectLst/>
                <a:hlinkClick r:id="rId7"/>
              </a:rPr>
              <a:t>hpc@ccs.miami.edu</a:t>
            </a:r>
            <a:endParaRPr lang="en-US" sz="1800" b="0" dirty="0" smtClean="0">
              <a:solidFill>
                <a:schemeClr val="bg1"/>
              </a:solidFill>
              <a:effectLst/>
            </a:endParaRPr>
          </a:p>
          <a:p>
            <a:pPr marL="403225" lvl="1" indent="0" fontAlgn="base">
              <a:buClr>
                <a:srgbClr val="FF6600"/>
              </a:buClr>
              <a:buNone/>
            </a:pPr>
            <a:r>
              <a:rPr lang="en-US" sz="1800" b="0" dirty="0" smtClean="0">
                <a:solidFill>
                  <a:schemeClr val="bg1"/>
                </a:solidFill>
                <a:effectLst/>
              </a:rPr>
              <a:t>Sending a mail to </a:t>
            </a:r>
            <a:r>
              <a:rPr lang="en-US" sz="1800" b="0" dirty="0" err="1" smtClean="0">
                <a:solidFill>
                  <a:schemeClr val="bg1"/>
                </a:solidFill>
                <a:effectLst/>
              </a:rPr>
              <a:t>hpc@ccs.miami.edu</a:t>
            </a:r>
            <a:r>
              <a:rPr lang="en-US" sz="1800" b="0" dirty="0" smtClean="0">
                <a:solidFill>
                  <a:schemeClr val="bg1"/>
                </a:solidFill>
                <a:effectLst/>
              </a:rPr>
              <a:t> creates an RT (Request Tracking) ticket and assigns a ticket number. Further communication including this number will ensure the problem is tracked till it solved, and then the ticket could be closed.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2491" y="5642030"/>
            <a:ext cx="5726517" cy="999071"/>
          </a:xfrm>
          <a:prstGeom prst="rect">
            <a:avLst/>
          </a:prstGeom>
        </p:spPr>
      </p:pic>
      <p:pic>
        <p:nvPicPr>
          <p:cNvPr id="5" name="Picture 4" descr="smiley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r="-8389"/>
          <a:stretch/>
        </p:blipFill>
        <p:spPr>
          <a:xfrm>
            <a:off x="5041354" y="3764954"/>
            <a:ext cx="1164156" cy="873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6101" y="3356331"/>
            <a:ext cx="2134312" cy="408623"/>
          </a:xfrm>
          <a:prstGeom prst="wedgeRoundRectCallout">
            <a:avLst>
              <a:gd name="adj1" fmla="val -61708"/>
              <a:gd name="adj2" fmla="val 10198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Dear HPC, 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6" y="219561"/>
            <a:ext cx="8078614" cy="770168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Outline</a:t>
            </a:r>
            <a:endParaRPr lang="en-US" sz="40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12530"/>
            <a:ext cx="7713214" cy="5665459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Center </a:t>
            </a:r>
            <a:r>
              <a:rPr lang="en-US" sz="2000" dirty="0">
                <a:solidFill>
                  <a:srgbClr val="000000"/>
                </a:solidFill>
                <a:effectLst/>
              </a:rPr>
              <a:t>of Computational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Science (CCS), </a:t>
            </a:r>
            <a:r>
              <a:rPr lang="en-US" sz="2000" dirty="0">
                <a:solidFill>
                  <a:srgbClr val="000000"/>
                </a:solidFill>
                <a:effectLst/>
              </a:rPr>
              <a:t>University of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Miami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Advanced </a:t>
            </a:r>
            <a:r>
              <a:rPr lang="en-US" sz="2000" dirty="0">
                <a:solidFill>
                  <a:srgbClr val="000000"/>
                </a:solidFill>
                <a:effectLst/>
              </a:rPr>
              <a:t>Computing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(High </a:t>
            </a:r>
            <a:r>
              <a:rPr lang="en-US" sz="2000" dirty="0">
                <a:solidFill>
                  <a:srgbClr val="000000"/>
                </a:solidFill>
                <a:effectLst/>
              </a:rPr>
              <a:t>Performance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Computing) group: computing, </a:t>
            </a:r>
            <a:r>
              <a:rPr lang="en-US" sz="2000" dirty="0">
                <a:solidFill>
                  <a:srgbClr val="000000"/>
                </a:solidFill>
                <a:effectLst/>
              </a:rPr>
              <a:t>storage and database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services: </a:t>
            </a:r>
            <a:r>
              <a:rPr lang="en-US" sz="2000" dirty="0" smtClean="0">
                <a:solidFill>
                  <a:srgbClr val="000000"/>
                </a:solidFill>
                <a:effectLst/>
                <a:hlinkClick r:id="rId2"/>
              </a:rPr>
              <a:t>ccs.miami.edu/ac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</a:rPr>
              <a:t>Pegasus cluster basic information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Requesting the </a:t>
            </a:r>
            <a:r>
              <a:rPr lang="en-US" sz="2000" dirty="0">
                <a:solidFill>
                  <a:srgbClr val="000000"/>
                </a:solidFill>
                <a:effectLst/>
              </a:rPr>
              <a:t>CCS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and Pegasus account:  </a:t>
            </a:r>
            <a:r>
              <a:rPr lang="en-US" sz="2000" dirty="0" smtClean="0">
                <a:solidFill>
                  <a:schemeClr val="bg1"/>
                </a:solidFill>
                <a:effectLst/>
                <a:hlinkClick r:id="rId3"/>
              </a:rPr>
              <a:t>https://portal.ccs.miami.edu/</a:t>
            </a:r>
            <a:endParaRPr lang="en-US" sz="2000" dirty="0" smtClean="0">
              <a:solidFill>
                <a:srgbClr val="000000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Joining </a:t>
            </a:r>
            <a:r>
              <a:rPr lang="en-US" sz="2000" dirty="0">
                <a:solidFill>
                  <a:srgbClr val="000000"/>
                </a:solidFill>
                <a:effectLst/>
              </a:rPr>
              <a:t>or creating a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Project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Accessing the Pegasus cluster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Linux and Home </a:t>
            </a:r>
            <a:r>
              <a:rPr lang="en-US" sz="2000" dirty="0">
                <a:solidFill>
                  <a:srgbClr val="000000"/>
                </a:solidFill>
                <a:effectLst/>
              </a:rPr>
              <a:t>environment. Software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modules 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</a:rPr>
              <a:t>Data and file transfer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</a:rPr>
              <a:t>Compilers, MPI, and Interpreters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Job scheduling with LSF. Running </a:t>
            </a:r>
            <a:r>
              <a:rPr lang="en-US" sz="2000" dirty="0">
                <a:solidFill>
                  <a:srgbClr val="000000"/>
                </a:solidFill>
                <a:effectLst/>
              </a:rPr>
              <a:t>Interactive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jobs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HPC Documentation. Help via RT tickets: </a:t>
            </a:r>
            <a:r>
              <a:rPr lang="en-US" sz="2000" dirty="0" err="1" smtClean="0">
                <a:solidFill>
                  <a:srgbClr val="008000"/>
                </a:solidFill>
                <a:effectLst/>
              </a:rPr>
              <a:t>hpc@ccs.miami.edu</a:t>
            </a:r>
            <a:endParaRPr lang="en-US" sz="2000" dirty="0">
              <a:solidFill>
                <a:srgbClr val="008000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227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65" y="27403"/>
            <a:ext cx="8731250" cy="1422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Center of Computational Science (CCS), University of Miami</a:t>
            </a:r>
          </a:p>
        </p:txBody>
      </p:sp>
      <p:pic>
        <p:nvPicPr>
          <p:cNvPr id="6" name="Content Placeholder 5" descr="CCS_Snap2.png">
            <a:hlinkClick r:id="rId2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7" r="-1362"/>
          <a:stretch/>
        </p:blipFill>
        <p:spPr>
          <a:xfrm>
            <a:off x="287016" y="2263588"/>
            <a:ext cx="4460876" cy="3953436"/>
          </a:xfrm>
        </p:spPr>
      </p:pic>
      <p:sp>
        <p:nvSpPr>
          <p:cNvPr id="7" name="TextBox 6"/>
          <p:cNvSpPr txBox="1"/>
          <p:nvPr/>
        </p:nvSpPr>
        <p:spPr>
          <a:xfrm>
            <a:off x="889000" y="1449803"/>
            <a:ext cx="3365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linkClick r:id="rId2"/>
              </a:rPr>
              <a:t>http://</a:t>
            </a:r>
            <a:r>
              <a:rPr lang="en-US" sz="2800" dirty="0" err="1">
                <a:solidFill>
                  <a:srgbClr val="000000"/>
                </a:solidFill>
                <a:hlinkClick r:id="rId2"/>
              </a:rPr>
              <a:t>ccs.miami.edu</a:t>
            </a:r>
            <a:r>
              <a:rPr lang="en-US" sz="2800" dirty="0">
                <a:solidFill>
                  <a:srgbClr val="000000"/>
                </a:solidFill>
                <a:hlinkClick r:id="rId2"/>
              </a:rPr>
              <a:t>/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048249" y="1449803"/>
            <a:ext cx="370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Several groups and focus areas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7662" y="1864933"/>
            <a:ext cx="3946425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u="wavy" dirty="0" smtClean="0">
                <a:solidFill>
                  <a:schemeClr val="bg1"/>
                </a:solidFill>
              </a:rPr>
              <a:t>Advanced Computing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Big Data Analysis and Data Mining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Climate and Environmental Hazards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Computational Biology and Bioinformatics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Drug Discovery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Engagement and Outreach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Social Systems Informatics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Software Engineering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Smart Cities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035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187587"/>
            <a:ext cx="7330377" cy="17488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Advanced Computing group</a:t>
            </a:r>
            <a:br>
              <a:rPr lang="en-US" sz="40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linkClick r:id="rId3"/>
              </a:rPr>
              <a:t>http://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linkClick r:id="rId3"/>
              </a:rPr>
              <a:t>ccs.miami.edu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linkClick r:id="rId3"/>
              </a:rPr>
              <a:t>/ac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linkClick r:id="rId4"/>
              </a:rPr>
              <a:t>http://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linkClick r:id="rId4"/>
              </a:rPr>
              <a:t>ccs.miami.edu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linkClick r:id="rId4"/>
              </a:rPr>
              <a:t>/ac/docs</a:t>
            </a:r>
            <a:endParaRPr lang="en-US" sz="24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25" y="2027855"/>
            <a:ext cx="8285865" cy="4681555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en-US" sz="2000" b="0" dirty="0" smtClean="0">
                <a:solidFill>
                  <a:srgbClr val="000000"/>
                </a:solidFill>
                <a:effectLst/>
              </a:rPr>
              <a:t>Maintains one of the largest centralized academic High Performance Computing (HPC) cyber infrastructures in the country</a:t>
            </a:r>
          </a:p>
          <a:p>
            <a:pPr>
              <a:spcBef>
                <a:spcPts val="140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</a:rPr>
              <a:t>C</a:t>
            </a:r>
            <a:r>
              <a:rPr lang="en-US" sz="2000" b="0" dirty="0" smtClean="0">
                <a:solidFill>
                  <a:srgbClr val="000000"/>
                </a:solidFill>
                <a:effectLst/>
              </a:rPr>
              <a:t>ompute 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resources, data storage, and database services for UM students, faculty, and </a:t>
            </a:r>
            <a:r>
              <a:rPr lang="en-US" sz="2000" b="0" dirty="0" smtClean="0">
                <a:solidFill>
                  <a:srgbClr val="000000"/>
                </a:solidFill>
                <a:effectLst/>
              </a:rPr>
              <a:t>staff: over 1500 CCS users</a:t>
            </a:r>
          </a:p>
          <a:p>
            <a:pPr>
              <a:spcBef>
                <a:spcPts val="1400"/>
              </a:spcBef>
            </a:pPr>
            <a:r>
              <a:rPr lang="en-US" sz="2000" b="0" dirty="0" smtClean="0">
                <a:solidFill>
                  <a:srgbClr val="000000"/>
                </a:solidFill>
                <a:effectLst/>
              </a:rPr>
              <a:t>Pegasus supercomputer: Linux/CentOS 6.5 batch/interactive compute cluster, ~ 5,500 cores based on IBM </a:t>
            </a:r>
            <a:r>
              <a:rPr lang="en-US" sz="2000" b="0" dirty="0" err="1" smtClean="0">
                <a:solidFill>
                  <a:srgbClr val="000000"/>
                </a:solidFill>
                <a:effectLst/>
              </a:rPr>
              <a:t>iDataPlex</a:t>
            </a:r>
            <a:r>
              <a:rPr lang="en-US" sz="2000" b="0" dirty="0" smtClean="0">
                <a:solidFill>
                  <a:srgbClr val="000000"/>
                </a:solidFill>
                <a:effectLst/>
              </a:rPr>
              <a:t> systems</a:t>
            </a:r>
          </a:p>
          <a:p>
            <a:pPr>
              <a:spcBef>
                <a:spcPts val="1400"/>
              </a:spcBef>
            </a:pPr>
            <a:r>
              <a:rPr lang="en-US" sz="2000" b="0" dirty="0" smtClean="0">
                <a:solidFill>
                  <a:srgbClr val="000000"/>
                </a:solidFill>
                <a:effectLst/>
              </a:rPr>
              <a:t>Visualization clusters, and dedicated graphical nodes on Pegasus</a:t>
            </a:r>
          </a:p>
          <a:p>
            <a:pPr>
              <a:spcBef>
                <a:spcPts val="1400"/>
              </a:spcBef>
            </a:pPr>
            <a:r>
              <a:rPr lang="en-US" sz="2000" b="0" dirty="0" smtClean="0">
                <a:solidFill>
                  <a:srgbClr val="000000"/>
                </a:solidFill>
                <a:effectLst/>
              </a:rPr>
              <a:t>Integrated storage environment: high-capacity dedicated storage and high-speed storage optimized for performance, all supported by the IBM </a:t>
            </a:r>
            <a:r>
              <a:rPr lang="en-US" sz="2000" b="0" dirty="0" err="1" smtClean="0">
                <a:solidFill>
                  <a:srgbClr val="000000"/>
                </a:solidFill>
                <a:effectLst/>
              </a:rPr>
              <a:t>SpectrumScale</a:t>
            </a:r>
            <a:r>
              <a:rPr lang="en-US" sz="2000" b="0" dirty="0" smtClean="0">
                <a:solidFill>
                  <a:srgbClr val="000000"/>
                </a:solidFill>
                <a:effectLst/>
              </a:rPr>
              <a:t> (former GPFS - general parallel file system)</a:t>
            </a:r>
          </a:p>
          <a:p>
            <a:pPr>
              <a:spcBef>
                <a:spcPts val="1400"/>
              </a:spcBef>
            </a:pPr>
            <a:r>
              <a:rPr lang="en-US" sz="2000" b="0" dirty="0" smtClean="0">
                <a:solidFill>
                  <a:srgbClr val="000000"/>
                </a:solidFill>
                <a:effectLst/>
              </a:rPr>
              <a:t>Systems and Cloud Storage maintenance</a:t>
            </a:r>
          </a:p>
          <a:p>
            <a:pPr marL="0" indent="0">
              <a:spcBef>
                <a:spcPts val="1400"/>
              </a:spcBef>
              <a:buNone/>
            </a:pPr>
            <a:endParaRPr lang="en-US" sz="2000" b="0" dirty="0" smtClean="0">
              <a:solidFill>
                <a:srgbClr val="000000"/>
              </a:solidFill>
              <a:effectLst/>
            </a:endParaRPr>
          </a:p>
          <a:p>
            <a:pPr>
              <a:spcBef>
                <a:spcPts val="1400"/>
              </a:spcBef>
            </a:pPr>
            <a:endParaRPr lang="en-US" sz="2000" b="0" dirty="0" smtClean="0">
              <a:solidFill>
                <a:srgbClr val="000000"/>
              </a:solidFill>
              <a:effectLst/>
            </a:endParaRPr>
          </a:p>
          <a:p>
            <a:pPr>
              <a:spcBef>
                <a:spcPts val="1400"/>
              </a:spcBef>
            </a:pPr>
            <a:endParaRPr lang="en-US" sz="2000" b="0" dirty="0" smtClean="0">
              <a:solidFill>
                <a:srgbClr val="000000"/>
              </a:solidFill>
              <a:effectLst/>
            </a:endParaRPr>
          </a:p>
          <a:p>
            <a:pPr>
              <a:spcBef>
                <a:spcPts val="1400"/>
              </a:spcBef>
            </a:pPr>
            <a:endParaRPr lang="en-US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94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78" y="0"/>
            <a:ext cx="6928887" cy="6654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Pegasus cluster info</a:t>
            </a:r>
            <a:endParaRPr lang="en-US" sz="40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348" y="817217"/>
            <a:ext cx="8514521" cy="5941392"/>
          </a:xfrm>
        </p:spPr>
        <p:txBody>
          <a:bodyPr>
            <a:normAutofit lnSpcReduction="10000"/>
          </a:bodyPr>
          <a:lstStyle/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srgbClr val="000000"/>
                </a:solidFill>
                <a:effectLst/>
              </a:rPr>
              <a:t>Location: independent network provider, Verizon </a:t>
            </a:r>
            <a:r>
              <a:rPr lang="en-US" sz="1800" b="0" dirty="0" err="1">
                <a:solidFill>
                  <a:srgbClr val="000000"/>
                </a:solidFill>
                <a:effectLst/>
              </a:rPr>
              <a:t>Terremark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 NAP of the 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Americas Datacenter in Miami 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srgbClr val="000000"/>
                </a:solidFill>
                <a:effectLst/>
              </a:rPr>
              <a:t>Based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on IBM </a:t>
            </a:r>
            <a:r>
              <a:rPr lang="en-US" sz="1800" b="0" dirty="0" err="1">
                <a:solidFill>
                  <a:srgbClr val="000000"/>
                </a:solidFill>
                <a:effectLst/>
              </a:rPr>
              <a:t>iDataPlex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 dx360 M4 systems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srgbClr val="000000"/>
                </a:solidFill>
                <a:effectLst/>
              </a:rPr>
              <a:t>Computational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nodes: 16 cores (two 8-core </a:t>
            </a:r>
            <a:r>
              <a:rPr lang="en-US" sz="1800" b="0" dirty="0" err="1">
                <a:solidFill>
                  <a:srgbClr val="000000"/>
                </a:solidFill>
                <a:effectLst/>
              </a:rPr>
              <a:t>SandyBridge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 Intel 2.6 GHz processors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)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Total of 5500+ computational cores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srgbClr val="000000"/>
                </a:solidFill>
                <a:effectLst/>
              </a:rPr>
              <a:t>Node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memory: 32GiB (2 </a:t>
            </a:r>
            <a:r>
              <a:rPr lang="en-US" sz="1800" b="0" dirty="0" err="1">
                <a:solidFill>
                  <a:srgbClr val="000000"/>
                </a:solidFill>
                <a:effectLst/>
              </a:rPr>
              <a:t>GiB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 per core) and several larger node for memory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- intense computations</a:t>
            </a:r>
            <a:endParaRPr lang="en-US" sz="1800" b="0" dirty="0">
              <a:solidFill>
                <a:srgbClr val="000000"/>
              </a:solidFill>
              <a:effectLst/>
            </a:endParaRP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Node interconnect: </a:t>
            </a:r>
            <a:r>
              <a:rPr lang="en-US" sz="1800" b="0" dirty="0" err="1">
                <a:solidFill>
                  <a:srgbClr val="000000"/>
                </a:solidFill>
                <a:effectLst/>
              </a:rPr>
              <a:t>Mellanox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 FDR </a:t>
            </a:r>
            <a:r>
              <a:rPr lang="en-US" sz="1800" b="0" dirty="0" err="1" smtClean="0">
                <a:solidFill>
                  <a:srgbClr val="000000"/>
                </a:solidFill>
                <a:effectLst/>
              </a:rPr>
              <a:t>InfiniBand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 fiber optic cables 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Login and management nodes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err="1">
                <a:solidFill>
                  <a:srgbClr val="000000"/>
                </a:solidFill>
                <a:effectLst/>
              </a:rPr>
              <a:t>CentOS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 6.5 Operating System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LSF (Load Sharing Facility) job scheduler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Dedicated high-volume DDN storage (diskless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)</a:t>
            </a:r>
            <a:endParaRPr lang="en-US" sz="1800" b="0" dirty="0">
              <a:solidFill>
                <a:srgbClr val="000000"/>
              </a:solidFill>
              <a:effectLst/>
            </a:endParaRP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srgbClr val="000000"/>
                </a:solidFill>
                <a:effectLst/>
              </a:rPr>
              <a:t>IBM </a:t>
            </a:r>
            <a:r>
              <a:rPr lang="en-US" sz="1800" b="0" dirty="0" err="1" smtClean="0">
                <a:solidFill>
                  <a:srgbClr val="000000"/>
                </a:solidFill>
                <a:effectLst/>
              </a:rPr>
              <a:t>SpectrumScale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 (GPFS)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filesystem, designed for massively parallel work 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Large suite of compilers, MPI, standard scientific and optimized 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libraries</a:t>
            </a:r>
            <a:endParaRPr lang="en-US" sz="1800" b="0" dirty="0">
              <a:solidFill>
                <a:srgbClr val="000000"/>
              </a:solidFill>
              <a:effectLst/>
            </a:endParaRP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Software modules with most demanding 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applications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72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25955"/>
            <a:ext cx="8635999" cy="553204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2200" b="0" dirty="0">
                <a:solidFill>
                  <a:srgbClr val="000000"/>
                </a:solidFill>
                <a:effectLst/>
              </a:rPr>
              <a:t>NB: All the HPC 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resources </a:t>
            </a:r>
            <a:r>
              <a:rPr lang="en-US" sz="2200" b="0" i="1" u="sng" dirty="0" smtClean="0">
                <a:solidFill>
                  <a:srgbClr val="000000"/>
                </a:solidFill>
                <a:effectLst/>
              </a:rPr>
              <a:t>including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 the portal web site are accessed </a:t>
            </a:r>
            <a:r>
              <a:rPr lang="en-US" sz="2200" u="sng" dirty="0" smtClean="0">
                <a:solidFill>
                  <a:srgbClr val="C61B1B"/>
                </a:solidFill>
                <a:effectLst/>
              </a:rPr>
              <a:t>ONLY</a:t>
            </a:r>
            <a:r>
              <a:rPr lang="en-US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200" u="sng" dirty="0" smtClean="0">
                <a:solidFill>
                  <a:srgbClr val="C61B1B"/>
                </a:solidFill>
                <a:effectLst/>
              </a:rPr>
              <a:t>ONLY</a:t>
            </a:r>
            <a:r>
              <a:rPr lang="en-US" sz="2200" dirty="0" smtClean="0">
                <a:solidFill>
                  <a:srgbClr val="C61B1B"/>
                </a:solidFill>
                <a:effectLst/>
              </a:rPr>
              <a:t>  </a:t>
            </a:r>
            <a:r>
              <a:rPr lang="en-US" sz="2200" u="sng" dirty="0" smtClean="0">
                <a:solidFill>
                  <a:srgbClr val="C61B1B"/>
                </a:solidFill>
                <a:effectLst/>
              </a:rPr>
              <a:t>ONLY</a:t>
            </a:r>
            <a:r>
              <a:rPr lang="en-US" sz="2200" b="0" dirty="0" smtClean="0">
                <a:solidFill>
                  <a:srgbClr val="C61B1B"/>
                </a:solidFill>
                <a:effectLst/>
              </a:rPr>
              <a:t>  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via 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secure campus 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network  (wired or 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wireless “</a:t>
            </a:r>
            <a:r>
              <a:rPr lang="en-US" sz="2200" b="0" dirty="0" err="1" smtClean="0">
                <a:solidFill>
                  <a:srgbClr val="000000"/>
                </a:solidFill>
                <a:effectLst/>
              </a:rPr>
              <a:t>SecureCanes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”) 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or VPN 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connection!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2200" b="0" dirty="0" smtClean="0">
                <a:solidFill>
                  <a:srgbClr val="000000"/>
                </a:solidFill>
                <a:effectLst/>
              </a:rPr>
              <a:t>Register 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at the 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CCS/Pegasus 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User Portal: </a:t>
            </a:r>
            <a:r>
              <a:rPr lang="en-US" sz="2200" b="0" dirty="0" smtClean="0">
                <a:solidFill>
                  <a:schemeClr val="bg1"/>
                </a:solidFill>
                <a:effectLst/>
                <a:hlinkClick r:id="rId3"/>
              </a:rPr>
              <a:t>https://portal.ccs.miami.edu/</a:t>
            </a:r>
            <a:endParaRPr lang="en-US" sz="2200" b="0" dirty="0">
              <a:solidFill>
                <a:schemeClr val="bg1"/>
              </a:solidFill>
              <a:effectLst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effectLst/>
              </a:rPr>
              <a:t>	</a:t>
            </a:r>
            <a:endParaRPr lang="en-US" sz="2200" dirty="0" smtClean="0">
              <a:solidFill>
                <a:schemeClr val="bg1"/>
              </a:solidFill>
              <a:effectLst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2200" dirty="0" smtClean="0">
              <a:solidFill>
                <a:schemeClr val="bg1"/>
              </a:solidFill>
              <a:effectLst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2200" dirty="0" smtClean="0">
              <a:solidFill>
                <a:schemeClr val="bg1"/>
              </a:solidFill>
              <a:effectLst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/>
              </a:solidFill>
              <a:effectLst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effectLst/>
              </a:rPr>
              <a:t>	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0000"/>
              </a:solidFill>
              <a:effectLst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2200" b="0" dirty="0" smtClean="0">
                <a:solidFill>
                  <a:schemeClr val="bg1"/>
                </a:solidFill>
                <a:effectLst/>
              </a:rPr>
              <a:t>Register </a:t>
            </a:r>
            <a:r>
              <a:rPr lang="en-US" sz="2200" b="0" dirty="0">
                <a:solidFill>
                  <a:schemeClr val="bg1"/>
                </a:solidFill>
                <a:effectLst/>
              </a:rPr>
              <a:t>as CCS User: 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b="0" dirty="0" smtClean="0">
                <a:solidFill>
                  <a:srgbClr val="000000"/>
                </a:solidFill>
                <a:effectLst/>
              </a:rPr>
              <a:t>Enter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your University </a:t>
            </a:r>
            <a:r>
              <a:rPr lang="en-US" sz="1900" b="0" dirty="0" err="1">
                <a:solidFill>
                  <a:srgbClr val="000000"/>
                </a:solidFill>
                <a:effectLst/>
              </a:rPr>
              <a:t>CaneID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 to proceed </a:t>
            </a:r>
            <a:endParaRPr lang="en-US" sz="1900" b="0" dirty="0" smtClean="0">
              <a:solidFill>
                <a:srgbClr val="000000"/>
              </a:solidFill>
              <a:effectLst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b="0" dirty="0" smtClean="0">
                <a:solidFill>
                  <a:srgbClr val="000000"/>
                </a:solidFill>
                <a:effectLst/>
              </a:rPr>
              <a:t>Must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have a valid UM e-mail address to register </a:t>
            </a:r>
            <a:endParaRPr lang="en-US" sz="1900" b="0" dirty="0" smtClean="0">
              <a:solidFill>
                <a:srgbClr val="000000"/>
              </a:solidFill>
              <a:effectLst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b="0" dirty="0" smtClean="0">
                <a:solidFill>
                  <a:srgbClr val="000000"/>
                </a:solidFill>
                <a:effectLst/>
              </a:rPr>
              <a:t>Follow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the instructions sent to your UM e-mail to confirm your </a:t>
            </a:r>
            <a:r>
              <a:rPr lang="en-US" sz="1900" b="0" dirty="0" smtClean="0">
                <a:solidFill>
                  <a:srgbClr val="000000"/>
                </a:solidFill>
                <a:effectLst/>
              </a:rPr>
              <a:t>identity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, affiliation with the UM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2200" b="0" dirty="0" smtClean="0">
                <a:solidFill>
                  <a:schemeClr val="bg1"/>
                </a:solidFill>
                <a:effectLst/>
              </a:rPr>
              <a:t>Use User Portal: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b="0" dirty="0">
                <a:solidFill>
                  <a:schemeClr val="bg1"/>
                </a:solidFill>
                <a:effectLst/>
              </a:rPr>
              <a:t>Login, view or change your account info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b="0" dirty="0">
                <a:solidFill>
                  <a:schemeClr val="bg1"/>
                </a:solidFill>
                <a:effectLst/>
              </a:rPr>
              <a:t>Join or create a Project, for scratch (work) space </a:t>
            </a:r>
            <a:r>
              <a:rPr lang="en-US" sz="1900" b="0" dirty="0" smtClean="0">
                <a:solidFill>
                  <a:schemeClr val="bg1"/>
                </a:solidFill>
                <a:effectLst/>
              </a:rPr>
              <a:t>allocation, software requests</a:t>
            </a:r>
            <a:endParaRPr lang="en-US" sz="1900" b="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b="0" dirty="0">
                <a:solidFill>
                  <a:schemeClr val="bg1"/>
                </a:solidFill>
                <a:effectLst/>
              </a:rPr>
              <a:t>Reset Password	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effectLst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192" y="0"/>
            <a:ext cx="7116629" cy="13259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Requesting and obtaining the CCS </a:t>
            </a:r>
            <a:r>
              <a:rPr lang="en-US" sz="40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 Pegasus account</a:t>
            </a:r>
            <a:endParaRPr lang="en-US" sz="40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1" y="2651760"/>
            <a:ext cx="7486650" cy="12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0"/>
            <a:ext cx="6615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971" y="132522"/>
            <a:ext cx="6954921" cy="8722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Joining or creating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50" y="1053611"/>
            <a:ext cx="8296157" cy="45666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srgbClr val="000000"/>
                </a:solidFill>
                <a:effectLst/>
              </a:rPr>
              <a:t>Login to </a:t>
            </a:r>
            <a:r>
              <a:rPr lang="en-US" sz="1800" dirty="0" smtClean="0">
                <a:solidFill>
                  <a:schemeClr val="bg1"/>
                </a:solidFill>
                <a:effectLst/>
                <a:hlinkClick r:id="rId2"/>
              </a:rPr>
              <a:t>https://portal.ccs.miami.edu/</a:t>
            </a:r>
            <a:r>
              <a:rPr lang="en-US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with your CCS User and password credentials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solidFill>
                  <a:srgbClr val="000000"/>
                </a:solidFill>
                <a:effectLst/>
              </a:rPr>
              <a:t>Top menu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: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 choose</a:t>
            </a:r>
            <a:r>
              <a:rPr lang="en-US" sz="1800" dirty="0" smtClean="0">
                <a:solidFill>
                  <a:srgbClr val="000000"/>
                </a:solidFill>
                <a:effectLst/>
              </a:rPr>
              <a:t> “</a:t>
            </a:r>
            <a:r>
              <a:rPr lang="en-US" sz="1800" i="1" dirty="0" smtClean="0">
                <a:solidFill>
                  <a:srgbClr val="000000"/>
                </a:solidFill>
                <a:effectLst/>
              </a:rPr>
              <a:t>Forms and  Access”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, left menu</a:t>
            </a:r>
            <a:r>
              <a:rPr lang="en-US" sz="1800" dirty="0" smtClean="0">
                <a:solidFill>
                  <a:srgbClr val="000000"/>
                </a:solidFill>
                <a:effectLst/>
              </a:rPr>
              <a:t>: </a:t>
            </a:r>
            <a:r>
              <a:rPr lang="en-US" sz="1800" i="1" dirty="0" smtClean="0">
                <a:solidFill>
                  <a:srgbClr val="000000"/>
                </a:solidFill>
                <a:effectLst/>
              </a:rPr>
              <a:t>“Project”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0000"/>
                </a:solidFill>
                <a:effectLst/>
              </a:rPr>
              <a:t>To Create a new project: 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fill the form </a:t>
            </a:r>
            <a:r>
              <a:rPr lang="en-US" sz="1800" i="1" dirty="0" smtClean="0">
                <a:solidFill>
                  <a:srgbClr val="000000"/>
                </a:solidFill>
                <a:effectLst/>
              </a:rPr>
              <a:t>Project Request Detail  </a:t>
            </a:r>
            <a:r>
              <a:rPr lang="en-US" sz="1800" dirty="0" smtClean="0">
                <a:solidFill>
                  <a:srgbClr val="000000"/>
                </a:solidFill>
                <a:effectLst/>
              </a:rPr>
              <a:t>. 		       </a:t>
            </a:r>
            <a:r>
              <a:rPr lang="en-US" sz="1800" b="0" u="sng" dirty="0" smtClean="0">
                <a:solidFill>
                  <a:srgbClr val="000000"/>
                </a:solidFill>
                <a:effectLst/>
              </a:rPr>
              <a:t>Note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: approval of the projects is done by the allocation committee, and the projects requesting Scratch Size &gt; 2TB or/and CPU hours &gt; 50,000 hours could take longer time to be reviewed and approved (&gt; 1 month).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0000"/>
                </a:solidFill>
                <a:effectLst/>
              </a:rPr>
              <a:t>To join an existing Project: </a:t>
            </a:r>
            <a:r>
              <a:rPr lang="en-US" sz="1800" b="0" dirty="0" smtClean="0">
                <a:solidFill>
                  <a:srgbClr val="000000"/>
                </a:solidFill>
                <a:effectLst/>
              </a:rPr>
              <a:t>contact your RSMAS advisor or faculty member! </a:t>
            </a:r>
            <a:endParaRPr lang="en-US" sz="1800" b="0" i="1" dirty="0" smtClean="0">
              <a:solidFill>
                <a:srgbClr val="000000"/>
              </a:solidFill>
              <a:effectLst/>
            </a:endParaRP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600" b="0" dirty="0" smtClean="0">
                <a:solidFill>
                  <a:srgbClr val="000000"/>
                </a:solidFill>
                <a:effectLst/>
              </a:rPr>
              <a:t>Project Users have higher priority in job queues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600" b="0" dirty="0" smtClean="0">
                <a:solidFill>
                  <a:srgbClr val="000000"/>
                </a:solidFill>
                <a:effectLst/>
              </a:rPr>
              <a:t>Project Users get access to the project scratch space shared by the project users, in  addition to their $HOME directory 250G allocation</a:t>
            </a:r>
            <a:endParaRPr lang="en-US" sz="1200" b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53503"/>
              </p:ext>
            </p:extLst>
          </p:nvPr>
        </p:nvGraphicFramePr>
        <p:xfrm>
          <a:off x="1699536" y="5105692"/>
          <a:ext cx="3843132" cy="1554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39790"/>
                <a:gridCol w="2403342"/>
              </a:tblGrid>
              <a:tr h="2994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$HOME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/scratch/projects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99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250 G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T *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79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permanent, not purged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high-speed, purged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744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nethome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en-US" sz="1600" b="1" i="1" dirty="0" err="1" smtClean="0">
                          <a:solidFill>
                            <a:srgbClr val="000000"/>
                          </a:solidFill>
                        </a:rPr>
                        <a:t>uid</a:t>
                      </a:r>
                      <a:endParaRPr lang="en-US" sz="1600" b="1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/scratch/projects/</a:t>
                      </a:r>
                      <a:r>
                        <a:rPr lang="en-US" sz="1400" b="1" i="1" dirty="0" err="1" smtClean="0">
                          <a:solidFill>
                            <a:srgbClr val="000000"/>
                          </a:solidFill>
                        </a:rPr>
                        <a:t>projectid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42609" y="5190435"/>
            <a:ext cx="2705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Font typeface="Lucida Grande"/>
              <a:buChar char="*"/>
            </a:pPr>
            <a:r>
              <a:rPr lang="en-US" sz="1400" dirty="0" smtClean="0">
                <a:solidFill>
                  <a:schemeClr val="bg1"/>
                </a:solidFill>
              </a:rPr>
              <a:t>- Project </a:t>
            </a:r>
            <a:r>
              <a:rPr lang="en-US" sz="1400" dirty="0">
                <a:solidFill>
                  <a:schemeClr val="bg1"/>
                </a:solidFill>
              </a:rPr>
              <a:t>members have read and write access to this space.  S</a:t>
            </a:r>
            <a:r>
              <a:rPr lang="en-US" sz="1400" dirty="0" smtClean="0">
                <a:solidFill>
                  <a:schemeClr val="bg1"/>
                </a:solidFill>
              </a:rPr>
              <a:t>ubfolder </a:t>
            </a:r>
            <a:r>
              <a:rPr lang="en-US" sz="1400" dirty="0">
                <a:solidFill>
                  <a:schemeClr val="bg1"/>
                </a:solidFill>
              </a:rPr>
              <a:t>as needed!</a:t>
            </a:r>
          </a:p>
          <a:p>
            <a:pPr marL="285750" indent="-285750">
              <a:buSzPct val="120000"/>
              <a:buFont typeface="Lucida Grande"/>
              <a:buChar char="*"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SzPct val="120000"/>
              <a:buFont typeface="Lucida Grande"/>
              <a:buChar char="*"/>
            </a:pPr>
            <a:r>
              <a:rPr lang="en-US" sz="1400" dirty="0" smtClean="0">
                <a:solidFill>
                  <a:schemeClr val="bg1"/>
                </a:solidFill>
              </a:rPr>
              <a:t>- Data older than </a:t>
            </a:r>
            <a:r>
              <a:rPr lang="en-US" sz="1400" b="1" u="sng" dirty="0" smtClean="0">
                <a:solidFill>
                  <a:schemeClr val="bg1"/>
                </a:solidFill>
              </a:rPr>
              <a:t>3 weeks </a:t>
            </a:r>
            <a:r>
              <a:rPr lang="en-US" sz="1400" dirty="0" smtClean="0">
                <a:solidFill>
                  <a:schemeClr val="bg1"/>
                </a:solidFill>
              </a:rPr>
              <a:t>are subject to purge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6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107578"/>
            <a:ext cx="7271233" cy="7096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Accessing </a:t>
            </a:r>
            <a:r>
              <a:rPr lang="en-US" sz="40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Pegasus cluster</a:t>
            </a:r>
            <a:endParaRPr lang="en-US" sz="40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532" y="1317733"/>
            <a:ext cx="3906749" cy="414332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</a:rPr>
              <a:t>SSH – Linux and </a:t>
            </a:r>
            <a:r>
              <a:rPr lang="en-US" sz="1800" dirty="0" smtClean="0">
                <a:solidFill>
                  <a:srgbClr val="000000"/>
                </a:solidFill>
                <a:effectLst/>
              </a:rPr>
              <a:t>Mac OS X</a:t>
            </a:r>
          </a:p>
          <a:p>
            <a:pPr lvl="1">
              <a:buFont typeface="Arial"/>
              <a:buChar char="•"/>
            </a:pPr>
            <a:r>
              <a:rPr lang="en-US" sz="1600" b="0" dirty="0" smtClean="0">
                <a:solidFill>
                  <a:srgbClr val="000000"/>
                </a:solidFill>
                <a:effectLst/>
              </a:rPr>
              <a:t>Use the included SSH in Terminal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22502" y="1350303"/>
            <a:ext cx="4069933" cy="46683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>
                <a:solidFill>
                  <a:srgbClr val="000000"/>
                </a:solidFill>
                <a:effectLst/>
              </a:rPr>
              <a:t>SSH – </a:t>
            </a:r>
            <a:r>
              <a:rPr lang="en-US" sz="2600" dirty="0" smtClean="0">
                <a:solidFill>
                  <a:srgbClr val="000000"/>
                </a:solidFill>
                <a:effectLst/>
              </a:rPr>
              <a:t>MS Windows</a:t>
            </a:r>
            <a:endParaRPr lang="en-US" sz="260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2100" b="0" dirty="0">
                <a:solidFill>
                  <a:srgbClr val="000000"/>
                </a:solidFill>
                <a:effectLst/>
              </a:rPr>
              <a:t>Use an SSH client like PuTTY 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170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1800" dirty="0" smtClean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180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1800" dirty="0" smtClean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2300" dirty="0" smtClean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2300" b="0" dirty="0">
                <a:solidFill>
                  <a:srgbClr val="000000"/>
                </a:solidFill>
                <a:effectLst/>
              </a:rPr>
              <a:t>Download from:</a:t>
            </a:r>
            <a:r>
              <a:rPr lang="en-US" sz="2100" b="0" dirty="0">
                <a:solidFill>
                  <a:srgbClr val="000000"/>
                </a:solidFill>
                <a:effectLst/>
              </a:rPr>
              <a:t>	</a:t>
            </a:r>
            <a:r>
              <a:rPr lang="en-US" sz="2100" b="0" dirty="0" smtClean="0">
                <a:solidFill>
                  <a:srgbClr val="000000"/>
                </a:solidFill>
                <a:effectLst/>
                <a:hlinkClick r:id="rId4"/>
              </a:rPr>
              <a:t>http://www.putty.org</a:t>
            </a:r>
            <a:endParaRPr lang="en-US" sz="2100" b="0" dirty="0" smtClean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180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1800" dirty="0" smtClean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180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1800" dirty="0" smtClean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180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1800" dirty="0" smtClean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2300" b="0" dirty="0">
                <a:solidFill>
                  <a:srgbClr val="000000"/>
                </a:solidFill>
                <a:effectLst/>
              </a:rPr>
              <a:t>Choose the SSH client</a:t>
            </a:r>
          </a:p>
        </p:txBody>
      </p:sp>
      <p:pic>
        <p:nvPicPr>
          <p:cNvPr id="8" name="Picture 7" descr="sshPegasu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538" y="3784783"/>
            <a:ext cx="3340100" cy="228600"/>
          </a:xfrm>
          <a:prstGeom prst="rect">
            <a:avLst/>
          </a:prstGeom>
          <a:effectLst>
            <a:glow rad="127000">
              <a:schemeClr val="accent5">
                <a:alpha val="75000"/>
              </a:schemeClr>
            </a:glow>
          </a:effectLst>
        </p:spPr>
      </p:pic>
      <p:pic>
        <p:nvPicPr>
          <p:cNvPr id="9" name="Picture 8" descr="Screen Shot 2015-10-05 at 3.00.1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339" y="2263936"/>
            <a:ext cx="1238954" cy="1265129"/>
          </a:xfrm>
          <a:prstGeom prst="rect">
            <a:avLst/>
          </a:prstGeom>
          <a:ln w="3175" cap="flat" cmpd="sng">
            <a:solidFill>
              <a:schemeClr val="accent5"/>
            </a:solidFill>
          </a:ln>
          <a:effectLst>
            <a:glow rad="127000">
              <a:schemeClr val="accent5">
                <a:alpha val="75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436" y="4122839"/>
            <a:ext cx="4127816" cy="1193800"/>
          </a:xfrm>
          <a:prstGeom prst="rect">
            <a:avLst/>
          </a:prstGeom>
          <a:effectLst>
            <a:glow rad="127000">
              <a:srgbClr val="00B050">
                <a:alpha val="50000"/>
              </a:srgb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7826" y="6012312"/>
            <a:ext cx="4329043" cy="477882"/>
          </a:xfrm>
          <a:prstGeom prst="rect">
            <a:avLst/>
          </a:prstGeom>
          <a:effectLst>
            <a:glow rad="127000">
              <a:srgbClr val="00B050">
                <a:alpha val="50000"/>
              </a:srgb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3106" y="2062473"/>
            <a:ext cx="3157957" cy="1309654"/>
          </a:xfrm>
          <a:prstGeom prst="rect">
            <a:avLst/>
          </a:prstGeom>
          <a:effectLst>
            <a:glow rad="127000">
              <a:srgbClr val="FF6600">
                <a:alpha val="50000"/>
              </a:srgbClr>
            </a:glow>
          </a:effectLst>
        </p:spPr>
      </p:pic>
      <p:sp>
        <p:nvSpPr>
          <p:cNvPr id="14" name="TextBox 13"/>
          <p:cNvSpPr txBox="1"/>
          <p:nvPr/>
        </p:nvSpPr>
        <p:spPr>
          <a:xfrm>
            <a:off x="3169478" y="872434"/>
            <a:ext cx="249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w</a:t>
            </a:r>
            <a:r>
              <a:rPr lang="en-US" b="1" dirty="0" smtClean="0">
                <a:solidFill>
                  <a:srgbClr val="008000"/>
                </a:solidFill>
              </a:rPr>
              <a:t>ith Secure Shell (SSH)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Custom 3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0500EA"/>
      </a:hlink>
      <a:folHlink>
        <a:srgbClr val="1B0096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11223</TotalTime>
  <Words>1076</Words>
  <Application>Microsoft Macintosh PowerPoint</Application>
  <PresentationFormat>On-screen Show (4:3)</PresentationFormat>
  <Paragraphs>245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Andale Mono</vt:lpstr>
      <vt:lpstr>Calibri</vt:lpstr>
      <vt:lpstr>Candara</vt:lpstr>
      <vt:lpstr>Chalkduster</vt:lpstr>
      <vt:lpstr>Consolas</vt:lpstr>
      <vt:lpstr>Lucida Grande</vt:lpstr>
      <vt:lpstr>Times New Roman</vt:lpstr>
      <vt:lpstr>Arial</vt:lpstr>
      <vt:lpstr>Orbit</vt:lpstr>
      <vt:lpstr>Introduction to UM CCS and Pegasus supercomputer</vt:lpstr>
      <vt:lpstr>Outline</vt:lpstr>
      <vt:lpstr>Center of Computational Science (CCS), University of Miami</vt:lpstr>
      <vt:lpstr>Advanced Computing group http://ccs.miami.edu/ac  http://ccs.miami.edu/ac/docs</vt:lpstr>
      <vt:lpstr>Pegasus cluster info</vt:lpstr>
      <vt:lpstr>Requesting and obtaining the CCS and Pegasus account</vt:lpstr>
      <vt:lpstr>PowerPoint Presentation</vt:lpstr>
      <vt:lpstr>Joining or creating a Project</vt:lpstr>
      <vt:lpstr>Accessing Pegasus cluster</vt:lpstr>
      <vt:lpstr>Accessing Pegasus cluster</vt:lpstr>
      <vt:lpstr>Linux and Home environment. Software modules</vt:lpstr>
      <vt:lpstr>Data and file transfer to/from Pegasus</vt:lpstr>
      <vt:lpstr>Compilers, MPI, and language interpreters</vt:lpstr>
      <vt:lpstr>Job scheduling with LSF (batch jobs) </vt:lpstr>
      <vt:lpstr>Running interactive jobs </vt:lpstr>
      <vt:lpstr>HPC Resources and Documentation</vt:lpstr>
    </vt:vector>
  </TitlesOfParts>
  <Company>University of Miami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CCS and Pegasus</dc:title>
  <dc:creator>Natalie Perlin</dc:creator>
  <cp:lastModifiedBy>Perlin, Natalie</cp:lastModifiedBy>
  <cp:revision>130</cp:revision>
  <cp:lastPrinted>2018-09-14T15:25:28Z</cp:lastPrinted>
  <dcterms:created xsi:type="dcterms:W3CDTF">2015-09-21T21:13:18Z</dcterms:created>
  <dcterms:modified xsi:type="dcterms:W3CDTF">2018-09-14T15:25:53Z</dcterms:modified>
</cp:coreProperties>
</file>