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56" r:id="rId3"/>
    <p:sldId id="657" r:id="rId4"/>
    <p:sldId id="658" r:id="rId5"/>
    <p:sldId id="659" r:id="rId6"/>
    <p:sldId id="665" r:id="rId7"/>
    <p:sldId id="666" r:id="rId8"/>
    <p:sldId id="667" r:id="rId9"/>
    <p:sldId id="669" r:id="rId10"/>
    <p:sldId id="668" r:id="rId11"/>
    <p:sldId id="670" r:id="rId12"/>
    <p:sldId id="672" r:id="rId13"/>
    <p:sldId id="673" r:id="rId14"/>
    <p:sldId id="671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7800-1173-3793-AC63-B71DD92F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8D193-8A2F-E1D0-C67B-986E7164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F58A-BD78-D9C5-90FE-8A237256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3209-8B7F-9321-FF33-BE9E979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96D4-302B-312F-796B-AE7C3B31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750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1540-ECA9-BDC5-AD71-A51A8491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4CD7-7F50-57D4-807D-0AC3F3CE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0005-0F74-6A0D-ACEA-A685E55B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DD2E-532E-09E1-7D1C-980C2726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54C-C7A2-FB0C-D370-208F20BB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01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FD11-B288-1FB1-D5AE-BA285CEE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4103-BBDE-3431-196E-8E10DE20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7258-5AD3-4F51-F264-1680FD2A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8A33-010E-231B-DBDC-2D4B9F8D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1901-14DC-185D-F0E5-897E5FC8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04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CD4A-95E9-1291-F129-A596545F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9035-50DE-2141-68EA-2C56FF5B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7313-E78B-EB16-90E4-A58B09F1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4748-24E7-78BD-5319-66EADA8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A02F-9480-B6BC-C5DD-9498E43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79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C180-319B-8B24-192F-EC157D29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02ED-9B28-4CE6-B797-288D18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4741-3DD9-ECFC-5115-84DE355F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4A46-2B11-8208-63CA-3EB4B1FB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0DA0-B90C-FC57-A27B-BF9DCE56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66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9D47-4F75-B9AA-B90F-8F09B887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CA2C-CA70-479F-2900-0D5B9411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1AF2D-DDF9-F279-2F71-48179553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7E75-666F-0C3B-B022-285DEBB5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3FCD-AA18-2C08-3658-0C222C8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7DD5-FFEA-1321-5AAF-FD082D76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2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108A-CE97-BDC9-1082-0D7D3A92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768DE-6002-1E3E-DB24-085E1F75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60019-16E2-5444-CDD4-E08E26FF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A64ED-564A-A833-7EBE-973A2494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314B-D4D5-D60A-E1C7-55D8250A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BDBEE-5526-7C95-93F9-273CD7C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768D0-5FAC-704B-8F76-CBC08F60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BA2F7-8937-2C27-F732-C6C94FCA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84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D45F-2E4E-944D-D3D2-8F1BD500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F2FA9-96A0-76EE-57EF-07D77E8C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646E5-820B-E4E4-B967-D65C1717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7119B-80A8-34B3-BE8B-178A82C8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692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53115-DD81-5549-C5BC-E08534B5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3AA9A-E3DF-14C2-F804-DFC80307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ACD8-19D9-0D5F-F09F-ACA762A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43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2E6A-1937-3733-F0FC-C7218FB0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D7F9-1D96-2D08-32E4-39C9553B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3464-BA26-4BB5-C7BE-390A9A00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15BA1-EABE-7AE0-673A-262230DF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C9CB-3CCF-525F-CC62-03657351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B314-08AB-572A-95C7-ACB7895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239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5A9-35C9-5E6B-BAB6-5A85F66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0651-33A5-DE84-6077-092634C3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AB0C-AD08-D277-3745-DD8B9A2F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00B5-F772-4A63-0B19-675C2829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BA364-4170-0BCD-C3E1-FB594E5E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4F94B-0E16-770F-58CC-80FA8FB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4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04980-024F-F29B-18A0-CD2AE9BC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9417-E48B-9A2C-CAAE-1435AAA3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22C7-EF21-ACA2-A37D-29BAE3E4B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26020-F889-49D8-AF82-E28EEE028E64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49CB-E992-1D9F-FB6B-170A276F2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A373-D9A4-1096-DD57-A69FC60A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58152-6DCC-4940-B860-C178CC8FC76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45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247982" y="6719911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284BE-29CD-E06A-9206-AC3F77C525D9}"/>
              </a:ext>
            </a:extLst>
          </p:cNvPr>
          <p:cNvSpPr txBox="1"/>
          <p:nvPr/>
        </p:nvSpPr>
        <p:spPr>
          <a:xfrm>
            <a:off x="5776904" y="2351522"/>
            <a:ext cx="32858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What is NoSQL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Why NoSQL?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Types of NoSQL Databases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Advantages of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NoSQL vs.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When to Use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Challenges of NoSQL</a:t>
            </a:r>
            <a:endParaRPr lang="LID4096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14314" y="5685838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Collections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085008" y="2487696"/>
            <a:ext cx="6879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MongoDB: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collection is a group of MongoDB documents, like a table in a relational database.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Collections do not enforce a schema, allowing for documents within the same collection to have different structures.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LID4096" altLang="LID4096" dirty="0"/>
              <a:t>Collections are created automatically when the first document is inserted.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3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085008" y="6696032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Document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114314" y="2551837"/>
            <a:ext cx="6879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A document is a set of key-value pairs, similar to a row in a relational database, but more flexible.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Documents are stored in BSON format (Binary JSON), allowing for a variety of data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7D175-EA0A-6AD6-59D9-6DD535BFA4CB}"/>
              </a:ext>
            </a:extLst>
          </p:cNvPr>
          <p:cNvSpPr txBox="1"/>
          <p:nvPr/>
        </p:nvSpPr>
        <p:spPr>
          <a:xfrm>
            <a:off x="6992982" y="3709461"/>
            <a:ext cx="3761687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{</a:t>
            </a:r>
          </a:p>
          <a:p>
            <a:r>
              <a:rPr lang="LID4096" dirty="0"/>
              <a:t>  "name": “</a:t>
            </a:r>
            <a:r>
              <a:rPr lang="en-US" dirty="0"/>
              <a:t>Daoud Kabha</a:t>
            </a:r>
            <a:r>
              <a:rPr lang="LID4096" dirty="0"/>
              <a:t>",</a:t>
            </a:r>
          </a:p>
          <a:p>
            <a:r>
              <a:rPr lang="LID4096" dirty="0"/>
              <a:t>  "age": 30,</a:t>
            </a:r>
          </a:p>
          <a:p>
            <a:r>
              <a:rPr lang="LID4096" dirty="0"/>
              <a:t>  "address": {</a:t>
            </a:r>
          </a:p>
          <a:p>
            <a:r>
              <a:rPr lang="LID4096" dirty="0"/>
              <a:t>    "street": "123 Main St",</a:t>
            </a:r>
          </a:p>
          <a:p>
            <a:r>
              <a:rPr lang="LID4096" dirty="0"/>
              <a:t>    "city": “</a:t>
            </a:r>
            <a:r>
              <a:rPr lang="en-US" dirty="0"/>
              <a:t>Hadera</a:t>
            </a:r>
            <a:r>
              <a:rPr lang="LID4096" dirty="0"/>
              <a:t>"</a:t>
            </a:r>
          </a:p>
          <a:p>
            <a:r>
              <a:rPr lang="LID4096" dirty="0"/>
              <a:t>  },</a:t>
            </a:r>
          </a:p>
          <a:p>
            <a:r>
              <a:rPr lang="LID4096" dirty="0"/>
              <a:t>  "interests": ["reading", "traveling"]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4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085008" y="6696032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 err="1">
                <a:solidFill>
                  <a:srgbClr val="C55A11"/>
                </a:solidFill>
                <a:latin typeface="var(--font-family-special)"/>
              </a:rPr>
              <a:t>EmededDocument</a:t>
            </a: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114314" y="2551837"/>
            <a:ext cx="6879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Documents within documents, providing a way to store related data together.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Reduce the need for complex joins and provide a more natural data model for hierarchical data.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7D175-EA0A-6AD6-59D9-6DD535BFA4CB}"/>
              </a:ext>
            </a:extLst>
          </p:cNvPr>
          <p:cNvSpPr txBox="1"/>
          <p:nvPr/>
        </p:nvSpPr>
        <p:spPr>
          <a:xfrm>
            <a:off x="6992982" y="3709461"/>
            <a:ext cx="3761687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{</a:t>
            </a:r>
          </a:p>
          <a:p>
            <a:r>
              <a:rPr lang="LID4096" dirty="0"/>
              <a:t>  "name": “</a:t>
            </a:r>
            <a:r>
              <a:rPr lang="en-US" dirty="0"/>
              <a:t>Daoud Kabha</a:t>
            </a:r>
            <a:r>
              <a:rPr lang="LID4096" dirty="0"/>
              <a:t>",</a:t>
            </a:r>
          </a:p>
          <a:p>
            <a:r>
              <a:rPr lang="LID4096" dirty="0"/>
              <a:t>"address": {</a:t>
            </a:r>
          </a:p>
          <a:p>
            <a:r>
              <a:rPr lang="LID4096" dirty="0"/>
              <a:t>    "street": "123 Main St",</a:t>
            </a:r>
          </a:p>
          <a:p>
            <a:r>
              <a:rPr lang="LID4096" dirty="0"/>
              <a:t>    "city": “</a:t>
            </a:r>
            <a:r>
              <a:rPr lang="en-US" dirty="0"/>
              <a:t>Hadera</a:t>
            </a:r>
            <a:r>
              <a:rPr lang="LID4096" dirty="0"/>
              <a:t>"</a:t>
            </a:r>
          </a:p>
          <a:p>
            <a:r>
              <a:rPr lang="LID4096" dirty="0"/>
              <a:t>  </a:t>
            </a:r>
            <a:r>
              <a:rPr lang="en-US" dirty="0"/>
              <a:t>}</a:t>
            </a:r>
            <a:endParaRPr lang="LID4096" dirty="0"/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06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085008" y="6696032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 err="1">
                <a:solidFill>
                  <a:srgbClr val="C55A11"/>
                </a:solidFill>
                <a:latin typeface="var(--font-family-special)"/>
              </a:rPr>
              <a:t>ReferecesDocument</a:t>
            </a: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114314" y="2551837"/>
            <a:ext cx="6879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References link documents from different collections, similar to foreign keys in relational databases.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Maintain relationships between documents while keeping them in separate collections..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7D175-EA0A-6AD6-59D9-6DD535BFA4CB}"/>
              </a:ext>
            </a:extLst>
          </p:cNvPr>
          <p:cNvSpPr txBox="1"/>
          <p:nvPr/>
        </p:nvSpPr>
        <p:spPr>
          <a:xfrm>
            <a:off x="5033553" y="4350551"/>
            <a:ext cx="596053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LID4096" dirty="0"/>
              <a:t>{</a:t>
            </a:r>
          </a:p>
          <a:p>
            <a:r>
              <a:rPr lang="en-US" dirty="0"/>
              <a:t> "name": “DaoudKaha", </a:t>
            </a:r>
          </a:p>
          <a:p>
            <a:r>
              <a:rPr lang="en-US" dirty="0"/>
              <a:t>"address": Object("507f1f77bcf86cd799439011") </a:t>
            </a:r>
          </a:p>
          <a:p>
            <a:r>
              <a:rPr lang="LID4096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78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007449" y="5250409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References in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114314" y="2551837"/>
            <a:ext cx="6879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Indexes are special data structures that store a small portion of the collection's data in an easy-to-traverse 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LID4096" dirty="0"/>
              <a:t>Types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LID4096" altLang="LID4096" dirty="0"/>
              <a:t>Single Field Index: Index on a single field.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LID4096" altLang="LID4096" dirty="0"/>
              <a:t>Compound Index: Index on multiple fields.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LID4096" altLang="LID4096" dirty="0"/>
              <a:t>Multikey Index: Index for arrays.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LID4096" altLang="LID4096" dirty="0"/>
              <a:t>Text Index: Index for text search.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416948" y="6217653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5" y="1749603"/>
            <a:ext cx="279747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C55A11"/>
                </a:solidFill>
                <a:uFillTx/>
                <a:latin typeface="var(--font-family-special)"/>
              </a:rPr>
              <a:t>What is NoSQL?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9ACB9-4E95-0A0B-7B08-FA8782F0F3C8}"/>
              </a:ext>
            </a:extLst>
          </p:cNvPr>
          <p:cNvSpPr txBox="1"/>
          <p:nvPr/>
        </p:nvSpPr>
        <p:spPr>
          <a:xfrm>
            <a:off x="4267860" y="2418128"/>
            <a:ext cx="66696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NoSQL stands for "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Not Only SQL</a:t>
            </a:r>
            <a:r>
              <a:rPr lang="en-US" dirty="0">
                <a:latin typeface="+mj-lt"/>
              </a:rPr>
              <a:t> 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NoSQL is a category of database management systems that do not use the traditional relational database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 NoSQL is designed to handle and store large volumes of unstructured and semi-structured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NoSQL databases do not require a fixed schema, allowing flexibility in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NoSQL is Designed to scale out horizontally across many servers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61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90526" y="5416464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5" y="1749603"/>
            <a:ext cx="279747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 dirty="0">
                <a:solidFill>
                  <a:srgbClr val="C55A11"/>
                </a:solidFill>
                <a:uFillTx/>
                <a:latin typeface="var(--font-family-special)"/>
              </a:rPr>
              <a:t>Why NoSQL?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804D4-3086-5F4B-D40E-C6EE2654F30D}"/>
              </a:ext>
            </a:extLst>
          </p:cNvPr>
          <p:cNvSpPr txBox="1"/>
          <p:nvPr/>
        </p:nvSpPr>
        <p:spPr>
          <a:xfrm>
            <a:off x="4085008" y="2508212"/>
            <a:ext cx="6948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flexibility in handling big data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Schema-less design allows for easy modification of data structures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specific data models (e.g., key-value, document, column-family, graph)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suited for distributed systems and cloud computing </a:t>
            </a:r>
          </a:p>
        </p:txBody>
      </p:sp>
    </p:spTree>
    <p:extLst>
      <p:ext uri="{BB962C8B-B14F-4D97-AF65-F5344CB8AC3E}">
        <p14:creationId xmlns:p14="http://schemas.microsoft.com/office/powerpoint/2010/main" val="22825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279776" y="5703847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Types of NoSQL Databases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97DEA-66FC-DA7F-811D-83C5110C1DDB}"/>
              </a:ext>
            </a:extLst>
          </p:cNvPr>
          <p:cNvSpPr txBox="1"/>
          <p:nvPr/>
        </p:nvSpPr>
        <p:spPr>
          <a:xfrm>
            <a:off x="4114314" y="2319226"/>
            <a:ext cx="6205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Key-Value Stores: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Simple data storage with keys and values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(e.g., Redis, DynamoDB)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Document Stores: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Stores data in document formats like JSON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(e.g., MongoDB, CouchDB)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Column-Family Stores: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Optimized for reading and writing large amounts of data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(e.g., Cassandra, HBase)</a:t>
            </a: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Graph Databases: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Designed for relationships between data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(e.g., Neo4j, Amazon Neptune) </a:t>
            </a:r>
          </a:p>
        </p:txBody>
      </p:sp>
    </p:spTree>
    <p:extLst>
      <p:ext uri="{BB962C8B-B14F-4D97-AF65-F5344CB8AC3E}">
        <p14:creationId xmlns:p14="http://schemas.microsoft.com/office/powerpoint/2010/main" val="25697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49145" y="5468714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SQL VS. NOSQL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32038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Model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745A1-BFFE-A422-68DC-CE17996D9C7E}"/>
              </a:ext>
            </a:extLst>
          </p:cNvPr>
          <p:cNvSpPr txBox="1"/>
          <p:nvPr/>
        </p:nvSpPr>
        <p:spPr>
          <a:xfrm>
            <a:off x="4041670" y="2389738"/>
            <a:ext cx="68846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Model: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SQL uses tables, NoSQL uses various models (documents, key-value, etc.).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Schema: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SQL has a fixed schema, NoSQL has a flexible or schema-less structure.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Scaling: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SQL typically scales vertically, NoSQL scales horizontally.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Transactions: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SQL supports ACID transactions, NoSQL may support BASE (Basically Available, Soft state, Eventual consistency). </a:t>
            </a:r>
          </a:p>
        </p:txBody>
      </p:sp>
    </p:spTree>
    <p:extLst>
      <p:ext uri="{BB962C8B-B14F-4D97-AF65-F5344CB8AC3E}">
        <p14:creationId xmlns:p14="http://schemas.microsoft.com/office/powerpoint/2010/main" val="272021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14314" y="6574704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When Use 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206241" y="2330942"/>
            <a:ext cx="66696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Structured Data: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Ideal for applications where data is structured and relationships are well-defined.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ACID Transactions: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Supports Atomicity, Consistency, Isolation, and Durability for reliable transactions.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Complex Queries: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Best for systems requiring complex queries, joins, and aggregations.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Strong Consistency: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Ensures that all users see the same data at the same time.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Banking systems, e-commerce platforms, enterprise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86801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14314" y="6174110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When Use NoSQL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206241" y="2330942"/>
            <a:ext cx="68797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Unstructured or Semi-Structured Data: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Suitable for applications dealing with diverse data formats.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Scalability: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Designed for horizontal scaling, making it easier to handle large volumes of data.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Flexible Schema: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Allows for dynamic and evolving data structures.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Throughput and Low Latency: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Optimized for real-time applications and high-performance use cases.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Examples: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Social media platforms, IoT applications, content management systems. </a:t>
            </a:r>
          </a:p>
        </p:txBody>
      </p:sp>
    </p:spTree>
    <p:extLst>
      <p:ext uri="{BB962C8B-B14F-4D97-AF65-F5344CB8AC3E}">
        <p14:creationId xmlns:p14="http://schemas.microsoft.com/office/powerpoint/2010/main" val="195403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114314" y="6618247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Examples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64D91-FE1B-B4AB-B26C-7656AF6E884D}"/>
              </a:ext>
            </a:extLst>
          </p:cNvPr>
          <p:cNvSpPr txBox="1"/>
          <p:nvPr/>
        </p:nvSpPr>
        <p:spPr>
          <a:xfrm>
            <a:off x="4085008" y="2249633"/>
            <a:ext cx="802779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Scenario 1: </a:t>
            </a:r>
            <a:r>
              <a:rPr kumimoji="0" lang="LID4096" altLang="LID4096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E-Commerce Website</a:t>
            </a:r>
            <a:r>
              <a:rPr kumimoji="0" lang="en-US" altLang="LID4096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for managing inventory, customer orders, and transactions.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NoSQL: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for storing product reviews, user activity logs, and recommendations.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LID4096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sz="2200" b="1" dirty="0">
                <a:solidFill>
                  <a:srgbClr val="C00000"/>
                </a:solidFill>
                <a:latin typeface="+mj-lt"/>
              </a:rPr>
              <a:t>Scenario 2: </a:t>
            </a:r>
            <a:r>
              <a:rPr lang="en-US" altLang="LID4096" sz="2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LID4096" altLang="LID4096" sz="2200" b="1" dirty="0">
                <a:latin typeface="+mj-lt"/>
              </a:rPr>
              <a:t>Social Media Platform</a:t>
            </a:r>
            <a:endParaRPr lang="en-US" altLang="LID4096" sz="22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LID4096" altLang="LID4096" sz="2200" b="1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NoSQL: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for managing user-generated content, relationships, and real-time data.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for financial transactions or user account information where consistency is critical.</a:t>
            </a:r>
          </a:p>
        </p:txBody>
      </p:sp>
    </p:spTree>
    <p:extLst>
      <p:ext uri="{BB962C8B-B14F-4D97-AF65-F5344CB8AC3E}">
        <p14:creationId xmlns:p14="http://schemas.microsoft.com/office/powerpoint/2010/main" val="221516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9D45-1B99-3B1B-6BB2-F9433438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 dirty="0"/>
              <a:t>NOSQL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EEBB0BF8-4A01-F249-7BBA-40C6F63025B9}"/>
              </a:ext>
            </a:extLst>
          </p:cNvPr>
          <p:cNvCxnSpPr/>
          <p:nvPr/>
        </p:nvCxnSpPr>
        <p:spPr>
          <a:xfrm>
            <a:off x="4085008" y="2230450"/>
            <a:ext cx="666967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E56B5919-4E07-D983-B6A7-0C42FA5485C7}"/>
              </a:ext>
            </a:extLst>
          </p:cNvPr>
          <p:cNvCxnSpPr/>
          <p:nvPr/>
        </p:nvCxnSpPr>
        <p:spPr>
          <a:xfrm>
            <a:off x="4085018" y="5890024"/>
            <a:ext cx="666966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" name="TextBox 7">
            <a:extLst>
              <a:ext uri="{FF2B5EF4-FFF2-40B4-BE49-F238E27FC236}">
                <a16:creationId xmlns:a16="http://schemas.microsoft.com/office/drawing/2014/main" id="{965450DC-F263-8D5E-9C5D-BCC024B462B3}"/>
              </a:ext>
            </a:extLst>
          </p:cNvPr>
          <p:cNvSpPr txBox="1"/>
          <p:nvPr/>
        </p:nvSpPr>
        <p:spPr>
          <a:xfrm>
            <a:off x="4114314" y="1749603"/>
            <a:ext cx="4568131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rgbClr val="C55A11"/>
                </a:solidFill>
                <a:latin typeface="var(--font-family-special)"/>
              </a:rPr>
              <a:t>Mongo DB as NoSQL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4FD60-7E91-6839-1176-1BD2A3084877}"/>
              </a:ext>
            </a:extLst>
          </p:cNvPr>
          <p:cNvSpPr txBox="1"/>
          <p:nvPr/>
        </p:nvSpPr>
        <p:spPr>
          <a:xfrm>
            <a:off x="1562149" y="3244334"/>
            <a:ext cx="145972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Performance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0E2C3-2EBB-ED50-77F2-FA73D2190963}"/>
              </a:ext>
            </a:extLst>
          </p:cNvPr>
          <p:cNvSpPr txBox="1"/>
          <p:nvPr/>
        </p:nvSpPr>
        <p:spPr>
          <a:xfrm>
            <a:off x="4085008" y="2487696"/>
            <a:ext cx="6879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Horizontal Scalability: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MongoDB supports sharding, which allows data to be distributed across multiple servers for horizontal scaling.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Availability: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Features replica sets that provide automatic failover and data redundancy.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Rich Query Language: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Supports complex queries, indexing, and aggregation operations.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Flexible Data Model: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Accommodates a wide variety of data types and structures, including arrays and nested documents. </a:t>
            </a:r>
          </a:p>
        </p:txBody>
      </p:sp>
    </p:spTree>
    <p:extLst>
      <p:ext uri="{BB962C8B-B14F-4D97-AF65-F5344CB8AC3E}">
        <p14:creationId xmlns:p14="http://schemas.microsoft.com/office/powerpoint/2010/main" val="211026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919</Words>
  <Application>Microsoft Office PowerPoint</Application>
  <PresentationFormat>Widescreen</PresentationFormat>
  <Paragraphs>161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var(--font-family-special)</vt:lpstr>
      <vt:lpstr>Wingdings</vt:lpstr>
      <vt:lpstr>Office Theme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  <vt:lpstr>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Dawod Kabha</dc:creator>
  <cp:lastModifiedBy>Dawod Kabha</cp:lastModifiedBy>
  <cp:revision>20</cp:revision>
  <dcterms:created xsi:type="dcterms:W3CDTF">2024-09-01T19:29:04Z</dcterms:created>
  <dcterms:modified xsi:type="dcterms:W3CDTF">2024-09-07T06:46:13Z</dcterms:modified>
</cp:coreProperties>
</file>