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0" r:id="rId2"/>
    <p:sldId id="444" r:id="rId3"/>
    <p:sldId id="446" r:id="rId4"/>
    <p:sldId id="451" r:id="rId5"/>
    <p:sldId id="453" r:id="rId6"/>
    <p:sldId id="448" r:id="rId7"/>
    <p:sldId id="449" r:id="rId8"/>
    <p:sldId id="455" r:id="rId9"/>
    <p:sldId id="456" r:id="rId10"/>
    <p:sldId id="457" r:id="rId11"/>
    <p:sldId id="452" r:id="rId12"/>
    <p:sldId id="447" r:id="rId13"/>
    <p:sldId id="454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386B-C3D3-099B-41AF-22BCD3A87B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E5640-16C7-E94D-AE66-12AE1E1366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A726-A639-A531-990E-952B7670B5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718E21-B7CC-4B40-A4B2-E5A15B272ABD}" type="datetime1">
              <a:rPr lang="-"/>
              <a:pPr lvl="0"/>
              <a:t>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6E2F-78C9-B51B-5D60-777E2339E4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BA88-09C2-C015-909F-78EAAD8685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762D9B-1871-4852-91C2-5DEE05580C3C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84775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06C5-AE20-2A33-0D6D-D5814B4E38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5BDD5-D451-D25E-F438-C78D3DD666E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0E954-81C3-0186-6F42-4B2668A226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078149-18BE-4F01-98D6-9DD5E2C4BD4C}" type="datetime1">
              <a:rPr lang="-"/>
              <a:pPr lvl="0"/>
              <a:t>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1E555-393E-DE6F-5970-A5D0CC914A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9A1C-6E06-E164-505E-BFB5A75911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864C05-17B7-45A1-B7EF-32A7C2FE20A7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30305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8D955-33B8-CE33-1D76-2FE6E7E5AA3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068F7-B947-6C93-D32D-A349E214534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17D3C-F380-02EF-8AB8-82206696E5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CB5B5-8CDA-4989-8BE6-05A8C7B87268}" type="datetime1">
              <a:rPr lang="-"/>
              <a:pPr lvl="0"/>
              <a:t>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7B59-EC1D-95D7-0BD4-E89AAF76FB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2190-28CB-DD60-7A2C-EF3987BF9D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320A18-FC0F-4025-80D6-122EF413293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41108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49D8-0461-1468-4184-FD60742605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80F7-27F3-39DA-6060-9B62C6F90DF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9EF1C-DFA7-CDFA-8F27-C2E9E350AE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283709-90D3-4E96-9150-EFDEDB76B567}" type="datetime1">
              <a:rPr lang="-"/>
              <a:pPr lvl="0"/>
              <a:t>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6103-B479-DEF3-902F-0348F289B7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110C-1870-0A52-6B9D-70DA8E6F77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3A678E-589E-42B9-8A51-6FF1CB3EAC8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87729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9A16-A2E9-7899-F004-53F8091CAD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B46B4-5A96-90D3-B48E-CA84C04ED2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7C7DB-8224-8688-95CD-5F2081AFEE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34B498-755E-467B-8A13-5C2392017107}" type="datetime1">
              <a:rPr lang="-"/>
              <a:pPr lvl="0"/>
              <a:t>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8FF0-8EF1-6A2F-5C6B-5BE1524156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B047E-A4E1-FB99-940E-4E8D3789DC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99367B-23A8-4325-8023-CCD7D3BFE02E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64320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7133-12DC-1964-978C-8C293B610BB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511E-9F72-117D-4217-5A67A960E8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794A2-740A-5165-BCDD-E9872F3B16D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EF1A4-D2E5-E769-2150-24DAE4F260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34010E-8B17-4572-A371-A84A2A807DB1}" type="datetime1">
              <a:rPr lang="-"/>
              <a:pPr lvl="0"/>
              <a:t>7/14/2024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FE8E-B0DD-A422-D965-F4E1E0741B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226D8-6584-8A4F-ACCB-952CDAC3EE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EC1E2F-31C0-4B1C-9654-C0A85AE1E55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7042433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4D42-4DAE-9DD0-7E7B-0D5E298F71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EC1BF-4736-22B1-75BE-DE80D59D41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86605-67D7-8DCA-DC76-694526B8AC3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A2CC4-990C-1A71-8D07-6E9C4A84FBE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FEBF5-E7D1-114F-392A-576E15C57D4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350E-A237-B724-5987-7D7FCE4CDD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7CAB8F-09E0-462F-AA77-D496F9134C29}" type="datetime1">
              <a:rPr lang="-"/>
              <a:pPr lvl="0"/>
              <a:t>7/14/2024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73530-0A83-3AAE-E915-D8DE4F8834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36E49-0254-4649-4F05-86CBBCDB64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F81A9C-2795-4980-8BE3-51972827757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86678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5ECB-6C53-D237-2B83-94DE0C2D264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27E71-0D2B-E13C-64F5-7183B3CF0C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C789C9-A24E-4C0B-B1D9-AC3F400F088B}" type="datetime1">
              <a:rPr lang="-"/>
              <a:pPr lvl="0"/>
              <a:t>7/14/2024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32F6D-A09B-72EF-C5CB-B55FF6ED0B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CF974-5D90-6110-29E2-7B4B9BD00E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5EAFC5-00ED-419C-8225-460E0F96750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7929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6AE56-EA48-F10D-ACC0-05DAFB42D94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7D02AE-7BFE-4DF4-9BDF-A35B7A3A8ECD}" type="datetime1">
              <a:rPr lang="-"/>
              <a:pPr lvl="0"/>
              <a:t>7/14/2024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84986-201C-9A5B-3818-FDD5DF338C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6135-1792-DB8A-EDF7-253BB3E773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BABA4E-10AA-4371-9128-9FA3FF5A68E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33034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11C0-43D6-7B49-40A7-CCCC4925E6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D3C4-1DB7-B68B-71DF-DFC6472E0B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B8839-1C0A-8EC9-516D-5A62286926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F9118-F458-6C8C-5024-D628415B59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8F36C8-65BA-408B-B3F7-D0F097C97F1F}" type="datetime1">
              <a:rPr lang="-"/>
              <a:pPr lvl="0"/>
              <a:t>7/14/2024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A4D2A-195C-2509-A1E6-C12CC88301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2954F-699C-7064-335B-200DDB4E0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A7442E-C82C-4BC7-A06C-7AD0F91D15E3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7190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9A58-C19F-BBC7-3626-7BA442486E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94293-0E72-0EB5-E364-F5D2EA4F766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AC1B-17D4-A65A-10E6-2D820CB37E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DA342-B78F-FDA1-0717-75D233AC42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7DB136-7E04-43C2-9CC0-DA98A70C9ABB}" type="datetime1">
              <a:rPr lang="-"/>
              <a:pPr lvl="0"/>
              <a:t>7/14/2024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C5E89-88D4-4A4B-7C67-7DA8016C74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62F4-8A18-F89E-995A-5798770D06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AF4ECB-A3A3-4B9A-AFAE-3A14D005B4C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78648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2F836-41A8-9A72-4B94-5E241ADBF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0725D-63D0-5E66-A003-EEE895CA83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19A1E-10FF-7DDA-4B51-3C9D0957F29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55AF5DDF-6193-44C2-8DCB-97435C43F6CB}" type="datetime1">
              <a:rPr lang="-"/>
              <a:pPr lvl="0"/>
              <a:t>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7E704-57F9-6659-91A3-FFE5EF5EA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4B57B-BA8D-477A-D2FB-9FD7713480D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3F41F747-28D9-491B-BD00-BC076BBD2004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3290-EB6B-4AE1-AD4A-07B470F0D4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F13D5515-CDFC-2829-7DA8-19473318122A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48852647-8154-87EC-E102-C7938019724E}"/>
              </a:ext>
            </a:extLst>
          </p:cNvPr>
          <p:cNvCxnSpPr/>
          <p:nvPr/>
        </p:nvCxnSpPr>
        <p:spPr>
          <a:xfrm>
            <a:off x="4201411" y="6059929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C0649D9F-6BF1-BFF5-B8B8-8BCDF13A7CE9}"/>
              </a:ext>
            </a:extLst>
          </p:cNvPr>
          <p:cNvSpPr txBox="1"/>
          <p:nvPr/>
        </p:nvSpPr>
        <p:spPr>
          <a:xfrm>
            <a:off x="4313115" y="2623130"/>
            <a:ext cx="6279459" cy="32002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Introduction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Basic Syntax 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 </a:t>
            </a:r>
            <a:r>
              <a:rPr lang="en-US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Why Using Generics?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Generic Classes and Interfaces 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Generic Methods 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Bounded Types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Wildcards Generic Types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B132CA52-DC86-6AE9-ADFB-07647FEF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722E792A-BEDD-6407-3BB4-86D54DBC1BAA}"/>
              </a:ext>
            </a:extLst>
          </p:cNvPr>
          <p:cNvSpPr txBox="1"/>
          <p:nvPr/>
        </p:nvSpPr>
        <p:spPr>
          <a:xfrm>
            <a:off x="4079165" y="1884468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Contents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F348AF65-24FC-9309-D260-6FCFAADE43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C4FC-0768-9BE0-D0E5-CC6249FF8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5209F9-3484-4970-DB44-E287B54BAC31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1F36D1B-F8D2-36D5-9417-FB3B4C55042B}"/>
              </a:ext>
            </a:extLst>
          </p:cNvPr>
          <p:cNvCxnSpPr/>
          <p:nvPr/>
        </p:nvCxnSpPr>
        <p:spPr>
          <a:xfrm>
            <a:off x="4185419" y="6693499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0202A832-B338-6B33-A83D-D0DB8F04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6E644BCA-3ACF-8B4B-310B-1BFF2F724313}"/>
              </a:ext>
            </a:extLst>
          </p:cNvPr>
          <p:cNvSpPr txBox="1"/>
          <p:nvPr/>
        </p:nvSpPr>
        <p:spPr>
          <a:xfrm>
            <a:off x="4007449" y="1884468"/>
            <a:ext cx="550600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Generic is Working with references Data Types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C996FB74-9260-F35D-A75A-856672F8503B}"/>
              </a:ext>
            </a:extLst>
          </p:cNvPr>
          <p:cNvSpPr txBox="1"/>
          <p:nvPr/>
        </p:nvSpPr>
        <p:spPr>
          <a:xfrm>
            <a:off x="5085490" y="2623130"/>
            <a:ext cx="4588431" cy="3416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public class GenericExample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    public static void main(String[] args)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        List&lt;</a:t>
            </a:r>
            <a:r>
              <a:rPr lang="-" sz="1800" b="0" i="0" u="none" strike="noStrike" kern="1200" cap="none" spc="0" baseline="0">
                <a:solidFill>
                  <a:srgbClr val="C00000"/>
                </a:solidFill>
                <a:uFillTx/>
                <a:latin typeface="Aptos Narrow" pitchFamily="34"/>
              </a:rPr>
              <a:t>Integer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&gt; numbers = new ArrayList&lt;&gt;();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        numbers.</a:t>
            </a:r>
            <a:r>
              <a:rPr lang="-" sz="1800" b="0" i="0" u="none" strike="noStrike" kern="1200" cap="none" spc="0" baseline="0">
                <a:solidFill>
                  <a:srgbClr val="C00000"/>
                </a:solidFill>
                <a:uFillTx/>
                <a:latin typeface="Aptos Narrow" pitchFamily="34"/>
              </a:rPr>
              <a:t>add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(10);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        numbers.</a:t>
            </a:r>
            <a:r>
              <a:rPr lang="-" sz="1800" b="0" i="0" u="none" strike="noStrike" kern="1200" cap="none" spc="0" baseline="0">
                <a:solidFill>
                  <a:srgbClr val="C00000"/>
                </a:solidFill>
                <a:uFillTx/>
                <a:latin typeface="Aptos Narrow" pitchFamily="34"/>
              </a:rPr>
              <a:t>add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(20);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        numbers.</a:t>
            </a:r>
            <a:r>
              <a:rPr lang="-" sz="1800" b="0" i="0" u="none" strike="noStrike" kern="1200" cap="none" spc="0" baseline="0">
                <a:solidFill>
                  <a:srgbClr val="C00000"/>
                </a:solidFill>
                <a:uFillTx/>
                <a:latin typeface="Aptos Narrow" pitchFamily="34"/>
              </a:rPr>
              <a:t>add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(30);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>
              <a:solidFill>
                <a:srgbClr val="000000"/>
              </a:solidFill>
              <a:uFillTx/>
              <a:latin typeface="Aptos Narrow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        for (Integer number : numbers)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            System.out.println(number);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        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    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}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16DFE49-0EC0-9DD0-B111-DEF0CE48EC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E205-78D7-B1D7-E30B-6560074B1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917B13F-5044-0F25-E42D-AEFE71623143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B32783A-A772-3F7D-F52A-F0D5FF271E1C}"/>
              </a:ext>
            </a:extLst>
          </p:cNvPr>
          <p:cNvCxnSpPr/>
          <p:nvPr/>
        </p:nvCxnSpPr>
        <p:spPr>
          <a:xfrm>
            <a:off x="4237201" y="6704344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9C577210-3D85-68DF-C6C4-CCAA9863C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BFA2F23-BCB1-FE6B-F602-3EE70339845A}"/>
              </a:ext>
            </a:extLst>
          </p:cNvPr>
          <p:cNvSpPr txBox="1"/>
          <p:nvPr/>
        </p:nvSpPr>
        <p:spPr>
          <a:xfrm>
            <a:off x="4079165" y="1884468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Java Generic Class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FAE23-F5B6-9E14-4CB1-B85F35BB6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314" y="2379744"/>
            <a:ext cx="4964908" cy="4198641"/>
          </a:xfrm>
          <a:prstGeom prst="rect">
            <a:avLst/>
          </a:prstGeom>
          <a:noFill/>
          <a:ln w="28575" cap="flat">
            <a:solidFill>
              <a:srgbClr val="4472C4"/>
            </a:solidFill>
            <a:prstDash val="solid"/>
            <a:miter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A117B7E-5C59-5B02-4038-30E7CB565E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D18A-6476-3C77-59CF-FBCD8C7847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CC383F5-6AF9-FA10-4BB6-4BAB9E2F87F5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357759C-E7FD-6610-9E20-FCEBFB23EA83}"/>
              </a:ext>
            </a:extLst>
          </p:cNvPr>
          <p:cNvCxnSpPr/>
          <p:nvPr/>
        </p:nvCxnSpPr>
        <p:spPr>
          <a:xfrm>
            <a:off x="4095122" y="6650751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656A0371-CBEE-4DDF-100E-AE68F4B6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E4B4F6A-C5F6-6D4C-5946-2B3578EB3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122" y="2411016"/>
            <a:ext cx="4471315" cy="4082503"/>
          </a:xfrm>
          <a:prstGeom prst="rect">
            <a:avLst/>
          </a:prstGeom>
          <a:noFill/>
          <a:ln w="28575" cap="flat">
            <a:solidFill>
              <a:srgbClr val="215F9A"/>
            </a:solidFill>
            <a:prstDash val="solid"/>
            <a:miter/>
          </a:ln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8159D40E-4510-95F9-5380-5AA53CEC2425}"/>
              </a:ext>
            </a:extLst>
          </p:cNvPr>
          <p:cNvSpPr txBox="1"/>
          <p:nvPr/>
        </p:nvSpPr>
        <p:spPr>
          <a:xfrm>
            <a:off x="4079165" y="1884468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Java Generic Method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228E7D6E-F146-079C-D619-82604518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DDEE-4E28-EB24-5750-54C130A308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AE12B9-4EC1-817A-1C94-F60831BB3B46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770CEAC-2D44-56DA-E5E5-9BC0D4EF02F2}"/>
              </a:ext>
            </a:extLst>
          </p:cNvPr>
          <p:cNvCxnSpPr/>
          <p:nvPr/>
        </p:nvCxnSpPr>
        <p:spPr>
          <a:xfrm>
            <a:off x="4331704" y="603944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5D21B5D7-A82B-7DFD-D3B5-04AAB3AA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96F99780-9680-C8D0-63B1-6687DAA291B4}"/>
              </a:ext>
            </a:extLst>
          </p:cNvPr>
          <p:cNvSpPr txBox="1"/>
          <p:nvPr/>
        </p:nvSpPr>
        <p:spPr>
          <a:xfrm>
            <a:off x="4079165" y="1884468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Bounded Types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1B5D837C-A115-6250-5DBE-BC9844CBF49B}"/>
              </a:ext>
            </a:extLst>
          </p:cNvPr>
          <p:cNvSpPr txBox="1"/>
          <p:nvPr/>
        </p:nvSpPr>
        <p:spPr>
          <a:xfrm>
            <a:off x="4331704" y="2623130"/>
            <a:ext cx="6096003" cy="3416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Allows you to restrict the types that can be used as type arguments for a generic class, interface, or method.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Ensures that the type parameters meet certain criteria which is useful for: </a:t>
            </a:r>
          </a:p>
          <a:p>
            <a:pPr marL="1657350" marR="0" lvl="3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maintaining type safety</a:t>
            </a:r>
          </a:p>
          <a:p>
            <a:pPr marL="1657350" marR="0" lvl="3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leveraging polymorphism</a:t>
            </a:r>
          </a:p>
          <a:p>
            <a:pPr marL="1657350" marR="0" lvl="3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Types of Bounded Types :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	Upper Bounded Types (extends)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	Lower Bounded Types (super)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CC4E5643-EDEF-EF0B-207A-2F5B2EAA15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01D3-5523-41B3-C2F6-1D89E51C71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CFA0BE8-A853-E139-E5DD-8473A74F4768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808262F-B6FE-3EF1-FDC0-22A7F9E878A9}"/>
              </a:ext>
            </a:extLst>
          </p:cNvPr>
          <p:cNvCxnSpPr/>
          <p:nvPr/>
        </p:nvCxnSpPr>
        <p:spPr>
          <a:xfrm>
            <a:off x="4350175" y="6676756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CBE4D9E6-BE53-6440-B843-31E1B3DA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11CD5024-D756-04CA-051E-071F73E19C8C}"/>
              </a:ext>
            </a:extLst>
          </p:cNvPr>
          <p:cNvSpPr txBox="1"/>
          <p:nvPr/>
        </p:nvSpPr>
        <p:spPr>
          <a:xfrm>
            <a:off x="4079165" y="1884468"/>
            <a:ext cx="279268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Upper Bounded Types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CB998436-7C49-91FB-C2AE-6E2B755182AF}"/>
              </a:ext>
            </a:extLst>
          </p:cNvPr>
          <p:cNvSpPr txBox="1"/>
          <p:nvPr/>
        </p:nvSpPr>
        <p:spPr>
          <a:xfrm>
            <a:off x="5132316" y="3655204"/>
            <a:ext cx="5020842" cy="2862318"/>
          </a:xfrm>
          <a:prstGeom prst="rect">
            <a:avLst/>
          </a:prstGeom>
          <a:noFill/>
          <a:ln w="9528" cap="flat">
            <a:solidFill>
              <a:srgbClr val="215F9A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class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Box&lt;T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extends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Number&gt;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private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T </a:t>
            </a:r>
            <a:r>
              <a:rPr lang="en-US" sz="1800" b="0" i="0" u="none" strike="noStrike" kern="1200" cap="none" spc="0" baseline="0">
                <a:solidFill>
                  <a:srgbClr val="0000C0"/>
                </a:solidFill>
                <a:highlight>
                  <a:srgbClr val="FFFFFF"/>
                </a:highlight>
                <a:uFillTx/>
                <a:latin typeface="Consolas" pitchFamily="49"/>
              </a:rPr>
              <a:t>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void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set(T </a:t>
            </a:r>
            <a:r>
              <a:rPr lang="en-US" sz="1800" b="0" i="0" u="none" strike="noStrike" kern="1200" cap="none" spc="0" baseline="0">
                <a:solidFill>
                  <a:srgbClr val="6A3E3E"/>
                </a:solidFill>
                <a:highlight>
                  <a:srgbClr val="FFFFFF"/>
                </a:highlight>
                <a:uFillTx/>
                <a:latin typeface="Consolas" pitchFamily="49"/>
              </a:rPr>
              <a:t>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) {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this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.</a:t>
            </a:r>
            <a:r>
              <a:rPr lang="en-US" sz="1800" b="0" i="0" u="none" strike="noStrike" kern="1200" cap="none" spc="0" baseline="0">
                <a:solidFill>
                  <a:srgbClr val="0000C0"/>
                </a:solidFill>
                <a:highlight>
                  <a:srgbClr val="FFFFFF"/>
                </a:highlight>
                <a:uFillTx/>
                <a:latin typeface="Consolas" pitchFamily="49"/>
              </a:rPr>
              <a:t>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= </a:t>
            </a:r>
            <a:r>
              <a:rPr lang="en-US" sz="1800" b="0" i="0" u="none" strike="noStrike" kern="1200" cap="none" spc="0" baseline="0">
                <a:solidFill>
                  <a:srgbClr val="6A3E3E"/>
                </a:solidFill>
                <a:highlight>
                  <a:srgbClr val="FFFFFF"/>
                </a:highlight>
                <a:uFillTx/>
                <a:latin typeface="Consolas" pitchFamily="49"/>
              </a:rPr>
              <a:t>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;}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</a:b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T get() {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return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0" i="0" u="none" strike="noStrike" kern="1200" cap="none" spc="0" baseline="0">
                <a:solidFill>
                  <a:srgbClr val="0000C0"/>
                </a:solidFill>
                <a:highlight>
                  <a:srgbClr val="FFFFFF"/>
                </a:highlight>
                <a:uFillTx/>
                <a:latin typeface="Consolas" pitchFamily="49"/>
              </a:rPr>
              <a:t>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;}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</a:b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void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print() {System.</a:t>
            </a:r>
            <a:r>
              <a:rPr lang="en-US" sz="1800" b="1" i="1" u="none" strike="noStrike" kern="1200" cap="none" spc="0" baseline="0">
                <a:solidFill>
                  <a:srgbClr val="0000C0"/>
                </a:solidFill>
                <a:highlight>
                  <a:srgbClr val="FFFFFF"/>
                </a:highlight>
                <a:uFillTx/>
                <a:latin typeface="Consolas" pitchFamily="49"/>
              </a:rPr>
              <a:t>out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.println(</a:t>
            </a:r>
            <a:r>
              <a:rPr lang="en-US" sz="1800" b="0" i="0" u="none" strike="noStrike" kern="1200" cap="none" spc="0" baseline="0">
                <a:solidFill>
                  <a:srgbClr val="0000C0"/>
                </a:solidFill>
                <a:highlight>
                  <a:srgbClr val="FFFFFF"/>
                </a:highlight>
                <a:uFillTx/>
                <a:latin typeface="Consolas" pitchFamily="49"/>
              </a:rPr>
              <a:t>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.doubleValue());}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}</a:t>
            </a: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84BC7815-4EB0-E78B-657B-42FE33A65028}"/>
              </a:ext>
            </a:extLst>
          </p:cNvPr>
          <p:cNvSpPr txBox="1"/>
          <p:nvPr/>
        </p:nvSpPr>
        <p:spPr>
          <a:xfrm>
            <a:off x="4079165" y="2299962"/>
            <a:ext cx="7567894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An upper bounded type restricts the type parameter to be a specific type or a subtype of that type. This is specified using the extends keyword. 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4FDA6EDC-0CFB-0081-F083-2B86C645B1DB}"/>
              </a:ext>
            </a:extLst>
          </p:cNvPr>
          <p:cNvSpPr txBox="1"/>
          <p:nvPr/>
        </p:nvSpPr>
        <p:spPr>
          <a:xfrm>
            <a:off x="6075237" y="3005587"/>
            <a:ext cx="285632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&lt;</a:t>
            </a:r>
            <a:r>
              <a:rPr lang="-" sz="1800" b="1" i="0" u="none" strike="noStrike" kern="1200" cap="none" spc="0" baseline="0">
                <a:solidFill>
                  <a:srgbClr val="163E64"/>
                </a:solidFill>
                <a:uFillTx/>
                <a:latin typeface="Aptos"/>
              </a:rPr>
              <a:t>T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</a:t>
            </a:r>
            <a:r>
              <a:rPr lang="-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extends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</a:t>
            </a:r>
            <a:r>
              <a:rPr lang="-" sz="1800" b="1" i="0" u="none" strike="noStrike" kern="1200" cap="none" spc="0" baseline="0">
                <a:solidFill>
                  <a:srgbClr val="163E64"/>
                </a:solidFill>
                <a:uFillTx/>
                <a:latin typeface="Aptos"/>
              </a:rPr>
              <a:t>SomeClass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&gt;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35476C18-1CAC-FD61-1BAA-BFCB4A2AAA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7EFA-698B-B801-3C1B-6FA65DB18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EA3E6AC-39EF-2913-9E5A-0AE648BD11AD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8EC9D57-31C8-A27D-193F-EFE7A90E68CB}"/>
              </a:ext>
            </a:extLst>
          </p:cNvPr>
          <p:cNvCxnSpPr/>
          <p:nvPr/>
        </p:nvCxnSpPr>
        <p:spPr>
          <a:xfrm>
            <a:off x="4350175" y="6759884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B76D09BE-1A13-5EDB-156D-553D7A88A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73BCBA03-8D34-42A1-FB09-1CE077269EAC}"/>
              </a:ext>
            </a:extLst>
          </p:cNvPr>
          <p:cNvSpPr txBox="1"/>
          <p:nvPr/>
        </p:nvSpPr>
        <p:spPr>
          <a:xfrm>
            <a:off x="4079165" y="1884468"/>
            <a:ext cx="280192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Upper Bounded Types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654D6-70C1-EFFC-5256-533FD634B3E8}"/>
              </a:ext>
            </a:extLst>
          </p:cNvPr>
          <p:cNvSpPr txBox="1"/>
          <p:nvPr/>
        </p:nvSpPr>
        <p:spPr>
          <a:xfrm>
            <a:off x="4007449" y="2264383"/>
            <a:ext cx="796287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The Box class can only be instantiated with types that are subclasses of Number (e.g., Integer, Double), ensuring that the type has a doubleValue() method.</a:t>
            </a:r>
            <a:endParaRPr lang="-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745CA16-80DE-34ED-18AE-EA9E7F3681BA}"/>
              </a:ext>
            </a:extLst>
          </p:cNvPr>
          <p:cNvSpPr txBox="1"/>
          <p:nvPr/>
        </p:nvSpPr>
        <p:spPr>
          <a:xfrm>
            <a:off x="4185949" y="3378159"/>
            <a:ext cx="5767733" cy="3139318"/>
          </a:xfrm>
          <a:prstGeom prst="rect">
            <a:avLst/>
          </a:prstGeom>
          <a:noFill/>
          <a:ln w="9528" cap="flat">
            <a:solidFill>
              <a:srgbClr val="215F9A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static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void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main(String[] args)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Box&lt;Integer&gt; intBox =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new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Box&lt;&gt;();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intBox.set(10);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intBox.print(); </a:t>
            </a:r>
            <a:r>
              <a:rPr lang="en-US" sz="1800" b="0" i="0" u="none" strike="noStrike" kern="1200" cap="none" spc="0" baseline="0">
                <a:solidFill>
                  <a:srgbClr val="3F7F5F"/>
                </a:solidFill>
                <a:highlight>
                  <a:srgbClr val="FFFFFF"/>
                </a:highlight>
                <a:uFillTx/>
                <a:latin typeface="Consolas" pitchFamily="49"/>
              </a:rPr>
              <a:t>// Output: 10.0</a:t>
            </a: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Box&lt;Double&gt; doubleBox =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new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Box&lt;&gt;();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doubleBox.set(10.5);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doubleBox.print(); </a:t>
            </a:r>
            <a:r>
              <a:rPr lang="en-US" sz="1800" b="0" i="0" u="none" strike="noStrike" kern="1200" cap="none" spc="0" baseline="0">
                <a:solidFill>
                  <a:srgbClr val="3F7F5F"/>
                </a:solidFill>
                <a:highlight>
                  <a:srgbClr val="FFFFFF"/>
                </a:highlight>
                <a:uFillTx/>
                <a:latin typeface="Consolas" pitchFamily="49"/>
              </a:rPr>
              <a:t>// Output: 10.5</a:t>
            </a: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F7F5F"/>
                </a:solidFill>
                <a:highlight>
                  <a:srgbClr val="FFFFFF"/>
                </a:highlight>
                <a:uFillTx/>
                <a:latin typeface="Consolas" pitchFamily="49"/>
              </a:rPr>
              <a:t>// Box&lt;String&gt; stringBox = new Box&lt;&gt;();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}</a:t>
            </a: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29BAE8B8-80EC-E8D7-B7F4-9C4BE00A60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E854-0623-D2D7-7FF7-115A7C5930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9FE8F56-2CB7-AF3E-85F5-EAD277A301A3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6533FEE-2161-EF9E-D9DE-60EEE80FC71E}"/>
              </a:ext>
            </a:extLst>
          </p:cNvPr>
          <p:cNvCxnSpPr/>
          <p:nvPr/>
        </p:nvCxnSpPr>
        <p:spPr>
          <a:xfrm>
            <a:off x="4350175" y="6759884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3023FD77-12D2-22AC-648B-2295841E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BD99535E-F1A3-943A-FBE8-A2F84DF8FB25}"/>
              </a:ext>
            </a:extLst>
          </p:cNvPr>
          <p:cNvSpPr txBox="1"/>
          <p:nvPr/>
        </p:nvSpPr>
        <p:spPr>
          <a:xfrm>
            <a:off x="4079165" y="1884468"/>
            <a:ext cx="274651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Lower Bounded Types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78FEE-B6C5-FDE5-6B98-058FA2BF0355}"/>
              </a:ext>
            </a:extLst>
          </p:cNvPr>
          <p:cNvSpPr txBox="1"/>
          <p:nvPr/>
        </p:nvSpPr>
        <p:spPr>
          <a:xfrm>
            <a:off x="4007449" y="2264383"/>
            <a:ext cx="7233205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A lower bounded type restricts the type parameter to be a specific type or a supertype of that type. This is specified using the super keyword.</a:t>
            </a:r>
            <a:endParaRPr lang="-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9D401-27B9-3192-2220-8D252AA46D49}"/>
              </a:ext>
            </a:extLst>
          </p:cNvPr>
          <p:cNvSpPr txBox="1"/>
          <p:nvPr/>
        </p:nvSpPr>
        <p:spPr>
          <a:xfrm>
            <a:off x="6260713" y="2969998"/>
            <a:ext cx="280940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&lt;</a:t>
            </a:r>
            <a:r>
              <a:rPr lang="-" sz="1800" b="1" i="0" u="none" strike="noStrike" kern="1200" cap="none" spc="0" baseline="0">
                <a:solidFill>
                  <a:srgbClr val="163E64"/>
                </a:solidFill>
                <a:uFillTx/>
                <a:latin typeface="Aptos"/>
              </a:rPr>
              <a:t>T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</a:t>
            </a:r>
            <a:r>
              <a:rPr lang="-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super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</a:t>
            </a:r>
            <a:r>
              <a:rPr lang="-" sz="1800" b="1" i="0" u="none" strike="noStrike" kern="1200" cap="none" spc="0" baseline="0">
                <a:solidFill>
                  <a:srgbClr val="163E64"/>
                </a:solidFill>
                <a:uFillTx/>
                <a:latin typeface="Aptos"/>
              </a:rPr>
              <a:t>SomeClass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&gt;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4D99A6A-9F4A-6216-BF87-D52227AED2EF}"/>
              </a:ext>
            </a:extLst>
          </p:cNvPr>
          <p:cNvSpPr txBox="1"/>
          <p:nvPr/>
        </p:nvSpPr>
        <p:spPr>
          <a:xfrm>
            <a:off x="4201768" y="3803474"/>
            <a:ext cx="7565352" cy="2031321"/>
          </a:xfrm>
          <a:prstGeom prst="rect">
            <a:avLst/>
          </a:prstGeom>
          <a:noFill/>
          <a:ln w="9528" cap="flat">
            <a:solidFill>
              <a:srgbClr val="215F9A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class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BoxPriter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static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void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addNumbers(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D4D4D4"/>
                </a:highlight>
                <a:uFillTx/>
                <a:latin typeface="Consolas" pitchFamily="49"/>
              </a:rPr>
              <a:t>List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&lt;?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super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Integer&gt; list)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	for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(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int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i = 1; i &lt;= 10; i++)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	list.add(i);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	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}</a:t>
            </a: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E29B2159-FDD4-45AD-9FBD-E59D2945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2B88-DE20-1F52-33F3-70E74EA495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5ED70C2-CC1F-A36C-8AE0-0DFA79EE40B2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19CCF0B-FF85-2656-55EC-7A43D7AE6426}"/>
              </a:ext>
            </a:extLst>
          </p:cNvPr>
          <p:cNvCxnSpPr/>
          <p:nvPr/>
        </p:nvCxnSpPr>
        <p:spPr>
          <a:xfrm>
            <a:off x="4350175" y="6759884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7093AEA3-C88A-4113-2EF6-633753E2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742DB9E5-127B-A17F-BF8F-3A0CEFC5DE33}"/>
              </a:ext>
            </a:extLst>
          </p:cNvPr>
          <p:cNvSpPr txBox="1"/>
          <p:nvPr/>
        </p:nvSpPr>
        <p:spPr>
          <a:xfrm>
            <a:off x="4079165" y="1884468"/>
            <a:ext cx="274651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Lower Bounded Types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68971-B6B9-9DA0-F3C9-71D349D39923}"/>
              </a:ext>
            </a:extLst>
          </p:cNvPr>
          <p:cNvSpPr txBox="1"/>
          <p:nvPr/>
        </p:nvSpPr>
        <p:spPr>
          <a:xfrm>
            <a:off x="4007449" y="2264383"/>
            <a:ext cx="7233205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A lower bounded type restricts the type parameter to be a specific type or a supertype of that type. This is specified using the super keyword.</a:t>
            </a:r>
            <a:endParaRPr lang="-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42DB414C-67F8-F088-B988-A1210B630CF8}"/>
              </a:ext>
            </a:extLst>
          </p:cNvPr>
          <p:cNvSpPr txBox="1"/>
          <p:nvPr/>
        </p:nvSpPr>
        <p:spPr>
          <a:xfrm>
            <a:off x="4615863" y="3241804"/>
            <a:ext cx="5811990" cy="3139318"/>
          </a:xfrm>
          <a:prstGeom prst="rect">
            <a:avLst/>
          </a:prstGeom>
          <a:noFill/>
          <a:ln w="9528" cap="flat">
            <a:solidFill>
              <a:srgbClr val="215F9A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static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void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main(String[] </a:t>
            </a:r>
            <a:r>
              <a:rPr lang="en-US" sz="1800" b="0" i="0" u="none" strike="noStrike" kern="1200" cap="none" spc="0" baseline="0">
                <a:solidFill>
                  <a:srgbClr val="6A3E3E"/>
                </a:solidFill>
                <a:highlight>
                  <a:srgbClr val="FFFFFF"/>
                </a:highlight>
                <a:uFillTx/>
                <a:latin typeface="Consolas" pitchFamily="49"/>
              </a:rPr>
              <a:t>args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List&lt;Number&gt; </a:t>
            </a:r>
            <a:r>
              <a:rPr lang="en-US" sz="1800" b="0" i="0" u="none" strike="noStrike" kern="1200" cap="none" spc="0" baseline="0">
                <a:solidFill>
                  <a:srgbClr val="6A3E3E"/>
                </a:solidFill>
                <a:highlight>
                  <a:srgbClr val="FFFFFF"/>
                </a:highlight>
                <a:uFillTx/>
                <a:latin typeface="Consolas" pitchFamily="49"/>
              </a:rPr>
              <a:t>numberList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=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new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ArrayList&lt;&gt;();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1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addNumbers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6A3E3E"/>
                </a:solidFill>
                <a:highlight>
                  <a:srgbClr val="FFFFFF"/>
                </a:highlight>
                <a:uFillTx/>
                <a:latin typeface="Consolas" pitchFamily="49"/>
              </a:rPr>
              <a:t>numberList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System.</a:t>
            </a:r>
            <a:r>
              <a:rPr lang="en-US" sz="1800" b="1" i="1" u="none" strike="noStrike" kern="1200" cap="none" spc="0" baseline="0">
                <a:solidFill>
                  <a:srgbClr val="0000C0"/>
                </a:solidFill>
                <a:highlight>
                  <a:srgbClr val="FFFFFF"/>
                </a:highlight>
                <a:uFillTx/>
                <a:latin typeface="Consolas" pitchFamily="49"/>
              </a:rPr>
              <a:t>out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.println(</a:t>
            </a:r>
            <a:r>
              <a:rPr lang="en-US" sz="1800" b="0" i="0" u="none" strike="noStrike" kern="1200" cap="none" spc="0" baseline="0">
                <a:solidFill>
                  <a:srgbClr val="6A3E3E"/>
                </a:solidFill>
                <a:highlight>
                  <a:srgbClr val="FFFFFF"/>
                </a:highlight>
                <a:uFillTx/>
                <a:latin typeface="Consolas" pitchFamily="49"/>
              </a:rPr>
              <a:t>numberList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); </a:t>
            </a:r>
            <a:r>
              <a:rPr lang="en-US" sz="1800" b="0" i="0" u="none" strike="noStrike" kern="1200" cap="none" spc="0" baseline="0">
                <a:solidFill>
                  <a:srgbClr val="3F7F5F"/>
                </a:solidFill>
                <a:highlight>
                  <a:srgbClr val="FFFFFF"/>
                </a:highlight>
                <a:uFillTx/>
                <a:latin typeface="Consolas" pitchFamily="49"/>
              </a:rPr>
              <a:t>// Output: [1, 2, 3, 4, 5, 6, 7, 8, 9, 10]</a:t>
            </a: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List&lt;Object&gt; </a:t>
            </a:r>
            <a:r>
              <a:rPr lang="en-US" sz="1800" b="0" i="0" u="none" strike="noStrike" kern="1200" cap="none" spc="0" baseline="0">
                <a:solidFill>
                  <a:srgbClr val="6A3E3E"/>
                </a:solidFill>
                <a:highlight>
                  <a:srgbClr val="FFFFFF"/>
                </a:highlight>
                <a:uFillTx/>
                <a:latin typeface="Consolas" pitchFamily="49"/>
              </a:rPr>
              <a:t>objectList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=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new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ArrayList&lt;&gt;();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1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addNumbers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6A3E3E"/>
                </a:solidFill>
                <a:highlight>
                  <a:srgbClr val="FFFFFF"/>
                </a:highlight>
                <a:uFillTx/>
                <a:latin typeface="Consolas" pitchFamily="49"/>
              </a:rPr>
              <a:t>objectList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System.</a:t>
            </a:r>
            <a:r>
              <a:rPr lang="en-US" sz="1800" b="1" i="1" u="none" strike="noStrike" kern="1200" cap="none" spc="0" baseline="0">
                <a:solidFill>
                  <a:srgbClr val="0000C0"/>
                </a:solidFill>
                <a:highlight>
                  <a:srgbClr val="FFFFFF"/>
                </a:highlight>
                <a:uFillTx/>
                <a:latin typeface="Consolas" pitchFamily="49"/>
              </a:rPr>
              <a:t>out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.println(</a:t>
            </a:r>
            <a:r>
              <a:rPr lang="en-US" sz="1800" b="0" i="0" u="none" strike="noStrike" kern="1200" cap="none" spc="0" baseline="0">
                <a:solidFill>
                  <a:srgbClr val="6A3E3E"/>
                </a:solidFill>
                <a:highlight>
                  <a:srgbClr val="FFFFFF"/>
                </a:highlight>
                <a:uFillTx/>
                <a:latin typeface="Consolas" pitchFamily="49"/>
              </a:rPr>
              <a:t>objectList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); </a:t>
            </a:r>
            <a:r>
              <a:rPr lang="en-US" sz="1800" b="0" i="0" u="none" strike="noStrike" kern="1200" cap="none" spc="0" baseline="0">
                <a:solidFill>
                  <a:srgbClr val="3F7F5F"/>
                </a:solidFill>
                <a:highlight>
                  <a:srgbClr val="FFFFFF"/>
                </a:highlight>
                <a:uFillTx/>
                <a:latin typeface="Consolas" pitchFamily="49"/>
              </a:rPr>
              <a:t>// Output: [1, 2, 3, 4, 5, 6, 7, 8, 9, 10]</a:t>
            </a: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}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336731C3-4873-539B-39AD-12EE45E6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B6AE-66B7-243F-6EB2-F9F4D791B4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3422EAE-F961-DD3F-D13C-825D0A2F89B6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17B11FD-2DFA-59DC-34E6-2B39988DF0CB}"/>
              </a:ext>
            </a:extLst>
          </p:cNvPr>
          <p:cNvCxnSpPr/>
          <p:nvPr/>
        </p:nvCxnSpPr>
        <p:spPr>
          <a:xfrm>
            <a:off x="4451774" y="5937848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0D969CE7-A2E6-9FB9-88C6-3B44984D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C3D82BB1-E80B-FA13-5FB6-794DCBEDBD3D}"/>
              </a:ext>
            </a:extLst>
          </p:cNvPr>
          <p:cNvSpPr txBox="1"/>
          <p:nvPr/>
        </p:nvSpPr>
        <p:spPr>
          <a:xfrm>
            <a:off x="4079165" y="1884468"/>
            <a:ext cx="274651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Wildcards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86EAD-0B85-41E7-C6B3-B0A3895E2D8D}"/>
              </a:ext>
            </a:extLst>
          </p:cNvPr>
          <p:cNvSpPr txBox="1"/>
          <p:nvPr/>
        </p:nvSpPr>
        <p:spPr>
          <a:xfrm>
            <a:off x="4266069" y="2623130"/>
            <a:ext cx="6770839" cy="31393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Wildcards are special symbols used in generics to represent an unknown type.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Wildcards allow for more flexible and reusable code by letting you specify a range of acceptable types for a generic class, interface, or method.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There are three types of wildcards: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	unbounded wildcards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	upper bounded wildcards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	bounded wildcards.</a:t>
            </a:r>
            <a:endParaRPr lang="-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88EB770A-57CF-3F9B-0152-61A7AC69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0A86-7D20-BE4F-EE75-F332DF3D29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2A3BFB0-941B-F3C7-12AF-B467FDEF3CFD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B8126C75-075A-1FCB-F8A6-52A5E0B11F7B}"/>
              </a:ext>
            </a:extLst>
          </p:cNvPr>
          <p:cNvCxnSpPr/>
          <p:nvPr/>
        </p:nvCxnSpPr>
        <p:spPr>
          <a:xfrm>
            <a:off x="4095122" y="5134282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2EAC458B-1C2E-0EBA-D86C-4DA0F830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1B556069-093C-8E97-6542-A0122B030A6C}"/>
              </a:ext>
            </a:extLst>
          </p:cNvPr>
          <p:cNvSpPr txBox="1"/>
          <p:nvPr/>
        </p:nvSpPr>
        <p:spPr>
          <a:xfrm>
            <a:off x="4079165" y="1884468"/>
            <a:ext cx="274651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Wildcards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7A05D-328A-7A1C-9D4C-2E44278F136C}"/>
              </a:ext>
            </a:extLst>
          </p:cNvPr>
          <p:cNvSpPr txBox="1"/>
          <p:nvPr/>
        </p:nvSpPr>
        <p:spPr>
          <a:xfrm>
            <a:off x="5091882" y="2916497"/>
            <a:ext cx="4591604" cy="2031321"/>
          </a:xfrm>
          <a:prstGeom prst="rect">
            <a:avLst/>
          </a:prstGeom>
          <a:noFill/>
          <a:ln w="28575" cap="flat">
            <a:solidFill>
              <a:srgbClr val="215F9A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Unbounded Wildcard (?)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Upper Bounded Wildcard (? extends Type)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Lower Bounded Wildcard (? super Type)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C6370-55F6-CB5F-28E4-E521053B8717}"/>
              </a:ext>
            </a:extLst>
          </p:cNvPr>
          <p:cNvSpPr txBox="1"/>
          <p:nvPr/>
        </p:nvSpPr>
        <p:spPr>
          <a:xfrm>
            <a:off x="4079165" y="2360267"/>
            <a:ext cx="6096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Types of Wildcards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F78054FA-F2C8-6B58-22AC-453A4041CA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7687-C889-F52F-8D4A-85147B983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AFCE86B-094E-63D4-6855-E1650014ED67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4C0B3A1-1F82-4AD5-CA94-36CB2E6E49C0}"/>
              </a:ext>
            </a:extLst>
          </p:cNvPr>
          <p:cNvCxnSpPr/>
          <p:nvPr/>
        </p:nvCxnSpPr>
        <p:spPr>
          <a:xfrm>
            <a:off x="4245028" y="5690466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983B9D59-C605-DE6F-183A-E53F277797C5}"/>
              </a:ext>
            </a:extLst>
          </p:cNvPr>
          <p:cNvSpPr txBox="1"/>
          <p:nvPr/>
        </p:nvSpPr>
        <p:spPr>
          <a:xfrm>
            <a:off x="4245028" y="2623130"/>
            <a:ext cx="6451174" cy="2535439"/>
          </a:xfrm>
          <a:prstGeom prst="rect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Generics introduced by Java JDK 1.5.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Generics means parameterized types.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Generics add the type safety.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Generics does not work with primitive types (int, float, char, …).</a:t>
            </a: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461B8EF-56CC-7223-A663-F490A5E19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97656917-BEC3-70CF-ED28-DB95B8979B4F}"/>
              </a:ext>
            </a:extLst>
          </p:cNvPr>
          <p:cNvSpPr txBox="1"/>
          <p:nvPr/>
        </p:nvSpPr>
        <p:spPr>
          <a:xfrm>
            <a:off x="4079165" y="1884468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Introduction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8277FEB-5A0C-EC0B-F2E6-534DC11F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73C9-52D1-2854-51C1-F037FB6CA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910FB82-6F39-0BD0-8619-5983104609B4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F9D82B9-6B01-D39B-7E8F-9DCF5D903650}"/>
              </a:ext>
            </a:extLst>
          </p:cNvPr>
          <p:cNvCxnSpPr/>
          <p:nvPr/>
        </p:nvCxnSpPr>
        <p:spPr>
          <a:xfrm>
            <a:off x="4095122" y="5134282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468F6A2C-1531-E6C1-3316-6FD0B007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F0BED537-CA65-32EF-544E-B64367D16FF8}"/>
              </a:ext>
            </a:extLst>
          </p:cNvPr>
          <p:cNvSpPr txBox="1"/>
          <p:nvPr/>
        </p:nvSpPr>
        <p:spPr>
          <a:xfrm>
            <a:off x="4079165" y="1884468"/>
            <a:ext cx="274651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Wildcards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00A63-1354-E3EC-D48A-420FCC73D547}"/>
              </a:ext>
            </a:extLst>
          </p:cNvPr>
          <p:cNvSpPr txBox="1"/>
          <p:nvPr/>
        </p:nvSpPr>
        <p:spPr>
          <a:xfrm>
            <a:off x="4095122" y="2493715"/>
            <a:ext cx="7182474" cy="1200332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An unbounded wildcard represents an unknown type. It can be any type, similar to using Object, but it retains generic type information.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9CFC1-CDC4-7B30-F66B-2F5768C96FDA}"/>
              </a:ext>
            </a:extLst>
          </p:cNvPr>
          <p:cNvSpPr txBox="1"/>
          <p:nvPr/>
        </p:nvSpPr>
        <p:spPr>
          <a:xfrm>
            <a:off x="4095122" y="2360697"/>
            <a:ext cx="6096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Unbounded Wildcard (?)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215A59C-AB5E-8543-7E3C-BADD81623337}"/>
              </a:ext>
            </a:extLst>
          </p:cNvPr>
          <p:cNvSpPr txBox="1"/>
          <p:nvPr/>
        </p:nvSpPr>
        <p:spPr>
          <a:xfrm>
            <a:off x="5334335" y="4096905"/>
            <a:ext cx="3318595" cy="369335"/>
          </a:xfrm>
          <a:prstGeom prst="rect">
            <a:avLst/>
          </a:prstGeom>
          <a:noFill/>
          <a:ln w="9528" cap="flat">
            <a:solidFill>
              <a:srgbClr val="215F9A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List&lt;</a:t>
            </a:r>
            <a:r>
              <a:rPr lang="-" sz="1800" b="1" i="0" u="none" strike="noStrike" kern="1200" cap="none" spc="0" baseline="0">
                <a:solidFill>
                  <a:srgbClr val="163E64"/>
                </a:solidFill>
                <a:uFillTx/>
                <a:latin typeface="Aptos"/>
              </a:rPr>
              <a:t>?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&gt; list = new ArrayList&lt;&gt;();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22EB5836-B553-DE70-B889-152F3F47F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FA57-FCCB-E635-C2CC-0717AE1DE4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6A24BF2-B8F2-CACB-75F1-CFB564D83AAF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4A9EFAC-2A53-C7F3-7AAC-7E2CA9AC98C0}"/>
              </a:ext>
            </a:extLst>
          </p:cNvPr>
          <p:cNvCxnSpPr/>
          <p:nvPr/>
        </p:nvCxnSpPr>
        <p:spPr>
          <a:xfrm>
            <a:off x="4095122" y="6168761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95B4B9BF-F58B-D3FE-AF99-B9A17960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D3C1091E-C12E-C26D-095A-B2FB14FBB8EE}"/>
              </a:ext>
            </a:extLst>
          </p:cNvPr>
          <p:cNvSpPr txBox="1"/>
          <p:nvPr/>
        </p:nvSpPr>
        <p:spPr>
          <a:xfrm>
            <a:off x="4079165" y="1884468"/>
            <a:ext cx="274651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Wildcards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2C5F6A2-77CB-FF59-7030-3CA1CFA2B57E}"/>
              </a:ext>
            </a:extLst>
          </p:cNvPr>
          <p:cNvSpPr txBox="1"/>
          <p:nvPr/>
        </p:nvSpPr>
        <p:spPr>
          <a:xfrm>
            <a:off x="4095122" y="2360697"/>
            <a:ext cx="6096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Unbounded Wildcard (?)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BDB5946D-FF5A-9579-3189-22ACDD5150FB}"/>
              </a:ext>
            </a:extLst>
          </p:cNvPr>
          <p:cNvSpPr txBox="1"/>
          <p:nvPr/>
        </p:nvSpPr>
        <p:spPr>
          <a:xfrm>
            <a:off x="3975052" y="3100593"/>
            <a:ext cx="7725875" cy="2585319"/>
          </a:xfrm>
          <a:prstGeom prst="rect">
            <a:avLst/>
          </a:prstGeom>
          <a:noFill/>
          <a:ln w="2857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static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sng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void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printList(List&lt;?&gt; list)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for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(Object elem : list) {System.out.println(elem);}}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7F0055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static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void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main(String[] args)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List&lt;String&gt; stringList=List.of(</a:t>
            </a:r>
            <a:r>
              <a:rPr lang="en-US" sz="1800" b="0" i="0" u="none" strike="noStrike" kern="1200" cap="none" spc="0" baseline="0">
                <a:solidFill>
                  <a:srgbClr val="2A00FF"/>
                </a:solidFill>
                <a:highlight>
                  <a:srgbClr val="FFFFFF"/>
                </a:highlight>
                <a:uFillTx/>
                <a:latin typeface="Consolas" pitchFamily="49"/>
              </a:rPr>
              <a:t>"apple"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2A00FF"/>
                </a:solidFill>
                <a:highlight>
                  <a:srgbClr val="FFFFFF"/>
                </a:highlight>
                <a:uFillTx/>
                <a:latin typeface="Consolas" pitchFamily="49"/>
              </a:rPr>
              <a:t>"banana"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2A00FF"/>
                </a:solidFill>
                <a:highlight>
                  <a:srgbClr val="FFFFFF"/>
                </a:highlight>
                <a:uFillTx/>
                <a:latin typeface="Consolas" pitchFamily="49"/>
              </a:rPr>
              <a:t>"cherry"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List&lt;Integer&gt; intList = List.of(1, 2, 3);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printList(stringList); </a:t>
            </a:r>
            <a:r>
              <a:rPr lang="en-US" sz="1800" b="0" i="0" u="none" strike="noStrike" kern="1200" cap="none" spc="0" baseline="0">
                <a:solidFill>
                  <a:srgbClr val="3F7F5F"/>
                </a:solidFill>
                <a:highlight>
                  <a:srgbClr val="FFFFFF"/>
                </a:highlight>
                <a:uFillTx/>
                <a:latin typeface="Consolas" pitchFamily="49"/>
              </a:rPr>
              <a:t>// Output: apple, banana, cherry</a:t>
            </a: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printList(intList); </a:t>
            </a:r>
            <a:r>
              <a:rPr lang="en-US" sz="1800" b="0" i="0" u="none" strike="noStrike" kern="1200" cap="none" spc="0" baseline="0">
                <a:solidFill>
                  <a:srgbClr val="3F7F5F"/>
                </a:solidFill>
                <a:highlight>
                  <a:srgbClr val="FFFFFF"/>
                </a:highlight>
                <a:uFillTx/>
                <a:latin typeface="Consolas" pitchFamily="49"/>
              </a:rPr>
              <a:t>// Output: 1, 2, 3</a:t>
            </a: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}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44C1817B-2154-CE86-1432-EF7D0B40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0A97-F47D-D3C0-8430-6541A3375F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F38662D-4A70-F729-A7D8-AD0323D908C8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650DBFF-AA45-7AC1-2724-9EE036AAB5E1}"/>
              </a:ext>
            </a:extLst>
          </p:cNvPr>
          <p:cNvCxnSpPr/>
          <p:nvPr/>
        </p:nvCxnSpPr>
        <p:spPr>
          <a:xfrm>
            <a:off x="4095122" y="6168761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05F36C4D-D0EE-D19B-7ACD-F041761B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ADC4CF07-603D-F965-F341-54C5056425AA}"/>
              </a:ext>
            </a:extLst>
          </p:cNvPr>
          <p:cNvSpPr txBox="1"/>
          <p:nvPr/>
        </p:nvSpPr>
        <p:spPr>
          <a:xfrm>
            <a:off x="4079165" y="1884468"/>
            <a:ext cx="274651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Wildcards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19D416B-3A0D-7A63-F37F-1217AEF5439E}"/>
              </a:ext>
            </a:extLst>
          </p:cNvPr>
          <p:cNvSpPr txBox="1"/>
          <p:nvPr/>
        </p:nvSpPr>
        <p:spPr>
          <a:xfrm>
            <a:off x="4095122" y="2360697"/>
            <a:ext cx="6096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Upper Bounded Wildcard (? extends Type)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8F714ED-7133-A9F9-BC53-06F77D8F2060}"/>
              </a:ext>
            </a:extLst>
          </p:cNvPr>
          <p:cNvSpPr txBox="1"/>
          <p:nvPr/>
        </p:nvSpPr>
        <p:spPr>
          <a:xfrm>
            <a:off x="4095122" y="2826282"/>
            <a:ext cx="7191710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An upper bounded wildcard restricts the unknown type to be a specific type or a subtype of that type. This is specified using the extends keyword.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3D7A19AC-5BB1-0D66-9373-5271AB44F47B}"/>
              </a:ext>
            </a:extLst>
          </p:cNvPr>
          <p:cNvSpPr txBox="1"/>
          <p:nvPr/>
        </p:nvSpPr>
        <p:spPr>
          <a:xfrm>
            <a:off x="4642975" y="4573810"/>
            <a:ext cx="4925891" cy="369335"/>
          </a:xfrm>
          <a:prstGeom prst="rect">
            <a:avLst/>
          </a:prstGeom>
          <a:noFill/>
          <a:ln w="9528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List&lt;</a:t>
            </a:r>
            <a:r>
              <a:rPr lang="-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?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</a:t>
            </a:r>
            <a:r>
              <a:rPr lang="-" sz="1800" b="0" i="0" u="none" strike="noStrike" kern="1200" cap="none" spc="0" baseline="0">
                <a:solidFill>
                  <a:srgbClr val="A02B93"/>
                </a:solidFill>
                <a:uFillTx/>
                <a:latin typeface="Aptos"/>
              </a:rPr>
              <a:t>extends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</a:t>
            </a:r>
            <a:r>
              <a:rPr lang="-" sz="1800" b="0" i="0" u="none" strike="noStrike" kern="1200" cap="none" spc="0" baseline="0">
                <a:solidFill>
                  <a:srgbClr val="215F9A"/>
                </a:solidFill>
                <a:uFillTx/>
                <a:latin typeface="Aptos"/>
              </a:rPr>
              <a:t>Number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&gt; list = new ArrayList&lt;&gt;();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D62656F-1AA5-5751-1D18-43405ED1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4AEA-91A6-ED6F-B853-1BE0C97CB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A813A1D-9174-FC2D-088F-33984A9CFF5F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DAA4E46-1721-6EE1-3565-564400D2BEB7}"/>
              </a:ext>
            </a:extLst>
          </p:cNvPr>
          <p:cNvCxnSpPr/>
          <p:nvPr/>
        </p:nvCxnSpPr>
        <p:spPr>
          <a:xfrm>
            <a:off x="4095122" y="6427372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B4EEC32B-86AD-3835-7221-15B35F75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71A3959A-D693-E596-4C04-831FB0CFE0CF}"/>
              </a:ext>
            </a:extLst>
          </p:cNvPr>
          <p:cNvSpPr txBox="1"/>
          <p:nvPr/>
        </p:nvSpPr>
        <p:spPr>
          <a:xfrm>
            <a:off x="4079165" y="1884468"/>
            <a:ext cx="274651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Wildcards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811B750-8577-7F2A-AE97-E7E556C801DF}"/>
              </a:ext>
            </a:extLst>
          </p:cNvPr>
          <p:cNvSpPr txBox="1"/>
          <p:nvPr/>
        </p:nvSpPr>
        <p:spPr>
          <a:xfrm>
            <a:off x="4095122" y="2360697"/>
            <a:ext cx="6096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Upper Bounded Wildcard (? extends Type)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B4EF3367-565C-3AAD-8752-DD87C5420CCB}"/>
              </a:ext>
            </a:extLst>
          </p:cNvPr>
          <p:cNvSpPr txBox="1"/>
          <p:nvPr/>
        </p:nvSpPr>
        <p:spPr>
          <a:xfrm>
            <a:off x="4173705" y="3009043"/>
            <a:ext cx="7436403" cy="3139318"/>
          </a:xfrm>
          <a:prstGeom prst="rect">
            <a:avLst/>
          </a:prstGeom>
          <a:noFill/>
          <a:ln w="2857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static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double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sumOfList(List&lt;?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extends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Number&gt; list)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double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sum = 0.0;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for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(Number num : list) {sum += num.doubleValue();}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return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sum;}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static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void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main(String[] args)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List&lt;Integer&gt; intList = List.of(1, 2, 3);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List&lt;Double&gt; doubleList = List.of(1.1, 2.2, 3.3);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System.out.println(sumOfList(intList)); </a:t>
            </a:r>
            <a:r>
              <a:rPr lang="en-US" sz="1800" b="0" i="0" u="none" strike="noStrike" kern="1200" cap="none" spc="0" baseline="0">
                <a:solidFill>
                  <a:srgbClr val="3F7F5F"/>
                </a:solidFill>
                <a:highlight>
                  <a:srgbClr val="FFFFFF"/>
                </a:highlight>
                <a:uFillTx/>
                <a:latin typeface="Consolas" pitchFamily="49"/>
              </a:rPr>
              <a:t>// Output: 6.0</a:t>
            </a: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System.out.println(sumOfList(doubleList)); </a:t>
            </a:r>
            <a:r>
              <a:rPr lang="en-US" sz="1800" b="0" i="0" u="none" strike="noStrike" kern="1200" cap="none" spc="0" baseline="0">
                <a:solidFill>
                  <a:srgbClr val="3F7F5F"/>
                </a:solidFill>
                <a:highlight>
                  <a:srgbClr val="FFFFFF"/>
                </a:highlight>
                <a:uFillTx/>
                <a:latin typeface="Consolas" pitchFamily="49"/>
              </a:rPr>
              <a:t>// Output: 6.6</a:t>
            </a: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}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52C3CED9-66B8-E7D5-8E64-7F2ADBF273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0650-9D01-9AEF-E6BA-70C2665A2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08D75E7-D64A-AF93-D6D6-7A888912AEA0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B2EF0D9B-F127-D870-17C3-9B09CD190A38}"/>
              </a:ext>
            </a:extLst>
          </p:cNvPr>
          <p:cNvCxnSpPr/>
          <p:nvPr/>
        </p:nvCxnSpPr>
        <p:spPr>
          <a:xfrm>
            <a:off x="4087139" y="4965164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66F33E99-DF75-0799-5A4A-0178F292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29960594-E147-5986-610B-DC430CD6C930}"/>
              </a:ext>
            </a:extLst>
          </p:cNvPr>
          <p:cNvSpPr txBox="1"/>
          <p:nvPr/>
        </p:nvSpPr>
        <p:spPr>
          <a:xfrm>
            <a:off x="4079165" y="1884468"/>
            <a:ext cx="274651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Wildcards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46AF014-EF63-90D5-A401-8D19D03D2D9C}"/>
              </a:ext>
            </a:extLst>
          </p:cNvPr>
          <p:cNvSpPr txBox="1"/>
          <p:nvPr/>
        </p:nvSpPr>
        <p:spPr>
          <a:xfrm>
            <a:off x="4095122" y="2360697"/>
            <a:ext cx="6096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Lower Bounded Wildcard (? super Type)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09F9EB1A-F697-4716-2102-4E3B1425DFB3}"/>
              </a:ext>
            </a:extLst>
          </p:cNvPr>
          <p:cNvSpPr txBox="1"/>
          <p:nvPr/>
        </p:nvSpPr>
        <p:spPr>
          <a:xfrm>
            <a:off x="4095122" y="2730032"/>
            <a:ext cx="742262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A lower bounded wildcard restricts the unknown type to be a specific type or a supertype of that type. This is specified using the super keyword.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32ED5FEB-373E-6BC0-A7E8-1F6305BFC46F}"/>
              </a:ext>
            </a:extLst>
          </p:cNvPr>
          <p:cNvSpPr txBox="1"/>
          <p:nvPr/>
        </p:nvSpPr>
        <p:spPr>
          <a:xfrm>
            <a:off x="5116945" y="3886209"/>
            <a:ext cx="6096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List</a:t>
            </a:r>
            <a:r>
              <a:rPr lang="-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&lt;</a:t>
            </a:r>
            <a:r>
              <a:rPr lang="-" sz="1800" b="1" i="0" u="none" strike="noStrike" kern="1200" cap="none" spc="0" baseline="0">
                <a:solidFill>
                  <a:srgbClr val="215F9A"/>
                </a:solidFill>
                <a:uFillTx/>
                <a:latin typeface="Aptos"/>
              </a:rPr>
              <a:t>?</a:t>
            </a:r>
            <a:r>
              <a:rPr lang="-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</a:t>
            </a:r>
            <a:r>
              <a:rPr lang="-" sz="1800" b="1" i="0" u="none" strike="noStrike" kern="1200" cap="none" spc="0" baseline="0">
                <a:solidFill>
                  <a:srgbClr val="A02B93"/>
                </a:solidFill>
                <a:uFillTx/>
                <a:latin typeface="Aptos"/>
              </a:rPr>
              <a:t>super</a:t>
            </a:r>
            <a:r>
              <a:rPr lang="-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</a:t>
            </a:r>
            <a:r>
              <a:rPr lang="-" sz="1800" b="1" i="0" u="none" strike="noStrike" kern="1200" cap="none" spc="0" baseline="0">
                <a:solidFill>
                  <a:srgbClr val="215F9A"/>
                </a:solidFill>
                <a:uFillTx/>
                <a:latin typeface="Aptos"/>
              </a:rPr>
              <a:t>Integer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&gt; list = new ArrayList&lt;&gt;();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A4AA8E18-2862-7822-14D5-7D85482AD8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1AF7-BE7D-5140-6456-9AAB52A163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27102E0-716E-4E55-7412-2330AA75DEC4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D3B6E8C-F426-A5A6-EFCD-14BFCCEB855D}"/>
              </a:ext>
            </a:extLst>
          </p:cNvPr>
          <p:cNvCxnSpPr/>
          <p:nvPr/>
        </p:nvCxnSpPr>
        <p:spPr>
          <a:xfrm>
            <a:off x="4216453" y="6710836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43514958-E366-D132-9E2D-E91B1A22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C08B3172-9636-90CE-0075-0486C37F6398}"/>
              </a:ext>
            </a:extLst>
          </p:cNvPr>
          <p:cNvSpPr txBox="1"/>
          <p:nvPr/>
        </p:nvSpPr>
        <p:spPr>
          <a:xfrm>
            <a:off x="4079165" y="1884468"/>
            <a:ext cx="274651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Wildcards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6BD4F44-F4E9-1473-5716-672A97047B41}"/>
              </a:ext>
            </a:extLst>
          </p:cNvPr>
          <p:cNvSpPr txBox="1"/>
          <p:nvPr/>
        </p:nvSpPr>
        <p:spPr>
          <a:xfrm>
            <a:off x="4095122" y="2360697"/>
            <a:ext cx="6096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Lower Bounded Wildcard (? super Type)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406FD99-CDF5-4970-19C1-3E3CE5478F8D}"/>
              </a:ext>
            </a:extLst>
          </p:cNvPr>
          <p:cNvSpPr txBox="1"/>
          <p:nvPr/>
        </p:nvSpPr>
        <p:spPr>
          <a:xfrm>
            <a:off x="4137550" y="2829071"/>
            <a:ext cx="7721943" cy="3693316"/>
          </a:xfrm>
          <a:prstGeom prst="rect">
            <a:avLst/>
          </a:prstGeom>
          <a:noFill/>
          <a:ln w="2857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static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void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addNumbers(List&lt;?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super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Integer&gt; list) {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for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(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int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i = 1; i &lt;= 10; i++) {list.add(i);}}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static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void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main(String[] args)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List&lt;Number&gt; numberList =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new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ArrayList&lt;&gt;();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List&lt;Object&gt; objectList = </a:t>
            </a:r>
            <a:r>
              <a:rPr lang="en-US" sz="1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new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 ArrayList&lt;&gt;();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addNumbers(numberList);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addNumbers(objectList);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System.out.println(numberList); </a:t>
            </a:r>
            <a:r>
              <a:rPr lang="en-US" sz="1800" b="0" i="0" u="none" strike="noStrike" kern="1200" cap="none" spc="0" baseline="0">
                <a:solidFill>
                  <a:srgbClr val="3F7F5F"/>
                </a:solidFill>
                <a:highlight>
                  <a:srgbClr val="FFFFFF"/>
                </a:highlight>
                <a:uFillTx/>
                <a:latin typeface="Consolas" pitchFamily="49"/>
              </a:rPr>
              <a:t>// Output: [1, 2, 3, 4, 5, 6, 7, 8, 9, 10]</a:t>
            </a: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System.out.println(objectList); </a:t>
            </a:r>
            <a:r>
              <a:rPr lang="en-US" sz="1800" b="0" i="0" u="none" strike="noStrike" kern="1200" cap="none" spc="0" baseline="0">
                <a:solidFill>
                  <a:srgbClr val="3F7F5F"/>
                </a:solidFill>
                <a:highlight>
                  <a:srgbClr val="FFFFFF"/>
                </a:highlight>
                <a:uFillTx/>
                <a:latin typeface="Consolas" pitchFamily="49"/>
              </a:rPr>
              <a:t>// Output: [1, 2, 3, 4, 5, 6, 7, 8, 9, 10]</a:t>
            </a:r>
            <a:endParaRPr lang="en-US" sz="1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 pitchFamily="49"/>
              </a:rPr>
              <a:t>}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40A601EB-0414-9DF1-75CB-9EDD318F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E138-6A27-F1BC-9386-8D4F4394DD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675DA40-2253-D8A9-3489-6462BA57F617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48182A6D-81D2-3906-E6FE-1AB5CCABE2E5}"/>
              </a:ext>
            </a:extLst>
          </p:cNvPr>
          <p:cNvCxnSpPr/>
          <p:nvPr/>
        </p:nvCxnSpPr>
        <p:spPr>
          <a:xfrm>
            <a:off x="4187485" y="5066763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TextBox 12">
            <a:extLst>
              <a:ext uri="{FF2B5EF4-FFF2-40B4-BE49-F238E27FC236}">
                <a16:creationId xmlns:a16="http://schemas.microsoft.com/office/drawing/2014/main" id="{14FC1380-0771-66CC-2579-694A0924D6EA}"/>
              </a:ext>
            </a:extLst>
          </p:cNvPr>
          <p:cNvSpPr txBox="1"/>
          <p:nvPr/>
        </p:nvSpPr>
        <p:spPr>
          <a:xfrm>
            <a:off x="4079165" y="1884468"/>
            <a:ext cx="274651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Generics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17E7E-D174-CC6A-A384-F0B713DBE0D6}"/>
              </a:ext>
            </a:extLst>
          </p:cNvPr>
          <p:cNvSpPr txBox="1"/>
          <p:nvPr/>
        </p:nvSpPr>
        <p:spPr>
          <a:xfrm>
            <a:off x="5865089" y="3316181"/>
            <a:ext cx="3596527" cy="677104"/>
          </a:xfrm>
          <a:prstGeom prst="rect">
            <a:avLst/>
          </a:prstGeom>
          <a:noFill/>
          <a:ln w="2857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800" b="1" i="0" u="none" strike="noStrike" kern="1200" cap="none" spc="0" baseline="0">
                <a:solidFill>
                  <a:srgbClr val="7F0055"/>
                </a:solidFill>
                <a:highlight>
                  <a:srgbClr val="FFFFFF"/>
                </a:highlight>
                <a:uFillTx/>
                <a:latin typeface="Consolas" pitchFamily="49"/>
              </a:rPr>
              <a:t>Thank You !!</a:t>
            </a:r>
            <a:endParaRPr lang="en-US" sz="3800" b="0" i="0" u="none" strike="noStrike" kern="1200" cap="none" spc="0" baseline="0">
              <a:solidFill>
                <a:srgbClr val="000000"/>
              </a:solidFill>
              <a:highlight>
                <a:srgbClr val="FFFFFF"/>
              </a:highlight>
              <a:uFillTx/>
              <a:latin typeface="Consolas" pitchFamily="4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53E03-7F1F-9D60-5E24-13A2F0AA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4469504" y="6149093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586C8F4E-0ABD-7764-8E83-7D61E6CE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07449" y="1884468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Basic Syntax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42CC6FBF-4991-F75C-E19E-92C9801DDBC9}"/>
              </a:ext>
            </a:extLst>
          </p:cNvPr>
          <p:cNvSpPr txBox="1"/>
          <p:nvPr/>
        </p:nvSpPr>
        <p:spPr>
          <a:xfrm>
            <a:off x="5531132" y="3144237"/>
            <a:ext cx="3192060" cy="2585319"/>
          </a:xfrm>
          <a:prstGeom prst="rect">
            <a:avLst/>
          </a:prstGeom>
          <a:noFill/>
          <a:ln w="28575" cap="flat">
            <a:solidFill>
              <a:srgbClr val="104862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2060"/>
                </a:solidFill>
                <a:uFillTx/>
                <a:latin typeface="Aptos"/>
              </a:rPr>
              <a:t>public class </a:t>
            </a:r>
            <a:r>
              <a:rPr lang="en-US" sz="1800" b="0" i="0" u="none" strike="noStrike" kern="1200" cap="none" spc="0" baseline="0">
                <a:solidFill>
                  <a:srgbClr val="C00000"/>
                </a:solidFill>
                <a:uFillTx/>
                <a:latin typeface="Aptos"/>
              </a:rPr>
              <a:t>Box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&lt;T&gt; {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	</a:t>
            </a:r>
            <a:r>
              <a:rPr lang="en-US" sz="1800" b="0" i="0" u="none" strike="noStrike" kern="1200" cap="none" spc="0" baseline="0">
                <a:solidFill>
                  <a:srgbClr val="002060"/>
                </a:solidFill>
                <a:uFillTx/>
                <a:latin typeface="Aptos"/>
              </a:rPr>
              <a:t>private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T t;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	</a:t>
            </a:r>
            <a:r>
              <a:rPr lang="en-US" sz="1800" b="0" i="0" u="none" strike="noStrike" kern="1200" cap="none" spc="0" baseline="0">
                <a:solidFill>
                  <a:srgbClr val="002060"/>
                </a:solidFill>
                <a:uFillTx/>
                <a:latin typeface="Aptos"/>
              </a:rPr>
              <a:t>public void </a:t>
            </a:r>
            <a:r>
              <a:rPr lang="en-US" sz="1800" b="0" i="0" u="none" strike="noStrike" kern="1200" cap="none" spc="0" baseline="0">
                <a:solidFill>
                  <a:srgbClr val="C00000"/>
                </a:solidFill>
                <a:uFillTx/>
                <a:latin typeface="Aptos"/>
              </a:rPr>
              <a:t>set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(T t) {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		</a:t>
            </a:r>
            <a:r>
              <a:rPr lang="en-US" sz="1800" b="0" i="0" u="none" strike="noStrike" kern="1200" cap="none" spc="0" baseline="0">
                <a:solidFill>
                  <a:srgbClr val="002060"/>
                </a:solidFill>
                <a:uFillTx/>
                <a:latin typeface="Aptos"/>
              </a:rPr>
              <a:t>this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.t = t;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	}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	</a:t>
            </a:r>
            <a:r>
              <a:rPr lang="en-US" sz="1800" b="0" i="0" u="none" strike="noStrike" kern="1200" cap="none" spc="0" baseline="0">
                <a:solidFill>
                  <a:srgbClr val="002060"/>
                </a:solidFill>
                <a:uFillTx/>
                <a:latin typeface="Aptos"/>
              </a:rPr>
              <a:t>public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T </a:t>
            </a:r>
            <a:r>
              <a:rPr lang="en-US" sz="1800" b="0" i="0" u="none" strike="noStrike" kern="1200" cap="none" spc="0" baseline="0">
                <a:solidFill>
                  <a:srgbClr val="C00000"/>
                </a:solidFill>
                <a:uFillTx/>
                <a:latin typeface="Aptos"/>
              </a:rPr>
              <a:t>get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() {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		</a:t>
            </a:r>
            <a:r>
              <a:rPr lang="en-US" sz="1800" b="0" i="0" u="none" strike="noStrike" kern="1200" cap="none" spc="0" baseline="0">
                <a:solidFill>
                  <a:srgbClr val="002060"/>
                </a:solidFill>
                <a:uFillTx/>
                <a:latin typeface="Aptos"/>
              </a:rPr>
              <a:t>return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t;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	}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}</a:t>
            </a:r>
            <a:endParaRPr lang="-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E133C3BC-0013-72A0-BEEB-6CC320BA45DE}"/>
              </a:ext>
            </a:extLst>
          </p:cNvPr>
          <p:cNvSpPr txBox="1"/>
          <p:nvPr/>
        </p:nvSpPr>
        <p:spPr>
          <a:xfrm>
            <a:off x="4079165" y="2253794"/>
            <a:ext cx="609600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is a type parameter that will be replaced with a concrete type when the class is instantiated.</a:t>
            </a:r>
            <a:endParaRPr lang="-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215F-6D20-358E-1CCE-FB4516C121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1B28EF6-1DBE-DB0F-8932-7FBD134E83B0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403FEB8-6450-247C-728C-1F308A7CBBB6}"/>
              </a:ext>
            </a:extLst>
          </p:cNvPr>
          <p:cNvCxnSpPr/>
          <p:nvPr/>
        </p:nvCxnSpPr>
        <p:spPr>
          <a:xfrm>
            <a:off x="4239222" y="6124578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1370D41F-65F6-289D-F3EE-E9268684E93A}"/>
              </a:ext>
            </a:extLst>
          </p:cNvPr>
          <p:cNvSpPr txBox="1"/>
          <p:nvPr/>
        </p:nvSpPr>
        <p:spPr>
          <a:xfrm>
            <a:off x="4223266" y="2412690"/>
            <a:ext cx="6601081" cy="3471080"/>
          </a:xfrm>
          <a:prstGeom prst="rect">
            <a:avLst/>
          </a:prstGeom>
          <a:noFill/>
          <a:ln w="28575" cap="flat">
            <a:solidFill>
              <a:srgbClr val="215F9A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C00000"/>
                </a:solidFill>
                <a:uFillTx/>
                <a:latin typeface="Söhne"/>
              </a:rPr>
              <a:t>Generics can be achieved by specifying Object Type and using proper casting when it required 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C00000"/>
              </a:solidFill>
              <a:uFillTx/>
              <a:latin typeface="Söhne"/>
            </a:endParaRP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C00000"/>
                </a:solidFill>
                <a:uFillTx/>
                <a:latin typeface="Söhne"/>
              </a:rPr>
              <a:t>		</a:t>
            </a:r>
            <a:r>
              <a:rPr lang="en-US" sz="2600" b="0" i="0" u="none" strike="noStrike" kern="1200" cap="none" spc="0" baseline="0">
                <a:solidFill>
                  <a:srgbClr val="002060"/>
                </a:solidFill>
                <a:uFillTx/>
                <a:latin typeface="Söhne"/>
              </a:rPr>
              <a:t>So why we use generics ??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2060"/>
              </a:solidFill>
              <a:uFillTx/>
              <a:latin typeface="Söhne"/>
            </a:endParaRP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By using Object , java Compiler doesn’t have  info about the type of the data so , 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Explicit Casts must be employed to retrieve the stored data.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Several type mismatch errors can’t be found till runtime </a:t>
            </a:r>
            <a:endParaRPr lang="-" sz="1800" b="0" i="0" u="none" strike="noStrike" kern="1200" cap="none" spc="0" baseline="0">
              <a:solidFill>
                <a:srgbClr val="374151"/>
              </a:solidFill>
              <a:uFillTx/>
              <a:latin typeface="Söhne"/>
            </a:endParaRP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2060"/>
              </a:solidFill>
              <a:uFillTx/>
              <a:latin typeface="Söhne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C0600140-6A97-E97F-8707-2A305598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0782313B-74F8-8157-E55E-1915F77FF895}"/>
              </a:ext>
            </a:extLst>
          </p:cNvPr>
          <p:cNvSpPr txBox="1"/>
          <p:nvPr/>
        </p:nvSpPr>
        <p:spPr>
          <a:xfrm>
            <a:off x="4079165" y="1884468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Why Generics?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CB119F62-0C24-2FB9-63DC-5B2BB81450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6992-ECB9-EA41-AC08-A80411641E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0049E1E-FD5F-12A6-F696-C62FE30742D8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797CE23-8312-606D-5122-4FFFC3DEC019}"/>
              </a:ext>
            </a:extLst>
          </p:cNvPr>
          <p:cNvCxnSpPr/>
          <p:nvPr/>
        </p:nvCxnSpPr>
        <p:spPr>
          <a:xfrm>
            <a:off x="4126211" y="4911745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A5DD7B38-73FE-BD9C-E4E2-D0919263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91B08636-072E-85D7-53B6-C1B0771FA723}"/>
              </a:ext>
            </a:extLst>
          </p:cNvPr>
          <p:cNvSpPr txBox="1"/>
          <p:nvPr/>
        </p:nvSpPr>
        <p:spPr>
          <a:xfrm>
            <a:off x="4079165" y="1884468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Why Generics?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2643A-A865-8AF1-8FEA-5AF5F0BB6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23" y="2790721"/>
            <a:ext cx="5876921" cy="17049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AEE9894-1A8A-71D0-7B2E-12F64457C4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6ED2-E764-54DD-B129-6E76FE8981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B1F1500-E3CC-D370-6CDF-F8B2ECFCB02A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440C7B6-FB82-F73A-A0AC-4B2F27CCC5E5}"/>
              </a:ext>
            </a:extLst>
          </p:cNvPr>
          <p:cNvCxnSpPr/>
          <p:nvPr/>
        </p:nvCxnSpPr>
        <p:spPr>
          <a:xfrm>
            <a:off x="4111544" y="6615254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5303B920-2044-A41D-6D7B-60AD17F8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8C0E1E8C-FF46-32DC-6DD4-ECD248F3CB41}"/>
              </a:ext>
            </a:extLst>
          </p:cNvPr>
          <p:cNvSpPr txBox="1"/>
          <p:nvPr/>
        </p:nvSpPr>
        <p:spPr>
          <a:xfrm>
            <a:off x="4007449" y="1884468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Why Use Generics?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12267A41-165D-FC16-60FB-8341E69B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942" y="3429000"/>
            <a:ext cx="6447727" cy="3017574"/>
          </a:xfrm>
          <a:prstGeom prst="rect">
            <a:avLst/>
          </a:prstGeom>
          <a:noFill/>
          <a:ln w="28575" cap="sq">
            <a:solidFill>
              <a:srgbClr val="215F9A"/>
            </a:solidFill>
            <a:prstDash val="solid"/>
            <a:miter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D8F0D3-41A7-1FB3-4ECC-3AAFAE02A431}"/>
              </a:ext>
            </a:extLst>
          </p:cNvPr>
          <p:cNvSpPr txBox="1"/>
          <p:nvPr/>
        </p:nvSpPr>
        <p:spPr>
          <a:xfrm>
            <a:off x="4331704" y="2623130"/>
            <a:ext cx="1378814" cy="369335"/>
          </a:xfrm>
          <a:prstGeom prst="rect">
            <a:avLst/>
          </a:prstGeom>
          <a:noFill/>
          <a:ln w="9528" cap="flat">
            <a:solidFill>
              <a:srgbClr val="215F9A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404040"/>
                </a:solidFill>
                <a:uFillTx/>
                <a:latin typeface="euclid_circular_a"/>
              </a:rPr>
              <a:t>Type safety: 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247DC2DD-8109-9108-3026-D1D347758B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1D85-3F25-0A3E-4878-93FCB9F31E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DB7C7B1-603D-1467-4495-966E384231DF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3D3FEAEE-F8D0-E32D-80D0-56A0AA3E7264}"/>
              </a:ext>
            </a:extLst>
          </p:cNvPr>
          <p:cNvCxnSpPr/>
          <p:nvPr/>
        </p:nvCxnSpPr>
        <p:spPr>
          <a:xfrm>
            <a:off x="4305498" y="6120838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4C371E46-3991-9481-81CB-74F55B83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538142E3-36C3-1F7E-65B9-23271C07AA49}"/>
              </a:ext>
            </a:extLst>
          </p:cNvPr>
          <p:cNvSpPr txBox="1"/>
          <p:nvPr/>
        </p:nvSpPr>
        <p:spPr>
          <a:xfrm>
            <a:off x="4007449" y="1884468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Why Use Generics?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7029A79-3A71-B1B0-3F16-2C6F3080D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98" y="3839684"/>
            <a:ext cx="6615290" cy="1965246"/>
          </a:xfrm>
          <a:prstGeom prst="rect">
            <a:avLst/>
          </a:prstGeom>
          <a:noFill/>
          <a:ln w="25402" cap="sq">
            <a:solidFill>
              <a:srgbClr val="215F9A"/>
            </a:solidFill>
            <a:prstDash val="solid"/>
            <a:miter/>
          </a:ln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9673971C-1D11-3CF7-E6C6-B27594FFC2C0}"/>
              </a:ext>
            </a:extLst>
          </p:cNvPr>
          <p:cNvSpPr txBox="1"/>
          <p:nvPr/>
        </p:nvSpPr>
        <p:spPr>
          <a:xfrm>
            <a:off x="4331704" y="2623130"/>
            <a:ext cx="1764298" cy="369335"/>
          </a:xfrm>
          <a:prstGeom prst="rect">
            <a:avLst/>
          </a:prstGeom>
          <a:noFill/>
          <a:ln w="9528" cap="flat">
            <a:solidFill>
              <a:srgbClr val="215F9A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404040"/>
                </a:solidFill>
                <a:uFillTx/>
                <a:latin typeface="euclid_circular_a"/>
              </a:rPr>
              <a:t>code reusability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68DA8E37-ECE3-970D-48A2-2B9B8C2731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348E-9BE6-B254-61C9-BBB80DD5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C6C5B83-5B72-5C1E-C70B-AEDD5AE87953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EF6A15B-3615-4345-44F0-7B13F9E6AF46}"/>
              </a:ext>
            </a:extLst>
          </p:cNvPr>
          <p:cNvCxnSpPr/>
          <p:nvPr/>
        </p:nvCxnSpPr>
        <p:spPr>
          <a:xfrm>
            <a:off x="4079165" y="4935720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222D3AB1-5FEC-9ABB-7F97-9419EA12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9620E2CC-63DA-3E90-B0E3-4AAC68476280}"/>
              </a:ext>
            </a:extLst>
          </p:cNvPr>
          <p:cNvSpPr txBox="1"/>
          <p:nvPr/>
        </p:nvSpPr>
        <p:spPr>
          <a:xfrm>
            <a:off x="4007449" y="1884468"/>
            <a:ext cx="550600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Generic is Working with references Data Types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B60EA373-5021-39B8-91B8-E85B93C564DF}"/>
              </a:ext>
            </a:extLst>
          </p:cNvPr>
          <p:cNvSpPr txBox="1"/>
          <p:nvPr/>
        </p:nvSpPr>
        <p:spPr>
          <a:xfrm>
            <a:off x="4331704" y="2782665"/>
            <a:ext cx="609600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List&lt;</a:t>
            </a:r>
            <a:r>
              <a:rPr lang="-" sz="1800" b="1" i="0" u="none" strike="noStrike" kern="1200" cap="none" spc="0" baseline="0">
                <a:solidFill>
                  <a:srgbClr val="C00000"/>
                </a:solidFill>
                <a:uFillTx/>
                <a:latin typeface="Aptos Narrow" pitchFamily="34"/>
              </a:rPr>
              <a:t>String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&gt; stringList = new ArrayList&lt;&gt;();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Map&lt;</a:t>
            </a:r>
            <a:r>
              <a:rPr lang="-" sz="1800" b="1" i="0" u="none" strike="noStrike" kern="1200" cap="none" spc="0" baseline="0">
                <a:solidFill>
                  <a:srgbClr val="C00000"/>
                </a:solidFill>
                <a:uFillTx/>
                <a:latin typeface="Aptos Narrow" pitchFamily="34"/>
              </a:rPr>
              <a:t>Integer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, </a:t>
            </a:r>
            <a:r>
              <a:rPr lang="-" sz="1800" b="1" i="0" u="none" strike="noStrike" kern="1200" cap="none" spc="0" baseline="0">
                <a:solidFill>
                  <a:srgbClr val="C00000"/>
                </a:solidFill>
                <a:uFillTx/>
                <a:latin typeface="Aptos Narrow" pitchFamily="34"/>
              </a:rPr>
              <a:t>String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&gt; map = new HashMap&lt;&gt;();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5493EFD0-80A3-B05F-BC3F-FFAB6E83EE66}"/>
              </a:ext>
            </a:extLst>
          </p:cNvPr>
          <p:cNvSpPr txBox="1"/>
          <p:nvPr/>
        </p:nvSpPr>
        <p:spPr>
          <a:xfrm>
            <a:off x="4254492" y="4234869"/>
            <a:ext cx="6096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List&lt;</a:t>
            </a:r>
            <a:r>
              <a:rPr lang="-" sz="1800" b="1" i="0" u="none" strike="noStrike" kern="1200" cap="none" spc="0" baseline="0">
                <a:solidFill>
                  <a:srgbClr val="C00000"/>
                </a:solidFill>
                <a:uFillTx/>
                <a:latin typeface="Aptos Narrow" pitchFamily="34"/>
              </a:rPr>
              <a:t>int</a:t>
            </a:r>
            <a:r>
              <a:rPr lang="-" sz="1800" b="0" i="0" u="none" strike="noStrike" kern="1200" cap="none" spc="0" baseline="0">
                <a:solidFill>
                  <a:srgbClr val="000000"/>
                </a:solidFill>
                <a:uFillTx/>
                <a:latin typeface="Aptos Narrow" pitchFamily="34"/>
              </a:rPr>
              <a:t>&gt; intList = new ArrayList&lt;&gt;(); </a:t>
            </a:r>
            <a:r>
              <a:rPr lang="-" sz="1800" b="0" i="0" u="none" strike="noStrike" kern="1200" cap="none" spc="0" baseline="0">
                <a:solidFill>
                  <a:srgbClr val="C04F15"/>
                </a:solidFill>
                <a:uFillTx/>
                <a:latin typeface="Aptos Narrow" pitchFamily="34"/>
              </a:rPr>
              <a:t>// This is not allowed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C69916FF-BAD7-8323-90BC-AB22465F1B69}"/>
              </a:ext>
            </a:extLst>
          </p:cNvPr>
          <p:cNvSpPr txBox="1"/>
          <p:nvPr/>
        </p:nvSpPr>
        <p:spPr>
          <a:xfrm>
            <a:off x="4079165" y="2355951"/>
            <a:ext cx="20168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Reference Types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:</a:t>
            </a:r>
            <a:endParaRPr lang="-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A9C289D7-D2C8-3469-59EE-2E1F6BBF4886}"/>
              </a:ext>
            </a:extLst>
          </p:cNvPr>
          <p:cNvSpPr txBox="1"/>
          <p:nvPr/>
        </p:nvSpPr>
        <p:spPr>
          <a:xfrm>
            <a:off x="4095122" y="3800255"/>
            <a:ext cx="18992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Primitive Types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:</a:t>
            </a:r>
            <a:endParaRPr lang="-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1" name="Multiplication Sign 18">
            <a:extLst>
              <a:ext uri="{FF2B5EF4-FFF2-40B4-BE49-F238E27FC236}">
                <a16:creationId xmlns:a16="http://schemas.microsoft.com/office/drawing/2014/main" id="{20E7DE93-4ADB-2E55-F915-663C3101D7CB}"/>
              </a:ext>
            </a:extLst>
          </p:cNvPr>
          <p:cNvSpPr/>
          <p:nvPr/>
        </p:nvSpPr>
        <p:spPr>
          <a:xfrm>
            <a:off x="9566882" y="3975692"/>
            <a:ext cx="1228432" cy="8150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*/ 0 0 1"/>
              <a:gd name="f9" fmla="val 23520"/>
              <a:gd name="f10" fmla="+- 0 0 -270"/>
              <a:gd name="f11" fmla="+- 0 0 -360"/>
              <a:gd name="f12" fmla="+- 0 0 -90"/>
              <a:gd name="f13" fmla="+- 0 0 -180"/>
              <a:gd name="f14" fmla="abs f3"/>
              <a:gd name="f15" fmla="abs f4"/>
              <a:gd name="f16" fmla="abs f5"/>
              <a:gd name="f17" fmla="*/ f10 f0 1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*/ f17 1 f2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0 f1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val f37"/>
              <a:gd name="f40" fmla="val f38"/>
              <a:gd name="f41" fmla="+- f40 0 f6"/>
              <a:gd name="f42" fmla="+- f39 0 f6"/>
              <a:gd name="f43" fmla="*/ f41 1 2"/>
              <a:gd name="f44" fmla="*/ f42 1 2"/>
              <a:gd name="f45" fmla="min f42 f41"/>
              <a:gd name="f46" fmla="+- 0 0 f42"/>
              <a:gd name="f47" fmla="+- 0 0 f41"/>
              <a:gd name="f48" fmla="*/ f42 f42 1"/>
              <a:gd name="f49" fmla="*/ f41 f41 1"/>
              <a:gd name="f50" fmla="+- f6 f43 0"/>
              <a:gd name="f51" fmla="+- f6 f44 0"/>
              <a:gd name="f52" fmla="*/ f45 f9 1"/>
              <a:gd name="f53" fmla="+- f48 f49 0"/>
              <a:gd name="f54" fmla="+- 0 0 f46"/>
              <a:gd name="f55" fmla="+- 0 0 f47"/>
              <a:gd name="f56" fmla="*/ f52 1 100000"/>
              <a:gd name="f57" fmla="at2 f54 f55"/>
              <a:gd name="f58" fmla="+- f53 f8 0"/>
              <a:gd name="f59" fmla="*/ f51 f36 1"/>
              <a:gd name="f60" fmla="*/ f50 f36 1"/>
              <a:gd name="f61" fmla="+- f57 f1 0"/>
              <a:gd name="f62" fmla="sqrt f58"/>
              <a:gd name="f63" fmla="*/ f61 f7 1"/>
              <a:gd name="f64" fmla="*/ f62 51965 1"/>
              <a:gd name="f65" fmla="*/ f63 1 f0"/>
              <a:gd name="f66" fmla="*/ f64 1 100000"/>
              <a:gd name="f67" fmla="+- 0 0 f65"/>
              <a:gd name="f68" fmla="+- f62 0 f66"/>
              <a:gd name="f69" fmla="val f67"/>
              <a:gd name="f70" fmla="+- 0 0 f69"/>
              <a:gd name="f71" fmla="*/ f70 f0 1"/>
              <a:gd name="f72" fmla="*/ f71 1 f7"/>
              <a:gd name="f73" fmla="+- f72 0 f1"/>
              <a:gd name="f74" fmla="+- f73 f1 0"/>
              <a:gd name="f75" fmla="*/ f74 f7 1"/>
              <a:gd name="f76" fmla="*/ f75 1 f0"/>
              <a:gd name="f77" fmla="+- 0 0 f76"/>
              <a:gd name="f78" fmla="+- 0 0 f77"/>
              <a:gd name="f79" fmla="*/ f78 f0 1"/>
              <a:gd name="f80" fmla="*/ f79 1 f7"/>
              <a:gd name="f81" fmla="+- f80 0 f1"/>
              <a:gd name="f82" fmla="sin 1 f81"/>
              <a:gd name="f83" fmla="cos 1 f81"/>
              <a:gd name="f84" fmla="tan 1 f81"/>
              <a:gd name="f85" fmla="+- 0 0 f82"/>
              <a:gd name="f86" fmla="+- 0 0 f83"/>
              <a:gd name="f87" fmla="*/ 1 1 f84"/>
              <a:gd name="f88" fmla="+- 0 0 f85"/>
              <a:gd name="f89" fmla="+- 0 0 f86"/>
              <a:gd name="f90" fmla="*/ 1 1 f87"/>
              <a:gd name="f91" fmla="val f88"/>
              <a:gd name="f92" fmla="val f89"/>
              <a:gd name="f93" fmla="*/ f92 f68 1"/>
              <a:gd name="f94" fmla="*/ f91 f68 1"/>
              <a:gd name="f95" fmla="*/ f91 f56 1"/>
              <a:gd name="f96" fmla="*/ f92 f56 1"/>
              <a:gd name="f97" fmla="*/ f93 1 2"/>
              <a:gd name="f98" fmla="*/ f94 1 2"/>
              <a:gd name="f99" fmla="*/ f95 1 2"/>
              <a:gd name="f100" fmla="*/ f96 1 2"/>
              <a:gd name="f101" fmla="+- f97 0 f99"/>
              <a:gd name="f102" fmla="+- f98 f100 0"/>
              <a:gd name="f103" fmla="+- f97 f99 0"/>
              <a:gd name="f104" fmla="+- f98 0 f100"/>
              <a:gd name="f105" fmla="+- f39 0 f97"/>
              <a:gd name="f106" fmla="+- f40 0 f98"/>
              <a:gd name="f107" fmla="*/ f97 f36 1"/>
              <a:gd name="f108" fmla="*/ f98 f36 1"/>
              <a:gd name="f109" fmla="+- f51 0 f103"/>
              <a:gd name="f110" fmla="+- f39 0 f103"/>
              <a:gd name="f111" fmla="+- f39 0 f101"/>
              <a:gd name="f112" fmla="+- f50 0 f102"/>
              <a:gd name="f113" fmla="+- f40 0 f102"/>
              <a:gd name="f114" fmla="+- f40 0 f104"/>
              <a:gd name="f115" fmla="*/ f101 f36 1"/>
              <a:gd name="f116" fmla="*/ f104 f36 1"/>
              <a:gd name="f117" fmla="*/ f102 f36 1"/>
              <a:gd name="f118" fmla="*/ f103 f36 1"/>
              <a:gd name="f119" fmla="*/ f105 f36 1"/>
              <a:gd name="f120" fmla="*/ f106 f36 1"/>
              <a:gd name="f121" fmla="*/ f109 f90 1"/>
              <a:gd name="f122" fmla="*/ f112 1 f90"/>
              <a:gd name="f123" fmla="*/ f111 f36 1"/>
              <a:gd name="f124" fmla="*/ f114 f36 1"/>
              <a:gd name="f125" fmla="*/ f110 f36 1"/>
              <a:gd name="f126" fmla="*/ f113 f36 1"/>
              <a:gd name="f127" fmla="+- f121 f104 0"/>
              <a:gd name="f128" fmla="+- f111 0 f122"/>
              <a:gd name="f129" fmla="+- f101 f122 0"/>
              <a:gd name="f130" fmla="+- f40 0 f127"/>
              <a:gd name="f131" fmla="*/ f127 f36 1"/>
              <a:gd name="f132" fmla="*/ f128 f36 1"/>
              <a:gd name="f133" fmla="*/ f129 f36 1"/>
              <a:gd name="f134" fmla="*/ f130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107" y="f108"/>
              </a:cxn>
              <a:cxn ang="f33">
                <a:pos x="f119" y="f108"/>
              </a:cxn>
              <a:cxn ang="f34">
                <a:pos x="f119" y="f120"/>
              </a:cxn>
              <a:cxn ang="f35">
                <a:pos x="f107" y="f120"/>
              </a:cxn>
            </a:cxnLst>
            <a:rect l="f115" t="f116" r="f123" b="f124"/>
            <a:pathLst>
              <a:path>
                <a:moveTo>
                  <a:pt x="f115" y="f117"/>
                </a:moveTo>
                <a:lnTo>
                  <a:pt x="f118" y="f116"/>
                </a:lnTo>
                <a:lnTo>
                  <a:pt x="f59" y="f131"/>
                </a:lnTo>
                <a:lnTo>
                  <a:pt x="f125" y="f116"/>
                </a:lnTo>
                <a:lnTo>
                  <a:pt x="f123" y="f117"/>
                </a:lnTo>
                <a:lnTo>
                  <a:pt x="f132" y="f60"/>
                </a:lnTo>
                <a:lnTo>
                  <a:pt x="f123" y="f126"/>
                </a:lnTo>
                <a:lnTo>
                  <a:pt x="f125" y="f124"/>
                </a:lnTo>
                <a:lnTo>
                  <a:pt x="f59" y="f134"/>
                </a:lnTo>
                <a:lnTo>
                  <a:pt x="f118" y="f124"/>
                </a:lnTo>
                <a:lnTo>
                  <a:pt x="f115" y="f126"/>
                </a:lnTo>
                <a:lnTo>
                  <a:pt x="f133" y="f60"/>
                </a:lnTo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2" name="Diagonal Stripe 19">
            <a:extLst>
              <a:ext uri="{FF2B5EF4-FFF2-40B4-BE49-F238E27FC236}">
                <a16:creationId xmlns:a16="http://schemas.microsoft.com/office/drawing/2014/main" id="{772D14C8-24A6-0BD7-223A-2D65C3A4A3E5}"/>
              </a:ext>
            </a:extLst>
          </p:cNvPr>
          <p:cNvSpPr/>
          <p:nvPr/>
        </p:nvSpPr>
        <p:spPr>
          <a:xfrm>
            <a:off x="9642613" y="2654484"/>
            <a:ext cx="707873" cy="57853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90"/>
              <a:gd name="f9" fmla="+- 0 0 -270"/>
              <a:gd name="f10" fmla="+- 0 0 -36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3 f30 1"/>
              <a:gd name="f39" fmla="*/ f34 f30 1"/>
              <a:gd name="f40" fmla="*/ f36 1 2"/>
              <a:gd name="f41" fmla="*/ f37 1 2"/>
              <a:gd name="f42" fmla="*/ f37 f7 1"/>
              <a:gd name="f43" fmla="*/ f36 f7 1"/>
              <a:gd name="f44" fmla="+- f6 f40 0"/>
              <a:gd name="f45" fmla="+- f6 f41 0"/>
              <a:gd name="f46" fmla="*/ f42 1 100000"/>
              <a:gd name="f47" fmla="*/ f43 1 100000"/>
              <a:gd name="f48" fmla="*/ f46 1 2"/>
              <a:gd name="f49" fmla="+- f46 f33 0"/>
              <a:gd name="f50" fmla="*/ f47 1 2"/>
              <a:gd name="f51" fmla="+- f47 f34 0"/>
              <a:gd name="f52" fmla="*/ f47 f30 1"/>
              <a:gd name="f53" fmla="*/ f46 f30 1"/>
              <a:gd name="f54" fmla="*/ f45 f30 1"/>
              <a:gd name="f55" fmla="*/ f44 f30 1"/>
              <a:gd name="f56" fmla="*/ f49 1 2"/>
              <a:gd name="f57" fmla="*/ f51 1 2"/>
              <a:gd name="f58" fmla="*/ f48 f30 1"/>
              <a:gd name="f59" fmla="*/ f50 f30 1"/>
              <a:gd name="f60" fmla="*/ f56 f30 1"/>
              <a:gd name="f61" fmla="*/ f57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4" y="f55"/>
              </a:cxn>
              <a:cxn ang="f28">
                <a:pos x="f35" y="f61"/>
              </a:cxn>
              <a:cxn ang="f28">
                <a:pos x="f58" y="f59"/>
              </a:cxn>
              <a:cxn ang="f29">
                <a:pos x="f60" y="f35"/>
              </a:cxn>
            </a:cxnLst>
            <a:rect l="f35" t="f35" r="f60" b="f61"/>
            <a:pathLst>
              <a:path>
                <a:moveTo>
                  <a:pt x="f35" y="f52"/>
                </a:moveTo>
                <a:lnTo>
                  <a:pt x="f53" y="f35"/>
                </a:lnTo>
                <a:lnTo>
                  <a:pt x="f38" y="f35"/>
                </a:lnTo>
                <a:lnTo>
                  <a:pt x="f35" y="f39"/>
                </a:lnTo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3" name="Diagonal Stripe 20">
            <a:extLst>
              <a:ext uri="{FF2B5EF4-FFF2-40B4-BE49-F238E27FC236}">
                <a16:creationId xmlns:a16="http://schemas.microsoft.com/office/drawing/2014/main" id="{D419AE1F-0DC3-0880-014D-5DF1A6B3EB82}"/>
              </a:ext>
            </a:extLst>
          </p:cNvPr>
          <p:cNvSpPr/>
          <p:nvPr/>
        </p:nvSpPr>
        <p:spPr>
          <a:xfrm flipH="1">
            <a:off x="9171706" y="2782665"/>
            <a:ext cx="470906" cy="41957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90"/>
              <a:gd name="f9" fmla="+- 0 0 -270"/>
              <a:gd name="f10" fmla="+- 0 0 -36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3 f30 1"/>
              <a:gd name="f39" fmla="*/ f34 f30 1"/>
              <a:gd name="f40" fmla="*/ f36 1 2"/>
              <a:gd name="f41" fmla="*/ f37 1 2"/>
              <a:gd name="f42" fmla="*/ f37 f7 1"/>
              <a:gd name="f43" fmla="*/ f36 f7 1"/>
              <a:gd name="f44" fmla="+- f6 f40 0"/>
              <a:gd name="f45" fmla="+- f6 f41 0"/>
              <a:gd name="f46" fmla="*/ f42 1 100000"/>
              <a:gd name="f47" fmla="*/ f43 1 100000"/>
              <a:gd name="f48" fmla="*/ f46 1 2"/>
              <a:gd name="f49" fmla="+- f46 f33 0"/>
              <a:gd name="f50" fmla="*/ f47 1 2"/>
              <a:gd name="f51" fmla="+- f47 f34 0"/>
              <a:gd name="f52" fmla="*/ f47 f30 1"/>
              <a:gd name="f53" fmla="*/ f46 f30 1"/>
              <a:gd name="f54" fmla="*/ f45 f30 1"/>
              <a:gd name="f55" fmla="*/ f44 f30 1"/>
              <a:gd name="f56" fmla="*/ f49 1 2"/>
              <a:gd name="f57" fmla="*/ f51 1 2"/>
              <a:gd name="f58" fmla="*/ f48 f30 1"/>
              <a:gd name="f59" fmla="*/ f50 f30 1"/>
              <a:gd name="f60" fmla="*/ f56 f30 1"/>
              <a:gd name="f61" fmla="*/ f57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4" y="f55"/>
              </a:cxn>
              <a:cxn ang="f28">
                <a:pos x="f35" y="f61"/>
              </a:cxn>
              <a:cxn ang="f28">
                <a:pos x="f58" y="f59"/>
              </a:cxn>
              <a:cxn ang="f29">
                <a:pos x="f60" y="f35"/>
              </a:cxn>
            </a:cxnLst>
            <a:rect l="f35" t="f35" r="f60" b="f61"/>
            <a:pathLst>
              <a:path>
                <a:moveTo>
                  <a:pt x="f35" y="f52"/>
                </a:moveTo>
                <a:lnTo>
                  <a:pt x="f53" y="f35"/>
                </a:lnTo>
                <a:lnTo>
                  <a:pt x="f38" y="f35"/>
                </a:lnTo>
                <a:lnTo>
                  <a:pt x="f35" y="f39"/>
                </a:lnTo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0A47B755-2572-0B04-C2C7-3C9701AC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0B49-AF48-6B49-0F11-6AEF7E3F1C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Generics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A5E8F6B-8127-73E3-9539-2CA07F37AAAA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AA08DCD-69BB-32AE-8D87-5C23006DAA3E}"/>
              </a:ext>
            </a:extLst>
          </p:cNvPr>
          <p:cNvCxnSpPr/>
          <p:nvPr/>
        </p:nvCxnSpPr>
        <p:spPr>
          <a:xfrm>
            <a:off x="4185419" y="6693499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B5D052BF-3D3E-3D19-8495-F23A096F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3144237"/>
            <a:ext cx="3318595" cy="18035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C2877F9C-A900-1D5D-B1A7-B35E45F6765E}"/>
              </a:ext>
            </a:extLst>
          </p:cNvPr>
          <p:cNvSpPr txBox="1"/>
          <p:nvPr/>
        </p:nvSpPr>
        <p:spPr>
          <a:xfrm>
            <a:off x="4007449" y="1884468"/>
            <a:ext cx="550600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Generic is Working with references Data Types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D91E463-618E-29AF-922B-DC192689789F}"/>
              </a:ext>
            </a:extLst>
          </p:cNvPr>
          <p:cNvSpPr txBox="1"/>
          <p:nvPr/>
        </p:nvSpPr>
        <p:spPr>
          <a:xfrm>
            <a:off x="4007449" y="2391091"/>
            <a:ext cx="208855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Wrapper Classes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:</a:t>
            </a:r>
            <a:endParaRPr lang="-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A563F910-50FB-CC99-C157-FA8A90717180}"/>
              </a:ext>
            </a:extLst>
          </p:cNvPr>
          <p:cNvSpPr txBox="1"/>
          <p:nvPr/>
        </p:nvSpPr>
        <p:spPr>
          <a:xfrm>
            <a:off x="4054193" y="2731623"/>
            <a:ext cx="609600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To use generics with primitive types, you must use their corresponding wrapper classes:</a:t>
            </a:r>
            <a:endParaRPr lang="-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BB1797D4-25F7-DE38-D889-D78551AD5412}"/>
              </a:ext>
            </a:extLst>
          </p:cNvPr>
          <p:cNvGraphicFramePr>
            <a:graphicFrameLocks noGrp="1"/>
          </p:cNvGraphicFramePr>
          <p:nvPr/>
        </p:nvGraphicFramePr>
        <p:xfrm>
          <a:off x="4185419" y="3480041"/>
          <a:ext cx="6189500" cy="303687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094750">
                  <a:extLst>
                    <a:ext uri="{9D8B030D-6E8A-4147-A177-3AD203B41FA5}">
                      <a16:colId xmlns:a16="http://schemas.microsoft.com/office/drawing/2014/main" val="2262388785"/>
                    </a:ext>
                  </a:extLst>
                </a:gridCol>
                <a:gridCol w="3094750">
                  <a:extLst>
                    <a:ext uri="{9D8B030D-6E8A-4147-A177-3AD203B41FA5}">
                      <a16:colId xmlns:a16="http://schemas.microsoft.com/office/drawing/2014/main" val="3213621025"/>
                    </a:ext>
                  </a:extLst>
                </a:gridCol>
              </a:tblGrid>
              <a:tr h="318897"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byte</a:t>
                      </a:r>
                    </a:p>
                  </a:txBody>
                  <a:tcPr marL="135760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Byte</a:t>
                      </a:r>
                    </a:p>
                  </a:txBody>
                  <a:tcPr marL="67885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58493"/>
                  </a:ext>
                </a:extLst>
              </a:tr>
              <a:tr h="318897"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short</a:t>
                      </a:r>
                    </a:p>
                  </a:txBody>
                  <a:tcPr marL="135760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Short</a:t>
                      </a:r>
                    </a:p>
                  </a:txBody>
                  <a:tcPr marL="67885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556636"/>
                  </a:ext>
                </a:extLst>
              </a:tr>
              <a:tr h="318897"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int</a:t>
                      </a:r>
                    </a:p>
                  </a:txBody>
                  <a:tcPr marL="135760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Integer</a:t>
                      </a:r>
                    </a:p>
                  </a:txBody>
                  <a:tcPr marL="67885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10515"/>
                  </a:ext>
                </a:extLst>
              </a:tr>
              <a:tr h="318897"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long</a:t>
                      </a:r>
                    </a:p>
                  </a:txBody>
                  <a:tcPr marL="135760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Long</a:t>
                      </a:r>
                    </a:p>
                  </a:txBody>
                  <a:tcPr marL="67885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515461"/>
                  </a:ext>
                </a:extLst>
              </a:tr>
              <a:tr h="318897"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float</a:t>
                      </a:r>
                    </a:p>
                  </a:txBody>
                  <a:tcPr marL="135760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Float</a:t>
                      </a:r>
                    </a:p>
                  </a:txBody>
                  <a:tcPr marL="67885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9326"/>
                  </a:ext>
                </a:extLst>
              </a:tr>
              <a:tr h="318897"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double</a:t>
                      </a:r>
                    </a:p>
                  </a:txBody>
                  <a:tcPr marL="135760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Double</a:t>
                      </a:r>
                    </a:p>
                  </a:txBody>
                  <a:tcPr marL="67885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25153"/>
                  </a:ext>
                </a:extLst>
              </a:tr>
              <a:tr h="318897"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boolean</a:t>
                      </a:r>
                    </a:p>
                  </a:txBody>
                  <a:tcPr marL="135760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Boolean</a:t>
                      </a:r>
                    </a:p>
                  </a:txBody>
                  <a:tcPr marL="67885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004334"/>
                  </a:ext>
                </a:extLst>
              </a:tr>
              <a:tr h="318897"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char</a:t>
                      </a:r>
                    </a:p>
                  </a:txBody>
                  <a:tcPr marL="135760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US" sz="1600"/>
                        <a:t>Character</a:t>
                      </a:r>
                    </a:p>
                  </a:txBody>
                  <a:tcPr marL="67885" marR="67885" marT="67885" marB="67885">
                    <a:lnL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423824"/>
                  </a:ext>
                </a:extLst>
              </a:tr>
            </a:tbl>
          </a:graphicData>
        </a:graphic>
      </p:graphicFrame>
      <p:pic>
        <p:nvPicPr>
          <p:cNvPr id="10" name="Picture 6">
            <a:extLst>
              <a:ext uri="{FF2B5EF4-FFF2-40B4-BE49-F238E27FC236}">
                <a16:creationId xmlns:a16="http://schemas.microsoft.com/office/drawing/2014/main" id="{A2202292-502D-AB6A-C21C-8413D89784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1425</Words>
  <Application>Microsoft Office PowerPoint</Application>
  <PresentationFormat>Widescreen</PresentationFormat>
  <Paragraphs>238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Aptos Display</vt:lpstr>
      <vt:lpstr>Aptos Narrow</vt:lpstr>
      <vt:lpstr>Arial</vt:lpstr>
      <vt:lpstr>Consolas</vt:lpstr>
      <vt:lpstr>euclid_circular_a</vt:lpstr>
      <vt:lpstr>Söhne</vt:lpstr>
      <vt:lpstr>Office Theme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Dawod Kabha</dc:creator>
  <cp:lastModifiedBy>Dawod Kabha</cp:lastModifiedBy>
  <cp:revision>12</cp:revision>
  <dcterms:created xsi:type="dcterms:W3CDTF">2024-07-01T18:36:13Z</dcterms:created>
  <dcterms:modified xsi:type="dcterms:W3CDTF">2024-07-14T11:38:28Z</dcterms:modified>
</cp:coreProperties>
</file>