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6" r:id="rId2"/>
    <p:sldId id="550" r:id="rId3"/>
    <p:sldId id="500" r:id="rId4"/>
    <p:sldId id="501" r:id="rId5"/>
    <p:sldId id="502" r:id="rId6"/>
    <p:sldId id="503" r:id="rId7"/>
    <p:sldId id="504" r:id="rId8"/>
    <p:sldId id="509" r:id="rId9"/>
    <p:sldId id="505" r:id="rId10"/>
    <p:sldId id="510" r:id="rId11"/>
    <p:sldId id="548" r:id="rId12"/>
    <p:sldId id="508" r:id="rId13"/>
    <p:sldId id="511" r:id="rId14"/>
    <p:sldId id="512" r:id="rId15"/>
    <p:sldId id="513" r:id="rId16"/>
    <p:sldId id="514" r:id="rId17"/>
    <p:sldId id="515" r:id="rId18"/>
    <p:sldId id="549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FB21-E64B-2383-3B5B-F070B266BB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B22F-0936-1ACA-2DE5-C4D08EC06F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9D23-42C6-D5DE-F028-EB223A3731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468CCC-6FBE-490A-9504-E2F84841D0A3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070D-01D2-59AB-678F-2A675D51FB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6365-8EDA-A079-E4AB-1D933DC63A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8FAAA1-D816-40B7-BF12-725E899FE2C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7104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3A73-DCA3-D157-E634-68DC59D148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83A6-D15A-A94F-EFF3-988B77FB9B4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ABD2-B7AD-733A-025A-A93810521D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EB7E05-9281-4A6A-A17F-F9A79CB0FB85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9CB5-6DBE-46C8-06C7-7248AEB9CE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5EDA-443F-F031-0256-BE5CE0C738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59B640-E01A-4FF0-B827-63C38FAAC2D6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2922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7F51B-DB93-E5EA-C863-63341249AB4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96DE3-5DBD-9C2A-77D4-6111CCEF234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5B41-5730-BBF1-18A3-2314DD3D89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61A28-5BCF-4C58-B2D5-4EF7938F7D94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867B-1657-BEF8-71CA-F2D44DD37A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263A-E39D-A2E1-DFCB-83A5CDB667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ED1911-DEBE-41A6-874E-34380F1AF4C2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2377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4357-4988-5506-60F6-24BC614AF7A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B59A-A944-7A0C-28A0-A00503039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C1AF-4BD6-5B31-94B2-73DC7A88B9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D7E1AA-1CE1-4970-B369-FE54F2016229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833A-376A-91C7-E71E-E38CB5D1B9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EF52-8502-E5B9-BAD2-18F95A7864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EEAC8-ECFE-4D57-ADB6-9C72C627B69C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7634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9D1B-8FA3-6D4E-145C-8FC9642DE5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E421-77BA-F01D-C73E-8D1BF1112E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B75C-7B8E-22A7-9ADE-0110D9C645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B88879-1485-4363-BEA5-3A394C144123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13E1-DA34-7D20-27AE-C5E0B2F511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5A7E-9CAD-B27A-ACB7-1F730C859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6F163A-669E-4DE2-B7A4-C1069F10275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340990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1852-96D5-1C46-9810-A944ECC3D65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2337-1039-9239-F152-3068EE7F8B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B968B-3049-20A0-A4DD-EFE6BBF427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F8FB-D8FA-581B-78EF-56FFB2AB5C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8EFCCD-7E95-4724-ABC4-9F64C6E8E4CF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D8F53-1978-E85B-9A6D-D6B6F5A14C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A5AA-0550-7270-B1C0-DD5132795F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4CA8C2-D0CC-4C74-833C-FC80FC74AC88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3006262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37A2-66C2-3404-DB86-D13AF79CF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41EB-A213-8C23-DD47-70AE531578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B4FC6-5FD2-EB29-EFB5-BD1453ED60E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C90EF-664C-EC2A-3A3D-2F68A0B6137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9D5A0-7705-818F-6C87-DFEBDE6CB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A3C4-1BE5-012B-AF9F-6D88BF9021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07E050-778E-480F-AB26-CD0AB08FEBE5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B3997-4D06-91C8-7543-393ADBFD84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C6251-2D98-6720-79AC-875CB0B6C3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DC2D47-C06A-48DB-9CAA-AF2E166F0E09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15304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7EC6-BDD0-F862-45EB-DA40ADB0DD5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94BB5-A043-78E7-2318-D3D7A2B640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C7920F-80CE-4A27-BD80-EF7562ECD317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AD1D2-5A90-9ABF-2EAD-40A1805115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DDEC-05EE-7FA7-2D58-ED5E9A2E49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5F3CF8-647E-459E-B128-68BDEC4B6AC1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415675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D467-B99E-CBFC-95AA-29976B654C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3A95DA-4218-4E06-B67D-2579DACFAB3A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0C4C1-73ED-A8A9-CC3C-46B4773E21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5F14E-D47B-5D94-77F5-AFCD6989A3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FE6D4-1445-48E1-9C6D-7B8DB75FADF4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48920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1ED-0A63-E621-8F96-8DAD00CF1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8DB9-092C-69D9-394C-8462F7F6DE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B2C3-56B8-30AF-3659-1FCAE8243AD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CDC5-803F-9FCA-05FA-DA9690570E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0DDD8-5C80-4DD2-821C-5382E310892C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6530A-737F-D6DA-AF39-EA6D5AC193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5292-266A-74AF-A878-12B34C5550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914FFE-E447-4337-91AD-C14C3B797ADF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104818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D0B4-9669-1F53-BD85-2E90DD719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A9A2F-12D0-E3A4-01AE-4D46799AFFA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-" sz="3200"/>
            </a:lvl1pPr>
          </a:lstStyle>
          <a:p>
            <a:pPr lvl="0"/>
            <a:endParaRPr lang="-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0B8E-2458-D500-23CE-908D4263E9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18A25-21A4-4E73-8595-8D516967DA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462686-648E-4284-8E06-D2C250590A7F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CC28-2A98-9100-5275-D90CDD0BFE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-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E2CDE-411F-63B2-C75F-E63B62D1DA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8333E3-AEED-4FC4-9724-6D5607A05C7D}" type="slidenum">
              <a:t>‹#›</a:t>
            </a:fld>
            <a:endParaRPr lang="-"/>
          </a:p>
        </p:txBody>
      </p:sp>
    </p:spTree>
    <p:extLst>
      <p:ext uri="{BB962C8B-B14F-4D97-AF65-F5344CB8AC3E}">
        <p14:creationId xmlns:p14="http://schemas.microsoft.com/office/powerpoint/2010/main" val="28886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3C3C0-20E5-51FE-B4F3-E6B19F8F8D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-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C5EB-7438-2AB6-630F-FED43F789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-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BE8D-C180-9C51-A396-DFBFC02896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12A8793-BD64-4C1C-A30E-C56DEB98E33F}" type="datetime1">
              <a:rPr lang="-"/>
              <a:pPr lvl="0"/>
              <a:t>07/14/2024</a:t>
            </a:fld>
            <a:endParaRPr lang="-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9853-16CC-6486-4434-68E5DE8910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-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2032-9CEB-CE15-F604-246153F0B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-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7A1F743-4D67-4C61-992E-5BA780760655}" type="slidenum">
              <a:t>‹#›</a:t>
            </a:fld>
            <a:endParaRPr lang="-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12CD-1D4B-6139-C364-39CCC5337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6D5F590-14CD-9853-B1E0-FBB9E7620C59}"/>
              </a:ext>
            </a:extLst>
          </p:cNvPr>
          <p:cNvCxnSpPr/>
          <p:nvPr/>
        </p:nvCxnSpPr>
        <p:spPr>
          <a:xfrm>
            <a:off x="4185812" y="226217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DD00857-2774-E512-DC26-7188470E4F57}"/>
              </a:ext>
            </a:extLst>
          </p:cNvPr>
          <p:cNvCxnSpPr/>
          <p:nvPr/>
        </p:nvCxnSpPr>
        <p:spPr>
          <a:xfrm>
            <a:off x="4438348" y="517151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99DACFAA-3D75-06D5-0804-DF7538EA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0FE9FD3-7EC2-3D63-CE90-693876F84649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E5E83-8908-532D-87CD-2A0FE5D4F505}"/>
              </a:ext>
            </a:extLst>
          </p:cNvPr>
          <p:cNvSpPr txBox="1"/>
          <p:nvPr/>
        </p:nvSpPr>
        <p:spPr>
          <a:xfrm>
            <a:off x="4114800" y="1765158"/>
            <a:ext cx="1443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Content</a:t>
            </a:r>
            <a:endParaRPr lang="LID4096" sz="2400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9DB6D-8D7E-DA8C-4266-381CAEF5150A}"/>
              </a:ext>
            </a:extLst>
          </p:cNvPr>
          <p:cNvSpPr txBox="1"/>
          <p:nvPr/>
        </p:nvSpPr>
        <p:spPr>
          <a:xfrm>
            <a:off x="4438348" y="27365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Customization Exceptions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B787-560E-F4AA-AF80-283C1D8EF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D26A4E5-A25A-457D-B21C-134484962686}"/>
              </a:ext>
            </a:extLst>
          </p:cNvPr>
          <p:cNvCxnSpPr/>
          <p:nvPr/>
        </p:nvCxnSpPr>
        <p:spPr>
          <a:xfrm>
            <a:off x="4185812" y="2219358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3904E75-7173-655F-246B-FA95339D89B6}"/>
              </a:ext>
            </a:extLst>
          </p:cNvPr>
          <p:cNvCxnSpPr/>
          <p:nvPr/>
        </p:nvCxnSpPr>
        <p:spPr>
          <a:xfrm>
            <a:off x="4184422" y="675113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5EA84B77-545E-D253-04DC-C5909E38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293C5347-C27A-D7A4-F76C-8FFDDC6B4A0A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Catching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5F80CFCF-D7C9-0682-252C-10DFDC8FC97D}"/>
              </a:ext>
            </a:extLst>
          </p:cNvPr>
          <p:cNvSpPr txBox="1"/>
          <p:nvPr/>
        </p:nvSpPr>
        <p:spPr>
          <a:xfrm>
            <a:off x="4184422" y="2368841"/>
            <a:ext cx="8007574" cy="12311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Should be written as close to the origin throwing point as possible.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Catching 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java.lang.Exception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will catch all types of exceptions.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Use </a:t>
            </a: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java.lang.Exception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methods to get information: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42D46126-A043-C920-1578-A7A599CCAE41}"/>
              </a:ext>
            </a:extLst>
          </p:cNvPr>
          <p:cNvSpPr txBox="1"/>
          <p:nvPr/>
        </p:nvSpPr>
        <p:spPr>
          <a:xfrm>
            <a:off x="5285862" y="3776371"/>
            <a:ext cx="4755529" cy="2800770"/>
          </a:xfrm>
          <a:prstGeom prst="rect">
            <a:avLst/>
          </a:prstGeom>
          <a:noFill/>
          <a:ln w="9528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A02B93"/>
                </a:solidFill>
                <a:uFillTx/>
                <a:latin typeface="Aptos Display"/>
                <a:cs typeface="Times New Roman" pitchFamily="18"/>
              </a:rPr>
              <a:t>Try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       ………….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     }</a:t>
            </a:r>
            <a:r>
              <a:rPr lang="en-US" sz="2200" b="0" i="0" u="none" strike="noStrike" kern="1200" cap="none" spc="0" baseline="0">
                <a:solidFill>
                  <a:srgbClr val="A02B93"/>
                </a:solidFill>
                <a:uFillTx/>
                <a:latin typeface="Aptos Display"/>
                <a:cs typeface="Times New Roman" pitchFamily="18"/>
              </a:rPr>
              <a:t>catch</a:t>
            </a: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(Exception e){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    System.out.println(e.getMessage());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    e.printStackTrace(System.out);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3DA2B-3EB6-64A4-C4CC-C333325AE43F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Catching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D243-DFD8-B75E-F3C5-52CD19546E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0CE38599-2CAB-8593-C7D4-958C24704D3A}"/>
              </a:ext>
            </a:extLst>
          </p:cNvPr>
          <p:cNvCxnSpPr/>
          <p:nvPr/>
        </p:nvCxnSpPr>
        <p:spPr>
          <a:xfrm>
            <a:off x="4114095" y="226601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BD36493-CE0F-9F90-5EB2-DDB0242EA857}"/>
              </a:ext>
            </a:extLst>
          </p:cNvPr>
          <p:cNvCxnSpPr/>
          <p:nvPr/>
        </p:nvCxnSpPr>
        <p:spPr>
          <a:xfrm>
            <a:off x="4185812" y="626331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B63A4167-5387-D9FE-E278-DDE9EB7A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A84106FD-FE23-C218-8C4C-FA2605D7D651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Catching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190E87-F43C-ACCB-EC02-A1119447B011}"/>
              </a:ext>
            </a:extLst>
          </p:cNvPr>
          <p:cNvSpPr/>
          <p:nvPr/>
        </p:nvSpPr>
        <p:spPr>
          <a:xfrm>
            <a:off x="4114095" y="2551834"/>
            <a:ext cx="7620710" cy="3416317"/>
          </a:xfrm>
          <a:prstGeom prst="rect">
            <a:avLst/>
          </a:prstGeom>
          <a:noFill/>
          <a:ln w="2857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 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Test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 static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void main(String args[]) {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try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{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 a[]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int[2];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System.</a:t>
            </a:r>
            <a:r>
              <a:rPr lang="en-US" sz="1800" b="0" i="0" u="none" strike="noStrike" kern="1200" cap="none" spc="0" baseline="0" dirty="0" err="1">
                <a:solidFill>
                  <a:srgbClr val="2A00FF"/>
                </a:solidFill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.println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("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Access element three: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" +a[3]); }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catch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(ArrayIndexOutOfBoundsException e) {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 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System.out.println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("Exception thrown :"+ e);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	}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System.</a:t>
            </a:r>
            <a:r>
              <a:rPr lang="en-US" sz="1800" b="0" i="0" u="none" strike="noStrike" kern="1200" cap="none" spc="0" baseline="0" dirty="0" err="1">
                <a:solidFill>
                  <a:srgbClr val="2A00FF"/>
                </a:solidFill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.println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("</a:t>
            </a:r>
            <a:r>
              <a:rPr lang="en-US" sz="1800" b="0" i="1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Out of the block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");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57700-B6EC-F8E8-0D3F-59EBE29448DB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Catching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5C89-364E-E8D6-BCF1-171A281C0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7F50432-DBB3-C594-ECD8-DDD2B7866FE3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CE87406-B81B-3330-A60F-D1A731D7A908}"/>
              </a:ext>
            </a:extLst>
          </p:cNvPr>
          <p:cNvCxnSpPr/>
          <p:nvPr/>
        </p:nvCxnSpPr>
        <p:spPr>
          <a:xfrm>
            <a:off x="4386833" y="671494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1BF99F5-5F10-D7D0-876F-314A9281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3BBB09DB-AD16-69B8-3D7F-1DA83F11090E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Catching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D00CB86-5004-726B-61CD-55CAA0ED2040}"/>
              </a:ext>
            </a:extLst>
          </p:cNvPr>
          <p:cNvSpPr txBox="1"/>
          <p:nvPr/>
        </p:nvSpPr>
        <p:spPr>
          <a:xfrm>
            <a:off x="4255635" y="2678186"/>
            <a:ext cx="7458788" cy="3416317"/>
          </a:xfrm>
          <a:prstGeom prst="rect">
            <a:avLst/>
          </a:prstGeom>
          <a:noFill/>
          <a:ln w="28575" cap="flat">
            <a:solidFill>
              <a:srgbClr val="215F9A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check(String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fileName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, String value)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try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FileInputStream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in =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FileInputStream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fileName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);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if (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Integer.parseInt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(value) &gt;= 100) {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return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catch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(I Exception e) {// handle I/O problem…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	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return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catch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(NumberFormatException e)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	// handle runtime exception…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finally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System.</a:t>
            </a:r>
            <a:r>
              <a:rPr lang="en-US" sz="1800" b="0" i="0" u="none" strike="noStrike" kern="1200" cap="none" spc="0" baseline="0" dirty="0" err="1">
                <a:solidFill>
                  <a:srgbClr val="2A00FF"/>
                </a:solidFill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.println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("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This is printed in any case...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");}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System.</a:t>
            </a:r>
            <a:r>
              <a:rPr lang="en-US" sz="1800" b="0" i="0" u="none" strike="noStrike" kern="1200" cap="none" spc="0" baseline="0" dirty="0" err="1">
                <a:solidFill>
                  <a:srgbClr val="2A00FF"/>
                </a:solidFill>
                <a:uFillTx/>
                <a:latin typeface="Consolas" pitchFamily="49"/>
              </a:rPr>
              <a:t>out</a:t>
            </a:r>
            <a:r>
              <a:rPr lang="en-US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.println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("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Done!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");}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C3C29-DD56-A057-BBA0-3BF71D8FCE98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Catching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06E8-47DD-7710-56DA-885CEAF9E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220612F-356A-D89A-E5CF-1B7338A8796D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F5E55145-5787-3348-5090-2EC8098108F2}"/>
              </a:ext>
            </a:extLst>
          </p:cNvPr>
          <p:cNvCxnSpPr/>
          <p:nvPr/>
        </p:nvCxnSpPr>
        <p:spPr>
          <a:xfrm>
            <a:off x="4281021" y="6704481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EF4687F5-940A-78EB-03FD-74A672F4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815B00D8-D0C4-F7E3-6DD0-A301A23E8EB8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Throwing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9F7FD43-9A2A-5A92-168B-3D994BC8D1EA}"/>
              </a:ext>
            </a:extLst>
          </p:cNvPr>
          <p:cNvSpPr txBox="1"/>
          <p:nvPr/>
        </p:nvSpPr>
        <p:spPr>
          <a:xfrm>
            <a:off x="4087200" y="3013744"/>
            <a:ext cx="7692399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Any method can delegate exceptions to the caller.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 method must declare any thrown checked Exception as part of  its signature.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Throwing Runtime Exceptions (unchecked) is allowed but not always necessary.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</a:t>
            </a:r>
            <a:endParaRPr lang="he-IL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throws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– used in a method or constructor signatures to declare all their thrown exceptions.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throw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– is used inside a method body when throwing a created exception object.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B9290-181E-4F8F-9433-E96797009E48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Throwing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3770-1391-B1C5-AF19-C57B1564F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D4C9B4E7-BA7C-3D65-83EE-45C89B8FD725}"/>
              </a:ext>
            </a:extLst>
          </p:cNvPr>
          <p:cNvCxnSpPr/>
          <p:nvPr/>
        </p:nvCxnSpPr>
        <p:spPr>
          <a:xfrm>
            <a:off x="4185812" y="2156357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28EAF33-6455-D618-466B-224E4147D487}"/>
              </a:ext>
            </a:extLst>
          </p:cNvPr>
          <p:cNvCxnSpPr/>
          <p:nvPr/>
        </p:nvCxnSpPr>
        <p:spPr>
          <a:xfrm>
            <a:off x="4397562" y="654980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20EEBC2B-16A3-9B78-7EE9-7880E57F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9B5DE3D-3AAA-0BCD-5D92-D1A68FCC9D4D}"/>
              </a:ext>
            </a:extLst>
          </p:cNvPr>
          <p:cNvSpPr/>
          <p:nvPr/>
        </p:nvSpPr>
        <p:spPr>
          <a:xfrm>
            <a:off x="1302562" y="3429000"/>
            <a:ext cx="2373325" cy="120033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Throwing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9354-1EE8-195F-9D9E-A615537AE4B4}"/>
              </a:ext>
            </a:extLst>
          </p:cNvPr>
          <p:cNvSpPr txBox="1"/>
          <p:nvPr/>
        </p:nvSpPr>
        <p:spPr>
          <a:xfrm>
            <a:off x="3899647" y="2668885"/>
            <a:ext cx="79870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Checking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check(String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NumberFormatException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Integer.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check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System.</a:t>
            </a:r>
            <a:r>
              <a:rPr lang="en-US" sz="1800" b="1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52D45-A5E3-4B48-46A7-931F827755C5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Throwing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94FB-6046-9EC2-57DE-1BE4B37679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BD3440C-07B7-C2D9-F8A3-999CBBF6EA6C}"/>
              </a:ext>
            </a:extLst>
          </p:cNvPr>
          <p:cNvCxnSpPr/>
          <p:nvPr/>
        </p:nvCxnSpPr>
        <p:spPr>
          <a:xfrm>
            <a:off x="409616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7ABAE29-B120-458C-4E05-93161F59871C}"/>
              </a:ext>
            </a:extLst>
          </p:cNvPr>
          <p:cNvCxnSpPr/>
          <p:nvPr/>
        </p:nvCxnSpPr>
        <p:spPr>
          <a:xfrm>
            <a:off x="4185812" y="65139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77B7F9A7-7E23-EB5C-DC2A-A8D03603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789B4CAD-4E37-B58C-9031-F8C29CA398AD}"/>
              </a:ext>
            </a:extLst>
          </p:cNvPr>
          <p:cNvSpPr/>
          <p:nvPr/>
        </p:nvSpPr>
        <p:spPr>
          <a:xfrm>
            <a:off x="1302562" y="3429000"/>
            <a:ext cx="2373325" cy="830997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Throwing Exception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54B09-9A23-7A13-7C19-89E073B95120}"/>
              </a:ext>
            </a:extLst>
          </p:cNvPr>
          <p:cNvSpPr txBox="1"/>
          <p:nvPr/>
        </p:nvSpPr>
        <p:spPr>
          <a:xfrm>
            <a:off x="3881718" y="2556914"/>
            <a:ext cx="83102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Checking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check(String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throws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NumberFormatException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Integer.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parseInt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100)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throw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NumberFormatException(</a:t>
            </a:r>
            <a:r>
              <a:rPr lang="en-US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"Number is too big"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check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[0]);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System.</a:t>
            </a:r>
            <a:r>
              <a:rPr lang="en-US" sz="1800" b="1" i="1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44663-11A3-FA84-E78C-83389FAB11C5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Throwing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3C65-CD05-0991-5366-239275E115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CA6BE63-F343-A273-5488-87D964E7AEC7}"/>
              </a:ext>
            </a:extLst>
          </p:cNvPr>
          <p:cNvCxnSpPr/>
          <p:nvPr/>
        </p:nvCxnSpPr>
        <p:spPr>
          <a:xfrm>
            <a:off x="4078235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6678E76E-EE9F-BEDB-D93E-1496AA65258F}"/>
              </a:ext>
            </a:extLst>
          </p:cNvPr>
          <p:cNvCxnSpPr/>
          <p:nvPr/>
        </p:nvCxnSpPr>
        <p:spPr>
          <a:xfrm>
            <a:off x="4436084" y="671665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6CE951C3-1E46-5C51-987A-9FBE90DF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3B68E894-9E4C-30E6-79C4-65B672AF8D3D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Customization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A4E4912B-537F-CA3B-A6BC-9EE87837D70E}"/>
              </a:ext>
            </a:extLst>
          </p:cNvPr>
          <p:cNvSpPr txBox="1"/>
          <p:nvPr/>
        </p:nvSpPr>
        <p:spPr>
          <a:xfrm>
            <a:off x="4257781" y="2345562"/>
            <a:ext cx="7628925" cy="4247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NumberOutOfLimitsException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extends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Exception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F7F5F"/>
                </a:solidFill>
                <a:uFillTx/>
                <a:latin typeface="Consolas" pitchFamily="49"/>
              </a:rPr>
              <a:t>// added field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private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0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0;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NumberOutOfLimitsException(String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msg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	super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msg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	this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</a:t>
            </a:r>
            <a:r>
              <a:rPr lang="en-US" sz="1800" b="0" i="0" u="none" strike="noStrike" kern="1200" cap="none" spc="0" baseline="0" dirty="0">
                <a:solidFill>
                  <a:srgbClr val="0000C0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3F7F5F"/>
                </a:solidFill>
                <a:uFillTx/>
                <a:latin typeface="Consolas" pitchFamily="49"/>
              </a:rPr>
              <a:t>// added method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getNum()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	return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0000C0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347DB-8674-E03B-E63A-39EB2206FA73}"/>
              </a:ext>
            </a:extLst>
          </p:cNvPr>
          <p:cNvSpPr txBox="1"/>
          <p:nvPr/>
        </p:nvSpPr>
        <p:spPr>
          <a:xfrm>
            <a:off x="4092747" y="1745013"/>
            <a:ext cx="3363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Customized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B397-180B-E6B4-8590-E49E8FE587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5D19DAC-EB90-7B78-D96E-7E895C6E0703}"/>
              </a:ext>
            </a:extLst>
          </p:cNvPr>
          <p:cNvCxnSpPr/>
          <p:nvPr/>
        </p:nvCxnSpPr>
        <p:spPr>
          <a:xfrm>
            <a:off x="4185812" y="623392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555DF610-D965-13DF-6E39-00C76715EF22}"/>
              </a:ext>
            </a:extLst>
          </p:cNvPr>
          <p:cNvCxnSpPr/>
          <p:nvPr/>
        </p:nvCxnSpPr>
        <p:spPr>
          <a:xfrm>
            <a:off x="4103086" y="672494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E003A2E9-8CA2-22ED-3077-159D92AE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5F4D4D9E-CD64-B8CA-4C31-AEEEA7E4C135}"/>
              </a:ext>
            </a:extLst>
          </p:cNvPr>
          <p:cNvSpPr txBox="1"/>
          <p:nvPr/>
        </p:nvSpPr>
        <p:spPr>
          <a:xfrm>
            <a:off x="4103086" y="981664"/>
            <a:ext cx="7867209" cy="5632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NumChecker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check(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int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throws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NumberOutOfLimitsException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</a:t>
            </a:r>
            <a:r>
              <a:rPr lang="pt-BR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if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</a:t>
            </a:r>
            <a:r>
              <a:rPr lang="pt-BR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&lt; 0 || </a:t>
            </a:r>
            <a:r>
              <a:rPr lang="pt-BR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pt-BR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&gt; 100)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throw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NumberOutOfLimitsException(</a:t>
            </a:r>
            <a:r>
              <a:rPr lang="en-US" sz="1800" b="0" i="0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"Wrong value"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,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num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class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TestChecker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public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static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void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main(String[]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args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NumChecker </a:t>
            </a:r>
            <a:r>
              <a:rPr lang="en-US" sz="1800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nc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US" sz="1800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new</a:t>
            </a: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NumChecker();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try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{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</a:t>
            </a:r>
            <a:r>
              <a:rPr lang="en-US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nc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.check(Integer.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parseInt(</a:t>
            </a:r>
            <a:r>
              <a:rPr lang="en-US" b="0" i="1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args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[0]));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System.</a:t>
            </a:r>
            <a:r>
              <a:rPr lang="en-US" b="0" i="1" u="none" strike="noStrike" kern="1200" cap="none" spc="0" baseline="0" dirty="0">
                <a:solidFill>
                  <a:srgbClr val="0000C0"/>
                </a:solidFill>
                <a:uFillTx/>
                <a:latin typeface="Consolas" pitchFamily="49"/>
              </a:rPr>
              <a:t>out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.println(</a:t>
            </a:r>
            <a:r>
              <a:rPr lang="en-US" b="0" i="1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args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[0] + </a:t>
            </a:r>
            <a:r>
              <a:rPr lang="en-US" b="0" i="1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" is OK"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);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Consolas" pitchFamily="49"/>
              </a:rPr>
              <a:t>    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} </a:t>
            </a:r>
            <a:r>
              <a:rPr lang="en-US" b="0" i="0" u="none" strike="noStrike" kern="1200" cap="none" spc="0" baseline="0" dirty="0">
                <a:solidFill>
                  <a:srgbClr val="7F0055"/>
                </a:solidFill>
                <a:uFillTx/>
                <a:latin typeface="Consolas" pitchFamily="49"/>
              </a:rPr>
              <a:t>catch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(NumberOutOfLimitsException </a:t>
            </a:r>
            <a:r>
              <a:rPr lang="en-US" b="0" i="0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e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 {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	System.</a:t>
            </a:r>
            <a:r>
              <a:rPr lang="en-US" b="0" i="1" u="none" strike="noStrike" kern="1200" cap="none" spc="0" baseline="0" dirty="0">
                <a:solidFill>
                  <a:srgbClr val="0000C0"/>
                </a:solidFill>
                <a:uFillTx/>
                <a:latin typeface="Consolas" pitchFamily="49"/>
              </a:rPr>
              <a:t>out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.println(</a:t>
            </a:r>
            <a:r>
              <a:rPr lang="en-US" b="0" i="1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e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.getMessage() + </a:t>
            </a:r>
            <a:r>
              <a:rPr lang="en-US" b="0" i="1" u="none" strike="noStrike" kern="1200" cap="none" spc="0" baseline="0" dirty="0">
                <a:solidFill>
                  <a:srgbClr val="2A00FF"/>
                </a:solidFill>
                <a:uFillTx/>
                <a:latin typeface="Consolas" pitchFamily="49"/>
              </a:rPr>
              <a:t>" "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+ 	</a:t>
            </a:r>
            <a:r>
              <a:rPr lang="en-US" b="0" i="1" u="none" strike="noStrike" kern="1200" cap="none" spc="0" baseline="0" dirty="0">
                <a:solidFill>
                  <a:srgbClr val="6A3E3E"/>
                </a:solidFill>
                <a:uFillTx/>
                <a:latin typeface="Consolas" pitchFamily="49"/>
              </a:rPr>
              <a:t>e</a:t>
            </a:r>
            <a:r>
              <a:rPr lang="en-US" b="0" i="1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.getNum());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	}</a:t>
            </a:r>
          </a:p>
          <a:p>
            <a:pPr lv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	}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0F1239B-3923-66D7-8D9F-B3C98F047838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Customization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CC4C4-1C8E-34B5-5D36-1A745E465415}"/>
              </a:ext>
            </a:extLst>
          </p:cNvPr>
          <p:cNvSpPr txBox="1"/>
          <p:nvPr/>
        </p:nvSpPr>
        <p:spPr>
          <a:xfrm>
            <a:off x="4103086" y="244025"/>
            <a:ext cx="3363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Customized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C416-3799-2B53-0069-FD8F5AB9ED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A698F7DE-8EED-5B71-D241-D9D484042F92}"/>
              </a:ext>
            </a:extLst>
          </p:cNvPr>
          <p:cNvCxnSpPr/>
          <p:nvPr/>
        </p:nvCxnSpPr>
        <p:spPr>
          <a:xfrm>
            <a:off x="4257530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AC907D32-7F36-7362-9891-EFAF6B2A0CBD}"/>
              </a:ext>
            </a:extLst>
          </p:cNvPr>
          <p:cNvCxnSpPr/>
          <p:nvPr/>
        </p:nvCxnSpPr>
        <p:spPr>
          <a:xfrm>
            <a:off x="4489384" y="3984602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10247820-4E7A-94A6-94F6-6FE5B000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19B4FA04-C242-35BB-763B-3433F9530E98}"/>
              </a:ext>
            </a:extLst>
          </p:cNvPr>
          <p:cNvSpPr/>
          <p:nvPr/>
        </p:nvSpPr>
        <p:spPr>
          <a:xfrm>
            <a:off x="6371403" y="2826391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highlight>
                  <a:srgbClr val="FFFFFF"/>
                </a:highlight>
                <a:uFillTx/>
                <a:latin typeface="Aptos"/>
              </a:rPr>
              <a:t>Thank You !!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12CD-1D4B-6139-C364-39CCC5337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6D5F590-14CD-9853-B1E0-FBB9E7620C59}"/>
              </a:ext>
            </a:extLst>
          </p:cNvPr>
          <p:cNvCxnSpPr/>
          <p:nvPr/>
        </p:nvCxnSpPr>
        <p:spPr>
          <a:xfrm>
            <a:off x="4185812" y="2262171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DD00857-2774-E512-DC26-7188470E4F57}"/>
              </a:ext>
            </a:extLst>
          </p:cNvPr>
          <p:cNvCxnSpPr/>
          <p:nvPr/>
        </p:nvCxnSpPr>
        <p:spPr>
          <a:xfrm>
            <a:off x="4451350" y="6731375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99DACFAA-3D75-06D5-0804-DF7538EA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D0FE9FD3-7EC2-3D63-CE90-693876F84649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E20EFC5B-A888-5E52-8CE7-DA35919E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83" y="2811001"/>
            <a:ext cx="4923713" cy="37938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EAE12-E8C4-4507-3627-3AAE4A235975}"/>
              </a:ext>
            </a:extLst>
          </p:cNvPr>
          <p:cNvSpPr txBox="1"/>
          <p:nvPr/>
        </p:nvSpPr>
        <p:spPr>
          <a:xfrm>
            <a:off x="4114799" y="1765158"/>
            <a:ext cx="2268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Hierarchy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1163-8A78-B298-F43B-6D422CE538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4807E0D1-02B9-FE1C-5655-C11AC21BA9C7}"/>
              </a:ext>
            </a:extLst>
          </p:cNvPr>
          <p:cNvCxnSpPr/>
          <p:nvPr/>
        </p:nvCxnSpPr>
        <p:spPr>
          <a:xfrm>
            <a:off x="4185812" y="225144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9B7F145B-9E49-F3BE-E6D1-DC5FF4DCAE5A}"/>
              </a:ext>
            </a:extLst>
          </p:cNvPr>
          <p:cNvCxnSpPr/>
          <p:nvPr/>
        </p:nvCxnSpPr>
        <p:spPr>
          <a:xfrm>
            <a:off x="4488673" y="665751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C4C56A86-2FA4-E892-3F33-91844010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FE3ECB02-5287-DD0D-BA9E-8D5B02B25AB8}"/>
              </a:ext>
            </a:extLst>
          </p:cNvPr>
          <p:cNvSpPr txBox="1"/>
          <p:nvPr/>
        </p:nvSpPr>
        <p:spPr>
          <a:xfrm>
            <a:off x="4007449" y="2780891"/>
            <a:ext cx="7530127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RuntimeException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(unchecked)</a:t>
            </a: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any exception that extends RuntimeException</a:t>
            </a: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counted as bugs and must be fixed to complete app</a:t>
            </a: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unchecked by the compiler – developer responsibility</a:t>
            </a: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355601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Compilation Exceptions 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(checked)</a:t>
            </a:r>
          </a:p>
          <a:p>
            <a:pPr marL="720720" marR="0" lvl="0" indent="-36512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any exception that doesn’t extend RuntimeException</a:t>
            </a:r>
          </a:p>
          <a:p>
            <a:pPr marL="720720" marR="0" lvl="0" indent="-36512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user defined exceptions</a:t>
            </a:r>
          </a:p>
          <a:p>
            <a:pPr marL="720720" marR="0" lvl="0" indent="-36512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	- are NOT bugs !! And therefore checked by the compiler</a:t>
            </a:r>
          </a:p>
          <a:p>
            <a:pPr marL="720720" marR="0" lvl="0" indent="-36512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20720" marR="0" lvl="0" indent="-365129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Errors</a:t>
            </a: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: Serious problems that user /programmer is not responsible about it and they shouldn’t handle it.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F5E4A9F-BC06-49EF-CC11-E416C83FD75E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A1EA4-8903-6BBB-12FF-1FBF361D682B}"/>
              </a:ext>
            </a:extLst>
          </p:cNvPr>
          <p:cNvSpPr txBox="1"/>
          <p:nvPr/>
        </p:nvSpPr>
        <p:spPr>
          <a:xfrm>
            <a:off x="4114800" y="1765158"/>
            <a:ext cx="1443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Types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C09-314D-1FCF-65C9-AF76E525C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3016B62A-EAF7-2438-F082-DEC2D2B15096}"/>
              </a:ext>
            </a:extLst>
          </p:cNvPr>
          <p:cNvCxnSpPr/>
          <p:nvPr/>
        </p:nvCxnSpPr>
        <p:spPr>
          <a:xfrm>
            <a:off x="4185812" y="2226313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A528DBC-32BA-D30A-237C-87D686E44F25}"/>
              </a:ext>
            </a:extLst>
          </p:cNvPr>
          <p:cNvCxnSpPr/>
          <p:nvPr/>
        </p:nvCxnSpPr>
        <p:spPr>
          <a:xfrm>
            <a:off x="4272056" y="6614834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ACC9A968-67D5-72AF-4ED8-49E6F563F4DA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3CE9F4-86D7-4644-54E8-D03E0B17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9151BCFC-897A-4367-4543-AE9E8DCB9B7D}"/>
              </a:ext>
            </a:extLst>
          </p:cNvPr>
          <p:cNvSpPr/>
          <p:nvPr/>
        </p:nvSpPr>
        <p:spPr>
          <a:xfrm>
            <a:off x="4383906" y="2230450"/>
            <a:ext cx="5773106" cy="424731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ArithmeticException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NullPointerException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NegativeArraySizeException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ArrayIndexOutOfBoundsException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SecurityException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NumberFormatException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ClassCastException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42C53-83E1-449D-331B-E2D6D09816CA}"/>
              </a:ext>
            </a:extLst>
          </p:cNvPr>
          <p:cNvSpPr txBox="1"/>
          <p:nvPr/>
        </p:nvSpPr>
        <p:spPr>
          <a:xfrm>
            <a:off x="4114799" y="1765158"/>
            <a:ext cx="3363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Runtime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BDB4-F730-A4D2-E08D-3EB157B0E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1303BF26-F01E-6211-7969-DADBD5760598}"/>
              </a:ext>
            </a:extLst>
          </p:cNvPr>
          <p:cNvCxnSpPr/>
          <p:nvPr/>
        </p:nvCxnSpPr>
        <p:spPr>
          <a:xfrm>
            <a:off x="412305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B24C4F6E-9CDF-92EB-3690-718D72762C18}"/>
              </a:ext>
            </a:extLst>
          </p:cNvPr>
          <p:cNvCxnSpPr/>
          <p:nvPr/>
        </p:nvCxnSpPr>
        <p:spPr>
          <a:xfrm>
            <a:off x="4398569" y="6497029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" name="Rectangle 9">
            <a:extLst>
              <a:ext uri="{FF2B5EF4-FFF2-40B4-BE49-F238E27FC236}">
                <a16:creationId xmlns:a16="http://schemas.microsoft.com/office/drawing/2014/main" id="{8134E3F8-A13D-6A63-28B9-886690299E12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88E14D4-1E74-0FE5-CDA9-655453F8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8ED089E3-3389-A691-E96A-E7611F9197B8}"/>
              </a:ext>
            </a:extLst>
          </p:cNvPr>
          <p:cNvSpPr txBox="1"/>
          <p:nvPr/>
        </p:nvSpPr>
        <p:spPr>
          <a:xfrm>
            <a:off x="3942160" y="2541289"/>
            <a:ext cx="7283634" cy="3693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Calibri" pitchFamily="34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IOException [EOFException, FileNotFoundException…]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SQLException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DOMException, SAXException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ClassNotFoundException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RemoteException</a:t>
            </a: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AWTException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6033-A317-6B62-8E5B-97C6D3D92BED}"/>
              </a:ext>
            </a:extLst>
          </p:cNvPr>
          <p:cNvSpPr txBox="1"/>
          <p:nvPr/>
        </p:nvSpPr>
        <p:spPr>
          <a:xfrm>
            <a:off x="4114800" y="1765158"/>
            <a:ext cx="3227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Compile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972B1C08-A276-C0B8-55F9-DBA837D08BF5}"/>
              </a:ext>
            </a:extLst>
          </p:cNvPr>
          <p:cNvCxnSpPr/>
          <p:nvPr/>
        </p:nvCxnSpPr>
        <p:spPr>
          <a:xfrm>
            <a:off x="4185812" y="2245445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" name="Straight Connector 12">
            <a:extLst>
              <a:ext uri="{FF2B5EF4-FFF2-40B4-BE49-F238E27FC236}">
                <a16:creationId xmlns:a16="http://schemas.microsoft.com/office/drawing/2014/main" id="{2FB86A20-F1C2-5CDE-8EF4-6C3C73E841A0}"/>
              </a:ext>
            </a:extLst>
          </p:cNvPr>
          <p:cNvCxnSpPr/>
          <p:nvPr/>
        </p:nvCxnSpPr>
        <p:spPr>
          <a:xfrm>
            <a:off x="4230096" y="6556376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6E689943-60A5-CF14-061A-996653BB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3FBFFD-611A-F247-17F2-DDB5DAB22F70}"/>
              </a:ext>
            </a:extLst>
          </p:cNvPr>
          <p:cNvSpPr txBox="1"/>
          <p:nvPr/>
        </p:nvSpPr>
        <p:spPr>
          <a:xfrm>
            <a:off x="643472" y="623392"/>
            <a:ext cx="3363977" cy="1607058"/>
          </a:xfrm>
          <a:prstGeom prst="rect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Exceptions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BCFEB95-A53A-583A-2336-35EACFA6EDC4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Types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C1C71115-C27B-57C8-900E-C9696C420985}"/>
              </a:ext>
            </a:extLst>
          </p:cNvPr>
          <p:cNvSpPr txBox="1"/>
          <p:nvPr/>
        </p:nvSpPr>
        <p:spPr>
          <a:xfrm>
            <a:off x="4185812" y="2498354"/>
            <a:ext cx="7200433" cy="39703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An Error is a subclass of Throwable that  indicates serious problems that a reasonable application should not try to catch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Assertation Error</a:t>
            </a: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IncompatibleClassChangeError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ExceptionInitializerError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OutOfMemoryError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371600" marR="0" lvl="3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 err="1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StackOverFlowError</a:t>
            </a: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1714500" marR="0" lvl="3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Internal Error</a:t>
            </a: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92ABCB29-9906-3E44-2555-127564EE7D06}"/>
              </a:ext>
            </a:extLst>
          </p:cNvPr>
          <p:cNvSpPr txBox="1"/>
          <p:nvPr/>
        </p:nvSpPr>
        <p:spPr>
          <a:xfrm rot="16200004">
            <a:off x="4058139" y="5158070"/>
            <a:ext cx="2396496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Arial" pitchFamily="34"/>
              </a:rPr>
              <a:t>VirtualMachineError</a:t>
            </a:r>
            <a:endParaRPr lang="-" sz="2000" b="0" i="0" u="none" strike="noStrike" kern="1200" cap="none" spc="0" baseline="0" dirty="0">
              <a:solidFill>
                <a:srgbClr val="C00000"/>
              </a:solidFill>
              <a:uFillTx/>
              <a:latin typeface="Apto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1F02B-7179-6797-1155-157F7686940C}"/>
              </a:ext>
            </a:extLst>
          </p:cNvPr>
          <p:cNvSpPr txBox="1"/>
          <p:nvPr/>
        </p:nvSpPr>
        <p:spPr>
          <a:xfrm>
            <a:off x="4094043" y="1783780"/>
            <a:ext cx="1443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Errors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D882-D256-6CC9-7E32-F6A9909EC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Exceptions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AAB9208-C0BD-9D29-AB00-04872CEF46D1}"/>
              </a:ext>
            </a:extLst>
          </p:cNvPr>
          <p:cNvCxnSpPr/>
          <p:nvPr/>
        </p:nvCxnSpPr>
        <p:spPr>
          <a:xfrm>
            <a:off x="4185812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1A92F62B-00C2-4225-5055-0DD3252BF722}"/>
              </a:ext>
            </a:extLst>
          </p:cNvPr>
          <p:cNvCxnSpPr/>
          <p:nvPr/>
        </p:nvCxnSpPr>
        <p:spPr>
          <a:xfrm>
            <a:off x="4415491" y="660587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F900159E-D225-2531-8D57-27778FEB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A920771-AE03-23C9-3C77-9318E03A3E16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Keywords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87E88C20-B73F-DBA8-1095-5FC81B702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00793"/>
              </p:ext>
            </p:extLst>
          </p:nvPr>
        </p:nvGraphicFramePr>
        <p:xfrm>
          <a:off x="4415491" y="2848442"/>
          <a:ext cx="7389704" cy="357632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77633">
                  <a:extLst>
                    <a:ext uri="{9D8B030D-6E8A-4147-A177-3AD203B41FA5}">
                      <a16:colId xmlns:a16="http://schemas.microsoft.com/office/drawing/2014/main" val="4150330361"/>
                    </a:ext>
                  </a:extLst>
                </a:gridCol>
                <a:gridCol w="5912071">
                  <a:extLst>
                    <a:ext uri="{9D8B030D-6E8A-4147-A177-3AD203B41FA5}">
                      <a16:colId xmlns:a16="http://schemas.microsoft.com/office/drawing/2014/main" val="2564794365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2569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Used to specify </a:t>
                      </a:r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Aptos"/>
                        </a:rPr>
                        <a:t>a block where we should place exception code. </a:t>
                      </a:r>
                      <a:r>
                        <a:rPr lang="en-US" sz="1800" b="1" i="0" kern="1200">
                          <a:solidFill>
                            <a:srgbClr val="C00000"/>
                          </a:solidFill>
                          <a:latin typeface="Aptos"/>
                        </a:rPr>
                        <a:t>must be followed by either catch or finally</a:t>
                      </a:r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Aptos"/>
                        </a:rPr>
                        <a:t>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0829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Aptos"/>
                        </a:rPr>
                        <a:t>Used to handle the exception. It must be preceded by try block which means </a:t>
                      </a:r>
                      <a:r>
                        <a:rPr lang="en-US" sz="1800" b="1" i="0" kern="1200">
                          <a:solidFill>
                            <a:srgbClr val="C00000"/>
                          </a:solidFill>
                          <a:latin typeface="Aptos"/>
                        </a:rPr>
                        <a:t>we can't use catch block alone</a:t>
                      </a:r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Aptos"/>
                        </a:rPr>
                        <a:t>.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7804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Aptos"/>
                        </a:rPr>
                        <a:t>Used to execute the important code of the program. It is executed whether an exception is handled or not.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9155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kern="1200">
                          <a:solidFill>
                            <a:srgbClr val="000000"/>
                          </a:solidFill>
                          <a:latin typeface="Aptos"/>
                        </a:rPr>
                        <a:t> used to throw an exception.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29943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b="0" i="0" kern="1200" dirty="0">
                          <a:solidFill>
                            <a:srgbClr val="000000"/>
                          </a:solidFill>
                          <a:latin typeface="Aptos"/>
                        </a:rPr>
                        <a:t>used to declare exceptions. It doesn't throw an exception. It specifies that there may occur an exception in the method. It is always used with method signature.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49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1A3DA-8EBA-1A84-6C40-F842344706C9}"/>
              </a:ext>
            </a:extLst>
          </p:cNvPr>
          <p:cNvSpPr txBox="1"/>
          <p:nvPr/>
        </p:nvSpPr>
        <p:spPr>
          <a:xfrm>
            <a:off x="4114800" y="1765158"/>
            <a:ext cx="1882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Keywords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2702-F65E-E278-978C-A19BF9BC8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72" y="623392"/>
            <a:ext cx="3363977" cy="1607058"/>
          </a:xfrm>
          <a:ln w="19046">
            <a:solidFill>
              <a:srgbClr val="000000"/>
            </a:solidFill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anchorCtr="1"/>
          <a:lstStyle/>
          <a:p>
            <a:pPr lvl="0" algn="ctr"/>
            <a:r>
              <a:rPr lang="en-US" sz="2800"/>
              <a:t>Exception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F0DB685C-8330-AB79-BDA2-44CE37CF07DC}"/>
              </a:ext>
            </a:extLst>
          </p:cNvPr>
          <p:cNvCxnSpPr/>
          <p:nvPr/>
        </p:nvCxnSpPr>
        <p:spPr>
          <a:xfrm>
            <a:off x="4092748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" name="Straight Connector 12">
            <a:extLst>
              <a:ext uri="{FF2B5EF4-FFF2-40B4-BE49-F238E27FC236}">
                <a16:creationId xmlns:a16="http://schemas.microsoft.com/office/drawing/2014/main" id="{0E960918-280F-77E9-5C67-124D40FADA52}"/>
              </a:ext>
            </a:extLst>
          </p:cNvPr>
          <p:cNvCxnSpPr/>
          <p:nvPr/>
        </p:nvCxnSpPr>
        <p:spPr>
          <a:xfrm>
            <a:off x="4397562" y="6650693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5" name="Picture 6">
            <a:extLst>
              <a:ext uri="{FF2B5EF4-FFF2-40B4-BE49-F238E27FC236}">
                <a16:creationId xmlns:a16="http://schemas.microsoft.com/office/drawing/2014/main" id="{6B25622E-5E86-0E4A-64E5-BE0ECEC2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C6E73EA2-9FA7-56EB-B5B6-326183A103A5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Handling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6639DA-BB91-AB76-301C-C60EF4AF7C63}"/>
              </a:ext>
            </a:extLst>
          </p:cNvPr>
          <p:cNvSpPr/>
          <p:nvPr/>
        </p:nvSpPr>
        <p:spPr>
          <a:xfrm>
            <a:off x="4092748" y="2342529"/>
            <a:ext cx="7558677" cy="11079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Compilation Exception </a:t>
            </a:r>
            <a:r>
              <a:rPr lang="en-US" sz="2200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must</a:t>
            </a: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be handled (caught or thrown)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200" b="0" i="0" u="none" strike="noStrike" kern="1200" cap="none" spc="0" baseline="0" dirty="0">
              <a:solidFill>
                <a:srgbClr val="000000"/>
              </a:solidFill>
              <a:uFillTx/>
              <a:latin typeface="Aptos Display"/>
              <a:cs typeface="Times New Roman" pitchFamily="18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Runtime Exception </a:t>
            </a:r>
            <a:r>
              <a:rPr lang="en-US" sz="2200" b="0" i="0" u="none" strike="noStrike" kern="1200" cap="none" spc="0" baseline="0" dirty="0">
                <a:solidFill>
                  <a:srgbClr val="C00000"/>
                </a:solidFill>
                <a:uFillTx/>
                <a:latin typeface="Aptos Display"/>
                <a:cs typeface="Times New Roman" pitchFamily="18"/>
              </a:rPr>
              <a:t>may</a:t>
            </a: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 be handled (caught or thrown)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EF1825CB-9C74-7A57-3973-6C46840C21A0}"/>
              </a:ext>
            </a:extLst>
          </p:cNvPr>
          <p:cNvSpPr txBox="1"/>
          <p:nvPr/>
        </p:nvSpPr>
        <p:spPr>
          <a:xfrm>
            <a:off x="7872087" y="5146326"/>
            <a:ext cx="3397453" cy="1446553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Throwing Exceptions – hand on the situation so clients can decide upon their wanted solution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B1E66FB-654D-D741-92ED-B34C8544B8CD}"/>
              </a:ext>
            </a:extLst>
          </p:cNvPr>
          <p:cNvSpPr txBox="1"/>
          <p:nvPr/>
        </p:nvSpPr>
        <p:spPr>
          <a:xfrm>
            <a:off x="4185812" y="5146326"/>
            <a:ext cx="3103080" cy="1107996"/>
          </a:xfrm>
          <a:prstGeom prst="rect">
            <a:avLst/>
          </a:prstGeom>
          <a:noFill/>
          <a:ln w="9528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1200" cap="none" spc="0" baseline="0" dirty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Catching exceptions  - providing a solution to the situation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A84B6-377C-ADCC-964E-15616747AA98}"/>
              </a:ext>
            </a:extLst>
          </p:cNvPr>
          <p:cNvSpPr/>
          <p:nvPr/>
        </p:nvSpPr>
        <p:spPr>
          <a:xfrm>
            <a:off x="6061612" y="3542861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Aptos Display"/>
                <a:cs typeface="Times New Roman" pitchFamily="18"/>
              </a:rPr>
              <a:t>Handling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373C4FEF-A3D8-909B-09C5-B31F76E8F5D7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5737352" y="4004523"/>
            <a:ext cx="1510923" cy="1141803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round/>
            <a:tailEnd type="arrow"/>
          </a:ln>
        </p:spPr>
      </p:cxnSp>
      <p:cxnSp>
        <p:nvCxnSpPr>
          <p:cNvPr id="12" name="Straight Arrow Connector 15">
            <a:extLst>
              <a:ext uri="{FF2B5EF4-FFF2-40B4-BE49-F238E27FC236}">
                <a16:creationId xmlns:a16="http://schemas.microsoft.com/office/drawing/2014/main" id="{D579CED3-A084-44C8-3AEA-0906E5D355B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48275" y="4004523"/>
            <a:ext cx="1562435" cy="1123844"/>
          </a:xfrm>
          <a:prstGeom prst="straightConnector1">
            <a:avLst/>
          </a:prstGeom>
          <a:noFill/>
          <a:ln w="19046" cap="flat">
            <a:solidFill>
              <a:srgbClr val="156082"/>
            </a:solidFill>
            <a:prstDash val="solid"/>
            <a:round/>
            <a:tailEnd type="arrow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3F3596-6F2C-1B5A-4EDA-ECC9617B271D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Handling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C45B8252-D335-A947-0977-85832E1ABEB9}"/>
              </a:ext>
            </a:extLst>
          </p:cNvPr>
          <p:cNvCxnSpPr/>
          <p:nvPr/>
        </p:nvCxnSpPr>
        <p:spPr>
          <a:xfrm>
            <a:off x="4105129" y="2230450"/>
            <a:ext cx="6601072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" name="Straight Connector 12">
            <a:extLst>
              <a:ext uri="{FF2B5EF4-FFF2-40B4-BE49-F238E27FC236}">
                <a16:creationId xmlns:a16="http://schemas.microsoft.com/office/drawing/2014/main" id="{6D534620-7FE4-E313-55D4-281B73AACFC7}"/>
              </a:ext>
            </a:extLst>
          </p:cNvPr>
          <p:cNvCxnSpPr/>
          <p:nvPr/>
        </p:nvCxnSpPr>
        <p:spPr>
          <a:xfrm>
            <a:off x="4307787" y="5758260"/>
            <a:ext cx="657758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EE91C2C6-A141-AD37-AF05-018E6513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86884" y="265121"/>
            <a:ext cx="1099822" cy="45338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54AF4E2-85AF-DF28-8159-FDD90536D136}"/>
              </a:ext>
            </a:extLst>
          </p:cNvPr>
          <p:cNvSpPr txBox="1"/>
          <p:nvPr/>
        </p:nvSpPr>
        <p:spPr>
          <a:xfrm>
            <a:off x="643472" y="623392"/>
            <a:ext cx="3363977" cy="1607058"/>
          </a:xfrm>
          <a:prstGeom prst="rect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Exceptions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9E89283-B6B4-A09D-2ED1-4D90CDD348D6}"/>
              </a:ext>
            </a:extLst>
          </p:cNvPr>
          <p:cNvSpPr/>
          <p:nvPr/>
        </p:nvSpPr>
        <p:spPr>
          <a:xfrm>
            <a:off x="1302562" y="3429000"/>
            <a:ext cx="2373325" cy="461662"/>
          </a:xfrm>
          <a:prstGeom prst="rect">
            <a:avLst/>
          </a:prstGeom>
          <a:noFill/>
          <a:ln w="9528" cap="flat">
            <a:solidFill>
              <a:srgbClr val="C55A11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 Display"/>
              </a:rPr>
              <a:t>Methods</a:t>
            </a:r>
            <a:endParaRPr lang="en-US" sz="2400" b="0" i="0" u="none" strike="noStrike" kern="1200" cap="none" spc="0" baseline="0">
              <a:solidFill>
                <a:srgbClr val="0D0D0D"/>
              </a:solidFill>
              <a:highlight>
                <a:srgbClr val="FFFFFF"/>
              </a:highlight>
              <a:uFillTx/>
              <a:latin typeface="ui-sans-serif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AC289FFA-7AB8-A913-3E44-49D9E1E1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49" y="2582038"/>
            <a:ext cx="7912303" cy="29264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F5FA0-0D35-0AA8-7913-32C080F633C0}"/>
              </a:ext>
            </a:extLst>
          </p:cNvPr>
          <p:cNvSpPr txBox="1"/>
          <p:nvPr/>
        </p:nvSpPr>
        <p:spPr>
          <a:xfrm>
            <a:off x="4092748" y="1745013"/>
            <a:ext cx="3025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Methods Exceptions</a:t>
            </a:r>
            <a:endParaRPr lang="LID4096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999</Words>
  <Application>Microsoft Office PowerPoint</Application>
  <PresentationFormat>Widescreen</PresentationFormat>
  <Paragraphs>232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ui-sans-serif</vt:lpstr>
      <vt:lpstr>Office Theme</vt:lpstr>
      <vt:lpstr>Exceptions</vt:lpstr>
      <vt:lpstr>Exceptions</vt:lpstr>
      <vt:lpstr>Exceptions</vt:lpstr>
      <vt:lpstr>Exceptions</vt:lpstr>
      <vt:lpstr>Exceptions</vt:lpstr>
      <vt:lpstr>PowerPoint Presentation</vt:lpstr>
      <vt:lpstr>Exceptions</vt:lpstr>
      <vt:lpstr>Exception</vt:lpstr>
      <vt:lpstr>PowerPoint Presentation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Dawod Kabha</dc:creator>
  <cp:lastModifiedBy>Dawod Kabha</cp:lastModifiedBy>
  <cp:revision>7</cp:revision>
  <dcterms:created xsi:type="dcterms:W3CDTF">2024-06-02T18:16:42Z</dcterms:created>
  <dcterms:modified xsi:type="dcterms:W3CDTF">2024-07-14T10:33:03Z</dcterms:modified>
</cp:coreProperties>
</file>