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9"/>
  </p:notesMasterIdLst>
  <p:sldIdLst>
    <p:sldId id="433" r:id="rId2"/>
    <p:sldId id="654" r:id="rId3"/>
    <p:sldId id="434" r:id="rId4"/>
    <p:sldId id="439" r:id="rId5"/>
    <p:sldId id="440" r:id="rId6"/>
    <p:sldId id="441" r:id="rId7"/>
    <p:sldId id="442" r:id="rId8"/>
    <p:sldId id="443" r:id="rId9"/>
    <p:sldId id="444" r:id="rId10"/>
    <p:sldId id="445" r:id="rId11"/>
    <p:sldId id="655" r:id="rId12"/>
    <p:sldId id="446" r:id="rId13"/>
    <p:sldId id="447" r:id="rId14"/>
    <p:sldId id="657" r:id="rId15"/>
    <p:sldId id="457" r:id="rId16"/>
    <p:sldId id="448" r:id="rId17"/>
    <p:sldId id="456" r:id="rId18"/>
    <p:sldId id="454" r:id="rId19"/>
    <p:sldId id="461" r:id="rId20"/>
    <p:sldId id="462" r:id="rId21"/>
    <p:sldId id="463" r:id="rId22"/>
    <p:sldId id="464" r:id="rId23"/>
    <p:sldId id="460" r:id="rId24"/>
    <p:sldId id="465" r:id="rId25"/>
    <p:sldId id="466" r:id="rId26"/>
    <p:sldId id="467" r:id="rId27"/>
    <p:sldId id="587" r:id="rId28"/>
    <p:sldId id="450" r:id="rId29"/>
    <p:sldId id="453" r:id="rId30"/>
    <p:sldId id="452" r:id="rId31"/>
    <p:sldId id="470" r:id="rId32"/>
    <p:sldId id="469" r:id="rId33"/>
    <p:sldId id="471" r:id="rId34"/>
    <p:sldId id="472" r:id="rId35"/>
    <p:sldId id="660" r:id="rId36"/>
    <p:sldId id="474" r:id="rId37"/>
    <p:sldId id="473" r:id="rId38"/>
    <p:sldId id="658" r:id="rId39"/>
    <p:sldId id="475" r:id="rId40"/>
    <p:sldId id="483" r:id="rId41"/>
    <p:sldId id="662" r:id="rId42"/>
    <p:sldId id="481" r:id="rId43"/>
    <p:sldId id="484" r:id="rId44"/>
    <p:sldId id="485" r:id="rId45"/>
    <p:sldId id="659" r:id="rId46"/>
    <p:sldId id="480" r:id="rId47"/>
    <p:sldId id="477" r:id="rId48"/>
    <p:sldId id="478" r:id="rId49"/>
    <p:sldId id="479" r:id="rId50"/>
    <p:sldId id="476" r:id="rId51"/>
    <p:sldId id="585" r:id="rId52"/>
    <p:sldId id="486" r:id="rId53"/>
    <p:sldId id="489" r:id="rId54"/>
    <p:sldId id="661" r:id="rId55"/>
    <p:sldId id="487" r:id="rId56"/>
    <p:sldId id="488" r:id="rId57"/>
    <p:sldId id="490" r:id="rId58"/>
    <p:sldId id="491" r:id="rId59"/>
    <p:sldId id="492" r:id="rId60"/>
    <p:sldId id="663" r:id="rId61"/>
    <p:sldId id="584" r:id="rId62"/>
    <p:sldId id="493" r:id="rId63"/>
    <p:sldId id="494" r:id="rId64"/>
    <p:sldId id="495" r:id="rId65"/>
    <p:sldId id="496" r:id="rId66"/>
    <p:sldId id="497" r:id="rId67"/>
    <p:sldId id="498" r:id="rId68"/>
    <p:sldId id="499" r:id="rId69"/>
    <p:sldId id="500" r:id="rId70"/>
    <p:sldId id="501" r:id="rId71"/>
    <p:sldId id="503" r:id="rId72"/>
    <p:sldId id="504" r:id="rId73"/>
    <p:sldId id="505" r:id="rId74"/>
    <p:sldId id="502" r:id="rId75"/>
    <p:sldId id="506" r:id="rId76"/>
    <p:sldId id="507" r:id="rId77"/>
    <p:sldId id="508" r:id="rId78"/>
    <p:sldId id="509" r:id="rId79"/>
    <p:sldId id="510" r:id="rId80"/>
    <p:sldId id="511" r:id="rId81"/>
    <p:sldId id="512" r:id="rId82"/>
    <p:sldId id="583" r:id="rId83"/>
    <p:sldId id="513" r:id="rId84"/>
    <p:sldId id="514" r:id="rId85"/>
    <p:sldId id="515" r:id="rId86"/>
    <p:sldId id="516" r:id="rId87"/>
    <p:sldId id="517" r:id="rId88"/>
    <p:sldId id="518" r:id="rId89"/>
    <p:sldId id="519" r:id="rId90"/>
    <p:sldId id="520" r:id="rId91"/>
    <p:sldId id="521" r:id="rId92"/>
    <p:sldId id="522" r:id="rId93"/>
    <p:sldId id="523" r:id="rId94"/>
    <p:sldId id="524" r:id="rId95"/>
    <p:sldId id="525" r:id="rId96"/>
    <p:sldId id="526" r:id="rId97"/>
    <p:sldId id="527" r:id="rId98"/>
    <p:sldId id="528" r:id="rId99"/>
    <p:sldId id="553" r:id="rId100"/>
    <p:sldId id="552" r:id="rId101"/>
    <p:sldId id="529" r:id="rId102"/>
    <p:sldId id="530" r:id="rId103"/>
    <p:sldId id="531" r:id="rId104"/>
    <p:sldId id="532" r:id="rId105"/>
    <p:sldId id="538" r:id="rId106"/>
    <p:sldId id="534" r:id="rId107"/>
    <p:sldId id="539" r:id="rId108"/>
    <p:sldId id="540" r:id="rId109"/>
    <p:sldId id="545" r:id="rId110"/>
    <p:sldId id="541" r:id="rId111"/>
    <p:sldId id="542" r:id="rId112"/>
    <p:sldId id="543" r:id="rId113"/>
    <p:sldId id="544" r:id="rId114"/>
    <p:sldId id="533" r:id="rId115"/>
    <p:sldId id="535" r:id="rId116"/>
    <p:sldId id="536" r:id="rId117"/>
    <p:sldId id="537" r:id="rId118"/>
    <p:sldId id="546" r:id="rId119"/>
    <p:sldId id="547" r:id="rId120"/>
    <p:sldId id="548" r:id="rId121"/>
    <p:sldId id="549" r:id="rId122"/>
    <p:sldId id="550" r:id="rId123"/>
    <p:sldId id="551" r:id="rId124"/>
    <p:sldId id="582" r:id="rId125"/>
    <p:sldId id="559" r:id="rId126"/>
    <p:sldId id="581" r:id="rId127"/>
    <p:sldId id="560" r:id="rId128"/>
    <p:sldId id="557" r:id="rId129"/>
    <p:sldId id="555" r:id="rId130"/>
    <p:sldId id="561" r:id="rId131"/>
    <p:sldId id="562" r:id="rId132"/>
    <p:sldId id="563" r:id="rId133"/>
    <p:sldId id="564" r:id="rId134"/>
    <p:sldId id="565" r:id="rId135"/>
    <p:sldId id="566" r:id="rId136"/>
    <p:sldId id="576" r:id="rId137"/>
    <p:sldId id="558" r:id="rId138"/>
    <p:sldId id="556" r:id="rId139"/>
    <p:sldId id="567" r:id="rId140"/>
    <p:sldId id="569" r:id="rId141"/>
    <p:sldId id="577" r:id="rId142"/>
    <p:sldId id="578" r:id="rId143"/>
    <p:sldId id="579" r:id="rId144"/>
    <p:sldId id="580" r:id="rId145"/>
    <p:sldId id="594" r:id="rId146"/>
    <p:sldId id="595" r:id="rId147"/>
    <p:sldId id="596" r:id="rId148"/>
    <p:sldId id="597" r:id="rId149"/>
    <p:sldId id="598" r:id="rId150"/>
    <p:sldId id="599" r:id="rId151"/>
    <p:sldId id="600" r:id="rId152"/>
    <p:sldId id="601" r:id="rId153"/>
    <p:sldId id="602" r:id="rId154"/>
    <p:sldId id="603" r:id="rId155"/>
    <p:sldId id="604" r:id="rId156"/>
    <p:sldId id="605" r:id="rId157"/>
    <p:sldId id="606" r:id="rId158"/>
    <p:sldId id="607" r:id="rId159"/>
    <p:sldId id="635" r:id="rId160"/>
    <p:sldId id="637" r:id="rId161"/>
    <p:sldId id="638" r:id="rId162"/>
    <p:sldId id="639" r:id="rId163"/>
    <p:sldId id="640" r:id="rId164"/>
    <p:sldId id="641" r:id="rId165"/>
    <p:sldId id="642" r:id="rId166"/>
    <p:sldId id="636" r:id="rId167"/>
    <p:sldId id="644" r:id="rId168"/>
    <p:sldId id="643" r:id="rId169"/>
    <p:sldId id="634" r:id="rId170"/>
    <p:sldId id="646" r:id="rId171"/>
    <p:sldId id="647" r:id="rId172"/>
    <p:sldId id="648" r:id="rId173"/>
    <p:sldId id="649" r:id="rId174"/>
    <p:sldId id="650" r:id="rId175"/>
    <p:sldId id="651" r:id="rId176"/>
    <p:sldId id="652" r:id="rId177"/>
    <p:sldId id="653" r:id="rId178"/>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7EAED"/>
          </a:solidFill>
        </a:fill>
      </a:tcStyle>
    </a:wholeTbl>
    <a:band1H>
      <a:tcStyle>
        <a:tcBdr/>
        <a:fill>
          <a:solidFill>
            <a:srgbClr val="CCD2D8"/>
          </a:solidFill>
        </a:fill>
      </a:tcStyle>
    </a:band1H>
    <a:band2H>
      <a:tcStyle>
        <a:tcBdr/>
      </a:tcStyle>
    </a:band2H>
    <a:band1V>
      <a:tcStyle>
        <a:tcBdr/>
        <a:fill>
          <a:solidFill>
            <a:srgbClr val="CCD2D8"/>
          </a:solidFill>
        </a:fill>
      </a:tcStyle>
    </a:band1V>
    <a:band2V>
      <a:tcStyle>
        <a:tcBdr/>
      </a:tcStyle>
    </a:band2V>
    <a:lastCol>
      <a:tcTxStyle b="on">
        <a:font>
          <a:latin typeface="+mn-lt"/>
          <a:ea typeface="+mn-ea"/>
          <a:cs typeface="+mn-cs"/>
        </a:font>
        <a:srgbClr val="FFFFFF"/>
      </a:tcTxStyle>
      <a:tcStyle>
        <a:tcBdr/>
        <a:fill>
          <a:solidFill>
            <a:srgbClr val="156082"/>
          </a:solidFill>
        </a:fill>
      </a:tcStyle>
    </a:lastCol>
    <a:firstCol>
      <a:tcTxStyle b="on">
        <a:font>
          <a:latin typeface="+mn-lt"/>
          <a:ea typeface="+mn-ea"/>
          <a:cs typeface="+mn-cs"/>
        </a:font>
        <a:srgbClr val="FFFFFF"/>
      </a:tcTxStyle>
      <a:tcStyle>
        <a:tcBdr/>
        <a:fill>
          <a:solidFill>
            <a:srgbClr val="156082"/>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156082"/>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15608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24" autoAdjust="0"/>
    <p:restoredTop sz="94660"/>
  </p:normalViewPr>
  <p:slideViewPr>
    <p:cSldViewPr snapToGrid="0">
      <p:cViewPr varScale="1">
        <p:scale>
          <a:sx n="110" d="100"/>
          <a:sy n="110" d="100"/>
        </p:scale>
        <p:origin x="60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viewProps" Target="view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theme" Target="theme/theme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presProps" Target="pres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158F63-8EA9-7D11-4282-13531740D486}"/>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 sz="1200" b="0" i="0" u="none" strike="noStrike" kern="1200" cap="none" spc="0" baseline="0">
                <a:solidFill>
                  <a:srgbClr val="000000"/>
                </a:solidFill>
                <a:uFillTx/>
                <a:latin typeface="Aptos"/>
              </a:defRPr>
            </a:lvl1pPr>
          </a:lstStyle>
          <a:p>
            <a:pPr lvl="0"/>
            <a:endParaRPr lang="-"/>
          </a:p>
        </p:txBody>
      </p:sp>
      <p:sp>
        <p:nvSpPr>
          <p:cNvPr id="3" name="Date Placeholder 2">
            <a:extLst>
              <a:ext uri="{FF2B5EF4-FFF2-40B4-BE49-F238E27FC236}">
                <a16:creationId xmlns:a16="http://schemas.microsoft.com/office/drawing/2014/main" id="{AFA49759-BE24-4875-A4AF-62C66349AA37}"/>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 sz="1200" b="0" i="0" u="none" strike="noStrike" kern="1200" cap="none" spc="0" baseline="0">
                <a:solidFill>
                  <a:srgbClr val="000000"/>
                </a:solidFill>
                <a:uFillTx/>
                <a:latin typeface="Aptos"/>
              </a:defRPr>
            </a:lvl1pPr>
          </a:lstStyle>
          <a:p>
            <a:pPr lvl="0"/>
            <a:fld id="{4196D376-D01C-4A23-ADC5-22E24CF5FD50}" type="datetime1">
              <a:rPr lang="-"/>
              <a:pPr lvl="0"/>
              <a:t>08/30/2024</a:t>
            </a:fld>
            <a:endParaRPr lang="-"/>
          </a:p>
        </p:txBody>
      </p:sp>
      <p:sp>
        <p:nvSpPr>
          <p:cNvPr id="4" name="Slide Image Placeholder 3">
            <a:extLst>
              <a:ext uri="{FF2B5EF4-FFF2-40B4-BE49-F238E27FC236}">
                <a16:creationId xmlns:a16="http://schemas.microsoft.com/office/drawing/2014/main" id="{F43F9382-2833-6A72-EDBE-B9B285CC113E}"/>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0AAC7AF0-A733-A49D-AFFD-AF8725A80D66}"/>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
          </a:p>
        </p:txBody>
      </p:sp>
      <p:sp>
        <p:nvSpPr>
          <p:cNvPr id="6" name="Footer Placeholder 5">
            <a:extLst>
              <a:ext uri="{FF2B5EF4-FFF2-40B4-BE49-F238E27FC236}">
                <a16:creationId xmlns:a16="http://schemas.microsoft.com/office/drawing/2014/main" id="{D67BA2E2-DE48-6A48-989B-E571C3B47564}"/>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 sz="1200" b="0" i="0" u="none" strike="noStrike" kern="1200" cap="none" spc="0" baseline="0">
                <a:solidFill>
                  <a:srgbClr val="000000"/>
                </a:solidFill>
                <a:uFillTx/>
                <a:latin typeface="Aptos"/>
              </a:defRPr>
            </a:lvl1pPr>
          </a:lstStyle>
          <a:p>
            <a:pPr lvl="0"/>
            <a:endParaRPr lang="-"/>
          </a:p>
        </p:txBody>
      </p:sp>
      <p:sp>
        <p:nvSpPr>
          <p:cNvPr id="7" name="Slide Number Placeholder 6">
            <a:extLst>
              <a:ext uri="{FF2B5EF4-FFF2-40B4-BE49-F238E27FC236}">
                <a16:creationId xmlns:a16="http://schemas.microsoft.com/office/drawing/2014/main" id="{18DDE766-A135-621B-641F-B2F24BC2EB30}"/>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 sz="1200" b="0" i="0" u="none" strike="noStrike" kern="1200" cap="none" spc="0" baseline="0">
                <a:solidFill>
                  <a:srgbClr val="000000"/>
                </a:solidFill>
                <a:uFillTx/>
                <a:latin typeface="Aptos"/>
              </a:defRPr>
            </a:lvl1pPr>
          </a:lstStyle>
          <a:p>
            <a:pPr lvl="0"/>
            <a:fld id="{8FEADCB0-8D9A-4156-B54D-5F8D1BCFC6C4}" type="slidenum">
              <a:t>‹#›</a:t>
            </a:fld>
            <a:endParaRPr lang="-"/>
          </a:p>
        </p:txBody>
      </p:sp>
    </p:spTree>
    <p:extLst>
      <p:ext uri="{BB962C8B-B14F-4D97-AF65-F5344CB8AC3E}">
        <p14:creationId xmlns:p14="http://schemas.microsoft.com/office/powerpoint/2010/main" val="823351941"/>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Aptos"/>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Aptos"/>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Aptos"/>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Aptos"/>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Apto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8FFE91-A322-627B-E669-0401760D9BD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5F12F0E-027C-ACB6-ADA1-F4ADD85F03C5}"/>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6E57AB2D-3AB9-BF22-CF75-520FF250D5D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3711EB7-E0F0-433C-801F-00EC5053EFC2}" type="slidenum">
              <a:t>9</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BE96E8-6F3C-C0DE-1289-AF2AFC24DA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D55BBA-C3EA-BDEA-7510-966D8FC67D56}"/>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7E6777E4-4753-CFF7-F62E-E4D79966020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0A80BBE-507A-4B24-9873-63E19F8CE6D9}" type="slidenum">
              <a:t>58</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6BE91B-3B3C-A430-CAB2-3435B8A241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CD6220-3BB4-E964-A397-342AEE811E44}"/>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342926B1-70CD-4FC2-86A2-0D6D05A745B5}"/>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BBA63B3-C45A-4AE6-88D6-7D08112ADC28}" type="slidenum">
              <a:t>59</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6BE91B-3B3C-A430-CAB2-3435B8A2419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8FCD6220-3BB4-E964-A397-342AEE811E44}"/>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342926B1-70CD-4FC2-86A2-0D6D05A745B5}"/>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BBA63B3-C45A-4AE6-88D6-7D08112ADC28}" type="slidenum">
              <a:t>60</a:t>
            </a:fld>
            <a:endParaRPr lang="en-I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09721110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DF6177-BEDA-CBB9-CD50-AB56535830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360E19-3144-6E8A-C5D4-27B24FFB3A54}"/>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76DEC906-B2E9-2013-0985-E58B71C601B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08BBE28-D996-4611-B4EA-11186597D6A7}" type="slidenum">
              <a:t>62</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A31AF7-58DC-6196-41D9-265863213F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27F7AF-3DCB-1783-9A34-D68B84A1E465}"/>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BCC31FFB-FD49-1946-7916-F2CDC913C7E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F4BFFA3-9C99-409A-9CAA-A2A8778161CA}" type="slidenum">
              <a:t>63</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147108-6569-6113-C0E4-1FA90DA858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B7098F-C4F9-A3DF-E7D0-913FEA478067}"/>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D5A21FA0-996F-AE8E-A87B-0EC1B0212C0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4037241-2808-40D8-9165-4ED00563BC3C}" type="slidenum">
              <a:t>64</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666B1E-2BFD-A967-8423-9186576FCB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496DAD-9482-E7D2-AEEF-A04DDC3AF920}"/>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571D557F-D654-4D5B-70C9-9D99773E1005}"/>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F71842C-9436-40F1-9F52-269F9621A468}" type="slidenum">
              <a:t>65</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BD7B9D-54E0-B7BE-116F-4F257BEF2B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06AA28-A267-4337-F7DF-3B7023020EFE}"/>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173C8F98-3D05-344F-DA93-AD32624D739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99C5125-09D9-4E8D-87F9-CDB9031299F6}" type="slidenum">
              <a:t>66</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11886C-801F-34A9-53CC-0EC469994F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9B840F-032F-AF6D-A7D5-15D83DB2F6C1}"/>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3389E9A8-4DD0-5501-DBF5-9542746561B3}"/>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82068CC-256B-465C-8E4E-170BA5FFDA23}" type="slidenum">
              <a:t>67</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152BB6-D03E-01D1-6072-43F07FE1FB5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2C02DFFE-59FB-8AC4-882E-55A4D9DC9E56}"/>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BB1FBE71-91BD-B85E-08E3-765374B094FF}"/>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058AD5E-F6B6-4783-A4A4-CB8C45487424}" type="slidenum">
              <a:t>68</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5649E9-935F-1DB7-794F-E43B42EE8B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9FF743-71DE-1A89-69B2-1EB37A0C38DC}"/>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952EEE70-46FA-33AD-3CD1-0306A976014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7C205B8-3E89-4211-9D6B-1374415586C3}" type="slidenum">
              <a:t>69</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CF94CB-E4F4-1629-0791-E618B30D93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90208E-6723-C435-91D7-96735572621C}"/>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544F88A6-7088-7477-4630-50ABAD76D3D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6F089E5-97D8-478F-97E8-5C8F04A31904}" type="slidenum">
              <a:t>70</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F598AA-10CE-4F2B-FCBB-41BF052033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649C32-CE14-AAF2-5393-F8B57F3B1B5B}"/>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50DBD154-5063-1AD8-535E-CDAD64A64AD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6154C9A-CC5A-45A5-B345-6740FE2232BB}" type="slidenum">
              <a:t>71</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2B950F-72F6-B046-8B25-74CC119F30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A857CB-5B00-4E8A-96D1-8F08D9425B12}"/>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99043B8E-E5F6-080E-BFB3-AAD1CE8918A3}"/>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F8CBD2E-0993-4A2B-B04F-2FEE60FB4029}" type="slidenum">
              <a:t>72</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4BB1B8-DABB-9D44-8E3A-480209CE59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9FBE7C-6151-0A86-DA86-0DE9AB9D047B}"/>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91F5A9C1-188C-5580-A95D-63E43B7640E8}"/>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7DEED07-7AE8-4F37-A65D-F2C1A2A4C803}" type="slidenum">
              <a:t>73</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8D0A51-40AA-E6BB-C221-3E766F06AB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A89EC9-B0CD-BC56-3AF6-BF5739DC3B65}"/>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4B8F92AD-6B2D-DC7C-0CFF-CE41F6B5C7A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95AB90F-E304-4263-B770-374498414A8F}" type="slidenum">
              <a:t>74</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09EC06-6395-FD0B-A5B3-07F3C107F2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934E2D-D0AF-8D5D-80CD-4033DAE7F192}"/>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F83B90D4-CE7F-9FA5-32B8-8808B239ED6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D206EEE-69BA-46F8-B12F-8D5DB0943B88}" type="slidenum">
              <a:t>75</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BC9586-DBF4-940C-5426-698B686DD6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925219-9CE6-701F-80B8-F295CF3C460D}"/>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4F14BD1B-D7E9-5D4F-55B9-C2C334D32DAF}"/>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33D2953-FB14-4F96-A39F-9D22CD753B35}" type="slidenum">
              <a:t>76</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96E649-3ABC-E041-DF4A-DD899CCFFA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A8DF19-B557-CE92-9AEE-C4FD49CF189A}"/>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A899BEA1-77C5-3656-1F81-EBC1A36B000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D1924CD-8278-4835-81E8-406E2EE2390C}" type="slidenum">
              <a:t>77</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76620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3F3033-96BC-46CC-8559-C946562568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5EEF12-48A5-8E7B-3EB2-B7A0A1FE225E}"/>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6231AB95-9956-36EA-77B8-FF44421EEAA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F63839A-8F20-4DBD-B934-782005A4702C}" type="slidenum">
              <a:t>78</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883E33-2001-D2AF-CB3B-9DEEEE3779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83B217-D199-5357-54CE-95EC21BBEE78}"/>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39D09D43-8516-8C13-09D5-51A2D554FDE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736CFF1-C574-4A99-88E3-244BC1DE3169}" type="slidenum">
              <a:t>79</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DC18B9-A38E-9373-E3CD-971F9F39E8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8B4353-8B94-0133-E9FD-F7F310177596}"/>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BA2C72AF-9A3A-4874-291D-B589107DCA3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BB502C7-EE4D-48D2-AA08-20608B8D7D5E}" type="slidenum">
              <a:t>80</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C30A3-C8A4-8548-C076-5939DF91AD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E74830-71A3-AD3C-8459-D45F269D399E}"/>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0D71EFF8-835E-B460-35AA-F68438ED9C1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BB5766E-1202-4390-806B-66184DB27869}" type="slidenum">
              <a:t>81</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F8F8DA-C388-CE47-49FC-9983CB6C6A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2F21D4-D413-2C84-DEC0-0FA18D605E05}"/>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32537CFB-B4D5-D689-DA01-ABC317FC007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30C0298-1E64-4412-8585-7213A4AA328A}" type="slidenum">
              <a:t>83</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2F44F9-A4A0-9A1A-19A8-9FA3996D53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73E6F6-0AA1-B341-E118-513B9ACF442F}"/>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6FA93A45-03B1-7342-58C2-BC6D1A445FC3}"/>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9FFA702-7213-481A-915F-A0E89BBF36C6}" type="slidenum">
              <a:t>84</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9A6B28-16A9-D0AA-EE32-E184F053CF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E2DDAE-08DC-0C88-1C87-6DC80956ACDB}"/>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E8E13195-39DA-6CBD-6759-EE271AF7ED5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3194A4F-17CA-4850-9727-9B21388451EC}" type="slidenum">
              <a:t>85</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D8A728-C7AF-1354-F279-7830EA6B6E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C48180-1A27-98C8-14E0-90755842120C}"/>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7D59EBC0-5A76-1F2C-A0DD-D99713DFFB0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81C7497-E00F-4D9A-A78F-5B2539223325}" type="slidenum">
              <a:t>86</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88A825-64EC-E64F-0004-956D794B01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5B5F16-DC95-947A-8508-A1C3714F576B}"/>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7C190014-D17B-1741-9F2A-0FB8A9ED627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2D3E14A-453C-455B-BFBA-034522C49E32}" type="slidenum">
              <a:t>87</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07763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BA26B9-1B9F-E5C0-2B53-F7E21171A6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2AC753-117D-382F-6970-4B25C0392CE7}"/>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06553D3A-B925-DFE4-3C78-7FB6E77AC5CD}"/>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A7717C1-A81D-4623-8E49-A95821E81915}" type="slidenum">
              <a:t>88</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2D647D-13CD-496E-12F3-7C90B5BA08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9EA58C-BB10-E059-DCF6-B35F69C0D702}"/>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A2250CF4-DB7F-7724-C44F-CFA23472ABED}"/>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F2569D0-5879-4E71-B3EC-24874BD17C89}" type="slidenum">
              <a:t>89</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0D6667-2083-76D4-AC1D-69DFAF4398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044FA3-7B5F-08AC-65AC-BF054960B38D}"/>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6D75DDCD-851C-591E-87E6-D3E69F5D716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658E9EA-968B-42DA-B6BA-15A9BE7D3DC2}" type="slidenum">
              <a:t>90</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CAA3ED-1B81-B6CA-2464-51CF64D601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D9E010-494E-9972-5891-86A1FEB0C4C3}"/>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08919923-7FCD-BC5A-152C-0EB63224F3D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4FA5C39-6730-47F5-9ED9-61366F897524}" type="slidenum">
              <a:t>91</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A4F4C7-2F23-3E70-A7B4-C4420A7C0C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819CE4-528C-1629-35FA-AE3FC34C3D72}"/>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CBFC708C-A6FC-7DE9-CA06-09D2C9315175}"/>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5C04A59-4DAC-4B19-8DAB-BFBDD4E806F1}" type="slidenum">
              <a:t>92</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55E12B-996F-6BD2-0AE2-A60A0CD83B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0345E9-3994-A4A6-8A46-A48CF3A8F43B}"/>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CEF21AA1-ED4A-5C96-4D36-355ED362771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8DD90CC-83ED-4425-86F0-8A92C9004353}" type="slidenum">
              <a:t>93</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81B958-1BD2-27AD-1478-8BAC2339E4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3660DB-7175-DE20-0008-7CD188510B47}"/>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B69E17B6-7677-0741-227A-50D1930A63A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AD007A9-84A6-411C-B55D-49C011F7376B}" type="slidenum">
              <a:t>94</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13188D-86DE-0895-FE72-C3CB8A186D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DA8A67-C85E-DC6C-F3C5-57D72DE54D52}"/>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20FD5A76-E3BB-FACD-B018-4F4A2E78AD53}"/>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F878DCE-5C01-4C8D-AC15-EF3291B15378}" type="slidenum">
              <a:t>95</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1F020B-8738-F0CB-D475-5CFFF1B37A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C48A59-5B46-742F-75F3-1E26524D167D}"/>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8CC4E7B7-86EA-5CA2-65B9-C6013498475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4CFE43F-A1B8-4A79-9EE3-AA8E5B753A14}" type="slidenum">
              <a:t>96</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41EB2C-16CC-FEDF-15EE-8791762977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E48F2A-5A54-1737-8961-E9B4459B7045}"/>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7A1E2366-81FA-BBD1-BE4B-821F151F67E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8805217-FE31-4F7E-9C4C-64B2F616F63F}" type="slidenum">
              <a:t>97</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40E748-9039-1A1E-F5DD-E6285CEC98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FEAC00-58B8-E597-4BF7-4BF59E9174CF}"/>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66FB1D29-8D7E-08A2-63D3-590C338A09F8}"/>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7422EE8-B9F8-4D70-A48F-929F87DF8744}" type="slidenum">
              <a:t>98</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1596D6-7FE6-BC43-8728-0EF0795069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893947-8547-B9E9-F084-A6F06F0BDB75}"/>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86DD5365-3379-90FF-4DA4-A521D239FD7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7157165-9BFA-4967-A083-BFBF94CE1FC2}" type="slidenum">
              <a:t>99</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E18723-AC4D-7C66-EC01-309431FE28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DD39FE-EEE6-3316-3F07-DE336E1F6C75}"/>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FDE1DD84-2DD5-9749-5CCC-B021861B6D6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B72C3AD-3EF6-42F1-BFB6-2BC81E196A19}" type="slidenum">
              <a:t>100</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17B72B-57BD-A51E-F0AA-C6ADFF6265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2E9225-2370-F1F7-5E4B-8EE3F78A49DB}"/>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B0386ADF-C969-A7F0-B652-0675B12DE483}"/>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C923983-8001-41E1-8300-0E1FE7D793FB}" type="slidenum">
              <a:t>101</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1F9929-54C1-9264-B2AE-AF2608C18C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32B805-C4B3-713E-3A74-FE06431FF6F3}"/>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2EA0316B-E5D7-5308-818B-CDF6C65DC79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B34B676-478D-4A89-A5F2-DF4C9D2F4AB0}" type="slidenum">
              <a:t>102</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262F1A-EFEC-01F6-46EE-96BBE93DE1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54EFF2-1479-D5EE-40E8-B18E894AD80D}"/>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3720A08A-52E4-F6F3-E0A3-BB101FF21C7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7DE2793-7454-4EAF-BE8C-35D91C7D0BA8}" type="slidenum">
              <a:t>103</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9E2081-474D-11C4-D70C-8402E6B893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5F99FD-237E-B3E7-7BC4-E5D5AF25ABC4}"/>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11F52C64-4341-EDCD-80FB-0127FDAB47F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0767773-187E-4EC4-8FF4-9075746F5363}" type="slidenum">
              <a:t>104</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D4A5DC-686D-9BB1-FCC1-DC5E83F494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164E9C-42DD-4F35-3BC8-D3114D404851}"/>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8B1C2615-95E8-A676-3238-E73FB91BE77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5C9DAA-3BB1-4E31-B169-93097F4C892D}" type="slidenum">
              <a:t>105</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49B000-C840-4AFB-D3F2-6A985559F4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E91928-5952-8DA7-31B0-1CA75610BA3A}"/>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729C68A9-DA06-8CE4-45D9-040432BF1B5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DAA99AF-28BF-4979-9C9C-5EB8B6789191}" type="slidenum">
              <a:t>106</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ECF34A-EA87-8A55-0652-6E22C9F0C9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2BDBD4-318D-DC5C-91B8-015BDED60035}"/>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ADC9D138-B942-BF92-4846-6B4C6398EE3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3EC359A-3E6B-45BD-A495-91D7C9B537E9}" type="slidenum">
              <a:t>107</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D8F568-3C71-BA05-435D-890838481E0D}"/>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79C18E0-B98A-6E90-2757-28D5CA43D60E}"/>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FA66C39F-525F-F7D7-C28C-4B92B4916D8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DFA7E0E-6A8E-4807-B7C7-22EFF6849F8F}" type="slidenum">
              <a:t>53</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C461BD-9AE1-3669-A710-6E9C2911EE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FC2581-FF6F-0C50-4CF3-09844F775EC1}"/>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71763BA1-C00B-78EA-E61A-4BD517F1231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8E7545D-DA70-4A51-B925-3DB1AB490EAB}" type="slidenum">
              <a:t>108</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8D1B2B-002B-241E-812F-35421D113A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B7B840-5151-0AF5-9CD0-0A8B3F7F8FBF}"/>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D1C2DFD9-ECD8-092B-E0CC-4D5AF69E86D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0AA565A-B12C-4EE2-969B-9D814778A16E}" type="slidenum">
              <a:t>109</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0DA910-A1D9-86B9-7172-062124F8F5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4E0AFC-081E-191B-AD76-5EDD496B0AB4}"/>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5F92A515-5754-B5F2-73AA-9DD8966929A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D3C4BA6-F65E-41C7-BDA0-4741F7A1FEAB}" type="slidenum">
              <a:t>110</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EC7330-04DE-2C7C-989E-5758B7F5D6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B52DDF-2EBF-96B4-F920-E4197AEE6E5F}"/>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04E7ACFF-0085-3FA9-9B88-F3B1A2571F5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F84FD6C-BDA0-4B48-BC9E-6662340AE92A}" type="slidenum">
              <a:t>111</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0C180B-304F-6618-1351-1DA1BB4B5D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DAC0F7-1886-184C-EC42-6D69C04EA19F}"/>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741EB035-BADA-824F-0806-2070F4A7253D}"/>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82A38AE-D3C2-4588-AA19-6BB7DDA3314A}" type="slidenum">
              <a:t>112</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08781C-E625-B1AB-8720-8E8A65F0BE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CE5C93-3862-9AC5-9C92-7DB09D39DAE7}"/>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8EE1C68B-D5BB-4651-1BD8-4F732F9733B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28D9DAD-C3D5-4D83-AC3A-B7BDC0523A0B}" type="slidenum">
              <a:t>113</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1090BD-9360-5130-8C59-6A7D69BDDB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4D3B25-F3C8-0DDE-F59F-71A3B6D5618E}"/>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D889E769-ACD1-F682-5AC7-13F696BD600A}"/>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FF568B7-94FA-44C2-A9E0-FB9C7D08F9F3}" type="slidenum">
              <a:t>114</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9D4D60-D0B7-F8AE-E4A2-F8957B0B1F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D252A4-3142-15DE-8548-49F868F4D2A2}"/>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6A53405D-9604-154A-27B1-F3D6B717FF1A}"/>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D859976-33E4-4343-B276-BEDC05081915}" type="slidenum">
              <a:t>115</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A717B0-070F-C31F-D1BC-B74877B097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36CAD8-1F00-EB1C-D4C4-3A2D694CA771}"/>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8CCFE8A5-670B-BAEE-8AAF-5169C1296BB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CE94E09-32C4-4A1D-BC7A-6B2A2A5CA857}" type="slidenum">
              <a:t>116</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002127-7BE6-0651-B01C-E92D6BFE40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7F8C7C-D28B-96A2-196A-6500983437A0}"/>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7E6C6CEF-FEF8-DFEF-623A-7F8508BD108A}"/>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1E312E7-74D4-4369-B159-0EE58F6CA789}" type="slidenum">
              <a:t>117</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D8F568-3C71-BA05-435D-890838481E0D}"/>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79C18E0-B98A-6E90-2757-28D5CA43D60E}"/>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FA66C39F-525F-F7D7-C28C-4B92B4916D8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DFA7E0E-6A8E-4807-B7C7-22EFF6849F8F}" type="slidenum">
              <a:t>54</a:t>
            </a:fld>
            <a:endParaRPr lang="en-I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0041046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9EEC58-A9D2-34B7-548B-D49AE298A0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C9ADAC-46C2-32CD-095D-75AC475B683D}"/>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EE62D006-F7C2-47AF-E82E-585A5AF71EBD}"/>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8A610BC-4F6D-40B7-8EC9-7C24F48850D6}" type="slidenum">
              <a:t>118</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1F34E0-90CE-1F4A-5244-660496ED51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5EDB7B-9864-FEF5-3C8A-474D30465525}"/>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78F8A262-9159-45E2-2495-59F87ED8A66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B0C4FE1-2B94-40FA-805D-E5AD08EB21FB}" type="slidenum">
              <a:t>119</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24F833-2960-36D2-C2C9-803543A59A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E8ED2D-FD73-7814-6646-26F1CCCA30C5}"/>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9D503093-C889-B78C-D9D5-97A11BCF76C5}"/>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2CB3C06-97C2-40AE-AE06-CFD64017CCE4}" type="slidenum">
              <a:t>120</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C3C1AA-9F81-69B8-B256-0B8936400F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B90869-6112-143A-AD0F-3F7450AAB83A}"/>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AC8887BA-207E-A93C-8CA6-47DF714A3405}"/>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5584AAA-74F9-4A67-8C4C-081F5CF81D91}" type="slidenum">
              <a:t>121</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3B1C85-506C-A62D-5D87-EF60F00EE4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E9AB53-F495-18E9-8C8C-292E4BBF79A2}"/>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4D3F5D57-6E27-FF71-9F4B-2DCF5DEAADB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D79601C-5031-4817-BC52-B6AB7A2F8A46}" type="slidenum">
              <a:t>122</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F94CDC-A13E-AC2C-4F9C-5283C2A53B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904547-C16B-3745-97FB-EEBD26E051A6}"/>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F015D414-FBC9-B282-62AF-F5B8FFC4885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3E8BD21-E4EA-4745-9CF3-F13FADCF6D09}" type="slidenum">
              <a:t>123</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B47420-952E-2E29-EDA7-36551400EF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DEA617-E0A6-4B79-6AD8-C9918E20BE38}"/>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B1BD17BD-AE3C-52C0-183F-75723FEF83C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19B1874-CD59-42A0-BFEF-3A9F9597A26E}" type="slidenum">
              <a:t>125</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ABADE8-E5F0-7275-9262-DD52882251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8145BF-6309-30DB-DD6D-C7AF0EB03B4A}"/>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02096B65-3C66-53EA-D790-911BD36069B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08D4B82-5BC7-419D-B47F-ABDE8CFC672F}" type="slidenum">
              <a:t>127</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BE36B8-DC41-D0FC-5906-991EE8E8E49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87BB49D3-79A6-1DAD-0273-D9D02D8F98DA}"/>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04EAC79E-2DF1-F8EF-0261-AE74A5AC5DE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E7D730B-19D7-44E4-8D88-33A9F1A8B3B7}" type="slidenum">
              <a:t>56</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F18163-93EA-E7F4-772D-C7AB978BA1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741391-7E5C-B461-E07C-7C5F672BC246}"/>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A0F95CBB-275A-D12D-A563-35F958A7C295}"/>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BDF01A3-04AE-4BE4-9F90-91A17A3FA285}" type="slidenum">
              <a:t>128</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C9907F-A702-8F3B-775C-DE801E9CDC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4A1FB7-71CC-2E6D-5D2F-5C72EDE191F1}"/>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2C64E117-3EA9-5796-BFAF-42F6ADC5781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1C8BFDD-BDA0-4B56-8604-24979AD4B993}" type="slidenum">
              <a:t>129</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BA9B03-7BDC-9B87-1659-0C5D0EFE6C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2C761F-94F8-F3BE-A0E6-A77B43836E5D}"/>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1734321D-D9E7-0C3D-8734-BCC842D4502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3490B99-A6F1-4A3F-9C21-B2F9110E2582}" type="slidenum">
              <a:t>130</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52B937-A575-F49A-6C67-9E2969B007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D62FC2-786B-4859-B335-675995F85820}"/>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41AD724F-5090-B35C-C111-6C0D1ED3E528}"/>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1877F46-CE14-4152-BA41-43A150D06368}" type="slidenum">
              <a:t>131</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712D38-A5B8-3303-2E04-1B0AE9F706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68126A-B75F-8EAE-5D94-2C0C0B82B424}"/>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688DC988-FD0C-786C-026C-44FF3C7C2418}"/>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1B5F9BC-352A-4A73-AD6E-1E53DA7147BC}" type="slidenum">
              <a:t>132</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A22B0B-1CCB-FD6F-E931-3756AE40C2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24E37B-BE22-11CB-02AF-79315326DBEC}"/>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DBCDA7A8-8A75-38F7-FB21-362439D2AC13}"/>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8C03E25-47A4-48D9-91DC-B973E43A9F88}" type="slidenum">
              <a:t>133</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128070-AA07-93FF-5FA5-FDDF892702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10DE26-014B-864E-4A15-50DC4073A6F2}"/>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7CF2808F-396B-696C-684D-D062660DA34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1C45C5C-4326-4B99-91A1-9D1416ACB8FD}" type="slidenum">
              <a:t>134</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992F3C-A016-B4EF-6D4B-1F3F77D842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DCBABC-321B-AE47-016A-79993A882398}"/>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5DC3453A-8A11-E948-32C1-8CA1267A160A}"/>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1C7CFD2-0581-4F49-9143-665DC02584F2}" type="slidenum">
              <a:t>135</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42B42A-6C4C-AA70-7BE4-CA2F4DEC52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714A25-6EA3-285F-15A7-7F5CBF83B542}"/>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A6D2752C-804E-AF8E-878D-366868B74F3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D803232-F82D-4D68-A356-2A638B00551A}" type="slidenum">
              <a:t>137</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27A560-B672-DC3E-6014-F53A4BCFF8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4C77AA-A558-AD02-FC8E-C7D993C8E651}"/>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E291E4D9-0CD2-824F-EBD5-E928C2227AA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C4DB80D-7713-4BE3-A9BD-4DB0BD210F1F}" type="slidenum">
              <a:t>57</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13C54B-BCA2-CEB1-253A-AC9FDF5137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E42084-9F4A-B322-97F0-527B16714FF6}"/>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4B0E1DA2-C2D3-8296-74B8-EB5FE61AE808}"/>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5D26A0D-F10D-4BFC-A4DC-7BC290D7E146}" type="slidenum">
              <a:t>138</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7B1D6D-EB1F-90C4-61F6-C6047688DB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D2CDEA-230E-D1ED-C146-AC2D52EADB90}"/>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E11F9083-0091-B086-9A26-224CE494079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93B8563-516E-4AE4-80B7-60999C0E2A73}" type="slidenum">
              <a:t>139</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4927DA-062A-356A-FBED-09202A919A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FFAF0D-A9E4-E344-8ED5-69B8837FAE4D}"/>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A10844C4-B56E-1B39-5CAD-528DC1D54BF3}"/>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2A54508-9CE4-4BCE-AE08-28BFE2E037E6}" type="slidenum">
              <a:t>140</a:t>
            </a:fld>
            <a:endParaRPr lang="en-IL" sz="1200" b="0" i="0" u="none" strike="noStrike" kern="1200" cap="none" spc="0" baseline="0">
              <a:solidFill>
                <a:srgbClr val="000000"/>
              </a:solidFill>
              <a:uFillTx/>
              <a:latin typeface="Calibri"/>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17944-0631-DB3B-EDF5-057D359F63E4}"/>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
          </a:p>
        </p:txBody>
      </p:sp>
      <p:sp>
        <p:nvSpPr>
          <p:cNvPr id="3" name="Subtitle 2">
            <a:extLst>
              <a:ext uri="{FF2B5EF4-FFF2-40B4-BE49-F238E27FC236}">
                <a16:creationId xmlns:a16="http://schemas.microsoft.com/office/drawing/2014/main" id="{C38B873E-8889-4BD4-99D6-1238286ABD9A}"/>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
          </a:p>
        </p:txBody>
      </p:sp>
      <p:sp>
        <p:nvSpPr>
          <p:cNvPr id="4" name="Date Placeholder 3">
            <a:extLst>
              <a:ext uri="{FF2B5EF4-FFF2-40B4-BE49-F238E27FC236}">
                <a16:creationId xmlns:a16="http://schemas.microsoft.com/office/drawing/2014/main" id="{6FB5EB0C-0D0B-EDE7-A335-51C79E7B06BF}"/>
              </a:ext>
            </a:extLst>
          </p:cNvPr>
          <p:cNvSpPr txBox="1">
            <a:spLocks noGrp="1"/>
          </p:cNvSpPr>
          <p:nvPr>
            <p:ph type="dt" sz="half" idx="7"/>
          </p:nvPr>
        </p:nvSpPr>
        <p:spPr/>
        <p:txBody>
          <a:bodyPr/>
          <a:lstStyle>
            <a:lvl1pPr>
              <a:defRPr/>
            </a:lvl1pPr>
          </a:lstStyle>
          <a:p>
            <a:pPr lvl="0"/>
            <a:fld id="{AF7CAED8-C04D-4708-B0C6-C294EA65C717}" type="datetime1">
              <a:rPr lang="-"/>
              <a:pPr lvl="0"/>
              <a:t>08/30/2024</a:t>
            </a:fld>
            <a:endParaRPr lang="-"/>
          </a:p>
        </p:txBody>
      </p:sp>
      <p:sp>
        <p:nvSpPr>
          <p:cNvPr id="5" name="Footer Placeholder 4">
            <a:extLst>
              <a:ext uri="{FF2B5EF4-FFF2-40B4-BE49-F238E27FC236}">
                <a16:creationId xmlns:a16="http://schemas.microsoft.com/office/drawing/2014/main" id="{A70935FA-F598-3581-60F7-F9406F23ABE9}"/>
              </a:ext>
            </a:extLst>
          </p:cNvPr>
          <p:cNvSpPr txBox="1">
            <a:spLocks noGrp="1"/>
          </p:cNvSpPr>
          <p:nvPr>
            <p:ph type="ftr" sz="quarter" idx="9"/>
          </p:nvPr>
        </p:nvSpPr>
        <p:spPr/>
        <p:txBody>
          <a:bodyPr/>
          <a:lstStyle>
            <a:lvl1pPr>
              <a:defRPr/>
            </a:lvl1pPr>
          </a:lstStyle>
          <a:p>
            <a:pPr lvl="0"/>
            <a:endParaRPr lang="-"/>
          </a:p>
        </p:txBody>
      </p:sp>
      <p:sp>
        <p:nvSpPr>
          <p:cNvPr id="6" name="Slide Number Placeholder 5">
            <a:extLst>
              <a:ext uri="{FF2B5EF4-FFF2-40B4-BE49-F238E27FC236}">
                <a16:creationId xmlns:a16="http://schemas.microsoft.com/office/drawing/2014/main" id="{EA70E0E6-2815-6E08-B14E-F641AF103D6D}"/>
              </a:ext>
            </a:extLst>
          </p:cNvPr>
          <p:cNvSpPr txBox="1">
            <a:spLocks noGrp="1"/>
          </p:cNvSpPr>
          <p:nvPr>
            <p:ph type="sldNum" sz="quarter" idx="8"/>
          </p:nvPr>
        </p:nvSpPr>
        <p:spPr/>
        <p:txBody>
          <a:bodyPr/>
          <a:lstStyle>
            <a:lvl1pPr>
              <a:defRPr/>
            </a:lvl1pPr>
          </a:lstStyle>
          <a:p>
            <a:pPr lvl="0"/>
            <a:fld id="{8A7DC9CA-E0AD-414D-99E7-1A96CAA05D8E}" type="slidenum">
              <a:t>‹#›</a:t>
            </a:fld>
            <a:endParaRPr lang="-"/>
          </a:p>
        </p:txBody>
      </p:sp>
    </p:spTree>
    <p:extLst>
      <p:ext uri="{BB962C8B-B14F-4D97-AF65-F5344CB8AC3E}">
        <p14:creationId xmlns:p14="http://schemas.microsoft.com/office/powerpoint/2010/main" val="3604397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880A8-418A-2464-E971-F7BE9FEE44A4}"/>
              </a:ext>
            </a:extLst>
          </p:cNvPr>
          <p:cNvSpPr txBox="1">
            <a:spLocks noGrp="1"/>
          </p:cNvSpPr>
          <p:nvPr>
            <p:ph type="title"/>
          </p:nvPr>
        </p:nvSpPr>
        <p:spPr/>
        <p:txBody>
          <a:bodyPr/>
          <a:lstStyle>
            <a:lvl1pPr>
              <a:defRPr/>
            </a:lvl1pPr>
          </a:lstStyle>
          <a:p>
            <a:pPr lvl="0"/>
            <a:r>
              <a:rPr lang="en-US"/>
              <a:t>Click to edit Master title style</a:t>
            </a:r>
            <a:endParaRPr lang="-"/>
          </a:p>
        </p:txBody>
      </p:sp>
      <p:sp>
        <p:nvSpPr>
          <p:cNvPr id="3" name="Vertical Text Placeholder 2">
            <a:extLst>
              <a:ext uri="{FF2B5EF4-FFF2-40B4-BE49-F238E27FC236}">
                <a16:creationId xmlns:a16="http://schemas.microsoft.com/office/drawing/2014/main" id="{FAE68A08-2761-61B5-7FC8-9C0FABEA6E76}"/>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
          </a:p>
        </p:txBody>
      </p:sp>
      <p:sp>
        <p:nvSpPr>
          <p:cNvPr id="4" name="Date Placeholder 3">
            <a:extLst>
              <a:ext uri="{FF2B5EF4-FFF2-40B4-BE49-F238E27FC236}">
                <a16:creationId xmlns:a16="http://schemas.microsoft.com/office/drawing/2014/main" id="{26BE4317-5934-DB4C-07F1-C278131E49B1}"/>
              </a:ext>
            </a:extLst>
          </p:cNvPr>
          <p:cNvSpPr txBox="1">
            <a:spLocks noGrp="1"/>
          </p:cNvSpPr>
          <p:nvPr>
            <p:ph type="dt" sz="half" idx="7"/>
          </p:nvPr>
        </p:nvSpPr>
        <p:spPr/>
        <p:txBody>
          <a:bodyPr/>
          <a:lstStyle>
            <a:lvl1pPr>
              <a:defRPr/>
            </a:lvl1pPr>
          </a:lstStyle>
          <a:p>
            <a:pPr lvl="0"/>
            <a:fld id="{5F957F29-71E0-43C6-8C8F-E8CE9F98D8C5}" type="datetime1">
              <a:rPr lang="-"/>
              <a:pPr lvl="0"/>
              <a:t>08/30/2024</a:t>
            </a:fld>
            <a:endParaRPr lang="-"/>
          </a:p>
        </p:txBody>
      </p:sp>
      <p:sp>
        <p:nvSpPr>
          <p:cNvPr id="5" name="Footer Placeholder 4">
            <a:extLst>
              <a:ext uri="{FF2B5EF4-FFF2-40B4-BE49-F238E27FC236}">
                <a16:creationId xmlns:a16="http://schemas.microsoft.com/office/drawing/2014/main" id="{F761A4F4-F8C7-D119-6F15-B51AB9BB0B92}"/>
              </a:ext>
            </a:extLst>
          </p:cNvPr>
          <p:cNvSpPr txBox="1">
            <a:spLocks noGrp="1"/>
          </p:cNvSpPr>
          <p:nvPr>
            <p:ph type="ftr" sz="quarter" idx="9"/>
          </p:nvPr>
        </p:nvSpPr>
        <p:spPr/>
        <p:txBody>
          <a:bodyPr/>
          <a:lstStyle>
            <a:lvl1pPr>
              <a:defRPr/>
            </a:lvl1pPr>
          </a:lstStyle>
          <a:p>
            <a:pPr lvl="0"/>
            <a:endParaRPr lang="-"/>
          </a:p>
        </p:txBody>
      </p:sp>
      <p:sp>
        <p:nvSpPr>
          <p:cNvPr id="6" name="Slide Number Placeholder 5">
            <a:extLst>
              <a:ext uri="{FF2B5EF4-FFF2-40B4-BE49-F238E27FC236}">
                <a16:creationId xmlns:a16="http://schemas.microsoft.com/office/drawing/2014/main" id="{9FB67AC4-4006-BDA8-5CFC-F6A7998694E4}"/>
              </a:ext>
            </a:extLst>
          </p:cNvPr>
          <p:cNvSpPr txBox="1">
            <a:spLocks noGrp="1"/>
          </p:cNvSpPr>
          <p:nvPr>
            <p:ph type="sldNum" sz="quarter" idx="8"/>
          </p:nvPr>
        </p:nvSpPr>
        <p:spPr/>
        <p:txBody>
          <a:bodyPr/>
          <a:lstStyle>
            <a:lvl1pPr>
              <a:defRPr/>
            </a:lvl1pPr>
          </a:lstStyle>
          <a:p>
            <a:pPr lvl="0"/>
            <a:fld id="{EFB010E8-909D-4A6E-B9EF-9E252C4209EA}" type="slidenum">
              <a:t>‹#›</a:t>
            </a:fld>
            <a:endParaRPr lang="-"/>
          </a:p>
        </p:txBody>
      </p:sp>
    </p:spTree>
    <p:extLst>
      <p:ext uri="{BB962C8B-B14F-4D97-AF65-F5344CB8AC3E}">
        <p14:creationId xmlns:p14="http://schemas.microsoft.com/office/powerpoint/2010/main" val="2233539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608791-EA02-9934-DD1D-EFC8DD68A5AE}"/>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
          </a:p>
        </p:txBody>
      </p:sp>
      <p:sp>
        <p:nvSpPr>
          <p:cNvPr id="3" name="Vertical Text Placeholder 2">
            <a:extLst>
              <a:ext uri="{FF2B5EF4-FFF2-40B4-BE49-F238E27FC236}">
                <a16:creationId xmlns:a16="http://schemas.microsoft.com/office/drawing/2014/main" id="{0F27FBD1-00BC-C0BC-D61B-EFF0EBB9783E}"/>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
          </a:p>
        </p:txBody>
      </p:sp>
      <p:sp>
        <p:nvSpPr>
          <p:cNvPr id="4" name="Date Placeholder 3">
            <a:extLst>
              <a:ext uri="{FF2B5EF4-FFF2-40B4-BE49-F238E27FC236}">
                <a16:creationId xmlns:a16="http://schemas.microsoft.com/office/drawing/2014/main" id="{4DF6D0E0-8F29-DB0F-B57A-84A30F4C2FEC}"/>
              </a:ext>
            </a:extLst>
          </p:cNvPr>
          <p:cNvSpPr txBox="1">
            <a:spLocks noGrp="1"/>
          </p:cNvSpPr>
          <p:nvPr>
            <p:ph type="dt" sz="half" idx="7"/>
          </p:nvPr>
        </p:nvSpPr>
        <p:spPr/>
        <p:txBody>
          <a:bodyPr/>
          <a:lstStyle>
            <a:lvl1pPr>
              <a:defRPr/>
            </a:lvl1pPr>
          </a:lstStyle>
          <a:p>
            <a:pPr lvl="0"/>
            <a:fld id="{A52123BA-11B8-49E4-926E-AFC5516687EB}" type="datetime1">
              <a:rPr lang="-"/>
              <a:pPr lvl="0"/>
              <a:t>08/30/2024</a:t>
            </a:fld>
            <a:endParaRPr lang="-"/>
          </a:p>
        </p:txBody>
      </p:sp>
      <p:sp>
        <p:nvSpPr>
          <p:cNvPr id="5" name="Footer Placeholder 4">
            <a:extLst>
              <a:ext uri="{FF2B5EF4-FFF2-40B4-BE49-F238E27FC236}">
                <a16:creationId xmlns:a16="http://schemas.microsoft.com/office/drawing/2014/main" id="{4CA71330-C641-8307-FBAF-3076A1DF1199}"/>
              </a:ext>
            </a:extLst>
          </p:cNvPr>
          <p:cNvSpPr txBox="1">
            <a:spLocks noGrp="1"/>
          </p:cNvSpPr>
          <p:nvPr>
            <p:ph type="ftr" sz="quarter" idx="9"/>
          </p:nvPr>
        </p:nvSpPr>
        <p:spPr/>
        <p:txBody>
          <a:bodyPr/>
          <a:lstStyle>
            <a:lvl1pPr>
              <a:defRPr/>
            </a:lvl1pPr>
          </a:lstStyle>
          <a:p>
            <a:pPr lvl="0"/>
            <a:endParaRPr lang="-"/>
          </a:p>
        </p:txBody>
      </p:sp>
      <p:sp>
        <p:nvSpPr>
          <p:cNvPr id="6" name="Slide Number Placeholder 5">
            <a:extLst>
              <a:ext uri="{FF2B5EF4-FFF2-40B4-BE49-F238E27FC236}">
                <a16:creationId xmlns:a16="http://schemas.microsoft.com/office/drawing/2014/main" id="{B384942D-FAAA-921C-5C7C-C111B27D1555}"/>
              </a:ext>
            </a:extLst>
          </p:cNvPr>
          <p:cNvSpPr txBox="1">
            <a:spLocks noGrp="1"/>
          </p:cNvSpPr>
          <p:nvPr>
            <p:ph type="sldNum" sz="quarter" idx="8"/>
          </p:nvPr>
        </p:nvSpPr>
        <p:spPr/>
        <p:txBody>
          <a:bodyPr/>
          <a:lstStyle>
            <a:lvl1pPr>
              <a:defRPr/>
            </a:lvl1pPr>
          </a:lstStyle>
          <a:p>
            <a:pPr lvl="0"/>
            <a:fld id="{955BC553-A266-41B8-87F5-AAA7EFCBE0AB}" type="slidenum">
              <a:t>‹#›</a:t>
            </a:fld>
            <a:endParaRPr lang="-"/>
          </a:p>
        </p:txBody>
      </p:sp>
    </p:spTree>
    <p:extLst>
      <p:ext uri="{BB962C8B-B14F-4D97-AF65-F5344CB8AC3E}">
        <p14:creationId xmlns:p14="http://schemas.microsoft.com/office/powerpoint/2010/main" val="733366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BD11D-095E-D9D6-B508-374CA118842A}"/>
              </a:ext>
            </a:extLst>
          </p:cNvPr>
          <p:cNvSpPr txBox="1">
            <a:spLocks noGrp="1"/>
          </p:cNvSpPr>
          <p:nvPr>
            <p:ph type="title"/>
          </p:nvPr>
        </p:nvSpPr>
        <p:spPr/>
        <p:txBody>
          <a:bodyPr/>
          <a:lstStyle>
            <a:lvl1pPr>
              <a:defRPr/>
            </a:lvl1pPr>
          </a:lstStyle>
          <a:p>
            <a:pPr lvl="0"/>
            <a:r>
              <a:rPr lang="en-US"/>
              <a:t>Click to edit Master title style</a:t>
            </a:r>
            <a:endParaRPr lang="-"/>
          </a:p>
        </p:txBody>
      </p:sp>
      <p:sp>
        <p:nvSpPr>
          <p:cNvPr id="3" name="Content Placeholder 2">
            <a:extLst>
              <a:ext uri="{FF2B5EF4-FFF2-40B4-BE49-F238E27FC236}">
                <a16:creationId xmlns:a16="http://schemas.microsoft.com/office/drawing/2014/main" id="{115694BB-DEAF-1ED5-E145-B6041C8FF1E2}"/>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
          </a:p>
        </p:txBody>
      </p:sp>
      <p:sp>
        <p:nvSpPr>
          <p:cNvPr id="4" name="Date Placeholder 3">
            <a:extLst>
              <a:ext uri="{FF2B5EF4-FFF2-40B4-BE49-F238E27FC236}">
                <a16:creationId xmlns:a16="http://schemas.microsoft.com/office/drawing/2014/main" id="{EAD58B14-A5FB-1A71-5DD6-CBDF6536F061}"/>
              </a:ext>
            </a:extLst>
          </p:cNvPr>
          <p:cNvSpPr txBox="1">
            <a:spLocks noGrp="1"/>
          </p:cNvSpPr>
          <p:nvPr>
            <p:ph type="dt" sz="half" idx="7"/>
          </p:nvPr>
        </p:nvSpPr>
        <p:spPr/>
        <p:txBody>
          <a:bodyPr/>
          <a:lstStyle>
            <a:lvl1pPr>
              <a:defRPr/>
            </a:lvl1pPr>
          </a:lstStyle>
          <a:p>
            <a:pPr lvl="0"/>
            <a:fld id="{FCC55964-4D2D-4F63-8646-A34B6A9DAD72}" type="datetime1">
              <a:rPr lang="-"/>
              <a:pPr lvl="0"/>
              <a:t>08/30/2024</a:t>
            </a:fld>
            <a:endParaRPr lang="-"/>
          </a:p>
        </p:txBody>
      </p:sp>
      <p:sp>
        <p:nvSpPr>
          <p:cNvPr id="5" name="Footer Placeholder 4">
            <a:extLst>
              <a:ext uri="{FF2B5EF4-FFF2-40B4-BE49-F238E27FC236}">
                <a16:creationId xmlns:a16="http://schemas.microsoft.com/office/drawing/2014/main" id="{E9A565AA-6251-9739-F0CC-61AE04B2BA79}"/>
              </a:ext>
            </a:extLst>
          </p:cNvPr>
          <p:cNvSpPr txBox="1">
            <a:spLocks noGrp="1"/>
          </p:cNvSpPr>
          <p:nvPr>
            <p:ph type="ftr" sz="quarter" idx="9"/>
          </p:nvPr>
        </p:nvSpPr>
        <p:spPr/>
        <p:txBody>
          <a:bodyPr/>
          <a:lstStyle>
            <a:lvl1pPr>
              <a:defRPr/>
            </a:lvl1pPr>
          </a:lstStyle>
          <a:p>
            <a:pPr lvl="0"/>
            <a:endParaRPr lang="-"/>
          </a:p>
        </p:txBody>
      </p:sp>
      <p:sp>
        <p:nvSpPr>
          <p:cNvPr id="6" name="Slide Number Placeholder 5">
            <a:extLst>
              <a:ext uri="{FF2B5EF4-FFF2-40B4-BE49-F238E27FC236}">
                <a16:creationId xmlns:a16="http://schemas.microsoft.com/office/drawing/2014/main" id="{CAAEE7A5-2489-B21B-9D98-8A003681277F}"/>
              </a:ext>
            </a:extLst>
          </p:cNvPr>
          <p:cNvSpPr txBox="1">
            <a:spLocks noGrp="1"/>
          </p:cNvSpPr>
          <p:nvPr>
            <p:ph type="sldNum" sz="quarter" idx="8"/>
          </p:nvPr>
        </p:nvSpPr>
        <p:spPr/>
        <p:txBody>
          <a:bodyPr/>
          <a:lstStyle>
            <a:lvl1pPr>
              <a:defRPr/>
            </a:lvl1pPr>
          </a:lstStyle>
          <a:p>
            <a:pPr lvl="0"/>
            <a:fld id="{214EB7B1-7AAC-444B-8E2B-FC122C64E43D}" type="slidenum">
              <a:t>‹#›</a:t>
            </a:fld>
            <a:endParaRPr lang="-"/>
          </a:p>
        </p:txBody>
      </p:sp>
    </p:spTree>
    <p:extLst>
      <p:ext uri="{BB962C8B-B14F-4D97-AF65-F5344CB8AC3E}">
        <p14:creationId xmlns:p14="http://schemas.microsoft.com/office/powerpoint/2010/main" val="1230524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53B62-F435-D765-4A8E-CC5C28676226}"/>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
          </a:p>
        </p:txBody>
      </p:sp>
      <p:sp>
        <p:nvSpPr>
          <p:cNvPr id="3" name="Text Placeholder 2">
            <a:extLst>
              <a:ext uri="{FF2B5EF4-FFF2-40B4-BE49-F238E27FC236}">
                <a16:creationId xmlns:a16="http://schemas.microsoft.com/office/drawing/2014/main" id="{F428B13C-F788-BD2A-F8A2-9554A675E039}"/>
              </a:ext>
            </a:extLst>
          </p:cNvPr>
          <p:cNvSpPr txBox="1">
            <a:spLocks noGrp="1"/>
          </p:cNvSpPr>
          <p:nvPr>
            <p:ph type="body" idx="1"/>
          </p:nvPr>
        </p:nvSpPr>
        <p:spPr>
          <a:xfrm>
            <a:off x="831847" y="4589465"/>
            <a:ext cx="10515600" cy="1500182"/>
          </a:xfrm>
        </p:spPr>
        <p:txBody>
          <a:bodyPr/>
          <a:lstStyle>
            <a:lvl1pPr marL="0" indent="0">
              <a:buNone/>
              <a:defRPr sz="2400">
                <a:solidFill>
                  <a:srgbClr val="767676"/>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9036ED1D-BFB9-019D-8DD9-F11C62530E39}"/>
              </a:ext>
            </a:extLst>
          </p:cNvPr>
          <p:cNvSpPr txBox="1">
            <a:spLocks noGrp="1"/>
          </p:cNvSpPr>
          <p:nvPr>
            <p:ph type="dt" sz="half" idx="7"/>
          </p:nvPr>
        </p:nvSpPr>
        <p:spPr/>
        <p:txBody>
          <a:bodyPr/>
          <a:lstStyle>
            <a:lvl1pPr>
              <a:defRPr/>
            </a:lvl1pPr>
          </a:lstStyle>
          <a:p>
            <a:pPr lvl="0"/>
            <a:fld id="{C30EFE7A-737D-465F-A464-47CEA38E7778}" type="datetime1">
              <a:rPr lang="-"/>
              <a:pPr lvl="0"/>
              <a:t>08/30/2024</a:t>
            </a:fld>
            <a:endParaRPr lang="-"/>
          </a:p>
        </p:txBody>
      </p:sp>
      <p:sp>
        <p:nvSpPr>
          <p:cNvPr id="5" name="Footer Placeholder 4">
            <a:extLst>
              <a:ext uri="{FF2B5EF4-FFF2-40B4-BE49-F238E27FC236}">
                <a16:creationId xmlns:a16="http://schemas.microsoft.com/office/drawing/2014/main" id="{2BBC4ACA-8281-D567-E5DE-C51CE438C16C}"/>
              </a:ext>
            </a:extLst>
          </p:cNvPr>
          <p:cNvSpPr txBox="1">
            <a:spLocks noGrp="1"/>
          </p:cNvSpPr>
          <p:nvPr>
            <p:ph type="ftr" sz="quarter" idx="9"/>
          </p:nvPr>
        </p:nvSpPr>
        <p:spPr/>
        <p:txBody>
          <a:bodyPr/>
          <a:lstStyle>
            <a:lvl1pPr>
              <a:defRPr/>
            </a:lvl1pPr>
          </a:lstStyle>
          <a:p>
            <a:pPr lvl="0"/>
            <a:endParaRPr lang="-"/>
          </a:p>
        </p:txBody>
      </p:sp>
      <p:sp>
        <p:nvSpPr>
          <p:cNvPr id="6" name="Slide Number Placeholder 5">
            <a:extLst>
              <a:ext uri="{FF2B5EF4-FFF2-40B4-BE49-F238E27FC236}">
                <a16:creationId xmlns:a16="http://schemas.microsoft.com/office/drawing/2014/main" id="{108E20C3-320E-ABFC-D627-E0008D0C5F37}"/>
              </a:ext>
            </a:extLst>
          </p:cNvPr>
          <p:cNvSpPr txBox="1">
            <a:spLocks noGrp="1"/>
          </p:cNvSpPr>
          <p:nvPr>
            <p:ph type="sldNum" sz="quarter" idx="8"/>
          </p:nvPr>
        </p:nvSpPr>
        <p:spPr/>
        <p:txBody>
          <a:bodyPr/>
          <a:lstStyle>
            <a:lvl1pPr>
              <a:defRPr/>
            </a:lvl1pPr>
          </a:lstStyle>
          <a:p>
            <a:pPr lvl="0"/>
            <a:fld id="{4593BF0D-9D42-41BE-BF7D-05834E2D95EA}" type="slidenum">
              <a:t>‹#›</a:t>
            </a:fld>
            <a:endParaRPr lang="-"/>
          </a:p>
        </p:txBody>
      </p:sp>
    </p:spTree>
    <p:extLst>
      <p:ext uri="{BB962C8B-B14F-4D97-AF65-F5344CB8AC3E}">
        <p14:creationId xmlns:p14="http://schemas.microsoft.com/office/powerpoint/2010/main" val="939627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68F75-D035-59AD-5591-B749F0BCA801}"/>
              </a:ext>
            </a:extLst>
          </p:cNvPr>
          <p:cNvSpPr txBox="1">
            <a:spLocks noGrp="1"/>
          </p:cNvSpPr>
          <p:nvPr>
            <p:ph type="title"/>
          </p:nvPr>
        </p:nvSpPr>
        <p:spPr/>
        <p:txBody>
          <a:bodyPr/>
          <a:lstStyle>
            <a:lvl1pPr>
              <a:defRPr/>
            </a:lvl1pPr>
          </a:lstStyle>
          <a:p>
            <a:pPr lvl="0"/>
            <a:r>
              <a:rPr lang="en-US"/>
              <a:t>Click to edit Master title style</a:t>
            </a:r>
            <a:endParaRPr lang="-"/>
          </a:p>
        </p:txBody>
      </p:sp>
      <p:sp>
        <p:nvSpPr>
          <p:cNvPr id="3" name="Content Placeholder 2">
            <a:extLst>
              <a:ext uri="{FF2B5EF4-FFF2-40B4-BE49-F238E27FC236}">
                <a16:creationId xmlns:a16="http://schemas.microsoft.com/office/drawing/2014/main" id="{8E64D0B8-6A25-E73D-D6F6-F17F8FF272DC}"/>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
          </a:p>
        </p:txBody>
      </p:sp>
      <p:sp>
        <p:nvSpPr>
          <p:cNvPr id="4" name="Content Placeholder 3">
            <a:extLst>
              <a:ext uri="{FF2B5EF4-FFF2-40B4-BE49-F238E27FC236}">
                <a16:creationId xmlns:a16="http://schemas.microsoft.com/office/drawing/2014/main" id="{AA69D192-56E0-CDE3-E5EC-6643504293CC}"/>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
          </a:p>
        </p:txBody>
      </p:sp>
      <p:sp>
        <p:nvSpPr>
          <p:cNvPr id="5" name="Date Placeholder 4">
            <a:extLst>
              <a:ext uri="{FF2B5EF4-FFF2-40B4-BE49-F238E27FC236}">
                <a16:creationId xmlns:a16="http://schemas.microsoft.com/office/drawing/2014/main" id="{0B8C9B1E-1E95-B963-4FFF-FCC5EA8C705D}"/>
              </a:ext>
            </a:extLst>
          </p:cNvPr>
          <p:cNvSpPr txBox="1">
            <a:spLocks noGrp="1"/>
          </p:cNvSpPr>
          <p:nvPr>
            <p:ph type="dt" sz="half" idx="7"/>
          </p:nvPr>
        </p:nvSpPr>
        <p:spPr/>
        <p:txBody>
          <a:bodyPr/>
          <a:lstStyle>
            <a:lvl1pPr>
              <a:defRPr/>
            </a:lvl1pPr>
          </a:lstStyle>
          <a:p>
            <a:pPr lvl="0"/>
            <a:fld id="{8571410E-53A9-4E86-939D-14AA874052C0}" type="datetime1">
              <a:rPr lang="-"/>
              <a:pPr lvl="0"/>
              <a:t>08/30/2024</a:t>
            </a:fld>
            <a:endParaRPr lang="-"/>
          </a:p>
        </p:txBody>
      </p:sp>
      <p:sp>
        <p:nvSpPr>
          <p:cNvPr id="6" name="Footer Placeholder 5">
            <a:extLst>
              <a:ext uri="{FF2B5EF4-FFF2-40B4-BE49-F238E27FC236}">
                <a16:creationId xmlns:a16="http://schemas.microsoft.com/office/drawing/2014/main" id="{A1E792FD-7465-78D6-27A5-65A090BF9709}"/>
              </a:ext>
            </a:extLst>
          </p:cNvPr>
          <p:cNvSpPr txBox="1">
            <a:spLocks noGrp="1"/>
          </p:cNvSpPr>
          <p:nvPr>
            <p:ph type="ftr" sz="quarter" idx="9"/>
          </p:nvPr>
        </p:nvSpPr>
        <p:spPr/>
        <p:txBody>
          <a:bodyPr/>
          <a:lstStyle>
            <a:lvl1pPr>
              <a:defRPr/>
            </a:lvl1pPr>
          </a:lstStyle>
          <a:p>
            <a:pPr lvl="0"/>
            <a:endParaRPr lang="-"/>
          </a:p>
        </p:txBody>
      </p:sp>
      <p:sp>
        <p:nvSpPr>
          <p:cNvPr id="7" name="Slide Number Placeholder 6">
            <a:extLst>
              <a:ext uri="{FF2B5EF4-FFF2-40B4-BE49-F238E27FC236}">
                <a16:creationId xmlns:a16="http://schemas.microsoft.com/office/drawing/2014/main" id="{FF59E61A-10ED-1CEB-3707-60A49B936905}"/>
              </a:ext>
            </a:extLst>
          </p:cNvPr>
          <p:cNvSpPr txBox="1">
            <a:spLocks noGrp="1"/>
          </p:cNvSpPr>
          <p:nvPr>
            <p:ph type="sldNum" sz="quarter" idx="8"/>
          </p:nvPr>
        </p:nvSpPr>
        <p:spPr/>
        <p:txBody>
          <a:bodyPr/>
          <a:lstStyle>
            <a:lvl1pPr>
              <a:defRPr/>
            </a:lvl1pPr>
          </a:lstStyle>
          <a:p>
            <a:pPr lvl="0"/>
            <a:fld id="{DD48CDDB-0964-445A-B39E-DE83B7F0364C}" type="slidenum">
              <a:t>‹#›</a:t>
            </a:fld>
            <a:endParaRPr lang="-"/>
          </a:p>
        </p:txBody>
      </p:sp>
    </p:spTree>
    <p:extLst>
      <p:ext uri="{BB962C8B-B14F-4D97-AF65-F5344CB8AC3E}">
        <p14:creationId xmlns:p14="http://schemas.microsoft.com/office/powerpoint/2010/main" val="183381156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F378F-9EF2-132F-A44E-5C5EF0635B21}"/>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
          </a:p>
        </p:txBody>
      </p:sp>
      <p:sp>
        <p:nvSpPr>
          <p:cNvPr id="3" name="Text Placeholder 2">
            <a:extLst>
              <a:ext uri="{FF2B5EF4-FFF2-40B4-BE49-F238E27FC236}">
                <a16:creationId xmlns:a16="http://schemas.microsoft.com/office/drawing/2014/main" id="{25778BCC-4846-F2FB-7E67-01B57A1FAD0E}"/>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E4644944-3E4C-199C-CC15-A87346771DBE}"/>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
          </a:p>
        </p:txBody>
      </p:sp>
      <p:sp>
        <p:nvSpPr>
          <p:cNvPr id="5" name="Text Placeholder 4">
            <a:extLst>
              <a:ext uri="{FF2B5EF4-FFF2-40B4-BE49-F238E27FC236}">
                <a16:creationId xmlns:a16="http://schemas.microsoft.com/office/drawing/2014/main" id="{D03D471E-ACA0-19F2-7C0A-118DC2EC8BB1}"/>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E885478F-0CD4-E758-FFD7-9E4D99C13F88}"/>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
          </a:p>
        </p:txBody>
      </p:sp>
      <p:sp>
        <p:nvSpPr>
          <p:cNvPr id="7" name="Date Placeholder 6">
            <a:extLst>
              <a:ext uri="{FF2B5EF4-FFF2-40B4-BE49-F238E27FC236}">
                <a16:creationId xmlns:a16="http://schemas.microsoft.com/office/drawing/2014/main" id="{92A9CD7C-A8B2-4E79-E955-D7FA62E5C61A}"/>
              </a:ext>
            </a:extLst>
          </p:cNvPr>
          <p:cNvSpPr txBox="1">
            <a:spLocks noGrp="1"/>
          </p:cNvSpPr>
          <p:nvPr>
            <p:ph type="dt" sz="half" idx="7"/>
          </p:nvPr>
        </p:nvSpPr>
        <p:spPr/>
        <p:txBody>
          <a:bodyPr/>
          <a:lstStyle>
            <a:lvl1pPr>
              <a:defRPr/>
            </a:lvl1pPr>
          </a:lstStyle>
          <a:p>
            <a:pPr lvl="0"/>
            <a:fld id="{C9412FBE-3690-4FFE-946A-4305714D200B}" type="datetime1">
              <a:rPr lang="-"/>
              <a:pPr lvl="0"/>
              <a:t>08/30/2024</a:t>
            </a:fld>
            <a:endParaRPr lang="-"/>
          </a:p>
        </p:txBody>
      </p:sp>
      <p:sp>
        <p:nvSpPr>
          <p:cNvPr id="8" name="Footer Placeholder 7">
            <a:extLst>
              <a:ext uri="{FF2B5EF4-FFF2-40B4-BE49-F238E27FC236}">
                <a16:creationId xmlns:a16="http://schemas.microsoft.com/office/drawing/2014/main" id="{18CFD8D0-FE28-297C-C015-1B1317C8B055}"/>
              </a:ext>
            </a:extLst>
          </p:cNvPr>
          <p:cNvSpPr txBox="1">
            <a:spLocks noGrp="1"/>
          </p:cNvSpPr>
          <p:nvPr>
            <p:ph type="ftr" sz="quarter" idx="9"/>
          </p:nvPr>
        </p:nvSpPr>
        <p:spPr/>
        <p:txBody>
          <a:bodyPr/>
          <a:lstStyle>
            <a:lvl1pPr>
              <a:defRPr/>
            </a:lvl1pPr>
          </a:lstStyle>
          <a:p>
            <a:pPr lvl="0"/>
            <a:endParaRPr lang="-"/>
          </a:p>
        </p:txBody>
      </p:sp>
      <p:sp>
        <p:nvSpPr>
          <p:cNvPr id="9" name="Slide Number Placeholder 8">
            <a:extLst>
              <a:ext uri="{FF2B5EF4-FFF2-40B4-BE49-F238E27FC236}">
                <a16:creationId xmlns:a16="http://schemas.microsoft.com/office/drawing/2014/main" id="{3DF50939-56A2-0577-56B9-0F67074D0706}"/>
              </a:ext>
            </a:extLst>
          </p:cNvPr>
          <p:cNvSpPr txBox="1">
            <a:spLocks noGrp="1"/>
          </p:cNvSpPr>
          <p:nvPr>
            <p:ph type="sldNum" sz="quarter" idx="8"/>
          </p:nvPr>
        </p:nvSpPr>
        <p:spPr/>
        <p:txBody>
          <a:bodyPr/>
          <a:lstStyle>
            <a:lvl1pPr>
              <a:defRPr/>
            </a:lvl1pPr>
          </a:lstStyle>
          <a:p>
            <a:pPr lvl="0"/>
            <a:fld id="{76116A29-0019-4852-A851-2B134C8105A7}" type="slidenum">
              <a:t>‹#›</a:t>
            </a:fld>
            <a:endParaRPr lang="-"/>
          </a:p>
        </p:txBody>
      </p:sp>
    </p:spTree>
    <p:extLst>
      <p:ext uri="{BB962C8B-B14F-4D97-AF65-F5344CB8AC3E}">
        <p14:creationId xmlns:p14="http://schemas.microsoft.com/office/powerpoint/2010/main" val="2322073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0E1EA-FA25-A1D3-5D33-ED4BA04C528A}"/>
              </a:ext>
            </a:extLst>
          </p:cNvPr>
          <p:cNvSpPr txBox="1">
            <a:spLocks noGrp="1"/>
          </p:cNvSpPr>
          <p:nvPr>
            <p:ph type="title"/>
          </p:nvPr>
        </p:nvSpPr>
        <p:spPr/>
        <p:txBody>
          <a:bodyPr/>
          <a:lstStyle>
            <a:lvl1pPr>
              <a:defRPr/>
            </a:lvl1pPr>
          </a:lstStyle>
          <a:p>
            <a:pPr lvl="0"/>
            <a:r>
              <a:rPr lang="en-US"/>
              <a:t>Click to edit Master title style</a:t>
            </a:r>
            <a:endParaRPr lang="-"/>
          </a:p>
        </p:txBody>
      </p:sp>
      <p:sp>
        <p:nvSpPr>
          <p:cNvPr id="3" name="Date Placeholder 2">
            <a:extLst>
              <a:ext uri="{FF2B5EF4-FFF2-40B4-BE49-F238E27FC236}">
                <a16:creationId xmlns:a16="http://schemas.microsoft.com/office/drawing/2014/main" id="{3C9050CB-D9BF-9AC8-D762-AC629F812DF4}"/>
              </a:ext>
            </a:extLst>
          </p:cNvPr>
          <p:cNvSpPr txBox="1">
            <a:spLocks noGrp="1"/>
          </p:cNvSpPr>
          <p:nvPr>
            <p:ph type="dt" sz="half" idx="7"/>
          </p:nvPr>
        </p:nvSpPr>
        <p:spPr/>
        <p:txBody>
          <a:bodyPr/>
          <a:lstStyle>
            <a:lvl1pPr>
              <a:defRPr/>
            </a:lvl1pPr>
          </a:lstStyle>
          <a:p>
            <a:pPr lvl="0"/>
            <a:fld id="{61073354-1866-4AE1-89BC-D7DE6DA5C233}" type="datetime1">
              <a:rPr lang="-"/>
              <a:pPr lvl="0"/>
              <a:t>08/30/2024</a:t>
            </a:fld>
            <a:endParaRPr lang="-"/>
          </a:p>
        </p:txBody>
      </p:sp>
      <p:sp>
        <p:nvSpPr>
          <p:cNvPr id="4" name="Footer Placeholder 3">
            <a:extLst>
              <a:ext uri="{FF2B5EF4-FFF2-40B4-BE49-F238E27FC236}">
                <a16:creationId xmlns:a16="http://schemas.microsoft.com/office/drawing/2014/main" id="{64373387-10F6-AE08-3CF1-53B138F8DADA}"/>
              </a:ext>
            </a:extLst>
          </p:cNvPr>
          <p:cNvSpPr txBox="1">
            <a:spLocks noGrp="1"/>
          </p:cNvSpPr>
          <p:nvPr>
            <p:ph type="ftr" sz="quarter" idx="9"/>
          </p:nvPr>
        </p:nvSpPr>
        <p:spPr/>
        <p:txBody>
          <a:bodyPr/>
          <a:lstStyle>
            <a:lvl1pPr>
              <a:defRPr/>
            </a:lvl1pPr>
          </a:lstStyle>
          <a:p>
            <a:pPr lvl="0"/>
            <a:endParaRPr lang="-"/>
          </a:p>
        </p:txBody>
      </p:sp>
      <p:sp>
        <p:nvSpPr>
          <p:cNvPr id="5" name="Slide Number Placeholder 4">
            <a:extLst>
              <a:ext uri="{FF2B5EF4-FFF2-40B4-BE49-F238E27FC236}">
                <a16:creationId xmlns:a16="http://schemas.microsoft.com/office/drawing/2014/main" id="{BF663B94-B7C0-6E7E-2321-F9FBF56BB7F0}"/>
              </a:ext>
            </a:extLst>
          </p:cNvPr>
          <p:cNvSpPr txBox="1">
            <a:spLocks noGrp="1"/>
          </p:cNvSpPr>
          <p:nvPr>
            <p:ph type="sldNum" sz="quarter" idx="8"/>
          </p:nvPr>
        </p:nvSpPr>
        <p:spPr/>
        <p:txBody>
          <a:bodyPr/>
          <a:lstStyle>
            <a:lvl1pPr>
              <a:defRPr/>
            </a:lvl1pPr>
          </a:lstStyle>
          <a:p>
            <a:pPr lvl="0"/>
            <a:fld id="{F85D00B4-266B-460A-98A1-92D45009CF3D}" type="slidenum">
              <a:t>‹#›</a:t>
            </a:fld>
            <a:endParaRPr lang="-"/>
          </a:p>
        </p:txBody>
      </p:sp>
    </p:spTree>
    <p:extLst>
      <p:ext uri="{BB962C8B-B14F-4D97-AF65-F5344CB8AC3E}">
        <p14:creationId xmlns:p14="http://schemas.microsoft.com/office/powerpoint/2010/main" val="3389106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000B8E-22DC-6E1E-F583-00CD94B452A6}"/>
              </a:ext>
            </a:extLst>
          </p:cNvPr>
          <p:cNvSpPr txBox="1">
            <a:spLocks noGrp="1"/>
          </p:cNvSpPr>
          <p:nvPr>
            <p:ph type="dt" sz="half" idx="7"/>
          </p:nvPr>
        </p:nvSpPr>
        <p:spPr/>
        <p:txBody>
          <a:bodyPr/>
          <a:lstStyle>
            <a:lvl1pPr>
              <a:defRPr/>
            </a:lvl1pPr>
          </a:lstStyle>
          <a:p>
            <a:pPr lvl="0"/>
            <a:fld id="{5EE273A5-2C03-4FBD-BBA7-0A0D11AA2EE9}" type="datetime1">
              <a:rPr lang="-"/>
              <a:pPr lvl="0"/>
              <a:t>08/30/2024</a:t>
            </a:fld>
            <a:endParaRPr lang="-"/>
          </a:p>
        </p:txBody>
      </p:sp>
      <p:sp>
        <p:nvSpPr>
          <p:cNvPr id="3" name="Footer Placeholder 2">
            <a:extLst>
              <a:ext uri="{FF2B5EF4-FFF2-40B4-BE49-F238E27FC236}">
                <a16:creationId xmlns:a16="http://schemas.microsoft.com/office/drawing/2014/main" id="{4494060B-2F5D-4ABC-7053-BB9FC55B46BA}"/>
              </a:ext>
            </a:extLst>
          </p:cNvPr>
          <p:cNvSpPr txBox="1">
            <a:spLocks noGrp="1"/>
          </p:cNvSpPr>
          <p:nvPr>
            <p:ph type="ftr" sz="quarter" idx="9"/>
          </p:nvPr>
        </p:nvSpPr>
        <p:spPr/>
        <p:txBody>
          <a:bodyPr/>
          <a:lstStyle>
            <a:lvl1pPr>
              <a:defRPr/>
            </a:lvl1pPr>
          </a:lstStyle>
          <a:p>
            <a:pPr lvl="0"/>
            <a:endParaRPr lang="-"/>
          </a:p>
        </p:txBody>
      </p:sp>
      <p:sp>
        <p:nvSpPr>
          <p:cNvPr id="4" name="Slide Number Placeholder 3">
            <a:extLst>
              <a:ext uri="{FF2B5EF4-FFF2-40B4-BE49-F238E27FC236}">
                <a16:creationId xmlns:a16="http://schemas.microsoft.com/office/drawing/2014/main" id="{79D69DAC-02B0-3E20-A953-14B658602086}"/>
              </a:ext>
            </a:extLst>
          </p:cNvPr>
          <p:cNvSpPr txBox="1">
            <a:spLocks noGrp="1"/>
          </p:cNvSpPr>
          <p:nvPr>
            <p:ph type="sldNum" sz="quarter" idx="8"/>
          </p:nvPr>
        </p:nvSpPr>
        <p:spPr/>
        <p:txBody>
          <a:bodyPr/>
          <a:lstStyle>
            <a:lvl1pPr>
              <a:defRPr/>
            </a:lvl1pPr>
          </a:lstStyle>
          <a:p>
            <a:pPr lvl="0"/>
            <a:fld id="{70094886-9E41-401E-989A-610E78209247}" type="slidenum">
              <a:t>‹#›</a:t>
            </a:fld>
            <a:endParaRPr lang="-"/>
          </a:p>
        </p:txBody>
      </p:sp>
    </p:spTree>
    <p:extLst>
      <p:ext uri="{BB962C8B-B14F-4D97-AF65-F5344CB8AC3E}">
        <p14:creationId xmlns:p14="http://schemas.microsoft.com/office/powerpoint/2010/main" val="188001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2EC33-2551-C866-61EA-83EDC8285C96}"/>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
          </a:p>
        </p:txBody>
      </p:sp>
      <p:sp>
        <p:nvSpPr>
          <p:cNvPr id="3" name="Content Placeholder 2">
            <a:extLst>
              <a:ext uri="{FF2B5EF4-FFF2-40B4-BE49-F238E27FC236}">
                <a16:creationId xmlns:a16="http://schemas.microsoft.com/office/drawing/2014/main" id="{88D653BF-D220-EEB5-E218-B24EBE4AE817}"/>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
          </a:p>
        </p:txBody>
      </p:sp>
      <p:sp>
        <p:nvSpPr>
          <p:cNvPr id="4" name="Text Placeholder 3">
            <a:extLst>
              <a:ext uri="{FF2B5EF4-FFF2-40B4-BE49-F238E27FC236}">
                <a16:creationId xmlns:a16="http://schemas.microsoft.com/office/drawing/2014/main" id="{76A18C12-02F1-9019-A231-F5518104C2C4}"/>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349D4919-255A-D2DB-5ED2-8091289F7778}"/>
              </a:ext>
            </a:extLst>
          </p:cNvPr>
          <p:cNvSpPr txBox="1">
            <a:spLocks noGrp="1"/>
          </p:cNvSpPr>
          <p:nvPr>
            <p:ph type="dt" sz="half" idx="7"/>
          </p:nvPr>
        </p:nvSpPr>
        <p:spPr/>
        <p:txBody>
          <a:bodyPr/>
          <a:lstStyle>
            <a:lvl1pPr>
              <a:defRPr/>
            </a:lvl1pPr>
          </a:lstStyle>
          <a:p>
            <a:pPr lvl="0"/>
            <a:fld id="{18C1AA7C-C746-4A71-908B-71F204366046}" type="datetime1">
              <a:rPr lang="-"/>
              <a:pPr lvl="0"/>
              <a:t>08/30/2024</a:t>
            </a:fld>
            <a:endParaRPr lang="-"/>
          </a:p>
        </p:txBody>
      </p:sp>
      <p:sp>
        <p:nvSpPr>
          <p:cNvPr id="6" name="Footer Placeholder 5">
            <a:extLst>
              <a:ext uri="{FF2B5EF4-FFF2-40B4-BE49-F238E27FC236}">
                <a16:creationId xmlns:a16="http://schemas.microsoft.com/office/drawing/2014/main" id="{05129BA6-6280-29D1-41CD-4FD61B64BDC9}"/>
              </a:ext>
            </a:extLst>
          </p:cNvPr>
          <p:cNvSpPr txBox="1">
            <a:spLocks noGrp="1"/>
          </p:cNvSpPr>
          <p:nvPr>
            <p:ph type="ftr" sz="quarter" idx="9"/>
          </p:nvPr>
        </p:nvSpPr>
        <p:spPr/>
        <p:txBody>
          <a:bodyPr/>
          <a:lstStyle>
            <a:lvl1pPr>
              <a:defRPr/>
            </a:lvl1pPr>
          </a:lstStyle>
          <a:p>
            <a:pPr lvl="0"/>
            <a:endParaRPr lang="-"/>
          </a:p>
        </p:txBody>
      </p:sp>
      <p:sp>
        <p:nvSpPr>
          <p:cNvPr id="7" name="Slide Number Placeholder 6">
            <a:extLst>
              <a:ext uri="{FF2B5EF4-FFF2-40B4-BE49-F238E27FC236}">
                <a16:creationId xmlns:a16="http://schemas.microsoft.com/office/drawing/2014/main" id="{C8BE19AE-73A5-D5DE-3077-640989B7A589}"/>
              </a:ext>
            </a:extLst>
          </p:cNvPr>
          <p:cNvSpPr txBox="1">
            <a:spLocks noGrp="1"/>
          </p:cNvSpPr>
          <p:nvPr>
            <p:ph type="sldNum" sz="quarter" idx="8"/>
          </p:nvPr>
        </p:nvSpPr>
        <p:spPr/>
        <p:txBody>
          <a:bodyPr/>
          <a:lstStyle>
            <a:lvl1pPr>
              <a:defRPr/>
            </a:lvl1pPr>
          </a:lstStyle>
          <a:p>
            <a:pPr lvl="0"/>
            <a:fld id="{84D2FA62-26AC-4FB0-9B85-1AD22FE8BB1E}" type="slidenum">
              <a:t>‹#›</a:t>
            </a:fld>
            <a:endParaRPr lang="-"/>
          </a:p>
        </p:txBody>
      </p:sp>
    </p:spTree>
    <p:extLst>
      <p:ext uri="{BB962C8B-B14F-4D97-AF65-F5344CB8AC3E}">
        <p14:creationId xmlns:p14="http://schemas.microsoft.com/office/powerpoint/2010/main" val="2374155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1F619-CEE9-31B4-AC2B-EB131FF03E54}"/>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
          </a:p>
        </p:txBody>
      </p:sp>
      <p:sp>
        <p:nvSpPr>
          <p:cNvPr id="3" name="Picture Placeholder 2">
            <a:extLst>
              <a:ext uri="{FF2B5EF4-FFF2-40B4-BE49-F238E27FC236}">
                <a16:creationId xmlns:a16="http://schemas.microsoft.com/office/drawing/2014/main" id="{B502EBD8-B0D3-EF56-72FC-526C4F9E3105}"/>
              </a:ext>
            </a:extLst>
          </p:cNvPr>
          <p:cNvSpPr txBox="1">
            <a:spLocks noGrp="1"/>
          </p:cNvSpPr>
          <p:nvPr>
            <p:ph type="pic" idx="1"/>
          </p:nvPr>
        </p:nvSpPr>
        <p:spPr>
          <a:xfrm>
            <a:off x="5183184" y="987423"/>
            <a:ext cx="6172200" cy="4873623"/>
          </a:xfrm>
        </p:spPr>
        <p:txBody>
          <a:bodyPr/>
          <a:lstStyle>
            <a:lvl1pPr marL="0" indent="0">
              <a:buNone/>
              <a:defRPr lang="-" sz="3200"/>
            </a:lvl1pPr>
          </a:lstStyle>
          <a:p>
            <a:pPr lvl="0"/>
            <a:endParaRPr lang="-"/>
          </a:p>
        </p:txBody>
      </p:sp>
      <p:sp>
        <p:nvSpPr>
          <p:cNvPr id="4" name="Text Placeholder 3">
            <a:extLst>
              <a:ext uri="{FF2B5EF4-FFF2-40B4-BE49-F238E27FC236}">
                <a16:creationId xmlns:a16="http://schemas.microsoft.com/office/drawing/2014/main" id="{AFD4EECF-2E62-430F-7195-9A1408481C27}"/>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1DB708DE-88F0-BABD-AD87-2323AE9155F8}"/>
              </a:ext>
            </a:extLst>
          </p:cNvPr>
          <p:cNvSpPr txBox="1">
            <a:spLocks noGrp="1"/>
          </p:cNvSpPr>
          <p:nvPr>
            <p:ph type="dt" sz="half" idx="7"/>
          </p:nvPr>
        </p:nvSpPr>
        <p:spPr/>
        <p:txBody>
          <a:bodyPr/>
          <a:lstStyle>
            <a:lvl1pPr>
              <a:defRPr/>
            </a:lvl1pPr>
          </a:lstStyle>
          <a:p>
            <a:pPr lvl="0"/>
            <a:fld id="{67A8E825-9F09-4C91-A0E4-C71BDDD6C494}" type="datetime1">
              <a:rPr lang="-"/>
              <a:pPr lvl="0"/>
              <a:t>08/30/2024</a:t>
            </a:fld>
            <a:endParaRPr lang="-"/>
          </a:p>
        </p:txBody>
      </p:sp>
      <p:sp>
        <p:nvSpPr>
          <p:cNvPr id="6" name="Footer Placeholder 5">
            <a:extLst>
              <a:ext uri="{FF2B5EF4-FFF2-40B4-BE49-F238E27FC236}">
                <a16:creationId xmlns:a16="http://schemas.microsoft.com/office/drawing/2014/main" id="{4F651791-6A8C-D0EE-9051-C1905F9F39C5}"/>
              </a:ext>
            </a:extLst>
          </p:cNvPr>
          <p:cNvSpPr txBox="1">
            <a:spLocks noGrp="1"/>
          </p:cNvSpPr>
          <p:nvPr>
            <p:ph type="ftr" sz="quarter" idx="9"/>
          </p:nvPr>
        </p:nvSpPr>
        <p:spPr/>
        <p:txBody>
          <a:bodyPr/>
          <a:lstStyle>
            <a:lvl1pPr>
              <a:defRPr/>
            </a:lvl1pPr>
          </a:lstStyle>
          <a:p>
            <a:pPr lvl="0"/>
            <a:endParaRPr lang="-"/>
          </a:p>
        </p:txBody>
      </p:sp>
      <p:sp>
        <p:nvSpPr>
          <p:cNvPr id="7" name="Slide Number Placeholder 6">
            <a:extLst>
              <a:ext uri="{FF2B5EF4-FFF2-40B4-BE49-F238E27FC236}">
                <a16:creationId xmlns:a16="http://schemas.microsoft.com/office/drawing/2014/main" id="{252DB38E-E8ED-698B-C9AA-E8FDB3266CE4}"/>
              </a:ext>
            </a:extLst>
          </p:cNvPr>
          <p:cNvSpPr txBox="1">
            <a:spLocks noGrp="1"/>
          </p:cNvSpPr>
          <p:nvPr>
            <p:ph type="sldNum" sz="quarter" idx="8"/>
          </p:nvPr>
        </p:nvSpPr>
        <p:spPr/>
        <p:txBody>
          <a:bodyPr/>
          <a:lstStyle>
            <a:lvl1pPr>
              <a:defRPr/>
            </a:lvl1pPr>
          </a:lstStyle>
          <a:p>
            <a:pPr lvl="0"/>
            <a:fld id="{BDF39F66-AB30-486A-9A13-02BE9F0E0275}" type="slidenum">
              <a:t>‹#›</a:t>
            </a:fld>
            <a:endParaRPr lang="-"/>
          </a:p>
        </p:txBody>
      </p:sp>
    </p:spTree>
    <p:extLst>
      <p:ext uri="{BB962C8B-B14F-4D97-AF65-F5344CB8AC3E}">
        <p14:creationId xmlns:p14="http://schemas.microsoft.com/office/powerpoint/2010/main" val="2866385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A75835-14B6-EC70-8B46-3F9B2AE9568C}"/>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
          </a:p>
        </p:txBody>
      </p:sp>
      <p:sp>
        <p:nvSpPr>
          <p:cNvPr id="3" name="Text Placeholder 2">
            <a:extLst>
              <a:ext uri="{FF2B5EF4-FFF2-40B4-BE49-F238E27FC236}">
                <a16:creationId xmlns:a16="http://schemas.microsoft.com/office/drawing/2014/main" id="{592C65EE-9368-8896-8C98-BEEE417BD641}"/>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
          </a:p>
        </p:txBody>
      </p:sp>
      <p:sp>
        <p:nvSpPr>
          <p:cNvPr id="4" name="Date Placeholder 3">
            <a:extLst>
              <a:ext uri="{FF2B5EF4-FFF2-40B4-BE49-F238E27FC236}">
                <a16:creationId xmlns:a16="http://schemas.microsoft.com/office/drawing/2014/main" id="{4B8BEC54-DB81-9EE6-347E-AD0DF5AA2A54}"/>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 sz="1200" b="0" i="0" u="none" strike="noStrike" kern="1200" cap="none" spc="0" baseline="0">
                <a:solidFill>
                  <a:srgbClr val="767676"/>
                </a:solidFill>
                <a:uFillTx/>
                <a:latin typeface="Aptos"/>
              </a:defRPr>
            </a:lvl1pPr>
          </a:lstStyle>
          <a:p>
            <a:pPr lvl="0"/>
            <a:fld id="{9601B21F-C255-424B-8161-041346CF46A1}" type="datetime1">
              <a:rPr lang="-"/>
              <a:pPr lvl="0"/>
              <a:t>08/30/2024</a:t>
            </a:fld>
            <a:endParaRPr lang="-"/>
          </a:p>
        </p:txBody>
      </p:sp>
      <p:sp>
        <p:nvSpPr>
          <p:cNvPr id="5" name="Footer Placeholder 4">
            <a:extLst>
              <a:ext uri="{FF2B5EF4-FFF2-40B4-BE49-F238E27FC236}">
                <a16:creationId xmlns:a16="http://schemas.microsoft.com/office/drawing/2014/main" id="{CC199B4D-1509-ED91-BCFB-DB81522AF3E0}"/>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 sz="1200" b="0" i="0" u="none" strike="noStrike" kern="1200" cap="none" spc="0" baseline="0">
                <a:solidFill>
                  <a:srgbClr val="767676"/>
                </a:solidFill>
                <a:uFillTx/>
                <a:latin typeface="Aptos"/>
              </a:defRPr>
            </a:lvl1pPr>
          </a:lstStyle>
          <a:p>
            <a:pPr lvl="0"/>
            <a:endParaRPr lang="-"/>
          </a:p>
        </p:txBody>
      </p:sp>
      <p:sp>
        <p:nvSpPr>
          <p:cNvPr id="6" name="Slide Number Placeholder 5">
            <a:extLst>
              <a:ext uri="{FF2B5EF4-FFF2-40B4-BE49-F238E27FC236}">
                <a16:creationId xmlns:a16="http://schemas.microsoft.com/office/drawing/2014/main" id="{56DA5C95-9C20-1B3F-7A42-FB665A49DDB5}"/>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 sz="1200" b="0" i="0" u="none" strike="noStrike" kern="1200" cap="none" spc="0" baseline="0">
                <a:solidFill>
                  <a:srgbClr val="767676"/>
                </a:solidFill>
                <a:uFillTx/>
                <a:latin typeface="Aptos"/>
              </a:defRPr>
            </a:lvl1pPr>
          </a:lstStyle>
          <a:p>
            <a:pPr lvl="0"/>
            <a:fld id="{52B479BE-21D1-4DC7-BDD2-7F3D8E5436BA}" type="slidenum">
              <a:t>‹#›</a:t>
            </a:fld>
            <a:endParaRPr lang="-"/>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Aptos Display"/>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Aptos"/>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Aptos"/>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Aptos"/>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Aptos"/>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Apto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3" Type="http://schemas.openxmlformats.org/officeDocument/2006/relationships/hyperlink" Target="https://www.smashingmagazine.com/" TargetMode="External"/><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3" Type="http://schemas.openxmlformats.org/officeDocument/2006/relationships/hyperlink" Target="mailto:jsjjdjasd@jdjd.com" TargetMode="External"/><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3" Type="http://schemas.openxmlformats.org/officeDocument/2006/relationships/hyperlink" Target="https://swagger.io/" TargetMode="External"/><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0.xml"/><Relationship Id="rId1" Type="http://schemas.openxmlformats.org/officeDocument/2006/relationships/slideLayout" Target="../slideLayouts/slideLayout4.xml"/><Relationship Id="rId4" Type="http://schemas.openxmlformats.org/officeDocument/2006/relationships/hyperlink" Target="http://localhost:8080/swagger-ui/index.html#/" TargetMode="External"/></Relationships>
</file>

<file path=ppt/slides/_rels/slide149.xml.rels><?xml version="1.0" encoding="UTF-8" standalone="yes"?>
<Relationships xmlns="http://schemas.openxmlformats.org/package/2006/relationships"><Relationship Id="rId3" Type="http://schemas.openxmlformats.org/officeDocument/2006/relationships/hyperlink" Target="https://editor.swagger.io/" TargetMode="External"/><Relationship Id="rId2" Type="http://schemas.openxmlformats.org/officeDocument/2006/relationships/notesSlide" Target="../notesSlides/notesSlide10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8.xml"/><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9.xml"/><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3" Type="http://schemas.openxmlformats.org/officeDocument/2006/relationships/hyperlink" Target="https://kafka.apache.org/quickstart" TargetMode="External"/><Relationship Id="rId2" Type="http://schemas.openxmlformats.org/officeDocument/2006/relationships/notesSlide" Target="../notesSlides/notesSlide122.xml"/><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name="Slide17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0420D-1A65-9E0D-A19F-7D60B7B50AC9}"/>
              </a:ext>
            </a:extLst>
          </p:cNvPr>
          <p:cNvSpPr txBox="1">
            <a:spLocks noGrp="1"/>
          </p:cNvSpPr>
          <p:nvPr>
            <p:ph type="title"/>
          </p:nvPr>
        </p:nvSpPr>
        <p:spPr>
          <a:xfrm>
            <a:off x="643472" y="623392"/>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dirty="0"/>
              <a:t>Spring</a:t>
            </a:r>
          </a:p>
        </p:txBody>
      </p:sp>
      <p:cxnSp>
        <p:nvCxnSpPr>
          <p:cNvPr id="3" name="Straight Connector 9">
            <a:extLst>
              <a:ext uri="{FF2B5EF4-FFF2-40B4-BE49-F238E27FC236}">
                <a16:creationId xmlns:a16="http://schemas.microsoft.com/office/drawing/2014/main" id="{9E58FA33-8E29-D607-6B2D-2143791F90F6}"/>
              </a:ext>
            </a:extLst>
          </p:cNvPr>
          <p:cNvCxnSpPr/>
          <p:nvPr/>
        </p:nvCxnSpPr>
        <p:spPr>
          <a:xfrm>
            <a:off x="4992852" y="896816"/>
            <a:ext cx="6601072"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E9B82E75-3CAD-8A11-3EE4-097C90F5BB4F}"/>
              </a:ext>
            </a:extLst>
          </p:cNvPr>
          <p:cNvCxnSpPr/>
          <p:nvPr/>
        </p:nvCxnSpPr>
        <p:spPr>
          <a:xfrm>
            <a:off x="5016343" y="6333637"/>
            <a:ext cx="6577581"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4726E4D9-CA7E-8084-D0E9-31C7D7D4E2CD}"/>
              </a:ext>
            </a:extLst>
          </p:cNvPr>
          <p:cNvSpPr/>
          <p:nvPr/>
        </p:nvSpPr>
        <p:spPr>
          <a:xfrm>
            <a:off x="1568680" y="2844222"/>
            <a:ext cx="1542409"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Agenda </a:t>
            </a:r>
            <a:endParaRPr lang="en-US" sz="3200" b="0" i="0" u="none" strike="noStrike" kern="1200" cap="none" spc="0" baseline="0">
              <a:solidFill>
                <a:srgbClr val="000000"/>
              </a:solidFill>
              <a:uFillTx/>
              <a:latin typeface="Calibri"/>
            </a:endParaRPr>
          </a:p>
        </p:txBody>
      </p:sp>
      <p:sp>
        <p:nvSpPr>
          <p:cNvPr id="6" name="TextBox 7">
            <a:extLst>
              <a:ext uri="{FF2B5EF4-FFF2-40B4-BE49-F238E27FC236}">
                <a16:creationId xmlns:a16="http://schemas.microsoft.com/office/drawing/2014/main" id="{81A81526-865B-C83C-6D61-B3A63F61644A}"/>
              </a:ext>
            </a:extLst>
          </p:cNvPr>
          <p:cNvSpPr txBox="1"/>
          <p:nvPr/>
        </p:nvSpPr>
        <p:spPr>
          <a:xfrm>
            <a:off x="5137937" y="1021824"/>
            <a:ext cx="6093232" cy="5186805"/>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90000"/>
              </a:lnSpc>
              <a:spcBef>
                <a:spcPts val="1200"/>
              </a:spcBef>
              <a:spcAft>
                <a:spcPts val="0"/>
              </a:spcAft>
              <a:buClr>
                <a:srgbClr val="E01A26"/>
              </a:buClr>
              <a:buSzPts val="1500"/>
              <a:buFont typeface="Noto Sans Symbols"/>
              <a:buChar char="❖"/>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Nunito" pitchFamily="2"/>
              </a:rPr>
              <a:t>Introduction</a:t>
            </a:r>
          </a:p>
          <a:p>
            <a:pPr marL="285750" marR="0" lvl="0" indent="-285750" algn="l" defTabSz="914400" rtl="0" fontAlgn="auto" hangingPunct="1">
              <a:lnSpc>
                <a:spcPct val="90000"/>
              </a:lnSpc>
              <a:spcBef>
                <a:spcPts val="1200"/>
              </a:spcBef>
              <a:spcAft>
                <a:spcPts val="0"/>
              </a:spcAft>
              <a:buClr>
                <a:srgbClr val="E01A26"/>
              </a:buClr>
              <a:buSzPts val="1500"/>
              <a:buFont typeface="Noto Sans Symbols"/>
              <a:buChar char="❖"/>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Nunito" pitchFamily="2"/>
              </a:rPr>
              <a:t>Spring Core Container</a:t>
            </a:r>
          </a:p>
          <a:p>
            <a:pPr marL="285750" marR="0" lvl="0" indent="-285750" algn="l" defTabSz="914400" rtl="0" fontAlgn="auto" hangingPunct="1">
              <a:lnSpc>
                <a:spcPct val="90000"/>
              </a:lnSpc>
              <a:spcBef>
                <a:spcPts val="1200"/>
              </a:spcBef>
              <a:spcAft>
                <a:spcPts val="0"/>
              </a:spcAft>
              <a:buClr>
                <a:srgbClr val="E01A26"/>
              </a:buClr>
              <a:buSzPts val="1500"/>
              <a:buFont typeface="Noto Sans Symbols"/>
              <a:buChar char="❖"/>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Nunito" pitchFamily="2"/>
              </a:rPr>
              <a:t>Spring Beans</a:t>
            </a:r>
          </a:p>
          <a:p>
            <a:pPr marL="285750" marR="0" lvl="0" indent="-285750" algn="l" defTabSz="914400" rtl="0" fontAlgn="auto" hangingPunct="1">
              <a:lnSpc>
                <a:spcPct val="90000"/>
              </a:lnSpc>
              <a:spcBef>
                <a:spcPts val="1200"/>
              </a:spcBef>
              <a:spcAft>
                <a:spcPts val="0"/>
              </a:spcAft>
              <a:buClr>
                <a:srgbClr val="E01A26"/>
              </a:buClr>
              <a:buSzPts val="1500"/>
              <a:buFont typeface="Noto Sans Symbols"/>
              <a:buChar char="❖"/>
              <a:tabLst/>
              <a:defRPr sz="1800" b="0" i="0" u="none" strike="noStrike" kern="0" cap="none" spc="0" baseline="0">
                <a:solidFill>
                  <a:srgbClr val="000000"/>
                </a:solidFill>
                <a:uFillTx/>
              </a:defRPr>
            </a:pPr>
            <a:r>
              <a:rPr lang="en-US" dirty="0">
                <a:solidFill>
                  <a:srgbClr val="000000"/>
                </a:solidFill>
                <a:latin typeface="Nunito" pitchFamily="2"/>
              </a:rPr>
              <a:t>Spring AOP</a:t>
            </a:r>
            <a:endParaRPr lang="en-US" sz="1800" b="0" i="0" u="none" strike="noStrike" kern="1200" cap="none" spc="0" baseline="0" dirty="0">
              <a:solidFill>
                <a:srgbClr val="000000"/>
              </a:solidFill>
              <a:uFillTx/>
              <a:latin typeface="Nunito" pitchFamily="2"/>
            </a:endParaRPr>
          </a:p>
          <a:p>
            <a:pPr marL="285750" marR="0" lvl="0" indent="-285750" algn="l" defTabSz="914400" rtl="0" fontAlgn="auto" hangingPunct="1">
              <a:lnSpc>
                <a:spcPct val="90000"/>
              </a:lnSpc>
              <a:spcBef>
                <a:spcPts val="1200"/>
              </a:spcBef>
              <a:spcAft>
                <a:spcPts val="0"/>
              </a:spcAft>
              <a:buClr>
                <a:srgbClr val="E01A26"/>
              </a:buClr>
              <a:buSzPts val="1500"/>
              <a:buFont typeface="Noto Sans Symbols"/>
              <a:buChar char="❖"/>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Nunito" pitchFamily="2"/>
              </a:rPr>
              <a:t>Spring Properties</a:t>
            </a:r>
          </a:p>
          <a:p>
            <a:pPr marL="285750" marR="0" lvl="0" indent="-285750" algn="l" defTabSz="914400" rtl="0" fontAlgn="auto" hangingPunct="1">
              <a:lnSpc>
                <a:spcPct val="90000"/>
              </a:lnSpc>
              <a:spcBef>
                <a:spcPts val="1200"/>
              </a:spcBef>
              <a:spcAft>
                <a:spcPts val="0"/>
              </a:spcAft>
              <a:buClr>
                <a:srgbClr val="E01A26"/>
              </a:buClr>
              <a:buSzPts val="1500"/>
              <a:buFont typeface="Noto Sans Symbols"/>
              <a:buChar char="❖"/>
              <a:tabLst/>
              <a:defRPr sz="1800" b="0" i="0" u="none" strike="noStrike" kern="0" cap="none" spc="0" baseline="0">
                <a:solidFill>
                  <a:srgbClr val="000000"/>
                </a:solidFill>
                <a:uFillTx/>
              </a:defRPr>
            </a:pPr>
            <a:r>
              <a:rPr lang="en-US" dirty="0">
                <a:solidFill>
                  <a:srgbClr val="000000"/>
                </a:solidFill>
                <a:latin typeface="Nunito" pitchFamily="2"/>
              </a:rPr>
              <a:t>Spring JPA</a:t>
            </a:r>
            <a:endParaRPr lang="en-US" sz="1800" b="0" i="0" u="none" strike="noStrike" kern="1200" cap="none" spc="0" baseline="0" dirty="0">
              <a:solidFill>
                <a:srgbClr val="000000"/>
              </a:solidFill>
              <a:uFillTx/>
              <a:latin typeface="Nunito" pitchFamily="2"/>
            </a:endParaRPr>
          </a:p>
          <a:p>
            <a:pPr marL="285750" marR="0" lvl="0" indent="-285750" algn="l" defTabSz="914400" rtl="0" fontAlgn="auto" hangingPunct="1">
              <a:lnSpc>
                <a:spcPct val="90000"/>
              </a:lnSpc>
              <a:spcBef>
                <a:spcPts val="1200"/>
              </a:spcBef>
              <a:spcAft>
                <a:spcPts val="0"/>
              </a:spcAft>
              <a:buClr>
                <a:srgbClr val="E01A26"/>
              </a:buClr>
              <a:buSzPts val="1500"/>
              <a:buFont typeface="Noto Sans Symbols"/>
              <a:buChar char="❖"/>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Nunito" pitchFamily="2"/>
              </a:rPr>
              <a:t>Spring Boot</a:t>
            </a:r>
          </a:p>
          <a:p>
            <a:pPr marL="285750" marR="0" lvl="0" indent="-285750" algn="l" defTabSz="914400" rtl="0" fontAlgn="auto" hangingPunct="1">
              <a:lnSpc>
                <a:spcPct val="90000"/>
              </a:lnSpc>
              <a:spcBef>
                <a:spcPts val="1200"/>
              </a:spcBef>
              <a:spcAft>
                <a:spcPts val="0"/>
              </a:spcAft>
              <a:buClr>
                <a:srgbClr val="E01A26"/>
              </a:buClr>
              <a:buSzPts val="1500"/>
              <a:buFont typeface="Noto Sans Symbols"/>
              <a:buChar char="❖"/>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Nunito" pitchFamily="2"/>
              </a:rPr>
              <a:t>Spring Data JPA </a:t>
            </a:r>
          </a:p>
          <a:p>
            <a:pPr marL="285750" marR="0" lvl="0" indent="-285750" algn="l" defTabSz="914400" rtl="0" fontAlgn="auto" hangingPunct="1">
              <a:lnSpc>
                <a:spcPct val="90000"/>
              </a:lnSpc>
              <a:spcBef>
                <a:spcPts val="1200"/>
              </a:spcBef>
              <a:spcAft>
                <a:spcPts val="0"/>
              </a:spcAft>
              <a:buClr>
                <a:srgbClr val="E01A26"/>
              </a:buClr>
              <a:buSzPts val="1500"/>
              <a:buFont typeface="Noto Sans Symbols"/>
              <a:buChar char="❖"/>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Nunito" pitchFamily="2"/>
              </a:rPr>
              <a:t>Spring Data NOSQL</a:t>
            </a:r>
          </a:p>
          <a:p>
            <a:pPr marL="285750" marR="0" lvl="0" indent="-285750" algn="l" defTabSz="914400" rtl="0" fontAlgn="auto" hangingPunct="1">
              <a:lnSpc>
                <a:spcPct val="90000"/>
              </a:lnSpc>
              <a:spcBef>
                <a:spcPts val="1200"/>
              </a:spcBef>
              <a:spcAft>
                <a:spcPts val="0"/>
              </a:spcAft>
              <a:buClr>
                <a:srgbClr val="E01A26"/>
              </a:buClr>
              <a:buSzPts val="1500"/>
              <a:buFont typeface="Noto Sans Symbols"/>
              <a:buChar char="❖"/>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Nunito" pitchFamily="2"/>
              </a:rPr>
              <a:t>Spring MVC &amp; REST ( Feigns)</a:t>
            </a:r>
          </a:p>
          <a:p>
            <a:pPr marL="285750" marR="0" lvl="0" indent="-285750" algn="l" defTabSz="914400" rtl="0" fontAlgn="auto" hangingPunct="1">
              <a:lnSpc>
                <a:spcPct val="90000"/>
              </a:lnSpc>
              <a:spcBef>
                <a:spcPts val="1200"/>
              </a:spcBef>
              <a:spcAft>
                <a:spcPts val="0"/>
              </a:spcAft>
              <a:buClr>
                <a:srgbClr val="E01A26"/>
              </a:buClr>
              <a:buSzPts val="1500"/>
              <a:buFont typeface="Noto Sans Symbols"/>
              <a:buChar char="❖"/>
              <a:tabLst/>
              <a:defRPr sz="1800" b="0" i="0" u="none" strike="noStrike" kern="0" cap="none" spc="0" baseline="0">
                <a:solidFill>
                  <a:srgbClr val="000000"/>
                </a:solidFill>
                <a:uFillTx/>
              </a:defRPr>
            </a:pPr>
            <a:r>
              <a:rPr lang="en-US" sz="1800" b="0" i="0" u="none" strike="noStrike" kern="0" cap="none" spc="0" baseline="0" dirty="0">
                <a:solidFill>
                  <a:srgbClr val="000000"/>
                </a:solidFill>
                <a:uFillTx/>
                <a:latin typeface="Nunito" pitchFamily="2"/>
              </a:rPr>
              <a:t>Spring Security</a:t>
            </a:r>
          </a:p>
          <a:p>
            <a:pPr marL="285750" marR="0" lvl="0" indent="-285750" algn="l" defTabSz="914400" rtl="0" fontAlgn="auto" hangingPunct="1">
              <a:lnSpc>
                <a:spcPct val="90000"/>
              </a:lnSpc>
              <a:spcBef>
                <a:spcPts val="1200"/>
              </a:spcBef>
              <a:spcAft>
                <a:spcPts val="0"/>
              </a:spcAft>
              <a:buClr>
                <a:srgbClr val="E01A26"/>
              </a:buClr>
              <a:buSzPts val="1500"/>
              <a:buFont typeface="Noto Sans Symbols"/>
              <a:buChar char="❖"/>
              <a:tabLst/>
              <a:defRPr sz="1800" b="0" i="0" u="none" strike="noStrike" kern="0" cap="none" spc="0" baseline="0">
                <a:solidFill>
                  <a:srgbClr val="000000"/>
                </a:solidFill>
                <a:uFillTx/>
              </a:defRPr>
            </a:pPr>
            <a:r>
              <a:rPr lang="en-US" sz="1800" b="0" i="0" u="none" strike="noStrike" kern="0" cap="none" spc="0" baseline="0" dirty="0">
                <a:solidFill>
                  <a:srgbClr val="000000"/>
                </a:solidFill>
                <a:uFillTx/>
                <a:latin typeface="Nunito" pitchFamily="2"/>
              </a:rPr>
              <a:t>Spring Apache Kafka</a:t>
            </a:r>
            <a:endParaRPr lang="en-US" sz="1800" b="0" i="0" u="none" strike="noStrike" kern="1200" cap="none" spc="0" baseline="0" dirty="0">
              <a:solidFill>
                <a:srgbClr val="000000"/>
              </a:solidFill>
              <a:uFillTx/>
              <a:latin typeface="Nunito" pitchFamily="2"/>
            </a:endParaRPr>
          </a:p>
          <a:p>
            <a:pPr marL="285750" marR="0" lvl="0" indent="-285750" algn="l" defTabSz="914400" rtl="0" fontAlgn="auto" hangingPunct="1">
              <a:lnSpc>
                <a:spcPct val="90000"/>
              </a:lnSpc>
              <a:spcBef>
                <a:spcPts val="1200"/>
              </a:spcBef>
              <a:spcAft>
                <a:spcPts val="0"/>
              </a:spcAft>
              <a:buClr>
                <a:srgbClr val="E01A26"/>
              </a:buClr>
              <a:buSzPts val="1500"/>
              <a:buFont typeface="Noto Sans Symbols"/>
              <a:buChar char="❖"/>
              <a:tabLst/>
              <a:defRPr sz="1800" b="0" i="0" u="none" strike="noStrike" kern="0" cap="none" spc="0" baseline="0">
                <a:solidFill>
                  <a:srgbClr val="000000"/>
                </a:solidFill>
                <a:uFillTx/>
              </a:defRPr>
            </a:pPr>
            <a:r>
              <a:rPr lang="en-US" kern="0" dirty="0">
                <a:solidFill>
                  <a:srgbClr val="000000"/>
                </a:solidFill>
                <a:latin typeface="Nunito" pitchFamily="2"/>
              </a:rPr>
              <a:t>Spring Testing </a:t>
            </a:r>
            <a:endParaRPr lang="en-US" sz="1800" b="0" i="0" u="none" strike="noStrike" kern="1200" cap="none" spc="0" baseline="0" dirty="0">
              <a:solidFill>
                <a:srgbClr val="000000"/>
              </a:solidFill>
              <a:uFillTx/>
              <a:latin typeface="Nunito" pitchFamily="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19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F11AC-8C69-ABDA-142D-9D67151D7D73}"/>
              </a:ext>
            </a:extLst>
          </p:cNvPr>
          <p:cNvSpPr txBox="1">
            <a:spLocks noGrp="1"/>
          </p:cNvSpPr>
          <p:nvPr>
            <p:ph type="title"/>
          </p:nvPr>
        </p:nvSpPr>
        <p:spPr>
          <a:xfrm>
            <a:off x="643472" y="623392"/>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9AD12590-0EF4-D6C2-3BF5-4079166559B4}"/>
              </a:ext>
            </a:extLst>
          </p:cNvPr>
          <p:cNvCxnSpPr/>
          <p:nvPr/>
        </p:nvCxnSpPr>
        <p:spPr>
          <a:xfrm>
            <a:off x="4085008" y="2230450"/>
            <a:ext cx="6601072"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FCCE260C-B797-91BC-D28D-01F1E69F3426}"/>
              </a:ext>
            </a:extLst>
          </p:cNvPr>
          <p:cNvCxnSpPr/>
          <p:nvPr/>
        </p:nvCxnSpPr>
        <p:spPr>
          <a:xfrm>
            <a:off x="4290977" y="6705066"/>
            <a:ext cx="6577581" cy="0"/>
          </a:xfrm>
          <a:prstGeom prst="straightConnector1">
            <a:avLst/>
          </a:prstGeom>
          <a:noFill/>
          <a:ln w="6345" cap="flat">
            <a:solidFill>
              <a:srgbClr val="4472C4"/>
            </a:solidFill>
            <a:prstDash val="solid"/>
            <a:miter/>
          </a:ln>
        </p:spPr>
      </p:cxnSp>
      <p:sp>
        <p:nvSpPr>
          <p:cNvPr id="5" name="Google Shape;315;p9">
            <a:extLst>
              <a:ext uri="{FF2B5EF4-FFF2-40B4-BE49-F238E27FC236}">
                <a16:creationId xmlns:a16="http://schemas.microsoft.com/office/drawing/2014/main" id="{D8AC3D0F-EE79-2775-3BE7-40798B8C7252}"/>
              </a:ext>
            </a:extLst>
          </p:cNvPr>
          <p:cNvSpPr txBox="1"/>
          <p:nvPr/>
        </p:nvSpPr>
        <p:spPr>
          <a:xfrm>
            <a:off x="4007449" y="1818604"/>
            <a:ext cx="6756190" cy="461625"/>
          </a:xfrm>
          <a:prstGeom prst="rect">
            <a:avLst/>
          </a:prstGeom>
          <a:noFill/>
          <a:ln cap="flat">
            <a:noFill/>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a:solidFill>
                  <a:srgbClr val="C55A11"/>
                </a:solidFill>
                <a:uFillTx/>
                <a:latin typeface="var(--font-family-special)"/>
              </a:rPr>
              <a:t>Spring Application Design</a:t>
            </a:r>
          </a:p>
        </p:txBody>
      </p:sp>
      <p:sp>
        <p:nvSpPr>
          <p:cNvPr id="6" name="TextBox 7">
            <a:extLst>
              <a:ext uri="{FF2B5EF4-FFF2-40B4-BE49-F238E27FC236}">
                <a16:creationId xmlns:a16="http://schemas.microsoft.com/office/drawing/2014/main" id="{110EF824-161D-EB42-3F87-BF336C7735A7}"/>
              </a:ext>
            </a:extLst>
          </p:cNvPr>
          <p:cNvSpPr txBox="1"/>
          <p:nvPr/>
        </p:nvSpPr>
        <p:spPr>
          <a:xfrm>
            <a:off x="3927930" y="2912748"/>
            <a:ext cx="4755429" cy="2709203"/>
          </a:xfrm>
          <a:prstGeom prst="rect">
            <a:avLst/>
          </a:prstGeom>
          <a:noFill/>
          <a:ln cap="flat">
            <a:noFill/>
          </a:ln>
        </p:spPr>
        <p:txBody>
          <a:bodyPr vert="horz" wrap="square" lIns="91440" tIns="45720" rIns="91440" bIns="45720" anchor="t" anchorCtr="0" compatLnSpc="1">
            <a:spAutoFit/>
          </a:bodyPr>
          <a:lstStyle/>
          <a:p>
            <a:pPr marL="287341" marR="0" lvl="0" indent="-287341" algn="l" defTabSz="914400" rtl="0" fontAlgn="auto" hangingPunct="1">
              <a:lnSpc>
                <a:spcPct val="90000"/>
              </a:lnSpc>
              <a:spcBef>
                <a:spcPts val="1200"/>
              </a:spcBef>
              <a:spcAft>
                <a:spcPts val="0"/>
              </a:spcAft>
              <a:buClr>
                <a:srgbClr val="FFC000"/>
              </a:buClr>
              <a:buSzPts val="2400"/>
              <a:buChar char="•"/>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Nunito" pitchFamily="2"/>
                <a:ea typeface="Consolas"/>
                <a:cs typeface="Consolas"/>
              </a:rPr>
              <a:t>Every layer is composed of Spring Beans.</a:t>
            </a:r>
          </a:p>
          <a:p>
            <a:pPr marL="287341" marR="0" lvl="0" indent="-287341" algn="l" defTabSz="914400" rtl="0" fontAlgn="auto" hangingPunct="1">
              <a:lnSpc>
                <a:spcPct val="90000"/>
              </a:lnSpc>
              <a:spcBef>
                <a:spcPts val="1200"/>
              </a:spcBef>
              <a:spcAft>
                <a:spcPts val="0"/>
              </a:spcAft>
              <a:buClr>
                <a:srgbClr val="FFC000"/>
              </a:buClr>
              <a:buSzPts val="2400"/>
              <a:buChar char="•"/>
              <a:tabLst/>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Nunito" pitchFamily="2"/>
            </a:endParaRPr>
          </a:p>
          <a:p>
            <a:pPr marL="287341" marR="0" lvl="0" indent="-287341" algn="l" defTabSz="914400" rtl="0" fontAlgn="auto" hangingPunct="1">
              <a:lnSpc>
                <a:spcPct val="90000"/>
              </a:lnSpc>
              <a:spcBef>
                <a:spcPts val="1200"/>
              </a:spcBef>
              <a:spcAft>
                <a:spcPts val="0"/>
              </a:spcAft>
              <a:buClr>
                <a:srgbClr val="FFC000"/>
              </a:buClr>
              <a:buSzPts val="2400"/>
              <a:buChar char="•"/>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Nunito" pitchFamily="2"/>
                <a:ea typeface="Consolas"/>
                <a:cs typeface="Consolas"/>
              </a:rPr>
              <a:t>Components of a ‘lower’ level are injected to higher layer components.</a:t>
            </a:r>
          </a:p>
          <a:p>
            <a:pPr marL="287341" marR="0" lvl="0" indent="-287341" algn="l" defTabSz="914400" rtl="0" fontAlgn="auto" hangingPunct="1">
              <a:lnSpc>
                <a:spcPct val="90000"/>
              </a:lnSpc>
              <a:spcBef>
                <a:spcPts val="1200"/>
              </a:spcBef>
              <a:spcAft>
                <a:spcPts val="0"/>
              </a:spcAft>
              <a:buClr>
                <a:srgbClr val="FFC000"/>
              </a:buClr>
              <a:buSzPts val="2400"/>
              <a:buChar char="•"/>
              <a:tabLst/>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Nunito" pitchFamily="2"/>
              <a:ea typeface="Consolas"/>
              <a:cs typeface="Consolas"/>
            </a:endParaRPr>
          </a:p>
          <a:p>
            <a:pPr marL="287341" marR="0" lvl="0" indent="-287341" algn="l" defTabSz="914400" rtl="0" fontAlgn="auto" hangingPunct="1">
              <a:lnSpc>
                <a:spcPct val="90000"/>
              </a:lnSpc>
              <a:spcBef>
                <a:spcPts val="1200"/>
              </a:spcBef>
              <a:spcAft>
                <a:spcPts val="0"/>
              </a:spcAft>
              <a:buClr>
                <a:srgbClr val="FFC000"/>
              </a:buClr>
              <a:buSzPts val="2400"/>
              <a:buChar char="•"/>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Nunito" pitchFamily="2"/>
                <a:ea typeface="Consolas"/>
                <a:cs typeface="Consolas"/>
              </a:rPr>
              <a:t>Injection on the interfaces gains </a:t>
            </a:r>
            <a:r>
              <a:rPr lang="en-US" sz="1800" b="1" i="0" u="none" strike="noStrike" kern="1200" cap="none" spc="0" baseline="0" dirty="0">
                <a:solidFill>
                  <a:srgbClr val="0063BE"/>
                </a:solidFill>
                <a:uFillTx/>
                <a:latin typeface="Nunito" pitchFamily="2"/>
                <a:ea typeface="Consolas"/>
                <a:cs typeface="Consolas"/>
              </a:rPr>
              <a:t>Loose coupling and separation</a:t>
            </a:r>
            <a:r>
              <a:rPr lang="en-US" sz="1800" b="1" i="0" u="none" strike="noStrike" kern="1200" cap="none" spc="0" baseline="0" dirty="0">
                <a:solidFill>
                  <a:srgbClr val="ED7D31"/>
                </a:solidFill>
                <a:uFillTx/>
                <a:latin typeface="Nunito" pitchFamily="2"/>
                <a:ea typeface="Consolas"/>
                <a:cs typeface="Consolas"/>
              </a:rPr>
              <a:t> </a:t>
            </a:r>
            <a:r>
              <a:rPr lang="en-US" sz="1800" b="0" i="0" u="none" strike="noStrike" kern="1200" cap="none" spc="0" baseline="0" dirty="0">
                <a:solidFill>
                  <a:srgbClr val="000000"/>
                </a:solidFill>
                <a:uFillTx/>
                <a:latin typeface="Nunito" pitchFamily="2"/>
                <a:ea typeface="Consolas"/>
                <a:cs typeface="Consolas"/>
              </a:rPr>
              <a:t>of implementation.</a:t>
            </a:r>
            <a:endParaRPr lang="en-US" sz="1800" b="0" i="0" u="none" strike="noStrike" kern="1200" cap="none" spc="0" baseline="0" dirty="0">
              <a:solidFill>
                <a:srgbClr val="000000"/>
              </a:solidFill>
              <a:uFillTx/>
              <a:latin typeface="Nunito" pitchFamily="2"/>
            </a:endParaRPr>
          </a:p>
        </p:txBody>
      </p:sp>
      <p:pic>
        <p:nvPicPr>
          <p:cNvPr id="7" name="Google Shape;387;p17">
            <a:extLst>
              <a:ext uri="{FF2B5EF4-FFF2-40B4-BE49-F238E27FC236}">
                <a16:creationId xmlns:a16="http://schemas.microsoft.com/office/drawing/2014/main" id="{4AD8C5E2-5E93-3107-5E32-365D413B1C93}"/>
              </a:ext>
            </a:extLst>
          </p:cNvPr>
          <p:cNvPicPr>
            <a:picLocks noChangeAspect="1"/>
          </p:cNvPicPr>
          <p:nvPr/>
        </p:nvPicPr>
        <p:blipFill>
          <a:blip r:embed="rId2">
            <a:alphaModFix/>
          </a:blip>
          <a:srcRect/>
          <a:stretch>
            <a:fillRect/>
          </a:stretch>
        </p:blipFill>
        <p:spPr>
          <a:xfrm>
            <a:off x="5581980" y="2580078"/>
            <a:ext cx="3458781" cy="3522501"/>
          </a:xfrm>
          <a:prstGeom prst="rect">
            <a:avLst/>
          </a:prstGeom>
          <a:noFill/>
          <a:ln cap="flat">
            <a:noFill/>
          </a:ln>
        </p:spPr>
      </p:pic>
      <p:sp>
        <p:nvSpPr>
          <p:cNvPr id="8" name="Rectangle 4">
            <a:extLst>
              <a:ext uri="{FF2B5EF4-FFF2-40B4-BE49-F238E27FC236}">
                <a16:creationId xmlns:a16="http://schemas.microsoft.com/office/drawing/2014/main" id="{21EF8596-2275-B8FE-D59C-E7AACEC97937}"/>
              </a:ext>
            </a:extLst>
          </p:cNvPr>
          <p:cNvSpPr/>
          <p:nvPr/>
        </p:nvSpPr>
        <p:spPr>
          <a:xfrm>
            <a:off x="1142286" y="3136611"/>
            <a:ext cx="2366357"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Introduction </a:t>
            </a:r>
            <a:endParaRPr lang="en-US" sz="3200" b="0" i="0" u="none" strike="noStrike" kern="1200" cap="none" spc="0" baseline="0">
              <a:solidFill>
                <a:srgbClr val="000000"/>
              </a:solidFill>
              <a:uFillTx/>
              <a:latin typeface="Calibri"/>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29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4A0D2-B685-07D7-5CE9-2C33BB1F2B43}"/>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0E3D6885-1299-528B-9979-460398770004}"/>
              </a:ext>
            </a:extLst>
          </p:cNvPr>
          <p:cNvCxnSpPr/>
          <p:nvPr/>
        </p:nvCxnSpPr>
        <p:spPr>
          <a:xfrm>
            <a:off x="4153908" y="2180432"/>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D964DB4F-9259-9D94-8BFD-DF70C2081E37}"/>
              </a:ext>
            </a:extLst>
          </p:cNvPr>
          <p:cNvCxnSpPr/>
          <p:nvPr/>
        </p:nvCxnSpPr>
        <p:spPr>
          <a:xfrm>
            <a:off x="4153908" y="5605043"/>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39F3C4AE-5A55-3766-AF10-05602446DAF4}"/>
              </a:ext>
            </a:extLst>
          </p:cNvPr>
          <p:cNvSpPr/>
          <p:nvPr/>
        </p:nvSpPr>
        <p:spPr>
          <a:xfrm>
            <a:off x="4881981" y="3357576"/>
            <a:ext cx="5656652" cy="1015660"/>
          </a:xfrm>
          <a:prstGeom prst="rect">
            <a:avLst/>
          </a:prstGeom>
          <a:noFill/>
          <a:ln w="9528" cap="flat">
            <a:solidFill>
              <a:srgbClr val="C55A11"/>
            </a:solid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6000" b="0" i="0" u="none" strike="noStrike" kern="0" cap="none" spc="0" baseline="0">
                <a:solidFill>
                  <a:srgbClr val="000000"/>
                </a:solidFill>
                <a:uFillTx/>
                <a:latin typeface="Calibri"/>
              </a:rPr>
              <a:t>Spring Rest Data</a:t>
            </a:r>
            <a:endParaRPr lang="en-US" sz="6000" b="0" i="0" u="none" strike="noStrike" kern="1200" cap="none" spc="0" baseline="0">
              <a:solidFill>
                <a:srgbClr val="000000"/>
              </a:solidFill>
              <a:uFillTx/>
              <a:latin typeface="Calibri"/>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27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1439B-DCD6-2789-AEE5-4B7275467179}"/>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8B38DB2A-5861-A806-FCC8-68EDECC7D309}"/>
              </a:ext>
            </a:extLst>
          </p:cNvPr>
          <p:cNvCxnSpPr/>
          <p:nvPr/>
        </p:nvCxnSpPr>
        <p:spPr>
          <a:xfrm>
            <a:off x="4153908" y="2196617"/>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FDB33052-D29E-35C5-C2A9-69BB43765FBD}"/>
              </a:ext>
            </a:extLst>
          </p:cNvPr>
          <p:cNvCxnSpPr/>
          <p:nvPr/>
        </p:nvCxnSpPr>
        <p:spPr>
          <a:xfrm>
            <a:off x="4153908" y="6063249"/>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F88D78C6-F159-051B-6622-038761C74A9B}"/>
              </a:ext>
            </a:extLst>
          </p:cNvPr>
          <p:cNvSpPr/>
          <p:nvPr/>
        </p:nvSpPr>
        <p:spPr>
          <a:xfrm>
            <a:off x="486305" y="3429000"/>
            <a:ext cx="2933815"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Rest</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76C54E6B-CEDA-077D-A8BA-FB8A3EFEFBD6}"/>
              </a:ext>
            </a:extLst>
          </p:cNvPr>
          <p:cNvSpPr txBox="1"/>
          <p:nvPr/>
        </p:nvSpPr>
        <p:spPr>
          <a:xfrm>
            <a:off x="4153908" y="1653564"/>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Restful Web Services </a:t>
            </a:r>
            <a:endParaRPr lang="-" sz="2000" b="1" i="0" u="none" strike="noStrike" kern="1200" cap="none" spc="0" baseline="0">
              <a:solidFill>
                <a:srgbClr val="C55A11"/>
              </a:solidFill>
              <a:uFillTx/>
              <a:latin typeface="Nunito" pitchFamily="2"/>
            </a:endParaRPr>
          </a:p>
        </p:txBody>
      </p:sp>
      <p:sp>
        <p:nvSpPr>
          <p:cNvPr id="7" name="Rectangle 1">
            <a:extLst>
              <a:ext uri="{FF2B5EF4-FFF2-40B4-BE49-F238E27FC236}">
                <a16:creationId xmlns:a16="http://schemas.microsoft.com/office/drawing/2014/main" id="{DEE76E0A-3C10-1470-D615-06DCCB19B9EB}"/>
              </a:ext>
            </a:extLst>
          </p:cNvPr>
          <p:cNvSpPr/>
          <p:nvPr/>
        </p:nvSpPr>
        <p:spPr>
          <a:xfrm>
            <a:off x="0" y="43936"/>
            <a:ext cx="184727" cy="369335"/>
          </a:xfrm>
          <a:prstGeom prst="rect">
            <a:avLst/>
          </a:prstGeom>
          <a:solidFill>
            <a:srgbClr val="EEEEEE"/>
          </a:solidFill>
          <a:ln cap="flat">
            <a:noFill/>
            <a:prstDash val="solid"/>
          </a:ln>
        </p:spPr>
        <p:txBody>
          <a:bodyPr vert="horz" wrap="none" lIns="91440" tIns="45720" rIns="91440" bIns="45720" anchor="ctr" anchorCtr="0" compatLnSpc="1">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1800" b="0" i="0" u="none" strike="noStrike" kern="1200" cap="none" spc="0" baseline="0">
              <a:solidFill>
                <a:srgbClr val="000000"/>
              </a:solidFill>
              <a:uFillTx/>
              <a:latin typeface="Arial" pitchFamily="34"/>
            </a:endParaRPr>
          </a:p>
        </p:txBody>
      </p:sp>
      <p:pic>
        <p:nvPicPr>
          <p:cNvPr id="8" name="Picture 2" descr="web services">
            <a:extLst>
              <a:ext uri="{FF2B5EF4-FFF2-40B4-BE49-F238E27FC236}">
                <a16:creationId xmlns:a16="http://schemas.microsoft.com/office/drawing/2014/main" id="{DC0D4677-667B-184B-AE36-911D34949FDB}"/>
              </a:ext>
            </a:extLst>
          </p:cNvPr>
          <p:cNvPicPr>
            <a:picLocks noChangeAspect="1"/>
          </p:cNvPicPr>
          <p:nvPr/>
        </p:nvPicPr>
        <p:blipFill>
          <a:blip r:embed="rId3"/>
          <a:srcRect/>
          <a:stretch>
            <a:fillRect/>
          </a:stretch>
        </p:blipFill>
        <p:spPr>
          <a:xfrm>
            <a:off x="4605339" y="2658325"/>
            <a:ext cx="5981703" cy="2943225"/>
          </a:xfrm>
          <a:prstGeom prst="rect">
            <a:avLst/>
          </a:prstGeom>
          <a:noFill/>
          <a:ln cap="flat">
            <a:noFill/>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27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C1BD2-C729-7C06-CEB0-5A4168199552}"/>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E101108B-9067-5A98-EDE3-010C0CAC8E74}"/>
              </a:ext>
            </a:extLst>
          </p:cNvPr>
          <p:cNvCxnSpPr/>
          <p:nvPr/>
        </p:nvCxnSpPr>
        <p:spPr>
          <a:xfrm>
            <a:off x="4153908" y="2196617"/>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076CE4D4-0A1A-F43D-68D6-86392BFB5B16}"/>
              </a:ext>
            </a:extLst>
          </p:cNvPr>
          <p:cNvCxnSpPr/>
          <p:nvPr/>
        </p:nvCxnSpPr>
        <p:spPr>
          <a:xfrm>
            <a:off x="4153908" y="6591891"/>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57D32136-5153-AC7A-EA23-891B04566A23}"/>
              </a:ext>
            </a:extLst>
          </p:cNvPr>
          <p:cNvSpPr/>
          <p:nvPr/>
        </p:nvSpPr>
        <p:spPr>
          <a:xfrm>
            <a:off x="486305" y="3429000"/>
            <a:ext cx="2933815"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Rest</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D9B7A4B1-EE97-5995-54E8-32CE9410613E}"/>
              </a:ext>
            </a:extLst>
          </p:cNvPr>
          <p:cNvSpPr txBox="1"/>
          <p:nvPr/>
        </p:nvSpPr>
        <p:spPr>
          <a:xfrm>
            <a:off x="4153908" y="1653564"/>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Restful Web Services </a:t>
            </a:r>
            <a:endParaRPr lang="-" sz="2000" b="1" i="0" u="none" strike="noStrike" kern="1200" cap="none" spc="0" baseline="0">
              <a:solidFill>
                <a:srgbClr val="C55A11"/>
              </a:solidFill>
              <a:uFillTx/>
              <a:latin typeface="Nunito" pitchFamily="2"/>
            </a:endParaRPr>
          </a:p>
        </p:txBody>
      </p:sp>
      <p:sp>
        <p:nvSpPr>
          <p:cNvPr id="7" name="Rectangle 1">
            <a:extLst>
              <a:ext uri="{FF2B5EF4-FFF2-40B4-BE49-F238E27FC236}">
                <a16:creationId xmlns:a16="http://schemas.microsoft.com/office/drawing/2014/main" id="{7FD1F0C4-4E4D-F942-6C01-0AA273334C58}"/>
              </a:ext>
            </a:extLst>
          </p:cNvPr>
          <p:cNvSpPr/>
          <p:nvPr/>
        </p:nvSpPr>
        <p:spPr>
          <a:xfrm>
            <a:off x="0" y="43936"/>
            <a:ext cx="184727" cy="369335"/>
          </a:xfrm>
          <a:prstGeom prst="rect">
            <a:avLst/>
          </a:prstGeom>
          <a:solidFill>
            <a:srgbClr val="EEEEEE"/>
          </a:solidFill>
          <a:ln cap="flat">
            <a:noFill/>
            <a:prstDash val="solid"/>
          </a:ln>
        </p:spPr>
        <p:txBody>
          <a:bodyPr vert="horz" wrap="none" lIns="91440" tIns="45720" rIns="91440" bIns="45720" anchor="ctr" anchorCtr="0" compatLnSpc="1">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1800" b="0" i="0" u="none" strike="noStrike" kern="1200" cap="none" spc="0" baseline="0">
              <a:solidFill>
                <a:srgbClr val="000000"/>
              </a:solidFill>
              <a:uFillTx/>
              <a:latin typeface="Arial" pitchFamily="34"/>
            </a:endParaRPr>
          </a:p>
        </p:txBody>
      </p:sp>
      <p:sp>
        <p:nvSpPr>
          <p:cNvPr id="8" name="TextBox 9">
            <a:extLst>
              <a:ext uri="{FF2B5EF4-FFF2-40B4-BE49-F238E27FC236}">
                <a16:creationId xmlns:a16="http://schemas.microsoft.com/office/drawing/2014/main" id="{5854EDB6-B71E-568A-CC1F-4F2997DA319C}"/>
              </a:ext>
            </a:extLst>
          </p:cNvPr>
          <p:cNvSpPr txBox="1"/>
          <p:nvPr/>
        </p:nvSpPr>
        <p:spPr>
          <a:xfrm>
            <a:off x="4153908" y="2523442"/>
            <a:ext cx="7112797" cy="3970315"/>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Nunito" pitchFamily="2"/>
              </a:rPr>
              <a:t>A web service is a software system designed to support interoperable machine-to-machine interaction over a network.</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Nunito" pitchFamily="2"/>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Nunito" pitchFamily="2"/>
              </a:rPr>
              <a:t>A web service  provide a standardized way for different software applications to communicate with each other regardless of the programming languages, operating systems, or platforms they are built on.</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Nunito" pitchFamily="2"/>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Nunito" pitchFamily="2"/>
              </a:rPr>
              <a:t>Web services has two types :</a:t>
            </a:r>
          </a:p>
          <a:p>
            <a:pPr marL="800100" marR="0" lvl="1" indent="-342900" algn="l" defTabSz="914400" rtl="0" fontAlgn="auto" hangingPunct="1">
              <a:lnSpc>
                <a:spcPct val="100000"/>
              </a:lnSpc>
              <a:spcBef>
                <a:spcPts val="0"/>
              </a:spcBef>
              <a:spcAft>
                <a:spcPts val="0"/>
              </a:spcAft>
              <a:buSzPct val="100000"/>
              <a:buFont typeface="Calibri Light"/>
              <a:buAutoNum type="arabicPeriod"/>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Nunito" pitchFamily="2"/>
              </a:rPr>
              <a:t>SOAP</a:t>
            </a:r>
            <a:r>
              <a:rPr lang="en-US" sz="1800" b="0" i="0" u="none" strike="noStrike" kern="1200" cap="none" spc="0" baseline="0">
                <a:solidFill>
                  <a:srgbClr val="374151"/>
                </a:solidFill>
                <a:uFillTx/>
                <a:latin typeface="Nunito" pitchFamily="2"/>
              </a:rPr>
              <a:t> (Simple Object Access Protocol).</a:t>
            </a:r>
          </a:p>
          <a:p>
            <a:pPr marL="800100" marR="0" lvl="1" indent="-342900" algn="l" defTabSz="914400" rtl="0" fontAlgn="auto" hangingPunct="1">
              <a:lnSpc>
                <a:spcPct val="100000"/>
              </a:lnSpc>
              <a:spcBef>
                <a:spcPts val="0"/>
              </a:spcBef>
              <a:spcAft>
                <a:spcPts val="0"/>
              </a:spcAft>
              <a:buSzPct val="100000"/>
              <a:buFont typeface="Calibri Light"/>
              <a:buAutoNum type="arabicPeriod"/>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Nunito" pitchFamily="2"/>
              </a:rPr>
              <a:t>REST</a:t>
            </a:r>
            <a:r>
              <a:rPr lang="en-US" sz="1800" b="0" i="0" u="none" strike="noStrike" kern="1200" cap="none" spc="0" baseline="0">
                <a:solidFill>
                  <a:srgbClr val="374151"/>
                </a:solidFill>
                <a:uFillTx/>
                <a:latin typeface="Nunito" pitchFamily="2"/>
              </a:rPr>
              <a:t> (Representational State Transfer).</a:t>
            </a:r>
          </a:p>
          <a:p>
            <a:pPr marL="800100" marR="0" lvl="1" indent="-342900" algn="l" defTabSz="914400" rtl="0" fontAlgn="auto" hangingPunct="1">
              <a:lnSpc>
                <a:spcPct val="100000"/>
              </a:lnSpc>
              <a:spcBef>
                <a:spcPts val="0"/>
              </a:spcBef>
              <a:spcAft>
                <a:spcPts val="0"/>
              </a:spcAft>
              <a:buSzPct val="100000"/>
              <a:buFont typeface="Calibri Light"/>
              <a:buAutoNum type="arabicPeriod"/>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Nunito" pitchFamily="2"/>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Nunito" pitchFamily="2"/>
              </a:rPr>
              <a:t>Web services use standard protocols such as </a:t>
            </a:r>
            <a:r>
              <a:rPr lang="en-US" sz="1800" b="1" i="0" u="none" strike="noStrike" kern="1200" cap="none" spc="0" baseline="0">
                <a:solidFill>
                  <a:srgbClr val="374151"/>
                </a:solidFill>
                <a:uFillTx/>
                <a:latin typeface="Nunito" pitchFamily="2"/>
              </a:rPr>
              <a:t>HTTP</a:t>
            </a:r>
            <a:r>
              <a:rPr lang="en-US" sz="1800" b="0" i="0" u="none" strike="noStrike" kern="1200" cap="none" spc="0" baseline="0">
                <a:solidFill>
                  <a:srgbClr val="374151"/>
                </a:solidFill>
                <a:uFillTx/>
                <a:latin typeface="Nunito" pitchFamily="2"/>
              </a:rPr>
              <a:t>, </a:t>
            </a:r>
            <a:r>
              <a:rPr lang="en-US" sz="1800" b="1" i="0" u="none" strike="noStrike" kern="1200" cap="none" spc="0" baseline="0">
                <a:solidFill>
                  <a:srgbClr val="374151"/>
                </a:solidFill>
                <a:uFillTx/>
                <a:latin typeface="Nunito" pitchFamily="2"/>
              </a:rPr>
              <a:t>XML</a:t>
            </a:r>
            <a:r>
              <a:rPr lang="en-US" sz="1800" b="0" i="0" u="none" strike="noStrike" kern="1200" cap="none" spc="0" baseline="0">
                <a:solidFill>
                  <a:srgbClr val="374151"/>
                </a:solidFill>
                <a:uFillTx/>
                <a:latin typeface="Nunito" pitchFamily="2"/>
              </a:rPr>
              <a:t>, </a:t>
            </a:r>
            <a:r>
              <a:rPr lang="en-US" sz="1800" b="0" i="1" u="none" strike="noStrike" kern="1200" cap="none" spc="0" baseline="0">
                <a:solidFill>
                  <a:srgbClr val="374151"/>
                </a:solidFill>
                <a:uFillTx/>
                <a:latin typeface="Nunito" pitchFamily="2"/>
              </a:rPr>
              <a:t>JSON</a:t>
            </a:r>
            <a:r>
              <a:rPr lang="en-US" sz="1800" b="0" i="0" u="none" strike="noStrike" kern="1200" cap="none" spc="0" baseline="0">
                <a:solidFill>
                  <a:srgbClr val="374151"/>
                </a:solidFill>
                <a:uFillTx/>
                <a:latin typeface="Nunito" pitchFamily="2"/>
              </a:rPr>
              <a:t> .</a:t>
            </a:r>
            <a:endParaRPr lang="-" sz="1800" b="0" i="0" u="none" strike="noStrike" kern="1200" cap="none" spc="0" baseline="0">
              <a:solidFill>
                <a:srgbClr val="374151"/>
              </a:solidFill>
              <a:uFillTx/>
              <a:latin typeface="Nunito" pitchFamily="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27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036AB-73FF-4089-25FE-DC80533EF050}"/>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515B25B8-F956-F3FF-58F8-37B2B8B9E871}"/>
              </a:ext>
            </a:extLst>
          </p:cNvPr>
          <p:cNvCxnSpPr/>
          <p:nvPr/>
        </p:nvCxnSpPr>
        <p:spPr>
          <a:xfrm>
            <a:off x="4153908" y="2196617"/>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C57DD172-8276-61AA-F5DD-8CD1E7629612}"/>
              </a:ext>
            </a:extLst>
          </p:cNvPr>
          <p:cNvCxnSpPr/>
          <p:nvPr/>
        </p:nvCxnSpPr>
        <p:spPr>
          <a:xfrm>
            <a:off x="4162074" y="6634749"/>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E7DFFCA6-FC0C-83CA-348A-DBEC993705E7}"/>
              </a:ext>
            </a:extLst>
          </p:cNvPr>
          <p:cNvSpPr/>
          <p:nvPr/>
        </p:nvSpPr>
        <p:spPr>
          <a:xfrm>
            <a:off x="486305" y="3429000"/>
            <a:ext cx="2933815"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Rest</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5B5D4828-5C2F-E250-84FC-3B4963ECD829}"/>
              </a:ext>
            </a:extLst>
          </p:cNvPr>
          <p:cNvSpPr txBox="1"/>
          <p:nvPr/>
        </p:nvSpPr>
        <p:spPr>
          <a:xfrm>
            <a:off x="4153908" y="1653564"/>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Restful Web Services </a:t>
            </a:r>
            <a:endParaRPr lang="-" sz="2000" b="1" i="0" u="none" strike="noStrike" kern="1200" cap="none" spc="0" baseline="0">
              <a:solidFill>
                <a:srgbClr val="C55A11"/>
              </a:solidFill>
              <a:uFillTx/>
              <a:latin typeface="Nunito" pitchFamily="2"/>
            </a:endParaRPr>
          </a:p>
        </p:txBody>
      </p:sp>
      <p:sp>
        <p:nvSpPr>
          <p:cNvPr id="7" name="Rectangle 1">
            <a:extLst>
              <a:ext uri="{FF2B5EF4-FFF2-40B4-BE49-F238E27FC236}">
                <a16:creationId xmlns:a16="http://schemas.microsoft.com/office/drawing/2014/main" id="{0DAA933E-2C87-408E-82E0-7B65581FF7BC}"/>
              </a:ext>
            </a:extLst>
          </p:cNvPr>
          <p:cNvSpPr/>
          <p:nvPr/>
        </p:nvSpPr>
        <p:spPr>
          <a:xfrm>
            <a:off x="0" y="43936"/>
            <a:ext cx="184727" cy="369335"/>
          </a:xfrm>
          <a:prstGeom prst="rect">
            <a:avLst/>
          </a:prstGeom>
          <a:solidFill>
            <a:srgbClr val="EEEEEE"/>
          </a:solidFill>
          <a:ln cap="flat">
            <a:noFill/>
            <a:prstDash val="solid"/>
          </a:ln>
        </p:spPr>
        <p:txBody>
          <a:bodyPr vert="horz" wrap="none" lIns="91440" tIns="45720" rIns="91440" bIns="45720" anchor="ctr" anchorCtr="0" compatLnSpc="1">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1800" b="0" i="0" u="none" strike="noStrike" kern="1200" cap="none" spc="0" baseline="0">
              <a:solidFill>
                <a:srgbClr val="000000"/>
              </a:solidFill>
              <a:uFillTx/>
              <a:latin typeface="Arial" pitchFamily="34"/>
            </a:endParaRPr>
          </a:p>
        </p:txBody>
      </p:sp>
      <p:sp>
        <p:nvSpPr>
          <p:cNvPr id="8" name="TextBox 9">
            <a:extLst>
              <a:ext uri="{FF2B5EF4-FFF2-40B4-BE49-F238E27FC236}">
                <a16:creationId xmlns:a16="http://schemas.microsoft.com/office/drawing/2014/main" id="{04836B13-382F-8732-449B-694C9E1D80A6}"/>
              </a:ext>
            </a:extLst>
          </p:cNvPr>
          <p:cNvSpPr txBox="1"/>
          <p:nvPr/>
        </p:nvSpPr>
        <p:spPr>
          <a:xfrm>
            <a:off x="4153908" y="2523442"/>
            <a:ext cx="7112797" cy="3416317"/>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Nunito" pitchFamily="2"/>
              </a:rPr>
              <a:t>REST</a:t>
            </a:r>
            <a:r>
              <a:rPr lang="en-US" sz="1800" b="0" i="0" u="none" strike="noStrike" kern="1200" cap="none" spc="0" baseline="0">
                <a:solidFill>
                  <a:srgbClr val="374151"/>
                </a:solidFill>
                <a:uFillTx/>
                <a:latin typeface="Nunito" pitchFamily="2"/>
              </a:rPr>
              <a:t> stands for </a:t>
            </a:r>
            <a:r>
              <a:rPr lang="en-US" sz="1800" b="1" i="0" u="none" strike="noStrike" kern="1200" cap="none" spc="0" baseline="0">
                <a:solidFill>
                  <a:srgbClr val="374151"/>
                </a:solidFill>
                <a:uFillTx/>
                <a:latin typeface="Nunito" pitchFamily="2"/>
              </a:rPr>
              <a:t>REpresentational</a:t>
            </a:r>
            <a:r>
              <a:rPr lang="en-US" sz="1800" b="0" i="0" u="none" strike="noStrike" kern="1200" cap="none" spc="0" baseline="0">
                <a:solidFill>
                  <a:srgbClr val="374151"/>
                </a:solidFill>
                <a:uFillTx/>
                <a:latin typeface="Nunito" pitchFamily="2"/>
              </a:rPr>
              <a:t> </a:t>
            </a:r>
            <a:r>
              <a:rPr lang="en-US" sz="1800" b="1" i="0" u="none" strike="noStrike" kern="1200" cap="none" spc="0" baseline="0">
                <a:solidFill>
                  <a:srgbClr val="374151"/>
                </a:solidFill>
                <a:uFillTx/>
                <a:latin typeface="Nunito" pitchFamily="2"/>
              </a:rPr>
              <a:t>State</a:t>
            </a:r>
            <a:r>
              <a:rPr lang="en-US" sz="1800" b="0" i="0" u="none" strike="noStrike" kern="1200" cap="none" spc="0" baseline="0">
                <a:solidFill>
                  <a:srgbClr val="374151"/>
                </a:solidFill>
                <a:uFillTx/>
                <a:latin typeface="Nunito" pitchFamily="2"/>
              </a:rPr>
              <a:t> </a:t>
            </a:r>
            <a:r>
              <a:rPr lang="en-US" sz="1800" b="1" i="0" u="none" strike="noStrike" kern="1200" cap="none" spc="0" baseline="0">
                <a:solidFill>
                  <a:srgbClr val="374151"/>
                </a:solidFill>
                <a:uFillTx/>
                <a:latin typeface="Nunito" pitchFamily="2"/>
              </a:rPr>
              <a:t>Transfer</a:t>
            </a:r>
            <a:r>
              <a:rPr lang="en-US" sz="1800" b="0" i="0" u="none" strike="noStrike" kern="1200" cap="none" spc="0" baseline="0">
                <a:solidFill>
                  <a:srgbClr val="374151"/>
                </a:solidFill>
                <a:uFillTx/>
                <a:latin typeface="Nunito" pitchFamily="2"/>
              </a:rPr>
              <a:t>.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Nunito" pitchFamily="2"/>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Nunito" pitchFamily="2"/>
              </a:rPr>
              <a:t>REST</a:t>
            </a:r>
            <a:r>
              <a:rPr lang="en-US" sz="1800" b="0" i="0" u="none" strike="noStrike" kern="1200" cap="none" spc="0" baseline="0">
                <a:solidFill>
                  <a:srgbClr val="374151"/>
                </a:solidFill>
                <a:uFillTx/>
                <a:latin typeface="Nunito" pitchFamily="2"/>
              </a:rPr>
              <a:t>  is developed by Roy Thomas Fielding, who also developed HTTP.</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Nunito" pitchFamily="2"/>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Nunito" pitchFamily="2"/>
              </a:rPr>
              <a:t>The RESTful</a:t>
            </a:r>
            <a:r>
              <a:rPr lang="en-US" sz="1800" b="0" i="0" u="none" strike="noStrike" kern="1200" cap="none" spc="0" baseline="0">
                <a:solidFill>
                  <a:srgbClr val="374151"/>
                </a:solidFill>
                <a:uFillTx/>
                <a:latin typeface="Nunito" pitchFamily="2"/>
              </a:rPr>
              <a:t> web services main goal is to make web services more effective.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Nunito" pitchFamily="2"/>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Nunito" pitchFamily="2"/>
              </a:rPr>
              <a:t>RESTful</a:t>
            </a:r>
            <a:r>
              <a:rPr lang="en-US" sz="1800" b="0" i="0" u="none" strike="noStrike" kern="1200" cap="none" spc="0" baseline="0">
                <a:solidFill>
                  <a:srgbClr val="374151"/>
                </a:solidFill>
                <a:uFillTx/>
                <a:latin typeface="Nunito" pitchFamily="2"/>
              </a:rPr>
              <a:t> web services try to define services using the different concepts that are already present in HTTP.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Nunito" pitchFamily="2"/>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Nunito" pitchFamily="2"/>
              </a:rPr>
              <a:t>REST</a:t>
            </a:r>
            <a:r>
              <a:rPr lang="en-US" sz="1800" b="0" i="0" u="none" strike="noStrike" kern="1200" cap="none" spc="0" baseline="0">
                <a:solidFill>
                  <a:srgbClr val="374151"/>
                </a:solidFill>
                <a:uFillTx/>
                <a:latin typeface="Nunito" pitchFamily="2"/>
              </a:rPr>
              <a:t> is an architectural approach, not a protocol.</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27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93268-85C8-1D98-6D88-A5CB7234FD14}"/>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6174A18B-CE7B-6BEC-5EFB-EA0973636577}"/>
              </a:ext>
            </a:extLst>
          </p:cNvPr>
          <p:cNvCxnSpPr/>
          <p:nvPr/>
        </p:nvCxnSpPr>
        <p:spPr>
          <a:xfrm>
            <a:off x="4153908" y="2196617"/>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74247C71-6CF6-E99D-621C-A4DB61E37418}"/>
              </a:ext>
            </a:extLst>
          </p:cNvPr>
          <p:cNvCxnSpPr/>
          <p:nvPr/>
        </p:nvCxnSpPr>
        <p:spPr>
          <a:xfrm>
            <a:off x="4162074" y="6634749"/>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DAFD3026-4BD4-6824-58A2-015ACBA6662B}"/>
              </a:ext>
            </a:extLst>
          </p:cNvPr>
          <p:cNvSpPr/>
          <p:nvPr/>
        </p:nvSpPr>
        <p:spPr>
          <a:xfrm>
            <a:off x="486305" y="3429000"/>
            <a:ext cx="2933815"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Rest</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56A81D2E-9B58-2549-5FEB-4BC1382EFFD3}"/>
              </a:ext>
            </a:extLst>
          </p:cNvPr>
          <p:cNvSpPr txBox="1"/>
          <p:nvPr/>
        </p:nvSpPr>
        <p:spPr>
          <a:xfrm>
            <a:off x="4153908" y="1653564"/>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Restful Web Services </a:t>
            </a:r>
            <a:endParaRPr lang="-" sz="2000" b="1" i="0" u="none" strike="noStrike" kern="1200" cap="none" spc="0" baseline="0">
              <a:solidFill>
                <a:srgbClr val="C55A11"/>
              </a:solidFill>
              <a:uFillTx/>
              <a:latin typeface="Nunito" pitchFamily="2"/>
            </a:endParaRPr>
          </a:p>
        </p:txBody>
      </p:sp>
      <p:sp>
        <p:nvSpPr>
          <p:cNvPr id="7" name="Rectangle 1">
            <a:extLst>
              <a:ext uri="{FF2B5EF4-FFF2-40B4-BE49-F238E27FC236}">
                <a16:creationId xmlns:a16="http://schemas.microsoft.com/office/drawing/2014/main" id="{E75DDF80-1EDE-5BBB-663F-42D986D92BA3}"/>
              </a:ext>
            </a:extLst>
          </p:cNvPr>
          <p:cNvSpPr/>
          <p:nvPr/>
        </p:nvSpPr>
        <p:spPr>
          <a:xfrm>
            <a:off x="0" y="43936"/>
            <a:ext cx="184727" cy="369335"/>
          </a:xfrm>
          <a:prstGeom prst="rect">
            <a:avLst/>
          </a:prstGeom>
          <a:solidFill>
            <a:srgbClr val="EEEEEE"/>
          </a:solidFill>
          <a:ln cap="flat">
            <a:noFill/>
            <a:prstDash val="solid"/>
          </a:ln>
        </p:spPr>
        <p:txBody>
          <a:bodyPr vert="horz" wrap="none" lIns="91440" tIns="45720" rIns="91440" bIns="45720" anchor="ctr" anchorCtr="0" compatLnSpc="1">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1800" b="0" i="0" u="none" strike="noStrike" kern="1200" cap="none" spc="0" baseline="0">
              <a:solidFill>
                <a:srgbClr val="000000"/>
              </a:solidFill>
              <a:uFillTx/>
              <a:latin typeface="Arial" pitchFamily="34"/>
            </a:endParaRPr>
          </a:p>
        </p:txBody>
      </p:sp>
      <p:sp>
        <p:nvSpPr>
          <p:cNvPr id="8" name="TextBox 9">
            <a:extLst>
              <a:ext uri="{FF2B5EF4-FFF2-40B4-BE49-F238E27FC236}">
                <a16:creationId xmlns:a16="http://schemas.microsoft.com/office/drawing/2014/main" id="{EA6D005A-4ECB-FB31-8D3D-C5BD0E765284}"/>
              </a:ext>
            </a:extLst>
          </p:cNvPr>
          <p:cNvSpPr txBox="1"/>
          <p:nvPr/>
        </p:nvSpPr>
        <p:spPr>
          <a:xfrm>
            <a:off x="4153908" y="2523442"/>
            <a:ext cx="7112797" cy="341631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a:solidFill>
                <a:srgbClr val="374151"/>
              </a:solidFill>
              <a:uFillTx/>
              <a:latin typeface="Nunito" pitchFamily="2"/>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Nunito" pitchFamily="2"/>
              </a:rPr>
              <a:t>RESTful</a:t>
            </a:r>
            <a:r>
              <a:rPr lang="en-US" sz="1800" b="0" i="0" u="none" strike="noStrike" kern="1200" cap="none" spc="0" baseline="0">
                <a:solidFill>
                  <a:srgbClr val="374151"/>
                </a:solidFill>
                <a:uFillTx/>
                <a:latin typeface="Nunito" pitchFamily="2"/>
              </a:rPr>
              <a:t> web </a:t>
            </a:r>
            <a:r>
              <a:rPr lang="en-US" sz="1800" b="0" i="0" u="none" strike="noStrike" kern="1200" cap="none" spc="0" baseline="0">
                <a:solidFill>
                  <a:srgbClr val="44546A"/>
                </a:solidFill>
                <a:uFillTx/>
                <a:latin typeface="Nunito" pitchFamily="2"/>
              </a:rPr>
              <a:t>services</a:t>
            </a:r>
            <a:r>
              <a:rPr lang="en-US" sz="1800" b="0" i="0" u="none" strike="noStrike" kern="1200" cap="none" spc="0" baseline="0">
                <a:solidFill>
                  <a:srgbClr val="374151"/>
                </a:solidFill>
                <a:uFillTx/>
                <a:latin typeface="Nunito" pitchFamily="2"/>
              </a:rPr>
              <a:t> use standard </a:t>
            </a:r>
            <a:r>
              <a:rPr lang="en-US" sz="1800" b="1" i="0" u="none" strike="noStrike" kern="1200" cap="none" spc="0" baseline="0">
                <a:solidFill>
                  <a:srgbClr val="374151"/>
                </a:solidFill>
                <a:uFillTx/>
                <a:latin typeface="Nunito" pitchFamily="2"/>
              </a:rPr>
              <a:t>HTTP</a:t>
            </a:r>
            <a:r>
              <a:rPr lang="en-US" sz="1800" b="0" i="0" u="none" strike="noStrike" kern="1200" cap="none" spc="0" baseline="0">
                <a:solidFill>
                  <a:srgbClr val="374151"/>
                </a:solidFill>
                <a:uFillTx/>
                <a:latin typeface="Nunito" pitchFamily="2"/>
              </a:rPr>
              <a:t> methods (</a:t>
            </a:r>
            <a:r>
              <a:rPr lang="en-US" sz="1800" b="1" i="0" u="none" strike="noStrike" kern="1200" cap="none" spc="0" baseline="0">
                <a:solidFill>
                  <a:srgbClr val="374151"/>
                </a:solidFill>
                <a:uFillTx/>
                <a:latin typeface="Nunito" pitchFamily="2"/>
              </a:rPr>
              <a:t>GET</a:t>
            </a:r>
            <a:r>
              <a:rPr lang="en-US" sz="1800" b="0" i="0" u="none" strike="noStrike" kern="1200" cap="none" spc="0" baseline="0">
                <a:solidFill>
                  <a:srgbClr val="374151"/>
                </a:solidFill>
                <a:uFillTx/>
                <a:latin typeface="Nunito" pitchFamily="2"/>
              </a:rPr>
              <a:t>, </a:t>
            </a:r>
            <a:r>
              <a:rPr lang="en-US" sz="1800" b="1" i="0" u="none" strike="noStrike" kern="1200" cap="none" spc="0" baseline="0">
                <a:solidFill>
                  <a:srgbClr val="374151"/>
                </a:solidFill>
                <a:uFillTx/>
                <a:latin typeface="Nunito" pitchFamily="2"/>
              </a:rPr>
              <a:t>POST</a:t>
            </a:r>
            <a:r>
              <a:rPr lang="en-US" sz="1800" b="0" i="0" u="none" strike="noStrike" kern="1200" cap="none" spc="0" baseline="0">
                <a:solidFill>
                  <a:srgbClr val="374151"/>
                </a:solidFill>
                <a:uFillTx/>
                <a:latin typeface="Nunito" pitchFamily="2"/>
              </a:rPr>
              <a:t>, </a:t>
            </a:r>
            <a:r>
              <a:rPr lang="en-US" sz="1800" b="1" i="0" u="none" strike="noStrike" kern="1200" cap="none" spc="0" baseline="0">
                <a:solidFill>
                  <a:srgbClr val="374151"/>
                </a:solidFill>
                <a:uFillTx/>
                <a:latin typeface="Nunito" pitchFamily="2"/>
              </a:rPr>
              <a:t>PUT</a:t>
            </a:r>
            <a:r>
              <a:rPr lang="en-US" sz="1800" b="0" i="0" u="none" strike="noStrike" kern="1200" cap="none" spc="0" baseline="0">
                <a:solidFill>
                  <a:srgbClr val="374151"/>
                </a:solidFill>
                <a:uFillTx/>
                <a:latin typeface="Nunito" pitchFamily="2"/>
              </a:rPr>
              <a:t>, </a:t>
            </a:r>
            <a:r>
              <a:rPr lang="en-US" sz="1800" b="1" i="0" u="none" strike="noStrike" kern="1200" cap="none" spc="0" baseline="0">
                <a:solidFill>
                  <a:srgbClr val="374151"/>
                </a:solidFill>
                <a:uFillTx/>
                <a:latin typeface="Nunito" pitchFamily="2"/>
              </a:rPr>
              <a:t>DELETE</a:t>
            </a:r>
            <a:r>
              <a:rPr lang="en-US" sz="1800" b="0" i="0" u="none" strike="noStrike" kern="1200" cap="none" spc="0" baseline="0">
                <a:solidFill>
                  <a:srgbClr val="374151"/>
                </a:solidFill>
                <a:uFillTx/>
                <a:latin typeface="Nunito" pitchFamily="2"/>
              </a:rPr>
              <a:t>) to perform </a:t>
            </a:r>
            <a:r>
              <a:rPr lang="en-US" sz="1800" b="1" i="0" u="none" strike="noStrike" kern="1200" cap="none" spc="0" baseline="0">
                <a:solidFill>
                  <a:srgbClr val="374151"/>
                </a:solidFill>
                <a:uFillTx/>
                <a:latin typeface="Nunito" pitchFamily="2"/>
              </a:rPr>
              <a:t>CRUD</a:t>
            </a:r>
            <a:r>
              <a:rPr lang="en-US" sz="1800" b="0" i="0" u="none" strike="noStrike" kern="1200" cap="none" spc="0" baseline="0">
                <a:solidFill>
                  <a:srgbClr val="374151"/>
                </a:solidFill>
                <a:uFillTx/>
                <a:latin typeface="Nunito" pitchFamily="2"/>
              </a:rPr>
              <a:t> (</a:t>
            </a:r>
            <a:r>
              <a:rPr lang="en-US" sz="1800" b="1" i="0" u="none" strike="noStrike" kern="1200" cap="none" spc="0" baseline="0">
                <a:solidFill>
                  <a:srgbClr val="374151"/>
                </a:solidFill>
                <a:uFillTx/>
                <a:latin typeface="Nunito" pitchFamily="2"/>
              </a:rPr>
              <a:t>Create</a:t>
            </a:r>
            <a:r>
              <a:rPr lang="en-US" sz="1800" b="0" i="0" u="none" strike="noStrike" kern="1200" cap="none" spc="0" baseline="0">
                <a:solidFill>
                  <a:srgbClr val="374151"/>
                </a:solidFill>
                <a:uFillTx/>
                <a:latin typeface="Nunito" pitchFamily="2"/>
              </a:rPr>
              <a:t>, </a:t>
            </a:r>
            <a:r>
              <a:rPr lang="en-US" sz="1800" b="1" i="0" u="none" strike="noStrike" kern="1200" cap="none" spc="0" baseline="0">
                <a:solidFill>
                  <a:srgbClr val="374151"/>
                </a:solidFill>
                <a:uFillTx/>
                <a:latin typeface="Nunito" pitchFamily="2"/>
              </a:rPr>
              <a:t>Read</a:t>
            </a:r>
            <a:r>
              <a:rPr lang="en-US" sz="1800" b="0" i="0" u="none" strike="noStrike" kern="1200" cap="none" spc="0" baseline="0">
                <a:solidFill>
                  <a:srgbClr val="374151"/>
                </a:solidFill>
                <a:uFillTx/>
                <a:latin typeface="Nunito" pitchFamily="2"/>
              </a:rPr>
              <a:t>, </a:t>
            </a:r>
            <a:r>
              <a:rPr lang="en-US" sz="1800" b="1" i="0" u="none" strike="noStrike" kern="1200" cap="none" spc="0" baseline="0">
                <a:solidFill>
                  <a:srgbClr val="374151"/>
                </a:solidFill>
                <a:uFillTx/>
                <a:latin typeface="Nunito" pitchFamily="2"/>
              </a:rPr>
              <a:t>Update</a:t>
            </a:r>
            <a:r>
              <a:rPr lang="en-US" sz="1800" b="0" i="0" u="none" strike="noStrike" kern="1200" cap="none" spc="0" baseline="0">
                <a:solidFill>
                  <a:srgbClr val="374151"/>
                </a:solidFill>
                <a:uFillTx/>
                <a:latin typeface="Nunito" pitchFamily="2"/>
              </a:rPr>
              <a:t>, </a:t>
            </a:r>
            <a:r>
              <a:rPr lang="en-US" sz="1800" b="1" i="0" u="none" strike="noStrike" kern="1200" cap="none" spc="0" baseline="0">
                <a:solidFill>
                  <a:srgbClr val="374151"/>
                </a:solidFill>
                <a:uFillTx/>
                <a:latin typeface="Nunito" pitchFamily="2"/>
              </a:rPr>
              <a:t>Delete</a:t>
            </a:r>
            <a:r>
              <a:rPr lang="en-US" sz="1800" b="0" i="0" u="none" strike="noStrike" kern="1200" cap="none" spc="0" baseline="0">
                <a:solidFill>
                  <a:srgbClr val="374151"/>
                </a:solidFill>
                <a:uFillTx/>
                <a:latin typeface="Nunito" pitchFamily="2"/>
              </a:rPr>
              <a:t>) operations on resources.</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Nunito" pitchFamily="2"/>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Nunito" pitchFamily="2"/>
              </a:rPr>
              <a:t>RESTful</a:t>
            </a:r>
            <a:r>
              <a:rPr lang="en-US" sz="1800" b="0" i="0" u="none" strike="noStrike" kern="1200" cap="none" spc="0" baseline="0">
                <a:solidFill>
                  <a:srgbClr val="374151"/>
                </a:solidFill>
                <a:uFillTx/>
                <a:latin typeface="Nunito" pitchFamily="2"/>
              </a:rPr>
              <a:t> web services </a:t>
            </a:r>
            <a:r>
              <a:rPr lang="en-US" sz="1800" b="0" i="0" u="none" strike="noStrike" kern="1200" cap="none" spc="0" baseline="0">
                <a:solidFill>
                  <a:srgbClr val="44546A"/>
                </a:solidFill>
                <a:uFillTx/>
                <a:latin typeface="Nunito" pitchFamily="2"/>
              </a:rPr>
              <a:t>use lightweight data formats such as </a:t>
            </a:r>
            <a:r>
              <a:rPr lang="en-US" sz="1800" b="1" i="0" u="none" strike="noStrike" kern="1200" cap="none" spc="0" baseline="0">
                <a:solidFill>
                  <a:srgbClr val="44546A"/>
                </a:solidFill>
                <a:uFillTx/>
                <a:latin typeface="Nunito" pitchFamily="2"/>
              </a:rPr>
              <a:t>JSON</a:t>
            </a:r>
            <a:r>
              <a:rPr lang="en-US" sz="1800" b="0" i="0" u="none" strike="noStrike" kern="1200" cap="none" spc="0" baseline="0">
                <a:solidFill>
                  <a:srgbClr val="44546A"/>
                </a:solidFill>
                <a:uFillTx/>
                <a:latin typeface="Nunito" pitchFamily="2"/>
              </a:rPr>
              <a:t> or </a:t>
            </a:r>
            <a:r>
              <a:rPr lang="en-US" sz="1800" b="1" i="0" u="none" strike="noStrike" kern="1200" cap="none" spc="0" baseline="0">
                <a:solidFill>
                  <a:srgbClr val="44546A"/>
                </a:solidFill>
                <a:uFillTx/>
                <a:latin typeface="Nunito" pitchFamily="2"/>
              </a:rPr>
              <a:t>XML</a:t>
            </a:r>
            <a:r>
              <a:rPr lang="en-US" sz="1800" b="0" i="0" u="none" strike="noStrike" kern="1200" cap="none" spc="0" baseline="0">
                <a:solidFill>
                  <a:srgbClr val="44546A"/>
                </a:solidFill>
                <a:uFillTx/>
                <a:latin typeface="Nunito" pitchFamily="2"/>
              </a:rPr>
              <a:t> for message payloads.</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44546A"/>
              </a:solidFill>
              <a:uFillTx/>
              <a:latin typeface="Nunito" pitchFamily="2"/>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44546A"/>
                </a:solidFill>
                <a:uFillTx/>
                <a:latin typeface="Nunito" pitchFamily="2"/>
              </a:rPr>
              <a:t>Restful</a:t>
            </a:r>
            <a:r>
              <a:rPr lang="en-US" sz="1800" b="0" i="0" u="none" strike="noStrike" kern="1200" cap="none" spc="0" baseline="0">
                <a:solidFill>
                  <a:srgbClr val="44546A"/>
                </a:solidFill>
                <a:uFillTx/>
                <a:latin typeface="Nunito" pitchFamily="2"/>
              </a:rPr>
              <a:t> web services based on the Servlets technology to handle the  Requests and Response (</a:t>
            </a:r>
            <a:r>
              <a:rPr lang="en-US" sz="1800" b="1" i="0" u="none" strike="noStrike" kern="1200" cap="none" spc="0" baseline="0">
                <a:solidFill>
                  <a:srgbClr val="44546A"/>
                </a:solidFill>
                <a:uFillTx/>
                <a:latin typeface="Nunito" pitchFamily="2"/>
              </a:rPr>
              <a:t>Http</a:t>
            </a:r>
            <a:r>
              <a:rPr lang="en-US" sz="1800" b="0" i="0" u="none" strike="noStrike" kern="1200" cap="none" spc="0" baseline="0">
                <a:solidFill>
                  <a:srgbClr val="44546A"/>
                </a:solidFill>
                <a:uFillTx/>
                <a:latin typeface="Nunito" pitchFamily="2"/>
              </a:rPr>
              <a:t>).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44546A"/>
              </a:solidFill>
              <a:uFillTx/>
              <a:latin typeface="Nunito" pitchFamily="2"/>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44546A"/>
                </a:solidFill>
                <a:uFillTx/>
                <a:latin typeface="Nunito" pitchFamily="2"/>
              </a:rPr>
              <a:t>Restful</a:t>
            </a:r>
            <a:r>
              <a:rPr lang="en-US" sz="1800" b="0" i="0" u="none" strike="noStrike" kern="1200" cap="none" spc="0" baseline="0">
                <a:solidFill>
                  <a:srgbClr val="44546A"/>
                </a:solidFill>
                <a:uFillTx/>
                <a:latin typeface="Nunito" pitchFamily="2"/>
              </a:rPr>
              <a:t> web services response is using the </a:t>
            </a:r>
            <a:r>
              <a:rPr lang="en-US" sz="1800" b="1" i="0" u="none" strike="noStrike" kern="1200" cap="none" spc="0" baseline="0">
                <a:solidFill>
                  <a:srgbClr val="44546A"/>
                </a:solidFill>
                <a:uFillTx/>
                <a:latin typeface="Nunito" pitchFamily="2"/>
              </a:rPr>
              <a:t>HTTP status Codes </a:t>
            </a:r>
            <a:endParaRPr lang="-" sz="1800" b="1" i="0" u="none" strike="noStrike" kern="1200" cap="none" spc="0" baseline="0">
              <a:solidFill>
                <a:srgbClr val="44546A"/>
              </a:solidFill>
              <a:uFillTx/>
              <a:latin typeface="Nunito" pitchFamily="2"/>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28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588B2-6859-2472-3D8B-CA9123E4B452}"/>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B7F7A2EC-F476-A888-4FA4-695929E15CD1}"/>
              </a:ext>
            </a:extLst>
          </p:cNvPr>
          <p:cNvCxnSpPr/>
          <p:nvPr/>
        </p:nvCxnSpPr>
        <p:spPr>
          <a:xfrm>
            <a:off x="4153908" y="2196617"/>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8884BC54-337C-6391-02DB-7B1DF9BEAD1C}"/>
              </a:ext>
            </a:extLst>
          </p:cNvPr>
          <p:cNvCxnSpPr/>
          <p:nvPr/>
        </p:nvCxnSpPr>
        <p:spPr>
          <a:xfrm>
            <a:off x="4296783" y="6163266"/>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09A0663C-FFAC-BE65-27A6-297DFA300745}"/>
              </a:ext>
            </a:extLst>
          </p:cNvPr>
          <p:cNvSpPr/>
          <p:nvPr/>
        </p:nvSpPr>
        <p:spPr>
          <a:xfrm>
            <a:off x="486305" y="3429000"/>
            <a:ext cx="2933815"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Rest</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107DD251-EA64-21AE-50E0-D5F9FDC58F5F}"/>
              </a:ext>
            </a:extLst>
          </p:cNvPr>
          <p:cNvSpPr txBox="1"/>
          <p:nvPr/>
        </p:nvSpPr>
        <p:spPr>
          <a:xfrm>
            <a:off x="4153908" y="1653564"/>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Http Request</a:t>
            </a:r>
            <a:endParaRPr lang="-" sz="2000" b="1" i="0" u="none" strike="noStrike" kern="1200" cap="none" spc="0" baseline="0">
              <a:solidFill>
                <a:srgbClr val="C55A11"/>
              </a:solidFill>
              <a:uFillTx/>
              <a:latin typeface="Nunito" pitchFamily="2"/>
            </a:endParaRPr>
          </a:p>
        </p:txBody>
      </p:sp>
      <p:sp>
        <p:nvSpPr>
          <p:cNvPr id="7" name="Rectangle 1">
            <a:extLst>
              <a:ext uri="{FF2B5EF4-FFF2-40B4-BE49-F238E27FC236}">
                <a16:creationId xmlns:a16="http://schemas.microsoft.com/office/drawing/2014/main" id="{E427DA34-6158-A213-3E13-E7A0536297A9}"/>
              </a:ext>
            </a:extLst>
          </p:cNvPr>
          <p:cNvSpPr/>
          <p:nvPr/>
        </p:nvSpPr>
        <p:spPr>
          <a:xfrm>
            <a:off x="0" y="43936"/>
            <a:ext cx="184727" cy="369335"/>
          </a:xfrm>
          <a:prstGeom prst="rect">
            <a:avLst/>
          </a:prstGeom>
          <a:solidFill>
            <a:srgbClr val="EEEEEE"/>
          </a:solidFill>
          <a:ln cap="flat">
            <a:noFill/>
            <a:prstDash val="solid"/>
          </a:ln>
        </p:spPr>
        <p:txBody>
          <a:bodyPr vert="horz" wrap="none" lIns="91440" tIns="45720" rIns="91440" bIns="45720" anchor="ctr" anchorCtr="0" compatLnSpc="1">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1800" b="0" i="0" u="none" strike="noStrike" kern="1200" cap="none" spc="0" baseline="0">
              <a:solidFill>
                <a:srgbClr val="000000"/>
              </a:solidFill>
              <a:uFillTx/>
              <a:latin typeface="Arial" pitchFamily="34"/>
            </a:endParaRPr>
          </a:p>
        </p:txBody>
      </p:sp>
      <p:sp>
        <p:nvSpPr>
          <p:cNvPr id="8" name="TextBox 7">
            <a:extLst>
              <a:ext uri="{FF2B5EF4-FFF2-40B4-BE49-F238E27FC236}">
                <a16:creationId xmlns:a16="http://schemas.microsoft.com/office/drawing/2014/main" id="{CF961A53-8B7C-AEB7-2F62-78600E766CB2}"/>
              </a:ext>
            </a:extLst>
          </p:cNvPr>
          <p:cNvSpPr txBox="1"/>
          <p:nvPr/>
        </p:nvSpPr>
        <p:spPr>
          <a:xfrm>
            <a:off x="4153908" y="2572737"/>
            <a:ext cx="7728874" cy="3139318"/>
          </a:xfrm>
          <a:prstGeom prst="rect">
            <a:avLst/>
          </a:prstGeom>
          <a:noFill/>
          <a:ln cap="flat">
            <a:noFill/>
          </a:ln>
        </p:spPr>
        <p:txBody>
          <a:bodyPr vert="horz" wrap="square" lIns="91440" tIns="45720" rIns="91440" bIns="45720" anchor="t" anchorCtr="0" compatLnSpc="1">
            <a:spAutoFit/>
          </a:bodyPr>
          <a:lstStyle/>
          <a:p>
            <a:pPr marL="285750" marR="0" lvl="0" indent="-285750" algn="just"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4472C4"/>
                </a:solidFill>
                <a:uFillTx/>
                <a:latin typeface="Nunito" pitchFamily="2"/>
              </a:rPr>
              <a:t>POST</a:t>
            </a:r>
            <a:r>
              <a:rPr lang="en-US" sz="1800" b="1" i="0" u="none" strike="noStrike" kern="1200" cap="none" spc="0" baseline="0">
                <a:solidFill>
                  <a:srgbClr val="374151"/>
                </a:solidFill>
                <a:uFillTx/>
                <a:latin typeface="Nunito" pitchFamily="2"/>
              </a:rPr>
              <a:t>   /Items </a:t>
            </a:r>
            <a:r>
              <a:rPr lang="en-US" sz="1800" b="0" i="0" u="none" strike="noStrike" kern="1200" cap="none" spc="0" baseline="0">
                <a:solidFill>
                  <a:srgbClr val="374151"/>
                </a:solidFill>
                <a:uFillTx/>
                <a:latin typeface="Nunito" pitchFamily="2"/>
              </a:rPr>
              <a:t>: It creates a user.</a:t>
            </a:r>
          </a:p>
          <a:p>
            <a:pPr marL="285750" marR="0" lvl="0" indent="-285750" algn="just"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Nunito" pitchFamily="2"/>
            </a:endParaRPr>
          </a:p>
          <a:p>
            <a:pPr marL="285750" marR="0" lvl="0" indent="-285750" algn="just"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4472C4"/>
                </a:solidFill>
                <a:uFillTx/>
                <a:latin typeface="Nunito" pitchFamily="2"/>
              </a:rPr>
              <a:t>GET</a:t>
            </a:r>
            <a:r>
              <a:rPr lang="en-US" sz="1800" b="1" i="0" u="none" strike="noStrike" kern="1200" cap="none" spc="0" baseline="0">
                <a:solidFill>
                  <a:srgbClr val="374151"/>
                </a:solidFill>
                <a:uFillTx/>
                <a:latin typeface="Nunito" pitchFamily="2"/>
              </a:rPr>
              <a:t>   /Items/{id} : </a:t>
            </a:r>
            <a:r>
              <a:rPr lang="en-US" sz="1800" b="0" i="0" u="none" strike="noStrike" kern="1200" cap="none" spc="0" baseline="0">
                <a:solidFill>
                  <a:srgbClr val="374151"/>
                </a:solidFill>
                <a:uFillTx/>
                <a:latin typeface="Nunito" pitchFamily="2"/>
              </a:rPr>
              <a:t>It retrieves the detail of a user.</a:t>
            </a:r>
          </a:p>
          <a:p>
            <a:pPr marL="285750" marR="0" lvl="0" indent="-285750" algn="just"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Nunito" pitchFamily="2"/>
            </a:endParaRPr>
          </a:p>
          <a:p>
            <a:pPr marL="285750" marR="0" lvl="0" indent="-285750" algn="just"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4472C4"/>
                </a:solidFill>
                <a:uFillTx/>
                <a:latin typeface="Nunito" pitchFamily="2"/>
              </a:rPr>
              <a:t>GET</a:t>
            </a:r>
            <a:r>
              <a:rPr lang="en-US" sz="1800" b="1" i="0" u="none" strike="noStrike" kern="1200" cap="none" spc="0" baseline="0">
                <a:solidFill>
                  <a:srgbClr val="374151"/>
                </a:solidFill>
                <a:uFillTx/>
                <a:latin typeface="Nunito" pitchFamily="2"/>
              </a:rPr>
              <a:t>   /Items</a:t>
            </a:r>
            <a:r>
              <a:rPr lang="en-US" sz="1800" b="0" i="0" u="none" strike="noStrike" kern="1200" cap="none" spc="0" baseline="0">
                <a:solidFill>
                  <a:srgbClr val="374151"/>
                </a:solidFill>
                <a:uFillTx/>
                <a:latin typeface="Nunito" pitchFamily="2"/>
              </a:rPr>
              <a:t> : It retrieves the detail of all users.</a:t>
            </a:r>
          </a:p>
          <a:p>
            <a:pPr marL="285750" marR="0" lvl="0" indent="-285750" algn="just"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Nunito" pitchFamily="2"/>
            </a:endParaRPr>
          </a:p>
          <a:p>
            <a:pPr marL="285750" marR="0" lvl="0" indent="-285750" algn="just"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4472C4"/>
                </a:solidFill>
                <a:uFillTx/>
                <a:latin typeface="Nunito" pitchFamily="2"/>
              </a:rPr>
              <a:t>DELETE</a:t>
            </a:r>
            <a:r>
              <a:rPr lang="en-US" sz="1800" b="1" i="0" u="none" strike="noStrike" kern="1200" cap="none" spc="0" baseline="0">
                <a:solidFill>
                  <a:srgbClr val="374151"/>
                </a:solidFill>
                <a:uFillTx/>
                <a:latin typeface="Nunito" pitchFamily="2"/>
              </a:rPr>
              <a:t>   /Items</a:t>
            </a:r>
            <a:r>
              <a:rPr lang="en-US" sz="1800" b="0" i="0" u="none" strike="noStrike" kern="1200" cap="none" spc="0" baseline="0">
                <a:solidFill>
                  <a:srgbClr val="374151"/>
                </a:solidFill>
                <a:uFillTx/>
                <a:latin typeface="Nunito" pitchFamily="2"/>
              </a:rPr>
              <a:t>: It deletes all users.</a:t>
            </a:r>
          </a:p>
          <a:p>
            <a:pPr marL="285750" marR="0" lvl="0" indent="-285750" algn="just"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Nunito" pitchFamily="2"/>
            </a:endParaRPr>
          </a:p>
          <a:p>
            <a:pPr marL="285750" marR="0" lvl="0" indent="-285750" algn="just"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4472C4"/>
                </a:solidFill>
                <a:uFillTx/>
                <a:latin typeface="Nunito" pitchFamily="2"/>
              </a:rPr>
              <a:t>DELETE</a:t>
            </a:r>
            <a:r>
              <a:rPr lang="en-US" sz="1800" b="1" i="0" u="none" strike="noStrike" kern="1200" cap="none" spc="0" baseline="0">
                <a:solidFill>
                  <a:srgbClr val="374151"/>
                </a:solidFill>
                <a:uFillTx/>
                <a:latin typeface="Nunito" pitchFamily="2"/>
              </a:rPr>
              <a:t>   /items/{id} </a:t>
            </a:r>
            <a:r>
              <a:rPr lang="en-US" sz="1800" b="0" i="0" u="none" strike="noStrike" kern="1200" cap="none" spc="0" baseline="0">
                <a:solidFill>
                  <a:srgbClr val="374151"/>
                </a:solidFill>
                <a:uFillTx/>
                <a:latin typeface="Nunito" pitchFamily="2"/>
              </a:rPr>
              <a:t>: It deletes a user.</a:t>
            </a:r>
          </a:p>
          <a:p>
            <a:pPr marL="285750" marR="0" lvl="0" indent="-285750" algn="just"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Nunito" pitchFamily="2"/>
            </a:endParaRPr>
          </a:p>
          <a:p>
            <a:pPr marL="285750" marR="0" lvl="0" indent="-285750" algn="just"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4472C4"/>
                </a:solidFill>
                <a:uFillTx/>
                <a:latin typeface="Nunito" pitchFamily="2"/>
              </a:rPr>
              <a:t>GET</a:t>
            </a:r>
            <a:r>
              <a:rPr lang="en-US" sz="1800" b="1" i="0" u="none" strike="noStrike" kern="1200" cap="none" spc="0" baseline="0">
                <a:solidFill>
                  <a:srgbClr val="374151"/>
                </a:solidFill>
                <a:uFillTx/>
                <a:latin typeface="Nunito" pitchFamily="2"/>
              </a:rPr>
              <a:t>   /Items/{id}/posts/post_id </a:t>
            </a:r>
            <a:r>
              <a:rPr lang="en-US" sz="1800" b="0" i="0" u="none" strike="noStrike" kern="1200" cap="none" spc="0" baseline="0">
                <a:solidFill>
                  <a:srgbClr val="374151"/>
                </a:solidFill>
                <a:uFillTx/>
                <a:latin typeface="Nunito" pitchFamily="2"/>
              </a:rPr>
              <a:t>: It retrieve the detail of a specific post.</a:t>
            </a:r>
          </a:p>
        </p:txBody>
      </p:sp>
      <p:sp>
        <p:nvSpPr>
          <p:cNvPr id="9" name="TextBox 9">
            <a:extLst>
              <a:ext uri="{FF2B5EF4-FFF2-40B4-BE49-F238E27FC236}">
                <a16:creationId xmlns:a16="http://schemas.microsoft.com/office/drawing/2014/main" id="{2E1B741C-D853-F9C7-3D4D-D163CA4E778B}"/>
              </a:ext>
            </a:extLst>
          </p:cNvPr>
          <p:cNvSpPr txBox="1"/>
          <p:nvPr/>
        </p:nvSpPr>
        <p:spPr>
          <a:xfrm>
            <a:off x="5897441" y="510070"/>
            <a:ext cx="6097466"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Nunito" pitchFamily="2"/>
              </a:rPr>
              <a:t>http://ilin9090:8080/Items</a:t>
            </a:r>
            <a:endParaRPr lang="-" sz="1800" b="0" i="0" u="none" strike="noStrike" kern="1200" cap="none" spc="0" baseline="0">
              <a:solidFill>
                <a:srgbClr val="000000"/>
              </a:solidFill>
              <a:uFillTx/>
              <a:latin typeface="Calibri"/>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27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F3270-8D35-8285-B0ED-EB1562599CDA}"/>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1413110A-ABCF-B93B-E310-A7B7EA9EFFB7}"/>
              </a:ext>
            </a:extLst>
          </p:cNvPr>
          <p:cNvCxnSpPr/>
          <p:nvPr/>
        </p:nvCxnSpPr>
        <p:spPr>
          <a:xfrm>
            <a:off x="3996750" y="2196617"/>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93828117-C94A-E601-4BE7-4F563E14DF6A}"/>
              </a:ext>
            </a:extLst>
          </p:cNvPr>
          <p:cNvCxnSpPr/>
          <p:nvPr/>
        </p:nvCxnSpPr>
        <p:spPr>
          <a:xfrm>
            <a:off x="4153908" y="6463299"/>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FE030765-0E00-6FEC-112F-E8A8533F1C8F}"/>
              </a:ext>
            </a:extLst>
          </p:cNvPr>
          <p:cNvSpPr/>
          <p:nvPr/>
        </p:nvSpPr>
        <p:spPr>
          <a:xfrm>
            <a:off x="486305" y="3429000"/>
            <a:ext cx="2933815"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Rest</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2BD6E9A0-CBC2-7C07-785B-3643B804654B}"/>
              </a:ext>
            </a:extLst>
          </p:cNvPr>
          <p:cNvSpPr txBox="1"/>
          <p:nvPr/>
        </p:nvSpPr>
        <p:spPr>
          <a:xfrm>
            <a:off x="4153908" y="1653564"/>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The Anatomy Of A Request</a:t>
            </a:r>
          </a:p>
        </p:txBody>
      </p:sp>
      <p:sp>
        <p:nvSpPr>
          <p:cNvPr id="7" name="Rectangle 1">
            <a:extLst>
              <a:ext uri="{FF2B5EF4-FFF2-40B4-BE49-F238E27FC236}">
                <a16:creationId xmlns:a16="http://schemas.microsoft.com/office/drawing/2014/main" id="{53BC795D-B5B9-A5FD-E47C-2344471B9F49}"/>
              </a:ext>
            </a:extLst>
          </p:cNvPr>
          <p:cNvSpPr/>
          <p:nvPr/>
        </p:nvSpPr>
        <p:spPr>
          <a:xfrm>
            <a:off x="0" y="43936"/>
            <a:ext cx="184727" cy="369335"/>
          </a:xfrm>
          <a:prstGeom prst="rect">
            <a:avLst/>
          </a:prstGeom>
          <a:solidFill>
            <a:srgbClr val="EEEEEE"/>
          </a:solidFill>
          <a:ln cap="flat">
            <a:noFill/>
            <a:prstDash val="solid"/>
          </a:ln>
        </p:spPr>
        <p:txBody>
          <a:bodyPr vert="horz" wrap="none" lIns="91440" tIns="45720" rIns="91440" bIns="45720" anchor="ctr" anchorCtr="0" compatLnSpc="1">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1800" b="0" i="0" u="none" strike="noStrike" kern="1200" cap="none" spc="0" baseline="0">
              <a:solidFill>
                <a:srgbClr val="000000"/>
              </a:solidFill>
              <a:uFillTx/>
              <a:latin typeface="Arial" pitchFamily="34"/>
            </a:endParaRPr>
          </a:p>
        </p:txBody>
      </p:sp>
      <p:sp>
        <p:nvSpPr>
          <p:cNvPr id="8" name="TextBox 7">
            <a:extLst>
              <a:ext uri="{FF2B5EF4-FFF2-40B4-BE49-F238E27FC236}">
                <a16:creationId xmlns:a16="http://schemas.microsoft.com/office/drawing/2014/main" id="{D33D1381-5888-F27E-C9DD-46228F4B42B4}"/>
              </a:ext>
            </a:extLst>
          </p:cNvPr>
          <p:cNvSpPr txBox="1"/>
          <p:nvPr/>
        </p:nvSpPr>
        <p:spPr>
          <a:xfrm>
            <a:off x="3729042" y="2595881"/>
            <a:ext cx="8320089" cy="3277822"/>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90000"/>
              </a:lnSpc>
              <a:spcBef>
                <a:spcPts val="1200"/>
              </a:spcBef>
              <a:spcAft>
                <a:spcPts val="0"/>
              </a:spcAft>
              <a:buClr>
                <a:srgbClr val="FFC000"/>
              </a:buClr>
              <a:buSzPts val="24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Nunito" pitchFamily="2"/>
              </a:rPr>
              <a:t>The endpoint (or route) </a:t>
            </a:r>
            <a:r>
              <a:rPr lang="en-US" sz="1800" b="0" i="0" u="none" strike="noStrike" kern="1200" cap="none" spc="0" baseline="0">
                <a:solidFill>
                  <a:srgbClr val="374151"/>
                </a:solidFill>
                <a:uFillTx/>
                <a:latin typeface="Nunito" pitchFamily="2"/>
              </a:rPr>
              <a:t>:    </a:t>
            </a:r>
            <a:r>
              <a:rPr lang="en-US" sz="1800" b="1" i="0" u="none" strike="noStrike" kern="1200" cap="none" spc="0" baseline="0">
                <a:solidFill>
                  <a:srgbClr val="2F5597"/>
                </a:solidFill>
                <a:uFillTx/>
                <a:latin typeface="Consolas"/>
                <a:ea typeface="Consolas"/>
                <a:cs typeface="Consolas"/>
              </a:rPr>
              <a:t>https://www.smashingmagazine.com/tag/javascript/</a:t>
            </a:r>
            <a:r>
              <a:rPr lang="en-US" sz="1800" b="1" i="0" u="none" strike="noStrike" kern="1200" cap="none" spc="0" baseline="0">
                <a:solidFill>
                  <a:srgbClr val="2F5597"/>
                </a:solidFill>
                <a:uFillTx/>
                <a:latin typeface="ui-monospace"/>
              </a:rPr>
              <a:t>.</a:t>
            </a:r>
            <a:br>
              <a:rPr lang="en-US" sz="1800" b="0" i="0" u="none" strike="noStrike" kern="1200" cap="none" spc="0" baseline="0">
                <a:solidFill>
                  <a:srgbClr val="374151"/>
                </a:solidFill>
                <a:uFillTx/>
                <a:latin typeface="Nunito" pitchFamily="2"/>
              </a:rPr>
            </a:br>
            <a:r>
              <a:rPr lang="en-US" sz="1800" b="1" i="0" u="none" strike="noStrike" kern="1200" cap="none" spc="0" baseline="0">
                <a:solidFill>
                  <a:srgbClr val="2F5597"/>
                </a:solidFill>
                <a:uFillTx/>
                <a:latin typeface="Consolas"/>
                <a:ea typeface="Consolas"/>
                <a:cs typeface="Consolas"/>
              </a:rPr>
              <a:t>https://www.smashingmagazine.com/tag/GO/</a:t>
            </a:r>
            <a:r>
              <a:rPr lang="en-US" sz="1800" b="1" i="0" u="none" strike="noStrike" kern="1200" cap="none" spc="0" baseline="0">
                <a:solidFill>
                  <a:srgbClr val="2F5597"/>
                </a:solidFill>
                <a:uFillTx/>
                <a:latin typeface="ui-monospace"/>
              </a:rPr>
              <a:t>.</a:t>
            </a:r>
            <a:br>
              <a:rPr lang="en-US" sz="1800" b="0" i="0" u="none" strike="noStrike" kern="1200" cap="none" spc="0" baseline="0">
                <a:solidFill>
                  <a:srgbClr val="374151"/>
                </a:solidFill>
                <a:uFillTx/>
                <a:latin typeface="Nunito" pitchFamily="2"/>
              </a:rPr>
            </a:br>
            <a:r>
              <a:rPr lang="en-US" sz="1800" b="1" i="0" u="none" strike="noStrike" kern="1200" cap="none" spc="0" baseline="0">
                <a:solidFill>
                  <a:srgbClr val="374151"/>
                </a:solidFill>
                <a:uFillTx/>
                <a:latin typeface="Nunito" pitchFamily="2"/>
              </a:rPr>
              <a:t>The method </a:t>
            </a:r>
            <a:r>
              <a:rPr lang="en-US" sz="1800" b="0" i="0" u="none" strike="noStrike" kern="1200" cap="none" spc="0" baseline="0">
                <a:solidFill>
                  <a:srgbClr val="374151"/>
                </a:solidFill>
                <a:uFillTx/>
                <a:latin typeface="Nunito" pitchFamily="2"/>
              </a:rPr>
              <a:t>:   </a:t>
            </a:r>
            <a:r>
              <a:rPr lang="en-US" sz="1800" b="1" i="0" u="none" strike="noStrike" kern="1200" cap="none" spc="0" baseline="0">
                <a:solidFill>
                  <a:srgbClr val="2F5597"/>
                </a:solidFill>
                <a:uFillTx/>
                <a:latin typeface="ui-monospace"/>
              </a:rPr>
              <a:t>GET, PUT, POST,DELET </a:t>
            </a:r>
            <a:br>
              <a:rPr lang="en-US" sz="1800" b="0" i="0" u="none" strike="noStrike" kern="1200" cap="none" spc="0" baseline="0">
                <a:solidFill>
                  <a:srgbClr val="2F5597"/>
                </a:solidFill>
                <a:uFillTx/>
                <a:latin typeface="ui-monospace"/>
              </a:rPr>
            </a:br>
            <a:endParaRPr lang="en-US" sz="1800" b="0" i="0" u="none" strike="noStrike" kern="1200" cap="none" spc="0" baseline="0">
              <a:solidFill>
                <a:srgbClr val="2F5597"/>
              </a:solidFill>
              <a:uFillTx/>
              <a:latin typeface="ui-monospace"/>
            </a:endParaRPr>
          </a:p>
          <a:p>
            <a:pPr marL="285750" marR="0" lvl="0" indent="-28575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Nunito" pitchFamily="2"/>
              </a:rPr>
              <a:t>The headers : </a:t>
            </a:r>
            <a:br>
              <a:rPr lang="en-US" sz="1800" b="1" i="0" u="none" strike="noStrike" kern="1200" cap="none" spc="0" baseline="0">
                <a:solidFill>
                  <a:srgbClr val="374151"/>
                </a:solidFill>
                <a:uFillTx/>
                <a:latin typeface="Nunito" pitchFamily="2"/>
              </a:rPr>
            </a:br>
            <a:r>
              <a:rPr lang="en-US" sz="1800" b="0" i="0" u="none" strike="noStrike" kern="1200" cap="none" spc="0" baseline="0">
                <a:solidFill>
                  <a:srgbClr val="374151"/>
                </a:solidFill>
                <a:uFillTx/>
                <a:latin typeface="Nunito" pitchFamily="2"/>
              </a:rPr>
              <a:t>	</a:t>
            </a:r>
            <a:r>
              <a:rPr lang="-" sz="1800" b="1" i="0" u="none" strike="noStrike" kern="1200" cap="none" spc="0" baseline="0">
                <a:solidFill>
                  <a:srgbClr val="2F5597"/>
                </a:solidFill>
                <a:uFillTx/>
                <a:latin typeface="ui-monospace"/>
              </a:rPr>
              <a:t>HTTP/1.1</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800" b="1" i="0" u="none" strike="noStrike" kern="1200" cap="none" spc="0" baseline="0">
                <a:solidFill>
                  <a:srgbClr val="2F5597"/>
                </a:solidFill>
                <a:uFillTx/>
                <a:latin typeface="ui-monospace"/>
              </a:rPr>
              <a:t>	Content-Type: application/json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a:solidFill>
                <a:srgbClr val="374151"/>
              </a:solidFill>
              <a:uFillTx/>
              <a:latin typeface="Nunito" pitchFamily="2"/>
            </a:endParaRPr>
          </a:p>
          <a:p>
            <a:pPr marL="285750" marR="0" lvl="0" indent="-28575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Nunito" pitchFamily="2"/>
              </a:rPr>
              <a:t>The data (or body):</a:t>
            </a:r>
            <a:br>
              <a:rPr lang="en-US" sz="1800" b="0" i="0" u="none" strike="noStrike" kern="1200" cap="none" spc="0" baseline="0">
                <a:solidFill>
                  <a:srgbClr val="374151"/>
                </a:solidFill>
                <a:uFillTx/>
                <a:latin typeface="Nunito" pitchFamily="2"/>
              </a:rPr>
            </a:br>
            <a:r>
              <a:rPr lang="en-US" sz="1800" b="0" i="0" u="none" strike="noStrike" kern="1200" cap="none" spc="0" baseline="0">
                <a:solidFill>
                  <a:srgbClr val="374151"/>
                </a:solidFill>
                <a:uFillTx/>
                <a:latin typeface="Nunito" pitchFamily="2"/>
              </a:rPr>
              <a:t>	</a:t>
            </a:r>
            <a:r>
              <a:rPr lang="-" sz="1800" b="1" i="0" u="none" strike="noStrike" kern="1200" cap="none" spc="0" baseline="0">
                <a:solidFill>
                  <a:srgbClr val="C00000"/>
                </a:solidFill>
                <a:uFillTx/>
                <a:latin typeface="Nunito" pitchFamily="2"/>
              </a:rPr>
              <a:t> byBody</a:t>
            </a:r>
            <a:r>
              <a:rPr lang="en-US" sz="1800" b="1" i="0" u="none" strike="noStrike" kern="1200" cap="none" spc="0" baseline="0">
                <a:solidFill>
                  <a:srgbClr val="374151"/>
                </a:solidFill>
                <a:uFillTx/>
                <a:latin typeface="Nunito" pitchFamily="2"/>
              </a:rPr>
              <a:t> : </a:t>
            </a:r>
            <a:r>
              <a:rPr lang="-" sz="1800" b="1" i="0" u="none" strike="noStrike" kern="1200" cap="none" spc="0" baseline="0">
                <a:solidFill>
                  <a:srgbClr val="000000"/>
                </a:solidFill>
                <a:uFillTx/>
                <a:latin typeface="ui-monospace"/>
              </a:rPr>
              <a:t>{ "id": 10, "name": "shirt", "color": "red", "price": "$123" }</a:t>
            </a:r>
            <a:endParaRPr lang="-" sz="1800" b="1" i="0" u="none" strike="noStrike" kern="1200" cap="none" spc="0" baseline="0">
              <a:solidFill>
                <a:srgbClr val="374151"/>
              </a:solidFill>
              <a:uFillTx/>
              <a:latin typeface="Nunito" pitchFamily="2"/>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800" b="1" i="0" u="none" strike="noStrike" kern="1200" cap="none" spc="0" baseline="0">
                <a:solidFill>
                  <a:srgbClr val="374151"/>
                </a:solidFill>
                <a:uFillTx/>
                <a:latin typeface="Nunito" pitchFamily="2"/>
              </a:rPr>
              <a:t>	</a:t>
            </a:r>
            <a:r>
              <a:rPr lang="en-US" sz="1800" b="1" i="0" u="none" strike="noStrike" kern="1200" cap="none" spc="0" baseline="0">
                <a:solidFill>
                  <a:srgbClr val="C00000"/>
                </a:solidFill>
                <a:uFillTx/>
                <a:latin typeface="Nunito" pitchFamily="2"/>
              </a:rPr>
              <a:t> byURL</a:t>
            </a:r>
            <a:r>
              <a:rPr lang="-" sz="1800" b="1" i="0" u="none" strike="noStrike" kern="1200" cap="none" spc="0" baseline="0">
                <a:solidFill>
                  <a:srgbClr val="374151"/>
                </a:solidFill>
                <a:uFillTx/>
                <a:latin typeface="Nunito" pitchFamily="2"/>
              </a:rPr>
              <a:t> </a:t>
            </a:r>
            <a:r>
              <a:rPr lang="-" sz="1800" b="1" i="0" u="none" strike="noStrike" kern="1200" cap="none" spc="0" baseline="0">
                <a:solidFill>
                  <a:srgbClr val="2F5597"/>
                </a:solidFill>
                <a:uFillTx/>
                <a:latin typeface="Nunito" pitchFamily="2"/>
              </a:rPr>
              <a:t>: /saveitem?id=10&amp;name=“shirt”&amp;color=“red”&amp;price=“123”</a:t>
            </a:r>
            <a:endParaRPr lang="-" sz="1800" b="1" i="0" u="none" strike="noStrike" kern="1200" cap="none" spc="0" baseline="0">
              <a:solidFill>
                <a:srgbClr val="2F5597"/>
              </a:solidFill>
              <a:uFillTx/>
              <a:latin typeface="ui-monospace"/>
              <a:cs typeface="Arial" pitchFamily="34"/>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28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3E518-49BD-4CF4-FE2B-A3F50262AA8D}"/>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380A4DD6-01F0-7031-F9F7-8E2A9573C442}"/>
              </a:ext>
            </a:extLst>
          </p:cNvPr>
          <p:cNvCxnSpPr/>
          <p:nvPr/>
        </p:nvCxnSpPr>
        <p:spPr>
          <a:xfrm>
            <a:off x="4153908" y="2196617"/>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9C2BA02E-DCE2-2065-B781-7DDCBB99B5AC}"/>
              </a:ext>
            </a:extLst>
          </p:cNvPr>
          <p:cNvCxnSpPr/>
          <p:nvPr/>
        </p:nvCxnSpPr>
        <p:spPr>
          <a:xfrm>
            <a:off x="4323082" y="6634749"/>
            <a:ext cx="711278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9219074B-8084-1D8F-EBE7-F77FCD6E6B2A}"/>
              </a:ext>
            </a:extLst>
          </p:cNvPr>
          <p:cNvSpPr/>
          <p:nvPr/>
        </p:nvSpPr>
        <p:spPr>
          <a:xfrm>
            <a:off x="486305" y="3429000"/>
            <a:ext cx="2933815"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Rest</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2ABA4E9B-EC96-A9CB-2934-206DF6438D50}"/>
              </a:ext>
            </a:extLst>
          </p:cNvPr>
          <p:cNvSpPr txBox="1"/>
          <p:nvPr/>
        </p:nvSpPr>
        <p:spPr>
          <a:xfrm>
            <a:off x="4153908" y="1653564"/>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The Anatomy Of A Request</a:t>
            </a:r>
          </a:p>
        </p:txBody>
      </p:sp>
      <p:sp>
        <p:nvSpPr>
          <p:cNvPr id="7" name="Rectangle 1">
            <a:extLst>
              <a:ext uri="{FF2B5EF4-FFF2-40B4-BE49-F238E27FC236}">
                <a16:creationId xmlns:a16="http://schemas.microsoft.com/office/drawing/2014/main" id="{14CD9BDD-E33D-B98D-9923-543C64199774}"/>
              </a:ext>
            </a:extLst>
          </p:cNvPr>
          <p:cNvSpPr/>
          <p:nvPr/>
        </p:nvSpPr>
        <p:spPr>
          <a:xfrm>
            <a:off x="0" y="43936"/>
            <a:ext cx="184727" cy="369335"/>
          </a:xfrm>
          <a:prstGeom prst="rect">
            <a:avLst/>
          </a:prstGeom>
          <a:solidFill>
            <a:srgbClr val="EEEEEE"/>
          </a:solidFill>
          <a:ln cap="flat">
            <a:noFill/>
            <a:prstDash val="solid"/>
          </a:ln>
        </p:spPr>
        <p:txBody>
          <a:bodyPr vert="horz" wrap="none" lIns="91440" tIns="45720" rIns="91440" bIns="45720" anchor="ctr" anchorCtr="0" compatLnSpc="1">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1800" b="0" i="0" u="none" strike="noStrike" kern="1200" cap="none" spc="0" baseline="0">
              <a:solidFill>
                <a:srgbClr val="000000"/>
              </a:solidFill>
              <a:uFillTx/>
              <a:latin typeface="Arial" pitchFamily="34"/>
            </a:endParaRPr>
          </a:p>
        </p:txBody>
      </p:sp>
      <p:sp>
        <p:nvSpPr>
          <p:cNvPr id="8" name="TextBox 7">
            <a:extLst>
              <a:ext uri="{FF2B5EF4-FFF2-40B4-BE49-F238E27FC236}">
                <a16:creationId xmlns:a16="http://schemas.microsoft.com/office/drawing/2014/main" id="{6EA7E5BF-C315-6062-BA4A-5207F835D52E}"/>
              </a:ext>
            </a:extLst>
          </p:cNvPr>
          <p:cNvSpPr txBox="1"/>
          <p:nvPr/>
        </p:nvSpPr>
        <p:spPr>
          <a:xfrm>
            <a:off x="4153908" y="3120682"/>
            <a:ext cx="7451134" cy="3266282"/>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90000"/>
              </a:lnSpc>
              <a:spcBef>
                <a:spcPts val="1200"/>
              </a:spcBef>
              <a:spcAft>
                <a:spcPts val="0"/>
              </a:spcAft>
              <a:buClr>
                <a:srgbClr val="FFC000"/>
              </a:buClr>
              <a:buSzPts val="2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Nunito" pitchFamily="2"/>
              </a:rPr>
              <a:t>Endpoint</a:t>
            </a:r>
            <a:r>
              <a:rPr lang="en-US" sz="1800" b="0" i="0" u="none" strike="noStrike" kern="1200" cap="none" spc="0" baseline="0">
                <a:solidFill>
                  <a:srgbClr val="000000"/>
                </a:solidFill>
                <a:uFillTx/>
                <a:latin typeface="Nunito" pitchFamily="2"/>
              </a:rPr>
              <a:t> is the starting point of the API you’re requesting from.</a:t>
            </a:r>
          </a:p>
          <a:p>
            <a:pPr marL="285750" marR="0" lvl="0" indent="-285750" algn="l" defTabSz="914400" rtl="0" fontAlgn="auto" hangingPunct="1">
              <a:lnSpc>
                <a:spcPct val="90000"/>
              </a:lnSpc>
              <a:spcBef>
                <a:spcPts val="1200"/>
              </a:spcBef>
              <a:spcAft>
                <a:spcPts val="0"/>
              </a:spcAft>
              <a:buClr>
                <a:srgbClr val="FFC000"/>
              </a:buClr>
              <a:buSzPts val="2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Nunito" pitchFamily="2"/>
              </a:rPr>
              <a:t>Endpoint</a:t>
            </a:r>
            <a:r>
              <a:rPr lang="en-US" sz="1800" b="0" i="0" u="none" strike="noStrike" kern="1200" cap="none" spc="0" baseline="0">
                <a:solidFill>
                  <a:srgbClr val="000000"/>
                </a:solidFill>
                <a:uFillTx/>
                <a:latin typeface="Nunito" pitchFamily="2"/>
              </a:rPr>
              <a:t> = </a:t>
            </a:r>
            <a:r>
              <a:rPr lang="en-US" sz="1800" b="1" i="0" u="none" strike="noStrike" kern="1200" cap="none" spc="0" baseline="0">
                <a:solidFill>
                  <a:srgbClr val="000000"/>
                </a:solidFill>
                <a:uFillTx/>
                <a:latin typeface="Nunito" pitchFamily="2"/>
              </a:rPr>
              <a:t>root-endpoint</a:t>
            </a:r>
            <a:r>
              <a:rPr lang="en-US" sz="1800" b="0" i="0" u="none" strike="noStrike" kern="1200" cap="none" spc="0" baseline="0">
                <a:solidFill>
                  <a:srgbClr val="000000"/>
                </a:solidFill>
                <a:uFillTx/>
                <a:latin typeface="Nunito" pitchFamily="2"/>
              </a:rPr>
              <a:t> + </a:t>
            </a:r>
            <a:r>
              <a:rPr lang="en-US" sz="1800" b="1" i="0" u="none" strike="noStrike" kern="1200" cap="none" spc="0" baseline="0">
                <a:solidFill>
                  <a:srgbClr val="000000"/>
                </a:solidFill>
                <a:uFillTx/>
                <a:latin typeface="Nunito" pitchFamily="2"/>
              </a:rPr>
              <a:t>path</a:t>
            </a:r>
          </a:p>
          <a:p>
            <a:pPr marL="285750" marR="0" lvl="0" indent="-285750" algn="l" defTabSz="914400" rtl="0" fontAlgn="auto" hangingPunct="1">
              <a:lnSpc>
                <a:spcPct val="90000"/>
              </a:lnSpc>
              <a:spcBef>
                <a:spcPts val="1200"/>
              </a:spcBef>
              <a:spcAft>
                <a:spcPts val="0"/>
              </a:spcAft>
              <a:buClr>
                <a:srgbClr val="FFC000"/>
              </a:buClr>
              <a:buSzPts val="2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Nunito" pitchFamily="2"/>
              </a:rPr>
              <a:t>The </a:t>
            </a:r>
            <a:r>
              <a:rPr lang="en-US" sz="1800" b="1" i="0" u="none" strike="noStrike" kern="1200" cap="none" spc="0" baseline="0">
                <a:solidFill>
                  <a:srgbClr val="000000"/>
                </a:solidFill>
                <a:uFillTx/>
                <a:latin typeface="Nunito" pitchFamily="2"/>
              </a:rPr>
              <a:t>root-endpoint</a:t>
            </a:r>
            <a:r>
              <a:rPr lang="en-US" sz="1800" b="0" i="0" u="none" strike="noStrike" kern="1200" cap="none" spc="0" baseline="0">
                <a:solidFill>
                  <a:srgbClr val="000000"/>
                </a:solidFill>
                <a:uFillTx/>
                <a:latin typeface="Nunito" pitchFamily="2"/>
              </a:rPr>
              <a:t> of Github’s API is 	</a:t>
            </a:r>
            <a:r>
              <a:rPr lang="en-US" sz="1800" b="1" i="0" u="none" strike="noStrike" kern="1200" cap="none" spc="0" baseline="0">
                <a:solidFill>
                  <a:srgbClr val="C00000"/>
                </a:solidFill>
                <a:uFillTx/>
                <a:latin typeface="Consolas"/>
                <a:ea typeface="Consolas"/>
                <a:cs typeface="Consolas"/>
                <a:hlinkClick r:id="rId3">
                  <a:extLst>
                    <a:ext uri="{A12FA001-AC4F-418D-AE19-62706E023703}">
                      <ahyp:hlinkClr xmlns:ahyp="http://schemas.microsoft.com/office/drawing/2018/hyperlinkcolor" val="tx"/>
                    </a:ext>
                  </a:extLst>
                </a:hlinkClick>
              </a:rPr>
              <a:t>https://www.smashingmagazine.com</a:t>
            </a:r>
            <a:endParaRPr lang="en-US" sz="1800" b="1" i="0" u="none" strike="noStrike" kern="1200" cap="none" spc="0" baseline="0">
              <a:solidFill>
                <a:srgbClr val="C00000"/>
              </a:solidFill>
              <a:uFillTx/>
              <a:latin typeface="Consolas"/>
              <a:ea typeface="Consolas"/>
              <a:cs typeface="Consolas"/>
            </a:endParaRPr>
          </a:p>
          <a:p>
            <a:pPr marL="285750" marR="0" lvl="0" indent="-285750" algn="l" defTabSz="914400" rtl="0" fontAlgn="auto" hangingPunct="1">
              <a:lnSpc>
                <a:spcPct val="90000"/>
              </a:lnSpc>
              <a:spcBef>
                <a:spcPts val="1200"/>
              </a:spcBef>
              <a:spcAft>
                <a:spcPts val="0"/>
              </a:spcAft>
              <a:buClr>
                <a:srgbClr val="FFC000"/>
              </a:buClr>
              <a:buSzPts val="2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Nunito" pitchFamily="2"/>
              </a:rPr>
              <a:t>The </a:t>
            </a:r>
            <a:r>
              <a:rPr lang="en-US" sz="1800" b="1" i="0" u="none" strike="noStrike" kern="1200" cap="none" spc="0" baseline="0">
                <a:solidFill>
                  <a:srgbClr val="000000"/>
                </a:solidFill>
                <a:uFillTx/>
                <a:latin typeface="Nunito" pitchFamily="2"/>
              </a:rPr>
              <a:t>path</a:t>
            </a:r>
            <a:r>
              <a:rPr lang="en-US" sz="1800" b="0" i="0" u="none" strike="noStrike" kern="1200" cap="none" spc="0" baseline="0">
                <a:solidFill>
                  <a:srgbClr val="000000"/>
                </a:solidFill>
                <a:uFillTx/>
                <a:latin typeface="Nunito" pitchFamily="2"/>
              </a:rPr>
              <a:t> determines the resource you’re requesting for, example </a:t>
            </a:r>
            <a:br>
              <a:rPr lang="en-US" sz="1800" b="0" i="0" u="none" strike="noStrike" kern="1200" cap="none" spc="0" baseline="0">
                <a:solidFill>
                  <a:srgbClr val="000000"/>
                </a:solidFill>
                <a:uFillTx/>
                <a:latin typeface="Nunito" pitchFamily="2"/>
              </a:rPr>
            </a:br>
            <a:r>
              <a:rPr lang="en-US" sz="1800" b="0" i="0" u="none" strike="noStrike" kern="1200" cap="none" spc="0" baseline="0">
                <a:solidFill>
                  <a:srgbClr val="000000"/>
                </a:solidFill>
                <a:uFillTx/>
                <a:latin typeface="Nunito" pitchFamily="2"/>
              </a:rPr>
              <a:t>	</a:t>
            </a:r>
            <a:r>
              <a:rPr lang="en-US" sz="1800" b="1" i="0" u="none" strike="noStrike" kern="1200" cap="none" spc="0" baseline="0">
                <a:solidFill>
                  <a:srgbClr val="C00000"/>
                </a:solidFill>
                <a:uFillTx/>
                <a:latin typeface="Consolas"/>
              </a:rPr>
              <a:t>/tag/javascript/</a:t>
            </a:r>
          </a:p>
          <a:p>
            <a:pPr marL="285750" marR="0" lvl="0" indent="-285750" algn="l" defTabSz="914400" rtl="0" fontAlgn="auto" hangingPunct="1">
              <a:lnSpc>
                <a:spcPct val="90000"/>
              </a:lnSpc>
              <a:spcBef>
                <a:spcPts val="1200"/>
              </a:spcBef>
              <a:spcAft>
                <a:spcPts val="0"/>
              </a:spcAft>
              <a:buClr>
                <a:srgbClr val="FFC000"/>
              </a:buClr>
              <a:buSzPts val="2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Nunito" pitchFamily="2"/>
              </a:rPr>
              <a:t>The </a:t>
            </a:r>
            <a:r>
              <a:rPr lang="en-US" sz="1800" b="1" i="0" u="none" strike="noStrike" kern="1200" cap="none" spc="0" baseline="0">
                <a:solidFill>
                  <a:srgbClr val="000000"/>
                </a:solidFill>
                <a:uFillTx/>
                <a:latin typeface="Nunito" pitchFamily="2"/>
              </a:rPr>
              <a:t>Path</a:t>
            </a:r>
            <a:r>
              <a:rPr lang="en-US" sz="1800" b="0" i="0" u="none" strike="noStrike" kern="1200" cap="none" spc="0" baseline="0">
                <a:solidFill>
                  <a:srgbClr val="000000"/>
                </a:solidFill>
                <a:uFillTx/>
                <a:latin typeface="Nunito" pitchFamily="2"/>
              </a:rPr>
              <a:t> starts with one of the special chars  </a:t>
            </a:r>
            <a:r>
              <a:rPr lang="en-US" sz="1800" b="1" i="0" u="none" strike="noStrike" kern="1200" cap="none" spc="0" baseline="0">
                <a:solidFill>
                  <a:srgbClr val="C00000"/>
                </a:solidFill>
                <a:uFillTx/>
                <a:latin typeface="Nunito" pitchFamily="2"/>
              </a:rPr>
              <a:t>/  ?</a:t>
            </a:r>
          </a:p>
          <a:p>
            <a:pPr marL="285750" marR="0" lvl="0" indent="-285750" algn="l" defTabSz="914400" rtl="0" fontAlgn="auto" hangingPunct="1">
              <a:lnSpc>
                <a:spcPct val="90000"/>
              </a:lnSpc>
              <a:spcBef>
                <a:spcPts val="1200"/>
              </a:spcBef>
              <a:spcAft>
                <a:spcPts val="0"/>
              </a:spcAft>
              <a:buClr>
                <a:srgbClr val="FFC000"/>
              </a:buClr>
              <a:buSzPts val="2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Nunito" pitchFamily="2"/>
              </a:rPr>
              <a:t>Any colons (:) on a </a:t>
            </a:r>
            <a:r>
              <a:rPr lang="en-US" sz="1800" b="1" i="0" u="none" strike="noStrike" kern="1200" cap="none" spc="0" baseline="0">
                <a:solidFill>
                  <a:srgbClr val="000000"/>
                </a:solidFill>
                <a:uFillTx/>
                <a:latin typeface="Nunito" pitchFamily="2"/>
              </a:rPr>
              <a:t>Path</a:t>
            </a:r>
            <a:r>
              <a:rPr lang="en-US" sz="1800" b="0" i="0" u="none" strike="noStrike" kern="1200" cap="none" spc="0" baseline="0">
                <a:solidFill>
                  <a:srgbClr val="000000"/>
                </a:solidFill>
                <a:uFillTx/>
                <a:latin typeface="Nunito" pitchFamily="2"/>
              </a:rPr>
              <a:t> denotes a variable </a:t>
            </a:r>
            <a:r>
              <a:rPr lang="en-US" sz="1800" b="1" i="0" u="none" strike="noStrike" kern="1200" cap="none" spc="0" baseline="0">
                <a:solidFill>
                  <a:srgbClr val="C00000"/>
                </a:solidFill>
                <a:uFillTx/>
                <a:latin typeface="Consolas"/>
                <a:ea typeface="Consolas"/>
                <a:cs typeface="Consolas"/>
              </a:rPr>
              <a:t>:username </a:t>
            </a:r>
            <a:r>
              <a:rPr lang="en-US" sz="1800" b="0" i="0" u="none" strike="noStrike" kern="1200" cap="none" spc="0" baseline="0">
                <a:solidFill>
                  <a:srgbClr val="000000"/>
                </a:solidFill>
                <a:uFillTx/>
                <a:latin typeface="Nunito" pitchFamily="2"/>
              </a:rPr>
              <a:t>.</a:t>
            </a:r>
          </a:p>
          <a:p>
            <a:pPr marL="285750" marR="0" lvl="0" indent="-285750" algn="l" defTabSz="914400" rtl="0" fontAlgn="auto" hangingPunct="1">
              <a:lnSpc>
                <a:spcPct val="90000"/>
              </a:lnSpc>
              <a:spcBef>
                <a:spcPts val="1200"/>
              </a:spcBef>
              <a:spcAft>
                <a:spcPts val="0"/>
              </a:spcAft>
              <a:buClr>
                <a:srgbClr val="FFC000"/>
              </a:buClr>
              <a:buSzPts val="2000"/>
              <a:buFont typeface="Arial" pitchFamily="34"/>
              <a:buChar char="•"/>
              <a:tabLst/>
              <a:defRPr sz="1800" b="0" i="0" u="none" strike="noStrike" kern="0" cap="none" spc="0" baseline="0">
                <a:solidFill>
                  <a:srgbClr val="000000"/>
                </a:solidFill>
                <a:uFillTx/>
              </a:defRPr>
            </a:pPr>
            <a:endParaRPr lang="en-US" sz="1800" b="1" i="0" u="none" strike="noStrike" kern="1200" cap="none" spc="0" baseline="0">
              <a:solidFill>
                <a:srgbClr val="C00000"/>
              </a:solidFill>
              <a:uFillTx/>
              <a:latin typeface="Nunito" pitchFamily="2"/>
            </a:endParaRPr>
          </a:p>
        </p:txBody>
      </p:sp>
      <p:sp>
        <p:nvSpPr>
          <p:cNvPr id="9" name="TextBox 9">
            <a:extLst>
              <a:ext uri="{FF2B5EF4-FFF2-40B4-BE49-F238E27FC236}">
                <a16:creationId xmlns:a16="http://schemas.microsoft.com/office/drawing/2014/main" id="{6AC9AB5E-09C6-A312-9ED3-7A03180C62F2}"/>
              </a:ext>
            </a:extLst>
          </p:cNvPr>
          <p:cNvSpPr txBox="1"/>
          <p:nvPr/>
        </p:nvSpPr>
        <p:spPr>
          <a:xfrm>
            <a:off x="4153908" y="2458108"/>
            <a:ext cx="6093616"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Nunito" pitchFamily="2"/>
              </a:rPr>
              <a:t>Endpoint</a:t>
            </a:r>
            <a:endParaRPr lang="-" sz="1800" b="0" i="0" u="none" strike="noStrike" kern="1200" cap="none" spc="0" baseline="0">
              <a:solidFill>
                <a:srgbClr val="000000"/>
              </a:solidFill>
              <a:uFillTx/>
              <a:latin typeface="Calibri"/>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28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25693-A116-ADE9-CC13-51D439E55701}"/>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6842F8DE-EF98-734B-EFA7-84500DEB8738}"/>
              </a:ext>
            </a:extLst>
          </p:cNvPr>
          <p:cNvCxnSpPr/>
          <p:nvPr/>
        </p:nvCxnSpPr>
        <p:spPr>
          <a:xfrm>
            <a:off x="4153908" y="2196617"/>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EA9EE450-CC5D-0D12-39BF-3D2A1059FD9C}"/>
              </a:ext>
            </a:extLst>
          </p:cNvPr>
          <p:cNvCxnSpPr/>
          <p:nvPr/>
        </p:nvCxnSpPr>
        <p:spPr>
          <a:xfrm>
            <a:off x="4323082" y="6634749"/>
            <a:ext cx="711278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FD062425-0508-2E00-C56B-D8656AC54D16}"/>
              </a:ext>
            </a:extLst>
          </p:cNvPr>
          <p:cNvSpPr/>
          <p:nvPr/>
        </p:nvSpPr>
        <p:spPr>
          <a:xfrm>
            <a:off x="486305" y="3429000"/>
            <a:ext cx="2933815"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Rest</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F34513B2-5468-D202-88BC-B87E28CF23F0}"/>
              </a:ext>
            </a:extLst>
          </p:cNvPr>
          <p:cNvSpPr txBox="1"/>
          <p:nvPr/>
        </p:nvSpPr>
        <p:spPr>
          <a:xfrm>
            <a:off x="4153908" y="1653564"/>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The Anatomy Of A Request</a:t>
            </a:r>
          </a:p>
        </p:txBody>
      </p:sp>
      <p:sp>
        <p:nvSpPr>
          <p:cNvPr id="7" name="Rectangle 1">
            <a:extLst>
              <a:ext uri="{FF2B5EF4-FFF2-40B4-BE49-F238E27FC236}">
                <a16:creationId xmlns:a16="http://schemas.microsoft.com/office/drawing/2014/main" id="{3D1D66D4-AC2A-2873-0983-58E80BECC987}"/>
              </a:ext>
            </a:extLst>
          </p:cNvPr>
          <p:cNvSpPr/>
          <p:nvPr/>
        </p:nvSpPr>
        <p:spPr>
          <a:xfrm>
            <a:off x="0" y="43936"/>
            <a:ext cx="184727" cy="369335"/>
          </a:xfrm>
          <a:prstGeom prst="rect">
            <a:avLst/>
          </a:prstGeom>
          <a:solidFill>
            <a:srgbClr val="EEEEEE"/>
          </a:solidFill>
          <a:ln cap="flat">
            <a:noFill/>
            <a:prstDash val="solid"/>
          </a:ln>
        </p:spPr>
        <p:txBody>
          <a:bodyPr vert="horz" wrap="none" lIns="91440" tIns="45720" rIns="91440" bIns="45720" anchor="ctr" anchorCtr="0" compatLnSpc="1">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1800" b="0" i="0" u="none" strike="noStrike" kern="1200" cap="none" spc="0" baseline="0">
              <a:solidFill>
                <a:srgbClr val="000000"/>
              </a:solidFill>
              <a:uFillTx/>
              <a:latin typeface="Arial" pitchFamily="34"/>
            </a:endParaRPr>
          </a:p>
        </p:txBody>
      </p:sp>
      <p:sp>
        <p:nvSpPr>
          <p:cNvPr id="8" name="TextBox 7">
            <a:extLst>
              <a:ext uri="{FF2B5EF4-FFF2-40B4-BE49-F238E27FC236}">
                <a16:creationId xmlns:a16="http://schemas.microsoft.com/office/drawing/2014/main" id="{753E79E1-F778-DDFE-FA13-2D0D03CF01CF}"/>
              </a:ext>
            </a:extLst>
          </p:cNvPr>
          <p:cNvSpPr txBox="1"/>
          <p:nvPr/>
        </p:nvSpPr>
        <p:spPr>
          <a:xfrm>
            <a:off x="4153908" y="3120682"/>
            <a:ext cx="7451134" cy="2797689"/>
          </a:xfrm>
          <a:prstGeom prst="rect">
            <a:avLst/>
          </a:prstGeom>
          <a:noFill/>
          <a:ln cap="flat">
            <a:noFill/>
          </a:ln>
        </p:spPr>
        <p:txBody>
          <a:bodyPr vert="horz" wrap="square" lIns="91440" tIns="45720" rIns="91440" bIns="45720" anchor="t" anchorCtr="0" compatLnSpc="1">
            <a:spAutoFit/>
          </a:bodyPr>
          <a:lstStyle/>
          <a:p>
            <a:pPr marL="287341" marR="0" lvl="0" indent="-287341" algn="l" defTabSz="914400" rtl="0" fontAlgn="auto" hangingPunct="1">
              <a:lnSpc>
                <a:spcPct val="90000"/>
              </a:lnSpc>
              <a:spcBef>
                <a:spcPts val="1200"/>
              </a:spcBef>
              <a:spcAft>
                <a:spcPts val="0"/>
              </a:spcAft>
              <a:buClr>
                <a:srgbClr val="FFC000"/>
              </a:buClr>
              <a:buSzPts val="2400"/>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Nunito" pitchFamily="2"/>
              </a:rPr>
              <a:t>The final part of an endpoint is query parameters.</a:t>
            </a:r>
          </a:p>
          <a:p>
            <a:pPr marL="287341" marR="0" lvl="0" indent="-287341" algn="l" defTabSz="914400" rtl="0" fontAlgn="auto" hangingPunct="1">
              <a:lnSpc>
                <a:spcPct val="90000"/>
              </a:lnSpc>
              <a:spcBef>
                <a:spcPts val="1200"/>
              </a:spcBef>
              <a:spcAft>
                <a:spcPts val="0"/>
              </a:spcAft>
              <a:buClr>
                <a:srgbClr val="FFC000"/>
              </a:buClr>
              <a:buSzPts val="2400"/>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Nunito" pitchFamily="2"/>
              </a:rPr>
              <a:t>The query parameters are not part of the REST architecture, but you’ll see lots of APIs use them.</a:t>
            </a:r>
          </a:p>
          <a:p>
            <a:pPr marL="287341" marR="0" lvl="0" indent="-287341" algn="l" defTabSz="914400" rtl="0" fontAlgn="auto" hangingPunct="1">
              <a:lnSpc>
                <a:spcPct val="90000"/>
              </a:lnSpc>
              <a:spcBef>
                <a:spcPts val="1200"/>
              </a:spcBef>
              <a:spcAft>
                <a:spcPts val="0"/>
              </a:spcAft>
              <a:buClr>
                <a:srgbClr val="FFC000"/>
              </a:buClr>
              <a:buSzPts val="2400"/>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Nunito" pitchFamily="2"/>
              </a:rPr>
              <a:t>Query parameters give you the option to modify your request with </a:t>
            </a:r>
            <a:r>
              <a:rPr lang="en-US" sz="1800" b="1" i="0" u="none" strike="noStrike" kern="1200" cap="none" spc="0" baseline="0">
                <a:solidFill>
                  <a:srgbClr val="000000"/>
                </a:solidFill>
                <a:uFillTx/>
                <a:latin typeface="Nunito" pitchFamily="2"/>
              </a:rPr>
              <a:t>key-value pairs</a:t>
            </a:r>
            <a:r>
              <a:rPr lang="en-US" sz="1800" b="0" i="0" u="none" strike="noStrike" kern="1200" cap="none" spc="0" baseline="0">
                <a:solidFill>
                  <a:srgbClr val="000000"/>
                </a:solidFill>
                <a:uFillTx/>
                <a:latin typeface="Nunito" pitchFamily="2"/>
              </a:rPr>
              <a:t>.</a:t>
            </a:r>
          </a:p>
          <a:p>
            <a:pPr marL="287341" marR="0" lvl="0" indent="-287341" algn="l" defTabSz="914400" rtl="0" fontAlgn="auto" hangingPunct="1">
              <a:lnSpc>
                <a:spcPct val="90000"/>
              </a:lnSpc>
              <a:spcBef>
                <a:spcPts val="1200"/>
              </a:spcBef>
              <a:spcAft>
                <a:spcPts val="0"/>
              </a:spcAft>
              <a:buClr>
                <a:srgbClr val="FFC000"/>
              </a:buClr>
              <a:buSzPts val="2400"/>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Nunito" pitchFamily="2"/>
              </a:rPr>
              <a:t>They always begin with a question mark </a:t>
            </a:r>
            <a:r>
              <a:rPr lang="en-US" sz="1800" b="1" i="0" u="none" strike="noStrike" kern="1200" cap="none" spc="0" baseline="0">
                <a:solidFill>
                  <a:srgbClr val="C00000"/>
                </a:solidFill>
                <a:uFillTx/>
                <a:latin typeface="Nunito" pitchFamily="2"/>
              </a:rPr>
              <a:t>(?)</a:t>
            </a:r>
            <a:r>
              <a:rPr lang="en-US" sz="1800" b="0" i="0" u="none" strike="noStrike" kern="1200" cap="none" spc="0" baseline="0">
                <a:solidFill>
                  <a:srgbClr val="000000"/>
                </a:solidFill>
                <a:uFillTx/>
                <a:latin typeface="Nunito" pitchFamily="2"/>
              </a:rPr>
              <a:t>. Each parameter pair is then separated with an ampersand </a:t>
            </a:r>
            <a:r>
              <a:rPr lang="en-US" sz="1800" b="1" i="0" u="none" strike="noStrike" kern="1200" cap="none" spc="0" baseline="0">
                <a:solidFill>
                  <a:srgbClr val="C00000"/>
                </a:solidFill>
                <a:uFillTx/>
                <a:latin typeface="Nunito" pitchFamily="2"/>
              </a:rPr>
              <a:t>(&amp;)</a:t>
            </a:r>
            <a:br>
              <a:rPr lang="en-US" sz="1800" b="1" i="0" u="none" strike="noStrike" kern="1200" cap="none" spc="0" baseline="0">
                <a:solidFill>
                  <a:srgbClr val="000000"/>
                </a:solidFill>
                <a:uFillTx/>
                <a:latin typeface="Nunito" pitchFamily="2"/>
              </a:rPr>
            </a:br>
            <a:br>
              <a:rPr lang="en-US" sz="1800" b="1" i="0" u="none" strike="noStrike" kern="1200" cap="none" spc="0" baseline="0">
                <a:solidFill>
                  <a:srgbClr val="000000"/>
                </a:solidFill>
                <a:uFillTx/>
                <a:latin typeface="Nunito" pitchFamily="2"/>
              </a:rPr>
            </a:br>
            <a:r>
              <a:rPr lang="en-US" sz="1800" b="1" i="0" u="none" strike="noStrike" kern="1200" cap="none" spc="0" baseline="0">
                <a:solidFill>
                  <a:srgbClr val="000000"/>
                </a:solidFill>
                <a:uFillTx/>
                <a:latin typeface="Consolas"/>
                <a:ea typeface="Consolas"/>
                <a:cs typeface="Consolas"/>
              </a:rPr>
              <a:t>			</a:t>
            </a:r>
            <a:r>
              <a:rPr lang="en-US" sz="1800" b="1" i="0" u="none" strike="noStrike" kern="1200" cap="none" spc="0" baseline="0">
                <a:solidFill>
                  <a:srgbClr val="C00000"/>
                </a:solidFill>
                <a:uFillTx/>
                <a:latin typeface="Consolas"/>
                <a:ea typeface="Consolas"/>
                <a:cs typeface="Consolas"/>
              </a:rPr>
              <a:t>?</a:t>
            </a:r>
            <a:r>
              <a:rPr lang="en-US" sz="1800" b="1" i="0" u="none" strike="noStrike" kern="1200" cap="none" spc="0" baseline="0">
                <a:solidFill>
                  <a:srgbClr val="0063BE"/>
                </a:solidFill>
                <a:uFillTx/>
                <a:latin typeface="Consolas"/>
                <a:ea typeface="Consolas"/>
                <a:cs typeface="Consolas"/>
              </a:rPr>
              <a:t>query1=value1</a:t>
            </a:r>
            <a:r>
              <a:rPr lang="en-US" sz="1800" b="1" i="0" u="none" strike="noStrike" kern="1200" cap="none" spc="0" baseline="0">
                <a:solidFill>
                  <a:srgbClr val="C00000"/>
                </a:solidFill>
                <a:uFillTx/>
                <a:latin typeface="Consolas"/>
                <a:ea typeface="Consolas"/>
                <a:cs typeface="Consolas"/>
              </a:rPr>
              <a:t>&amp;</a:t>
            </a:r>
            <a:r>
              <a:rPr lang="en-US" sz="1800" b="1" i="0" u="none" strike="noStrike" kern="1200" cap="none" spc="0" baseline="0">
                <a:solidFill>
                  <a:srgbClr val="0063BE"/>
                </a:solidFill>
                <a:uFillTx/>
                <a:latin typeface="Consolas"/>
                <a:ea typeface="Consolas"/>
                <a:cs typeface="Consolas"/>
              </a:rPr>
              <a:t>query2=value2</a:t>
            </a:r>
            <a:endParaRPr lang="en-US" sz="1800" b="0" i="0" u="none" strike="noStrike" kern="1200" cap="none" spc="0" baseline="0">
              <a:solidFill>
                <a:srgbClr val="0063BE"/>
              </a:solidFill>
              <a:uFillTx/>
              <a:latin typeface="Consolas"/>
              <a:ea typeface="Consolas"/>
              <a:cs typeface="Consolas"/>
            </a:endParaRPr>
          </a:p>
        </p:txBody>
      </p:sp>
      <p:sp>
        <p:nvSpPr>
          <p:cNvPr id="9" name="TextBox 9">
            <a:extLst>
              <a:ext uri="{FF2B5EF4-FFF2-40B4-BE49-F238E27FC236}">
                <a16:creationId xmlns:a16="http://schemas.microsoft.com/office/drawing/2014/main" id="{D284E52B-5552-C8B9-137F-93B3ED0F968A}"/>
              </a:ext>
            </a:extLst>
          </p:cNvPr>
          <p:cNvSpPr txBox="1"/>
          <p:nvPr/>
        </p:nvSpPr>
        <p:spPr>
          <a:xfrm>
            <a:off x="4153908" y="2458108"/>
            <a:ext cx="6093616"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Nunito" pitchFamily="2"/>
              </a:rPr>
              <a:t>QueryParameters</a:t>
            </a:r>
            <a:endParaRPr lang="-" sz="1800" b="0" i="0" u="none" strike="noStrike" kern="1200" cap="none" spc="0" baseline="0">
              <a:solidFill>
                <a:srgbClr val="000000"/>
              </a:solidFill>
              <a:uFillTx/>
              <a:latin typeface="Calibri"/>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29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68487-286B-585F-1956-5508AD8782C1}"/>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CEEA5F4E-353F-4B26-1109-468298A0EB9B}"/>
              </a:ext>
            </a:extLst>
          </p:cNvPr>
          <p:cNvCxnSpPr/>
          <p:nvPr/>
        </p:nvCxnSpPr>
        <p:spPr>
          <a:xfrm>
            <a:off x="4153908" y="2196617"/>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39D02596-AEAF-644A-EF2F-AD21DB7987D1}"/>
              </a:ext>
            </a:extLst>
          </p:cNvPr>
          <p:cNvCxnSpPr/>
          <p:nvPr/>
        </p:nvCxnSpPr>
        <p:spPr>
          <a:xfrm>
            <a:off x="4323082" y="6634749"/>
            <a:ext cx="711278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4BD43B96-660D-ABBC-A29E-B66F50F7FAC2}"/>
              </a:ext>
            </a:extLst>
          </p:cNvPr>
          <p:cNvSpPr/>
          <p:nvPr/>
        </p:nvSpPr>
        <p:spPr>
          <a:xfrm>
            <a:off x="486305" y="3429000"/>
            <a:ext cx="2933815"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Rest</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E7919728-F5F2-3DA3-B94E-C0C458D74E0F}"/>
              </a:ext>
            </a:extLst>
          </p:cNvPr>
          <p:cNvSpPr txBox="1"/>
          <p:nvPr/>
        </p:nvSpPr>
        <p:spPr>
          <a:xfrm>
            <a:off x="4153908" y="1653564"/>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The Anatomy Of A Request</a:t>
            </a:r>
          </a:p>
        </p:txBody>
      </p:sp>
      <p:sp>
        <p:nvSpPr>
          <p:cNvPr id="7" name="Rectangle 1">
            <a:extLst>
              <a:ext uri="{FF2B5EF4-FFF2-40B4-BE49-F238E27FC236}">
                <a16:creationId xmlns:a16="http://schemas.microsoft.com/office/drawing/2014/main" id="{257B28D0-23A2-97ED-FC20-264454E6FEB8}"/>
              </a:ext>
            </a:extLst>
          </p:cNvPr>
          <p:cNvSpPr/>
          <p:nvPr/>
        </p:nvSpPr>
        <p:spPr>
          <a:xfrm>
            <a:off x="0" y="43936"/>
            <a:ext cx="184727" cy="369335"/>
          </a:xfrm>
          <a:prstGeom prst="rect">
            <a:avLst/>
          </a:prstGeom>
          <a:solidFill>
            <a:srgbClr val="EEEEEE"/>
          </a:solidFill>
          <a:ln cap="flat">
            <a:noFill/>
            <a:prstDash val="solid"/>
          </a:ln>
        </p:spPr>
        <p:txBody>
          <a:bodyPr vert="horz" wrap="none" lIns="91440" tIns="45720" rIns="91440" bIns="45720" anchor="ctr" anchorCtr="0" compatLnSpc="1">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1800" b="0" i="0" u="none" strike="noStrike" kern="1200" cap="none" spc="0" baseline="0">
              <a:solidFill>
                <a:srgbClr val="000000"/>
              </a:solidFill>
              <a:uFillTx/>
              <a:latin typeface="Arial" pitchFamily="34"/>
            </a:endParaRPr>
          </a:p>
        </p:txBody>
      </p:sp>
      <p:sp>
        <p:nvSpPr>
          <p:cNvPr id="8" name="TextBox 7">
            <a:extLst>
              <a:ext uri="{FF2B5EF4-FFF2-40B4-BE49-F238E27FC236}">
                <a16:creationId xmlns:a16="http://schemas.microsoft.com/office/drawing/2014/main" id="{61FC8D69-1C7A-7E13-76F0-9B2CCC9C05C6}"/>
              </a:ext>
            </a:extLst>
          </p:cNvPr>
          <p:cNvSpPr txBox="1"/>
          <p:nvPr/>
        </p:nvSpPr>
        <p:spPr>
          <a:xfrm>
            <a:off x="3984744" y="2864614"/>
            <a:ext cx="7720946" cy="3693316"/>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Nunito" pitchFamily="2"/>
              </a:rPr>
              <a:t>Path variables are placeholders in the URL path that represent dynamic values.</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Nunito" pitchFamily="2"/>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Nunito" pitchFamily="2"/>
              </a:rPr>
              <a:t>They are defined within the path itself and are used to specify specific resources or identifiers.</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Nunito" pitchFamily="2"/>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Nunito" pitchFamily="2"/>
              </a:rPr>
              <a:t>Path variables are used to map URL patterns to handler methods in a web application framework.</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Nunito" pitchFamily="2"/>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Nunito" pitchFamily="2"/>
              </a:rPr>
              <a:t>They provide a way to pass data that is integral to the resource being accessed.</a:t>
            </a:r>
            <a:br>
              <a:rPr lang="en-US" sz="1800" b="0" i="0" u="none" strike="noStrike" kern="1200" cap="none" spc="0" baseline="0">
                <a:solidFill>
                  <a:srgbClr val="000000"/>
                </a:solidFill>
                <a:uFillTx/>
                <a:latin typeface="Nunito" pitchFamily="2"/>
              </a:rPr>
            </a:br>
            <a:br>
              <a:rPr lang="en-US" sz="1800" b="0" i="0" u="none" strike="noStrike" kern="1200" cap="none" spc="0" baseline="0">
                <a:solidFill>
                  <a:srgbClr val="000000"/>
                </a:solidFill>
                <a:uFillTx/>
                <a:latin typeface="Nunito" pitchFamily="2"/>
              </a:rPr>
            </a:br>
            <a:r>
              <a:rPr lang="en-US" sz="1800" b="0" i="0" u="none" strike="noStrike" kern="1200" cap="none" spc="0" baseline="0">
                <a:solidFill>
                  <a:srgbClr val="000000"/>
                </a:solidFill>
                <a:uFillTx/>
                <a:latin typeface="Nunito" pitchFamily="2"/>
              </a:rPr>
              <a:t>		</a:t>
            </a:r>
            <a:r>
              <a:rPr lang="en-US" sz="1800" b="1" i="0" u="none" strike="noStrike" kern="1200" cap="none" spc="0" baseline="0">
                <a:solidFill>
                  <a:srgbClr val="0063BE"/>
                </a:solidFill>
                <a:uFillTx/>
                <a:latin typeface="Consolas"/>
              </a:rPr>
              <a:t>http://example.com/api/products/{productId}</a:t>
            </a:r>
          </a:p>
        </p:txBody>
      </p:sp>
      <p:sp>
        <p:nvSpPr>
          <p:cNvPr id="9" name="TextBox 9">
            <a:extLst>
              <a:ext uri="{FF2B5EF4-FFF2-40B4-BE49-F238E27FC236}">
                <a16:creationId xmlns:a16="http://schemas.microsoft.com/office/drawing/2014/main" id="{C9694D4F-6A50-2544-0236-C1493B5FF062}"/>
              </a:ext>
            </a:extLst>
          </p:cNvPr>
          <p:cNvSpPr txBox="1"/>
          <p:nvPr/>
        </p:nvSpPr>
        <p:spPr>
          <a:xfrm>
            <a:off x="4153908" y="2458108"/>
            <a:ext cx="6093616"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Nunito" pitchFamily="2"/>
              </a:rPr>
              <a:t>PathVariable</a:t>
            </a:r>
            <a:endParaRPr lang="-" sz="1800" b="0" i="0" u="none" strike="noStrike" kern="1200" cap="none" spc="0" baseline="0">
              <a:solidFill>
                <a:srgbClr val="000000"/>
              </a:solidFill>
              <a:uFillTx/>
              <a:latin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40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FACD-6DE6-7798-9A2E-919540280A17}"/>
              </a:ext>
            </a:extLst>
          </p:cNvPr>
          <p:cNvSpPr txBox="1">
            <a:spLocks noGrp="1"/>
          </p:cNvSpPr>
          <p:nvPr>
            <p:ph type="title"/>
          </p:nvPr>
        </p:nvSpPr>
        <p:spPr>
          <a:xfrm>
            <a:off x="643472" y="623392"/>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F9704E5F-FE74-0445-1530-C8632F97C5EE}"/>
              </a:ext>
            </a:extLst>
          </p:cNvPr>
          <p:cNvCxnSpPr/>
          <p:nvPr/>
        </p:nvCxnSpPr>
        <p:spPr>
          <a:xfrm>
            <a:off x="4076047" y="3001417"/>
            <a:ext cx="6669661"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548A0F83-26D5-9117-7383-CAD49A0CEE4D}"/>
              </a:ext>
            </a:extLst>
          </p:cNvPr>
          <p:cNvCxnSpPr/>
          <p:nvPr/>
        </p:nvCxnSpPr>
        <p:spPr>
          <a:xfrm>
            <a:off x="4237411" y="5304818"/>
            <a:ext cx="6669661"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2EB96D5C-B332-20BE-1327-E5C88E15D142}"/>
              </a:ext>
            </a:extLst>
          </p:cNvPr>
          <p:cNvSpPr/>
          <p:nvPr/>
        </p:nvSpPr>
        <p:spPr>
          <a:xfrm>
            <a:off x="5136056" y="3879195"/>
            <a:ext cx="3823098" cy="53841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3200" b="0" i="0" u="none" strike="noStrike" kern="1200" cap="none" spc="0" baseline="0" dirty="0">
                <a:solidFill>
                  <a:srgbClr val="000000"/>
                </a:solidFill>
                <a:uFillTx/>
                <a:latin typeface="+mj-lt"/>
              </a:rPr>
              <a:t>Spring Core Container</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28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35B1E-61B3-A226-F8CE-6127EC9F74D1}"/>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894640CE-D051-87CD-00A9-E8707CC50795}"/>
              </a:ext>
            </a:extLst>
          </p:cNvPr>
          <p:cNvCxnSpPr/>
          <p:nvPr/>
        </p:nvCxnSpPr>
        <p:spPr>
          <a:xfrm>
            <a:off x="4153908" y="2196617"/>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747F1EF8-BED5-97F7-7B41-8F31B2C67CD3}"/>
              </a:ext>
            </a:extLst>
          </p:cNvPr>
          <p:cNvCxnSpPr/>
          <p:nvPr/>
        </p:nvCxnSpPr>
        <p:spPr>
          <a:xfrm>
            <a:off x="4323082" y="6634749"/>
            <a:ext cx="711278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E8C3BB28-5617-DB74-E5EC-0DE17AE5BFE3}"/>
              </a:ext>
            </a:extLst>
          </p:cNvPr>
          <p:cNvSpPr/>
          <p:nvPr/>
        </p:nvSpPr>
        <p:spPr>
          <a:xfrm>
            <a:off x="486305" y="3429000"/>
            <a:ext cx="2933815"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Rest</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88CC45FC-A912-D5DA-AD42-396F3ECA56E9}"/>
              </a:ext>
            </a:extLst>
          </p:cNvPr>
          <p:cNvSpPr txBox="1"/>
          <p:nvPr/>
        </p:nvSpPr>
        <p:spPr>
          <a:xfrm>
            <a:off x="4153908" y="1653564"/>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The Anatomy Of A Request</a:t>
            </a:r>
          </a:p>
        </p:txBody>
      </p:sp>
      <p:sp>
        <p:nvSpPr>
          <p:cNvPr id="7" name="Rectangle 1">
            <a:extLst>
              <a:ext uri="{FF2B5EF4-FFF2-40B4-BE49-F238E27FC236}">
                <a16:creationId xmlns:a16="http://schemas.microsoft.com/office/drawing/2014/main" id="{B84ACB0E-115F-0FAC-83F4-5B17B8F10F88}"/>
              </a:ext>
            </a:extLst>
          </p:cNvPr>
          <p:cNvSpPr/>
          <p:nvPr/>
        </p:nvSpPr>
        <p:spPr>
          <a:xfrm>
            <a:off x="0" y="43936"/>
            <a:ext cx="184727" cy="369335"/>
          </a:xfrm>
          <a:prstGeom prst="rect">
            <a:avLst/>
          </a:prstGeom>
          <a:solidFill>
            <a:srgbClr val="EEEEEE"/>
          </a:solidFill>
          <a:ln cap="flat">
            <a:noFill/>
            <a:prstDash val="solid"/>
          </a:ln>
        </p:spPr>
        <p:txBody>
          <a:bodyPr vert="horz" wrap="none" lIns="91440" tIns="45720" rIns="91440" bIns="45720" anchor="ctr" anchorCtr="0" compatLnSpc="1">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1800" b="0" i="0" u="none" strike="noStrike" kern="1200" cap="none" spc="0" baseline="0">
              <a:solidFill>
                <a:srgbClr val="000000"/>
              </a:solidFill>
              <a:uFillTx/>
              <a:latin typeface="Arial" pitchFamily="34"/>
            </a:endParaRPr>
          </a:p>
        </p:txBody>
      </p:sp>
      <p:sp>
        <p:nvSpPr>
          <p:cNvPr id="8" name="TextBox 7">
            <a:extLst>
              <a:ext uri="{FF2B5EF4-FFF2-40B4-BE49-F238E27FC236}">
                <a16:creationId xmlns:a16="http://schemas.microsoft.com/office/drawing/2014/main" id="{5A7B0AAF-C6A6-43F4-1034-2E208B5807EC}"/>
              </a:ext>
            </a:extLst>
          </p:cNvPr>
          <p:cNvSpPr txBox="1"/>
          <p:nvPr/>
        </p:nvSpPr>
        <p:spPr>
          <a:xfrm>
            <a:off x="4153908" y="2972211"/>
            <a:ext cx="7451134" cy="3662537"/>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90000"/>
              </a:lnSpc>
              <a:spcBef>
                <a:spcPts val="1200"/>
              </a:spcBef>
              <a:spcAft>
                <a:spcPts val="0"/>
              </a:spcAft>
              <a:buSzPts val="24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Nunito" pitchFamily="2"/>
              </a:rPr>
              <a:t>JSON</a:t>
            </a:r>
            <a:r>
              <a:rPr lang="en-US" sz="1800" b="0" i="0" u="none" strike="noStrike" kern="1200" cap="none" spc="0" baseline="0">
                <a:solidFill>
                  <a:srgbClr val="000000"/>
                </a:solidFill>
                <a:uFillTx/>
                <a:latin typeface="Nunito" pitchFamily="2"/>
              </a:rPr>
              <a:t> (JavaScript Object Notation) a common format for sending and requesting data through a REST API.</a:t>
            </a:r>
          </a:p>
          <a:p>
            <a:pPr marL="285750" marR="0" lvl="0" indent="-285750" algn="l" defTabSz="914400" rtl="0" fontAlgn="auto" hangingPunct="1">
              <a:lnSpc>
                <a:spcPct val="90000"/>
              </a:lnSpc>
              <a:spcBef>
                <a:spcPts val="1200"/>
              </a:spcBef>
              <a:spcAft>
                <a:spcPts val="0"/>
              </a:spcAft>
              <a:buSzPts val="2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Nunito" pitchFamily="2"/>
              </a:rPr>
              <a:t>A </a:t>
            </a:r>
            <a:r>
              <a:rPr lang="en-US" sz="1800" b="1" i="0" u="none" strike="noStrike" kern="1200" cap="none" spc="0" baseline="0">
                <a:solidFill>
                  <a:srgbClr val="000000"/>
                </a:solidFill>
                <a:uFillTx/>
                <a:latin typeface="Nunito" pitchFamily="2"/>
              </a:rPr>
              <a:t>JSON</a:t>
            </a:r>
            <a:r>
              <a:rPr lang="en-US" sz="1800" b="0" i="0" u="none" strike="noStrike" kern="1200" cap="none" spc="0" baseline="0">
                <a:solidFill>
                  <a:srgbClr val="000000"/>
                </a:solidFill>
                <a:uFillTx/>
                <a:latin typeface="Nunito" pitchFamily="2"/>
              </a:rPr>
              <a:t> object looks like a JavaScript Object. In JSON, each property and value</a:t>
            </a:r>
          </a:p>
          <a:p>
            <a:pPr marL="285750" marR="0" lvl="0" indent="-285750" algn="l" defTabSz="914400" rtl="0" fontAlgn="auto" hangingPunct="1">
              <a:lnSpc>
                <a:spcPct val="90000"/>
              </a:lnSpc>
              <a:spcBef>
                <a:spcPts val="1200"/>
              </a:spcBef>
              <a:spcAft>
                <a:spcPts val="0"/>
              </a:spcAft>
              <a:buSzPts val="2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Nunito" pitchFamily="2"/>
              </a:rPr>
              <a:t>must be wrapped with double quotation marks, like this: </a:t>
            </a:r>
          </a:p>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C00000"/>
                </a:solidFill>
                <a:uFillTx/>
                <a:latin typeface="Consolas"/>
                <a:ea typeface="Consolas"/>
                <a:cs typeface="Consolas"/>
              </a:rPr>
              <a:t>{</a:t>
            </a:r>
            <a:endParaRPr lang="en-US" sz="1800" b="1" i="0" u="none" strike="noStrike" kern="1200" cap="none" spc="0" baseline="0">
              <a:solidFill>
                <a:srgbClr val="C00000"/>
              </a:solidFill>
              <a:uFillTx/>
              <a:latin typeface="Calibri"/>
            </a:endParaRPr>
          </a:p>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63BE"/>
                </a:solidFill>
                <a:uFillTx/>
                <a:latin typeface="Consolas"/>
                <a:ea typeface="Consolas"/>
                <a:cs typeface="Consolas"/>
              </a:rPr>
              <a:t>"property1": "value1",</a:t>
            </a:r>
            <a:endParaRPr lang="en-US" sz="1800" b="0" i="0" u="none" strike="noStrike" kern="1200" cap="none" spc="0" baseline="0">
              <a:solidFill>
                <a:srgbClr val="000000"/>
              </a:solidFill>
              <a:uFillTx/>
              <a:latin typeface="Calibri"/>
            </a:endParaRPr>
          </a:p>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63BE"/>
                </a:solidFill>
                <a:uFillTx/>
                <a:latin typeface="Consolas"/>
                <a:ea typeface="Consolas"/>
                <a:cs typeface="Consolas"/>
              </a:rPr>
              <a:t>"property2": "value2",</a:t>
            </a:r>
            <a:endParaRPr lang="en-US" sz="1800" b="0" i="0" u="none" strike="noStrike" kern="1200" cap="none" spc="0" baseline="0">
              <a:solidFill>
                <a:srgbClr val="000000"/>
              </a:solidFill>
              <a:uFillTx/>
              <a:latin typeface="Calibri"/>
            </a:endParaRPr>
          </a:p>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63BE"/>
                </a:solidFill>
                <a:uFillTx/>
                <a:latin typeface="Consolas"/>
                <a:ea typeface="Consolas"/>
                <a:cs typeface="Consolas"/>
              </a:rPr>
              <a:t>"property3": "value3"</a:t>
            </a:r>
            <a:endParaRPr lang="en-US" sz="1800" b="0" i="0" u="none" strike="noStrike" kern="1200" cap="none" spc="0" baseline="0">
              <a:solidFill>
                <a:srgbClr val="000000"/>
              </a:solidFill>
              <a:uFillTx/>
              <a:latin typeface="Calibri"/>
            </a:endParaRPr>
          </a:p>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C00000"/>
                </a:solidFill>
                <a:uFillTx/>
                <a:latin typeface="Consolas"/>
                <a:ea typeface="Consolas"/>
                <a:cs typeface="Consolas"/>
              </a:rPr>
              <a:t>}</a:t>
            </a:r>
          </a:p>
        </p:txBody>
      </p:sp>
      <p:sp>
        <p:nvSpPr>
          <p:cNvPr id="9" name="TextBox 9">
            <a:extLst>
              <a:ext uri="{FF2B5EF4-FFF2-40B4-BE49-F238E27FC236}">
                <a16:creationId xmlns:a16="http://schemas.microsoft.com/office/drawing/2014/main" id="{F06C3D5F-9ADD-A9A8-9705-B6D23D1C1C59}"/>
              </a:ext>
            </a:extLst>
          </p:cNvPr>
          <p:cNvSpPr txBox="1"/>
          <p:nvPr/>
        </p:nvSpPr>
        <p:spPr>
          <a:xfrm>
            <a:off x="4153908" y="2458108"/>
            <a:ext cx="6093616"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Nunito" pitchFamily="2"/>
              </a:rPr>
              <a:t>Format</a:t>
            </a:r>
            <a:endParaRPr lang="-" sz="1800" b="0" i="0" u="none" strike="noStrike" kern="1200" cap="none" spc="0" baseline="0">
              <a:solidFill>
                <a:srgbClr val="000000"/>
              </a:solidFill>
              <a:uFillTx/>
              <a:latin typeface="Calibri"/>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28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81542-DC22-CBED-7495-69BCA7F2B2E0}"/>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D989F941-8895-061F-14B3-CA47905D8C14}"/>
              </a:ext>
            </a:extLst>
          </p:cNvPr>
          <p:cNvCxnSpPr/>
          <p:nvPr/>
        </p:nvCxnSpPr>
        <p:spPr>
          <a:xfrm>
            <a:off x="4153908" y="2196617"/>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28A6F8D8-6A29-9FEF-3F0B-C030534E073D}"/>
              </a:ext>
            </a:extLst>
          </p:cNvPr>
          <p:cNvCxnSpPr/>
          <p:nvPr/>
        </p:nvCxnSpPr>
        <p:spPr>
          <a:xfrm>
            <a:off x="4153908" y="6634749"/>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41666391-4DB6-A550-8F5F-3A839CCCB77E}"/>
              </a:ext>
            </a:extLst>
          </p:cNvPr>
          <p:cNvSpPr/>
          <p:nvPr/>
        </p:nvSpPr>
        <p:spPr>
          <a:xfrm>
            <a:off x="486305" y="3429000"/>
            <a:ext cx="2933815"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Rest</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510B2B3F-A112-B541-9321-2E6FC6FA8DD4}"/>
              </a:ext>
            </a:extLst>
          </p:cNvPr>
          <p:cNvSpPr txBox="1"/>
          <p:nvPr/>
        </p:nvSpPr>
        <p:spPr>
          <a:xfrm>
            <a:off x="4153908" y="1653564"/>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The Anatomy Of A Request</a:t>
            </a:r>
          </a:p>
        </p:txBody>
      </p:sp>
      <p:sp>
        <p:nvSpPr>
          <p:cNvPr id="7" name="Rectangle 1">
            <a:extLst>
              <a:ext uri="{FF2B5EF4-FFF2-40B4-BE49-F238E27FC236}">
                <a16:creationId xmlns:a16="http://schemas.microsoft.com/office/drawing/2014/main" id="{83ADAC9E-F412-B744-57B2-892E2F1E227E}"/>
              </a:ext>
            </a:extLst>
          </p:cNvPr>
          <p:cNvSpPr/>
          <p:nvPr/>
        </p:nvSpPr>
        <p:spPr>
          <a:xfrm>
            <a:off x="0" y="43936"/>
            <a:ext cx="184727" cy="369335"/>
          </a:xfrm>
          <a:prstGeom prst="rect">
            <a:avLst/>
          </a:prstGeom>
          <a:solidFill>
            <a:srgbClr val="EEEEEE"/>
          </a:solidFill>
          <a:ln cap="flat">
            <a:noFill/>
            <a:prstDash val="solid"/>
          </a:ln>
        </p:spPr>
        <p:txBody>
          <a:bodyPr vert="horz" wrap="none" lIns="91440" tIns="45720" rIns="91440" bIns="45720" anchor="ctr" anchorCtr="0" compatLnSpc="1">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1800" b="0" i="0" u="none" strike="noStrike" kern="1200" cap="none" spc="0" baseline="0">
              <a:solidFill>
                <a:srgbClr val="000000"/>
              </a:solidFill>
              <a:uFillTx/>
              <a:latin typeface="Arial" pitchFamily="34"/>
            </a:endParaRPr>
          </a:p>
        </p:txBody>
      </p:sp>
      <p:sp>
        <p:nvSpPr>
          <p:cNvPr id="8" name="TextBox 9">
            <a:extLst>
              <a:ext uri="{FF2B5EF4-FFF2-40B4-BE49-F238E27FC236}">
                <a16:creationId xmlns:a16="http://schemas.microsoft.com/office/drawing/2014/main" id="{6BAB2308-49D9-A53C-0ABD-3ADE606FDEE4}"/>
              </a:ext>
            </a:extLst>
          </p:cNvPr>
          <p:cNvSpPr txBox="1"/>
          <p:nvPr/>
        </p:nvSpPr>
        <p:spPr>
          <a:xfrm>
            <a:off x="4153908" y="2458108"/>
            <a:ext cx="6093616"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Nunito" pitchFamily="2"/>
              </a:rPr>
              <a:t>Method</a:t>
            </a:r>
            <a:endParaRPr lang="-" sz="1800" b="0" i="0" u="none" strike="noStrike" kern="1200" cap="none" spc="0" baseline="0">
              <a:solidFill>
                <a:srgbClr val="000000"/>
              </a:solidFill>
              <a:uFillTx/>
              <a:latin typeface="Calibri"/>
            </a:endParaRPr>
          </a:p>
        </p:txBody>
      </p:sp>
      <p:pic>
        <p:nvPicPr>
          <p:cNvPr id="9" name="Google Shape;2494;p234">
            <a:extLst>
              <a:ext uri="{FF2B5EF4-FFF2-40B4-BE49-F238E27FC236}">
                <a16:creationId xmlns:a16="http://schemas.microsoft.com/office/drawing/2014/main" id="{508A07E1-5194-52B0-0A17-5BACDE3E2C52}"/>
              </a:ext>
            </a:extLst>
          </p:cNvPr>
          <p:cNvPicPr>
            <a:picLocks noChangeAspect="1"/>
          </p:cNvPicPr>
          <p:nvPr/>
        </p:nvPicPr>
        <p:blipFill>
          <a:blip r:embed="rId3">
            <a:alphaModFix/>
          </a:blip>
          <a:srcRect/>
          <a:stretch>
            <a:fillRect/>
          </a:stretch>
        </p:blipFill>
        <p:spPr>
          <a:xfrm>
            <a:off x="4153908" y="2827434"/>
            <a:ext cx="7112797" cy="3544781"/>
          </a:xfrm>
          <a:prstGeom prst="rect">
            <a:avLst/>
          </a:prstGeom>
          <a:noFill/>
          <a:ln cap="flat">
            <a:noFill/>
          </a:ln>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28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5EEC9-6DB7-9224-7935-2FC4A1A14B5C}"/>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BA7B0835-F741-64AC-B143-FEC39C06DAB8}"/>
              </a:ext>
            </a:extLst>
          </p:cNvPr>
          <p:cNvCxnSpPr/>
          <p:nvPr/>
        </p:nvCxnSpPr>
        <p:spPr>
          <a:xfrm>
            <a:off x="4153908" y="2196617"/>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BF0EC3EC-CCF7-0CD3-9525-78B1B4D6E819}"/>
              </a:ext>
            </a:extLst>
          </p:cNvPr>
          <p:cNvCxnSpPr/>
          <p:nvPr/>
        </p:nvCxnSpPr>
        <p:spPr>
          <a:xfrm>
            <a:off x="4153908" y="6634749"/>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55F539D9-CF85-678F-9496-52D45DFA5D7F}"/>
              </a:ext>
            </a:extLst>
          </p:cNvPr>
          <p:cNvSpPr/>
          <p:nvPr/>
        </p:nvSpPr>
        <p:spPr>
          <a:xfrm>
            <a:off x="486305" y="3429000"/>
            <a:ext cx="2933815"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Rest</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55C4A685-D78F-C73A-2D2D-63F4A7A8846A}"/>
              </a:ext>
            </a:extLst>
          </p:cNvPr>
          <p:cNvSpPr txBox="1"/>
          <p:nvPr/>
        </p:nvSpPr>
        <p:spPr>
          <a:xfrm>
            <a:off x="4153908" y="1653564"/>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The Anatomy Of A Request</a:t>
            </a:r>
          </a:p>
        </p:txBody>
      </p:sp>
      <p:sp>
        <p:nvSpPr>
          <p:cNvPr id="7" name="Rectangle 1">
            <a:extLst>
              <a:ext uri="{FF2B5EF4-FFF2-40B4-BE49-F238E27FC236}">
                <a16:creationId xmlns:a16="http://schemas.microsoft.com/office/drawing/2014/main" id="{44945E10-8D8F-0E8D-BC4D-46A3BBA474F4}"/>
              </a:ext>
            </a:extLst>
          </p:cNvPr>
          <p:cNvSpPr/>
          <p:nvPr/>
        </p:nvSpPr>
        <p:spPr>
          <a:xfrm>
            <a:off x="0" y="43936"/>
            <a:ext cx="184727" cy="369335"/>
          </a:xfrm>
          <a:prstGeom prst="rect">
            <a:avLst/>
          </a:prstGeom>
          <a:solidFill>
            <a:srgbClr val="EEEEEE"/>
          </a:solidFill>
          <a:ln cap="flat">
            <a:noFill/>
            <a:prstDash val="solid"/>
          </a:ln>
        </p:spPr>
        <p:txBody>
          <a:bodyPr vert="horz" wrap="none" lIns="91440" tIns="45720" rIns="91440" bIns="45720" anchor="ctr" anchorCtr="0" compatLnSpc="1">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1800" b="0" i="0" u="none" strike="noStrike" kern="1200" cap="none" spc="0" baseline="0">
              <a:solidFill>
                <a:srgbClr val="000000"/>
              </a:solidFill>
              <a:uFillTx/>
              <a:latin typeface="Arial" pitchFamily="34"/>
            </a:endParaRPr>
          </a:p>
        </p:txBody>
      </p:sp>
      <p:sp>
        <p:nvSpPr>
          <p:cNvPr id="8" name="TextBox 9">
            <a:extLst>
              <a:ext uri="{FF2B5EF4-FFF2-40B4-BE49-F238E27FC236}">
                <a16:creationId xmlns:a16="http://schemas.microsoft.com/office/drawing/2014/main" id="{D0B39F9D-DFB5-A031-F268-EE50C37918CB}"/>
              </a:ext>
            </a:extLst>
          </p:cNvPr>
          <p:cNvSpPr txBox="1"/>
          <p:nvPr/>
        </p:nvSpPr>
        <p:spPr>
          <a:xfrm>
            <a:off x="4153908" y="2458108"/>
            <a:ext cx="6093616"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Nunito" pitchFamily="2"/>
              </a:rPr>
              <a:t>Header</a:t>
            </a:r>
            <a:endParaRPr lang="-" sz="1800" b="0" i="0" u="none" strike="noStrike" kern="1200" cap="none" spc="0" baseline="0">
              <a:solidFill>
                <a:srgbClr val="000000"/>
              </a:solidFill>
              <a:uFillTx/>
              <a:latin typeface="Calibri"/>
            </a:endParaRPr>
          </a:p>
        </p:txBody>
      </p:sp>
      <p:sp>
        <p:nvSpPr>
          <p:cNvPr id="9" name="TextBox 7">
            <a:extLst>
              <a:ext uri="{FF2B5EF4-FFF2-40B4-BE49-F238E27FC236}">
                <a16:creationId xmlns:a16="http://schemas.microsoft.com/office/drawing/2014/main" id="{F98CA876-469E-5ED4-85DD-F1EF60A020A5}"/>
              </a:ext>
            </a:extLst>
          </p:cNvPr>
          <p:cNvSpPr txBox="1"/>
          <p:nvPr/>
        </p:nvSpPr>
        <p:spPr>
          <a:xfrm>
            <a:off x="4153908" y="2827434"/>
            <a:ext cx="7361816" cy="3123928"/>
          </a:xfrm>
          <a:prstGeom prst="rect">
            <a:avLst/>
          </a:prstGeom>
          <a:noFill/>
          <a:ln cap="flat">
            <a:noFill/>
          </a:ln>
        </p:spPr>
        <p:txBody>
          <a:bodyPr vert="horz" wrap="square" lIns="91440" tIns="45720" rIns="91440" bIns="45720" anchor="t" anchorCtr="0" compatLnSpc="1">
            <a:spAutoFit/>
          </a:bodyPr>
          <a:lstStyle/>
          <a:p>
            <a:pPr marL="287341" marR="0" lvl="0" indent="-287341" algn="l" defTabSz="914400" rtl="0" fontAlgn="auto" hangingPunct="1">
              <a:lnSpc>
                <a:spcPct val="90000"/>
              </a:lnSpc>
              <a:spcBef>
                <a:spcPts val="1200"/>
              </a:spcBef>
              <a:spcAft>
                <a:spcPts val="0"/>
              </a:spcAft>
              <a:buClr>
                <a:srgbClr val="FFC000"/>
              </a:buClr>
              <a:buSzPts val="2400"/>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Nunito" pitchFamily="2"/>
              </a:rPr>
              <a:t>Headers are used to provide information to both the client and server.</a:t>
            </a:r>
          </a:p>
          <a:p>
            <a:pPr marL="287341" marR="0" lvl="0" indent="-287341" algn="l" defTabSz="914400" rtl="0" fontAlgn="auto" hangingPunct="1">
              <a:lnSpc>
                <a:spcPct val="90000"/>
              </a:lnSpc>
              <a:spcBef>
                <a:spcPts val="1200"/>
              </a:spcBef>
              <a:spcAft>
                <a:spcPts val="0"/>
              </a:spcAft>
              <a:buClr>
                <a:srgbClr val="FFC000"/>
              </a:buClr>
              <a:buSzPts val="2400"/>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Nunito" pitchFamily="2"/>
              </a:rPr>
              <a:t>It can be used for many purposes, such as authentication and providing information about the body content.</a:t>
            </a:r>
          </a:p>
          <a:p>
            <a:pPr marL="287341" marR="0" lvl="0" indent="-287341" algn="l" defTabSz="914400" rtl="0" fontAlgn="auto" hangingPunct="1">
              <a:lnSpc>
                <a:spcPct val="90000"/>
              </a:lnSpc>
              <a:spcBef>
                <a:spcPts val="1200"/>
              </a:spcBef>
              <a:spcAft>
                <a:spcPts val="0"/>
              </a:spcAft>
              <a:buClr>
                <a:srgbClr val="FFC000"/>
              </a:buClr>
              <a:buSzPts val="2400"/>
              <a:buChar char="•"/>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Nunito" pitchFamily="2"/>
              </a:rPr>
              <a:t>HTTP</a:t>
            </a:r>
            <a:r>
              <a:rPr lang="en-US" sz="1800" b="0" i="0" u="none" strike="noStrike" kern="1200" cap="none" spc="0" baseline="0">
                <a:solidFill>
                  <a:srgbClr val="000000"/>
                </a:solidFill>
                <a:uFillTx/>
                <a:latin typeface="Nunito" pitchFamily="2"/>
              </a:rPr>
              <a:t> Headers are </a:t>
            </a:r>
            <a:r>
              <a:rPr lang="en-US" sz="1800" b="1" i="0" u="none" strike="noStrike" kern="1200" cap="none" spc="0" baseline="0">
                <a:solidFill>
                  <a:srgbClr val="000000"/>
                </a:solidFill>
                <a:uFillTx/>
                <a:latin typeface="Nunito" pitchFamily="2"/>
              </a:rPr>
              <a:t>property-value</a:t>
            </a:r>
            <a:r>
              <a:rPr lang="en-US" sz="1800" b="0" i="0" u="none" strike="noStrike" kern="1200" cap="none" spc="0" baseline="0">
                <a:solidFill>
                  <a:srgbClr val="000000"/>
                </a:solidFill>
                <a:uFillTx/>
                <a:latin typeface="Nunito" pitchFamily="2"/>
              </a:rPr>
              <a:t> pairs that are separated by a colon.</a:t>
            </a:r>
          </a:p>
          <a:p>
            <a:pPr marL="287341" marR="0" lvl="0" indent="-287341" algn="l" defTabSz="914400" rtl="0" fontAlgn="auto" hangingPunct="1">
              <a:lnSpc>
                <a:spcPct val="90000"/>
              </a:lnSpc>
              <a:spcBef>
                <a:spcPts val="1200"/>
              </a:spcBef>
              <a:spcAft>
                <a:spcPts val="0"/>
              </a:spcAft>
              <a:buClr>
                <a:srgbClr val="FFC000"/>
              </a:buClr>
              <a:buSzPts val="2400"/>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Nunito" pitchFamily="2"/>
              </a:rPr>
              <a:t>The example below shows a header that tells the server to expect </a:t>
            </a:r>
            <a:r>
              <a:rPr lang="en-US" sz="1800" b="1" i="0" u="none" strike="noStrike" kern="1200" cap="none" spc="0" baseline="0">
                <a:solidFill>
                  <a:srgbClr val="000000"/>
                </a:solidFill>
                <a:uFillTx/>
                <a:latin typeface="Nunito" pitchFamily="2"/>
              </a:rPr>
              <a:t>JSON</a:t>
            </a:r>
            <a:r>
              <a:rPr lang="en-US" sz="1800" b="0" i="0" u="none" strike="noStrike" kern="1200" cap="none" spc="0" baseline="0">
                <a:solidFill>
                  <a:srgbClr val="000000"/>
                </a:solidFill>
                <a:uFillTx/>
                <a:latin typeface="Nunito" pitchFamily="2"/>
              </a:rPr>
              <a:t> content.</a:t>
            </a:r>
          </a:p>
          <a:p>
            <a:pPr marL="2057400" marR="0" lvl="5" indent="0" algn="l" defTabSz="914400" rtl="0" fontAlgn="auto" hangingPunct="1">
              <a:lnSpc>
                <a:spcPct val="90000"/>
              </a:lnSpc>
              <a:spcBef>
                <a:spcPts val="60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63BE"/>
                </a:solidFill>
                <a:uFillTx/>
                <a:latin typeface="Consolas"/>
                <a:ea typeface="Consolas"/>
                <a:cs typeface="Consolas"/>
              </a:rPr>
              <a:t>"Content-Type: application/json". </a:t>
            </a:r>
            <a:br>
              <a:rPr lang="en-US" sz="1800" b="0" i="0" u="none" strike="noStrike" kern="1200" cap="none" spc="0" baseline="0">
                <a:solidFill>
                  <a:srgbClr val="0063BE"/>
                </a:solidFill>
                <a:uFillTx/>
                <a:latin typeface="Consolas"/>
                <a:ea typeface="Consolas"/>
                <a:cs typeface="Consolas"/>
              </a:rPr>
            </a:br>
            <a:r>
              <a:rPr lang="en-US" sz="1800" b="0" i="0" u="none" strike="noStrike" kern="1200" cap="none" spc="0" baseline="0">
                <a:solidFill>
                  <a:srgbClr val="0063BE"/>
                </a:solidFill>
                <a:uFillTx/>
                <a:latin typeface="Consolas"/>
                <a:ea typeface="Consolas"/>
                <a:cs typeface="Consolas"/>
              </a:rPr>
              <a:t> Missing the opening ".</a:t>
            </a:r>
            <a:endParaRPr lang="en-US" sz="1800" b="1" i="0" u="none" strike="noStrike" kern="1200" cap="none" spc="0" baseline="0">
              <a:solidFill>
                <a:srgbClr val="0063BE"/>
              </a:solidFill>
              <a:uFillTx/>
              <a:latin typeface="Consolas"/>
              <a:ea typeface="Consolas"/>
              <a:cs typeface="Consolas"/>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28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8E4E8-6C12-33B6-1366-B652D8FEEE85}"/>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7B170781-6193-A18E-C386-6D6CA07B23D2}"/>
              </a:ext>
            </a:extLst>
          </p:cNvPr>
          <p:cNvCxnSpPr/>
          <p:nvPr/>
        </p:nvCxnSpPr>
        <p:spPr>
          <a:xfrm>
            <a:off x="4153908" y="2196617"/>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AE7CDC75-FE68-121E-C544-0845FBB1F1B6}"/>
              </a:ext>
            </a:extLst>
          </p:cNvPr>
          <p:cNvCxnSpPr/>
          <p:nvPr/>
        </p:nvCxnSpPr>
        <p:spPr>
          <a:xfrm>
            <a:off x="4153908" y="4691649"/>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88DEA3C1-26A8-981E-0471-596E2AA9735E}"/>
              </a:ext>
            </a:extLst>
          </p:cNvPr>
          <p:cNvSpPr/>
          <p:nvPr/>
        </p:nvSpPr>
        <p:spPr>
          <a:xfrm>
            <a:off x="486305" y="3429000"/>
            <a:ext cx="2933815"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Rest</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C2B28A3B-2BEF-3BF6-9218-017F3E713B22}"/>
              </a:ext>
            </a:extLst>
          </p:cNvPr>
          <p:cNvSpPr txBox="1"/>
          <p:nvPr/>
        </p:nvSpPr>
        <p:spPr>
          <a:xfrm>
            <a:off x="4153908" y="1653564"/>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The Anatomy Of A Request</a:t>
            </a:r>
          </a:p>
        </p:txBody>
      </p:sp>
      <p:sp>
        <p:nvSpPr>
          <p:cNvPr id="7" name="Rectangle 1">
            <a:extLst>
              <a:ext uri="{FF2B5EF4-FFF2-40B4-BE49-F238E27FC236}">
                <a16:creationId xmlns:a16="http://schemas.microsoft.com/office/drawing/2014/main" id="{43D1FC0E-3B0F-E9B2-8E22-9E4C9361E3FC}"/>
              </a:ext>
            </a:extLst>
          </p:cNvPr>
          <p:cNvSpPr/>
          <p:nvPr/>
        </p:nvSpPr>
        <p:spPr>
          <a:xfrm>
            <a:off x="0" y="43936"/>
            <a:ext cx="184727" cy="369335"/>
          </a:xfrm>
          <a:prstGeom prst="rect">
            <a:avLst/>
          </a:prstGeom>
          <a:solidFill>
            <a:srgbClr val="EEEEEE"/>
          </a:solidFill>
          <a:ln cap="flat">
            <a:noFill/>
            <a:prstDash val="solid"/>
          </a:ln>
        </p:spPr>
        <p:txBody>
          <a:bodyPr vert="horz" wrap="none" lIns="91440" tIns="45720" rIns="91440" bIns="45720" anchor="ctr" anchorCtr="0" compatLnSpc="1">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1800" b="0" i="0" u="none" strike="noStrike" kern="1200" cap="none" spc="0" baseline="0">
              <a:solidFill>
                <a:srgbClr val="000000"/>
              </a:solidFill>
              <a:uFillTx/>
              <a:latin typeface="Arial" pitchFamily="34"/>
            </a:endParaRPr>
          </a:p>
        </p:txBody>
      </p:sp>
      <p:sp>
        <p:nvSpPr>
          <p:cNvPr id="8" name="TextBox 9">
            <a:extLst>
              <a:ext uri="{FF2B5EF4-FFF2-40B4-BE49-F238E27FC236}">
                <a16:creationId xmlns:a16="http://schemas.microsoft.com/office/drawing/2014/main" id="{9C5956EC-8C16-ACA0-5D42-817E0547E411}"/>
              </a:ext>
            </a:extLst>
          </p:cNvPr>
          <p:cNvSpPr txBox="1"/>
          <p:nvPr/>
        </p:nvSpPr>
        <p:spPr>
          <a:xfrm>
            <a:off x="4153908" y="2458108"/>
            <a:ext cx="6093616"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Nunito" pitchFamily="2"/>
              </a:rPr>
              <a:t>Body</a:t>
            </a:r>
            <a:endParaRPr lang="-" sz="1800" b="0" i="0" u="none" strike="noStrike" kern="1200" cap="none" spc="0" baseline="0">
              <a:solidFill>
                <a:srgbClr val="000000"/>
              </a:solidFill>
              <a:uFillTx/>
              <a:latin typeface="Calibri"/>
            </a:endParaRPr>
          </a:p>
        </p:txBody>
      </p:sp>
      <p:sp>
        <p:nvSpPr>
          <p:cNvPr id="9" name="TextBox 7">
            <a:extLst>
              <a:ext uri="{FF2B5EF4-FFF2-40B4-BE49-F238E27FC236}">
                <a16:creationId xmlns:a16="http://schemas.microsoft.com/office/drawing/2014/main" id="{3FEEE2FE-0901-EA23-1182-89226BD6E6D6}"/>
              </a:ext>
            </a:extLst>
          </p:cNvPr>
          <p:cNvSpPr txBox="1"/>
          <p:nvPr/>
        </p:nvSpPr>
        <p:spPr>
          <a:xfrm>
            <a:off x="4153908" y="2827434"/>
            <a:ext cx="7361816" cy="1404234"/>
          </a:xfrm>
          <a:prstGeom prst="rect">
            <a:avLst/>
          </a:prstGeom>
          <a:noFill/>
          <a:ln cap="flat">
            <a:noFill/>
          </a:ln>
        </p:spPr>
        <p:txBody>
          <a:bodyPr vert="horz" wrap="square" lIns="91440" tIns="45720" rIns="91440" bIns="45720" anchor="t" anchorCtr="0" compatLnSpc="1">
            <a:spAutoFit/>
          </a:bodyPr>
          <a:lstStyle/>
          <a:p>
            <a:pPr marL="287341" marR="0" lvl="0" indent="-287341" algn="l" defTabSz="914400" rtl="0" fontAlgn="auto" hangingPunct="1">
              <a:lnSpc>
                <a:spcPct val="90000"/>
              </a:lnSpc>
              <a:spcBef>
                <a:spcPts val="1200"/>
              </a:spcBef>
              <a:spcAft>
                <a:spcPts val="0"/>
              </a:spcAft>
              <a:buClr>
                <a:srgbClr val="FFC000"/>
              </a:buClr>
              <a:buSzPts val="2400"/>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Nunito" pitchFamily="2"/>
              </a:rPr>
              <a:t>The data (sometimes called “</a:t>
            </a:r>
            <a:r>
              <a:rPr lang="en-US" sz="1800" b="1" i="0" u="none" strike="noStrike" kern="1200" cap="none" spc="0" baseline="0">
                <a:solidFill>
                  <a:srgbClr val="C00000"/>
                </a:solidFill>
                <a:uFillTx/>
                <a:latin typeface="Nunito" pitchFamily="2"/>
              </a:rPr>
              <a:t>body</a:t>
            </a:r>
            <a:r>
              <a:rPr lang="en-US" sz="1800" b="0" i="0" u="none" strike="noStrike" kern="1200" cap="none" spc="0" baseline="0">
                <a:solidFill>
                  <a:srgbClr val="000000"/>
                </a:solidFill>
                <a:uFillTx/>
                <a:latin typeface="Nunito" pitchFamily="2"/>
              </a:rPr>
              <a:t>” or “message”) contains information you want to be sent to the server.</a:t>
            </a:r>
          </a:p>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Nunito" pitchFamily="2"/>
            </a:endParaRPr>
          </a:p>
          <a:p>
            <a:pPr marL="287341" marR="0" lvl="0" indent="-287341" algn="l" defTabSz="914400" rtl="0" fontAlgn="auto" hangingPunct="1">
              <a:lnSpc>
                <a:spcPct val="90000"/>
              </a:lnSpc>
              <a:spcBef>
                <a:spcPts val="1200"/>
              </a:spcBef>
              <a:spcAft>
                <a:spcPts val="0"/>
              </a:spcAft>
              <a:buClr>
                <a:srgbClr val="FFC000"/>
              </a:buClr>
              <a:buSzPts val="2400"/>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Nunito" pitchFamily="2"/>
              </a:rPr>
              <a:t>This option is only used with </a:t>
            </a:r>
            <a:r>
              <a:rPr lang="en-US" sz="1800" b="1" i="0" u="none" strike="noStrike" kern="1200" cap="none" spc="0" baseline="0">
                <a:solidFill>
                  <a:srgbClr val="C00000"/>
                </a:solidFill>
                <a:uFillTx/>
                <a:latin typeface="Nunito" pitchFamily="2"/>
              </a:rPr>
              <a:t>POST</a:t>
            </a:r>
            <a:r>
              <a:rPr lang="en-US" sz="1800" b="0" i="0" u="none" strike="noStrike" kern="1200" cap="none" spc="0" baseline="0">
                <a:solidFill>
                  <a:srgbClr val="000000"/>
                </a:solidFill>
                <a:uFillTx/>
                <a:latin typeface="Nunito" pitchFamily="2"/>
              </a:rPr>
              <a:t>, </a:t>
            </a:r>
            <a:r>
              <a:rPr lang="en-US" sz="1800" b="1" i="0" u="none" strike="noStrike" kern="1200" cap="none" spc="0" baseline="0">
                <a:solidFill>
                  <a:srgbClr val="C00000"/>
                </a:solidFill>
                <a:uFillTx/>
                <a:latin typeface="Nunito" pitchFamily="2"/>
              </a:rPr>
              <a:t>PUT</a:t>
            </a:r>
            <a:r>
              <a:rPr lang="en-US" sz="1800" b="0" i="0" u="none" strike="noStrike" kern="1200" cap="none" spc="0" baseline="0">
                <a:solidFill>
                  <a:srgbClr val="000000"/>
                </a:solidFill>
                <a:uFillTx/>
                <a:latin typeface="Nunito" pitchFamily="2"/>
              </a:rPr>
              <a:t> or DELETE requests</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27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394BE-B248-B5B5-496E-F43E5332BA1A}"/>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E2244AAE-2ABF-933A-4E4C-E9B923C0AD8F}"/>
              </a:ext>
            </a:extLst>
          </p:cNvPr>
          <p:cNvCxnSpPr/>
          <p:nvPr/>
        </p:nvCxnSpPr>
        <p:spPr>
          <a:xfrm>
            <a:off x="4153908" y="2196617"/>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1F2C3A55-83D2-36FA-A129-62FCEA6C1A7B}"/>
              </a:ext>
            </a:extLst>
          </p:cNvPr>
          <p:cNvCxnSpPr/>
          <p:nvPr/>
        </p:nvCxnSpPr>
        <p:spPr>
          <a:xfrm>
            <a:off x="4411083" y="6691899"/>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7867A313-7209-7952-2127-B5F861B2E5EB}"/>
              </a:ext>
            </a:extLst>
          </p:cNvPr>
          <p:cNvSpPr/>
          <p:nvPr/>
        </p:nvSpPr>
        <p:spPr>
          <a:xfrm>
            <a:off x="486305" y="3429000"/>
            <a:ext cx="2933815"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Rest</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C9C64F15-E9A7-BCD3-98BA-A60571514A83}"/>
              </a:ext>
            </a:extLst>
          </p:cNvPr>
          <p:cNvSpPr txBox="1"/>
          <p:nvPr/>
        </p:nvSpPr>
        <p:spPr>
          <a:xfrm>
            <a:off x="4153908" y="1653564"/>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Http Response</a:t>
            </a:r>
            <a:endParaRPr lang="-" sz="2000" b="1" i="0" u="none" strike="noStrike" kern="1200" cap="none" spc="0" baseline="0">
              <a:solidFill>
                <a:srgbClr val="C55A11"/>
              </a:solidFill>
              <a:uFillTx/>
              <a:latin typeface="Nunito" pitchFamily="2"/>
            </a:endParaRPr>
          </a:p>
        </p:txBody>
      </p:sp>
      <p:sp>
        <p:nvSpPr>
          <p:cNvPr id="7" name="Rectangle 1">
            <a:extLst>
              <a:ext uri="{FF2B5EF4-FFF2-40B4-BE49-F238E27FC236}">
                <a16:creationId xmlns:a16="http://schemas.microsoft.com/office/drawing/2014/main" id="{695F2F05-B788-0461-548B-EB538E2474A6}"/>
              </a:ext>
            </a:extLst>
          </p:cNvPr>
          <p:cNvSpPr/>
          <p:nvPr/>
        </p:nvSpPr>
        <p:spPr>
          <a:xfrm>
            <a:off x="0" y="43936"/>
            <a:ext cx="184727" cy="369335"/>
          </a:xfrm>
          <a:prstGeom prst="rect">
            <a:avLst/>
          </a:prstGeom>
          <a:solidFill>
            <a:srgbClr val="EEEEEE"/>
          </a:solidFill>
          <a:ln cap="flat">
            <a:noFill/>
            <a:prstDash val="solid"/>
          </a:ln>
        </p:spPr>
        <p:txBody>
          <a:bodyPr vert="horz" wrap="none" lIns="91440" tIns="45720" rIns="91440" bIns="45720" anchor="ctr" anchorCtr="0" compatLnSpc="1">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1800" b="0" i="0" u="none" strike="noStrike" kern="1200" cap="none" spc="0" baseline="0">
              <a:solidFill>
                <a:srgbClr val="000000"/>
              </a:solidFill>
              <a:uFillTx/>
              <a:latin typeface="Arial" pitchFamily="34"/>
            </a:endParaRPr>
          </a:p>
        </p:txBody>
      </p:sp>
      <p:sp>
        <p:nvSpPr>
          <p:cNvPr id="8" name="TextBox 12">
            <a:extLst>
              <a:ext uri="{FF2B5EF4-FFF2-40B4-BE49-F238E27FC236}">
                <a16:creationId xmlns:a16="http://schemas.microsoft.com/office/drawing/2014/main" id="{F520AC6E-D465-0A50-D3EE-8557F21BCB51}"/>
              </a:ext>
            </a:extLst>
          </p:cNvPr>
          <p:cNvSpPr txBox="1"/>
          <p:nvPr/>
        </p:nvSpPr>
        <p:spPr>
          <a:xfrm>
            <a:off x="4518425" y="2339565"/>
            <a:ext cx="6093616" cy="923333"/>
          </a:xfrm>
          <a:prstGeom prst="rect">
            <a:avLst/>
          </a:prstGeom>
          <a:noFill/>
          <a:ln w="9528" cap="flat">
            <a:solidFill>
              <a:srgbClr val="C00000"/>
            </a:solidFill>
            <a:prstDash val="solid"/>
            <a:miter/>
          </a:ln>
        </p:spPr>
        <p:txBody>
          <a:bodyPr vert="horz" wrap="square" lIns="91440" tIns="45720" rIns="91440" bIns="45720" anchor="t" anchorCtr="0" compatLnSpc="1">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2F5597"/>
                </a:solidFill>
                <a:uFillTx/>
                <a:latin typeface="ui-monospace"/>
              </a:rPr>
              <a:t>HTTP/1.1  </a:t>
            </a:r>
            <a:r>
              <a:rPr lang="-" sz="1800" b="0" i="0" u="none" strike="noStrike" kern="1200" cap="none" spc="0" baseline="0">
                <a:solidFill>
                  <a:srgbClr val="C00000"/>
                </a:solidFill>
                <a:uFillTx/>
                <a:latin typeface="ui-monospace"/>
              </a:rPr>
              <a:t>200</a:t>
            </a:r>
            <a:r>
              <a:rPr lang="-" sz="1800" b="0" i="0" u="none" strike="noStrike" kern="1200" cap="none" spc="0" baseline="0">
                <a:solidFill>
                  <a:srgbClr val="2F5597"/>
                </a:solidFill>
                <a:uFillTx/>
                <a:latin typeface="ui-monospace"/>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2F5597"/>
                </a:solidFill>
                <a:uFillTx/>
                <a:latin typeface="ui-monospace"/>
              </a:rPr>
              <a:t>Content-Type: application/json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000000"/>
                </a:solidFill>
                <a:uFillTx/>
                <a:latin typeface="ui-monospace"/>
              </a:rPr>
              <a:t>{ "id": 10, "name": "shirt", "color": "red", "price": "$23" }</a:t>
            </a:r>
            <a:r>
              <a:rPr lang="-" sz="800" b="0" i="0" u="none" strike="noStrike" kern="1200" cap="none" spc="0" baseline="0">
                <a:solidFill>
                  <a:srgbClr val="000000"/>
                </a:solidFill>
                <a:uFillTx/>
                <a:latin typeface="Calibri"/>
              </a:rPr>
              <a:t> </a:t>
            </a:r>
            <a:endParaRPr lang="-" sz="4400" b="0" i="0" u="none" strike="noStrike" kern="1200" cap="none" spc="0" baseline="0">
              <a:solidFill>
                <a:srgbClr val="000000"/>
              </a:solidFill>
              <a:uFillTx/>
              <a:latin typeface="Arial" pitchFamily="34"/>
            </a:endParaRPr>
          </a:p>
        </p:txBody>
      </p:sp>
      <p:sp>
        <p:nvSpPr>
          <p:cNvPr id="9" name="TextBox 15">
            <a:extLst>
              <a:ext uri="{FF2B5EF4-FFF2-40B4-BE49-F238E27FC236}">
                <a16:creationId xmlns:a16="http://schemas.microsoft.com/office/drawing/2014/main" id="{DFD7A1D0-D5A8-47A4-35DB-8CBE9FF6DF4E}"/>
              </a:ext>
            </a:extLst>
          </p:cNvPr>
          <p:cNvSpPr txBox="1"/>
          <p:nvPr/>
        </p:nvSpPr>
        <p:spPr>
          <a:xfrm>
            <a:off x="4518425" y="3753712"/>
            <a:ext cx="6597249" cy="2585319"/>
          </a:xfrm>
          <a:prstGeom prst="rect">
            <a:avLst/>
          </a:prstGeom>
          <a:noFill/>
          <a:ln w="9528" cap="flat">
            <a:solidFill>
              <a:srgbClr val="C00000"/>
            </a:solidFill>
            <a:prstDash val="solid"/>
            <a:miter/>
          </a:ln>
        </p:spPr>
        <p:txBody>
          <a:bodyPr vert="horz" wrap="square" lIns="91440" tIns="45720" rIns="91440" bIns="45720" anchor="t" anchorCtr="0" compatLnSpc="1">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2F5597"/>
                </a:solidFill>
                <a:uFillTx/>
                <a:latin typeface="ui-monospace"/>
              </a:rPr>
              <a:t>HTTP/1.1  </a:t>
            </a:r>
            <a:r>
              <a:rPr lang="-" sz="1800" b="0" i="0" u="none" strike="noStrike" kern="1200" cap="none" spc="0" baseline="0">
                <a:solidFill>
                  <a:srgbClr val="C00000"/>
                </a:solidFill>
                <a:uFillTx/>
                <a:latin typeface="ui-monospace"/>
              </a:rPr>
              <a:t>200</a:t>
            </a:r>
            <a:r>
              <a:rPr lang="-" sz="1800" b="0" i="0" u="none" strike="noStrike" kern="1200" cap="none" spc="0" baseline="0">
                <a:solidFill>
                  <a:srgbClr val="2F5597"/>
                </a:solidFill>
                <a:uFillTx/>
                <a:latin typeface="ui-monospace"/>
              </a:rPr>
              <a:t> </a:t>
            </a:r>
            <a:endParaRPr lang="-" sz="1800" b="0" i="0" u="none" strike="noStrike" kern="1200" cap="none" spc="0" baseline="0">
              <a:solidFill>
                <a:srgbClr val="2F5597"/>
              </a:solidFill>
              <a:uFillTx/>
              <a:latin typeface="ui-monospace"/>
              <a:cs typeface="Arial" pitchFamily="34"/>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2F5597"/>
                </a:solidFill>
                <a:uFillTx/>
                <a:latin typeface="ui-monospace"/>
              </a:rPr>
              <a:t>Pagination-Count: 100 </a:t>
            </a:r>
            <a:endParaRPr lang="-" sz="1800" b="0" i="0" u="none" strike="noStrike" kern="1200" cap="none" spc="0" baseline="0">
              <a:solidFill>
                <a:srgbClr val="2F5597"/>
              </a:solidFill>
              <a:uFillTx/>
              <a:latin typeface="ui-monospace"/>
              <a:cs typeface="Arial" pitchFamily="34"/>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2F5597"/>
                </a:solidFill>
                <a:uFillTx/>
                <a:latin typeface="ui-monospace"/>
              </a:rPr>
              <a:t>Pagination-Page: 5 </a:t>
            </a:r>
            <a:endParaRPr lang="-" sz="1800" b="0" i="0" u="none" strike="noStrike" kern="1200" cap="none" spc="0" baseline="0">
              <a:solidFill>
                <a:srgbClr val="2F5597"/>
              </a:solidFill>
              <a:uFillTx/>
              <a:latin typeface="ui-monospace"/>
              <a:cs typeface="Arial" pitchFamily="34"/>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2F5597"/>
                </a:solidFill>
                <a:uFillTx/>
                <a:latin typeface="ui-monospace"/>
              </a:rPr>
              <a:t>Pagination-Limit: 20 </a:t>
            </a:r>
            <a:endParaRPr lang="-" sz="1800" b="0" i="0" u="none" strike="noStrike" kern="1200" cap="none" spc="0" baseline="0">
              <a:solidFill>
                <a:srgbClr val="2F5597"/>
              </a:solidFill>
              <a:uFillTx/>
              <a:latin typeface="ui-monospace"/>
              <a:cs typeface="Arial" pitchFamily="34"/>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2F5597"/>
                </a:solidFill>
                <a:uFillTx/>
                <a:latin typeface="ui-monospace"/>
              </a:rPr>
              <a:t>Content-Type: application/json </a:t>
            </a:r>
            <a:endParaRPr lang="-" sz="1800" b="0" i="0" u="none" strike="noStrike" kern="1200" cap="none" spc="0" baseline="0">
              <a:solidFill>
                <a:srgbClr val="2F5597"/>
              </a:solidFill>
              <a:uFillTx/>
              <a:latin typeface="ui-monospace"/>
              <a:cs typeface="Arial" pitchFamily="34"/>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000000"/>
                </a:solidFill>
                <a:uFillTx/>
                <a:latin typeface="ui-monospace"/>
              </a:rPr>
              <a:t>[ </a:t>
            </a:r>
            <a:endParaRPr lang="-" sz="1800" b="0" i="0" u="none" strike="noStrike" kern="1200" cap="none" spc="0" baseline="0">
              <a:solidFill>
                <a:srgbClr val="000000"/>
              </a:solidFill>
              <a:uFillTx/>
              <a:latin typeface="ui-monospace"/>
              <a:cs typeface="Arial" pitchFamily="34"/>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000000"/>
                </a:solidFill>
                <a:uFillTx/>
                <a:latin typeface="ui-monospace"/>
                <a:cs typeface="Arial" pitchFamily="34"/>
              </a:rPr>
              <a:t>    </a:t>
            </a:r>
            <a:r>
              <a:rPr lang="-" sz="1800" b="0" i="0" u="none" strike="noStrike" kern="1200" cap="none" spc="0" baseline="0">
                <a:solidFill>
                  <a:srgbClr val="000000"/>
                </a:solidFill>
                <a:uFillTx/>
                <a:latin typeface="ui-monospace"/>
              </a:rPr>
              <a:t>{ "id": 10, "name": "shirt", "color": "red", "price": "$123" },</a:t>
            </a:r>
            <a:endParaRPr lang="-" sz="1800" b="0" i="0" u="none" strike="noStrike" kern="1200" cap="none" spc="0" baseline="0">
              <a:solidFill>
                <a:srgbClr val="000000"/>
              </a:solidFill>
              <a:uFillTx/>
              <a:latin typeface="ui-monospace"/>
              <a:cs typeface="Arial" pitchFamily="34"/>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000000"/>
                </a:solidFill>
                <a:uFillTx/>
                <a:latin typeface="ui-monospace"/>
                <a:cs typeface="Arial" pitchFamily="34"/>
              </a:rPr>
              <a:t>    </a:t>
            </a:r>
            <a:r>
              <a:rPr lang="-" sz="1800" b="0" i="0" u="none" strike="noStrike" kern="1200" cap="none" spc="0" baseline="0">
                <a:solidFill>
                  <a:srgbClr val="000000"/>
                </a:solidFill>
                <a:uFillTx/>
                <a:latin typeface="ui-monospace"/>
              </a:rPr>
              <a:t>{ "id": 11, "name": "coat", "color": "black", "price": "$230" } </a:t>
            </a:r>
            <a:endParaRPr lang="-" sz="1800" b="0" i="0" u="none" strike="noStrike" kern="1200" cap="none" spc="0" baseline="0">
              <a:solidFill>
                <a:srgbClr val="000000"/>
              </a:solidFill>
              <a:uFillTx/>
              <a:latin typeface="ui-monospace"/>
              <a:cs typeface="Arial" pitchFamily="34"/>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000000"/>
                </a:solidFill>
                <a:uFillTx/>
                <a:latin typeface="ui-monospace"/>
              </a:rPr>
              <a:t>] </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28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26084-7B62-A08A-B189-6583A4252A08}"/>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BBB127F0-CFF9-0A76-E020-6306BE130694}"/>
              </a:ext>
            </a:extLst>
          </p:cNvPr>
          <p:cNvCxnSpPr/>
          <p:nvPr/>
        </p:nvCxnSpPr>
        <p:spPr>
          <a:xfrm>
            <a:off x="4153908" y="2196617"/>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3CAA79DE-A554-6F77-CD91-FB903B02A52D}"/>
              </a:ext>
            </a:extLst>
          </p:cNvPr>
          <p:cNvCxnSpPr/>
          <p:nvPr/>
        </p:nvCxnSpPr>
        <p:spPr>
          <a:xfrm>
            <a:off x="4153908" y="6220416"/>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2EA0F10F-1577-BD79-128C-839BDE3910C0}"/>
              </a:ext>
            </a:extLst>
          </p:cNvPr>
          <p:cNvSpPr/>
          <p:nvPr/>
        </p:nvSpPr>
        <p:spPr>
          <a:xfrm>
            <a:off x="486305" y="3429000"/>
            <a:ext cx="2933815"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Rest</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DD5A2A5B-5B10-FD52-8A7F-3883D88CB4D1}"/>
              </a:ext>
            </a:extLst>
          </p:cNvPr>
          <p:cNvSpPr txBox="1"/>
          <p:nvPr/>
        </p:nvSpPr>
        <p:spPr>
          <a:xfrm>
            <a:off x="4153908" y="1653564"/>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Http Response</a:t>
            </a:r>
            <a:endParaRPr lang="-" sz="2000" b="1" i="0" u="none" strike="noStrike" kern="1200" cap="none" spc="0" baseline="0">
              <a:solidFill>
                <a:srgbClr val="C55A11"/>
              </a:solidFill>
              <a:uFillTx/>
              <a:latin typeface="Nunito" pitchFamily="2"/>
            </a:endParaRPr>
          </a:p>
        </p:txBody>
      </p:sp>
      <p:sp>
        <p:nvSpPr>
          <p:cNvPr id="7" name="Rectangle 1">
            <a:extLst>
              <a:ext uri="{FF2B5EF4-FFF2-40B4-BE49-F238E27FC236}">
                <a16:creationId xmlns:a16="http://schemas.microsoft.com/office/drawing/2014/main" id="{76C5445E-75F2-2346-1214-16DA650D2F4C}"/>
              </a:ext>
            </a:extLst>
          </p:cNvPr>
          <p:cNvSpPr/>
          <p:nvPr/>
        </p:nvSpPr>
        <p:spPr>
          <a:xfrm>
            <a:off x="0" y="43936"/>
            <a:ext cx="184727" cy="369335"/>
          </a:xfrm>
          <a:prstGeom prst="rect">
            <a:avLst/>
          </a:prstGeom>
          <a:solidFill>
            <a:srgbClr val="EEEEEE"/>
          </a:solidFill>
          <a:ln cap="flat">
            <a:noFill/>
            <a:prstDash val="solid"/>
          </a:ln>
        </p:spPr>
        <p:txBody>
          <a:bodyPr vert="horz" wrap="none" lIns="91440" tIns="45720" rIns="91440" bIns="45720" anchor="ctr" anchorCtr="0" compatLnSpc="1">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1800" b="0" i="0" u="none" strike="noStrike" kern="1200" cap="none" spc="0" baseline="0">
              <a:solidFill>
                <a:srgbClr val="000000"/>
              </a:solidFill>
              <a:uFillTx/>
              <a:latin typeface="Arial" pitchFamily="34"/>
            </a:endParaRPr>
          </a:p>
        </p:txBody>
      </p:sp>
      <p:sp>
        <p:nvSpPr>
          <p:cNvPr id="8" name="TextBox 15">
            <a:extLst>
              <a:ext uri="{FF2B5EF4-FFF2-40B4-BE49-F238E27FC236}">
                <a16:creationId xmlns:a16="http://schemas.microsoft.com/office/drawing/2014/main" id="{7F235E17-51C6-B385-C4E0-B0A8048A1EEB}"/>
              </a:ext>
            </a:extLst>
          </p:cNvPr>
          <p:cNvSpPr txBox="1"/>
          <p:nvPr/>
        </p:nvSpPr>
        <p:spPr>
          <a:xfrm>
            <a:off x="4153908" y="2478856"/>
            <a:ext cx="7112797" cy="3416317"/>
          </a:xfrm>
          <a:prstGeom prst="rect">
            <a:avLst/>
          </a:prstGeom>
          <a:noFill/>
          <a:ln w="9528" cap="flat">
            <a:solidFill>
              <a:srgbClr val="C00000"/>
            </a:solidFill>
            <a:prstDash val="solid"/>
            <a:miter/>
          </a:ln>
        </p:spPr>
        <p:txBody>
          <a:bodyPr vert="horz" wrap="square" lIns="91440" tIns="45720" rIns="91440" bIns="45720" anchor="t" anchorCtr="0" compatLnSpc="1">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2F5597"/>
                </a:solidFill>
                <a:uFillTx/>
                <a:latin typeface="ui-monospace"/>
              </a:rPr>
              <a:t>HTTP/1.1  </a:t>
            </a:r>
            <a:r>
              <a:rPr lang="-" sz="1800" b="0" i="0" u="none" strike="noStrike" kern="1200" cap="none" spc="0" baseline="0">
                <a:solidFill>
                  <a:srgbClr val="C00000"/>
                </a:solidFill>
                <a:uFillTx/>
                <a:latin typeface="ui-monospace"/>
              </a:rPr>
              <a:t>400</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2F5597"/>
                </a:solidFill>
                <a:uFillTx/>
                <a:latin typeface="ui-monospace"/>
              </a:rPr>
              <a:t>Content-Type: application/json</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2F5597"/>
                </a:solidFill>
                <a:uFillTx/>
                <a:latin typeface="ui-monospace"/>
              </a:rPr>
              <a:t>    </a:t>
            </a:r>
            <a:r>
              <a:rPr lang="-" sz="1800" b="0" i="0" u="none" strike="noStrike" kern="1200" cap="none" spc="0" baseline="0">
                <a:solidFill>
                  <a:srgbClr val="000000"/>
                </a:solidFill>
                <a:uFillTx/>
                <a:latin typeface="ui-monospace"/>
              </a:rPr>
              <a:t>{</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000000"/>
                </a:solidFill>
                <a:uFillTx/>
                <a:latin typeface="ui-monospace"/>
              </a:rPr>
              <a:t>        "</a:t>
            </a:r>
            <a:r>
              <a:rPr lang="-" sz="1800" b="1" i="0" u="none" strike="noStrike" kern="1200" cap="none" spc="0" baseline="0">
                <a:solidFill>
                  <a:srgbClr val="000000"/>
                </a:solidFill>
                <a:uFillTx/>
                <a:latin typeface="ui-monospace"/>
              </a:rPr>
              <a:t>message</a:t>
            </a:r>
            <a:r>
              <a:rPr lang="-" sz="1800" b="0" i="0" u="none" strike="noStrike" kern="1200" cap="none" spc="0" baseline="0">
                <a:solidFill>
                  <a:srgbClr val="000000"/>
                </a:solidFill>
                <a:uFillTx/>
                <a:latin typeface="ui-monospace"/>
              </a:rPr>
              <a:t>": "Validation errors in your request",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000000"/>
                </a:solidFill>
                <a:uFillTx/>
                <a:latin typeface="ui-monospace"/>
              </a:rPr>
              <a:t>        "</a:t>
            </a:r>
            <a:r>
              <a:rPr lang="-" sz="1800" b="1" i="0" u="none" strike="noStrike" kern="1200" cap="none" spc="0" baseline="0">
                <a:solidFill>
                  <a:srgbClr val="000000"/>
                </a:solidFill>
                <a:uFillTx/>
                <a:latin typeface="ui-monospace"/>
              </a:rPr>
              <a:t>errors</a:t>
            </a:r>
            <a:r>
              <a:rPr lang="-" sz="1800" b="0" i="0" u="none" strike="noStrike" kern="1200" cap="none" spc="0" baseline="0">
                <a:solidFill>
                  <a:srgbClr val="000000"/>
                </a:solidFill>
                <a:uFillTx/>
                <a:latin typeface="ui-monospace"/>
              </a:rPr>
              <a:t>": [</a:t>
            </a:r>
          </a:p>
          <a:p>
            <a:pPr marL="914400" marR="0" lvl="2"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000000"/>
                </a:solidFill>
                <a:uFillTx/>
                <a:latin typeface="ui-monospace"/>
              </a:rPr>
              <a:t>            {</a:t>
            </a:r>
          </a:p>
          <a:p>
            <a:pPr marL="914400" marR="0" lvl="2"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000000"/>
                </a:solidFill>
                <a:uFillTx/>
                <a:latin typeface="ui-monospace"/>
              </a:rPr>
              <a:t>                "</a:t>
            </a:r>
            <a:r>
              <a:rPr lang="-" sz="1800" b="1" i="0" u="none" strike="noStrike" kern="1200" cap="none" spc="0" baseline="0">
                <a:solidFill>
                  <a:srgbClr val="000000"/>
                </a:solidFill>
                <a:uFillTx/>
                <a:latin typeface="ui-monospace"/>
              </a:rPr>
              <a:t>message</a:t>
            </a:r>
            <a:r>
              <a:rPr lang="-" sz="1800" b="0" i="0" u="none" strike="noStrike" kern="1200" cap="none" spc="0" baseline="0">
                <a:solidFill>
                  <a:srgbClr val="000000"/>
                </a:solidFill>
                <a:uFillTx/>
                <a:latin typeface="ui-monospace"/>
              </a:rPr>
              <a:t>": "Oops! The value is invalid",</a:t>
            </a:r>
          </a:p>
          <a:p>
            <a:pPr marL="914400" marR="0" lvl="2"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000000"/>
                </a:solidFill>
                <a:uFillTx/>
                <a:latin typeface="ui-monospace"/>
              </a:rPr>
              <a:t>                "</a:t>
            </a:r>
            <a:r>
              <a:rPr lang="-" sz="1800" b="1" i="0" u="none" strike="noStrike" kern="1200" cap="none" spc="0" baseline="0">
                <a:solidFill>
                  <a:srgbClr val="000000"/>
                </a:solidFill>
                <a:uFillTx/>
                <a:latin typeface="ui-monospace"/>
              </a:rPr>
              <a:t>code</a:t>
            </a:r>
            <a:r>
              <a:rPr lang="-" sz="1800" b="0" i="0" u="none" strike="noStrike" kern="1200" cap="none" spc="0" baseline="0">
                <a:solidFill>
                  <a:srgbClr val="000000"/>
                </a:solidFill>
                <a:uFillTx/>
                <a:latin typeface="ui-monospace"/>
              </a:rPr>
              <a:t>": 34,</a:t>
            </a:r>
          </a:p>
          <a:p>
            <a:pPr marL="914400" marR="0" lvl="2"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000000"/>
                </a:solidFill>
                <a:uFillTx/>
                <a:latin typeface="ui-monospace"/>
              </a:rPr>
              <a:t>                "</a:t>
            </a:r>
            <a:r>
              <a:rPr lang="-" sz="1800" b="1" i="0" u="none" strike="noStrike" kern="1200" cap="none" spc="0" baseline="0">
                <a:solidFill>
                  <a:srgbClr val="000000"/>
                </a:solidFill>
                <a:uFillTx/>
                <a:latin typeface="ui-monospace"/>
              </a:rPr>
              <a:t>field</a:t>
            </a:r>
            <a:r>
              <a:rPr lang="-" sz="1800" b="0" i="0" u="none" strike="noStrike" kern="1200" cap="none" spc="0" baseline="0">
                <a:solidFill>
                  <a:srgbClr val="000000"/>
                </a:solidFill>
                <a:uFillTx/>
                <a:latin typeface="ui-monospace"/>
              </a:rPr>
              <a:t>": "email"</a:t>
            </a:r>
          </a:p>
          <a:p>
            <a:pPr marL="914400" marR="0" lvl="2"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000000"/>
                </a:solidFill>
                <a:uFillTx/>
                <a:latin typeface="ui-monospace"/>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000000"/>
                </a:solidFill>
                <a:uFillTx/>
                <a:latin typeface="ui-monospace"/>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000000"/>
                </a:solidFill>
                <a:uFillTx/>
                <a:latin typeface="ui-monospace"/>
              </a:rPr>
              <a:t>    }</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28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C86AD-7D3A-23AD-0FEF-20E3D99D0283}"/>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19CA2CB0-14A1-DF21-1E3B-6704A82215A3}"/>
              </a:ext>
            </a:extLst>
          </p:cNvPr>
          <p:cNvCxnSpPr/>
          <p:nvPr/>
        </p:nvCxnSpPr>
        <p:spPr>
          <a:xfrm>
            <a:off x="4153908" y="2053669"/>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4A29C8C8-B1B4-8202-4346-14FBDB4DBCDB}"/>
              </a:ext>
            </a:extLst>
          </p:cNvPr>
          <p:cNvCxnSpPr/>
          <p:nvPr/>
        </p:nvCxnSpPr>
        <p:spPr>
          <a:xfrm>
            <a:off x="4153908" y="6220416"/>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B56A9A23-26DB-5B2C-E87F-36064C2DB781}"/>
              </a:ext>
            </a:extLst>
          </p:cNvPr>
          <p:cNvSpPr/>
          <p:nvPr/>
        </p:nvSpPr>
        <p:spPr>
          <a:xfrm>
            <a:off x="486305" y="3429000"/>
            <a:ext cx="2933815"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Rest</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E8B174B8-D379-B809-A84C-5222BFBA4EC9}"/>
              </a:ext>
            </a:extLst>
          </p:cNvPr>
          <p:cNvSpPr txBox="1"/>
          <p:nvPr/>
        </p:nvSpPr>
        <p:spPr>
          <a:xfrm>
            <a:off x="4153908" y="1653564"/>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Http Response</a:t>
            </a:r>
            <a:endParaRPr lang="-" sz="2000" b="1" i="0" u="none" strike="noStrike" kern="1200" cap="none" spc="0" baseline="0">
              <a:solidFill>
                <a:srgbClr val="C55A11"/>
              </a:solidFill>
              <a:uFillTx/>
              <a:latin typeface="Nunito" pitchFamily="2"/>
            </a:endParaRPr>
          </a:p>
        </p:txBody>
      </p:sp>
      <p:sp>
        <p:nvSpPr>
          <p:cNvPr id="7" name="Rectangle 1">
            <a:extLst>
              <a:ext uri="{FF2B5EF4-FFF2-40B4-BE49-F238E27FC236}">
                <a16:creationId xmlns:a16="http://schemas.microsoft.com/office/drawing/2014/main" id="{D5FD89A4-7986-11A6-9C89-3EF1892F6191}"/>
              </a:ext>
            </a:extLst>
          </p:cNvPr>
          <p:cNvSpPr/>
          <p:nvPr/>
        </p:nvSpPr>
        <p:spPr>
          <a:xfrm>
            <a:off x="0" y="43936"/>
            <a:ext cx="184727" cy="369335"/>
          </a:xfrm>
          <a:prstGeom prst="rect">
            <a:avLst/>
          </a:prstGeom>
          <a:solidFill>
            <a:srgbClr val="EEEEEE"/>
          </a:solidFill>
          <a:ln cap="flat">
            <a:noFill/>
            <a:prstDash val="solid"/>
          </a:ln>
        </p:spPr>
        <p:txBody>
          <a:bodyPr vert="horz" wrap="none" lIns="91440" tIns="45720" rIns="91440" bIns="45720" anchor="ctr" anchorCtr="0" compatLnSpc="1">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1800" b="0" i="0" u="none" strike="noStrike" kern="1200" cap="none" spc="0" baseline="0">
              <a:solidFill>
                <a:srgbClr val="000000"/>
              </a:solidFill>
              <a:uFillTx/>
              <a:latin typeface="Arial" pitchFamily="34"/>
            </a:endParaRPr>
          </a:p>
        </p:txBody>
      </p:sp>
      <p:sp>
        <p:nvSpPr>
          <p:cNvPr id="8" name="TextBox 15">
            <a:extLst>
              <a:ext uri="{FF2B5EF4-FFF2-40B4-BE49-F238E27FC236}">
                <a16:creationId xmlns:a16="http://schemas.microsoft.com/office/drawing/2014/main" id="{D03E0A6D-D97A-C408-2462-7B37663D2F20}"/>
              </a:ext>
            </a:extLst>
          </p:cNvPr>
          <p:cNvSpPr txBox="1"/>
          <p:nvPr/>
        </p:nvSpPr>
        <p:spPr>
          <a:xfrm>
            <a:off x="4153908" y="2219001"/>
            <a:ext cx="7112797" cy="2031321"/>
          </a:xfrm>
          <a:prstGeom prst="rect">
            <a:avLst/>
          </a:prstGeom>
          <a:noFill/>
          <a:ln w="9528" cap="flat">
            <a:solidFill>
              <a:srgbClr val="C00000"/>
            </a:solidFill>
            <a:prstDash val="solid"/>
            <a:miter/>
          </a:ln>
        </p:spPr>
        <p:txBody>
          <a:bodyPr vert="horz" wrap="square" lIns="91440" tIns="45720" rIns="91440" bIns="45720" anchor="t" anchorCtr="0" compatLnSpc="1">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2F5597"/>
                </a:solidFill>
                <a:uFillTx/>
                <a:latin typeface="ui-monospace"/>
              </a:rPr>
              <a:t>HTTP/1.1  </a:t>
            </a:r>
            <a:r>
              <a:rPr lang="-" sz="1800" b="0" i="0" u="none" strike="noStrike" kern="1200" cap="none" spc="0" baseline="0">
                <a:solidFill>
                  <a:srgbClr val="C00000"/>
                </a:solidFill>
                <a:uFillTx/>
                <a:latin typeface="ui-monospace"/>
              </a:rPr>
              <a:t>400</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2F5597"/>
                </a:solidFill>
                <a:uFillTx/>
                <a:latin typeface="ui-monospace"/>
              </a:rPr>
              <a:t>Content-Type: application/json</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2F5597"/>
                </a:solidFill>
                <a:uFillTx/>
                <a:latin typeface="ui-monospace"/>
              </a:rPr>
              <a:t>    </a:t>
            </a:r>
            <a:r>
              <a:rPr lang="-" sz="1800" b="0" i="0" u="none" strike="noStrike" kern="1200" cap="none" spc="0" baseline="0">
                <a:solidFill>
                  <a:srgbClr val="000000"/>
                </a:solidFill>
                <a:uFillTx/>
                <a:latin typeface="ui-monospace"/>
              </a:rPr>
              <a:t>{</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000000"/>
                </a:solidFill>
                <a:uFillTx/>
                <a:latin typeface="ui-monospace"/>
              </a:rPr>
              <a:t>        "</a:t>
            </a:r>
            <a:r>
              <a:rPr lang="-" sz="1800" b="1" i="0" u="none" strike="noStrike" kern="1200" cap="none" spc="0" baseline="0">
                <a:solidFill>
                  <a:srgbClr val="000000"/>
                </a:solidFill>
                <a:uFillTx/>
                <a:latin typeface="ui-monospace"/>
              </a:rPr>
              <a:t>message</a:t>
            </a:r>
            <a:r>
              <a:rPr lang="-" sz="1800" b="0" i="0" u="none" strike="noStrike" kern="1200" cap="none" spc="0" baseline="0">
                <a:solidFill>
                  <a:srgbClr val="000000"/>
                </a:solidFill>
                <a:uFillTx/>
                <a:latin typeface="ui-monospace"/>
              </a:rPr>
              <a:t>": "Validation errors in your request",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000000"/>
                </a:solidFill>
                <a:uFillTx/>
                <a:latin typeface="ui-monospace"/>
              </a:rPr>
              <a:t>        "</a:t>
            </a:r>
            <a:r>
              <a:rPr lang="-" sz="1800" b="1" i="0" u="none" strike="noStrike" kern="1200" cap="none" spc="0" baseline="0">
                <a:solidFill>
                  <a:srgbClr val="000000"/>
                </a:solidFill>
                <a:uFillTx/>
                <a:latin typeface="ui-monospace"/>
              </a:rPr>
              <a:t>errors</a:t>
            </a:r>
            <a:r>
              <a:rPr lang="-" sz="1800" b="0" i="0" u="none" strike="noStrike" kern="1200" cap="none" spc="0" baseline="0">
                <a:solidFill>
                  <a:srgbClr val="000000"/>
                </a:solidFill>
                <a:uFillTx/>
                <a:latin typeface="ui-monospace"/>
              </a:rPr>
              <a:t>": [{"</a:t>
            </a:r>
            <a:r>
              <a:rPr lang="-" sz="1800" b="1" i="0" u="none" strike="noStrike" kern="1200" cap="none" spc="0" baseline="0">
                <a:solidFill>
                  <a:srgbClr val="000000"/>
                </a:solidFill>
                <a:uFillTx/>
                <a:latin typeface="ui-monospace"/>
              </a:rPr>
              <a:t>message</a:t>
            </a:r>
            <a:r>
              <a:rPr lang="-" sz="1800" b="0" i="0" u="none" strike="noStrike" kern="1200" cap="none" spc="0" baseline="0">
                <a:solidFill>
                  <a:srgbClr val="000000"/>
                </a:solidFill>
                <a:uFillTx/>
                <a:latin typeface="ui-monospace"/>
              </a:rPr>
              <a:t>": "Oops! The value is invalid",</a:t>
            </a:r>
          </a:p>
          <a:p>
            <a:pPr marL="914400" marR="0" lvl="2"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000000"/>
                </a:solidFill>
                <a:uFillTx/>
                <a:latin typeface="ui-monospace"/>
              </a:rPr>
              <a:t>                "</a:t>
            </a:r>
            <a:r>
              <a:rPr lang="-" sz="1800" b="1" i="0" u="none" strike="noStrike" kern="1200" cap="none" spc="0" baseline="0">
                <a:solidFill>
                  <a:srgbClr val="000000"/>
                </a:solidFill>
                <a:uFillTx/>
                <a:latin typeface="ui-monospace"/>
              </a:rPr>
              <a:t>code</a:t>
            </a:r>
            <a:r>
              <a:rPr lang="-" sz="1800" b="0" i="0" u="none" strike="noStrike" kern="1200" cap="none" spc="0" baseline="0">
                <a:solidFill>
                  <a:srgbClr val="000000"/>
                </a:solidFill>
                <a:uFillTx/>
                <a:latin typeface="ui-monospace"/>
              </a:rPr>
              <a:t>": 34,</a:t>
            </a:r>
          </a:p>
          <a:p>
            <a:pPr marL="914400" marR="0" lvl="2"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000000"/>
                </a:solidFill>
                <a:uFillTx/>
                <a:latin typeface="ui-monospace"/>
              </a:rPr>
              <a:t>                "</a:t>
            </a:r>
            <a:r>
              <a:rPr lang="-" sz="1800" b="1" i="0" u="none" strike="noStrike" kern="1200" cap="none" spc="0" baseline="0">
                <a:solidFill>
                  <a:srgbClr val="000000"/>
                </a:solidFill>
                <a:uFillTx/>
                <a:latin typeface="ui-monospace"/>
              </a:rPr>
              <a:t>field</a:t>
            </a:r>
            <a:r>
              <a:rPr lang="-" sz="1800" b="0" i="0" u="none" strike="noStrike" kern="1200" cap="none" spc="0" baseline="0">
                <a:solidFill>
                  <a:srgbClr val="000000"/>
                </a:solidFill>
                <a:uFillTx/>
                <a:latin typeface="ui-monospace"/>
              </a:rPr>
              <a:t>": "email"} </a:t>
            </a:r>
            <a:r>
              <a:rPr lang="-" sz="1800" b="1" i="0" u="none" strike="noStrike" kern="1200" cap="none" spc="0" baseline="0">
                <a:solidFill>
                  <a:srgbClr val="000000"/>
                </a:solidFill>
                <a:uFillTx/>
                <a:latin typeface="ui-monospace"/>
              </a:rPr>
              <a:t>]</a:t>
            </a:r>
            <a:r>
              <a:rPr lang="-" sz="1800" b="0" i="0" u="none" strike="noStrike" kern="1200" cap="none" spc="0" baseline="0">
                <a:solidFill>
                  <a:srgbClr val="000000"/>
                </a:solidFill>
                <a:uFillTx/>
                <a:latin typeface="ui-monospace"/>
              </a:rPr>
              <a:t> }</a:t>
            </a:r>
          </a:p>
        </p:txBody>
      </p:sp>
      <p:sp>
        <p:nvSpPr>
          <p:cNvPr id="9" name="TextBox 9">
            <a:extLst>
              <a:ext uri="{FF2B5EF4-FFF2-40B4-BE49-F238E27FC236}">
                <a16:creationId xmlns:a16="http://schemas.microsoft.com/office/drawing/2014/main" id="{CF596BE9-59F3-BFAE-67B5-E7E1248DA8D9}"/>
              </a:ext>
            </a:extLst>
          </p:cNvPr>
          <p:cNvSpPr txBox="1"/>
          <p:nvPr/>
        </p:nvSpPr>
        <p:spPr>
          <a:xfrm>
            <a:off x="4153908" y="4894307"/>
            <a:ext cx="7745196" cy="923333"/>
          </a:xfrm>
          <a:prstGeom prst="rect">
            <a:avLst/>
          </a:prstGeom>
          <a:noFill/>
          <a:ln w="9528" cap="flat">
            <a:solidFill>
              <a:srgbClr val="C00000"/>
            </a:solidFill>
            <a:prstDash val="solid"/>
            <a:miter/>
          </a:ln>
        </p:spPr>
        <p:txBody>
          <a:bodyPr vert="horz" wrap="square" lIns="91440" tIns="45720" rIns="91440" bIns="45720" anchor="t" anchorCtr="0" compatLnSpc="1">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2F5597"/>
                </a:solidFill>
                <a:uFillTx/>
                <a:latin typeface="ui-monospace"/>
              </a:rPr>
              <a:t>HTTP/1.1 </a:t>
            </a:r>
            <a:r>
              <a:rPr lang="-" sz="1800" b="0" i="0" u="none" strike="noStrike" kern="1200" cap="none" spc="0" baseline="0">
                <a:solidFill>
                  <a:srgbClr val="C00000"/>
                </a:solidFill>
                <a:uFillTx/>
                <a:latin typeface="ui-monospace"/>
              </a:rPr>
              <a:t>503</a:t>
            </a:r>
            <a:r>
              <a:rPr lang="-" sz="1800" b="0" i="0" u="none" strike="noStrike" kern="1200" cap="none" spc="0" baseline="0">
                <a:solidFill>
                  <a:srgbClr val="2F5597"/>
                </a:solidFill>
                <a:uFillTx/>
                <a:latin typeface="ui-monospace"/>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2F5597"/>
                </a:solidFill>
                <a:uFillTx/>
                <a:latin typeface="ui-monospace"/>
              </a:rPr>
              <a:t>Content-Type: application/json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800" b="1" i="0" u="none" strike="noStrike" kern="1200" cap="none" spc="0" baseline="0">
                <a:solidFill>
                  <a:srgbClr val="000000"/>
                </a:solidFill>
                <a:uFillTx/>
                <a:latin typeface="ui-monospace"/>
              </a:rPr>
              <a:t>{ "message": "The server is up, but overloaded with requests. Try again later!" } </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28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D6B75-0B77-1CD6-1210-7B9213E8C47B}"/>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97F5978C-1BBF-B200-B0AF-895187915520}"/>
              </a:ext>
            </a:extLst>
          </p:cNvPr>
          <p:cNvCxnSpPr/>
          <p:nvPr/>
        </p:nvCxnSpPr>
        <p:spPr>
          <a:xfrm>
            <a:off x="4153908" y="2196617"/>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E7E3E615-BE97-3DDE-A643-E9148833A3EC}"/>
              </a:ext>
            </a:extLst>
          </p:cNvPr>
          <p:cNvCxnSpPr/>
          <p:nvPr/>
        </p:nvCxnSpPr>
        <p:spPr>
          <a:xfrm>
            <a:off x="4153908" y="5320299"/>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E02E049F-9626-1398-BA88-0E6FC64AB108}"/>
              </a:ext>
            </a:extLst>
          </p:cNvPr>
          <p:cNvSpPr/>
          <p:nvPr/>
        </p:nvSpPr>
        <p:spPr>
          <a:xfrm>
            <a:off x="486305" y="3429000"/>
            <a:ext cx="2933815"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Rest</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D55D1D0B-A11B-0C88-CDE0-9E487A1B71E9}"/>
              </a:ext>
            </a:extLst>
          </p:cNvPr>
          <p:cNvSpPr txBox="1"/>
          <p:nvPr/>
        </p:nvSpPr>
        <p:spPr>
          <a:xfrm>
            <a:off x="4153908" y="1653564"/>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RESTful Service Constraints</a:t>
            </a:r>
          </a:p>
        </p:txBody>
      </p:sp>
      <p:sp>
        <p:nvSpPr>
          <p:cNvPr id="7" name="Rectangle 1">
            <a:extLst>
              <a:ext uri="{FF2B5EF4-FFF2-40B4-BE49-F238E27FC236}">
                <a16:creationId xmlns:a16="http://schemas.microsoft.com/office/drawing/2014/main" id="{0A115EE8-02DD-5777-92E3-B6822F8840FB}"/>
              </a:ext>
            </a:extLst>
          </p:cNvPr>
          <p:cNvSpPr/>
          <p:nvPr/>
        </p:nvSpPr>
        <p:spPr>
          <a:xfrm>
            <a:off x="0" y="43936"/>
            <a:ext cx="184727" cy="369335"/>
          </a:xfrm>
          <a:prstGeom prst="rect">
            <a:avLst/>
          </a:prstGeom>
          <a:solidFill>
            <a:srgbClr val="EEEEEE"/>
          </a:solidFill>
          <a:ln cap="flat">
            <a:noFill/>
            <a:prstDash val="solid"/>
          </a:ln>
        </p:spPr>
        <p:txBody>
          <a:bodyPr vert="horz" wrap="none" lIns="91440" tIns="45720" rIns="91440" bIns="45720" anchor="ctr" anchorCtr="0" compatLnSpc="1">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1800" b="0" i="0" u="none" strike="noStrike" kern="1200" cap="none" spc="0" baseline="0">
              <a:solidFill>
                <a:srgbClr val="000000"/>
              </a:solidFill>
              <a:uFillTx/>
              <a:latin typeface="Arial" pitchFamily="34"/>
            </a:endParaRPr>
          </a:p>
        </p:txBody>
      </p:sp>
      <p:sp>
        <p:nvSpPr>
          <p:cNvPr id="8" name="TextBox 9">
            <a:extLst>
              <a:ext uri="{FF2B5EF4-FFF2-40B4-BE49-F238E27FC236}">
                <a16:creationId xmlns:a16="http://schemas.microsoft.com/office/drawing/2014/main" id="{1212ED4C-E86D-E6D7-68B1-BBD8A1B6895E}"/>
              </a:ext>
            </a:extLst>
          </p:cNvPr>
          <p:cNvSpPr txBox="1"/>
          <p:nvPr/>
        </p:nvSpPr>
        <p:spPr>
          <a:xfrm>
            <a:off x="4153908" y="2458583"/>
            <a:ext cx="7004624" cy="2585319"/>
          </a:xfrm>
          <a:prstGeom prst="rect">
            <a:avLst/>
          </a:prstGeom>
          <a:noFill/>
          <a:ln cap="flat">
            <a:noFill/>
          </a:ln>
        </p:spPr>
        <p:txBody>
          <a:bodyPr vert="horz" wrap="square" lIns="91440" tIns="45720" rIns="91440" bIns="45720" anchor="t" anchorCtr="0" compatLnSpc="1">
            <a:spAutoFit/>
          </a:bodyPr>
          <a:lstStyle/>
          <a:p>
            <a:pPr marL="285750" marR="0" lvl="0" indent="-285750" algn="just"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Nunito" pitchFamily="2"/>
              </a:rPr>
              <a:t>There must be a service </a:t>
            </a:r>
            <a:r>
              <a:rPr lang="en-US" sz="1800" b="1" i="0" u="none" strike="noStrike" kern="1200" cap="none" spc="0" baseline="0">
                <a:solidFill>
                  <a:srgbClr val="374151"/>
                </a:solidFill>
                <a:uFillTx/>
                <a:latin typeface="Nunito" pitchFamily="2"/>
              </a:rPr>
              <a:t>producer</a:t>
            </a:r>
            <a:r>
              <a:rPr lang="en-US" sz="1800" b="0" i="0" u="none" strike="noStrike" kern="1200" cap="none" spc="0" baseline="0">
                <a:solidFill>
                  <a:srgbClr val="374151"/>
                </a:solidFill>
                <a:uFillTx/>
                <a:latin typeface="Nunito" pitchFamily="2"/>
              </a:rPr>
              <a:t> and service </a:t>
            </a:r>
            <a:r>
              <a:rPr lang="en-US" sz="1800" b="1" i="0" u="none" strike="noStrike" kern="1200" cap="none" spc="0" baseline="0">
                <a:solidFill>
                  <a:srgbClr val="374151"/>
                </a:solidFill>
                <a:uFillTx/>
                <a:latin typeface="Nunito" pitchFamily="2"/>
              </a:rPr>
              <a:t>consumer</a:t>
            </a:r>
            <a:r>
              <a:rPr lang="en-US" sz="1800" b="0" i="0" u="none" strike="noStrike" kern="1200" cap="none" spc="0" baseline="0">
                <a:solidFill>
                  <a:srgbClr val="374151"/>
                </a:solidFill>
                <a:uFillTx/>
                <a:latin typeface="Nunito" pitchFamily="2"/>
              </a:rPr>
              <a:t>.</a:t>
            </a:r>
          </a:p>
          <a:p>
            <a:pPr marL="285750" marR="0" lvl="0" indent="-285750" algn="just"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Nunito" pitchFamily="2"/>
            </a:endParaRPr>
          </a:p>
          <a:p>
            <a:pPr marL="285750" marR="0" lvl="0" indent="-285750" algn="just"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Nunito" pitchFamily="2"/>
              </a:rPr>
              <a:t>The service is </a:t>
            </a:r>
            <a:r>
              <a:rPr lang="en-US" sz="1800" b="1" i="0" u="none" strike="noStrike" kern="1200" cap="none" spc="0" baseline="0">
                <a:solidFill>
                  <a:srgbClr val="374151"/>
                </a:solidFill>
                <a:uFillTx/>
                <a:latin typeface="Nunito" pitchFamily="2"/>
              </a:rPr>
              <a:t>stateless</a:t>
            </a:r>
            <a:r>
              <a:rPr lang="en-US" sz="1800" b="0" i="0" u="none" strike="noStrike" kern="1200" cap="none" spc="0" baseline="0">
                <a:solidFill>
                  <a:srgbClr val="374151"/>
                </a:solidFill>
                <a:uFillTx/>
                <a:latin typeface="Nunito" pitchFamily="2"/>
              </a:rPr>
              <a:t>.</a:t>
            </a:r>
          </a:p>
          <a:p>
            <a:pPr marL="285750" marR="0" lvl="0" indent="-285750" algn="just"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Nunito" pitchFamily="2"/>
            </a:endParaRPr>
          </a:p>
          <a:p>
            <a:pPr marL="285750" marR="0" lvl="0" indent="-285750" algn="just"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Nunito" pitchFamily="2"/>
              </a:rPr>
              <a:t>The service result must be </a:t>
            </a:r>
            <a:r>
              <a:rPr lang="en-US" sz="1800" b="1" i="0" u="none" strike="noStrike" kern="1200" cap="none" spc="0" baseline="0">
                <a:solidFill>
                  <a:srgbClr val="374151"/>
                </a:solidFill>
                <a:uFillTx/>
                <a:latin typeface="Nunito" pitchFamily="2"/>
              </a:rPr>
              <a:t>cacheable</a:t>
            </a:r>
            <a:r>
              <a:rPr lang="en-US" sz="1800" b="0" i="0" u="none" strike="noStrike" kern="1200" cap="none" spc="0" baseline="0">
                <a:solidFill>
                  <a:srgbClr val="374151"/>
                </a:solidFill>
                <a:uFillTx/>
                <a:latin typeface="Nunito" pitchFamily="2"/>
              </a:rPr>
              <a:t>.</a:t>
            </a:r>
          </a:p>
          <a:p>
            <a:pPr marL="285750" marR="0" lvl="0" indent="-285750" algn="just"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Nunito" pitchFamily="2"/>
            </a:endParaRPr>
          </a:p>
          <a:p>
            <a:pPr marL="285750" marR="0" lvl="0" indent="-285750" algn="just"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Nunito" pitchFamily="2"/>
              </a:rPr>
              <a:t>The interface is </a:t>
            </a:r>
            <a:r>
              <a:rPr lang="en-US" sz="1800" b="1" i="0" u="none" strike="noStrike" kern="1200" cap="none" spc="0" baseline="0">
                <a:solidFill>
                  <a:srgbClr val="374151"/>
                </a:solidFill>
                <a:uFillTx/>
                <a:latin typeface="Nunito" pitchFamily="2"/>
              </a:rPr>
              <a:t>uniform</a:t>
            </a:r>
            <a:r>
              <a:rPr lang="en-US" sz="1800" b="0" i="0" u="none" strike="noStrike" kern="1200" cap="none" spc="0" baseline="0">
                <a:solidFill>
                  <a:srgbClr val="374151"/>
                </a:solidFill>
                <a:uFillTx/>
                <a:latin typeface="Nunito" pitchFamily="2"/>
              </a:rPr>
              <a:t> and exposing </a:t>
            </a:r>
            <a:r>
              <a:rPr lang="en-US" sz="1800" b="1" i="0" u="none" strike="noStrike" kern="1200" cap="none" spc="0" baseline="0">
                <a:solidFill>
                  <a:srgbClr val="374151"/>
                </a:solidFill>
                <a:uFillTx/>
                <a:latin typeface="Nunito" pitchFamily="2"/>
              </a:rPr>
              <a:t>resources</a:t>
            </a:r>
            <a:r>
              <a:rPr lang="en-US" sz="1800" b="0" i="0" u="none" strike="noStrike" kern="1200" cap="none" spc="0" baseline="0">
                <a:solidFill>
                  <a:srgbClr val="374151"/>
                </a:solidFill>
                <a:uFillTx/>
                <a:latin typeface="Nunito" pitchFamily="2"/>
              </a:rPr>
              <a:t>.</a:t>
            </a:r>
          </a:p>
          <a:p>
            <a:pPr marL="285750" marR="0" lvl="0" indent="-285750" algn="just"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Nunito" pitchFamily="2"/>
            </a:endParaRPr>
          </a:p>
          <a:p>
            <a:pPr marL="285750" marR="0" lvl="0" indent="-285750" algn="just"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Nunito" pitchFamily="2"/>
              </a:rPr>
              <a:t>The service should </a:t>
            </a:r>
            <a:r>
              <a:rPr lang="en-US" sz="1800" b="1" i="0" u="none" strike="noStrike" kern="1200" cap="none" spc="0" baseline="0">
                <a:solidFill>
                  <a:srgbClr val="374151"/>
                </a:solidFill>
                <a:uFillTx/>
                <a:latin typeface="Nunito" pitchFamily="2"/>
              </a:rPr>
              <a:t>assume a layered architecture</a:t>
            </a:r>
            <a:r>
              <a:rPr lang="en-US" sz="1800" b="0" i="0" u="none" strike="noStrike" kern="1200" cap="none" spc="0" baseline="0">
                <a:solidFill>
                  <a:srgbClr val="000000"/>
                </a:solidFill>
                <a:uFillTx/>
                <a:latin typeface="inter-regular"/>
              </a:rPr>
              <a:t>.</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29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6EAF4-F2D0-93CB-BD5C-FBB4049977B3}"/>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8B9D3B9D-21F4-38B0-9EE9-71735C5C5A46}"/>
              </a:ext>
            </a:extLst>
          </p:cNvPr>
          <p:cNvCxnSpPr/>
          <p:nvPr/>
        </p:nvCxnSpPr>
        <p:spPr>
          <a:xfrm>
            <a:off x="4153908" y="1126824"/>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D0CEA1BC-CCB1-53A7-4F55-67DD3023BA51}"/>
              </a:ext>
            </a:extLst>
          </p:cNvPr>
          <p:cNvCxnSpPr/>
          <p:nvPr/>
        </p:nvCxnSpPr>
        <p:spPr>
          <a:xfrm>
            <a:off x="4481684" y="6577599"/>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05E2CB9D-8DB7-F802-77F5-04B0D5586B3B}"/>
              </a:ext>
            </a:extLst>
          </p:cNvPr>
          <p:cNvSpPr/>
          <p:nvPr/>
        </p:nvSpPr>
        <p:spPr>
          <a:xfrm>
            <a:off x="486305" y="3429000"/>
            <a:ext cx="2933815"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Rest</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386F8BF1-2F20-05A9-E483-656A8205CF8C}"/>
              </a:ext>
            </a:extLst>
          </p:cNvPr>
          <p:cNvSpPr txBox="1"/>
          <p:nvPr/>
        </p:nvSpPr>
        <p:spPr>
          <a:xfrm>
            <a:off x="4153908" y="589559"/>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Stateless In Rest  </a:t>
            </a:r>
          </a:p>
        </p:txBody>
      </p:sp>
      <p:sp>
        <p:nvSpPr>
          <p:cNvPr id="7" name="Rectangle 1">
            <a:extLst>
              <a:ext uri="{FF2B5EF4-FFF2-40B4-BE49-F238E27FC236}">
                <a16:creationId xmlns:a16="http://schemas.microsoft.com/office/drawing/2014/main" id="{2A636F57-F98B-E96C-CD36-01027C51F2F7}"/>
              </a:ext>
            </a:extLst>
          </p:cNvPr>
          <p:cNvSpPr/>
          <p:nvPr/>
        </p:nvSpPr>
        <p:spPr>
          <a:xfrm>
            <a:off x="0" y="43936"/>
            <a:ext cx="184727" cy="369335"/>
          </a:xfrm>
          <a:prstGeom prst="rect">
            <a:avLst/>
          </a:prstGeom>
          <a:solidFill>
            <a:srgbClr val="EEEEEE"/>
          </a:solidFill>
          <a:ln cap="flat">
            <a:noFill/>
            <a:prstDash val="solid"/>
          </a:ln>
        </p:spPr>
        <p:txBody>
          <a:bodyPr vert="horz" wrap="none" lIns="91440" tIns="45720" rIns="91440" bIns="45720" anchor="ctr" anchorCtr="0" compatLnSpc="1">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1800" b="0" i="0" u="none" strike="noStrike" kern="1200" cap="none" spc="0" baseline="0">
              <a:solidFill>
                <a:srgbClr val="000000"/>
              </a:solidFill>
              <a:uFillTx/>
              <a:latin typeface="Arial" pitchFamily="34"/>
            </a:endParaRPr>
          </a:p>
        </p:txBody>
      </p:sp>
      <p:sp>
        <p:nvSpPr>
          <p:cNvPr id="8" name="TextBox 7">
            <a:extLst>
              <a:ext uri="{FF2B5EF4-FFF2-40B4-BE49-F238E27FC236}">
                <a16:creationId xmlns:a16="http://schemas.microsoft.com/office/drawing/2014/main" id="{958D925F-4B1D-AF54-3F7F-426A4294AFAB}"/>
              </a:ext>
            </a:extLst>
          </p:cNvPr>
          <p:cNvSpPr txBox="1"/>
          <p:nvPr/>
        </p:nvSpPr>
        <p:spPr>
          <a:xfrm>
            <a:off x="4311075" y="1167469"/>
            <a:ext cx="7112797" cy="535531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Nunito" pitchFamily="2"/>
              </a:rPr>
              <a:t>No Client Session State</a:t>
            </a:r>
            <a:r>
              <a:rPr lang="en-US" sz="1800" b="0" i="0" u="none" strike="noStrike" kern="1200" cap="none" spc="0" baseline="0">
                <a:solidFill>
                  <a:srgbClr val="374151"/>
                </a:solidFill>
                <a:uFillTx/>
                <a:latin typeface="Nunito" pitchFamily="2"/>
              </a:rPr>
              <a:t>: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Nunito" pitchFamily="2"/>
              </a:rPr>
              <a:t>The server side does not maintain any information about the client's state between requests.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Nunito" pitchFamily="2"/>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Nunito" pitchFamily="2"/>
              </a:rPr>
              <a:t>Each request is treated independently, and the server does not rely on any previous interactions with the client to process the current request.</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Nuni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Nunito" pitchFamily="2"/>
              </a:rPr>
              <a:t>Independence of Requests</a:t>
            </a:r>
            <a:r>
              <a:rPr lang="en-US" sz="1800" b="0" i="0" u="none" strike="noStrike" kern="1200" cap="none" spc="0" baseline="0">
                <a:solidFill>
                  <a:srgbClr val="374151"/>
                </a:solidFill>
                <a:uFillTx/>
                <a:latin typeface="Nunito" pitchFamily="2"/>
              </a:rPr>
              <a:t>: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Nunito" pitchFamily="2"/>
              </a:rPr>
              <a:t>Each request sent by the client to the server must contain all the information needed by the server to fulfill the request. This includes authentication credentials, request parameters, and any other relevant data.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Nuni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Nunito" pitchFamily="2"/>
              </a:rPr>
              <a:t>Scalability: </a:t>
            </a:r>
            <a:r>
              <a:rPr lang="en-US" sz="1800" b="0" i="0" u="none" strike="noStrike" kern="1200" cap="none" spc="0" baseline="0">
                <a:solidFill>
                  <a:srgbClr val="374151"/>
                </a:solidFill>
                <a:uFillTx/>
                <a:latin typeface="Nunito" pitchFamily="2"/>
              </a:rPr>
              <a:t>Statelessness simplifies the design of web services and makes them easier to scale horizontally.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Nuni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Nunito" pitchFamily="2"/>
              </a:rPr>
              <a:t>Cache-ability: </a:t>
            </a:r>
            <a:r>
              <a:rPr lang="en-US" sz="1800" b="0" i="0" u="none" strike="noStrike" kern="1200" cap="none" spc="0" baseline="0">
                <a:solidFill>
                  <a:srgbClr val="374151"/>
                </a:solidFill>
                <a:uFillTx/>
                <a:latin typeface="Nunito" pitchFamily="2"/>
              </a:rPr>
              <a:t>Stateless interactions make it easier to cache responses at various levels </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29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4B868-C059-91E9-12A1-5646A93C6C29}"/>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71372401-31E1-294B-C8F6-5E3ED6F21B40}"/>
              </a:ext>
            </a:extLst>
          </p:cNvPr>
          <p:cNvCxnSpPr/>
          <p:nvPr/>
        </p:nvCxnSpPr>
        <p:spPr>
          <a:xfrm>
            <a:off x="4153908" y="2180432"/>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15B04B55-0B01-0228-40CA-16CF8533BF40}"/>
              </a:ext>
            </a:extLst>
          </p:cNvPr>
          <p:cNvCxnSpPr/>
          <p:nvPr/>
        </p:nvCxnSpPr>
        <p:spPr>
          <a:xfrm>
            <a:off x="4153908" y="4920249"/>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BF61774E-E00D-D6BB-CA60-1655C8C9106E}"/>
              </a:ext>
            </a:extLst>
          </p:cNvPr>
          <p:cNvSpPr/>
          <p:nvPr/>
        </p:nvSpPr>
        <p:spPr>
          <a:xfrm>
            <a:off x="486305" y="3429000"/>
            <a:ext cx="2933815"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Rest</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76CD957D-47DB-6340-168D-0609E08A3B26}"/>
              </a:ext>
            </a:extLst>
          </p:cNvPr>
          <p:cNvSpPr txBox="1"/>
          <p:nvPr/>
        </p:nvSpPr>
        <p:spPr>
          <a:xfrm>
            <a:off x="4153908" y="1675409"/>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Spring Rest Components    </a:t>
            </a:r>
          </a:p>
        </p:txBody>
      </p:sp>
      <p:sp>
        <p:nvSpPr>
          <p:cNvPr id="7" name="TextBox 14">
            <a:extLst>
              <a:ext uri="{FF2B5EF4-FFF2-40B4-BE49-F238E27FC236}">
                <a16:creationId xmlns:a16="http://schemas.microsoft.com/office/drawing/2014/main" id="{11585245-0A8C-39ED-16E4-748F2B924A67}"/>
              </a:ext>
            </a:extLst>
          </p:cNvPr>
          <p:cNvSpPr txBox="1"/>
          <p:nvPr/>
        </p:nvSpPr>
        <p:spPr>
          <a:xfrm>
            <a:off x="4153908" y="2458309"/>
            <a:ext cx="7112797" cy="2031321"/>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 sz="1800" b="1" i="0" u="none" strike="noStrike" kern="1200" cap="none" spc="0" baseline="0">
                <a:solidFill>
                  <a:srgbClr val="374151"/>
                </a:solidFill>
                <a:uFillTx/>
                <a:latin typeface="Nunito" pitchFamily="2"/>
              </a:rPr>
              <a:t>Controller</a:t>
            </a:r>
            <a:r>
              <a:rPr lang="-" sz="1800" b="0" i="0" u="none" strike="noStrike" kern="1200" cap="none" spc="0" baseline="0">
                <a:solidFill>
                  <a:srgbClr val="374151"/>
                </a:solidFill>
                <a:uFillTx/>
                <a:latin typeface="Nunito" pitchFamily="2"/>
              </a:rPr>
              <a:t>: Controllers are responsible for handling incoming </a:t>
            </a:r>
            <a:r>
              <a:rPr lang="-" sz="1800" b="1" i="0" u="none" strike="noStrike" kern="1200" cap="none" spc="0" baseline="0">
                <a:solidFill>
                  <a:srgbClr val="374151"/>
                </a:solidFill>
                <a:uFillTx/>
                <a:latin typeface="Nunito" pitchFamily="2"/>
              </a:rPr>
              <a:t>HTTP</a:t>
            </a:r>
            <a:r>
              <a:rPr lang="-" sz="1800" b="0" i="0" u="none" strike="noStrike" kern="1200" cap="none" spc="0" baseline="0">
                <a:solidFill>
                  <a:srgbClr val="374151"/>
                </a:solidFill>
                <a:uFillTx/>
                <a:latin typeface="Nunito" pitchFamily="2"/>
              </a:rPr>
              <a:t> requests and producing appropriate responses. </a:t>
            </a:r>
          </a:p>
          <a:p>
            <a:pPr marL="285750" marR="0" lvl="0" indent="-28575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 sz="1800" b="0" i="0" u="none" strike="noStrike" kern="1200" cap="none" spc="0" baseline="0">
              <a:solidFill>
                <a:srgbClr val="374151"/>
              </a:solidFill>
              <a:uFillTx/>
              <a:latin typeface="Nunito" pitchFamily="2"/>
            </a:endParaRPr>
          </a:p>
          <a:p>
            <a:pPr marL="285750" marR="0" lvl="0" indent="-28575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 sz="1800" b="0" i="0" u="none" strike="noStrike" kern="1200" cap="none" spc="0" baseline="0">
                <a:solidFill>
                  <a:srgbClr val="374151"/>
                </a:solidFill>
                <a:uFillTx/>
                <a:latin typeface="Nunito" pitchFamily="2"/>
              </a:rPr>
              <a:t>In Spring REST,  controllers are typically annotated with </a:t>
            </a:r>
            <a:r>
              <a:rPr lang="-" sz="1800" b="1" i="0" u="none" strike="noStrike" kern="1200" cap="none" spc="0" baseline="0">
                <a:solidFill>
                  <a:srgbClr val="374151"/>
                </a:solidFill>
                <a:uFillTx/>
                <a:latin typeface="Nunito" pitchFamily="2"/>
              </a:rPr>
              <a:t>@RestController </a:t>
            </a:r>
            <a:r>
              <a:rPr lang="-" sz="1800" b="0" i="0" u="none" strike="noStrike" kern="1200" cap="none" spc="0" baseline="0">
                <a:solidFill>
                  <a:srgbClr val="374151"/>
                </a:solidFill>
                <a:uFillTx/>
                <a:latin typeface="Nunito" pitchFamily="2"/>
              </a:rPr>
              <a:t>and </a:t>
            </a:r>
            <a:r>
              <a:rPr lang="-" sz="1800" b="1" i="0" u="none" strike="noStrike" kern="1200" cap="none" spc="0" baseline="0">
                <a:solidFill>
                  <a:srgbClr val="374151"/>
                </a:solidFill>
                <a:uFillTx/>
                <a:latin typeface="Nunito" pitchFamily="2"/>
              </a:rPr>
              <a:t>@Controller </a:t>
            </a:r>
            <a:r>
              <a:rPr lang="-" sz="1800" b="0" i="0" u="none" strike="noStrike" kern="1200" cap="none" spc="0" baseline="0">
                <a:solidFill>
                  <a:srgbClr val="374151"/>
                </a:solidFill>
                <a:uFillTx/>
                <a:latin typeface="Nunito" pitchFamily="2"/>
              </a:rPr>
              <a:t>annotation.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1800" b="0" i="0" u="none" strike="noStrike" kern="1200" cap="none" spc="0" baseline="0">
              <a:solidFill>
                <a:srgbClr val="374151"/>
              </a:solidFill>
              <a:uFillTx/>
              <a:latin typeface="Nunito" pitchFamily="2"/>
            </a:endParaRPr>
          </a:p>
          <a:p>
            <a:pPr marL="285750" marR="0" lvl="0" indent="-28575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 sz="1800" b="1" i="0" u="none" strike="noStrike" kern="1200" cap="none" spc="0" baseline="0">
                <a:solidFill>
                  <a:srgbClr val="374151"/>
                </a:solidFill>
                <a:uFillTx/>
                <a:latin typeface="Nunito" pitchFamily="2"/>
              </a:rPr>
              <a:t>@RestController = @Controller  + </a:t>
            </a:r>
            <a:r>
              <a:rPr lang="en-US" sz="1800" b="1" i="0" u="none" strike="noStrike" kern="1200" cap="none" spc="0" baseline="0">
                <a:solidFill>
                  <a:srgbClr val="374151"/>
                </a:solidFill>
                <a:uFillTx/>
                <a:latin typeface="Nunito" pitchFamily="2"/>
              </a:rPr>
              <a:t>@ResponseBody</a:t>
            </a:r>
            <a:endParaRPr lang="-" sz="1800" b="1" i="0" u="none" strike="noStrike" kern="1200" cap="none" spc="0" baseline="0">
              <a:solidFill>
                <a:srgbClr val="374151"/>
              </a:solidFill>
              <a:uFillTx/>
              <a:latin typeface="Nunito" pitchFamily="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9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2A1C4-6D8D-ABE6-AFAB-33542A6C7B45}"/>
              </a:ext>
            </a:extLst>
          </p:cNvPr>
          <p:cNvSpPr txBox="1">
            <a:spLocks noGrp="1"/>
          </p:cNvSpPr>
          <p:nvPr>
            <p:ph type="title"/>
          </p:nvPr>
        </p:nvSpPr>
        <p:spPr>
          <a:xfrm>
            <a:off x="643472" y="623392"/>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F1A0C538-BA87-5C92-7001-76DC2F2931A9}"/>
              </a:ext>
            </a:extLst>
          </p:cNvPr>
          <p:cNvCxnSpPr/>
          <p:nvPr/>
        </p:nvCxnSpPr>
        <p:spPr>
          <a:xfrm>
            <a:off x="4151796" y="2230450"/>
            <a:ext cx="6601072"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24E1F1E9-C79F-C8F9-5D8B-BC732EEC9FFB}"/>
              </a:ext>
            </a:extLst>
          </p:cNvPr>
          <p:cNvCxnSpPr/>
          <p:nvPr/>
        </p:nvCxnSpPr>
        <p:spPr>
          <a:xfrm>
            <a:off x="4563560" y="6482117"/>
            <a:ext cx="6577581"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68FC865E-6F88-D39F-9AB8-BC535C15406C}"/>
              </a:ext>
            </a:extLst>
          </p:cNvPr>
          <p:cNvSpPr/>
          <p:nvPr/>
        </p:nvSpPr>
        <p:spPr>
          <a:xfrm>
            <a:off x="353607" y="3429000"/>
            <a:ext cx="2975495" cy="461665"/>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0" cap="none" spc="0" baseline="0" dirty="0">
                <a:solidFill>
                  <a:srgbClr val="000000"/>
                </a:solidFill>
                <a:uFillTx/>
                <a:latin typeface="+mj-lt"/>
              </a:rPr>
              <a:t>Spring Core Container </a:t>
            </a:r>
            <a:endParaRPr lang="en-US" sz="2400" b="0" i="0" u="none" strike="noStrike" kern="1200" cap="none" spc="0" baseline="0" dirty="0">
              <a:solidFill>
                <a:srgbClr val="000000"/>
              </a:solidFill>
              <a:uFillTx/>
              <a:latin typeface="+mj-lt"/>
            </a:endParaRPr>
          </a:p>
        </p:txBody>
      </p:sp>
      <p:sp>
        <p:nvSpPr>
          <p:cNvPr id="6" name="TextBox 7">
            <a:extLst>
              <a:ext uri="{FF2B5EF4-FFF2-40B4-BE49-F238E27FC236}">
                <a16:creationId xmlns:a16="http://schemas.microsoft.com/office/drawing/2014/main" id="{77E2ED24-4E3A-4B7D-9945-FA5CD32E9D03}"/>
              </a:ext>
            </a:extLst>
          </p:cNvPr>
          <p:cNvSpPr txBox="1"/>
          <p:nvPr/>
        </p:nvSpPr>
        <p:spPr>
          <a:xfrm>
            <a:off x="4070387" y="1783171"/>
            <a:ext cx="3924751" cy="46166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dirty="0">
                <a:solidFill>
                  <a:srgbClr val="C55A11"/>
                </a:solidFill>
                <a:uFillTx/>
                <a:latin typeface="+mj-lt"/>
              </a:rPr>
              <a:t>Spring Core Container</a:t>
            </a:r>
          </a:p>
        </p:txBody>
      </p:sp>
      <p:sp>
        <p:nvSpPr>
          <p:cNvPr id="7" name="TextBox 9">
            <a:extLst>
              <a:ext uri="{FF2B5EF4-FFF2-40B4-BE49-F238E27FC236}">
                <a16:creationId xmlns:a16="http://schemas.microsoft.com/office/drawing/2014/main" id="{DE9F3994-95E4-E984-8F38-766C2086A4F8}"/>
              </a:ext>
            </a:extLst>
          </p:cNvPr>
          <p:cNvSpPr txBox="1"/>
          <p:nvPr/>
        </p:nvSpPr>
        <p:spPr>
          <a:xfrm>
            <a:off x="4563560" y="2532211"/>
            <a:ext cx="7028407" cy="3316805"/>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90000"/>
              </a:lnSpc>
              <a:spcBef>
                <a:spcPts val="1200"/>
              </a:spcBef>
              <a:spcAft>
                <a:spcPts val="0"/>
              </a:spcAft>
              <a:buSzPts val="2400"/>
              <a:buFont typeface="Arial" pitchFamily="34"/>
              <a:buChar char="•"/>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mj-lt"/>
                <a:ea typeface="Consolas"/>
                <a:cs typeface="Consolas"/>
              </a:rPr>
              <a:t>The </a:t>
            </a:r>
            <a:r>
              <a:rPr lang="en-US" sz="1800" b="0" i="0" u="none" strike="noStrike" kern="0" cap="none" spc="0" baseline="0" dirty="0">
                <a:solidFill>
                  <a:srgbClr val="000000"/>
                </a:solidFill>
                <a:uFillTx/>
                <a:latin typeface="+mj-lt"/>
              </a:rPr>
              <a:t>Spring container is the Run Time Environment of the Spring Beans.  </a:t>
            </a:r>
          </a:p>
          <a:p>
            <a:pPr marL="712783" marR="0" lvl="1" indent="-285750" algn="l" defTabSz="914400" rtl="0" fontAlgn="auto" hangingPunct="1">
              <a:lnSpc>
                <a:spcPct val="90000"/>
              </a:lnSpc>
              <a:spcBef>
                <a:spcPts val="60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0" cap="none" spc="0" baseline="0" dirty="0">
              <a:solidFill>
                <a:srgbClr val="000000"/>
              </a:solidFill>
              <a:uFillTx/>
              <a:latin typeface="+mj-lt"/>
            </a:endParaRPr>
          </a:p>
          <a:p>
            <a:pPr marL="285750" marR="0" lvl="1" indent="-285750" algn="l" defTabSz="914400" rtl="0" fontAlgn="auto" hangingPunct="1">
              <a:lnSpc>
                <a:spcPct val="90000"/>
              </a:lnSpc>
              <a:spcBef>
                <a:spcPts val="600"/>
              </a:spcBef>
              <a:spcAft>
                <a:spcPts val="0"/>
              </a:spcAft>
              <a:buSzPts val="2200"/>
              <a:buFont typeface="Arial" pitchFamily="34"/>
              <a:buChar char="•"/>
              <a:tabLst/>
              <a:defRPr sz="1800" b="0" i="0" u="none" strike="noStrike" kern="0" cap="none" spc="0" baseline="0">
                <a:solidFill>
                  <a:srgbClr val="000000"/>
                </a:solidFill>
                <a:uFillTx/>
              </a:defRPr>
            </a:pPr>
            <a:r>
              <a:rPr lang="en-US" sz="1800" b="0" i="0" u="none" strike="noStrike" kern="0" cap="none" spc="0" baseline="0" dirty="0">
                <a:solidFill>
                  <a:srgbClr val="000000"/>
                </a:solidFill>
                <a:uFillTx/>
                <a:latin typeface="+mj-lt"/>
              </a:rPr>
              <a:t>In the Spring container Beans are created ,wired, configured and managed based on information that developers provide to the Spring container.</a:t>
            </a:r>
          </a:p>
          <a:p>
            <a:pPr marL="482602" marR="0" lvl="1" indent="-342900" algn="l" defTabSz="914400" rtl="0" fontAlgn="auto" hangingPunct="1">
              <a:lnSpc>
                <a:spcPct val="90000"/>
              </a:lnSpc>
              <a:spcBef>
                <a:spcPts val="600"/>
              </a:spcBef>
              <a:spcAft>
                <a:spcPts val="0"/>
              </a:spcAft>
              <a:buSzPct val="100000"/>
              <a:buFont typeface="Arial" pitchFamily="34"/>
              <a:buChar char="•"/>
              <a:tabLst/>
              <a:defRPr sz="1800" b="0" i="0" u="none" strike="noStrike" kern="0" cap="none" spc="0" baseline="0">
                <a:solidFill>
                  <a:srgbClr val="000000"/>
                </a:solidFill>
                <a:uFillTx/>
              </a:defRPr>
            </a:pPr>
            <a:endParaRPr lang="en-US" sz="2200" b="0" i="0" u="none" strike="noStrike" kern="1200" cap="none" spc="0" baseline="0" dirty="0">
              <a:solidFill>
                <a:srgbClr val="000000"/>
              </a:solidFill>
              <a:uFillTx/>
              <a:latin typeface="+mj-lt"/>
              <a:ea typeface="Consolas"/>
              <a:cs typeface="Consolas"/>
            </a:endParaRPr>
          </a:p>
          <a:p>
            <a:pPr marL="285750" marR="0" lvl="1" indent="-285750" algn="l" defTabSz="914400" rtl="0" fontAlgn="auto" hangingPunct="1">
              <a:lnSpc>
                <a:spcPct val="90000"/>
              </a:lnSpc>
              <a:spcBef>
                <a:spcPts val="600"/>
              </a:spcBef>
              <a:spcAft>
                <a:spcPts val="0"/>
              </a:spcAft>
              <a:buSzPts val="2200"/>
              <a:buFont typeface="Arial" pitchFamily="34"/>
              <a:buChar char="•"/>
              <a:tabLst/>
              <a:defRPr sz="1800" b="0" i="0" u="none" strike="noStrike" kern="0" cap="none" spc="0" baseline="0">
                <a:solidFill>
                  <a:srgbClr val="000000"/>
                </a:solidFill>
                <a:uFillTx/>
              </a:defRPr>
            </a:pPr>
            <a:r>
              <a:rPr lang="en-US" sz="1800" b="0" i="0" u="none" strike="noStrike" kern="0" cap="none" spc="0" baseline="0" dirty="0">
                <a:solidFill>
                  <a:srgbClr val="000000"/>
                </a:solidFill>
                <a:uFillTx/>
                <a:latin typeface="+mj-lt"/>
              </a:rPr>
              <a:t>Spring Framework provides two Interfaces to implement the Spring Core Container </a:t>
            </a:r>
          </a:p>
          <a:p>
            <a:pPr marL="1428750" marR="0" lvl="0" indent="-285750" algn="l" defTabSz="914400" rtl="0" fontAlgn="auto" hangingPunct="1">
              <a:lnSpc>
                <a:spcPct val="100000"/>
              </a:lnSpc>
              <a:spcBef>
                <a:spcPts val="480"/>
              </a:spcBef>
              <a:spcAft>
                <a:spcPts val="0"/>
              </a:spcAft>
              <a:buClr>
                <a:srgbClr val="7F8600"/>
              </a:buClr>
              <a:buSzPts val="2400"/>
              <a:buChar char="•"/>
              <a:tabLst/>
              <a:defRPr sz="1800" b="0" i="0" u="none" strike="noStrike" kern="0" cap="none" spc="0" baseline="0">
                <a:solidFill>
                  <a:srgbClr val="000000"/>
                </a:solidFill>
                <a:uFillTx/>
              </a:defRPr>
            </a:pPr>
            <a:r>
              <a:rPr lang="en-US" sz="2400" b="0" i="0" u="none" strike="noStrike" kern="1200" cap="none" spc="0" baseline="0" dirty="0" err="1">
                <a:solidFill>
                  <a:srgbClr val="7F8600"/>
                </a:solidFill>
                <a:uFillTx/>
                <a:latin typeface="+mj-lt"/>
                <a:ea typeface="Consolas"/>
                <a:cs typeface="Consolas"/>
              </a:rPr>
              <a:t>org.springframework.beansFactory</a:t>
            </a:r>
            <a:endParaRPr lang="en-US" sz="1800" b="0" i="0" u="none" strike="noStrike" kern="1200" cap="none" spc="0" baseline="0" dirty="0">
              <a:solidFill>
                <a:srgbClr val="000000"/>
              </a:solidFill>
              <a:uFillTx/>
              <a:latin typeface="+mj-lt"/>
            </a:endParaRPr>
          </a:p>
          <a:p>
            <a:pPr marL="1428750" marR="0" lvl="0" indent="-285750" algn="l" defTabSz="914400" rtl="0" fontAlgn="auto" hangingPunct="1">
              <a:lnSpc>
                <a:spcPct val="100000"/>
              </a:lnSpc>
              <a:spcBef>
                <a:spcPts val="480"/>
              </a:spcBef>
              <a:spcAft>
                <a:spcPts val="0"/>
              </a:spcAft>
              <a:buClr>
                <a:srgbClr val="7F8600"/>
              </a:buClr>
              <a:buSzPts val="2400"/>
              <a:buChar char="•"/>
              <a:tabLst/>
              <a:defRPr sz="1800" b="0" i="0" u="none" strike="noStrike" kern="0" cap="none" spc="0" baseline="0">
                <a:solidFill>
                  <a:srgbClr val="000000"/>
                </a:solidFill>
                <a:uFillTx/>
              </a:defRPr>
            </a:pPr>
            <a:r>
              <a:rPr lang="en-US" sz="2400" b="0" i="0" u="none" strike="noStrike" kern="1200" cap="none" spc="0" baseline="0" dirty="0" err="1">
                <a:solidFill>
                  <a:srgbClr val="7F8600"/>
                </a:solidFill>
                <a:uFillTx/>
                <a:latin typeface="+mj-lt"/>
                <a:ea typeface="Consolas"/>
                <a:cs typeface="Consolas"/>
              </a:rPr>
              <a:t>org.springframework.context</a:t>
            </a:r>
            <a:endParaRPr lang="en-US" sz="2400" b="0" i="0" u="none" strike="noStrike" kern="1200" cap="none" spc="0" baseline="0" dirty="0">
              <a:solidFill>
                <a:srgbClr val="7F8600"/>
              </a:solidFill>
              <a:uFillTx/>
              <a:latin typeface="+mj-lt"/>
              <a:ea typeface="Consolas"/>
              <a:cs typeface="Consolas"/>
            </a:endParaRPr>
          </a:p>
        </p:txBody>
      </p:sp>
      <p:pic>
        <p:nvPicPr>
          <p:cNvPr id="8" name="Google Shape;352;p13">
            <a:extLst>
              <a:ext uri="{FF2B5EF4-FFF2-40B4-BE49-F238E27FC236}">
                <a16:creationId xmlns:a16="http://schemas.microsoft.com/office/drawing/2014/main" id="{980A65BE-766F-6E4D-1F76-C507AA9BED29}"/>
              </a:ext>
            </a:extLst>
          </p:cNvPr>
          <p:cNvPicPr>
            <a:picLocks noChangeAspect="1"/>
          </p:cNvPicPr>
          <p:nvPr/>
        </p:nvPicPr>
        <p:blipFill>
          <a:blip r:embed="rId2">
            <a:alphaModFix/>
          </a:blip>
          <a:srcRect/>
          <a:stretch>
            <a:fillRect/>
          </a:stretch>
        </p:blipFill>
        <p:spPr>
          <a:xfrm>
            <a:off x="505032" y="4302233"/>
            <a:ext cx="3681813" cy="2214283"/>
          </a:xfrm>
          <a:prstGeom prst="rect">
            <a:avLst/>
          </a:prstGeom>
          <a:noFill/>
          <a:ln cap="flat">
            <a:noFill/>
          </a:ln>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29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305F6-9909-E94C-C3D6-98476C371DD7}"/>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4390314D-4736-A590-1961-60FD0B939AD6}"/>
              </a:ext>
            </a:extLst>
          </p:cNvPr>
          <p:cNvCxnSpPr/>
          <p:nvPr/>
        </p:nvCxnSpPr>
        <p:spPr>
          <a:xfrm>
            <a:off x="4153908" y="2180432"/>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6C184842-A6CB-7DDE-83F4-F2B661E926B9}"/>
              </a:ext>
            </a:extLst>
          </p:cNvPr>
          <p:cNvCxnSpPr/>
          <p:nvPr/>
        </p:nvCxnSpPr>
        <p:spPr>
          <a:xfrm>
            <a:off x="4153908" y="5334591"/>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FA58D7B9-1DD9-F636-D486-41904A755133}"/>
              </a:ext>
            </a:extLst>
          </p:cNvPr>
          <p:cNvSpPr/>
          <p:nvPr/>
        </p:nvSpPr>
        <p:spPr>
          <a:xfrm>
            <a:off x="486305" y="3429000"/>
            <a:ext cx="2933815"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Rest</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160755DE-A086-325A-92DE-83F6CB6ACB0E}"/>
              </a:ext>
            </a:extLst>
          </p:cNvPr>
          <p:cNvSpPr txBox="1"/>
          <p:nvPr/>
        </p:nvSpPr>
        <p:spPr>
          <a:xfrm>
            <a:off x="4153908" y="1675409"/>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Spring Rest Components    </a:t>
            </a:r>
          </a:p>
        </p:txBody>
      </p:sp>
      <p:sp>
        <p:nvSpPr>
          <p:cNvPr id="7" name="TextBox 14">
            <a:extLst>
              <a:ext uri="{FF2B5EF4-FFF2-40B4-BE49-F238E27FC236}">
                <a16:creationId xmlns:a16="http://schemas.microsoft.com/office/drawing/2014/main" id="{64E7EEBE-0C0C-75EB-4A82-6F4B350F9C73}"/>
              </a:ext>
            </a:extLst>
          </p:cNvPr>
          <p:cNvSpPr txBox="1"/>
          <p:nvPr/>
        </p:nvSpPr>
        <p:spPr>
          <a:xfrm>
            <a:off x="4153908" y="2567223"/>
            <a:ext cx="7551782" cy="230832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Nunito" pitchFamily="2"/>
              </a:rPr>
              <a:t>Request Mapping: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a:solidFill>
                <a:srgbClr val="374151"/>
              </a:solidFill>
              <a:uFillTx/>
              <a:latin typeface="Nunito" pitchFamily="2"/>
            </a:endParaRPr>
          </a:p>
          <a:p>
            <a:pPr marL="285750" marR="0" lvl="0" indent="-28575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Nunito" pitchFamily="2"/>
              </a:rPr>
              <a:t>Request mapping </a:t>
            </a:r>
            <a:r>
              <a:rPr lang="en-US" sz="1800" b="0" i="0" u="none" strike="noStrike" kern="1200" cap="none" spc="0" baseline="0">
                <a:solidFill>
                  <a:srgbClr val="374151"/>
                </a:solidFill>
                <a:uFillTx/>
                <a:latin typeface="Nunito" pitchFamily="2"/>
              </a:rPr>
              <a:t>convenient way to define the routes and HTTP methods that each handler method should handle.</a:t>
            </a:r>
            <a:endParaRPr lang="-" sz="1800" b="0" i="0" u="none" strike="noStrike" kern="1200" cap="none" spc="0" baseline="0">
              <a:solidFill>
                <a:srgbClr val="374151"/>
              </a:solidFill>
              <a:uFillTx/>
              <a:latin typeface="Nunito" pitchFamily="2"/>
            </a:endParaRPr>
          </a:p>
          <a:p>
            <a:pPr marL="285750" marR="0" lvl="0" indent="-28575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1" i="0" u="none" strike="noStrike" kern="1200" cap="none" spc="0" baseline="0">
              <a:solidFill>
                <a:srgbClr val="374151"/>
              </a:solidFill>
              <a:uFillTx/>
              <a:latin typeface="Nunito" pitchFamily="2"/>
            </a:endParaRPr>
          </a:p>
          <a:p>
            <a:pPr marL="285750" marR="0" lvl="0" indent="-28575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1" i="0" u="none" strike="noStrike" kern="1200" cap="none" spc="0" baseline="0">
              <a:solidFill>
                <a:srgbClr val="374151"/>
              </a:solidFill>
              <a:uFillTx/>
              <a:latin typeface="Nunito" pitchFamily="2"/>
            </a:endParaRPr>
          </a:p>
          <a:p>
            <a:pPr marL="285750" marR="0" lvl="0" indent="-28575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Nunito" pitchFamily="2"/>
              </a:rPr>
              <a:t>Request mapping </a:t>
            </a:r>
            <a:r>
              <a:rPr lang="en-US" sz="1800" b="0" i="0" u="none" strike="noStrike" kern="1200" cap="none" spc="0" baseline="0">
                <a:solidFill>
                  <a:srgbClr val="374151"/>
                </a:solidFill>
                <a:uFillTx/>
                <a:latin typeface="Nunito" pitchFamily="2"/>
              </a:rPr>
              <a:t>annotation can be replaced with </a:t>
            </a:r>
            <a:br>
              <a:rPr lang="en-US" sz="1800" b="0" i="0" u="none" strike="noStrike" kern="1200" cap="none" spc="0" baseline="0">
                <a:solidFill>
                  <a:srgbClr val="374151"/>
                </a:solidFill>
                <a:uFillTx/>
                <a:latin typeface="Nunito" pitchFamily="2"/>
              </a:rPr>
            </a:br>
            <a:r>
              <a:rPr lang="en-US" sz="1800" b="1" i="0" u="none" strike="noStrike" kern="1200" cap="none" spc="0" baseline="0">
                <a:solidFill>
                  <a:srgbClr val="374151"/>
                </a:solidFill>
                <a:uFillTx/>
                <a:latin typeface="Nunito" pitchFamily="2"/>
              </a:rPr>
              <a:t>@GetMapping</a:t>
            </a:r>
            <a:r>
              <a:rPr lang="en-US" sz="1800" b="0" i="0" u="none" strike="noStrike" kern="1200" cap="none" spc="0" baseline="0">
                <a:solidFill>
                  <a:srgbClr val="374151"/>
                </a:solidFill>
                <a:uFillTx/>
                <a:latin typeface="Nunito" pitchFamily="2"/>
              </a:rPr>
              <a:t>, </a:t>
            </a:r>
            <a:r>
              <a:rPr lang="en-US" sz="1800" b="1" i="0" u="none" strike="noStrike" kern="1200" cap="none" spc="0" baseline="0">
                <a:solidFill>
                  <a:srgbClr val="374151"/>
                </a:solidFill>
                <a:uFillTx/>
                <a:latin typeface="Nunito" pitchFamily="2"/>
              </a:rPr>
              <a:t>@PostMapping, @PutMapping</a:t>
            </a:r>
            <a:r>
              <a:rPr lang="en-US" sz="1800" b="0" i="0" u="none" strike="noStrike" kern="1200" cap="none" spc="0" baseline="0">
                <a:solidFill>
                  <a:srgbClr val="374151"/>
                </a:solidFill>
                <a:uFillTx/>
                <a:latin typeface="Nunito" pitchFamily="2"/>
              </a:rPr>
              <a:t>, </a:t>
            </a:r>
            <a:r>
              <a:rPr lang="en-US" sz="1800" b="1" i="0" u="none" strike="noStrike" kern="1200" cap="none" spc="0" baseline="0">
                <a:solidFill>
                  <a:srgbClr val="374151"/>
                </a:solidFill>
                <a:uFillTx/>
                <a:latin typeface="Nunito" pitchFamily="2"/>
              </a:rPr>
              <a:t>@DeleteMapping.</a:t>
            </a:r>
            <a:endParaRPr lang="-" sz="1800" b="0" i="0" u="none" strike="noStrike" kern="1200" cap="none" spc="0" baseline="0">
              <a:solidFill>
                <a:srgbClr val="374151"/>
              </a:solidFill>
              <a:uFillTx/>
              <a:latin typeface="Nunito" pitchFamily="2"/>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29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550B4-7BE5-6BD5-D8E4-7F733B9EF8BF}"/>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D70DC12C-3F9D-1CE8-8CA1-6F5AB77A1744}"/>
              </a:ext>
            </a:extLst>
          </p:cNvPr>
          <p:cNvCxnSpPr/>
          <p:nvPr/>
        </p:nvCxnSpPr>
        <p:spPr>
          <a:xfrm>
            <a:off x="4153908" y="2180432"/>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3E921D9A-27AE-4692-EB5B-D1ACCDE5053E}"/>
              </a:ext>
            </a:extLst>
          </p:cNvPr>
          <p:cNvCxnSpPr/>
          <p:nvPr/>
        </p:nvCxnSpPr>
        <p:spPr>
          <a:xfrm>
            <a:off x="4153908" y="6263283"/>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99138BB7-9DE0-33DA-7AFA-585554B4F5FC}"/>
              </a:ext>
            </a:extLst>
          </p:cNvPr>
          <p:cNvSpPr/>
          <p:nvPr/>
        </p:nvSpPr>
        <p:spPr>
          <a:xfrm>
            <a:off x="486305" y="3429000"/>
            <a:ext cx="2933815"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Rest</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7F41DBD7-3AFF-26F3-679E-5CFF4BA9D0E2}"/>
              </a:ext>
            </a:extLst>
          </p:cNvPr>
          <p:cNvSpPr txBox="1"/>
          <p:nvPr/>
        </p:nvSpPr>
        <p:spPr>
          <a:xfrm>
            <a:off x="4153908" y="1675409"/>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Spring Rest Properties    </a:t>
            </a:r>
          </a:p>
        </p:txBody>
      </p:sp>
      <p:sp>
        <p:nvSpPr>
          <p:cNvPr id="7" name="TextBox 14">
            <a:extLst>
              <a:ext uri="{FF2B5EF4-FFF2-40B4-BE49-F238E27FC236}">
                <a16:creationId xmlns:a16="http://schemas.microsoft.com/office/drawing/2014/main" id="{2E2D5FA6-D030-0AE4-53B5-A743D9205335}"/>
              </a:ext>
            </a:extLst>
          </p:cNvPr>
          <p:cNvSpPr txBox="1"/>
          <p:nvPr/>
        </p:nvSpPr>
        <p:spPr>
          <a:xfrm>
            <a:off x="4153908" y="2377440"/>
            <a:ext cx="7551782" cy="3970315"/>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 sz="1800" b="1" i="0" u="none" strike="noStrike" kern="1200" cap="none" spc="0" baseline="0">
                <a:solidFill>
                  <a:srgbClr val="374151"/>
                </a:solidFill>
                <a:uFillTx/>
                <a:latin typeface="Nunito" pitchFamily="2"/>
              </a:rPr>
              <a:t>value</a:t>
            </a:r>
            <a:r>
              <a:rPr lang="-" sz="1800" b="0" i="0" u="none" strike="noStrike" kern="1200" cap="none" spc="0" baseline="0">
                <a:solidFill>
                  <a:srgbClr val="374151"/>
                </a:solidFill>
                <a:uFillTx/>
                <a:latin typeface="Nunito" pitchFamily="2"/>
              </a:rPr>
              <a:t> or </a:t>
            </a:r>
            <a:r>
              <a:rPr lang="-" sz="1800" b="1" i="0" u="none" strike="noStrike" kern="1200" cap="none" spc="0" baseline="0">
                <a:solidFill>
                  <a:srgbClr val="374151"/>
                </a:solidFill>
                <a:uFillTx/>
                <a:latin typeface="Nunito" pitchFamily="2"/>
              </a:rPr>
              <a:t>path</a:t>
            </a:r>
            <a:r>
              <a:rPr lang="-" sz="1800" b="0" i="0" u="none" strike="noStrike" kern="1200" cap="none" spc="0" baseline="0">
                <a:solidFill>
                  <a:srgbClr val="374151"/>
                </a:solidFill>
                <a:uFillTx/>
                <a:latin typeface="Nunito" pitchFamily="2"/>
              </a:rPr>
              <a:t>: Specifies the URI path(s) for which the handler method should be mapped. This property is mandatory.</a:t>
            </a:r>
          </a:p>
          <a:p>
            <a:pPr marL="285750" marR="0" lvl="0" indent="-28575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 sz="1800" b="0" i="0" u="none" strike="noStrike" kern="1200" cap="none" spc="0" baseline="0">
              <a:solidFill>
                <a:srgbClr val="374151"/>
              </a:solidFill>
              <a:uFillTx/>
              <a:latin typeface="Nunito" pitchFamily="2"/>
            </a:endParaRPr>
          </a:p>
          <a:p>
            <a:pPr marL="285750" marR="0" lvl="0" indent="-28575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 sz="1800" b="1" i="0" u="none" strike="noStrike" kern="1200" cap="none" spc="0" baseline="0">
                <a:solidFill>
                  <a:srgbClr val="374151"/>
                </a:solidFill>
                <a:uFillTx/>
                <a:latin typeface="Nunito" pitchFamily="2"/>
              </a:rPr>
              <a:t>produces</a:t>
            </a:r>
            <a:r>
              <a:rPr lang="-" sz="1800" b="0" i="0" u="none" strike="noStrike" kern="1200" cap="none" spc="0" baseline="0">
                <a:solidFill>
                  <a:srgbClr val="374151"/>
                </a:solidFill>
                <a:uFillTx/>
                <a:latin typeface="Nunito" pitchFamily="2"/>
              </a:rPr>
              <a:t>: Specifies the media types that the handler method can produce. It can be used to control the </a:t>
            </a:r>
            <a:r>
              <a:rPr lang="-" sz="1800" b="1" i="0" u="none" strike="noStrike" kern="1200" cap="none" spc="0" baseline="0">
                <a:solidFill>
                  <a:srgbClr val="374151"/>
                </a:solidFill>
                <a:uFillTx/>
                <a:latin typeface="Nunito" pitchFamily="2"/>
              </a:rPr>
              <a:t>Content-Type</a:t>
            </a:r>
            <a:r>
              <a:rPr lang="-" sz="1800" b="0" i="0" u="none" strike="noStrike" kern="1200" cap="none" spc="0" baseline="0">
                <a:solidFill>
                  <a:srgbClr val="374151"/>
                </a:solidFill>
                <a:uFillTx/>
                <a:latin typeface="Nunito" pitchFamily="2"/>
              </a:rPr>
              <a:t> header of the response.</a:t>
            </a:r>
          </a:p>
          <a:p>
            <a:pPr marL="285750" marR="0" lvl="0" indent="-28575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 sz="1800" b="0" i="0" u="none" strike="noStrike" kern="1200" cap="none" spc="0" baseline="0">
              <a:solidFill>
                <a:srgbClr val="374151"/>
              </a:solidFill>
              <a:uFillTx/>
              <a:latin typeface="Nunito" pitchFamily="2"/>
            </a:endParaRPr>
          </a:p>
          <a:p>
            <a:pPr marL="285750" marR="0" lvl="0" indent="-28575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 sz="1800" b="1" i="0" u="none" strike="noStrike" kern="1200" cap="none" spc="0" baseline="0">
                <a:solidFill>
                  <a:srgbClr val="374151"/>
                </a:solidFill>
                <a:uFillTx/>
                <a:latin typeface="Nunito" pitchFamily="2"/>
              </a:rPr>
              <a:t>consumes</a:t>
            </a:r>
            <a:r>
              <a:rPr lang="-" sz="1800" b="0" i="0" u="none" strike="noStrike" kern="1200" cap="none" spc="0" baseline="0">
                <a:solidFill>
                  <a:srgbClr val="374151"/>
                </a:solidFill>
                <a:uFillTx/>
                <a:latin typeface="Nunito" pitchFamily="2"/>
              </a:rPr>
              <a:t>: Specifies the media types that the handler method can consume. It can be used to control the </a:t>
            </a:r>
            <a:r>
              <a:rPr lang="-" sz="1800" b="1" i="0" u="none" strike="noStrike" kern="1200" cap="none" spc="0" baseline="0">
                <a:solidFill>
                  <a:srgbClr val="374151"/>
                </a:solidFill>
                <a:uFillTx/>
                <a:latin typeface="Nunito" pitchFamily="2"/>
              </a:rPr>
              <a:t>Content-Type</a:t>
            </a:r>
            <a:r>
              <a:rPr lang="-" sz="1800" b="0" i="0" u="none" strike="noStrike" kern="1200" cap="none" spc="0" baseline="0">
                <a:solidFill>
                  <a:srgbClr val="374151"/>
                </a:solidFill>
                <a:uFillTx/>
                <a:latin typeface="Nunito" pitchFamily="2"/>
              </a:rPr>
              <a:t> header of the request.</a:t>
            </a:r>
          </a:p>
          <a:p>
            <a:pPr marL="285750" marR="0" lvl="0" indent="-28575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 sz="1800" b="0" i="0" u="none" strike="noStrike" kern="1200" cap="none" spc="0" baseline="0">
              <a:solidFill>
                <a:srgbClr val="374151"/>
              </a:solidFill>
              <a:uFillTx/>
              <a:latin typeface="Nunito" pitchFamily="2"/>
            </a:endParaRPr>
          </a:p>
          <a:p>
            <a:pPr marL="285750" marR="0" lvl="0" indent="-28575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 sz="1800" b="1" i="0" u="none" strike="noStrike" kern="1200" cap="none" spc="0" baseline="0">
                <a:solidFill>
                  <a:srgbClr val="374151"/>
                </a:solidFill>
                <a:uFillTx/>
                <a:latin typeface="Nunito" pitchFamily="2"/>
              </a:rPr>
              <a:t>params</a:t>
            </a:r>
            <a:r>
              <a:rPr lang="-" sz="1800" b="0" i="0" u="none" strike="noStrike" kern="1200" cap="none" spc="0" baseline="0">
                <a:solidFill>
                  <a:srgbClr val="374151"/>
                </a:solidFill>
                <a:uFillTx/>
                <a:latin typeface="Nunito" pitchFamily="2"/>
              </a:rPr>
              <a:t>: Specifies the query parameters that must be present in the request for the </a:t>
            </a:r>
            <a:r>
              <a:rPr lang="en-US" sz="1800" b="0" i="0" u="none" strike="noStrike" kern="1200" cap="none" spc="0" baseline="0">
                <a:solidFill>
                  <a:srgbClr val="374151"/>
                </a:solidFill>
                <a:uFillTx/>
                <a:latin typeface="Nunito" pitchFamily="2"/>
              </a:rPr>
              <a:t>handler method to be invoked. It takes a list of parameter expressions.</a:t>
            </a:r>
            <a:endParaRPr lang="-" sz="1800" b="0" i="0" u="none" strike="noStrike" kern="1200" cap="none" spc="0" baseline="0">
              <a:solidFill>
                <a:srgbClr val="374151"/>
              </a:solidFill>
              <a:uFillTx/>
              <a:latin typeface="Nunito" pitchFamily="2"/>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29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8A6C0-3240-4C30-8B8F-2F8F8785E2C2}"/>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90D55578-6429-0CCB-17E5-C5B3332E4AFB}"/>
              </a:ext>
            </a:extLst>
          </p:cNvPr>
          <p:cNvCxnSpPr/>
          <p:nvPr/>
        </p:nvCxnSpPr>
        <p:spPr>
          <a:xfrm>
            <a:off x="4153908" y="2180432"/>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96E95921-06E0-B256-305B-C2B624DAE206}"/>
              </a:ext>
            </a:extLst>
          </p:cNvPr>
          <p:cNvCxnSpPr/>
          <p:nvPr/>
        </p:nvCxnSpPr>
        <p:spPr>
          <a:xfrm>
            <a:off x="4282500" y="5991816"/>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3CA3BFA4-0831-3798-A21C-D9D56212BAF1}"/>
              </a:ext>
            </a:extLst>
          </p:cNvPr>
          <p:cNvSpPr/>
          <p:nvPr/>
        </p:nvSpPr>
        <p:spPr>
          <a:xfrm>
            <a:off x="486305" y="3429000"/>
            <a:ext cx="2933815"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Rest</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48DE33BD-6C56-86EC-1E89-88ACD1C3197F}"/>
              </a:ext>
            </a:extLst>
          </p:cNvPr>
          <p:cNvSpPr txBox="1"/>
          <p:nvPr/>
        </p:nvSpPr>
        <p:spPr>
          <a:xfrm>
            <a:off x="4153908" y="1675409"/>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Spring Rest Properties    </a:t>
            </a:r>
          </a:p>
        </p:txBody>
      </p:sp>
      <p:sp>
        <p:nvSpPr>
          <p:cNvPr id="7" name="TextBox 14">
            <a:extLst>
              <a:ext uri="{FF2B5EF4-FFF2-40B4-BE49-F238E27FC236}">
                <a16:creationId xmlns:a16="http://schemas.microsoft.com/office/drawing/2014/main" id="{EE308B73-A161-9914-C559-A32A8CDC9D8B}"/>
              </a:ext>
            </a:extLst>
          </p:cNvPr>
          <p:cNvSpPr txBox="1"/>
          <p:nvPr/>
        </p:nvSpPr>
        <p:spPr>
          <a:xfrm>
            <a:off x="4153908" y="2377440"/>
            <a:ext cx="7551782" cy="3416317"/>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 sz="1800" b="1" i="0" u="none" strike="noStrike" kern="1200" cap="none" spc="0" baseline="0">
                <a:solidFill>
                  <a:srgbClr val="374151"/>
                </a:solidFill>
                <a:uFillTx/>
                <a:latin typeface="Nunito" pitchFamily="2"/>
              </a:rPr>
              <a:t>headers</a:t>
            </a:r>
            <a:r>
              <a:rPr lang="-" sz="1800" b="0" i="0" u="none" strike="noStrike" kern="1200" cap="none" spc="0" baseline="0">
                <a:solidFill>
                  <a:srgbClr val="374151"/>
                </a:solidFill>
                <a:uFillTx/>
                <a:latin typeface="Nunito" pitchFamily="2"/>
              </a:rPr>
              <a:t>: Specifies the headers that must be present in the request for the handler method to be invoked. It takes a list of header expressions.</a:t>
            </a:r>
          </a:p>
          <a:p>
            <a:pPr marL="285750" marR="0" lvl="0" indent="-28575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 sz="1800" b="0" i="0" u="none" strike="noStrike" kern="1200" cap="none" spc="0" baseline="0">
              <a:solidFill>
                <a:srgbClr val="374151"/>
              </a:solidFill>
              <a:uFillTx/>
              <a:latin typeface="Nunito" pitchFamily="2"/>
            </a:endParaRPr>
          </a:p>
          <a:p>
            <a:pPr marL="285750" marR="0" lvl="0" indent="-28575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 sz="1800" b="1" i="0" u="none" strike="noStrike" kern="1200" cap="none" spc="0" baseline="0">
                <a:solidFill>
                  <a:srgbClr val="374151"/>
                </a:solidFill>
                <a:uFillTx/>
                <a:latin typeface="Nunito" pitchFamily="2"/>
              </a:rPr>
              <a:t>method</a:t>
            </a:r>
            <a:r>
              <a:rPr lang="-" sz="1800" b="0" i="0" u="none" strike="noStrike" kern="1200" cap="none" spc="0" baseline="0">
                <a:solidFill>
                  <a:srgbClr val="374151"/>
                </a:solidFill>
                <a:uFillTx/>
                <a:latin typeface="Nunito" pitchFamily="2"/>
              </a:rPr>
              <a:t>: Specifies the HTTP method(s) that the handler method can handle. By default, all HTTP methods are supported.</a:t>
            </a:r>
          </a:p>
          <a:p>
            <a:pPr marL="285750" marR="0" lvl="0" indent="-28575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 sz="1800" b="0" i="0" u="none" strike="noStrike" kern="1200" cap="none" spc="0" baseline="0">
              <a:solidFill>
                <a:srgbClr val="374151"/>
              </a:solidFill>
              <a:uFillTx/>
              <a:latin typeface="Nunito" pitchFamily="2"/>
            </a:endParaRPr>
          </a:p>
          <a:p>
            <a:pPr marL="285750" marR="0" lvl="0" indent="-28575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 sz="1800" b="1" i="0" u="none" strike="noStrike" kern="1200" cap="none" spc="0" baseline="0">
                <a:solidFill>
                  <a:srgbClr val="374151"/>
                </a:solidFill>
                <a:uFillTx/>
                <a:latin typeface="Nunito" pitchFamily="2"/>
              </a:rPr>
              <a:t>name</a:t>
            </a:r>
            <a:r>
              <a:rPr lang="-" sz="1800" b="0" i="0" u="none" strike="noStrike" kern="1200" cap="none" spc="0" baseline="0">
                <a:solidFill>
                  <a:srgbClr val="374151"/>
                </a:solidFill>
                <a:uFillTx/>
                <a:latin typeface="Nunito" pitchFamily="2"/>
              </a:rPr>
              <a:t>: An alternative to value for specifying the URI path(s). It can be used when only one attribute is provided.</a:t>
            </a:r>
          </a:p>
          <a:p>
            <a:pPr marL="285750" marR="0" lvl="0" indent="-28575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 sz="1800" b="0" i="0" u="none" strike="noStrike" kern="1200" cap="none" spc="0" baseline="0">
              <a:solidFill>
                <a:srgbClr val="374151"/>
              </a:solidFill>
              <a:uFillTx/>
              <a:latin typeface="Nunito" pitchFamily="2"/>
            </a:endParaRPr>
          </a:p>
          <a:p>
            <a:pPr marL="285750" marR="0" lvl="0" indent="-28575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 sz="1800" b="1" i="0" u="none" strike="noStrike" kern="1200" cap="none" spc="0" baseline="0">
                <a:solidFill>
                  <a:srgbClr val="374151"/>
                </a:solidFill>
                <a:uFillTx/>
                <a:latin typeface="Nunito" pitchFamily="2"/>
              </a:rPr>
              <a:t>producesCondition</a:t>
            </a:r>
            <a:r>
              <a:rPr lang="-" sz="1800" b="0" i="0" u="none" strike="noStrike" kern="1200" cap="none" spc="0" baseline="0">
                <a:solidFill>
                  <a:srgbClr val="374151"/>
                </a:solidFill>
                <a:uFillTx/>
                <a:latin typeface="Nunito" pitchFamily="2"/>
              </a:rPr>
              <a:t>: An alternative to produces for specifying the media types conditionally based on the request.</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29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BC91F-930A-96C0-2938-78678D360BA0}"/>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A61AC426-AA7A-41B0-C23E-A30FE56A9A1B}"/>
              </a:ext>
            </a:extLst>
          </p:cNvPr>
          <p:cNvCxnSpPr/>
          <p:nvPr/>
        </p:nvCxnSpPr>
        <p:spPr>
          <a:xfrm>
            <a:off x="4153908" y="2180432"/>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E25508C7-072E-D7CF-DAAF-383CF60FCE44}"/>
              </a:ext>
            </a:extLst>
          </p:cNvPr>
          <p:cNvCxnSpPr/>
          <p:nvPr/>
        </p:nvCxnSpPr>
        <p:spPr>
          <a:xfrm>
            <a:off x="4282500" y="5991816"/>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DA2C2086-7971-B69A-AC69-575F0528FE74}"/>
              </a:ext>
            </a:extLst>
          </p:cNvPr>
          <p:cNvSpPr/>
          <p:nvPr/>
        </p:nvSpPr>
        <p:spPr>
          <a:xfrm>
            <a:off x="486305" y="3429000"/>
            <a:ext cx="2933815"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Rest</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264FB0AD-D379-5FF3-B5DB-32E644140FBF}"/>
              </a:ext>
            </a:extLst>
          </p:cNvPr>
          <p:cNvSpPr txBox="1"/>
          <p:nvPr/>
        </p:nvSpPr>
        <p:spPr>
          <a:xfrm>
            <a:off x="4153908" y="1675409"/>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Spring Rest Properties    </a:t>
            </a:r>
          </a:p>
        </p:txBody>
      </p:sp>
      <p:sp>
        <p:nvSpPr>
          <p:cNvPr id="7" name="TextBox 14">
            <a:extLst>
              <a:ext uri="{FF2B5EF4-FFF2-40B4-BE49-F238E27FC236}">
                <a16:creationId xmlns:a16="http://schemas.microsoft.com/office/drawing/2014/main" id="{E545FB66-ABCA-349E-529B-24B2C9236175}"/>
              </a:ext>
            </a:extLst>
          </p:cNvPr>
          <p:cNvSpPr txBox="1"/>
          <p:nvPr/>
        </p:nvSpPr>
        <p:spPr>
          <a:xfrm>
            <a:off x="4153908" y="2377440"/>
            <a:ext cx="7551782" cy="3570210"/>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 sz="1800" b="1" i="0" u="none" strike="noStrike" kern="1200" cap="none" spc="0" baseline="0">
                <a:solidFill>
                  <a:srgbClr val="374151"/>
                </a:solidFill>
                <a:uFillTx/>
                <a:latin typeface="Nunito" pitchFamily="2"/>
              </a:rPr>
              <a:t>consumesCondition</a:t>
            </a:r>
            <a:r>
              <a:rPr lang="-" sz="1800" b="0" i="0" u="none" strike="noStrike" kern="1200" cap="none" spc="0" baseline="0">
                <a:solidFill>
                  <a:srgbClr val="374151"/>
                </a:solidFill>
                <a:uFillTx/>
                <a:latin typeface="Nunito" pitchFamily="2"/>
              </a:rPr>
              <a:t>: An alternative to consumes for specifying the media types conditionally based on the request.</a:t>
            </a:r>
          </a:p>
          <a:p>
            <a:pPr marL="285750" marR="0" lvl="0" indent="-28575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 sz="1800" b="0" i="0" u="none" strike="noStrike" kern="1200" cap="none" spc="0" baseline="0">
              <a:solidFill>
                <a:srgbClr val="374151"/>
              </a:solidFill>
              <a:uFillTx/>
              <a:latin typeface="Nunito" pitchFamily="2"/>
            </a:endParaRPr>
          </a:p>
          <a:p>
            <a:pPr marL="285750" marR="0" lvl="0" indent="-28575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 sz="1800" b="1" i="0" u="none" strike="noStrike" kern="1200" cap="none" spc="0" baseline="0">
                <a:solidFill>
                  <a:srgbClr val="374151"/>
                </a:solidFill>
                <a:uFillTx/>
                <a:latin typeface="Nunito" pitchFamily="2"/>
              </a:rPr>
              <a:t>paramsCondition</a:t>
            </a:r>
            <a:r>
              <a:rPr lang="-" sz="1800" b="0" i="0" u="none" strike="noStrike" kern="1200" cap="none" spc="0" baseline="0">
                <a:solidFill>
                  <a:srgbClr val="374151"/>
                </a:solidFill>
                <a:uFillTx/>
                <a:latin typeface="Nunito" pitchFamily="2"/>
              </a:rPr>
              <a:t>: An alternative to params for specifying the query parameters conditionally based on the request.</a:t>
            </a:r>
          </a:p>
          <a:p>
            <a:pPr marL="285750" marR="0" lvl="0" indent="-28575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 sz="1800" b="0" i="0" u="none" strike="noStrike" kern="1200" cap="none" spc="0" baseline="0">
              <a:solidFill>
                <a:srgbClr val="374151"/>
              </a:solidFill>
              <a:uFillTx/>
              <a:latin typeface="Nunito" pitchFamily="2"/>
            </a:endParaRPr>
          </a:p>
          <a:p>
            <a:pPr marL="285750" marR="0" lvl="0" indent="-28575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 sz="1800" b="1" i="0" u="none" strike="noStrike" kern="1200" cap="none" spc="0" baseline="0">
                <a:solidFill>
                  <a:srgbClr val="374151"/>
                </a:solidFill>
                <a:uFillTx/>
                <a:latin typeface="Nunito" pitchFamily="2"/>
              </a:rPr>
              <a:t>headersCondition</a:t>
            </a:r>
            <a:r>
              <a:rPr lang="-" sz="1800" b="0" i="0" u="none" strike="noStrike" kern="1200" cap="none" spc="0" baseline="0">
                <a:solidFill>
                  <a:srgbClr val="374151"/>
                </a:solidFill>
                <a:uFillTx/>
                <a:latin typeface="Nunito" pitchFamily="2"/>
              </a:rPr>
              <a:t>: An alternative to headers for specifying the headers conditionally based on the request.</a:t>
            </a:r>
          </a:p>
          <a:p>
            <a:pPr marL="285750" marR="0" lvl="0" indent="-28575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 sz="1800" b="0" i="0" u="none" strike="noStrike" kern="1200" cap="none" spc="0" baseline="0">
              <a:solidFill>
                <a:srgbClr val="374151"/>
              </a:solidFill>
              <a:uFillTx/>
              <a:latin typeface="Nunito" pitchFamily="2"/>
            </a:endParaRPr>
          </a:p>
          <a:p>
            <a:pPr marL="285750" marR="0" lvl="0" indent="-28575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 sz="1800" b="1" i="0" u="none" strike="noStrike" kern="1200" cap="none" spc="0" baseline="0">
                <a:solidFill>
                  <a:srgbClr val="374151"/>
                </a:solidFill>
                <a:uFillTx/>
                <a:latin typeface="Nunito" pitchFamily="2"/>
              </a:rPr>
              <a:t>pathMatcher</a:t>
            </a:r>
            <a:r>
              <a:rPr lang="-" sz="1800" b="0" i="0" u="none" strike="noStrike" kern="1200" cap="none" spc="0" baseline="0">
                <a:solidFill>
                  <a:srgbClr val="374151"/>
                </a:solidFill>
                <a:uFillTx/>
                <a:latin typeface="Nunito" pitchFamily="2"/>
              </a:rPr>
              <a:t>: Specifies the strategy for matching the URI path. By default, Ant-style path patterns are used.</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2800" b="0" i="0" u="none" strike="noStrike" kern="1200" cap="none" spc="0" baseline="0">
              <a:solidFill>
                <a:srgbClr val="000000"/>
              </a:solidFill>
              <a:uFillTx/>
              <a:latin typeface="Arial" pitchFamily="34"/>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32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2FE9C-917F-F311-1BC0-17849C0B38AF}"/>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0D693C19-4D03-4E48-BA2A-77D678DBF573}"/>
              </a:ext>
            </a:extLst>
          </p:cNvPr>
          <p:cNvCxnSpPr/>
          <p:nvPr/>
        </p:nvCxnSpPr>
        <p:spPr>
          <a:xfrm>
            <a:off x="4153908" y="2180432"/>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B10EF069-C0B5-15EF-412B-63C5BADCDC46}"/>
              </a:ext>
            </a:extLst>
          </p:cNvPr>
          <p:cNvCxnSpPr/>
          <p:nvPr/>
        </p:nvCxnSpPr>
        <p:spPr>
          <a:xfrm>
            <a:off x="4153908" y="5605043"/>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1DA1981B-CC6D-1465-6D48-55C940A39E10}"/>
              </a:ext>
            </a:extLst>
          </p:cNvPr>
          <p:cNvSpPr/>
          <p:nvPr/>
        </p:nvSpPr>
        <p:spPr>
          <a:xfrm>
            <a:off x="4881981" y="3357576"/>
            <a:ext cx="5656652" cy="1015660"/>
          </a:xfrm>
          <a:prstGeom prst="rect">
            <a:avLst/>
          </a:prstGeom>
          <a:noFill/>
          <a:ln w="9528" cap="flat">
            <a:solidFill>
              <a:srgbClr val="C55A11"/>
            </a:solid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6000" b="0" i="0" u="none" strike="noStrike" kern="0" cap="none" spc="0" baseline="0">
                <a:solidFill>
                  <a:srgbClr val="000000"/>
                </a:solidFill>
                <a:uFillTx/>
                <a:latin typeface="Calibri"/>
              </a:rPr>
              <a:t>Spring Security</a:t>
            </a:r>
            <a:endParaRPr lang="en-US" sz="6000" b="0" i="0" u="none" strike="noStrike" kern="1200" cap="none" spc="0" baseline="0">
              <a:solidFill>
                <a:srgbClr val="000000"/>
              </a:solidFill>
              <a:uFillTx/>
              <a:latin typeface="Calibri"/>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3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78932-3E8E-35DB-DA9D-3031D8DC03B4}"/>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C2327EE3-9DC8-1A9F-A783-F1FB823D4AE2}"/>
              </a:ext>
            </a:extLst>
          </p:cNvPr>
          <p:cNvCxnSpPr/>
          <p:nvPr/>
        </p:nvCxnSpPr>
        <p:spPr>
          <a:xfrm>
            <a:off x="4153908" y="2180432"/>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5EE7309B-33CF-0A07-BFB0-67FE76C9EDD1}"/>
              </a:ext>
            </a:extLst>
          </p:cNvPr>
          <p:cNvCxnSpPr/>
          <p:nvPr/>
        </p:nvCxnSpPr>
        <p:spPr>
          <a:xfrm>
            <a:off x="4268208" y="5547893"/>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5A1B74BB-781F-6DC3-C70C-63C081E364B9}"/>
              </a:ext>
            </a:extLst>
          </p:cNvPr>
          <p:cNvSpPr/>
          <p:nvPr/>
        </p:nvSpPr>
        <p:spPr>
          <a:xfrm>
            <a:off x="486305" y="3429000"/>
            <a:ext cx="2674126"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Security</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E18B7E09-C08D-0362-FA8E-BF30D8429532}"/>
              </a:ext>
            </a:extLst>
          </p:cNvPr>
          <p:cNvSpPr txBox="1"/>
          <p:nvPr/>
        </p:nvSpPr>
        <p:spPr>
          <a:xfrm>
            <a:off x="4153908" y="1675409"/>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Authentication and Authorization</a:t>
            </a:r>
          </a:p>
        </p:txBody>
      </p:sp>
      <p:sp>
        <p:nvSpPr>
          <p:cNvPr id="7" name="TextBox 7">
            <a:extLst>
              <a:ext uri="{FF2B5EF4-FFF2-40B4-BE49-F238E27FC236}">
                <a16:creationId xmlns:a16="http://schemas.microsoft.com/office/drawing/2014/main" id="{EFC7DFC0-2B3F-4F46-744E-358C78CB96E8}"/>
              </a:ext>
            </a:extLst>
          </p:cNvPr>
          <p:cNvSpPr txBox="1"/>
          <p:nvPr/>
        </p:nvSpPr>
        <p:spPr>
          <a:xfrm>
            <a:off x="4156295" y="2369246"/>
            <a:ext cx="7773771" cy="286231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Nunito" pitchFamily="2"/>
              </a:rPr>
              <a:t>Authentication</a:t>
            </a:r>
            <a:r>
              <a:rPr lang="en-US" sz="1800" b="0" i="0" u="none" strike="noStrike" kern="1200" cap="none" spc="0" baseline="0">
                <a:solidFill>
                  <a:srgbClr val="374151"/>
                </a:solidFill>
                <a:uFillTx/>
                <a:latin typeface="Nunito" pitchFamily="2"/>
              </a:rPr>
              <a:t> is the process of verifying the identity of a user or entity attempting to access a system or resource.</a:t>
            </a:r>
          </a:p>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Nunito" pitchFamily="2"/>
            </a:endParaRPr>
          </a:p>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Nunito" pitchFamily="2"/>
              </a:rPr>
              <a:t>Authentication  </a:t>
            </a:r>
            <a:r>
              <a:rPr lang="en-US" sz="1800" b="0" i="0" u="none" strike="noStrike" kern="1200" cap="none" spc="0" baseline="0">
                <a:solidFill>
                  <a:srgbClr val="374151"/>
                </a:solidFill>
                <a:uFillTx/>
                <a:latin typeface="Nunito" pitchFamily="2"/>
              </a:rPr>
              <a:t>ensure that the user is who they claim to be by validating their credentials, such as usernames, passwords, biometric data, security tokens, or other factors.</a:t>
            </a:r>
          </a:p>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Nunito" pitchFamily="2"/>
            </a:endParaRPr>
          </a:p>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Nunito" pitchFamily="2"/>
              </a:rPr>
              <a:t>Authentication</a:t>
            </a:r>
            <a:r>
              <a:rPr lang="en-US" sz="1800" b="0" i="0" u="none" strike="noStrike" kern="1200" cap="none" spc="0" baseline="0">
                <a:solidFill>
                  <a:srgbClr val="374151"/>
                </a:solidFill>
                <a:uFillTx/>
                <a:latin typeface="Nunito" pitchFamily="2"/>
              </a:rPr>
              <a:t> mechanisms establish trust between the user and the system, allowing the user to proceed with their intended actions only after their identity is confirmed.</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32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A1808-6993-581B-304A-6373D99CD78C}"/>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4319FC4C-166C-D9B5-C045-038B1D4DAD20}"/>
              </a:ext>
            </a:extLst>
          </p:cNvPr>
          <p:cNvCxnSpPr/>
          <p:nvPr/>
        </p:nvCxnSpPr>
        <p:spPr>
          <a:xfrm>
            <a:off x="4153908" y="2180432"/>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3CDFB3F9-90EE-8308-DEB4-8B757054D5BD}"/>
              </a:ext>
            </a:extLst>
          </p:cNvPr>
          <p:cNvCxnSpPr/>
          <p:nvPr/>
        </p:nvCxnSpPr>
        <p:spPr>
          <a:xfrm>
            <a:off x="4268208" y="5547893"/>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EF0AE4C7-BB36-C9FC-AEEC-030E13C97B1D}"/>
              </a:ext>
            </a:extLst>
          </p:cNvPr>
          <p:cNvSpPr/>
          <p:nvPr/>
        </p:nvSpPr>
        <p:spPr>
          <a:xfrm>
            <a:off x="486305" y="3429000"/>
            <a:ext cx="2674126"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Security</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6330D9BD-5558-D5D2-A2CB-4FD6F9D7B5B3}"/>
              </a:ext>
            </a:extLst>
          </p:cNvPr>
          <p:cNvSpPr txBox="1"/>
          <p:nvPr/>
        </p:nvSpPr>
        <p:spPr>
          <a:xfrm>
            <a:off x="4153908" y="1675409"/>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Authentication and Authorization</a:t>
            </a:r>
          </a:p>
        </p:txBody>
      </p:sp>
      <p:sp>
        <p:nvSpPr>
          <p:cNvPr id="7" name="TextBox 7">
            <a:extLst>
              <a:ext uri="{FF2B5EF4-FFF2-40B4-BE49-F238E27FC236}">
                <a16:creationId xmlns:a16="http://schemas.microsoft.com/office/drawing/2014/main" id="{21B831AC-12FB-07BC-D273-00F4BA712CFB}"/>
              </a:ext>
            </a:extLst>
          </p:cNvPr>
          <p:cNvSpPr txBox="1"/>
          <p:nvPr/>
        </p:nvSpPr>
        <p:spPr>
          <a:xfrm>
            <a:off x="4156295" y="2369246"/>
            <a:ext cx="7773771" cy="286231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Nunito" pitchFamily="2"/>
              </a:rPr>
              <a:t>Authentication</a:t>
            </a:r>
            <a:r>
              <a:rPr lang="en-US" sz="1800" b="0" i="0" u="none" strike="noStrike" kern="1200" cap="none" spc="0" baseline="0">
                <a:solidFill>
                  <a:srgbClr val="374151"/>
                </a:solidFill>
                <a:uFillTx/>
                <a:latin typeface="Nunito" pitchFamily="2"/>
              </a:rPr>
              <a:t> is the process of verifying the identity of a user or entity attempting to access a system or resource.</a:t>
            </a:r>
          </a:p>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Nunito" pitchFamily="2"/>
            </a:endParaRPr>
          </a:p>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Nunito" pitchFamily="2"/>
              </a:rPr>
              <a:t>Authentication  </a:t>
            </a:r>
            <a:r>
              <a:rPr lang="en-US" sz="1800" b="0" i="0" u="none" strike="noStrike" kern="1200" cap="none" spc="0" baseline="0">
                <a:solidFill>
                  <a:srgbClr val="374151"/>
                </a:solidFill>
                <a:uFillTx/>
                <a:latin typeface="Nunito" pitchFamily="2"/>
              </a:rPr>
              <a:t>ensure that the user is who they claim to be by validating their credentials, such as usernames, passwords, biometric data, security tokens, or other factors.</a:t>
            </a:r>
          </a:p>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Nunito" pitchFamily="2"/>
            </a:endParaRPr>
          </a:p>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Nunito" pitchFamily="2"/>
              </a:rPr>
              <a:t>Authentication</a:t>
            </a:r>
            <a:r>
              <a:rPr lang="en-US" sz="1800" b="0" i="0" u="none" strike="noStrike" kern="1200" cap="none" spc="0" baseline="0">
                <a:solidFill>
                  <a:srgbClr val="374151"/>
                </a:solidFill>
                <a:uFillTx/>
                <a:latin typeface="Nunito" pitchFamily="2"/>
              </a:rPr>
              <a:t> mechanisms establish trust between the user and the system, allowing the user to proceed with their intended actions only after their identity is confirmed.</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30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9BF8-092A-BB78-1C7C-BC5DDE1A0434}"/>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930203D5-D8DD-8F6B-ECBB-BCB1F28D519C}"/>
              </a:ext>
            </a:extLst>
          </p:cNvPr>
          <p:cNvCxnSpPr/>
          <p:nvPr/>
        </p:nvCxnSpPr>
        <p:spPr>
          <a:xfrm>
            <a:off x="4153908" y="2180432"/>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6B9E6F72-CC10-ED0D-D2FB-E90DAE1291B8}"/>
              </a:ext>
            </a:extLst>
          </p:cNvPr>
          <p:cNvCxnSpPr/>
          <p:nvPr/>
        </p:nvCxnSpPr>
        <p:spPr>
          <a:xfrm>
            <a:off x="4382508" y="5847926"/>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2742098C-6E65-1B8E-1440-A6C7BCA3F95C}"/>
              </a:ext>
            </a:extLst>
          </p:cNvPr>
          <p:cNvSpPr/>
          <p:nvPr/>
        </p:nvSpPr>
        <p:spPr>
          <a:xfrm>
            <a:off x="486305" y="3429000"/>
            <a:ext cx="2674126"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Security</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3E894C6B-C724-2D21-BC2B-2D4E36F3CF39}"/>
              </a:ext>
            </a:extLst>
          </p:cNvPr>
          <p:cNvSpPr txBox="1"/>
          <p:nvPr/>
        </p:nvSpPr>
        <p:spPr>
          <a:xfrm>
            <a:off x="4153908" y="1675409"/>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Authentication and Authorization</a:t>
            </a:r>
          </a:p>
        </p:txBody>
      </p:sp>
      <p:sp>
        <p:nvSpPr>
          <p:cNvPr id="7" name="TextBox 7">
            <a:extLst>
              <a:ext uri="{FF2B5EF4-FFF2-40B4-BE49-F238E27FC236}">
                <a16:creationId xmlns:a16="http://schemas.microsoft.com/office/drawing/2014/main" id="{647EC59D-91AB-65B6-002C-9E0E42C402F8}"/>
              </a:ext>
            </a:extLst>
          </p:cNvPr>
          <p:cNvSpPr txBox="1"/>
          <p:nvPr/>
        </p:nvSpPr>
        <p:spPr>
          <a:xfrm>
            <a:off x="4153908" y="2339611"/>
            <a:ext cx="7773771" cy="313931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Nunito" pitchFamily="2"/>
              </a:rPr>
              <a:t>Authorization</a:t>
            </a:r>
            <a:r>
              <a:rPr lang="en-US" sz="1800" b="0" i="0" u="none" strike="noStrike" kern="1200" cap="none" spc="0" baseline="0">
                <a:solidFill>
                  <a:srgbClr val="374151"/>
                </a:solidFill>
                <a:uFillTx/>
                <a:latin typeface="Nunito" pitchFamily="2"/>
              </a:rPr>
              <a:t> is the process of determining whether a user or entity has the necessary permissions and privileges to access a specific resource or perform a certain action within a system.</a:t>
            </a:r>
          </a:p>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Nunito" pitchFamily="2"/>
            </a:endParaRPr>
          </a:p>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Nunito" pitchFamily="2"/>
              </a:rPr>
              <a:t>Once a user is </a:t>
            </a:r>
            <a:r>
              <a:rPr lang="en-US" sz="1800" b="1" i="0" u="none" strike="noStrike" kern="1200" cap="none" spc="0" baseline="0">
                <a:solidFill>
                  <a:srgbClr val="374151"/>
                </a:solidFill>
                <a:uFillTx/>
                <a:latin typeface="Nunito" pitchFamily="2"/>
              </a:rPr>
              <a:t>authenticated</a:t>
            </a:r>
            <a:r>
              <a:rPr lang="en-US" sz="1800" b="0" i="0" u="none" strike="noStrike" kern="1200" cap="none" spc="0" baseline="0">
                <a:solidFill>
                  <a:srgbClr val="374151"/>
                </a:solidFill>
                <a:uFillTx/>
                <a:latin typeface="Nunito" pitchFamily="2"/>
              </a:rPr>
              <a:t>, </a:t>
            </a:r>
            <a:r>
              <a:rPr lang="en-US" sz="1800" b="1" i="0" u="none" strike="noStrike" kern="1200" cap="none" spc="0" baseline="0">
                <a:solidFill>
                  <a:srgbClr val="374151"/>
                </a:solidFill>
                <a:uFillTx/>
                <a:latin typeface="Nunito" pitchFamily="2"/>
              </a:rPr>
              <a:t>authorization</a:t>
            </a:r>
            <a:r>
              <a:rPr lang="en-US" sz="1800" b="0" i="0" u="none" strike="noStrike" kern="1200" cap="none" spc="0" baseline="0">
                <a:solidFill>
                  <a:srgbClr val="374151"/>
                </a:solidFill>
                <a:uFillTx/>
                <a:latin typeface="Nunito" pitchFamily="2"/>
              </a:rPr>
              <a:t> mechanisms enforce policies and rules to control what actions they are allowed to perform and what resources they can access.</a:t>
            </a:r>
          </a:p>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Nunito" pitchFamily="2"/>
            </a:endParaRPr>
          </a:p>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Nunito" pitchFamily="2"/>
              </a:rPr>
              <a:t>Authorization</a:t>
            </a:r>
            <a:r>
              <a:rPr lang="en-US" sz="1800" b="0" i="0" u="none" strike="noStrike" kern="1200" cap="none" spc="0" baseline="0">
                <a:solidFill>
                  <a:srgbClr val="374151"/>
                </a:solidFill>
                <a:uFillTx/>
                <a:latin typeface="Nunito" pitchFamily="2"/>
              </a:rPr>
              <a:t> typically involves assigning roles, permissions, or access levels to users or groups, based on their identity, attributes, or other contextual information.</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3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0EE0B-7E20-E606-3317-B1AA6BB42401}"/>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16F82340-DBBA-3E66-EF4E-0DF21FF87AAD}"/>
              </a:ext>
            </a:extLst>
          </p:cNvPr>
          <p:cNvCxnSpPr/>
          <p:nvPr/>
        </p:nvCxnSpPr>
        <p:spPr>
          <a:xfrm>
            <a:off x="4153908" y="2180432"/>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C2F64ED3-3D35-3FE5-4CDD-40E7C616AF6B}"/>
              </a:ext>
            </a:extLst>
          </p:cNvPr>
          <p:cNvCxnSpPr/>
          <p:nvPr/>
        </p:nvCxnSpPr>
        <p:spPr>
          <a:xfrm>
            <a:off x="4025316" y="6576593"/>
            <a:ext cx="7112807"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CA616A97-2A1A-D955-5003-F7C79C5073FE}"/>
              </a:ext>
            </a:extLst>
          </p:cNvPr>
          <p:cNvSpPr/>
          <p:nvPr/>
        </p:nvSpPr>
        <p:spPr>
          <a:xfrm>
            <a:off x="486305" y="3429000"/>
            <a:ext cx="2674126"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Security</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5F7B4E9E-8023-D705-EC84-E55307F92C65}"/>
              </a:ext>
            </a:extLst>
          </p:cNvPr>
          <p:cNvSpPr txBox="1"/>
          <p:nvPr/>
        </p:nvSpPr>
        <p:spPr>
          <a:xfrm>
            <a:off x="4153908" y="1675409"/>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Basic Auth</a:t>
            </a:r>
          </a:p>
        </p:txBody>
      </p:sp>
      <p:pic>
        <p:nvPicPr>
          <p:cNvPr id="7" name="Picture 10">
            <a:extLst>
              <a:ext uri="{FF2B5EF4-FFF2-40B4-BE49-F238E27FC236}">
                <a16:creationId xmlns:a16="http://schemas.microsoft.com/office/drawing/2014/main" id="{7C85DA8C-C7FA-41F7-CFDB-F1BD81C434BB}"/>
              </a:ext>
            </a:extLst>
          </p:cNvPr>
          <p:cNvPicPr>
            <a:picLocks noChangeAspect="1"/>
          </p:cNvPicPr>
          <p:nvPr/>
        </p:nvPicPr>
        <p:blipFill>
          <a:blip r:embed="rId3"/>
          <a:stretch>
            <a:fillRect/>
          </a:stretch>
        </p:blipFill>
        <p:spPr>
          <a:xfrm>
            <a:off x="4373995" y="2342656"/>
            <a:ext cx="5875916" cy="4129018"/>
          </a:xfrm>
          <a:prstGeom prst="rect">
            <a:avLst/>
          </a:prstGeom>
          <a:noFill/>
          <a:ln cap="flat">
            <a:noFill/>
          </a:ln>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30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17FC5-891E-3AF7-E991-57A7A8EC207C}"/>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96A13DD5-A9AD-FCB6-C5B8-6F0E7A8CEECE}"/>
              </a:ext>
            </a:extLst>
          </p:cNvPr>
          <p:cNvCxnSpPr/>
          <p:nvPr/>
        </p:nvCxnSpPr>
        <p:spPr>
          <a:xfrm>
            <a:off x="4153908" y="2180432"/>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BD320BCE-BA7B-DB0F-3D57-FAE4434FD8A6}"/>
              </a:ext>
            </a:extLst>
          </p:cNvPr>
          <p:cNvCxnSpPr/>
          <p:nvPr/>
        </p:nvCxnSpPr>
        <p:spPr>
          <a:xfrm>
            <a:off x="3969337" y="5724390"/>
            <a:ext cx="7112797"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5F564B4A-1074-FE7C-4A21-360251CCBA2E}"/>
              </a:ext>
            </a:extLst>
          </p:cNvPr>
          <p:cNvSpPr/>
          <p:nvPr/>
        </p:nvSpPr>
        <p:spPr>
          <a:xfrm>
            <a:off x="486305" y="3429000"/>
            <a:ext cx="2674126"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Security</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DEEF5E86-BB08-3925-9427-4DC41D00C145}"/>
              </a:ext>
            </a:extLst>
          </p:cNvPr>
          <p:cNvSpPr txBox="1"/>
          <p:nvPr/>
        </p:nvSpPr>
        <p:spPr>
          <a:xfrm>
            <a:off x="4153908" y="1675409"/>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JWT</a:t>
            </a:r>
          </a:p>
        </p:txBody>
      </p:sp>
      <p:sp>
        <p:nvSpPr>
          <p:cNvPr id="7" name="TextBox 9">
            <a:extLst>
              <a:ext uri="{FF2B5EF4-FFF2-40B4-BE49-F238E27FC236}">
                <a16:creationId xmlns:a16="http://schemas.microsoft.com/office/drawing/2014/main" id="{CC2AFFF8-FE94-20C7-0E01-5480B6E32C59}"/>
              </a:ext>
            </a:extLst>
          </p:cNvPr>
          <p:cNvSpPr txBox="1"/>
          <p:nvPr/>
        </p:nvSpPr>
        <p:spPr>
          <a:xfrm>
            <a:off x="4153908" y="2487094"/>
            <a:ext cx="7218941" cy="2031321"/>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Nunito" pitchFamily="2"/>
              </a:rPr>
              <a:t>JSON</a:t>
            </a:r>
            <a:r>
              <a:rPr lang="en-US" sz="1800" b="0" i="0" u="none" strike="noStrike" kern="1200" cap="none" spc="0" baseline="0">
                <a:solidFill>
                  <a:srgbClr val="374151"/>
                </a:solidFill>
                <a:uFillTx/>
                <a:latin typeface="Nunito" pitchFamily="2"/>
              </a:rPr>
              <a:t> </a:t>
            </a:r>
            <a:r>
              <a:rPr lang="en-US" sz="1800" b="1" i="0" u="none" strike="noStrike" kern="1200" cap="none" spc="0" baseline="0">
                <a:solidFill>
                  <a:srgbClr val="374151"/>
                </a:solidFill>
                <a:uFillTx/>
                <a:latin typeface="Nunito" pitchFamily="2"/>
              </a:rPr>
              <a:t>Web</a:t>
            </a:r>
            <a:r>
              <a:rPr lang="en-US" sz="1800" b="0" i="0" u="none" strike="noStrike" kern="1200" cap="none" spc="0" baseline="0">
                <a:solidFill>
                  <a:srgbClr val="374151"/>
                </a:solidFill>
                <a:uFillTx/>
                <a:latin typeface="Nunito" pitchFamily="2"/>
              </a:rPr>
              <a:t> </a:t>
            </a:r>
            <a:r>
              <a:rPr lang="en-US" sz="1800" b="1" i="0" u="none" strike="noStrike" kern="1200" cap="none" spc="0" baseline="0">
                <a:solidFill>
                  <a:srgbClr val="374151"/>
                </a:solidFill>
                <a:uFillTx/>
                <a:latin typeface="Nunito" pitchFamily="2"/>
              </a:rPr>
              <a:t>Token</a:t>
            </a:r>
            <a:r>
              <a:rPr lang="en-US" sz="1800" b="0" i="0" u="none" strike="noStrike" kern="1200" cap="none" spc="0" baseline="0">
                <a:solidFill>
                  <a:srgbClr val="374151"/>
                </a:solidFill>
                <a:uFillTx/>
                <a:latin typeface="Nunito" pitchFamily="2"/>
              </a:rPr>
              <a:t> (</a:t>
            </a:r>
            <a:r>
              <a:rPr lang="en-US" sz="1800" b="1" i="0" u="none" strike="noStrike" kern="1200" cap="none" spc="0" baseline="0">
                <a:solidFill>
                  <a:srgbClr val="C00000"/>
                </a:solidFill>
                <a:uFillTx/>
                <a:latin typeface="Nunito" pitchFamily="2"/>
              </a:rPr>
              <a:t>JWT</a:t>
            </a:r>
            <a:r>
              <a:rPr lang="en-US" sz="1800" b="0" i="0" u="none" strike="noStrike" kern="1200" cap="none" spc="0" baseline="0">
                <a:solidFill>
                  <a:srgbClr val="374151"/>
                </a:solidFill>
                <a:uFillTx/>
                <a:latin typeface="Nunito" pitchFamily="2"/>
              </a:rPr>
              <a:t>) is an open standard that defines a compact and self-contained way for securely transmitting information between parties as a JSON object.</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Nunito" pitchFamily="2"/>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Nunito" pitchFamily="2"/>
              </a:rPr>
              <a:t>JWTs</a:t>
            </a:r>
            <a:r>
              <a:rPr lang="en-US" sz="1800" b="0" i="0" u="none" strike="noStrike" kern="1200" cap="none" spc="0" baseline="0">
                <a:solidFill>
                  <a:srgbClr val="374151"/>
                </a:solidFill>
                <a:uFillTx/>
                <a:latin typeface="Nunito" pitchFamily="2"/>
              </a:rPr>
              <a:t> can be signed using a </a:t>
            </a:r>
            <a:r>
              <a:rPr lang="en-US" sz="1800" b="1" i="0" u="none" strike="noStrike" kern="1200" cap="none" spc="0" baseline="0">
                <a:solidFill>
                  <a:srgbClr val="374151"/>
                </a:solidFill>
                <a:uFillTx/>
                <a:latin typeface="Nunito" pitchFamily="2"/>
              </a:rPr>
              <a:t>secret </a:t>
            </a:r>
            <a:r>
              <a:rPr lang="en-US" sz="1800" b="0" i="0" u="none" strike="noStrike" kern="1200" cap="none" spc="0" baseline="0">
                <a:solidFill>
                  <a:srgbClr val="374151"/>
                </a:solidFill>
                <a:uFillTx/>
                <a:latin typeface="Nunito" pitchFamily="2"/>
              </a:rPr>
              <a:t>with: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Nunito" pitchFamily="2"/>
              </a:rPr>
              <a:t>	 The </a:t>
            </a:r>
            <a:r>
              <a:rPr lang="en-US" sz="1800" b="1" i="0" u="none" strike="noStrike" kern="1200" cap="none" spc="0" baseline="0">
                <a:solidFill>
                  <a:srgbClr val="374151"/>
                </a:solidFill>
                <a:uFillTx/>
                <a:latin typeface="Nunito" pitchFamily="2"/>
              </a:rPr>
              <a:t>HMAC</a:t>
            </a:r>
            <a:r>
              <a:rPr lang="en-US" sz="1800" b="0" i="0" u="none" strike="noStrike" kern="1200" cap="none" spc="0" baseline="0">
                <a:solidFill>
                  <a:srgbClr val="374151"/>
                </a:solidFill>
                <a:uFillTx/>
                <a:latin typeface="Nunito" pitchFamily="2"/>
              </a:rPr>
              <a:t> algorithm</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Nunito" pitchFamily="2"/>
              </a:rPr>
              <a:t>	 A </a:t>
            </a:r>
            <a:r>
              <a:rPr lang="en-US" sz="1800" b="1" i="0" u="none" strike="noStrike" kern="1200" cap="none" spc="0" baseline="0">
                <a:solidFill>
                  <a:srgbClr val="374151"/>
                </a:solidFill>
                <a:uFillTx/>
                <a:latin typeface="Nunito" pitchFamily="2"/>
              </a:rPr>
              <a:t>public</a:t>
            </a:r>
            <a:r>
              <a:rPr lang="en-US" sz="1800" b="0" i="0" u="none" strike="noStrike" kern="1200" cap="none" spc="0" baseline="0">
                <a:solidFill>
                  <a:srgbClr val="374151"/>
                </a:solidFill>
                <a:uFillTx/>
                <a:latin typeface="Nunito" pitchFamily="2"/>
              </a:rPr>
              <a:t>/</a:t>
            </a:r>
            <a:r>
              <a:rPr lang="en-US" sz="1800" b="1" i="0" u="none" strike="noStrike" kern="1200" cap="none" spc="0" baseline="0">
                <a:solidFill>
                  <a:srgbClr val="374151"/>
                </a:solidFill>
                <a:uFillTx/>
                <a:latin typeface="Nunito" pitchFamily="2"/>
              </a:rPr>
              <a:t>private</a:t>
            </a:r>
            <a:r>
              <a:rPr lang="en-US" sz="1800" b="0" i="0" u="none" strike="noStrike" kern="1200" cap="none" spc="0" baseline="0">
                <a:solidFill>
                  <a:srgbClr val="374151"/>
                </a:solidFill>
                <a:uFillTx/>
                <a:latin typeface="Nunito" pitchFamily="2"/>
              </a:rPr>
              <a:t> </a:t>
            </a:r>
            <a:r>
              <a:rPr lang="en-US" sz="1800" b="1" i="0" u="none" strike="noStrike" kern="1200" cap="none" spc="0" baseline="0">
                <a:solidFill>
                  <a:srgbClr val="374151"/>
                </a:solidFill>
                <a:uFillTx/>
                <a:latin typeface="Nunito" pitchFamily="2"/>
              </a:rPr>
              <a:t>key</a:t>
            </a:r>
            <a:r>
              <a:rPr lang="en-US" sz="1800" b="0" i="0" u="none" strike="noStrike" kern="1200" cap="none" spc="0" baseline="0">
                <a:solidFill>
                  <a:srgbClr val="374151"/>
                </a:solidFill>
                <a:uFillTx/>
                <a:latin typeface="Nunito" pitchFamily="2"/>
              </a:rPr>
              <a:t> pair using RSA or ECDSA.</a:t>
            </a:r>
            <a:endParaRPr lang="-" sz="1800" b="0" i="0" u="none" strike="noStrike" kern="1200" cap="none" spc="0" baseline="0">
              <a:solidFill>
                <a:srgbClr val="374151"/>
              </a:solidFill>
              <a:uFillTx/>
              <a:latin typeface="Nunito" pitchFamily="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9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7200-878D-2C9A-D5A7-5920523572B1}"/>
              </a:ext>
            </a:extLst>
          </p:cNvPr>
          <p:cNvSpPr txBox="1">
            <a:spLocks noGrp="1"/>
          </p:cNvSpPr>
          <p:nvPr>
            <p:ph type="title"/>
          </p:nvPr>
        </p:nvSpPr>
        <p:spPr>
          <a:xfrm>
            <a:off x="643472" y="623392"/>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D8DFE8E2-D101-0B9E-2403-8285E220C851}"/>
              </a:ext>
            </a:extLst>
          </p:cNvPr>
          <p:cNvCxnSpPr/>
          <p:nvPr/>
        </p:nvCxnSpPr>
        <p:spPr>
          <a:xfrm>
            <a:off x="4122837" y="2230450"/>
            <a:ext cx="6601072"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A0B07804-6E90-2F8A-71AF-04D7F2C5906A}"/>
              </a:ext>
            </a:extLst>
          </p:cNvPr>
          <p:cNvCxnSpPr/>
          <p:nvPr/>
        </p:nvCxnSpPr>
        <p:spPr>
          <a:xfrm>
            <a:off x="4083527" y="6347645"/>
            <a:ext cx="6577581"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99C68A73-A1C0-5D67-4AD8-AC853485F6F5}"/>
              </a:ext>
            </a:extLst>
          </p:cNvPr>
          <p:cNvSpPr/>
          <p:nvPr/>
        </p:nvSpPr>
        <p:spPr>
          <a:xfrm>
            <a:off x="861032" y="3222899"/>
            <a:ext cx="2928855" cy="461665"/>
          </a:xfrm>
          <a:prstGeom prst="rect">
            <a:avLst/>
          </a:prstGeom>
          <a:noFill/>
          <a:ln w="9528" cap="flat">
            <a:solidFill>
              <a:srgbClr val="C55A11"/>
            </a:solid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0" cap="none" spc="0" baseline="0" dirty="0">
                <a:solidFill>
                  <a:srgbClr val="000000"/>
                </a:solidFill>
                <a:uFillTx/>
                <a:latin typeface="+mj-lt"/>
              </a:rPr>
              <a:t>Spring Core Container </a:t>
            </a:r>
            <a:endParaRPr lang="en-US" sz="2400" b="0" i="0" u="none" strike="noStrike" kern="1200" cap="none" spc="0" baseline="0" dirty="0">
              <a:solidFill>
                <a:srgbClr val="000000"/>
              </a:solidFill>
              <a:uFillTx/>
              <a:latin typeface="+mj-lt"/>
            </a:endParaRPr>
          </a:p>
        </p:txBody>
      </p:sp>
      <p:sp>
        <p:nvSpPr>
          <p:cNvPr id="6" name="TextBox 6">
            <a:extLst>
              <a:ext uri="{FF2B5EF4-FFF2-40B4-BE49-F238E27FC236}">
                <a16:creationId xmlns:a16="http://schemas.microsoft.com/office/drawing/2014/main" id="{2B9F3049-642F-701A-D0FD-5F60B8C00225}"/>
              </a:ext>
            </a:extLst>
          </p:cNvPr>
          <p:cNvSpPr txBox="1"/>
          <p:nvPr/>
        </p:nvSpPr>
        <p:spPr>
          <a:xfrm>
            <a:off x="4297314" y="2422849"/>
            <a:ext cx="6093232" cy="34855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Nunito" pitchFamily="2"/>
              </a:rPr>
              <a:t>How to Create Spring Core Container ?</a:t>
            </a:r>
          </a:p>
        </p:txBody>
      </p:sp>
      <p:pic>
        <p:nvPicPr>
          <p:cNvPr id="7" name="Google Shape;423;p21">
            <a:extLst>
              <a:ext uri="{FF2B5EF4-FFF2-40B4-BE49-F238E27FC236}">
                <a16:creationId xmlns:a16="http://schemas.microsoft.com/office/drawing/2014/main" id="{A32C4C94-A478-9246-FB53-1C05AFC5E142}"/>
              </a:ext>
            </a:extLst>
          </p:cNvPr>
          <p:cNvPicPr>
            <a:picLocks noChangeAspect="1"/>
          </p:cNvPicPr>
          <p:nvPr/>
        </p:nvPicPr>
        <p:blipFill>
          <a:blip r:embed="rId2">
            <a:alphaModFix/>
          </a:blip>
          <a:srcRect/>
          <a:stretch>
            <a:fillRect/>
          </a:stretch>
        </p:blipFill>
        <p:spPr>
          <a:xfrm>
            <a:off x="4588409" y="2842931"/>
            <a:ext cx="4851681" cy="3216372"/>
          </a:xfrm>
          <a:prstGeom prst="rect">
            <a:avLst/>
          </a:prstGeom>
          <a:noFill/>
          <a:ln cap="flat">
            <a:noFill/>
          </a:ln>
        </p:spPr>
      </p:pic>
      <p:sp>
        <p:nvSpPr>
          <p:cNvPr id="9" name="TextBox 7">
            <a:extLst>
              <a:ext uri="{FF2B5EF4-FFF2-40B4-BE49-F238E27FC236}">
                <a16:creationId xmlns:a16="http://schemas.microsoft.com/office/drawing/2014/main" id="{1D63BB9F-3FBC-A904-4C3A-69FDA3059E50}"/>
              </a:ext>
            </a:extLst>
          </p:cNvPr>
          <p:cNvSpPr txBox="1"/>
          <p:nvPr/>
        </p:nvSpPr>
        <p:spPr>
          <a:xfrm>
            <a:off x="4070387" y="1783171"/>
            <a:ext cx="3083448"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a:solidFill>
                  <a:srgbClr val="C55A11"/>
                </a:solidFill>
                <a:uFillTx/>
                <a:latin typeface="var(--font-family-special)"/>
              </a:rPr>
              <a:t>Spring Core Container</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30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0AAC-B02A-E8D3-7FE3-CBA7E9650791}"/>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E2824B2A-CF2B-841E-22B5-022E5EC74A48}"/>
              </a:ext>
            </a:extLst>
          </p:cNvPr>
          <p:cNvCxnSpPr/>
          <p:nvPr/>
        </p:nvCxnSpPr>
        <p:spPr>
          <a:xfrm>
            <a:off x="4153908" y="2180432"/>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768AA02A-71A8-A9AA-782F-F2BBE8748E74}"/>
              </a:ext>
            </a:extLst>
          </p:cNvPr>
          <p:cNvCxnSpPr/>
          <p:nvPr/>
        </p:nvCxnSpPr>
        <p:spPr>
          <a:xfrm>
            <a:off x="4260052" y="5410065"/>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F3C84173-965D-E7CB-70D9-AAAB831CF999}"/>
              </a:ext>
            </a:extLst>
          </p:cNvPr>
          <p:cNvSpPr/>
          <p:nvPr/>
        </p:nvSpPr>
        <p:spPr>
          <a:xfrm>
            <a:off x="486305" y="3429000"/>
            <a:ext cx="2674126"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Security</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4F310638-3CA2-853F-911B-B249254A344D}"/>
              </a:ext>
            </a:extLst>
          </p:cNvPr>
          <p:cNvSpPr txBox="1"/>
          <p:nvPr/>
        </p:nvSpPr>
        <p:spPr>
          <a:xfrm>
            <a:off x="4153908" y="1675409"/>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JWT Use</a:t>
            </a:r>
          </a:p>
        </p:txBody>
      </p:sp>
      <p:sp>
        <p:nvSpPr>
          <p:cNvPr id="7" name="TextBox 9">
            <a:extLst>
              <a:ext uri="{FF2B5EF4-FFF2-40B4-BE49-F238E27FC236}">
                <a16:creationId xmlns:a16="http://schemas.microsoft.com/office/drawing/2014/main" id="{C438D18E-F599-C704-8EB3-E1403E884797}"/>
              </a:ext>
            </a:extLst>
          </p:cNvPr>
          <p:cNvSpPr txBox="1"/>
          <p:nvPr/>
        </p:nvSpPr>
        <p:spPr>
          <a:xfrm>
            <a:off x="4153908" y="2512944"/>
            <a:ext cx="7218941" cy="2585319"/>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Nunito" pitchFamily="2"/>
              </a:rPr>
              <a:t>Authorization</a:t>
            </a:r>
            <a:r>
              <a:rPr lang="en-US" sz="1800" b="0" i="0" u="none" strike="noStrike" kern="1200" cap="none" spc="0" baseline="0">
                <a:solidFill>
                  <a:srgbClr val="374151"/>
                </a:solidFill>
                <a:uFillTx/>
                <a:latin typeface="Nunito" pitchFamily="2"/>
              </a:rPr>
              <a:t>: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Nunito" pitchFamily="2"/>
              </a:rPr>
              <a:t>Authorization  </a:t>
            </a:r>
            <a:r>
              <a:rPr lang="en-US" sz="1800" b="0" i="0" u="none" strike="noStrike" kern="1200" cap="none" spc="0" baseline="0">
                <a:solidFill>
                  <a:srgbClr val="374151"/>
                </a:solidFill>
                <a:uFillTx/>
                <a:latin typeface="Nunito" pitchFamily="2"/>
              </a:rPr>
              <a:t>is the most common scenario for using JWT. Once the user is logged in, each subsequent request will include the JWT, allowing the user to access the services, and resources that are permitted with that token.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Nunito" pitchFamily="2"/>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Nunito" pitchFamily="2"/>
              </a:rPr>
              <a:t>Information Exchange: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Nunito" pitchFamily="2"/>
              </a:rPr>
              <a:t>JSON Web Tokens are a good way of securely transmitting information between parties</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30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9778E-D59A-A57B-DCD1-7AD544EC12C3}"/>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E936074F-F660-D1F7-AE1C-BAAEEF1C5C39}"/>
              </a:ext>
            </a:extLst>
          </p:cNvPr>
          <p:cNvCxnSpPr/>
          <p:nvPr/>
        </p:nvCxnSpPr>
        <p:spPr>
          <a:xfrm>
            <a:off x="4153908" y="2180432"/>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4F3989F2-A204-1B4B-560B-979C18741D00}"/>
              </a:ext>
            </a:extLst>
          </p:cNvPr>
          <p:cNvCxnSpPr/>
          <p:nvPr/>
        </p:nvCxnSpPr>
        <p:spPr>
          <a:xfrm>
            <a:off x="4260052" y="5410065"/>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7B805E00-B295-CC4A-DF79-B190709EA73B}"/>
              </a:ext>
            </a:extLst>
          </p:cNvPr>
          <p:cNvSpPr/>
          <p:nvPr/>
        </p:nvSpPr>
        <p:spPr>
          <a:xfrm>
            <a:off x="486305" y="3429000"/>
            <a:ext cx="2674126"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Security</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8A39A21A-97CA-8E94-ED04-23FDAF7E2870}"/>
              </a:ext>
            </a:extLst>
          </p:cNvPr>
          <p:cNvSpPr txBox="1"/>
          <p:nvPr/>
        </p:nvSpPr>
        <p:spPr>
          <a:xfrm>
            <a:off x="4153908" y="1675409"/>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JWT Structure</a:t>
            </a:r>
          </a:p>
        </p:txBody>
      </p:sp>
      <p:sp>
        <p:nvSpPr>
          <p:cNvPr id="7" name="TextBox 9">
            <a:extLst>
              <a:ext uri="{FF2B5EF4-FFF2-40B4-BE49-F238E27FC236}">
                <a16:creationId xmlns:a16="http://schemas.microsoft.com/office/drawing/2014/main" id="{B9B5B2A2-156A-3B0B-7E41-044A784DBBE9}"/>
              </a:ext>
            </a:extLst>
          </p:cNvPr>
          <p:cNvSpPr txBox="1"/>
          <p:nvPr/>
        </p:nvSpPr>
        <p:spPr>
          <a:xfrm>
            <a:off x="4153908" y="2512944"/>
            <a:ext cx="7218941" cy="25853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374151"/>
                </a:solidFill>
                <a:uFillTx/>
                <a:latin typeface="Nunito" pitchFamily="2"/>
              </a:rPr>
              <a:t>JWT token is compact form, JSON Web Tokens consist of three parts separated by dots (.), which are:</a:t>
            </a:r>
          </a:p>
          <a:p>
            <a:pPr marL="285750" marR="0" lvl="0" indent="-28575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 sz="1800" b="1" i="0" u="none" strike="noStrike" kern="1200" cap="none" spc="0" baseline="0">
                <a:solidFill>
                  <a:srgbClr val="104862"/>
                </a:solidFill>
                <a:uFillTx/>
                <a:latin typeface="Nunito" pitchFamily="2"/>
              </a:rPr>
              <a:t>Header</a:t>
            </a:r>
          </a:p>
          <a:p>
            <a:pPr marL="285750" marR="0" lvl="0" indent="-28575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 sz="1800" b="1" i="0" u="none" strike="noStrike" kern="1200" cap="none" spc="0" baseline="0">
                <a:solidFill>
                  <a:srgbClr val="3B7D23"/>
                </a:solidFill>
                <a:uFillTx/>
                <a:latin typeface="Nunito" pitchFamily="2"/>
              </a:rPr>
              <a:t>Payload</a:t>
            </a:r>
          </a:p>
          <a:p>
            <a:pPr marL="285750" marR="0" lvl="0" indent="-28575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 sz="1800" b="1" i="0" u="none" strike="noStrike" kern="1200" cap="none" spc="0" baseline="0">
                <a:solidFill>
                  <a:srgbClr val="C00000"/>
                </a:solidFill>
                <a:uFillTx/>
                <a:latin typeface="Nunito" pitchFamily="2"/>
              </a:rPr>
              <a:t>Signature</a:t>
            </a:r>
          </a:p>
          <a:p>
            <a:pPr marL="285750" marR="0" lvl="0" indent="-28575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 sz="1800" b="1" i="0" u="none" strike="noStrike" kern="1200" cap="none" spc="0" baseline="0">
              <a:solidFill>
                <a:srgbClr val="C00000"/>
              </a:solidFill>
              <a:uFillTx/>
              <a:latin typeface="Nunito" pitchFamily="2"/>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1800" b="1" i="0" u="none" strike="noStrike" kern="1200" cap="none" spc="0" baseline="0">
              <a:solidFill>
                <a:srgbClr val="C00000"/>
              </a:solidFill>
              <a:uFillTx/>
              <a:latin typeface="Nunito" pitchFamily="2"/>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374151"/>
                </a:solidFill>
                <a:uFillTx/>
                <a:latin typeface="Nunito" pitchFamily="2"/>
              </a:rPr>
              <a:t>Therefore, a JWT typically looks like the following.</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800" b="1" i="0" u="none" strike="noStrike" kern="1200" cap="none" spc="0" baseline="0">
                <a:solidFill>
                  <a:srgbClr val="104862"/>
                </a:solidFill>
                <a:uFillTx/>
                <a:latin typeface="Nunito" pitchFamily="2"/>
              </a:rPr>
              <a:t>xxxxx</a:t>
            </a:r>
            <a:r>
              <a:rPr lang="-" sz="1800" b="1" i="0" u="none" strike="noStrike" kern="1200" cap="none" spc="0" baseline="0">
                <a:solidFill>
                  <a:srgbClr val="C00000"/>
                </a:solidFill>
                <a:uFillTx/>
                <a:latin typeface="Nunito" pitchFamily="2"/>
              </a:rPr>
              <a:t>.</a:t>
            </a:r>
            <a:r>
              <a:rPr lang="-" sz="1800" b="1" i="0" u="none" strike="noStrike" kern="1200" cap="none" spc="0" baseline="0">
                <a:solidFill>
                  <a:srgbClr val="3B7D23"/>
                </a:solidFill>
                <a:uFillTx/>
                <a:latin typeface="Nunito" pitchFamily="2"/>
              </a:rPr>
              <a:t>yyyyy</a:t>
            </a:r>
            <a:r>
              <a:rPr lang="-" sz="1800" b="1" i="0" u="none" strike="noStrike" kern="1200" cap="none" spc="0" baseline="0">
                <a:solidFill>
                  <a:srgbClr val="C00000"/>
                </a:solidFill>
                <a:uFillTx/>
                <a:latin typeface="Nunito" pitchFamily="2"/>
              </a:rPr>
              <a:t>.zzzzz</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30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2FD82-3ACE-3E62-060E-5385B8035A62}"/>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89A2F209-DFC3-001D-1C17-46DFD395397D}"/>
              </a:ext>
            </a:extLst>
          </p:cNvPr>
          <p:cNvCxnSpPr/>
          <p:nvPr/>
        </p:nvCxnSpPr>
        <p:spPr>
          <a:xfrm>
            <a:off x="4153908" y="2180432"/>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540F2AD1-56B7-F2A7-CDA2-568CCD8CD9BC}"/>
              </a:ext>
            </a:extLst>
          </p:cNvPr>
          <p:cNvCxnSpPr/>
          <p:nvPr/>
        </p:nvCxnSpPr>
        <p:spPr>
          <a:xfrm>
            <a:off x="4153908" y="4995732"/>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C3C03D67-0FFC-FC19-451A-1F406DEB75C6}"/>
              </a:ext>
            </a:extLst>
          </p:cNvPr>
          <p:cNvSpPr/>
          <p:nvPr/>
        </p:nvSpPr>
        <p:spPr>
          <a:xfrm>
            <a:off x="486305" y="3429000"/>
            <a:ext cx="2674126"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Security</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F43D78DD-6363-DFC4-28BB-38C28C72F458}"/>
              </a:ext>
            </a:extLst>
          </p:cNvPr>
          <p:cNvSpPr txBox="1"/>
          <p:nvPr/>
        </p:nvSpPr>
        <p:spPr>
          <a:xfrm>
            <a:off x="4153908" y="1675409"/>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JWT Structure</a:t>
            </a:r>
          </a:p>
        </p:txBody>
      </p:sp>
      <p:sp>
        <p:nvSpPr>
          <p:cNvPr id="7" name="TextBox 9">
            <a:extLst>
              <a:ext uri="{FF2B5EF4-FFF2-40B4-BE49-F238E27FC236}">
                <a16:creationId xmlns:a16="http://schemas.microsoft.com/office/drawing/2014/main" id="{26EBD5CC-3D1F-CF66-BF45-961884A47068}"/>
              </a:ext>
            </a:extLst>
          </p:cNvPr>
          <p:cNvSpPr txBox="1"/>
          <p:nvPr/>
        </p:nvSpPr>
        <p:spPr>
          <a:xfrm>
            <a:off x="4153908" y="2512944"/>
            <a:ext cx="7218941" cy="1477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800" b="1" i="0" u="none" strike="noStrike" kern="1200" cap="none" spc="0" baseline="0">
                <a:solidFill>
                  <a:srgbClr val="374151"/>
                </a:solidFill>
                <a:uFillTx/>
                <a:latin typeface="Nunito" pitchFamily="2"/>
              </a:rPr>
              <a:t>Header</a:t>
            </a:r>
            <a:r>
              <a:rPr lang="-" sz="1800" b="0" i="0" u="none" strike="noStrike" kern="1200" cap="none" spc="0" baseline="0">
                <a:solidFill>
                  <a:srgbClr val="374151"/>
                </a:solidFill>
                <a:uFillTx/>
                <a:latin typeface="Nunito" pitchFamily="2"/>
              </a:rPr>
              <a:t> :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Nunito" pitchFamily="2"/>
              </a:rPr>
              <a:t>The header typically consists of two parts: </a:t>
            </a:r>
          </a:p>
          <a:p>
            <a:pPr marL="342900" marR="0" lvl="0" indent="-342900" algn="l" defTabSz="914400" rtl="0" fontAlgn="auto" hangingPunct="0">
              <a:lnSpc>
                <a:spcPct val="100000"/>
              </a:lnSpc>
              <a:spcBef>
                <a:spcPts val="0"/>
              </a:spcBef>
              <a:spcAft>
                <a:spcPts val="0"/>
              </a:spcAft>
              <a:buSzPct val="100000"/>
              <a:buFont typeface="Aptos Display"/>
              <a:buAutoNum type="arabicPeriod"/>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Nunito" pitchFamily="2"/>
              </a:rPr>
              <a:t>The type of the token, which is JWT, </a:t>
            </a:r>
          </a:p>
          <a:p>
            <a:pPr marL="342900" marR="0" lvl="0" indent="-342900" algn="l" defTabSz="914400" rtl="0" fontAlgn="auto" hangingPunct="0">
              <a:lnSpc>
                <a:spcPct val="100000"/>
              </a:lnSpc>
              <a:spcBef>
                <a:spcPts val="0"/>
              </a:spcBef>
              <a:spcAft>
                <a:spcPts val="0"/>
              </a:spcAft>
              <a:buSzPct val="100000"/>
              <a:buFont typeface="Aptos Display"/>
              <a:buAutoNum type="arabicPeriod"/>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Nunito" pitchFamily="2"/>
              </a:rPr>
              <a:t>The signing algorithm being used, such as HMAC SHA256 or RSA.</a:t>
            </a:r>
            <a:endParaRPr lang="-" sz="1800" b="0" i="0" u="none" strike="noStrike" kern="1200" cap="none" spc="0" baseline="0">
              <a:solidFill>
                <a:srgbClr val="374151"/>
              </a:solidFill>
              <a:uFillTx/>
              <a:latin typeface="Nunito" pitchFamily="2"/>
            </a:endParaRPr>
          </a:p>
        </p:txBody>
      </p:sp>
      <p:sp>
        <p:nvSpPr>
          <p:cNvPr id="8" name="TextBox 7">
            <a:extLst>
              <a:ext uri="{FF2B5EF4-FFF2-40B4-BE49-F238E27FC236}">
                <a16:creationId xmlns:a16="http://schemas.microsoft.com/office/drawing/2014/main" id="{D91AF6F9-F591-22AD-C18C-F820AA39EF9F}"/>
              </a:ext>
            </a:extLst>
          </p:cNvPr>
          <p:cNvSpPr txBox="1"/>
          <p:nvPr/>
        </p:nvSpPr>
        <p:spPr>
          <a:xfrm>
            <a:off x="5482641" y="4322789"/>
            <a:ext cx="5018666"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3B7D23"/>
                </a:solidFill>
                <a:uFillTx/>
                <a:latin typeface="Roboto Mono" pitchFamily="49"/>
              </a:rPr>
              <a:t>{ "alg": "HS512", "typ": "JWT" }</a:t>
            </a:r>
            <a:endParaRPr lang="-" sz="1800" b="0" i="0" u="none" strike="noStrike" kern="1200" cap="none" spc="0" baseline="0">
              <a:solidFill>
                <a:srgbClr val="3B7D23"/>
              </a:solidFill>
              <a:uFillTx/>
              <a:latin typeface="Aptos"/>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30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B4C45-FC0C-C2E7-F677-33E11DB79C34}"/>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815204E7-CCCB-ACDB-DE6F-4FF122647DCF}"/>
              </a:ext>
            </a:extLst>
          </p:cNvPr>
          <p:cNvCxnSpPr/>
          <p:nvPr/>
        </p:nvCxnSpPr>
        <p:spPr>
          <a:xfrm>
            <a:off x="4153908" y="2180432"/>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C889CF49-433C-14ED-DD9B-0F2AB98E7363}"/>
              </a:ext>
            </a:extLst>
          </p:cNvPr>
          <p:cNvCxnSpPr/>
          <p:nvPr/>
        </p:nvCxnSpPr>
        <p:spPr>
          <a:xfrm>
            <a:off x="4153908" y="6038715"/>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25DA4BF2-3881-3458-072A-C9CB803C4B14}"/>
              </a:ext>
            </a:extLst>
          </p:cNvPr>
          <p:cNvSpPr/>
          <p:nvPr/>
        </p:nvSpPr>
        <p:spPr>
          <a:xfrm>
            <a:off x="486305" y="3429000"/>
            <a:ext cx="2674126"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Security</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116F9844-7712-BD76-80D1-0C55D45CF85F}"/>
              </a:ext>
            </a:extLst>
          </p:cNvPr>
          <p:cNvSpPr txBox="1"/>
          <p:nvPr/>
        </p:nvSpPr>
        <p:spPr>
          <a:xfrm>
            <a:off x="4153908" y="1675409"/>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JWT Structure</a:t>
            </a:r>
          </a:p>
        </p:txBody>
      </p:sp>
      <p:sp>
        <p:nvSpPr>
          <p:cNvPr id="7" name="TextBox 9">
            <a:extLst>
              <a:ext uri="{FF2B5EF4-FFF2-40B4-BE49-F238E27FC236}">
                <a16:creationId xmlns:a16="http://schemas.microsoft.com/office/drawing/2014/main" id="{B43AAF43-0627-7FCC-D228-6B47941B05DB}"/>
              </a:ext>
            </a:extLst>
          </p:cNvPr>
          <p:cNvSpPr txBox="1"/>
          <p:nvPr/>
        </p:nvSpPr>
        <p:spPr>
          <a:xfrm>
            <a:off x="4153908" y="2512944"/>
            <a:ext cx="7390391" cy="203132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Nunito" pitchFamily="2"/>
              </a:rPr>
              <a:t>Payload</a:t>
            </a:r>
            <a:r>
              <a:rPr lang="-" sz="1800" b="0" i="0" u="none" strike="noStrike" kern="1200" cap="none" spc="0" baseline="0">
                <a:solidFill>
                  <a:srgbClr val="374151"/>
                </a:solidFill>
                <a:uFillTx/>
                <a:latin typeface="Nunito"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Nunito" pitchFamily="2"/>
              </a:rPr>
              <a:t>The payload is the second part of JWT and it is containing the </a:t>
            </a:r>
            <a:r>
              <a:rPr lang="en-US" sz="1800" b="1" i="0" u="none" strike="noStrike" kern="1200" cap="none" spc="0" baseline="0">
                <a:solidFill>
                  <a:srgbClr val="374151"/>
                </a:solidFill>
                <a:uFillTx/>
                <a:latin typeface="Nunito" pitchFamily="2"/>
              </a:rPr>
              <a:t>Claims.</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a:solidFill>
                <a:srgbClr val="374151"/>
              </a:solidFill>
              <a:uFillTx/>
              <a:latin typeface="Nunito" pitchFamily="2"/>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Nunito" pitchFamily="2"/>
              </a:rPr>
              <a:t>Claims</a:t>
            </a:r>
            <a:r>
              <a:rPr lang="en-US" sz="1800" b="0" i="0" u="none" strike="noStrike" kern="1200" cap="none" spc="0" baseline="0">
                <a:solidFill>
                  <a:srgbClr val="374151"/>
                </a:solidFill>
                <a:uFillTx/>
                <a:latin typeface="Nunito" pitchFamily="2"/>
              </a:rPr>
              <a:t> are statements about an entity (the user) and additional data.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Nunito" pitchFamily="2"/>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Nunito" pitchFamily="2"/>
              </a:rPr>
              <a:t>There are three types of claims: </a:t>
            </a:r>
            <a:r>
              <a:rPr lang="en-US" sz="1800" b="1" i="0" u="none" strike="noStrike" kern="1200" cap="none" spc="0" baseline="0">
                <a:solidFill>
                  <a:srgbClr val="374151"/>
                </a:solidFill>
                <a:uFillTx/>
                <a:latin typeface="Nunito" pitchFamily="2"/>
              </a:rPr>
              <a:t>registered</a:t>
            </a:r>
            <a:r>
              <a:rPr lang="en-US" sz="1800" b="0" i="0" u="none" strike="noStrike" kern="1200" cap="none" spc="0" baseline="0">
                <a:solidFill>
                  <a:srgbClr val="374151"/>
                </a:solidFill>
                <a:uFillTx/>
                <a:latin typeface="Nunito" pitchFamily="2"/>
              </a:rPr>
              <a:t>, </a:t>
            </a:r>
            <a:r>
              <a:rPr lang="en-US" sz="1800" b="1" i="0" u="none" strike="noStrike" kern="1200" cap="none" spc="0" baseline="0">
                <a:solidFill>
                  <a:srgbClr val="374151"/>
                </a:solidFill>
                <a:uFillTx/>
                <a:latin typeface="Nunito" pitchFamily="2"/>
              </a:rPr>
              <a:t>public</a:t>
            </a:r>
            <a:r>
              <a:rPr lang="en-US" sz="1800" b="0" i="0" u="none" strike="noStrike" kern="1200" cap="none" spc="0" baseline="0">
                <a:solidFill>
                  <a:srgbClr val="374151"/>
                </a:solidFill>
                <a:uFillTx/>
                <a:latin typeface="Nunito" pitchFamily="2"/>
              </a:rPr>
              <a:t>, and </a:t>
            </a:r>
            <a:r>
              <a:rPr lang="en-US" sz="1800" b="1" i="0" u="none" strike="noStrike" kern="1200" cap="none" spc="0" baseline="0">
                <a:solidFill>
                  <a:srgbClr val="374151"/>
                </a:solidFill>
                <a:uFillTx/>
                <a:latin typeface="Nunito" pitchFamily="2"/>
              </a:rPr>
              <a:t>private</a:t>
            </a:r>
            <a:r>
              <a:rPr lang="en-US" sz="1800" b="0" i="0" u="none" strike="noStrike" kern="1200" cap="none" spc="0" baseline="0">
                <a:solidFill>
                  <a:srgbClr val="374151"/>
                </a:solidFill>
                <a:uFillTx/>
                <a:latin typeface="Nunito" pitchFamily="2"/>
              </a:rPr>
              <a:t> claims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Nunito" pitchFamily="2"/>
            </a:endParaRPr>
          </a:p>
        </p:txBody>
      </p:sp>
      <p:sp>
        <p:nvSpPr>
          <p:cNvPr id="8" name="TextBox 8">
            <a:extLst>
              <a:ext uri="{FF2B5EF4-FFF2-40B4-BE49-F238E27FC236}">
                <a16:creationId xmlns:a16="http://schemas.microsoft.com/office/drawing/2014/main" id="{3E67DECC-3400-F766-D75E-BED9AF11A217}"/>
              </a:ext>
            </a:extLst>
          </p:cNvPr>
          <p:cNvSpPr txBox="1"/>
          <p:nvPr/>
        </p:nvSpPr>
        <p:spPr>
          <a:xfrm>
            <a:off x="4532708" y="4772628"/>
            <a:ext cx="7112797" cy="92333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3B7D23"/>
                </a:solidFill>
                <a:uFillTx/>
                <a:latin typeface="Roboto Mono" pitchFamily="49"/>
              </a:rPr>
              <a:t>{ “email” : </a:t>
            </a:r>
            <a:r>
              <a:rPr lang="en-US" sz="1800" b="0" i="0" u="none" strike="noStrike" kern="1200" cap="none" spc="0" baseline="0">
                <a:solidFill>
                  <a:srgbClr val="3B7D23"/>
                </a:solidFill>
                <a:uFillTx/>
                <a:latin typeface="Roboto Mono" pitchFamily="49"/>
                <a:hlinkClick r:id="rId3">
                  <a:extLst>
                    <a:ext uri="{A12FA001-AC4F-418D-AE19-62706E023703}">
                      <ahyp:hlinkClr xmlns:ahyp="http://schemas.microsoft.com/office/drawing/2018/hyperlinkcolor" val="tx"/>
                    </a:ext>
                  </a:extLst>
                </a:hlinkClick>
              </a:rPr>
              <a:t>jsjjdjasd@jdjd.com</a:t>
            </a:r>
            <a:endParaRPr lang="en-US" sz="1800" b="0" i="0" u="none" strike="noStrike" kern="1200" cap="none" spc="0" baseline="0">
              <a:solidFill>
                <a:srgbClr val="3B7D23"/>
              </a:solidFill>
              <a:uFillTx/>
              <a:latin typeface="Roboto Mono" pitchFamily="49"/>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3B7D23"/>
                </a:solidFill>
                <a:uFillTx/>
                <a:latin typeface="Roboto Mono" pitchFamily="49"/>
              </a:rPr>
              <a:t>  “password” : “2esde2” , </a:t>
            </a:r>
            <a:br>
              <a:rPr lang="en-US" sz="1800" b="0" i="0" u="none" strike="noStrike" kern="1200" cap="none" spc="0" baseline="0">
                <a:solidFill>
                  <a:srgbClr val="3B7D23"/>
                </a:solidFill>
                <a:uFillTx/>
                <a:latin typeface="Roboto Mono" pitchFamily="49"/>
              </a:rPr>
            </a:br>
            <a:r>
              <a:rPr lang="en-US" sz="1800" b="0" i="0" u="none" strike="noStrike" kern="1200" cap="none" spc="0" baseline="0">
                <a:solidFill>
                  <a:srgbClr val="3B7D23"/>
                </a:solidFill>
                <a:uFillTx/>
                <a:latin typeface="Roboto Mono" pitchFamily="49"/>
              </a:rPr>
              <a:t>}</a:t>
            </a:r>
            <a:endParaRPr lang="-" sz="1800" b="0" i="0" u="none" strike="noStrike" kern="1200" cap="none" spc="0" baseline="0">
              <a:solidFill>
                <a:srgbClr val="3B7D23"/>
              </a:solidFill>
              <a:uFillTx/>
              <a:latin typeface="Aptos"/>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3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949BB-7AF5-A506-DA0A-FC7C547BD457}"/>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53BA20E3-FFC8-1CCC-62D4-93CDC1B8559B}"/>
              </a:ext>
            </a:extLst>
          </p:cNvPr>
          <p:cNvCxnSpPr/>
          <p:nvPr/>
        </p:nvCxnSpPr>
        <p:spPr>
          <a:xfrm>
            <a:off x="4153908" y="2180432"/>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90D61E8D-B178-674E-D5D1-DC0C16DCD3EF}"/>
              </a:ext>
            </a:extLst>
          </p:cNvPr>
          <p:cNvCxnSpPr/>
          <p:nvPr/>
        </p:nvCxnSpPr>
        <p:spPr>
          <a:xfrm>
            <a:off x="4153908" y="6038715"/>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E667E5D7-ADB0-C6B6-AABA-7FC3481C024B}"/>
              </a:ext>
            </a:extLst>
          </p:cNvPr>
          <p:cNvSpPr/>
          <p:nvPr/>
        </p:nvSpPr>
        <p:spPr>
          <a:xfrm>
            <a:off x="486305" y="3429000"/>
            <a:ext cx="2674126"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Security</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8B6A34A2-D476-AE50-51ED-89D5AA461249}"/>
              </a:ext>
            </a:extLst>
          </p:cNvPr>
          <p:cNvSpPr txBox="1"/>
          <p:nvPr/>
        </p:nvSpPr>
        <p:spPr>
          <a:xfrm>
            <a:off x="4153908" y="1675409"/>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JWT Structure</a:t>
            </a:r>
          </a:p>
        </p:txBody>
      </p:sp>
      <p:sp>
        <p:nvSpPr>
          <p:cNvPr id="7" name="TextBox 9">
            <a:extLst>
              <a:ext uri="{FF2B5EF4-FFF2-40B4-BE49-F238E27FC236}">
                <a16:creationId xmlns:a16="http://schemas.microsoft.com/office/drawing/2014/main" id="{246BD099-BC12-7CF6-6EEA-F6CE4591AA3B}"/>
              </a:ext>
            </a:extLst>
          </p:cNvPr>
          <p:cNvSpPr txBox="1"/>
          <p:nvPr/>
        </p:nvSpPr>
        <p:spPr>
          <a:xfrm>
            <a:off x="4015112" y="2551834"/>
            <a:ext cx="7390391" cy="175432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Nunito" pitchFamily="2"/>
              </a:rPr>
              <a:t>Signature</a:t>
            </a:r>
            <a:r>
              <a:rPr lang="-" sz="1800" b="1" i="0" u="none" strike="noStrike" kern="1200" cap="none" spc="0" baseline="0">
                <a:solidFill>
                  <a:srgbClr val="374151"/>
                </a:solidFill>
                <a:uFillTx/>
                <a:latin typeface="Nunito" pitchFamily="2"/>
              </a:rPr>
              <a:t>:</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800" b="1" i="0" u="none" strike="noStrike" kern="1200" cap="none" spc="0" baseline="0">
                <a:solidFill>
                  <a:srgbClr val="374151"/>
                </a:solidFill>
                <a:uFillTx/>
                <a:latin typeface="Nunito"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Nunito" pitchFamily="2"/>
              </a:rPr>
              <a:t>To create the signature part you have to take </a:t>
            </a:r>
          </a:p>
          <a:p>
            <a:pPr marL="742950" marR="0" lvl="1" indent="-28575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Nunito" pitchFamily="2"/>
              </a:rPr>
              <a:t>The encoded header</a:t>
            </a:r>
          </a:p>
          <a:p>
            <a:pPr marL="742950" marR="0" lvl="1" indent="-28575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Nunito" pitchFamily="2"/>
              </a:rPr>
              <a:t>The encoded payload</a:t>
            </a:r>
          </a:p>
          <a:p>
            <a:pPr marL="742950" marR="0" lvl="1" indent="-28575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Nunito" pitchFamily="2"/>
              </a:rPr>
              <a:t>A secret, the algorithm specified in the header</a:t>
            </a:r>
          </a:p>
        </p:txBody>
      </p:sp>
      <p:sp>
        <p:nvSpPr>
          <p:cNvPr id="8" name="TextBox 7">
            <a:extLst>
              <a:ext uri="{FF2B5EF4-FFF2-40B4-BE49-F238E27FC236}">
                <a16:creationId xmlns:a16="http://schemas.microsoft.com/office/drawing/2014/main" id="{05DFA732-86E0-AC92-832B-E14810A7B87F}"/>
              </a:ext>
            </a:extLst>
          </p:cNvPr>
          <p:cNvSpPr txBox="1"/>
          <p:nvPr/>
        </p:nvSpPr>
        <p:spPr>
          <a:xfrm>
            <a:off x="4334886" y="4849273"/>
            <a:ext cx="7252280" cy="64633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3B7D23"/>
                </a:solidFill>
                <a:uFillTx/>
                <a:latin typeface="Roboto Mono" pitchFamily="49"/>
              </a:rPr>
              <a:t>HMACSHA256(base64UrlEncode(header) + "." + base64UrlEncode(payload), secret)</a:t>
            </a:r>
            <a:endParaRPr lang="-" sz="1800" b="0" i="0" u="none" strike="noStrike" kern="1200" cap="none" spc="0" baseline="0">
              <a:solidFill>
                <a:srgbClr val="3B7D23"/>
              </a:solidFill>
              <a:uFillTx/>
              <a:latin typeface="Aptos"/>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3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FAF4-C7A7-86B5-B39F-448ECF5EC717}"/>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sp>
        <p:nvSpPr>
          <p:cNvPr id="3" name="Rectangle 4">
            <a:extLst>
              <a:ext uri="{FF2B5EF4-FFF2-40B4-BE49-F238E27FC236}">
                <a16:creationId xmlns:a16="http://schemas.microsoft.com/office/drawing/2014/main" id="{502EAEBD-EF0C-40A4-55B0-6B85B680367F}"/>
              </a:ext>
            </a:extLst>
          </p:cNvPr>
          <p:cNvSpPr/>
          <p:nvPr/>
        </p:nvSpPr>
        <p:spPr>
          <a:xfrm>
            <a:off x="486305" y="3429000"/>
            <a:ext cx="2674126"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Security</a:t>
            </a:r>
            <a:endParaRPr lang="en-US" sz="3200" b="0" i="0" u="none" strike="noStrike" kern="1200" cap="none" spc="0" baseline="0">
              <a:solidFill>
                <a:srgbClr val="000000"/>
              </a:solidFill>
              <a:uFillTx/>
              <a:latin typeface="Calibri"/>
            </a:endParaRPr>
          </a:p>
        </p:txBody>
      </p:sp>
      <p:pic>
        <p:nvPicPr>
          <p:cNvPr id="4" name="Picture 2" descr="JWT.io Debugger">
            <a:extLst>
              <a:ext uri="{FF2B5EF4-FFF2-40B4-BE49-F238E27FC236}">
                <a16:creationId xmlns:a16="http://schemas.microsoft.com/office/drawing/2014/main" id="{AE55FBE3-ADF3-4941-9A9A-0FDEBD7613EC}"/>
              </a:ext>
            </a:extLst>
          </p:cNvPr>
          <p:cNvPicPr>
            <a:picLocks noChangeAspect="1"/>
          </p:cNvPicPr>
          <p:nvPr/>
        </p:nvPicPr>
        <p:blipFill>
          <a:blip/>
          <a:srcRect/>
          <a:stretch>
            <a:fillRect/>
          </a:stretch>
        </p:blipFill>
        <p:spPr>
          <a:xfrm>
            <a:off x="4330698" y="175281"/>
            <a:ext cx="5699126" cy="6890625"/>
          </a:xfrm>
          <a:prstGeom prst="rect">
            <a:avLst/>
          </a:prstGeom>
          <a:noFill/>
          <a:ln cap="flat">
            <a:noFill/>
          </a:ln>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32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C12A7-2BF4-C27B-52E0-0CD1EDB78497}"/>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sp>
        <p:nvSpPr>
          <p:cNvPr id="3" name="Rectangle 4">
            <a:extLst>
              <a:ext uri="{FF2B5EF4-FFF2-40B4-BE49-F238E27FC236}">
                <a16:creationId xmlns:a16="http://schemas.microsoft.com/office/drawing/2014/main" id="{364563BD-16D1-689F-241D-B4625A51CC79}"/>
              </a:ext>
            </a:extLst>
          </p:cNvPr>
          <p:cNvSpPr/>
          <p:nvPr/>
        </p:nvSpPr>
        <p:spPr>
          <a:xfrm>
            <a:off x="486305" y="3429000"/>
            <a:ext cx="2674126"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Security</a:t>
            </a:r>
            <a:endParaRPr lang="en-US" sz="3200" b="0" i="0" u="none" strike="noStrike" kern="1200" cap="none" spc="0" baseline="0">
              <a:solidFill>
                <a:srgbClr val="000000"/>
              </a:solidFill>
              <a:uFillTx/>
              <a:latin typeface="Calibri"/>
            </a:endParaRPr>
          </a:p>
        </p:txBody>
      </p:sp>
      <p:cxnSp>
        <p:nvCxnSpPr>
          <p:cNvPr id="4" name="Straight Connector 9">
            <a:extLst>
              <a:ext uri="{FF2B5EF4-FFF2-40B4-BE49-F238E27FC236}">
                <a16:creationId xmlns:a16="http://schemas.microsoft.com/office/drawing/2014/main" id="{F84B1B6F-60D6-F906-8B3C-0FCE8DDC43BB}"/>
              </a:ext>
            </a:extLst>
          </p:cNvPr>
          <p:cNvCxnSpPr/>
          <p:nvPr/>
        </p:nvCxnSpPr>
        <p:spPr>
          <a:xfrm>
            <a:off x="4237265" y="2196617"/>
            <a:ext cx="7112798" cy="0"/>
          </a:xfrm>
          <a:prstGeom prst="straightConnector1">
            <a:avLst/>
          </a:prstGeom>
          <a:noFill/>
          <a:ln w="6345" cap="flat">
            <a:solidFill>
              <a:srgbClr val="4472C4"/>
            </a:solidFill>
            <a:prstDash val="solid"/>
            <a:miter/>
          </a:ln>
        </p:spPr>
      </p:cxnSp>
      <p:cxnSp>
        <p:nvCxnSpPr>
          <p:cNvPr id="5" name="Straight Connector 9">
            <a:extLst>
              <a:ext uri="{FF2B5EF4-FFF2-40B4-BE49-F238E27FC236}">
                <a16:creationId xmlns:a16="http://schemas.microsoft.com/office/drawing/2014/main" id="{8AD8FE12-BA2D-DCD3-AFED-D2DA59F45F5C}"/>
              </a:ext>
            </a:extLst>
          </p:cNvPr>
          <p:cNvCxnSpPr/>
          <p:nvPr/>
        </p:nvCxnSpPr>
        <p:spPr>
          <a:xfrm>
            <a:off x="4377845" y="6595759"/>
            <a:ext cx="7112798" cy="0"/>
          </a:xfrm>
          <a:prstGeom prst="straightConnector1">
            <a:avLst/>
          </a:prstGeom>
          <a:noFill/>
          <a:ln w="6345" cap="flat">
            <a:solidFill>
              <a:srgbClr val="4472C4"/>
            </a:solidFill>
            <a:prstDash val="solid"/>
            <a:miter/>
          </a:ln>
        </p:spPr>
      </p:cxnSp>
      <p:pic>
        <p:nvPicPr>
          <p:cNvPr id="6" name="Picture 3">
            <a:extLst>
              <a:ext uri="{FF2B5EF4-FFF2-40B4-BE49-F238E27FC236}">
                <a16:creationId xmlns:a16="http://schemas.microsoft.com/office/drawing/2014/main" id="{367AC675-2977-D328-8F93-3CC5FDE610C2}"/>
              </a:ext>
            </a:extLst>
          </p:cNvPr>
          <p:cNvPicPr>
            <a:picLocks noChangeAspect="1"/>
          </p:cNvPicPr>
          <p:nvPr/>
        </p:nvPicPr>
        <p:blipFill>
          <a:blip r:embed="rId3"/>
          <a:stretch>
            <a:fillRect/>
          </a:stretch>
        </p:blipFill>
        <p:spPr>
          <a:xfrm>
            <a:off x="4832668" y="2632932"/>
            <a:ext cx="6657975" cy="3543299"/>
          </a:xfrm>
          <a:prstGeom prst="rect">
            <a:avLst/>
          </a:prstGeom>
          <a:noFill/>
          <a:ln cap="flat">
            <a:noFill/>
          </a:ln>
        </p:spPr>
      </p:pic>
      <p:sp>
        <p:nvSpPr>
          <p:cNvPr id="7" name="TextBox 8">
            <a:extLst>
              <a:ext uri="{FF2B5EF4-FFF2-40B4-BE49-F238E27FC236}">
                <a16:creationId xmlns:a16="http://schemas.microsoft.com/office/drawing/2014/main" id="{173BC212-648A-8741-C9FE-00E26EF08F28}"/>
              </a:ext>
            </a:extLst>
          </p:cNvPr>
          <p:cNvSpPr txBox="1"/>
          <p:nvPr/>
        </p:nvSpPr>
        <p:spPr>
          <a:xfrm>
            <a:off x="4153908" y="1675409"/>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Secured Flow </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3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3A19-5AD1-4C63-4865-EC719AC4F357}"/>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771B443C-DAD3-0B9A-9CEF-5376DF7AD71B}"/>
              </a:ext>
            </a:extLst>
          </p:cNvPr>
          <p:cNvCxnSpPr/>
          <p:nvPr/>
        </p:nvCxnSpPr>
        <p:spPr>
          <a:xfrm>
            <a:off x="4153908" y="2180432"/>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B1481B4A-235D-BA77-A771-09EBC1EF4BF2}"/>
              </a:ext>
            </a:extLst>
          </p:cNvPr>
          <p:cNvCxnSpPr/>
          <p:nvPr/>
        </p:nvCxnSpPr>
        <p:spPr>
          <a:xfrm>
            <a:off x="4153908" y="6197144"/>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2294FC1A-601B-F900-70B6-CE2D8A6D4CA0}"/>
              </a:ext>
            </a:extLst>
          </p:cNvPr>
          <p:cNvSpPr/>
          <p:nvPr/>
        </p:nvSpPr>
        <p:spPr>
          <a:xfrm>
            <a:off x="486305" y="3429000"/>
            <a:ext cx="2674126"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Security</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4E1F78CC-1DEF-8A75-E110-E0F196B938DE}"/>
              </a:ext>
            </a:extLst>
          </p:cNvPr>
          <p:cNvSpPr txBox="1"/>
          <p:nvPr/>
        </p:nvSpPr>
        <p:spPr>
          <a:xfrm>
            <a:off x="4153908" y="1675409"/>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JWT Auth</a:t>
            </a:r>
          </a:p>
        </p:txBody>
      </p:sp>
      <p:pic>
        <p:nvPicPr>
          <p:cNvPr id="7" name="Picture 7">
            <a:extLst>
              <a:ext uri="{FF2B5EF4-FFF2-40B4-BE49-F238E27FC236}">
                <a16:creationId xmlns:a16="http://schemas.microsoft.com/office/drawing/2014/main" id="{5DD4EAC1-D4AA-9100-1E77-CA099325A54B}"/>
              </a:ext>
            </a:extLst>
          </p:cNvPr>
          <p:cNvPicPr>
            <a:picLocks noChangeAspect="1"/>
          </p:cNvPicPr>
          <p:nvPr/>
        </p:nvPicPr>
        <p:blipFill>
          <a:blip r:embed="rId3"/>
          <a:stretch>
            <a:fillRect/>
          </a:stretch>
        </p:blipFill>
        <p:spPr>
          <a:xfrm>
            <a:off x="4153908" y="2366842"/>
            <a:ext cx="7313645" cy="3129662"/>
          </a:xfrm>
          <a:prstGeom prst="rect">
            <a:avLst/>
          </a:prstGeom>
          <a:noFill/>
          <a:ln cap="flat">
            <a:noFill/>
          </a:ln>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3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EA4AE-9260-C161-4908-E8CEC15D01F6}"/>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79CE745D-F3FE-43B2-8E92-A8DAF7FE548F}"/>
              </a:ext>
            </a:extLst>
          </p:cNvPr>
          <p:cNvCxnSpPr/>
          <p:nvPr/>
        </p:nvCxnSpPr>
        <p:spPr>
          <a:xfrm>
            <a:off x="4153908" y="2180432"/>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985C17AA-0048-8489-868C-A64369703CCC}"/>
              </a:ext>
            </a:extLst>
          </p:cNvPr>
          <p:cNvCxnSpPr/>
          <p:nvPr/>
        </p:nvCxnSpPr>
        <p:spPr>
          <a:xfrm>
            <a:off x="4153908" y="6371310"/>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851E271E-B8A3-025F-913B-3A35ACB09455}"/>
              </a:ext>
            </a:extLst>
          </p:cNvPr>
          <p:cNvSpPr/>
          <p:nvPr/>
        </p:nvSpPr>
        <p:spPr>
          <a:xfrm>
            <a:off x="486305" y="3429000"/>
            <a:ext cx="2674126"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Security</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86336934-F44F-8893-AC46-9F2FDA58E040}"/>
              </a:ext>
            </a:extLst>
          </p:cNvPr>
          <p:cNvSpPr txBox="1"/>
          <p:nvPr/>
        </p:nvSpPr>
        <p:spPr>
          <a:xfrm>
            <a:off x="4153908" y="1745068"/>
            <a:ext cx="1446791"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JWT Auth</a:t>
            </a:r>
          </a:p>
        </p:txBody>
      </p:sp>
      <p:pic>
        <p:nvPicPr>
          <p:cNvPr id="7" name="Picture 8">
            <a:extLst>
              <a:ext uri="{FF2B5EF4-FFF2-40B4-BE49-F238E27FC236}">
                <a16:creationId xmlns:a16="http://schemas.microsoft.com/office/drawing/2014/main" id="{285213DA-76FA-626E-ED47-45B0D079FA66}"/>
              </a:ext>
            </a:extLst>
          </p:cNvPr>
          <p:cNvPicPr>
            <a:picLocks noChangeAspect="1"/>
          </p:cNvPicPr>
          <p:nvPr/>
        </p:nvPicPr>
        <p:blipFill>
          <a:blip/>
          <a:stretch>
            <a:fillRect/>
          </a:stretch>
        </p:blipFill>
        <p:spPr>
          <a:xfrm>
            <a:off x="4153908" y="2786067"/>
            <a:ext cx="7188381" cy="3348898"/>
          </a:xfrm>
          <a:prstGeom prst="rect">
            <a:avLst/>
          </a:prstGeom>
          <a:noFill/>
          <a:ln cap="flat">
            <a:noFill/>
          </a:ln>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3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2F7B7-BE63-F08D-3662-71D7ED4811A8}"/>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F3486B97-1613-2CC5-A3E4-5EE50E51C446}"/>
              </a:ext>
            </a:extLst>
          </p:cNvPr>
          <p:cNvCxnSpPr/>
          <p:nvPr/>
        </p:nvCxnSpPr>
        <p:spPr>
          <a:xfrm>
            <a:off x="4153908" y="2180432"/>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EDC3BCEA-0A72-8508-00D5-E807CF5BF43A}"/>
              </a:ext>
            </a:extLst>
          </p:cNvPr>
          <p:cNvCxnSpPr/>
          <p:nvPr/>
        </p:nvCxnSpPr>
        <p:spPr>
          <a:xfrm>
            <a:off x="4153908" y="6371310"/>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B441C6DB-35A5-8303-779D-A36A772CAE33}"/>
              </a:ext>
            </a:extLst>
          </p:cNvPr>
          <p:cNvSpPr/>
          <p:nvPr/>
        </p:nvSpPr>
        <p:spPr>
          <a:xfrm>
            <a:off x="486305" y="3429000"/>
            <a:ext cx="2674126"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Security</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2A720FB7-A860-CB9B-17CE-2455388D4924}"/>
              </a:ext>
            </a:extLst>
          </p:cNvPr>
          <p:cNvSpPr txBox="1"/>
          <p:nvPr/>
        </p:nvSpPr>
        <p:spPr>
          <a:xfrm>
            <a:off x="4153908" y="1796503"/>
            <a:ext cx="2061158"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Dependencies </a:t>
            </a:r>
          </a:p>
        </p:txBody>
      </p:sp>
      <p:sp>
        <p:nvSpPr>
          <p:cNvPr id="7" name="TextBox 8">
            <a:extLst>
              <a:ext uri="{FF2B5EF4-FFF2-40B4-BE49-F238E27FC236}">
                <a16:creationId xmlns:a16="http://schemas.microsoft.com/office/drawing/2014/main" id="{53E554E8-BD71-2C37-6A30-FC2F89054E03}"/>
              </a:ext>
            </a:extLst>
          </p:cNvPr>
          <p:cNvSpPr txBox="1"/>
          <p:nvPr/>
        </p:nvSpPr>
        <p:spPr>
          <a:xfrm>
            <a:off x="4244489" y="2521055"/>
            <a:ext cx="7373008" cy="1200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2060"/>
                </a:solidFill>
                <a:uFillTx/>
                <a:latin typeface="Consolas" pitchFamily="49"/>
              </a:rPr>
              <a:t>&lt;dependency&gt;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2060"/>
                </a:solidFill>
                <a:uFillTx/>
                <a:latin typeface="Consolas" pitchFamily="49"/>
              </a:rPr>
              <a:t>&lt;groupId&gt;org.springframework.boot&lt;/groupId&gt;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2060"/>
                </a:solidFill>
                <a:uFillTx/>
                <a:latin typeface="Consolas" pitchFamily="49"/>
              </a:rPr>
              <a:t>&lt;artifactId&gt;spring-boot-starter-security&lt;/artifactId&gt;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2060"/>
                </a:solidFill>
                <a:uFillTx/>
                <a:latin typeface="Consolas" pitchFamily="49"/>
              </a:rPr>
              <a:t>&lt;/dependency&gt;</a:t>
            </a:r>
          </a:p>
        </p:txBody>
      </p:sp>
      <p:sp>
        <p:nvSpPr>
          <p:cNvPr id="8" name="TextBox 11">
            <a:extLst>
              <a:ext uri="{FF2B5EF4-FFF2-40B4-BE49-F238E27FC236}">
                <a16:creationId xmlns:a16="http://schemas.microsoft.com/office/drawing/2014/main" id="{000AD37D-4418-4540-7797-AF805096831A}"/>
              </a:ext>
            </a:extLst>
          </p:cNvPr>
          <p:cNvSpPr txBox="1"/>
          <p:nvPr/>
        </p:nvSpPr>
        <p:spPr>
          <a:xfrm>
            <a:off x="4244489" y="4306677"/>
            <a:ext cx="7373008" cy="1477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2060"/>
                </a:solidFill>
                <a:uFillTx/>
                <a:latin typeface="Consolas" pitchFamily="49"/>
              </a:rPr>
              <a:t>&lt;dependency&gt;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2060"/>
                </a:solidFill>
                <a:uFillTx/>
                <a:latin typeface="Consolas" pitchFamily="49"/>
              </a:rPr>
              <a:t>&lt;groupId&gt;io.jsonwebtoken&lt;/groupId&gt;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2060"/>
                </a:solidFill>
                <a:uFillTx/>
                <a:latin typeface="Consolas" pitchFamily="49"/>
              </a:rPr>
              <a:t>&lt;artifactId&gt;jjwt&lt;/artifactId&gt;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2060"/>
                </a:solidFill>
                <a:uFillTx/>
                <a:latin typeface="Consolas" pitchFamily="49"/>
              </a:rPr>
              <a:t>&lt;version&gt;0.12.5&lt;/version&gt;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2060"/>
                </a:solidFill>
                <a:uFillTx/>
                <a:latin typeface="Consolas" pitchFamily="49"/>
              </a:rPr>
              <a:t>&lt;/dependency&gt;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7200-878D-2C9A-D5A7-5920523572B1}"/>
              </a:ext>
            </a:extLst>
          </p:cNvPr>
          <p:cNvSpPr txBox="1">
            <a:spLocks noGrp="1"/>
          </p:cNvSpPr>
          <p:nvPr>
            <p:ph type="title"/>
          </p:nvPr>
        </p:nvSpPr>
        <p:spPr>
          <a:xfrm>
            <a:off x="643472" y="623392"/>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D8DFE8E2-D101-0B9E-2403-8285E220C851}"/>
              </a:ext>
            </a:extLst>
          </p:cNvPr>
          <p:cNvCxnSpPr/>
          <p:nvPr/>
        </p:nvCxnSpPr>
        <p:spPr>
          <a:xfrm>
            <a:off x="4122837" y="2230450"/>
            <a:ext cx="6601072"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A0B07804-6E90-2F8A-71AF-04D7F2C5906A}"/>
              </a:ext>
            </a:extLst>
          </p:cNvPr>
          <p:cNvCxnSpPr/>
          <p:nvPr/>
        </p:nvCxnSpPr>
        <p:spPr>
          <a:xfrm>
            <a:off x="4083527" y="6347645"/>
            <a:ext cx="6577581"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99C68A73-A1C0-5D67-4AD8-AC853485F6F5}"/>
              </a:ext>
            </a:extLst>
          </p:cNvPr>
          <p:cNvSpPr/>
          <p:nvPr/>
        </p:nvSpPr>
        <p:spPr>
          <a:xfrm>
            <a:off x="861032" y="3288323"/>
            <a:ext cx="2928855" cy="461665"/>
          </a:xfrm>
          <a:prstGeom prst="rect">
            <a:avLst/>
          </a:prstGeom>
          <a:noFill/>
          <a:ln w="9528" cap="flat">
            <a:solidFill>
              <a:srgbClr val="C55A11"/>
            </a:solid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0" cap="none" spc="0" baseline="0" dirty="0">
                <a:solidFill>
                  <a:srgbClr val="000000"/>
                </a:solidFill>
                <a:uFillTx/>
                <a:latin typeface="+mj-lt"/>
              </a:rPr>
              <a:t>Spring Core Container </a:t>
            </a:r>
            <a:endParaRPr lang="en-US" sz="2400" b="0" i="0" u="none" strike="noStrike" kern="1200" cap="none" spc="0" baseline="0" dirty="0">
              <a:solidFill>
                <a:srgbClr val="000000"/>
              </a:solidFill>
              <a:uFillTx/>
              <a:latin typeface="+mj-lt"/>
            </a:endParaRPr>
          </a:p>
        </p:txBody>
      </p:sp>
      <p:sp>
        <p:nvSpPr>
          <p:cNvPr id="6" name="TextBox 6">
            <a:extLst>
              <a:ext uri="{FF2B5EF4-FFF2-40B4-BE49-F238E27FC236}">
                <a16:creationId xmlns:a16="http://schemas.microsoft.com/office/drawing/2014/main" id="{2B9F3049-642F-701A-D0FD-5F60B8C00225}"/>
              </a:ext>
            </a:extLst>
          </p:cNvPr>
          <p:cNvSpPr txBox="1"/>
          <p:nvPr/>
        </p:nvSpPr>
        <p:spPr>
          <a:xfrm>
            <a:off x="4297314" y="2422849"/>
            <a:ext cx="6093232" cy="34855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mj-lt"/>
              </a:rPr>
              <a:t>How to Create Spring Core Container ?</a:t>
            </a:r>
          </a:p>
        </p:txBody>
      </p:sp>
      <p:sp>
        <p:nvSpPr>
          <p:cNvPr id="9" name="TextBox 7">
            <a:extLst>
              <a:ext uri="{FF2B5EF4-FFF2-40B4-BE49-F238E27FC236}">
                <a16:creationId xmlns:a16="http://schemas.microsoft.com/office/drawing/2014/main" id="{1D63BB9F-3FBC-A904-4C3A-69FDA3059E50}"/>
              </a:ext>
            </a:extLst>
          </p:cNvPr>
          <p:cNvSpPr txBox="1"/>
          <p:nvPr/>
        </p:nvSpPr>
        <p:spPr>
          <a:xfrm>
            <a:off x="4070387" y="1783171"/>
            <a:ext cx="3083448"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dirty="0">
                <a:solidFill>
                  <a:srgbClr val="C55A11"/>
                </a:solidFill>
                <a:uFillTx/>
                <a:latin typeface="+mj-lt"/>
              </a:rPr>
              <a:t>Spring Core Container</a:t>
            </a:r>
          </a:p>
        </p:txBody>
      </p:sp>
      <p:sp>
        <p:nvSpPr>
          <p:cNvPr id="10" name="TextBox 9">
            <a:extLst>
              <a:ext uri="{FF2B5EF4-FFF2-40B4-BE49-F238E27FC236}">
                <a16:creationId xmlns:a16="http://schemas.microsoft.com/office/drawing/2014/main" id="{8F4B3A24-A351-FB8C-9D78-220963B14C77}"/>
              </a:ext>
            </a:extLst>
          </p:cNvPr>
          <p:cNvSpPr txBox="1"/>
          <p:nvPr/>
        </p:nvSpPr>
        <p:spPr>
          <a:xfrm>
            <a:off x="4627909" y="3429000"/>
            <a:ext cx="6096000" cy="1404231"/>
          </a:xfrm>
          <a:prstGeom prst="rect">
            <a:avLst/>
          </a:prstGeom>
          <a:noFill/>
        </p:spPr>
        <p:txBody>
          <a:bodyPr wrap="square">
            <a:sp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Nunito" pitchFamily="2"/>
              </a:rPr>
              <a:t> </a:t>
            </a:r>
            <a:r>
              <a:rPr lang="en-US" sz="1800" b="0" i="0" u="none" strike="noStrike" kern="1200" cap="none" spc="0" baseline="0" dirty="0">
                <a:solidFill>
                  <a:srgbClr val="000000"/>
                </a:solidFill>
                <a:uFillTx/>
                <a:latin typeface="Nunito" pitchFamily="2"/>
                <a:ea typeface="Consolas"/>
                <a:cs typeface="Consolas"/>
              </a:rPr>
              <a:t>public static void main(String[] args) {</a:t>
            </a:r>
            <a:endParaRPr lang="en-US" sz="1800" b="0" i="0" u="none" strike="noStrike" kern="1200" cap="none" spc="0" baseline="0" dirty="0">
              <a:solidFill>
                <a:srgbClr val="000000"/>
              </a:solidFill>
              <a:uFillTx/>
              <a:latin typeface="Nunito" pitchFamily="2"/>
            </a:endParaRPr>
          </a:p>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Nunito" pitchFamily="2"/>
                <a:ea typeface="Consolas"/>
                <a:cs typeface="Consolas"/>
              </a:rPr>
              <a:t> ApplicationContext ctx =  new  </a:t>
            </a:r>
            <a:r>
              <a:rPr lang="en-US" sz="1800" b="1" i="0" u="none" strike="noStrike" kern="1200" cap="none" spc="0" baseline="0" dirty="0">
                <a:solidFill>
                  <a:srgbClr val="0063BE"/>
                </a:solidFill>
                <a:uFillTx/>
                <a:latin typeface="Nunito" pitchFamily="2"/>
                <a:ea typeface="Consolas"/>
                <a:cs typeface="Consolas"/>
              </a:rPr>
              <a:t>AnnotationConfig</a:t>
            </a:r>
            <a:r>
              <a:rPr lang="en-US" sz="1800" b="0" i="0" u="none" strike="noStrike" kern="1200" cap="none" spc="0" baseline="0" dirty="0">
                <a:solidFill>
                  <a:srgbClr val="0063BE"/>
                </a:solidFill>
                <a:uFillTx/>
                <a:latin typeface="Nunito" pitchFamily="2"/>
                <a:ea typeface="Consolas"/>
                <a:cs typeface="Consolas"/>
              </a:rPr>
              <a:t>ApplicationContext</a:t>
            </a:r>
            <a:r>
              <a:rPr lang="en-US" sz="1800" b="0" i="0" u="none" strike="noStrike" kern="1200" cap="none" spc="0" baseline="0" dirty="0">
                <a:solidFill>
                  <a:srgbClr val="000000"/>
                </a:solidFill>
                <a:uFillTx/>
                <a:latin typeface="Nunito" pitchFamily="2"/>
                <a:ea typeface="Consolas"/>
                <a:cs typeface="Consolas"/>
              </a:rPr>
              <a:t>(</a:t>
            </a:r>
            <a:r>
              <a:rPr lang="en-US" sz="1800" b="1" i="0" u="none" strike="noStrike" kern="1200" cap="none" spc="0" baseline="0" dirty="0">
                <a:solidFill>
                  <a:srgbClr val="CC0099"/>
                </a:solidFill>
                <a:uFillTx/>
                <a:latin typeface="Nunito" pitchFamily="2"/>
                <a:ea typeface="Consolas"/>
                <a:cs typeface="Consolas"/>
              </a:rPr>
              <a:t>SpringMain</a:t>
            </a:r>
            <a:r>
              <a:rPr lang="en-US" sz="1800" b="0" i="0" u="none" strike="noStrike" kern="1200" cap="none" spc="0" baseline="0" dirty="0">
                <a:solidFill>
                  <a:srgbClr val="CC0099"/>
                </a:solidFill>
                <a:uFillTx/>
                <a:latin typeface="Nunito" pitchFamily="2"/>
                <a:ea typeface="Consolas"/>
                <a:cs typeface="Consolas"/>
              </a:rPr>
              <a:t>.class</a:t>
            </a:r>
            <a:r>
              <a:rPr lang="en-US" sz="1800" b="0" i="0" u="none" strike="noStrike" kern="1200" cap="none" spc="0" baseline="0" dirty="0">
                <a:solidFill>
                  <a:srgbClr val="000000"/>
                </a:solidFill>
                <a:uFillTx/>
                <a:latin typeface="Nunito" pitchFamily="2"/>
                <a:ea typeface="Consolas"/>
                <a:cs typeface="Consolas"/>
              </a:rPr>
              <a:t>);</a:t>
            </a:r>
          </a:p>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dirty="0">
                <a:solidFill>
                  <a:srgbClr val="000000"/>
                </a:solidFill>
                <a:latin typeface="Nunito" pitchFamily="2"/>
                <a:ea typeface="Consolas"/>
                <a:cs typeface="Consolas"/>
              </a:rPr>
              <a:t>}</a:t>
            </a:r>
            <a:endParaRPr lang="en-US" sz="1800" b="0" i="0" u="none" strike="noStrike" kern="1200" cap="none" spc="0" baseline="0" dirty="0">
              <a:solidFill>
                <a:srgbClr val="000000"/>
              </a:solidFill>
              <a:uFillTx/>
              <a:latin typeface="Nunito" pitchFamily="2"/>
              <a:ea typeface="Consolas"/>
              <a:cs typeface="Consolas"/>
            </a:endParaRPr>
          </a:p>
        </p:txBody>
      </p:sp>
    </p:spTree>
    <p:extLst>
      <p:ext uri="{BB962C8B-B14F-4D97-AF65-F5344CB8AC3E}">
        <p14:creationId xmlns:p14="http://schemas.microsoft.com/office/powerpoint/2010/main" val="183557477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3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01CA6-7B97-9D7E-80ED-C0A7DEC71C03}"/>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sp>
        <p:nvSpPr>
          <p:cNvPr id="3" name="Rectangle 4">
            <a:extLst>
              <a:ext uri="{FF2B5EF4-FFF2-40B4-BE49-F238E27FC236}">
                <a16:creationId xmlns:a16="http://schemas.microsoft.com/office/drawing/2014/main" id="{AC219766-C9CC-E4FE-E2CB-579E0B72FDE7}"/>
              </a:ext>
            </a:extLst>
          </p:cNvPr>
          <p:cNvSpPr/>
          <p:nvPr/>
        </p:nvSpPr>
        <p:spPr>
          <a:xfrm>
            <a:off x="486305" y="3429000"/>
            <a:ext cx="2674126"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Security</a:t>
            </a:r>
            <a:endParaRPr lang="en-US" sz="3200" b="0" i="0" u="none" strike="noStrike" kern="1200" cap="none" spc="0" baseline="0">
              <a:solidFill>
                <a:srgbClr val="000000"/>
              </a:solidFill>
              <a:uFillTx/>
              <a:latin typeface="Calibri"/>
            </a:endParaRPr>
          </a:p>
        </p:txBody>
      </p:sp>
      <p:cxnSp>
        <p:nvCxnSpPr>
          <p:cNvPr id="4" name="Straight Connector 9">
            <a:extLst>
              <a:ext uri="{FF2B5EF4-FFF2-40B4-BE49-F238E27FC236}">
                <a16:creationId xmlns:a16="http://schemas.microsoft.com/office/drawing/2014/main" id="{6280B643-33DE-A784-C402-3111B5CDF0C8}"/>
              </a:ext>
            </a:extLst>
          </p:cNvPr>
          <p:cNvCxnSpPr/>
          <p:nvPr/>
        </p:nvCxnSpPr>
        <p:spPr>
          <a:xfrm>
            <a:off x="4377845" y="1259814"/>
            <a:ext cx="7112798" cy="0"/>
          </a:xfrm>
          <a:prstGeom prst="straightConnector1">
            <a:avLst/>
          </a:prstGeom>
          <a:noFill/>
          <a:ln w="6345" cap="flat">
            <a:solidFill>
              <a:srgbClr val="4472C4"/>
            </a:solidFill>
            <a:prstDash val="solid"/>
            <a:miter/>
          </a:ln>
        </p:spPr>
      </p:cxnSp>
      <p:cxnSp>
        <p:nvCxnSpPr>
          <p:cNvPr id="5" name="Straight Connector 9">
            <a:extLst>
              <a:ext uri="{FF2B5EF4-FFF2-40B4-BE49-F238E27FC236}">
                <a16:creationId xmlns:a16="http://schemas.microsoft.com/office/drawing/2014/main" id="{3B84D4AB-9B70-D155-156E-E1D6D372BCC9}"/>
              </a:ext>
            </a:extLst>
          </p:cNvPr>
          <p:cNvCxnSpPr/>
          <p:nvPr/>
        </p:nvCxnSpPr>
        <p:spPr>
          <a:xfrm>
            <a:off x="4219224" y="6195709"/>
            <a:ext cx="7112798" cy="0"/>
          </a:xfrm>
          <a:prstGeom prst="straightConnector1">
            <a:avLst/>
          </a:prstGeom>
          <a:noFill/>
          <a:ln w="6345" cap="flat">
            <a:solidFill>
              <a:srgbClr val="4472C4"/>
            </a:solidFill>
            <a:prstDash val="solid"/>
            <a:miter/>
          </a:ln>
        </p:spPr>
      </p:cxnSp>
      <p:pic>
        <p:nvPicPr>
          <p:cNvPr id="6" name="Picture 12">
            <a:extLst>
              <a:ext uri="{FF2B5EF4-FFF2-40B4-BE49-F238E27FC236}">
                <a16:creationId xmlns:a16="http://schemas.microsoft.com/office/drawing/2014/main" id="{FA530004-8BC6-A1C2-E444-31EA406DD30E}"/>
              </a:ext>
            </a:extLst>
          </p:cNvPr>
          <p:cNvPicPr>
            <a:picLocks noChangeAspect="1"/>
          </p:cNvPicPr>
          <p:nvPr/>
        </p:nvPicPr>
        <p:blipFill>
          <a:blip r:embed="rId3"/>
          <a:stretch>
            <a:fillRect/>
          </a:stretch>
        </p:blipFill>
        <p:spPr>
          <a:xfrm>
            <a:off x="4019199" y="1598627"/>
            <a:ext cx="7895642" cy="4055464"/>
          </a:xfrm>
          <a:prstGeom prst="rect">
            <a:avLst/>
          </a:prstGeom>
          <a:noFill/>
          <a:ln cap="flat">
            <a:noFill/>
          </a:ln>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32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FEF16-E1C7-81DF-5413-10E6A7E89CD3}"/>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sp>
        <p:nvSpPr>
          <p:cNvPr id="3" name="Rectangle 4">
            <a:extLst>
              <a:ext uri="{FF2B5EF4-FFF2-40B4-BE49-F238E27FC236}">
                <a16:creationId xmlns:a16="http://schemas.microsoft.com/office/drawing/2014/main" id="{BFFE4F74-F689-ADB6-0D81-BE3542A259CA}"/>
              </a:ext>
            </a:extLst>
          </p:cNvPr>
          <p:cNvSpPr/>
          <p:nvPr/>
        </p:nvSpPr>
        <p:spPr>
          <a:xfrm>
            <a:off x="486305" y="3429000"/>
            <a:ext cx="2674126"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Security</a:t>
            </a:r>
            <a:endParaRPr lang="en-US" sz="3200" b="0" i="0" u="none" strike="noStrike" kern="1200" cap="none" spc="0" baseline="0">
              <a:solidFill>
                <a:srgbClr val="000000"/>
              </a:solidFill>
              <a:uFillTx/>
              <a:latin typeface="Calibri"/>
            </a:endParaRPr>
          </a:p>
        </p:txBody>
      </p:sp>
      <p:cxnSp>
        <p:nvCxnSpPr>
          <p:cNvPr id="4" name="Straight Connector 9">
            <a:extLst>
              <a:ext uri="{FF2B5EF4-FFF2-40B4-BE49-F238E27FC236}">
                <a16:creationId xmlns:a16="http://schemas.microsoft.com/office/drawing/2014/main" id="{9A8D66AD-8784-C157-960F-CE1A34F001DC}"/>
              </a:ext>
            </a:extLst>
          </p:cNvPr>
          <p:cNvCxnSpPr/>
          <p:nvPr/>
        </p:nvCxnSpPr>
        <p:spPr>
          <a:xfrm>
            <a:off x="3994373" y="2196617"/>
            <a:ext cx="7112798" cy="0"/>
          </a:xfrm>
          <a:prstGeom prst="straightConnector1">
            <a:avLst/>
          </a:prstGeom>
          <a:noFill/>
          <a:ln w="6345" cap="flat">
            <a:solidFill>
              <a:srgbClr val="4472C4"/>
            </a:solidFill>
            <a:prstDash val="solid"/>
            <a:miter/>
          </a:ln>
        </p:spPr>
      </p:cxnSp>
      <p:cxnSp>
        <p:nvCxnSpPr>
          <p:cNvPr id="5" name="Straight Connector 9">
            <a:extLst>
              <a:ext uri="{FF2B5EF4-FFF2-40B4-BE49-F238E27FC236}">
                <a16:creationId xmlns:a16="http://schemas.microsoft.com/office/drawing/2014/main" id="{40BC6359-277F-08D6-7F60-841A8089C678}"/>
              </a:ext>
            </a:extLst>
          </p:cNvPr>
          <p:cNvCxnSpPr/>
          <p:nvPr/>
        </p:nvCxnSpPr>
        <p:spPr>
          <a:xfrm>
            <a:off x="4206395" y="6438592"/>
            <a:ext cx="7112798" cy="0"/>
          </a:xfrm>
          <a:prstGeom prst="straightConnector1">
            <a:avLst/>
          </a:prstGeom>
          <a:noFill/>
          <a:ln w="6345" cap="flat">
            <a:solidFill>
              <a:srgbClr val="4472C4"/>
            </a:solidFill>
            <a:prstDash val="solid"/>
            <a:miter/>
          </a:ln>
        </p:spPr>
      </p:cxnSp>
      <p:sp>
        <p:nvSpPr>
          <p:cNvPr id="6" name="TextBox 3">
            <a:extLst>
              <a:ext uri="{FF2B5EF4-FFF2-40B4-BE49-F238E27FC236}">
                <a16:creationId xmlns:a16="http://schemas.microsoft.com/office/drawing/2014/main" id="{E7D9460B-227C-2DF7-D09F-77F172CA997F}"/>
              </a:ext>
            </a:extLst>
          </p:cNvPr>
          <p:cNvSpPr txBox="1"/>
          <p:nvPr/>
        </p:nvSpPr>
        <p:spPr>
          <a:xfrm>
            <a:off x="3994373" y="1796503"/>
            <a:ext cx="4897041" cy="400114"/>
          </a:xfrm>
          <a:prstGeom prst="rect">
            <a:avLst/>
          </a:prstGeom>
          <a:noFill/>
          <a:ln cap="flat">
            <a:noFill/>
          </a:ln>
        </p:spPr>
        <p:txBody>
          <a:bodyPr vert="horz" wrap="square" lIns="91440" tIns="45720" rIns="91440" bIns="45720" anchor="t" anchorCtr="0" compatLnSpc="1">
            <a:spAutoFit/>
          </a:bodyPr>
          <a:lstStyle/>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Spring Security</a:t>
            </a:r>
          </a:p>
        </p:txBody>
      </p:sp>
      <p:sp>
        <p:nvSpPr>
          <p:cNvPr id="7" name="TextBox 8">
            <a:extLst>
              <a:ext uri="{FF2B5EF4-FFF2-40B4-BE49-F238E27FC236}">
                <a16:creationId xmlns:a16="http://schemas.microsoft.com/office/drawing/2014/main" id="{58091FFD-F640-9378-E112-ECDB19E67C6B}"/>
              </a:ext>
            </a:extLst>
          </p:cNvPr>
          <p:cNvSpPr txBox="1"/>
          <p:nvPr/>
        </p:nvSpPr>
        <p:spPr>
          <a:xfrm>
            <a:off x="3994373" y="2412059"/>
            <a:ext cx="6093616" cy="369335"/>
          </a:xfrm>
          <a:prstGeom prst="rect">
            <a:avLst/>
          </a:prstGeom>
          <a:noFill/>
          <a:ln cap="flat">
            <a:noFill/>
          </a:ln>
        </p:spPr>
        <p:txBody>
          <a:bodyPr vert="horz" wrap="square" lIns="91440" tIns="45720" rIns="91440" bIns="45720" anchor="t" anchorCtr="0" compatLnSpc="1">
            <a:spAutoFit/>
          </a:bodyPr>
          <a:lstStyle/>
          <a:p>
            <a:pPr marL="342900" marR="0" lvl="0" indent="-342900" algn="just" defTabSz="914400" rtl="0" fontAlgn="auto" hangingPunct="1">
              <a:lnSpc>
                <a:spcPct val="100000"/>
              </a:lnSpc>
              <a:spcBef>
                <a:spcPts val="0"/>
              </a:spcBef>
              <a:spcAft>
                <a:spcPts val="0"/>
              </a:spcAft>
              <a:buSzPct val="100000"/>
              <a:buFont typeface="Aptos Display"/>
              <a:buAutoNum type="arabicPeriod"/>
              <a:tabLst/>
              <a:defRPr sz="1800" b="0" i="0" u="none" strike="noStrike" kern="0" cap="none" spc="0" baseline="0">
                <a:solidFill>
                  <a:srgbClr val="000000"/>
                </a:solidFill>
                <a:uFillTx/>
              </a:defRPr>
            </a:pPr>
            <a:r>
              <a:rPr lang="en-IL" sz="1800" b="1" i="0" u="none" strike="noStrike" kern="1200" cap="none" spc="0" baseline="0">
                <a:solidFill>
                  <a:srgbClr val="A64D79"/>
                </a:solidFill>
                <a:uFillTx/>
                <a:latin typeface="arial" pitchFamily="34"/>
              </a:rPr>
              <a:t>🧑‍💼 </a:t>
            </a:r>
            <a:r>
              <a:rPr lang="en-US" sz="1800" b="1" i="0" u="none" strike="noStrike" kern="1200" cap="none" spc="0" baseline="0">
                <a:solidFill>
                  <a:srgbClr val="374151"/>
                </a:solidFill>
                <a:uFillTx/>
                <a:latin typeface="Nunito" pitchFamily="2"/>
              </a:rPr>
              <a:t>User Authentication:</a:t>
            </a:r>
          </a:p>
        </p:txBody>
      </p:sp>
      <p:sp>
        <p:nvSpPr>
          <p:cNvPr id="8" name="TextBox 10">
            <a:extLst>
              <a:ext uri="{FF2B5EF4-FFF2-40B4-BE49-F238E27FC236}">
                <a16:creationId xmlns:a16="http://schemas.microsoft.com/office/drawing/2014/main" id="{D8CFDA1E-EFE3-377E-E4CF-619BE40944C4}"/>
              </a:ext>
            </a:extLst>
          </p:cNvPr>
          <p:cNvSpPr txBox="1"/>
          <p:nvPr/>
        </p:nvSpPr>
        <p:spPr>
          <a:xfrm>
            <a:off x="4206395" y="2996836"/>
            <a:ext cx="6900775" cy="64633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Nunito" pitchFamily="2"/>
              </a:rPr>
              <a:t>A user provides their credentials (e.g., username and password) to the server during login.</a:t>
            </a:r>
            <a:endParaRPr lang="-" sz="1800" b="0" i="0" u="none" strike="noStrike" kern="1200" cap="none" spc="0" baseline="0">
              <a:solidFill>
                <a:srgbClr val="374151"/>
              </a:solidFill>
              <a:uFillTx/>
              <a:latin typeface="Nunito" pitchFamily="2"/>
            </a:endParaRPr>
          </a:p>
        </p:txBody>
      </p:sp>
      <p:sp>
        <p:nvSpPr>
          <p:cNvPr id="9" name="TextBox 13">
            <a:extLst>
              <a:ext uri="{FF2B5EF4-FFF2-40B4-BE49-F238E27FC236}">
                <a16:creationId xmlns:a16="http://schemas.microsoft.com/office/drawing/2014/main" id="{06648296-5B03-F026-1A7D-37107FB6E9FF}"/>
              </a:ext>
            </a:extLst>
          </p:cNvPr>
          <p:cNvSpPr txBox="1"/>
          <p:nvPr/>
        </p:nvSpPr>
        <p:spPr>
          <a:xfrm>
            <a:off x="4075334" y="4240658"/>
            <a:ext cx="6093616" cy="369335"/>
          </a:xfrm>
          <a:prstGeom prst="rect">
            <a:avLst/>
          </a:prstGeom>
          <a:noFill/>
          <a:ln cap="flat">
            <a:noFill/>
          </a:ln>
        </p:spPr>
        <p:txBody>
          <a:bodyPr vert="horz" wrap="square" lIns="91440" tIns="45720" rIns="91440" bIns="45720" anchor="t" anchorCtr="0" compatLnSpc="1">
            <a:spAutoFit/>
          </a:bodyPr>
          <a:lstStyle/>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A64D79"/>
                </a:solidFill>
                <a:uFillTx/>
                <a:latin typeface="arial" pitchFamily="34"/>
              </a:rPr>
              <a:t>2. </a:t>
            </a:r>
            <a:r>
              <a:rPr lang="en-IL" sz="1800" b="1" i="0" u="none" strike="noStrike" kern="1200" cap="none" spc="0" baseline="0">
                <a:solidFill>
                  <a:srgbClr val="A64D79"/>
                </a:solidFill>
                <a:uFillTx/>
                <a:latin typeface="arial" pitchFamily="34"/>
              </a:rPr>
              <a:t>🎫 </a:t>
            </a:r>
            <a:r>
              <a:rPr lang="en-US" sz="1800" b="1" i="0" u="none" strike="noStrike" kern="1200" cap="none" spc="0" baseline="0">
                <a:solidFill>
                  <a:srgbClr val="374151"/>
                </a:solidFill>
                <a:uFillTx/>
                <a:latin typeface="Nunito" pitchFamily="2"/>
              </a:rPr>
              <a:t>Token Generation: </a:t>
            </a:r>
          </a:p>
        </p:txBody>
      </p:sp>
      <p:sp>
        <p:nvSpPr>
          <p:cNvPr id="10" name="TextBox 15">
            <a:extLst>
              <a:ext uri="{FF2B5EF4-FFF2-40B4-BE49-F238E27FC236}">
                <a16:creationId xmlns:a16="http://schemas.microsoft.com/office/drawing/2014/main" id="{8162CBEC-A5B2-7CB7-2255-888F1B5280AE}"/>
              </a:ext>
            </a:extLst>
          </p:cNvPr>
          <p:cNvSpPr txBox="1"/>
          <p:nvPr/>
        </p:nvSpPr>
        <p:spPr>
          <a:xfrm>
            <a:off x="4206395" y="4838154"/>
            <a:ext cx="6093616" cy="1200332"/>
          </a:xfrm>
          <a:prstGeom prst="rect">
            <a:avLst/>
          </a:prstGeom>
          <a:noFill/>
          <a:ln cap="flat">
            <a:noFill/>
          </a:ln>
        </p:spPr>
        <p:txBody>
          <a:bodyPr vert="horz" wrap="square" lIns="91440" tIns="45720" rIns="91440" bIns="45720" anchor="t" anchorCtr="0" compatLnSpc="1">
            <a:spAutoFit/>
          </a:bodyPr>
          <a:lstStyle/>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Nunito" pitchFamily="2"/>
              </a:rPr>
              <a:t>Upon successful authentication, the server creates a JWT containing information about the user (claims), such as their user ID, roles, and other relevant data. This information is stored in the token's payload.</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3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6F76A-1731-43CC-8D42-684FBE080A3D}"/>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sp>
        <p:nvSpPr>
          <p:cNvPr id="3" name="Rectangle 4">
            <a:extLst>
              <a:ext uri="{FF2B5EF4-FFF2-40B4-BE49-F238E27FC236}">
                <a16:creationId xmlns:a16="http://schemas.microsoft.com/office/drawing/2014/main" id="{04985270-4980-8069-2B9B-76B1C43C6FAF}"/>
              </a:ext>
            </a:extLst>
          </p:cNvPr>
          <p:cNvSpPr/>
          <p:nvPr/>
        </p:nvSpPr>
        <p:spPr>
          <a:xfrm>
            <a:off x="486305" y="3429000"/>
            <a:ext cx="2674126"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Security</a:t>
            </a:r>
            <a:endParaRPr lang="en-US" sz="3200" b="0" i="0" u="none" strike="noStrike" kern="1200" cap="none" spc="0" baseline="0">
              <a:solidFill>
                <a:srgbClr val="000000"/>
              </a:solidFill>
              <a:uFillTx/>
              <a:latin typeface="Calibri"/>
            </a:endParaRPr>
          </a:p>
        </p:txBody>
      </p:sp>
      <p:cxnSp>
        <p:nvCxnSpPr>
          <p:cNvPr id="4" name="Straight Connector 9">
            <a:extLst>
              <a:ext uri="{FF2B5EF4-FFF2-40B4-BE49-F238E27FC236}">
                <a16:creationId xmlns:a16="http://schemas.microsoft.com/office/drawing/2014/main" id="{5E9F3B3D-DED3-9B3F-F3FA-D05AC4E741A2}"/>
              </a:ext>
            </a:extLst>
          </p:cNvPr>
          <p:cNvCxnSpPr/>
          <p:nvPr/>
        </p:nvCxnSpPr>
        <p:spPr>
          <a:xfrm>
            <a:off x="3994373" y="2196617"/>
            <a:ext cx="7112798" cy="0"/>
          </a:xfrm>
          <a:prstGeom prst="straightConnector1">
            <a:avLst/>
          </a:prstGeom>
          <a:noFill/>
          <a:ln w="6345" cap="flat">
            <a:solidFill>
              <a:srgbClr val="4472C4"/>
            </a:solidFill>
            <a:prstDash val="solid"/>
            <a:miter/>
          </a:ln>
        </p:spPr>
      </p:cxnSp>
      <p:cxnSp>
        <p:nvCxnSpPr>
          <p:cNvPr id="5" name="Straight Connector 9">
            <a:extLst>
              <a:ext uri="{FF2B5EF4-FFF2-40B4-BE49-F238E27FC236}">
                <a16:creationId xmlns:a16="http://schemas.microsoft.com/office/drawing/2014/main" id="{5A4190E3-3DDC-BF57-F971-90B893AD554E}"/>
              </a:ext>
            </a:extLst>
          </p:cNvPr>
          <p:cNvCxnSpPr/>
          <p:nvPr/>
        </p:nvCxnSpPr>
        <p:spPr>
          <a:xfrm>
            <a:off x="4206395" y="6438592"/>
            <a:ext cx="7112798" cy="0"/>
          </a:xfrm>
          <a:prstGeom prst="straightConnector1">
            <a:avLst/>
          </a:prstGeom>
          <a:noFill/>
          <a:ln w="6345" cap="flat">
            <a:solidFill>
              <a:srgbClr val="4472C4"/>
            </a:solidFill>
            <a:prstDash val="solid"/>
            <a:miter/>
          </a:ln>
        </p:spPr>
      </p:cxnSp>
      <p:sp>
        <p:nvSpPr>
          <p:cNvPr id="6" name="TextBox 3">
            <a:extLst>
              <a:ext uri="{FF2B5EF4-FFF2-40B4-BE49-F238E27FC236}">
                <a16:creationId xmlns:a16="http://schemas.microsoft.com/office/drawing/2014/main" id="{017DDCBB-14AA-645F-995C-4A654B26E0CB}"/>
              </a:ext>
            </a:extLst>
          </p:cNvPr>
          <p:cNvSpPr txBox="1"/>
          <p:nvPr/>
        </p:nvSpPr>
        <p:spPr>
          <a:xfrm>
            <a:off x="3994373" y="1796503"/>
            <a:ext cx="4897041" cy="400114"/>
          </a:xfrm>
          <a:prstGeom prst="rect">
            <a:avLst/>
          </a:prstGeom>
          <a:noFill/>
          <a:ln cap="flat">
            <a:noFill/>
          </a:ln>
        </p:spPr>
        <p:txBody>
          <a:bodyPr vert="horz" wrap="square" lIns="91440" tIns="45720" rIns="91440" bIns="45720" anchor="t" anchorCtr="0" compatLnSpc="1">
            <a:spAutoFit/>
          </a:bodyPr>
          <a:lstStyle/>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Spring Security</a:t>
            </a:r>
          </a:p>
        </p:txBody>
      </p:sp>
      <p:sp>
        <p:nvSpPr>
          <p:cNvPr id="7" name="TextBox 8">
            <a:extLst>
              <a:ext uri="{FF2B5EF4-FFF2-40B4-BE49-F238E27FC236}">
                <a16:creationId xmlns:a16="http://schemas.microsoft.com/office/drawing/2014/main" id="{E55EE61B-768A-5110-5283-7DC0DC5D7656}"/>
              </a:ext>
            </a:extLst>
          </p:cNvPr>
          <p:cNvSpPr txBox="1"/>
          <p:nvPr/>
        </p:nvSpPr>
        <p:spPr>
          <a:xfrm>
            <a:off x="3994373" y="2412059"/>
            <a:ext cx="6093616" cy="369335"/>
          </a:xfrm>
          <a:prstGeom prst="rect">
            <a:avLst/>
          </a:prstGeom>
          <a:noFill/>
          <a:ln cap="flat">
            <a:noFill/>
          </a:ln>
        </p:spPr>
        <p:txBody>
          <a:bodyPr vert="horz" wrap="square" lIns="91440" tIns="45720" rIns="91440" bIns="45720" anchor="t" anchorCtr="0" compatLnSpc="1">
            <a:spAutoFit/>
          </a:bodyPr>
          <a:lstStyle/>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A64D79"/>
                </a:solidFill>
                <a:uFillTx/>
                <a:latin typeface="arial" pitchFamily="34"/>
              </a:rPr>
              <a:t>3. </a:t>
            </a:r>
            <a:r>
              <a:rPr lang="en-IL" sz="1800" b="1" i="0" u="none" strike="noStrike" kern="1200" cap="none" spc="0" baseline="0">
                <a:solidFill>
                  <a:srgbClr val="A64D79"/>
                </a:solidFill>
                <a:uFillTx/>
                <a:latin typeface="arial" pitchFamily="34"/>
              </a:rPr>
              <a:t>🖋️ </a:t>
            </a:r>
            <a:r>
              <a:rPr lang="en-US" sz="1800" b="1" i="0" u="none" strike="noStrike" kern="1200" cap="none" spc="0" baseline="0">
                <a:solidFill>
                  <a:srgbClr val="A64D79"/>
                </a:solidFill>
                <a:uFillTx/>
                <a:latin typeface="arial" pitchFamily="34"/>
              </a:rPr>
              <a:t>Token Signing</a:t>
            </a:r>
            <a:r>
              <a:rPr lang="en-US" sz="1800" b="0" i="0" u="none" strike="noStrike" kern="1200" cap="none" spc="0" baseline="0">
                <a:solidFill>
                  <a:srgbClr val="222222"/>
                </a:solidFill>
                <a:uFillTx/>
                <a:latin typeface="arial" pitchFamily="34"/>
              </a:rPr>
              <a:t>: </a:t>
            </a:r>
          </a:p>
        </p:txBody>
      </p:sp>
      <p:sp>
        <p:nvSpPr>
          <p:cNvPr id="8" name="TextBox 10">
            <a:extLst>
              <a:ext uri="{FF2B5EF4-FFF2-40B4-BE49-F238E27FC236}">
                <a16:creationId xmlns:a16="http://schemas.microsoft.com/office/drawing/2014/main" id="{D7AE3E88-F3A8-E5C1-D659-A389DA145F4D}"/>
              </a:ext>
            </a:extLst>
          </p:cNvPr>
          <p:cNvSpPr txBox="1"/>
          <p:nvPr/>
        </p:nvSpPr>
        <p:spPr>
          <a:xfrm>
            <a:off x="4075334" y="2996836"/>
            <a:ext cx="6900775" cy="646334"/>
          </a:xfrm>
          <a:prstGeom prst="rect">
            <a:avLst/>
          </a:prstGeom>
          <a:noFill/>
          <a:ln cap="flat">
            <a:noFill/>
          </a:ln>
        </p:spPr>
        <p:txBody>
          <a:bodyPr vert="horz" wrap="square" lIns="91440" tIns="45720" rIns="91440" bIns="45720" anchor="t" anchorCtr="0" compatLnSpc="1">
            <a:spAutoFit/>
          </a:bodyPr>
          <a:lstStyle/>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Nunito" pitchFamily="2"/>
              </a:rPr>
              <a:t>The server signs the JWT using a secret key. This signature ensures that the token hasn't been tampered with.</a:t>
            </a:r>
          </a:p>
        </p:txBody>
      </p:sp>
      <p:sp>
        <p:nvSpPr>
          <p:cNvPr id="9" name="TextBox 13">
            <a:extLst>
              <a:ext uri="{FF2B5EF4-FFF2-40B4-BE49-F238E27FC236}">
                <a16:creationId xmlns:a16="http://schemas.microsoft.com/office/drawing/2014/main" id="{E59660FF-8B82-A4EC-3497-28E13FCC0D3D}"/>
              </a:ext>
            </a:extLst>
          </p:cNvPr>
          <p:cNvSpPr txBox="1"/>
          <p:nvPr/>
        </p:nvSpPr>
        <p:spPr>
          <a:xfrm>
            <a:off x="4075334" y="4240658"/>
            <a:ext cx="6093616" cy="369335"/>
          </a:xfrm>
          <a:prstGeom prst="rect">
            <a:avLst/>
          </a:prstGeom>
          <a:noFill/>
          <a:ln cap="flat">
            <a:noFill/>
          </a:ln>
        </p:spPr>
        <p:txBody>
          <a:bodyPr vert="horz" wrap="square" lIns="91440" tIns="45720" rIns="91440" bIns="45720" anchor="t" anchorCtr="0" compatLnSpc="1">
            <a:spAutoFit/>
          </a:bodyPr>
          <a:lstStyle/>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A64D79"/>
                </a:solidFill>
                <a:uFillTx/>
                <a:latin typeface="arial" pitchFamily="34"/>
              </a:rPr>
              <a:t>4. </a:t>
            </a:r>
            <a:r>
              <a:rPr lang="en-IL" sz="1800" b="1" i="0" u="none" strike="noStrike" kern="1200" cap="none" spc="0" baseline="0">
                <a:solidFill>
                  <a:srgbClr val="A64D79"/>
                </a:solidFill>
                <a:uFillTx/>
                <a:latin typeface="arial" pitchFamily="34"/>
              </a:rPr>
              <a:t>📨 </a:t>
            </a:r>
            <a:r>
              <a:rPr lang="en-US" sz="1800" b="1" i="0" u="none" strike="noStrike" kern="1200" cap="none" spc="0" baseline="0">
                <a:solidFill>
                  <a:srgbClr val="A64D79"/>
                </a:solidFill>
                <a:uFillTx/>
                <a:latin typeface="arial" pitchFamily="34"/>
              </a:rPr>
              <a:t>Token Response</a:t>
            </a:r>
            <a:r>
              <a:rPr lang="en-US" sz="1800" b="0" i="0" u="none" strike="noStrike" kern="1200" cap="none" spc="0" baseline="0">
                <a:solidFill>
                  <a:srgbClr val="222222"/>
                </a:solidFill>
                <a:uFillTx/>
                <a:latin typeface="arial" pitchFamily="34"/>
              </a:rPr>
              <a:t>:</a:t>
            </a:r>
            <a:endParaRPr lang="en-US" sz="1800" b="1" i="0" u="none" strike="noStrike" kern="1200" cap="none" spc="0" baseline="0">
              <a:solidFill>
                <a:srgbClr val="374151"/>
              </a:solidFill>
              <a:uFillTx/>
              <a:latin typeface="Nunito" pitchFamily="2"/>
            </a:endParaRPr>
          </a:p>
        </p:txBody>
      </p:sp>
      <p:sp>
        <p:nvSpPr>
          <p:cNvPr id="10" name="TextBox 15">
            <a:extLst>
              <a:ext uri="{FF2B5EF4-FFF2-40B4-BE49-F238E27FC236}">
                <a16:creationId xmlns:a16="http://schemas.microsoft.com/office/drawing/2014/main" id="{6EF85CB1-7BFA-8770-EBB2-7544E08133B7}"/>
              </a:ext>
            </a:extLst>
          </p:cNvPr>
          <p:cNvSpPr txBox="1"/>
          <p:nvPr/>
        </p:nvSpPr>
        <p:spPr>
          <a:xfrm>
            <a:off x="4206395" y="4838154"/>
            <a:ext cx="6093616" cy="646334"/>
          </a:xfrm>
          <a:prstGeom prst="rect">
            <a:avLst/>
          </a:prstGeom>
          <a:noFill/>
          <a:ln cap="flat">
            <a:noFill/>
          </a:ln>
        </p:spPr>
        <p:txBody>
          <a:bodyPr vert="horz" wrap="square" lIns="91440" tIns="45720" rIns="91440" bIns="45720" anchor="t" anchorCtr="0" compatLnSpc="1">
            <a:spAutoFit/>
          </a:bodyPr>
          <a:lstStyle/>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Nunito" pitchFamily="2"/>
              </a:rPr>
              <a:t>The server sends the JWT to the client, typically in an HTTP response, as part of the login response.</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32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6C652-FFEF-4533-9159-BE8500930BE1}"/>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sp>
        <p:nvSpPr>
          <p:cNvPr id="3" name="Rectangle 4">
            <a:extLst>
              <a:ext uri="{FF2B5EF4-FFF2-40B4-BE49-F238E27FC236}">
                <a16:creationId xmlns:a16="http://schemas.microsoft.com/office/drawing/2014/main" id="{A7D9D180-C1BC-E242-3821-760FE0357617}"/>
              </a:ext>
            </a:extLst>
          </p:cNvPr>
          <p:cNvSpPr/>
          <p:nvPr/>
        </p:nvSpPr>
        <p:spPr>
          <a:xfrm>
            <a:off x="486305" y="3429000"/>
            <a:ext cx="2674126"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Security</a:t>
            </a:r>
            <a:endParaRPr lang="en-US" sz="3200" b="0" i="0" u="none" strike="noStrike" kern="1200" cap="none" spc="0" baseline="0">
              <a:solidFill>
                <a:srgbClr val="000000"/>
              </a:solidFill>
              <a:uFillTx/>
              <a:latin typeface="Calibri"/>
            </a:endParaRPr>
          </a:p>
        </p:txBody>
      </p:sp>
      <p:cxnSp>
        <p:nvCxnSpPr>
          <p:cNvPr id="4" name="Straight Connector 9">
            <a:extLst>
              <a:ext uri="{FF2B5EF4-FFF2-40B4-BE49-F238E27FC236}">
                <a16:creationId xmlns:a16="http://schemas.microsoft.com/office/drawing/2014/main" id="{5AFD68AE-EE65-F89A-47DF-B86D9F15AD5E}"/>
              </a:ext>
            </a:extLst>
          </p:cNvPr>
          <p:cNvCxnSpPr/>
          <p:nvPr/>
        </p:nvCxnSpPr>
        <p:spPr>
          <a:xfrm>
            <a:off x="3994373" y="2196617"/>
            <a:ext cx="7112798" cy="0"/>
          </a:xfrm>
          <a:prstGeom prst="straightConnector1">
            <a:avLst/>
          </a:prstGeom>
          <a:noFill/>
          <a:ln w="6345" cap="flat">
            <a:solidFill>
              <a:srgbClr val="4472C4"/>
            </a:solidFill>
            <a:prstDash val="solid"/>
            <a:miter/>
          </a:ln>
        </p:spPr>
      </p:cxnSp>
      <p:cxnSp>
        <p:nvCxnSpPr>
          <p:cNvPr id="5" name="Straight Connector 9">
            <a:extLst>
              <a:ext uri="{FF2B5EF4-FFF2-40B4-BE49-F238E27FC236}">
                <a16:creationId xmlns:a16="http://schemas.microsoft.com/office/drawing/2014/main" id="{0EC06D36-30FA-1BC7-6A32-3CB8346ADB4C}"/>
              </a:ext>
            </a:extLst>
          </p:cNvPr>
          <p:cNvCxnSpPr/>
          <p:nvPr/>
        </p:nvCxnSpPr>
        <p:spPr>
          <a:xfrm>
            <a:off x="4075334" y="6252859"/>
            <a:ext cx="7112798" cy="0"/>
          </a:xfrm>
          <a:prstGeom prst="straightConnector1">
            <a:avLst/>
          </a:prstGeom>
          <a:noFill/>
          <a:ln w="6345" cap="flat">
            <a:solidFill>
              <a:srgbClr val="4472C4"/>
            </a:solidFill>
            <a:prstDash val="solid"/>
            <a:miter/>
          </a:ln>
        </p:spPr>
      </p:cxnSp>
      <p:sp>
        <p:nvSpPr>
          <p:cNvPr id="6" name="TextBox 3">
            <a:extLst>
              <a:ext uri="{FF2B5EF4-FFF2-40B4-BE49-F238E27FC236}">
                <a16:creationId xmlns:a16="http://schemas.microsoft.com/office/drawing/2014/main" id="{DAF7054B-7D48-A6A9-0731-BC33557B6C4A}"/>
              </a:ext>
            </a:extLst>
          </p:cNvPr>
          <p:cNvSpPr txBox="1"/>
          <p:nvPr/>
        </p:nvSpPr>
        <p:spPr>
          <a:xfrm>
            <a:off x="3994373" y="1796503"/>
            <a:ext cx="4897041" cy="400114"/>
          </a:xfrm>
          <a:prstGeom prst="rect">
            <a:avLst/>
          </a:prstGeom>
          <a:noFill/>
          <a:ln cap="flat">
            <a:noFill/>
          </a:ln>
        </p:spPr>
        <p:txBody>
          <a:bodyPr vert="horz" wrap="square" lIns="91440" tIns="45720" rIns="91440" bIns="45720" anchor="t" anchorCtr="0" compatLnSpc="1">
            <a:spAutoFit/>
          </a:bodyPr>
          <a:lstStyle/>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Spring Security</a:t>
            </a:r>
          </a:p>
        </p:txBody>
      </p:sp>
      <p:sp>
        <p:nvSpPr>
          <p:cNvPr id="7" name="TextBox 8">
            <a:extLst>
              <a:ext uri="{FF2B5EF4-FFF2-40B4-BE49-F238E27FC236}">
                <a16:creationId xmlns:a16="http://schemas.microsoft.com/office/drawing/2014/main" id="{B442DDF3-D9DA-7E57-81F8-F22A04FDD3EB}"/>
              </a:ext>
            </a:extLst>
          </p:cNvPr>
          <p:cNvSpPr txBox="1"/>
          <p:nvPr/>
        </p:nvSpPr>
        <p:spPr>
          <a:xfrm>
            <a:off x="3994373" y="2412059"/>
            <a:ext cx="6093616" cy="369335"/>
          </a:xfrm>
          <a:prstGeom prst="rect">
            <a:avLst/>
          </a:prstGeom>
          <a:noFill/>
          <a:ln cap="flat">
            <a:noFill/>
          </a:ln>
        </p:spPr>
        <p:txBody>
          <a:bodyPr vert="horz" wrap="square" lIns="91440" tIns="45720" rIns="91440" bIns="45720" anchor="t" anchorCtr="0" compatLnSpc="1">
            <a:spAutoFit/>
          </a:bodyPr>
          <a:lstStyle/>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A64D79"/>
                </a:solidFill>
                <a:uFillTx/>
                <a:latin typeface="arial" pitchFamily="34"/>
              </a:rPr>
              <a:t>5. </a:t>
            </a:r>
            <a:r>
              <a:rPr lang="en-IL" sz="1800" b="1" i="0" u="none" strike="noStrike" kern="1200" cap="none" spc="0" baseline="0">
                <a:solidFill>
                  <a:srgbClr val="A64D79"/>
                </a:solidFill>
                <a:uFillTx/>
                <a:latin typeface="arial" pitchFamily="34"/>
              </a:rPr>
              <a:t>💼 </a:t>
            </a:r>
            <a:r>
              <a:rPr lang="en-US" sz="1800" b="1" i="0" u="none" strike="noStrike" kern="1200" cap="none" spc="0" baseline="0">
                <a:solidFill>
                  <a:srgbClr val="A64D79"/>
                </a:solidFill>
                <a:uFillTx/>
                <a:latin typeface="arial" pitchFamily="34"/>
              </a:rPr>
              <a:t>Client-Side Storage</a:t>
            </a:r>
            <a:r>
              <a:rPr lang="en-US" sz="1800" b="0" i="0" u="none" strike="noStrike" kern="1200" cap="none" spc="0" baseline="0">
                <a:solidFill>
                  <a:srgbClr val="222222"/>
                </a:solidFill>
                <a:uFillTx/>
                <a:latin typeface="arial" pitchFamily="34"/>
              </a:rPr>
              <a:t>:</a:t>
            </a:r>
          </a:p>
        </p:txBody>
      </p:sp>
      <p:sp>
        <p:nvSpPr>
          <p:cNvPr id="8" name="TextBox 10">
            <a:extLst>
              <a:ext uri="{FF2B5EF4-FFF2-40B4-BE49-F238E27FC236}">
                <a16:creationId xmlns:a16="http://schemas.microsoft.com/office/drawing/2014/main" id="{27D60C5A-2776-0DCF-B078-F10A9A2E0225}"/>
              </a:ext>
            </a:extLst>
          </p:cNvPr>
          <p:cNvSpPr txBox="1"/>
          <p:nvPr/>
        </p:nvSpPr>
        <p:spPr>
          <a:xfrm>
            <a:off x="4075334" y="2996836"/>
            <a:ext cx="6900775" cy="923333"/>
          </a:xfrm>
          <a:prstGeom prst="rect">
            <a:avLst/>
          </a:prstGeom>
          <a:noFill/>
          <a:ln cap="flat">
            <a:noFill/>
          </a:ln>
        </p:spPr>
        <p:txBody>
          <a:bodyPr vert="horz" wrap="square" lIns="91440" tIns="45720" rIns="91440" bIns="45720" anchor="t" anchorCtr="0" compatLnSpc="1">
            <a:spAutoFit/>
          </a:bodyPr>
          <a:lstStyle/>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Nunito" pitchFamily="2"/>
              </a:rPr>
              <a:t>The client (usually a web browser or mobile app) stores the JWT securely. Common storage locations include browser local storage, session storage, or cookies.</a:t>
            </a:r>
          </a:p>
        </p:txBody>
      </p:sp>
      <p:sp>
        <p:nvSpPr>
          <p:cNvPr id="9" name="TextBox 13">
            <a:extLst>
              <a:ext uri="{FF2B5EF4-FFF2-40B4-BE49-F238E27FC236}">
                <a16:creationId xmlns:a16="http://schemas.microsoft.com/office/drawing/2014/main" id="{2D7900EC-F468-5988-1D68-A0E87BAB6980}"/>
              </a:ext>
            </a:extLst>
          </p:cNvPr>
          <p:cNvSpPr txBox="1"/>
          <p:nvPr/>
        </p:nvSpPr>
        <p:spPr>
          <a:xfrm>
            <a:off x="4075334" y="4240658"/>
            <a:ext cx="6093616" cy="369335"/>
          </a:xfrm>
          <a:prstGeom prst="rect">
            <a:avLst/>
          </a:prstGeom>
          <a:noFill/>
          <a:ln cap="flat">
            <a:noFill/>
          </a:ln>
        </p:spPr>
        <p:txBody>
          <a:bodyPr vert="horz" wrap="square" lIns="91440" tIns="45720" rIns="91440" bIns="45720" anchor="t" anchorCtr="0" compatLnSpc="1">
            <a:spAutoFit/>
          </a:bodyPr>
          <a:lstStyle/>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A64D79"/>
                </a:solidFill>
                <a:uFillTx/>
                <a:latin typeface="arial" pitchFamily="34"/>
              </a:rPr>
              <a:t>6. </a:t>
            </a:r>
            <a:r>
              <a:rPr lang="en-IL" sz="1800" b="1" i="0" u="none" strike="noStrike" kern="1200" cap="none" spc="0" baseline="0">
                <a:solidFill>
                  <a:srgbClr val="A64D79"/>
                </a:solidFill>
                <a:uFillTx/>
                <a:latin typeface="arial" pitchFamily="34"/>
              </a:rPr>
              <a:t>🔐 </a:t>
            </a:r>
            <a:r>
              <a:rPr lang="en-US" sz="1800" b="1" i="0" u="none" strike="noStrike" kern="1200" cap="none" spc="0" baseline="0">
                <a:solidFill>
                  <a:srgbClr val="A64D79"/>
                </a:solidFill>
                <a:uFillTx/>
                <a:latin typeface="arial" pitchFamily="34"/>
              </a:rPr>
              <a:t>Authentication Requests</a:t>
            </a:r>
            <a:r>
              <a:rPr lang="en-US" sz="1800" b="0" i="0" u="none" strike="noStrike" kern="1200" cap="none" spc="0" baseline="0">
                <a:solidFill>
                  <a:srgbClr val="222222"/>
                </a:solidFill>
                <a:uFillTx/>
                <a:latin typeface="arial" pitchFamily="34"/>
              </a:rPr>
              <a:t>:</a:t>
            </a:r>
            <a:endParaRPr lang="en-US" sz="1800" b="1" i="0" u="none" strike="noStrike" kern="1200" cap="none" spc="0" baseline="0">
              <a:solidFill>
                <a:srgbClr val="374151"/>
              </a:solidFill>
              <a:uFillTx/>
              <a:latin typeface="Nunito" pitchFamily="2"/>
            </a:endParaRPr>
          </a:p>
        </p:txBody>
      </p:sp>
      <p:sp>
        <p:nvSpPr>
          <p:cNvPr id="10" name="TextBox 15">
            <a:extLst>
              <a:ext uri="{FF2B5EF4-FFF2-40B4-BE49-F238E27FC236}">
                <a16:creationId xmlns:a16="http://schemas.microsoft.com/office/drawing/2014/main" id="{D5F87ED7-51F6-19F4-0241-837BB2A13376}"/>
              </a:ext>
            </a:extLst>
          </p:cNvPr>
          <p:cNvSpPr txBox="1"/>
          <p:nvPr/>
        </p:nvSpPr>
        <p:spPr>
          <a:xfrm>
            <a:off x="4206395" y="4838154"/>
            <a:ext cx="6093616" cy="1200332"/>
          </a:xfrm>
          <a:prstGeom prst="rect">
            <a:avLst/>
          </a:prstGeom>
          <a:noFill/>
          <a:ln cap="flat">
            <a:noFill/>
          </a:ln>
        </p:spPr>
        <p:txBody>
          <a:bodyPr vert="horz" wrap="square" lIns="91440" tIns="45720" rIns="91440" bIns="45720" anchor="t" anchorCtr="0" compatLnSpc="1">
            <a:spAutoFit/>
          </a:bodyPr>
          <a:lstStyle/>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Nunito" pitchFamily="2"/>
              </a:rPr>
              <a:t>For subsequent requests to protected resources, the client includes the JWT in the request headers, usually using the Authorization header with the Bearer prefix (e.g., Authorization: Bearer &lt;token&gt;).</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32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3FF43-4B26-FA58-230C-A884512608DE}"/>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sp>
        <p:nvSpPr>
          <p:cNvPr id="3" name="Rectangle 4">
            <a:extLst>
              <a:ext uri="{FF2B5EF4-FFF2-40B4-BE49-F238E27FC236}">
                <a16:creationId xmlns:a16="http://schemas.microsoft.com/office/drawing/2014/main" id="{C956EDE2-D22E-1C8D-DA64-2DBD32119CC9}"/>
              </a:ext>
            </a:extLst>
          </p:cNvPr>
          <p:cNvSpPr/>
          <p:nvPr/>
        </p:nvSpPr>
        <p:spPr>
          <a:xfrm>
            <a:off x="486305" y="3429000"/>
            <a:ext cx="2674126"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Security</a:t>
            </a:r>
            <a:endParaRPr lang="en-US" sz="3200" b="0" i="0" u="none" strike="noStrike" kern="1200" cap="none" spc="0" baseline="0">
              <a:solidFill>
                <a:srgbClr val="000000"/>
              </a:solidFill>
              <a:uFillTx/>
              <a:latin typeface="Calibri"/>
            </a:endParaRPr>
          </a:p>
        </p:txBody>
      </p:sp>
      <p:cxnSp>
        <p:nvCxnSpPr>
          <p:cNvPr id="4" name="Straight Connector 9">
            <a:extLst>
              <a:ext uri="{FF2B5EF4-FFF2-40B4-BE49-F238E27FC236}">
                <a16:creationId xmlns:a16="http://schemas.microsoft.com/office/drawing/2014/main" id="{A39EE5FB-F44F-7ADD-8661-101F65CCED0C}"/>
              </a:ext>
            </a:extLst>
          </p:cNvPr>
          <p:cNvCxnSpPr/>
          <p:nvPr/>
        </p:nvCxnSpPr>
        <p:spPr>
          <a:xfrm>
            <a:off x="3994373" y="2196617"/>
            <a:ext cx="7112798" cy="0"/>
          </a:xfrm>
          <a:prstGeom prst="straightConnector1">
            <a:avLst/>
          </a:prstGeom>
          <a:noFill/>
          <a:ln w="6345" cap="flat">
            <a:solidFill>
              <a:srgbClr val="4472C4"/>
            </a:solidFill>
            <a:prstDash val="solid"/>
            <a:miter/>
          </a:ln>
        </p:spPr>
      </p:cxnSp>
      <p:cxnSp>
        <p:nvCxnSpPr>
          <p:cNvPr id="5" name="Straight Connector 9">
            <a:extLst>
              <a:ext uri="{FF2B5EF4-FFF2-40B4-BE49-F238E27FC236}">
                <a16:creationId xmlns:a16="http://schemas.microsoft.com/office/drawing/2014/main" id="{192E4119-C092-FA7C-D572-EB6606155C3C}"/>
              </a:ext>
            </a:extLst>
          </p:cNvPr>
          <p:cNvCxnSpPr/>
          <p:nvPr/>
        </p:nvCxnSpPr>
        <p:spPr>
          <a:xfrm>
            <a:off x="4075334" y="5995684"/>
            <a:ext cx="7112798" cy="0"/>
          </a:xfrm>
          <a:prstGeom prst="straightConnector1">
            <a:avLst/>
          </a:prstGeom>
          <a:noFill/>
          <a:ln w="6345" cap="flat">
            <a:solidFill>
              <a:srgbClr val="4472C4"/>
            </a:solidFill>
            <a:prstDash val="solid"/>
            <a:miter/>
          </a:ln>
        </p:spPr>
      </p:cxnSp>
      <p:sp>
        <p:nvSpPr>
          <p:cNvPr id="6" name="TextBox 3">
            <a:extLst>
              <a:ext uri="{FF2B5EF4-FFF2-40B4-BE49-F238E27FC236}">
                <a16:creationId xmlns:a16="http://schemas.microsoft.com/office/drawing/2014/main" id="{1D1CA197-0D41-0CC3-4F38-139B2AAF45C1}"/>
              </a:ext>
            </a:extLst>
          </p:cNvPr>
          <p:cNvSpPr txBox="1"/>
          <p:nvPr/>
        </p:nvSpPr>
        <p:spPr>
          <a:xfrm>
            <a:off x="3994373" y="1796503"/>
            <a:ext cx="4897041" cy="400114"/>
          </a:xfrm>
          <a:prstGeom prst="rect">
            <a:avLst/>
          </a:prstGeom>
          <a:noFill/>
          <a:ln cap="flat">
            <a:noFill/>
          </a:ln>
        </p:spPr>
        <p:txBody>
          <a:bodyPr vert="horz" wrap="square" lIns="91440" tIns="45720" rIns="91440" bIns="45720" anchor="t" anchorCtr="0" compatLnSpc="1">
            <a:spAutoFit/>
          </a:bodyPr>
          <a:lstStyle/>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Spring Security</a:t>
            </a:r>
          </a:p>
        </p:txBody>
      </p:sp>
      <p:sp>
        <p:nvSpPr>
          <p:cNvPr id="7" name="TextBox 8">
            <a:extLst>
              <a:ext uri="{FF2B5EF4-FFF2-40B4-BE49-F238E27FC236}">
                <a16:creationId xmlns:a16="http://schemas.microsoft.com/office/drawing/2014/main" id="{8A32AB7E-36B8-57A0-39C9-D6DC50DA9F37}"/>
              </a:ext>
            </a:extLst>
          </p:cNvPr>
          <p:cNvSpPr txBox="1"/>
          <p:nvPr/>
        </p:nvSpPr>
        <p:spPr>
          <a:xfrm>
            <a:off x="3994373" y="2412059"/>
            <a:ext cx="6093616" cy="369335"/>
          </a:xfrm>
          <a:prstGeom prst="rect">
            <a:avLst/>
          </a:prstGeom>
          <a:noFill/>
          <a:ln cap="flat">
            <a:noFill/>
          </a:ln>
        </p:spPr>
        <p:txBody>
          <a:bodyPr vert="horz" wrap="square" lIns="91440" tIns="45720" rIns="91440" bIns="45720" anchor="t" anchorCtr="0" compatLnSpc="1">
            <a:spAutoFit/>
          </a:bodyPr>
          <a:lstStyle/>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A64D79"/>
                </a:solidFill>
                <a:uFillTx/>
                <a:latin typeface="arial" pitchFamily="34"/>
              </a:rPr>
              <a:t>7. </a:t>
            </a:r>
            <a:r>
              <a:rPr lang="en-IL" sz="1800" b="1" i="0" u="none" strike="noStrike" kern="1200" cap="none" spc="0" baseline="0">
                <a:solidFill>
                  <a:srgbClr val="A64D79"/>
                </a:solidFill>
                <a:uFillTx/>
                <a:latin typeface="arial" pitchFamily="34"/>
              </a:rPr>
              <a:t>🧾 </a:t>
            </a:r>
            <a:r>
              <a:rPr lang="en-US" sz="1800" b="1" i="0" u="none" strike="noStrike" kern="1200" cap="none" spc="0" baseline="0">
                <a:solidFill>
                  <a:srgbClr val="A64D79"/>
                </a:solidFill>
                <a:uFillTx/>
                <a:latin typeface="arial" pitchFamily="34"/>
              </a:rPr>
              <a:t>Token Verification:</a:t>
            </a:r>
            <a:endParaRPr lang="en-US" sz="1800" b="0" i="0" u="none" strike="noStrike" kern="1200" cap="none" spc="0" baseline="0">
              <a:solidFill>
                <a:srgbClr val="222222"/>
              </a:solidFill>
              <a:uFillTx/>
              <a:latin typeface="arial" pitchFamily="34"/>
            </a:endParaRPr>
          </a:p>
        </p:txBody>
      </p:sp>
      <p:sp>
        <p:nvSpPr>
          <p:cNvPr id="8" name="TextBox 10">
            <a:extLst>
              <a:ext uri="{FF2B5EF4-FFF2-40B4-BE49-F238E27FC236}">
                <a16:creationId xmlns:a16="http://schemas.microsoft.com/office/drawing/2014/main" id="{071CCAD3-62AD-5492-5C51-F50987A04B2D}"/>
              </a:ext>
            </a:extLst>
          </p:cNvPr>
          <p:cNvSpPr txBox="1"/>
          <p:nvPr/>
        </p:nvSpPr>
        <p:spPr>
          <a:xfrm>
            <a:off x="4075334" y="2996836"/>
            <a:ext cx="6900775" cy="923333"/>
          </a:xfrm>
          <a:prstGeom prst="rect">
            <a:avLst/>
          </a:prstGeom>
          <a:noFill/>
          <a:ln cap="flat">
            <a:noFill/>
          </a:ln>
        </p:spPr>
        <p:txBody>
          <a:bodyPr vert="horz" wrap="square" lIns="91440" tIns="45720" rIns="91440" bIns="45720" anchor="t" anchorCtr="0" compatLnSpc="1">
            <a:spAutoFit/>
          </a:bodyPr>
          <a:lstStyle/>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Nunito" pitchFamily="2"/>
              </a:rPr>
              <a:t>The server receiving the request verifies the JWT's authenticity by checking the signature using the secret key. It also checks the token's expiration time and other claims.</a:t>
            </a:r>
          </a:p>
        </p:txBody>
      </p:sp>
      <p:sp>
        <p:nvSpPr>
          <p:cNvPr id="9" name="TextBox 13">
            <a:extLst>
              <a:ext uri="{FF2B5EF4-FFF2-40B4-BE49-F238E27FC236}">
                <a16:creationId xmlns:a16="http://schemas.microsoft.com/office/drawing/2014/main" id="{BC460AE5-C78C-3580-FE35-2BFC32EA0E37}"/>
              </a:ext>
            </a:extLst>
          </p:cNvPr>
          <p:cNvSpPr txBox="1"/>
          <p:nvPr/>
        </p:nvSpPr>
        <p:spPr>
          <a:xfrm>
            <a:off x="4075334" y="4240658"/>
            <a:ext cx="6093616" cy="369335"/>
          </a:xfrm>
          <a:prstGeom prst="rect">
            <a:avLst/>
          </a:prstGeom>
          <a:noFill/>
          <a:ln cap="flat">
            <a:noFill/>
          </a:ln>
        </p:spPr>
        <p:txBody>
          <a:bodyPr vert="horz" wrap="square" lIns="91440" tIns="45720" rIns="91440" bIns="45720" anchor="t" anchorCtr="0" compatLnSpc="1">
            <a:spAutoFit/>
          </a:bodyPr>
          <a:lstStyle/>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A64D79"/>
                </a:solidFill>
                <a:uFillTx/>
                <a:latin typeface="arial" pitchFamily="34"/>
              </a:rPr>
              <a:t>8. </a:t>
            </a:r>
            <a:r>
              <a:rPr lang="en-IL" sz="1800" b="1" i="0" u="none" strike="noStrike" kern="1200" cap="none" spc="0" baseline="0">
                <a:solidFill>
                  <a:srgbClr val="A64D79"/>
                </a:solidFill>
                <a:uFillTx/>
                <a:latin typeface="arial" pitchFamily="34"/>
              </a:rPr>
              <a:t>🚪 </a:t>
            </a:r>
            <a:r>
              <a:rPr lang="en-US" sz="1800" b="1" i="0" u="none" strike="noStrike" kern="1200" cap="none" spc="0" baseline="0">
                <a:solidFill>
                  <a:srgbClr val="A64D79"/>
                </a:solidFill>
                <a:uFillTx/>
                <a:latin typeface="arial" pitchFamily="34"/>
              </a:rPr>
              <a:t>Access Control</a:t>
            </a:r>
            <a:r>
              <a:rPr lang="en-US" sz="1800" b="0" i="0" u="none" strike="noStrike" kern="1200" cap="none" spc="0" baseline="0">
                <a:solidFill>
                  <a:srgbClr val="222222"/>
                </a:solidFill>
                <a:uFillTx/>
                <a:latin typeface="arial" pitchFamily="34"/>
              </a:rPr>
              <a:t>: </a:t>
            </a:r>
          </a:p>
        </p:txBody>
      </p:sp>
      <p:sp>
        <p:nvSpPr>
          <p:cNvPr id="10" name="TextBox 15">
            <a:extLst>
              <a:ext uri="{FF2B5EF4-FFF2-40B4-BE49-F238E27FC236}">
                <a16:creationId xmlns:a16="http://schemas.microsoft.com/office/drawing/2014/main" id="{1F511328-F64E-4EA5-F819-CA1049A73DE6}"/>
              </a:ext>
            </a:extLst>
          </p:cNvPr>
          <p:cNvSpPr txBox="1"/>
          <p:nvPr/>
        </p:nvSpPr>
        <p:spPr>
          <a:xfrm>
            <a:off x="4206395" y="4838154"/>
            <a:ext cx="6093616" cy="923333"/>
          </a:xfrm>
          <a:prstGeom prst="rect">
            <a:avLst/>
          </a:prstGeom>
          <a:noFill/>
          <a:ln cap="flat">
            <a:noFill/>
          </a:ln>
        </p:spPr>
        <p:txBody>
          <a:bodyPr vert="horz" wrap="square" lIns="91440" tIns="45720" rIns="91440" bIns="45720" anchor="t" anchorCtr="0" compatLnSpc="1">
            <a:spAutoFit/>
          </a:bodyPr>
          <a:lstStyle/>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Nunito" pitchFamily="2"/>
              </a:rPr>
              <a:t>If the JWT is valid and contains the required claims (e.g., proper user role), the server allows access to the requested resource</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33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913DC-32BE-7701-CB8D-ADB65006668C}"/>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2E9EFBC7-1A54-8776-EA8E-41F7C58CDF2A}"/>
              </a:ext>
            </a:extLst>
          </p:cNvPr>
          <p:cNvCxnSpPr/>
          <p:nvPr/>
        </p:nvCxnSpPr>
        <p:spPr>
          <a:xfrm>
            <a:off x="4153908" y="2180432"/>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90DDA22F-980E-8606-5EA7-9E1D8D466FA3}"/>
              </a:ext>
            </a:extLst>
          </p:cNvPr>
          <p:cNvCxnSpPr/>
          <p:nvPr/>
        </p:nvCxnSpPr>
        <p:spPr>
          <a:xfrm>
            <a:off x="4153908" y="5605043"/>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D5502F73-D865-5F34-24C7-AE1ED9D10CEA}"/>
              </a:ext>
            </a:extLst>
          </p:cNvPr>
          <p:cNvSpPr/>
          <p:nvPr/>
        </p:nvSpPr>
        <p:spPr>
          <a:xfrm>
            <a:off x="5931045" y="3286929"/>
            <a:ext cx="2861843" cy="1015660"/>
          </a:xfrm>
          <a:prstGeom prst="rect">
            <a:avLst/>
          </a:prstGeom>
          <a:noFill/>
          <a:ln w="9528" cap="flat">
            <a:solidFill>
              <a:srgbClr val="C55A11"/>
            </a:solid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6000" b="0" i="0" u="none" strike="noStrike" kern="0" cap="none" spc="0" baseline="0">
                <a:solidFill>
                  <a:srgbClr val="000000"/>
                </a:solidFill>
                <a:uFillTx/>
                <a:latin typeface="Calibri"/>
              </a:rPr>
              <a:t>Swagger</a:t>
            </a:r>
            <a:endParaRPr lang="en-US" sz="6000" b="0" i="0" u="none" strike="noStrike" kern="1200" cap="none" spc="0" baseline="0">
              <a:solidFill>
                <a:srgbClr val="000000"/>
              </a:solidFill>
              <a:uFillTx/>
              <a:latin typeface="Calibri"/>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34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E7507-4AE5-05CD-BEDC-8BCCC3D5C888}"/>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FBFB3C8E-4599-7D98-0EBF-FB1027E66BB0}"/>
              </a:ext>
            </a:extLst>
          </p:cNvPr>
          <p:cNvCxnSpPr/>
          <p:nvPr/>
        </p:nvCxnSpPr>
        <p:spPr>
          <a:xfrm>
            <a:off x="3982458" y="2219632"/>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599F2A1D-95ED-94C8-4391-7733DC7DCAD6}"/>
              </a:ext>
            </a:extLst>
          </p:cNvPr>
          <p:cNvCxnSpPr/>
          <p:nvPr/>
        </p:nvCxnSpPr>
        <p:spPr>
          <a:xfrm>
            <a:off x="3982458" y="5179079"/>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D9C53A5A-68E7-1DD4-FD60-1169DCC6BA5D}"/>
              </a:ext>
            </a:extLst>
          </p:cNvPr>
          <p:cNvSpPr/>
          <p:nvPr/>
        </p:nvSpPr>
        <p:spPr>
          <a:xfrm>
            <a:off x="486305" y="3429000"/>
            <a:ext cx="1598517"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Swagger</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326982A6-2413-1B17-8801-41C75A9F586A}"/>
              </a:ext>
            </a:extLst>
          </p:cNvPr>
          <p:cNvSpPr txBox="1"/>
          <p:nvPr/>
        </p:nvSpPr>
        <p:spPr>
          <a:xfrm>
            <a:off x="3982458" y="1788310"/>
            <a:ext cx="1503941"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Swagger </a:t>
            </a:r>
          </a:p>
        </p:txBody>
      </p:sp>
      <p:sp>
        <p:nvSpPr>
          <p:cNvPr id="7" name="TextBox 7">
            <a:extLst>
              <a:ext uri="{FF2B5EF4-FFF2-40B4-BE49-F238E27FC236}">
                <a16:creationId xmlns:a16="http://schemas.microsoft.com/office/drawing/2014/main" id="{C354505D-761D-6D8E-AFB8-2BBA4C7815AB}"/>
              </a:ext>
            </a:extLst>
          </p:cNvPr>
          <p:cNvSpPr txBox="1"/>
          <p:nvPr/>
        </p:nvSpPr>
        <p:spPr>
          <a:xfrm>
            <a:off x="3982458" y="2406700"/>
            <a:ext cx="7635413" cy="2585319"/>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Nunito" pitchFamily="2"/>
              </a:rPr>
              <a:t>Swagger</a:t>
            </a:r>
            <a:r>
              <a:rPr lang="en-US" sz="1800" b="0" i="0" u="none" strike="noStrike" kern="1200" cap="none" spc="0" baseline="0">
                <a:solidFill>
                  <a:srgbClr val="374151"/>
                </a:solidFill>
                <a:uFillTx/>
                <a:latin typeface="Nunito" pitchFamily="2"/>
              </a:rPr>
              <a:t> is an open-source software framework backed by a large ecosystem of tools that helps developers </a:t>
            </a:r>
            <a:r>
              <a:rPr lang="en-US" sz="1800" b="1" i="0" u="none" strike="noStrike" kern="1200" cap="none" spc="0" baseline="0">
                <a:solidFill>
                  <a:srgbClr val="374151"/>
                </a:solidFill>
                <a:uFillTx/>
                <a:latin typeface="Nunito" pitchFamily="2"/>
              </a:rPr>
              <a:t>design</a:t>
            </a:r>
            <a:r>
              <a:rPr lang="en-US" sz="1800" b="0" i="0" u="none" strike="noStrike" kern="1200" cap="none" spc="0" baseline="0">
                <a:solidFill>
                  <a:srgbClr val="374151"/>
                </a:solidFill>
                <a:uFillTx/>
                <a:latin typeface="Nunito" pitchFamily="2"/>
              </a:rPr>
              <a:t>, </a:t>
            </a:r>
            <a:r>
              <a:rPr lang="en-US" sz="1800" b="1" i="0" u="none" strike="noStrike" kern="1200" cap="none" spc="0" baseline="0">
                <a:solidFill>
                  <a:srgbClr val="374151"/>
                </a:solidFill>
                <a:uFillTx/>
                <a:latin typeface="Nunito" pitchFamily="2"/>
              </a:rPr>
              <a:t>build</a:t>
            </a:r>
            <a:r>
              <a:rPr lang="en-US" sz="1800" b="0" i="0" u="none" strike="noStrike" kern="1200" cap="none" spc="0" baseline="0">
                <a:solidFill>
                  <a:srgbClr val="374151"/>
                </a:solidFill>
                <a:uFillTx/>
                <a:latin typeface="Nunito" pitchFamily="2"/>
              </a:rPr>
              <a:t>, </a:t>
            </a:r>
            <a:r>
              <a:rPr lang="en-US" sz="1800" b="1" i="0" u="none" strike="noStrike" kern="1200" cap="none" spc="0" baseline="0">
                <a:solidFill>
                  <a:srgbClr val="374151"/>
                </a:solidFill>
                <a:uFillTx/>
                <a:latin typeface="Nunito" pitchFamily="2"/>
              </a:rPr>
              <a:t>document</a:t>
            </a:r>
            <a:r>
              <a:rPr lang="en-US" sz="1800" b="0" i="0" u="none" strike="noStrike" kern="1200" cap="none" spc="0" baseline="0">
                <a:solidFill>
                  <a:srgbClr val="374151"/>
                </a:solidFill>
                <a:uFillTx/>
                <a:latin typeface="Nunito" pitchFamily="2"/>
              </a:rPr>
              <a:t>, </a:t>
            </a:r>
            <a:r>
              <a:rPr lang="en-US" sz="1800" b="1" i="0" u="none" strike="noStrike" kern="1200" cap="none" spc="0" baseline="0">
                <a:solidFill>
                  <a:srgbClr val="374151"/>
                </a:solidFill>
                <a:uFillTx/>
                <a:latin typeface="Nunito" pitchFamily="2"/>
              </a:rPr>
              <a:t>test</a:t>
            </a:r>
            <a:r>
              <a:rPr lang="en-US" sz="1800" b="0" i="0" u="none" strike="noStrike" kern="1200" cap="none" spc="0" baseline="0">
                <a:solidFill>
                  <a:srgbClr val="374151"/>
                </a:solidFill>
                <a:uFillTx/>
                <a:latin typeface="Nunito" pitchFamily="2"/>
              </a:rPr>
              <a:t> and </a:t>
            </a:r>
            <a:r>
              <a:rPr lang="en-US" sz="1800" b="1" i="0" u="none" strike="noStrike" kern="1200" cap="none" spc="0" baseline="0">
                <a:solidFill>
                  <a:srgbClr val="374151"/>
                </a:solidFill>
                <a:uFillTx/>
                <a:latin typeface="Nunito" pitchFamily="2"/>
              </a:rPr>
              <a:t>consume</a:t>
            </a:r>
            <a:r>
              <a:rPr lang="en-US" sz="1800" b="0" i="0" u="none" strike="noStrike" kern="1200" cap="none" spc="0" baseline="0">
                <a:solidFill>
                  <a:srgbClr val="374151"/>
                </a:solidFill>
                <a:uFillTx/>
                <a:latin typeface="Nunito" pitchFamily="2"/>
              </a:rPr>
              <a:t> RESTful web services.</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Nunito" pitchFamily="2"/>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Nunito" pitchFamily="2"/>
              </a:rPr>
              <a:t>Swagger framework is constructed from </a:t>
            </a:r>
            <a:r>
              <a:rPr lang="en-US" sz="1800" b="1" i="0" u="none" strike="noStrike" kern="1200" cap="none" spc="0" baseline="0">
                <a:solidFill>
                  <a:srgbClr val="374151"/>
                </a:solidFill>
                <a:uFillTx/>
                <a:latin typeface="Nunito" pitchFamily="2"/>
              </a:rPr>
              <a:t>Open API Specification </a:t>
            </a:r>
            <a:r>
              <a:rPr lang="en-US" sz="1800" b="0" i="0" u="none" strike="noStrike" kern="1200" cap="none" spc="0" baseline="0">
                <a:solidFill>
                  <a:srgbClr val="374151"/>
                </a:solidFill>
                <a:uFillTx/>
                <a:latin typeface="Nunito" pitchFamily="2"/>
              </a:rPr>
              <a:t>, </a:t>
            </a:r>
            <a:r>
              <a:rPr lang="en-US" sz="1800" b="1" i="0" u="none" strike="noStrike" kern="1200" cap="none" spc="0" baseline="0">
                <a:solidFill>
                  <a:srgbClr val="374151"/>
                </a:solidFill>
                <a:uFillTx/>
                <a:latin typeface="Nunito" pitchFamily="2"/>
              </a:rPr>
              <a:t>Open-Source Tools </a:t>
            </a:r>
            <a:r>
              <a:rPr lang="en-US" sz="1800" b="0" i="0" u="none" strike="noStrike" kern="1200" cap="none" spc="0" baseline="0">
                <a:solidFill>
                  <a:srgbClr val="374151"/>
                </a:solidFill>
                <a:uFillTx/>
                <a:latin typeface="Nunito" pitchFamily="2"/>
              </a:rPr>
              <a:t>and a </a:t>
            </a:r>
            <a:r>
              <a:rPr lang="en-US" sz="1800" b="1" i="0" u="none" strike="noStrike" kern="1200" cap="none" spc="0" baseline="0">
                <a:solidFill>
                  <a:srgbClr val="374151"/>
                </a:solidFill>
                <a:uFillTx/>
                <a:latin typeface="Nunito" pitchFamily="2"/>
              </a:rPr>
              <a:t>Swagger Hub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1" i="0" u="none" strike="noStrike" kern="1200" cap="none" spc="0" baseline="0">
              <a:solidFill>
                <a:srgbClr val="374151"/>
              </a:solidFill>
              <a:uFillTx/>
              <a:latin typeface="Nunito" pitchFamily="2"/>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Nunito" pitchFamily="2"/>
                <a:hlinkClick r:id="rId3">
                  <a:extLst>
                    <a:ext uri="{A12FA001-AC4F-418D-AE19-62706E023703}">
                      <ahyp:hlinkClr xmlns:ahyp="http://schemas.microsoft.com/office/drawing/2018/hyperlinkcolor" val="tx"/>
                    </a:ext>
                  </a:extLst>
                </a:hlinkClick>
              </a:rPr>
              <a:t>https://swagger.io/</a:t>
            </a:r>
            <a:r>
              <a:rPr lang="en-US" sz="1800" b="1" i="0" u="none" strike="noStrike" kern="1200" cap="none" spc="0" baseline="0">
                <a:solidFill>
                  <a:srgbClr val="374151"/>
                </a:solidFill>
                <a:uFillTx/>
                <a:latin typeface="Nunito" pitchFamily="2"/>
              </a:rPr>
              <a:t> is the URL of Online Swagger Framework</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 sz="1800" b="0" i="0" u="none" strike="noStrike" kern="1200" cap="none" spc="0" baseline="0">
              <a:solidFill>
                <a:srgbClr val="000000"/>
              </a:solidFill>
              <a:uFillTx/>
              <a:latin typeface="Aptos"/>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34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807A3-BC96-E036-B163-B8C6BAE9F3DC}"/>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E2C9D870-360B-42B1-62D2-F5D5B71919C4}"/>
              </a:ext>
            </a:extLst>
          </p:cNvPr>
          <p:cNvCxnSpPr/>
          <p:nvPr/>
        </p:nvCxnSpPr>
        <p:spPr>
          <a:xfrm>
            <a:off x="4153908" y="2180432"/>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4E81BD9E-4298-AF02-D600-FBFAF9257199}"/>
              </a:ext>
            </a:extLst>
          </p:cNvPr>
          <p:cNvCxnSpPr/>
          <p:nvPr/>
        </p:nvCxnSpPr>
        <p:spPr>
          <a:xfrm>
            <a:off x="4107475" y="6607829"/>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E0D6D6A1-5B3C-D849-DE52-947738515A66}"/>
              </a:ext>
            </a:extLst>
          </p:cNvPr>
          <p:cNvSpPr/>
          <p:nvPr/>
        </p:nvSpPr>
        <p:spPr>
          <a:xfrm>
            <a:off x="1472138" y="3136611"/>
            <a:ext cx="1598517"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Swagger</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850810CD-60F5-8391-C7D4-15A5CE1A42A6}"/>
              </a:ext>
            </a:extLst>
          </p:cNvPr>
          <p:cNvSpPr txBox="1"/>
          <p:nvPr/>
        </p:nvSpPr>
        <p:spPr>
          <a:xfrm>
            <a:off x="4153908" y="1675409"/>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Swagger  UI</a:t>
            </a:r>
          </a:p>
        </p:txBody>
      </p:sp>
      <p:sp>
        <p:nvSpPr>
          <p:cNvPr id="7" name="TextBox 8">
            <a:extLst>
              <a:ext uri="{FF2B5EF4-FFF2-40B4-BE49-F238E27FC236}">
                <a16:creationId xmlns:a16="http://schemas.microsoft.com/office/drawing/2014/main" id="{DC88D620-8C7E-9AF3-E417-EB72C3E0CC52}"/>
              </a:ext>
            </a:extLst>
          </p:cNvPr>
          <p:cNvSpPr txBox="1"/>
          <p:nvPr/>
        </p:nvSpPr>
        <p:spPr>
          <a:xfrm>
            <a:off x="4275533" y="2437534"/>
            <a:ext cx="6093616" cy="175432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8080"/>
                </a:solidFill>
                <a:uFillTx/>
                <a:latin typeface="Consolas" pitchFamily="49"/>
              </a:rPr>
              <a:t>&lt;</a:t>
            </a:r>
            <a:r>
              <a:rPr lang="en-US" sz="1800" b="0" i="0" u="none" strike="noStrike" kern="1200" cap="none" spc="0" baseline="0">
                <a:solidFill>
                  <a:srgbClr val="3F7F7F"/>
                </a:solidFill>
                <a:uFillTx/>
                <a:latin typeface="Consolas" pitchFamily="49"/>
              </a:rPr>
              <a:t>dependency</a:t>
            </a:r>
            <a:r>
              <a:rPr lang="en-US" sz="1800" b="0" i="0" u="none" strike="noStrike" kern="1200" cap="none" spc="0" baseline="0">
                <a:solidFill>
                  <a:srgbClr val="008080"/>
                </a:solidFill>
                <a:uFillTx/>
                <a:latin typeface="Consolas" pitchFamily="49"/>
              </a:rPr>
              <a:t>&gt;</a:t>
            </a:r>
            <a:endParaRPr lang="en-US" sz="1800" b="0" i="0" u="none" strike="noStrike" kern="1200" cap="none" spc="0" baseline="0">
              <a:solidFill>
                <a:srgbClr val="000000"/>
              </a:solidFill>
              <a:uFillTx/>
              <a:latin typeface="Consolas" pitchFamily="49"/>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8080"/>
                </a:solidFill>
                <a:uFillTx/>
                <a:latin typeface="Consolas" pitchFamily="49"/>
              </a:rPr>
              <a:t>&lt;</a:t>
            </a:r>
            <a:r>
              <a:rPr lang="en-US" sz="1800" b="0" i="0" u="none" strike="noStrike" kern="1200" cap="none" spc="0" baseline="0">
                <a:solidFill>
                  <a:srgbClr val="3F7F7F"/>
                </a:solidFill>
                <a:uFillTx/>
                <a:latin typeface="Consolas" pitchFamily="49"/>
              </a:rPr>
              <a:t>groupId</a:t>
            </a:r>
            <a:r>
              <a:rPr lang="en-US" sz="1800" b="0" i="0" u="none" strike="noStrike" kern="1200" cap="none" spc="0" baseline="0">
                <a:solidFill>
                  <a:srgbClr val="008080"/>
                </a:solidFill>
                <a:uFillTx/>
                <a:latin typeface="Consolas" pitchFamily="49"/>
              </a:rPr>
              <a:t>&gt;</a:t>
            </a:r>
            <a:r>
              <a:rPr lang="en-US" sz="1800" b="0" i="0" u="none" strike="noStrike" kern="1200" cap="none" spc="0" baseline="0">
                <a:solidFill>
                  <a:srgbClr val="000000"/>
                </a:solidFill>
                <a:uFillTx/>
                <a:latin typeface="Consolas" pitchFamily="49"/>
              </a:rPr>
              <a:t>org.springdoc</a:t>
            </a:r>
            <a:r>
              <a:rPr lang="en-US" sz="1800" b="0" i="0" u="none" strike="noStrike" kern="1200" cap="none" spc="0" baseline="0">
                <a:solidFill>
                  <a:srgbClr val="008080"/>
                </a:solidFill>
                <a:uFillTx/>
                <a:latin typeface="Consolas" pitchFamily="49"/>
              </a:rPr>
              <a:t>&lt;/</a:t>
            </a:r>
            <a:r>
              <a:rPr lang="en-US" sz="1800" b="0" i="0" u="none" strike="noStrike" kern="1200" cap="none" spc="0" baseline="0">
                <a:solidFill>
                  <a:srgbClr val="3F7F7F"/>
                </a:solidFill>
                <a:uFillTx/>
                <a:latin typeface="Consolas" pitchFamily="49"/>
              </a:rPr>
              <a:t>groupId</a:t>
            </a:r>
            <a:r>
              <a:rPr lang="en-US" sz="1800" b="0" i="0" u="none" strike="noStrike" kern="1200" cap="none" spc="0" baseline="0">
                <a:solidFill>
                  <a:srgbClr val="008080"/>
                </a:solidFill>
                <a:uFillTx/>
                <a:latin typeface="Consolas" pitchFamily="49"/>
              </a:rPr>
              <a:t>&gt;</a:t>
            </a:r>
            <a:endParaRPr lang="en-US" sz="1800" b="0" i="0" u="none" strike="noStrike" kern="1200" cap="none" spc="0" baseline="0">
              <a:solidFill>
                <a:srgbClr val="000000"/>
              </a:solidFill>
              <a:uFillTx/>
              <a:latin typeface="Consolas" pitchFamily="49"/>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8080"/>
                </a:solidFill>
                <a:uFillTx/>
                <a:latin typeface="Consolas" pitchFamily="49"/>
              </a:rPr>
              <a:t>&lt;</a:t>
            </a:r>
            <a:r>
              <a:rPr lang="en-US" sz="1800" b="0" i="0" u="none" strike="noStrike" kern="1200" cap="none" spc="0" baseline="0">
                <a:solidFill>
                  <a:srgbClr val="3F7F7F"/>
                </a:solidFill>
                <a:uFillTx/>
                <a:latin typeface="Consolas" pitchFamily="49"/>
              </a:rPr>
              <a:t>artifactId</a:t>
            </a:r>
            <a:r>
              <a:rPr lang="en-US" sz="1800" b="0" i="0" u="none" strike="noStrike" kern="1200" cap="none" spc="0" baseline="0">
                <a:solidFill>
                  <a:srgbClr val="008080"/>
                </a:solidFill>
                <a:uFillTx/>
                <a:latin typeface="Consolas" pitchFamily="49"/>
              </a:rPr>
              <a:t>&gt;</a:t>
            </a:r>
            <a:r>
              <a:rPr lang="en-US" sz="1800" b="0" i="0" u="sng" strike="noStrike" kern="1200" cap="none" spc="0" baseline="0">
                <a:solidFill>
                  <a:srgbClr val="000000"/>
                </a:solidFill>
                <a:uFillTx/>
                <a:latin typeface="Consolas" pitchFamily="49"/>
              </a:rPr>
              <a:t>springdoc</a:t>
            </a:r>
            <a:r>
              <a:rPr lang="en-US" sz="1800" b="0" i="0" u="none" strike="noStrike" kern="1200" cap="none" spc="0" baseline="0">
                <a:solidFill>
                  <a:srgbClr val="000000"/>
                </a:solidFill>
                <a:uFillTx/>
                <a:latin typeface="Consolas" pitchFamily="49"/>
              </a:rPr>
              <a:t>-</a:t>
            </a:r>
            <a:r>
              <a:rPr lang="en-US" sz="1800" b="0" i="0" u="sng" strike="noStrike" kern="1200" cap="none" spc="0" baseline="0">
                <a:solidFill>
                  <a:srgbClr val="000000"/>
                </a:solidFill>
                <a:uFillTx/>
                <a:latin typeface="Consolas" pitchFamily="49"/>
              </a:rPr>
              <a:t>openapi</a:t>
            </a:r>
            <a:r>
              <a:rPr lang="en-US" sz="1800" b="0" i="0" u="none" strike="noStrike" kern="1200" cap="none" spc="0" baseline="0">
                <a:solidFill>
                  <a:srgbClr val="000000"/>
                </a:solidFill>
                <a:uFillTx/>
                <a:latin typeface="Consolas" pitchFamily="49"/>
              </a:rPr>
              <a:t>-starter-</a:t>
            </a:r>
            <a:r>
              <a:rPr lang="en-US" sz="1800" b="0" i="0" u="sng" strike="noStrike" kern="1200" cap="none" spc="0" baseline="0">
                <a:solidFill>
                  <a:srgbClr val="000000"/>
                </a:solidFill>
                <a:uFillTx/>
                <a:latin typeface="Consolas" pitchFamily="49"/>
              </a:rPr>
              <a:t>webmvc</a:t>
            </a:r>
            <a:r>
              <a:rPr lang="en-US" sz="1800" b="0" i="0" u="none" strike="noStrike" kern="1200" cap="none" spc="0" baseline="0">
                <a:solidFill>
                  <a:srgbClr val="000000"/>
                </a:solidFill>
                <a:uFillTx/>
                <a:latin typeface="Consolas" pitchFamily="49"/>
              </a:rPr>
              <a:t>-</a:t>
            </a:r>
            <a:r>
              <a:rPr lang="en-US" sz="1800" b="0" i="0" u="sng" strike="noStrike" kern="1200" cap="none" spc="0" baseline="0">
                <a:solidFill>
                  <a:srgbClr val="000000"/>
                </a:solidFill>
                <a:uFillTx/>
                <a:latin typeface="Consolas" pitchFamily="49"/>
              </a:rPr>
              <a:t>ui</a:t>
            </a:r>
            <a:r>
              <a:rPr lang="en-US" sz="1800" b="0" i="0" u="none" strike="noStrike" kern="1200" cap="none" spc="0" baseline="0">
                <a:solidFill>
                  <a:srgbClr val="008080"/>
                </a:solidFill>
                <a:uFillTx/>
                <a:latin typeface="Consolas" pitchFamily="49"/>
              </a:rPr>
              <a:t>&lt;/</a:t>
            </a:r>
            <a:r>
              <a:rPr lang="en-US" sz="1800" b="0" i="0" u="none" strike="noStrike" kern="1200" cap="none" spc="0" baseline="0">
                <a:solidFill>
                  <a:srgbClr val="3F7F7F"/>
                </a:solidFill>
                <a:uFillTx/>
                <a:latin typeface="Consolas" pitchFamily="49"/>
              </a:rPr>
              <a:t>artifactId</a:t>
            </a:r>
            <a:r>
              <a:rPr lang="en-US" sz="1800" b="0" i="0" u="none" strike="noStrike" kern="1200" cap="none" spc="0" baseline="0">
                <a:solidFill>
                  <a:srgbClr val="008080"/>
                </a:solidFill>
                <a:uFillTx/>
                <a:latin typeface="Consolas" pitchFamily="49"/>
              </a:rPr>
              <a:t>&gt;</a:t>
            </a:r>
            <a:endParaRPr lang="en-US" sz="1800" b="0" i="0" u="none" strike="noStrike" kern="1200" cap="none" spc="0" baseline="0">
              <a:solidFill>
                <a:srgbClr val="000000"/>
              </a:solidFill>
              <a:uFillTx/>
              <a:latin typeface="Consolas" pitchFamily="49"/>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8080"/>
                </a:solidFill>
                <a:uFillTx/>
                <a:latin typeface="Consolas" pitchFamily="49"/>
              </a:rPr>
              <a:t>&lt;</a:t>
            </a:r>
            <a:r>
              <a:rPr lang="en-US" sz="1800" b="0" i="0" u="none" strike="noStrike" kern="1200" cap="none" spc="0" baseline="0">
                <a:solidFill>
                  <a:srgbClr val="3F7F7F"/>
                </a:solidFill>
                <a:uFillTx/>
                <a:latin typeface="Consolas" pitchFamily="49"/>
              </a:rPr>
              <a:t>version</a:t>
            </a:r>
            <a:r>
              <a:rPr lang="en-US" sz="1800" b="0" i="0" u="none" strike="noStrike" kern="1200" cap="none" spc="0" baseline="0">
                <a:solidFill>
                  <a:srgbClr val="008080"/>
                </a:solidFill>
                <a:uFillTx/>
                <a:latin typeface="Consolas" pitchFamily="49"/>
              </a:rPr>
              <a:t>&gt;</a:t>
            </a:r>
            <a:r>
              <a:rPr lang="en-US" sz="1800" b="0" i="0" u="none" strike="noStrike" kern="1200" cap="none" spc="0" baseline="0">
                <a:solidFill>
                  <a:srgbClr val="000000"/>
                </a:solidFill>
                <a:uFillTx/>
                <a:latin typeface="Consolas" pitchFamily="49"/>
              </a:rPr>
              <a:t>2.0.3</a:t>
            </a:r>
            <a:r>
              <a:rPr lang="en-US" sz="1800" b="0" i="0" u="none" strike="noStrike" kern="1200" cap="none" spc="0" baseline="0">
                <a:solidFill>
                  <a:srgbClr val="008080"/>
                </a:solidFill>
                <a:uFillTx/>
                <a:latin typeface="Consolas" pitchFamily="49"/>
              </a:rPr>
              <a:t>&lt;/</a:t>
            </a:r>
            <a:r>
              <a:rPr lang="en-US" sz="1800" b="0" i="0" u="none" strike="noStrike" kern="1200" cap="none" spc="0" baseline="0">
                <a:solidFill>
                  <a:srgbClr val="3F7F7F"/>
                </a:solidFill>
                <a:uFillTx/>
                <a:latin typeface="Consolas" pitchFamily="49"/>
              </a:rPr>
              <a:t>version</a:t>
            </a:r>
            <a:r>
              <a:rPr lang="en-US" sz="1800" b="0" i="0" u="none" strike="noStrike" kern="1200" cap="none" spc="0" baseline="0">
                <a:solidFill>
                  <a:srgbClr val="008080"/>
                </a:solidFill>
                <a:uFillTx/>
                <a:latin typeface="Consolas" pitchFamily="49"/>
              </a:rPr>
              <a:t>&gt;</a:t>
            </a:r>
            <a:endParaRPr lang="en-US" sz="1800" b="0" i="0" u="none" strike="noStrike" kern="1200" cap="none" spc="0" baseline="0">
              <a:solidFill>
                <a:srgbClr val="000000"/>
              </a:solidFill>
              <a:uFillTx/>
              <a:latin typeface="Consolas" pitchFamily="49"/>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8080"/>
                </a:solidFill>
                <a:uFillTx/>
                <a:latin typeface="Consolas" pitchFamily="49"/>
              </a:rPr>
              <a:t>&lt;/</a:t>
            </a:r>
            <a:r>
              <a:rPr lang="en-US" sz="1800" b="0" i="0" u="none" strike="noStrike" kern="1200" cap="none" spc="0" baseline="0">
                <a:solidFill>
                  <a:srgbClr val="3F7F7F"/>
                </a:solidFill>
                <a:uFillTx/>
                <a:latin typeface="Consolas" pitchFamily="49"/>
              </a:rPr>
              <a:t>dependency</a:t>
            </a:r>
            <a:r>
              <a:rPr lang="en-US" sz="1800" b="0" i="0" u="none" strike="noStrike" kern="1200" cap="none" spc="0" baseline="0">
                <a:solidFill>
                  <a:srgbClr val="008080"/>
                </a:solidFill>
                <a:uFillTx/>
                <a:latin typeface="Consolas" pitchFamily="49"/>
              </a:rPr>
              <a:t>&gt;</a:t>
            </a:r>
            <a:endParaRPr lang="en-US" sz="1800" b="0" i="0" u="none" strike="noStrike" kern="1200" cap="none" spc="0" baseline="0">
              <a:solidFill>
                <a:srgbClr val="000000"/>
              </a:solidFill>
              <a:uFillTx/>
              <a:latin typeface="Consolas" pitchFamily="49"/>
            </a:endParaRPr>
          </a:p>
        </p:txBody>
      </p:sp>
      <p:pic>
        <p:nvPicPr>
          <p:cNvPr id="8" name="Picture 10">
            <a:extLst>
              <a:ext uri="{FF2B5EF4-FFF2-40B4-BE49-F238E27FC236}">
                <a16:creationId xmlns:a16="http://schemas.microsoft.com/office/drawing/2014/main" id="{5CD1FC4F-D3D8-B6FB-61E6-A977371DD507}"/>
              </a:ext>
            </a:extLst>
          </p:cNvPr>
          <p:cNvPicPr>
            <a:picLocks noChangeAspect="1"/>
          </p:cNvPicPr>
          <p:nvPr/>
        </p:nvPicPr>
        <p:blipFill>
          <a:blip/>
          <a:stretch>
            <a:fillRect/>
          </a:stretch>
        </p:blipFill>
        <p:spPr>
          <a:xfrm>
            <a:off x="4275533" y="4435653"/>
            <a:ext cx="6492660" cy="1907831"/>
          </a:xfrm>
          <a:prstGeom prst="rect">
            <a:avLst/>
          </a:prstGeom>
          <a:noFill/>
          <a:ln cap="flat">
            <a:noFill/>
          </a:ln>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34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E12C4-E9D7-C769-C3DD-81DCFF57DFED}"/>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8D48085C-0399-17AB-6F50-D722F5181F23}"/>
              </a:ext>
            </a:extLst>
          </p:cNvPr>
          <p:cNvCxnSpPr/>
          <p:nvPr/>
        </p:nvCxnSpPr>
        <p:spPr>
          <a:xfrm>
            <a:off x="4153908" y="2180432"/>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7746ABF9-BD4C-DAE6-AD5F-F6B6DA56E77B}"/>
              </a:ext>
            </a:extLst>
          </p:cNvPr>
          <p:cNvCxnSpPr/>
          <p:nvPr/>
        </p:nvCxnSpPr>
        <p:spPr>
          <a:xfrm>
            <a:off x="4107475" y="6607829"/>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1FEB9A82-BF1B-19AF-09E6-63524AD66930}"/>
              </a:ext>
            </a:extLst>
          </p:cNvPr>
          <p:cNvSpPr/>
          <p:nvPr/>
        </p:nvSpPr>
        <p:spPr>
          <a:xfrm>
            <a:off x="1438954" y="3136611"/>
            <a:ext cx="1598517"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Swagger</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EEA03F8F-324F-AC76-7F09-B537E41DC2DE}"/>
              </a:ext>
            </a:extLst>
          </p:cNvPr>
          <p:cNvSpPr txBox="1"/>
          <p:nvPr/>
        </p:nvSpPr>
        <p:spPr>
          <a:xfrm>
            <a:off x="4153908" y="1675409"/>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Swagger  UI</a:t>
            </a:r>
          </a:p>
        </p:txBody>
      </p:sp>
      <p:pic>
        <p:nvPicPr>
          <p:cNvPr id="7" name="Picture 7">
            <a:extLst>
              <a:ext uri="{FF2B5EF4-FFF2-40B4-BE49-F238E27FC236}">
                <a16:creationId xmlns:a16="http://schemas.microsoft.com/office/drawing/2014/main" id="{B665611F-DD38-D6BE-D7A2-017C9572C087}"/>
              </a:ext>
            </a:extLst>
          </p:cNvPr>
          <p:cNvPicPr>
            <a:picLocks noChangeAspect="1"/>
          </p:cNvPicPr>
          <p:nvPr/>
        </p:nvPicPr>
        <p:blipFill>
          <a:blip r:embed="rId3"/>
          <a:stretch>
            <a:fillRect/>
          </a:stretch>
        </p:blipFill>
        <p:spPr>
          <a:xfrm>
            <a:off x="4222424" y="2371423"/>
            <a:ext cx="6530617" cy="3940506"/>
          </a:xfrm>
          <a:prstGeom prst="rect">
            <a:avLst/>
          </a:prstGeom>
          <a:noFill/>
          <a:ln cap="flat">
            <a:noFill/>
          </a:ln>
        </p:spPr>
      </p:pic>
      <p:sp>
        <p:nvSpPr>
          <p:cNvPr id="8" name="TextBox 8">
            <a:extLst>
              <a:ext uri="{FF2B5EF4-FFF2-40B4-BE49-F238E27FC236}">
                <a16:creationId xmlns:a16="http://schemas.microsoft.com/office/drawing/2014/main" id="{130F3B0B-34DE-6135-A152-50C31AA24448}"/>
              </a:ext>
            </a:extLst>
          </p:cNvPr>
          <p:cNvSpPr txBox="1"/>
          <p:nvPr/>
        </p:nvSpPr>
        <p:spPr>
          <a:xfrm>
            <a:off x="1629305" y="4476719"/>
            <a:ext cx="182826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Aptos"/>
                <a:hlinkClick r:id="rId4">
                  <a:extLst>
                    <a:ext uri="{A12FA001-AC4F-418D-AE19-62706E023703}">
                      <ahyp:hlinkClr xmlns:ahyp="http://schemas.microsoft.com/office/drawing/2018/hyperlinkcolor" val="tx"/>
                    </a:ext>
                  </a:extLst>
                </a:hlinkClick>
              </a:rPr>
              <a:t>Swagger UI</a:t>
            </a:r>
            <a:endParaRPr lang="-" sz="1800" b="1" i="0" u="none" strike="noStrike" kern="1200" cap="none" spc="0" baseline="0">
              <a:solidFill>
                <a:srgbClr val="000000"/>
              </a:solidFill>
              <a:uFillTx/>
              <a:latin typeface="Aptos"/>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34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36C29-5C9C-8325-AA25-508D5DB81D0E}"/>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latin typeface="Abadi Extra Light" pitchFamily="34"/>
              </a:rPr>
              <a:t>Spring</a:t>
            </a:r>
          </a:p>
        </p:txBody>
      </p:sp>
      <p:cxnSp>
        <p:nvCxnSpPr>
          <p:cNvPr id="3" name="Straight Connector 9">
            <a:extLst>
              <a:ext uri="{FF2B5EF4-FFF2-40B4-BE49-F238E27FC236}">
                <a16:creationId xmlns:a16="http://schemas.microsoft.com/office/drawing/2014/main" id="{A5E364DC-7B48-E3CA-E4F9-A0C4AF2B2114}"/>
              </a:ext>
            </a:extLst>
          </p:cNvPr>
          <p:cNvCxnSpPr/>
          <p:nvPr/>
        </p:nvCxnSpPr>
        <p:spPr>
          <a:xfrm>
            <a:off x="4053891" y="1393088"/>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4DF3BA89-3F14-3C0A-64B6-79184C0AB617}"/>
              </a:ext>
            </a:extLst>
          </p:cNvPr>
          <p:cNvCxnSpPr/>
          <p:nvPr/>
        </p:nvCxnSpPr>
        <p:spPr>
          <a:xfrm>
            <a:off x="4053891" y="6822146"/>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21507D1F-21F3-4F1A-E495-117F795C27E4}"/>
              </a:ext>
            </a:extLst>
          </p:cNvPr>
          <p:cNvSpPr/>
          <p:nvPr/>
        </p:nvSpPr>
        <p:spPr>
          <a:xfrm>
            <a:off x="1369030" y="3144703"/>
            <a:ext cx="1598517"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Swagger</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3676D791-0CE7-4EF1-5063-3C298BF58A11}"/>
              </a:ext>
            </a:extLst>
          </p:cNvPr>
          <p:cNvSpPr txBox="1"/>
          <p:nvPr/>
        </p:nvSpPr>
        <p:spPr>
          <a:xfrm>
            <a:off x="4053891" y="849002"/>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Swagger Editor  </a:t>
            </a:r>
          </a:p>
        </p:txBody>
      </p:sp>
      <p:sp>
        <p:nvSpPr>
          <p:cNvPr id="7" name="TextBox 8">
            <a:extLst>
              <a:ext uri="{FF2B5EF4-FFF2-40B4-BE49-F238E27FC236}">
                <a16:creationId xmlns:a16="http://schemas.microsoft.com/office/drawing/2014/main" id="{A3CF83F7-33FE-0A5C-03C9-4E1E8EEE3DBE}"/>
              </a:ext>
            </a:extLst>
          </p:cNvPr>
          <p:cNvSpPr txBox="1"/>
          <p:nvPr/>
        </p:nvSpPr>
        <p:spPr>
          <a:xfrm>
            <a:off x="902019" y="4477542"/>
            <a:ext cx="3363977" cy="64633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Nunito" pitchFamily="2"/>
              </a:rPr>
              <a:t>Swagger Editor : </a:t>
            </a:r>
            <a:r>
              <a:rPr lang="-" sz="1800" b="1" i="0" u="none" strike="noStrike" kern="1200" cap="none" spc="0" baseline="0">
                <a:solidFill>
                  <a:srgbClr val="374151"/>
                </a:solidFill>
                <a:uFillTx/>
                <a:latin typeface="Nunito" pitchFamily="2"/>
                <a:hlinkClick r:id="rId3">
                  <a:extLst>
                    <a:ext uri="{A12FA001-AC4F-418D-AE19-62706E023703}">
                      <ahyp:hlinkClr xmlns:ahyp="http://schemas.microsoft.com/office/drawing/2018/hyperlinkcolor" val="tx"/>
                    </a:ext>
                  </a:extLst>
                </a:hlinkClick>
              </a:rPr>
              <a:t>https://editor.swagger.io/</a:t>
            </a:r>
            <a:r>
              <a:rPr lang="en-US" sz="1800" b="1" i="0" u="none" strike="noStrike" kern="1200" cap="none" spc="0" baseline="0">
                <a:solidFill>
                  <a:srgbClr val="374151"/>
                </a:solidFill>
                <a:uFillTx/>
                <a:latin typeface="Nunito" pitchFamily="2"/>
              </a:rPr>
              <a:t>  </a:t>
            </a:r>
            <a:endParaRPr lang="-" sz="1800" b="1" i="0" u="none" strike="noStrike" kern="1200" cap="none" spc="0" baseline="0">
              <a:solidFill>
                <a:srgbClr val="374151"/>
              </a:solidFill>
              <a:uFillTx/>
              <a:latin typeface="Nunito" pitchFamily="2"/>
            </a:endParaRPr>
          </a:p>
        </p:txBody>
      </p:sp>
      <p:pic>
        <p:nvPicPr>
          <p:cNvPr id="8" name="Picture 10">
            <a:extLst>
              <a:ext uri="{FF2B5EF4-FFF2-40B4-BE49-F238E27FC236}">
                <a16:creationId xmlns:a16="http://schemas.microsoft.com/office/drawing/2014/main" id="{DAF04F5D-90F1-ACB9-4E59-47BD7E37B58E}"/>
              </a:ext>
            </a:extLst>
          </p:cNvPr>
          <p:cNvPicPr>
            <a:picLocks noChangeAspect="1"/>
          </p:cNvPicPr>
          <p:nvPr/>
        </p:nvPicPr>
        <p:blipFill>
          <a:blip/>
          <a:stretch>
            <a:fillRect/>
          </a:stretch>
        </p:blipFill>
        <p:spPr>
          <a:xfrm>
            <a:off x="4223275" y="1930261"/>
            <a:ext cx="7066711" cy="4464493"/>
          </a:xfrm>
          <a:prstGeom prst="rect">
            <a:avLst/>
          </a:prstGeom>
          <a:noFill/>
          <a:ln cap="flat">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202">
    <p:spTree>
      <p:nvGrpSpPr>
        <p:cNvPr id="1" name=""/>
        <p:cNvGrpSpPr/>
        <p:nvPr/>
      </p:nvGrpSpPr>
      <p:grpSpPr>
        <a:xfrm>
          <a:off x="0" y="0"/>
          <a:ext cx="0" cy="0"/>
          <a:chOff x="0" y="0"/>
          <a:chExt cx="0" cy="0"/>
        </a:xfrm>
      </p:grpSpPr>
      <p:cxnSp>
        <p:nvCxnSpPr>
          <p:cNvPr id="2" name="Straight Connector 9">
            <a:extLst>
              <a:ext uri="{FF2B5EF4-FFF2-40B4-BE49-F238E27FC236}">
                <a16:creationId xmlns:a16="http://schemas.microsoft.com/office/drawing/2014/main" id="{D441693C-A6C5-98D5-F66E-4F351A73DB7C}"/>
              </a:ext>
            </a:extLst>
          </p:cNvPr>
          <p:cNvCxnSpPr/>
          <p:nvPr/>
        </p:nvCxnSpPr>
        <p:spPr>
          <a:xfrm>
            <a:off x="3920307" y="2210607"/>
            <a:ext cx="6601072" cy="0"/>
          </a:xfrm>
          <a:prstGeom prst="straightConnector1">
            <a:avLst/>
          </a:prstGeom>
          <a:noFill/>
          <a:ln w="6345" cap="flat">
            <a:solidFill>
              <a:srgbClr val="4472C4"/>
            </a:solidFill>
            <a:prstDash val="solid"/>
            <a:miter/>
          </a:ln>
        </p:spPr>
      </p:cxnSp>
      <p:cxnSp>
        <p:nvCxnSpPr>
          <p:cNvPr id="3" name="Straight Connector 12">
            <a:extLst>
              <a:ext uri="{FF2B5EF4-FFF2-40B4-BE49-F238E27FC236}">
                <a16:creationId xmlns:a16="http://schemas.microsoft.com/office/drawing/2014/main" id="{D93E10F4-B42E-C791-CC3A-369434E0B97E}"/>
              </a:ext>
            </a:extLst>
          </p:cNvPr>
          <p:cNvCxnSpPr/>
          <p:nvPr/>
        </p:nvCxnSpPr>
        <p:spPr>
          <a:xfrm>
            <a:off x="4908279" y="6383508"/>
            <a:ext cx="6577581" cy="0"/>
          </a:xfrm>
          <a:prstGeom prst="straightConnector1">
            <a:avLst/>
          </a:prstGeom>
          <a:noFill/>
          <a:ln w="6345" cap="flat">
            <a:solidFill>
              <a:srgbClr val="4472C4"/>
            </a:solidFill>
            <a:prstDash val="solid"/>
            <a:miter/>
          </a:ln>
        </p:spPr>
      </p:cxnSp>
      <p:sp>
        <p:nvSpPr>
          <p:cNvPr id="4" name="TextBox 7">
            <a:extLst>
              <a:ext uri="{FF2B5EF4-FFF2-40B4-BE49-F238E27FC236}">
                <a16:creationId xmlns:a16="http://schemas.microsoft.com/office/drawing/2014/main" id="{7F5F20A4-77C4-9AED-9607-367F570EE896}"/>
              </a:ext>
            </a:extLst>
          </p:cNvPr>
          <p:cNvSpPr txBox="1"/>
          <p:nvPr/>
        </p:nvSpPr>
        <p:spPr>
          <a:xfrm>
            <a:off x="3994199" y="1769089"/>
            <a:ext cx="3163979"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dirty="0">
                <a:solidFill>
                  <a:srgbClr val="C55A11"/>
                </a:solidFill>
                <a:uFillTx/>
                <a:latin typeface="+mj-lt"/>
              </a:rPr>
              <a:t>Spring Core Container</a:t>
            </a:r>
          </a:p>
        </p:txBody>
      </p:sp>
      <p:pic>
        <p:nvPicPr>
          <p:cNvPr id="5" name="Google Shape;496;p29">
            <a:extLst>
              <a:ext uri="{FF2B5EF4-FFF2-40B4-BE49-F238E27FC236}">
                <a16:creationId xmlns:a16="http://schemas.microsoft.com/office/drawing/2014/main" id="{A63832F5-C822-7726-6B5B-BF0C59D4CD5A}"/>
              </a:ext>
            </a:extLst>
          </p:cNvPr>
          <p:cNvPicPr>
            <a:picLocks noChangeAspect="1"/>
          </p:cNvPicPr>
          <p:nvPr/>
        </p:nvPicPr>
        <p:blipFill>
          <a:blip r:embed="rId2">
            <a:alphaModFix/>
          </a:blip>
          <a:srcRect/>
          <a:stretch>
            <a:fillRect/>
          </a:stretch>
        </p:blipFill>
        <p:spPr>
          <a:xfrm>
            <a:off x="5145639" y="2940271"/>
            <a:ext cx="4941792" cy="2156813"/>
          </a:xfrm>
          <a:prstGeom prst="rect">
            <a:avLst/>
          </a:prstGeom>
          <a:solidFill>
            <a:srgbClr val="ECECEC"/>
          </a:solidFill>
          <a:ln w="88897" cap="sq">
            <a:solidFill>
              <a:srgbClr val="0E2841"/>
            </a:solidFill>
            <a:prstDash val="solid"/>
            <a:miter/>
          </a:ln>
          <a:effectLst>
            <a:outerShdw dir="16200000" algn="tl">
              <a:srgbClr val="000000">
                <a:alpha val="44705"/>
              </a:srgbClr>
            </a:outerShdw>
          </a:effectLst>
        </p:spPr>
      </p:pic>
      <p:cxnSp>
        <p:nvCxnSpPr>
          <p:cNvPr id="6" name="Google Shape;497;p29">
            <a:extLst>
              <a:ext uri="{FF2B5EF4-FFF2-40B4-BE49-F238E27FC236}">
                <a16:creationId xmlns:a16="http://schemas.microsoft.com/office/drawing/2014/main" id="{FAC35B08-A1DE-2CE3-93D6-05C3FE7644AF}"/>
              </a:ext>
            </a:extLst>
          </p:cNvPr>
          <p:cNvCxnSpPr/>
          <p:nvPr/>
        </p:nvCxnSpPr>
        <p:spPr>
          <a:xfrm flipV="1">
            <a:off x="5837566" y="5200009"/>
            <a:ext cx="688397" cy="725165"/>
          </a:xfrm>
          <a:prstGeom prst="straightConnector1">
            <a:avLst/>
          </a:prstGeom>
          <a:noFill/>
          <a:ln w="9528" cap="flat">
            <a:solidFill>
              <a:srgbClr val="7F8600"/>
            </a:solidFill>
            <a:prstDash val="solid"/>
            <a:round/>
            <a:tailEnd type="arrow"/>
          </a:ln>
        </p:spPr>
      </p:cxnSp>
      <p:sp>
        <p:nvSpPr>
          <p:cNvPr id="7" name="Google Shape;498;p29">
            <a:extLst>
              <a:ext uri="{FF2B5EF4-FFF2-40B4-BE49-F238E27FC236}">
                <a16:creationId xmlns:a16="http://schemas.microsoft.com/office/drawing/2014/main" id="{F0EC5591-15A6-A2C9-1EFE-6F5DC5BB69C6}"/>
              </a:ext>
            </a:extLst>
          </p:cNvPr>
          <p:cNvSpPr txBox="1"/>
          <p:nvPr/>
        </p:nvSpPr>
        <p:spPr>
          <a:xfrm>
            <a:off x="2813538" y="5855890"/>
            <a:ext cx="3604598" cy="461626"/>
          </a:xfrm>
          <a:prstGeom prst="rect">
            <a:avLst/>
          </a:prstGeom>
          <a:noFill/>
          <a:ln cap="flat">
            <a:noFill/>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7F8600"/>
                </a:solidFill>
                <a:uFillTx/>
                <a:latin typeface="Arial"/>
                <a:ea typeface="Arial"/>
                <a:cs typeface="Arial"/>
              </a:rPr>
              <a:t>Spring Core Container</a:t>
            </a:r>
            <a:endParaRPr lang="en-US" sz="1800" b="0" i="0" u="none" strike="noStrike" kern="1200" cap="none" spc="0" baseline="0" dirty="0">
              <a:solidFill>
                <a:srgbClr val="000000"/>
              </a:solidFill>
              <a:uFillTx/>
              <a:latin typeface="Calibri"/>
            </a:endParaRPr>
          </a:p>
        </p:txBody>
      </p:sp>
      <p:sp>
        <p:nvSpPr>
          <p:cNvPr id="8" name="Google Shape;499;p29">
            <a:extLst>
              <a:ext uri="{FF2B5EF4-FFF2-40B4-BE49-F238E27FC236}">
                <a16:creationId xmlns:a16="http://schemas.microsoft.com/office/drawing/2014/main" id="{40DC6220-BCB1-2A39-3B6F-F738EA902C2B}"/>
              </a:ext>
            </a:extLst>
          </p:cNvPr>
          <p:cNvSpPr txBox="1"/>
          <p:nvPr/>
        </p:nvSpPr>
        <p:spPr>
          <a:xfrm>
            <a:off x="9291785" y="2210607"/>
            <a:ext cx="1771649" cy="461662"/>
          </a:xfrm>
          <a:prstGeom prst="rect">
            <a:avLst/>
          </a:prstGeom>
          <a:noFill/>
          <a:ln cap="flat">
            <a:noFill/>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7F8600"/>
                </a:solidFill>
                <a:uFillTx/>
                <a:latin typeface="Arial"/>
                <a:ea typeface="Arial"/>
                <a:cs typeface="Arial"/>
              </a:rPr>
              <a:t>DI relation</a:t>
            </a:r>
            <a:endParaRPr lang="en-US" sz="1800" b="0" i="0" u="none" strike="noStrike" kern="1200" cap="none" spc="0" baseline="0" dirty="0">
              <a:solidFill>
                <a:srgbClr val="000000"/>
              </a:solidFill>
              <a:uFillTx/>
              <a:latin typeface="Calibri"/>
            </a:endParaRPr>
          </a:p>
        </p:txBody>
      </p:sp>
      <p:cxnSp>
        <p:nvCxnSpPr>
          <p:cNvPr id="9" name="Google Shape;500;p29">
            <a:extLst>
              <a:ext uri="{FF2B5EF4-FFF2-40B4-BE49-F238E27FC236}">
                <a16:creationId xmlns:a16="http://schemas.microsoft.com/office/drawing/2014/main" id="{151E359B-979C-9BDC-9788-25BD4E00DFD3}"/>
              </a:ext>
            </a:extLst>
          </p:cNvPr>
          <p:cNvCxnSpPr/>
          <p:nvPr/>
        </p:nvCxnSpPr>
        <p:spPr>
          <a:xfrm flipH="1">
            <a:off x="8864349" y="2478618"/>
            <a:ext cx="427436" cy="723912"/>
          </a:xfrm>
          <a:prstGeom prst="straightConnector1">
            <a:avLst/>
          </a:prstGeom>
          <a:noFill/>
          <a:ln w="9528" cap="flat">
            <a:solidFill>
              <a:srgbClr val="7F8600"/>
            </a:solidFill>
            <a:prstDash val="solid"/>
            <a:round/>
            <a:tailEnd type="arrow"/>
          </a:ln>
        </p:spPr>
      </p:cxnSp>
      <p:sp>
        <p:nvSpPr>
          <p:cNvPr id="10" name="Google Shape;501;p29">
            <a:extLst>
              <a:ext uri="{FF2B5EF4-FFF2-40B4-BE49-F238E27FC236}">
                <a16:creationId xmlns:a16="http://schemas.microsoft.com/office/drawing/2014/main" id="{586D6D52-D729-F8EB-E853-53ABFDC273BF}"/>
              </a:ext>
            </a:extLst>
          </p:cNvPr>
          <p:cNvSpPr txBox="1"/>
          <p:nvPr/>
        </p:nvSpPr>
        <p:spPr>
          <a:xfrm>
            <a:off x="8678488" y="5921846"/>
            <a:ext cx="2115126" cy="461662"/>
          </a:xfrm>
          <a:prstGeom prst="rect">
            <a:avLst/>
          </a:prstGeom>
          <a:noFill/>
          <a:ln cap="flat">
            <a:noFill/>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a:solidFill>
                  <a:srgbClr val="7F8600"/>
                </a:solidFill>
                <a:uFillTx/>
                <a:latin typeface="Arial"/>
                <a:ea typeface="Arial"/>
                <a:cs typeface="Arial"/>
              </a:rPr>
              <a:t>Spring Beans</a:t>
            </a:r>
            <a:endParaRPr lang="en-US" sz="1800" b="0" i="0" u="none" strike="noStrike" kern="1200" cap="none" spc="0" baseline="0">
              <a:solidFill>
                <a:srgbClr val="000000"/>
              </a:solidFill>
              <a:uFillTx/>
              <a:latin typeface="Calibri"/>
            </a:endParaRPr>
          </a:p>
        </p:txBody>
      </p:sp>
      <p:cxnSp>
        <p:nvCxnSpPr>
          <p:cNvPr id="11" name="Google Shape;502;p29">
            <a:extLst>
              <a:ext uri="{FF2B5EF4-FFF2-40B4-BE49-F238E27FC236}">
                <a16:creationId xmlns:a16="http://schemas.microsoft.com/office/drawing/2014/main" id="{34D806A7-4CA5-C98B-8648-DB70BC2A96A0}"/>
              </a:ext>
            </a:extLst>
          </p:cNvPr>
          <p:cNvCxnSpPr/>
          <p:nvPr/>
        </p:nvCxnSpPr>
        <p:spPr>
          <a:xfrm flipV="1">
            <a:off x="8887675" y="4980983"/>
            <a:ext cx="590108" cy="919603"/>
          </a:xfrm>
          <a:prstGeom prst="straightConnector1">
            <a:avLst/>
          </a:prstGeom>
          <a:noFill/>
          <a:ln w="9528" cap="flat">
            <a:solidFill>
              <a:srgbClr val="7F8600"/>
            </a:solidFill>
            <a:prstDash val="solid"/>
            <a:round/>
            <a:tailEnd type="arrow"/>
          </a:ln>
        </p:spPr>
      </p:cxnSp>
      <p:cxnSp>
        <p:nvCxnSpPr>
          <p:cNvPr id="12" name="Google Shape;503;p29">
            <a:extLst>
              <a:ext uri="{FF2B5EF4-FFF2-40B4-BE49-F238E27FC236}">
                <a16:creationId xmlns:a16="http://schemas.microsoft.com/office/drawing/2014/main" id="{293BC38A-20AF-3581-AE20-A4D3F84EFB63}"/>
              </a:ext>
            </a:extLst>
          </p:cNvPr>
          <p:cNvCxnSpPr/>
          <p:nvPr/>
        </p:nvCxnSpPr>
        <p:spPr>
          <a:xfrm flipH="1" flipV="1">
            <a:off x="8497455" y="5041919"/>
            <a:ext cx="390220" cy="858667"/>
          </a:xfrm>
          <a:prstGeom prst="straightConnector1">
            <a:avLst/>
          </a:prstGeom>
          <a:noFill/>
          <a:ln w="9528" cap="flat">
            <a:solidFill>
              <a:srgbClr val="7F8600"/>
            </a:solidFill>
            <a:prstDash val="solid"/>
            <a:round/>
            <a:tailEnd type="arrow"/>
          </a:ln>
        </p:spPr>
      </p:cxnSp>
      <p:sp>
        <p:nvSpPr>
          <p:cNvPr id="13" name="Title 1">
            <a:extLst>
              <a:ext uri="{FF2B5EF4-FFF2-40B4-BE49-F238E27FC236}">
                <a16:creationId xmlns:a16="http://schemas.microsoft.com/office/drawing/2014/main" id="{E3500A5F-96BA-5C6D-58C4-ED3E2E7DD48A}"/>
              </a:ext>
            </a:extLst>
          </p:cNvPr>
          <p:cNvSpPr txBox="1">
            <a:spLocks noGrp="1"/>
          </p:cNvSpPr>
          <p:nvPr>
            <p:ph type="title"/>
          </p:nvPr>
        </p:nvSpPr>
        <p:spPr>
          <a:xfrm>
            <a:off x="463929" y="591680"/>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sp>
        <p:nvSpPr>
          <p:cNvPr id="14" name="Rectangle 4">
            <a:extLst>
              <a:ext uri="{FF2B5EF4-FFF2-40B4-BE49-F238E27FC236}">
                <a16:creationId xmlns:a16="http://schemas.microsoft.com/office/drawing/2014/main" id="{DFB93BA2-5199-7258-5D20-884D35531E3C}"/>
              </a:ext>
            </a:extLst>
          </p:cNvPr>
          <p:cNvSpPr/>
          <p:nvPr/>
        </p:nvSpPr>
        <p:spPr>
          <a:xfrm>
            <a:off x="658169" y="3334816"/>
            <a:ext cx="2975495" cy="461665"/>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0" cap="none" spc="0" baseline="0" dirty="0">
                <a:solidFill>
                  <a:srgbClr val="000000"/>
                </a:solidFill>
                <a:uFillTx/>
                <a:latin typeface="+mj-lt"/>
              </a:rPr>
              <a:t>Spring Core Container </a:t>
            </a:r>
            <a:endParaRPr lang="en-US" sz="2400" b="0" i="0" u="none" strike="noStrike" kern="1200" cap="none" spc="0" baseline="0" dirty="0">
              <a:solidFill>
                <a:srgbClr val="000000"/>
              </a:solidFill>
              <a:uFillTx/>
              <a:latin typeface="+mj-lt"/>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34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3E4D-5623-E3B1-9ADF-0CE0FFE6E7B0}"/>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2AE2D8A7-731A-12F2-0EB2-412DC841B40C}"/>
              </a:ext>
            </a:extLst>
          </p:cNvPr>
          <p:cNvCxnSpPr/>
          <p:nvPr/>
        </p:nvCxnSpPr>
        <p:spPr>
          <a:xfrm>
            <a:off x="4053891" y="2196617"/>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E631B49A-A5E7-E2C4-5260-CCEAFD7E8328}"/>
              </a:ext>
            </a:extLst>
          </p:cNvPr>
          <p:cNvCxnSpPr/>
          <p:nvPr/>
        </p:nvCxnSpPr>
        <p:spPr>
          <a:xfrm>
            <a:off x="4053891" y="6236354"/>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429674EC-2C81-82A5-9588-DBCF79809C56}"/>
              </a:ext>
            </a:extLst>
          </p:cNvPr>
          <p:cNvSpPr/>
          <p:nvPr/>
        </p:nvSpPr>
        <p:spPr>
          <a:xfrm>
            <a:off x="1369030" y="3286125"/>
            <a:ext cx="1598517"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Swagger</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3C3A34B6-A235-8B41-27B9-B9C87B29E375}"/>
              </a:ext>
            </a:extLst>
          </p:cNvPr>
          <p:cNvSpPr txBox="1"/>
          <p:nvPr/>
        </p:nvSpPr>
        <p:spPr>
          <a:xfrm>
            <a:off x="4053891" y="1796503"/>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YAML</a:t>
            </a:r>
          </a:p>
        </p:txBody>
      </p:sp>
      <p:sp>
        <p:nvSpPr>
          <p:cNvPr id="7" name="TextBox 7">
            <a:extLst>
              <a:ext uri="{FF2B5EF4-FFF2-40B4-BE49-F238E27FC236}">
                <a16:creationId xmlns:a16="http://schemas.microsoft.com/office/drawing/2014/main" id="{C7B43AE4-910D-F90C-0B72-6F9C084B5069}"/>
              </a:ext>
            </a:extLst>
          </p:cNvPr>
          <p:cNvSpPr txBox="1"/>
          <p:nvPr/>
        </p:nvSpPr>
        <p:spPr>
          <a:xfrm>
            <a:off x="3780559" y="2369823"/>
            <a:ext cx="7659471" cy="3693316"/>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D0D0D"/>
                </a:solidFill>
                <a:uFillTx/>
                <a:latin typeface="Söhne"/>
              </a:rPr>
              <a:t>“</a:t>
            </a:r>
            <a:r>
              <a:rPr lang="en-US" sz="1800" b="1" i="0" u="none" strike="noStrike" kern="1200" cap="none" spc="0" baseline="0">
                <a:solidFill>
                  <a:srgbClr val="374151"/>
                </a:solidFill>
                <a:uFillTx/>
                <a:latin typeface="Nunito" pitchFamily="2"/>
              </a:rPr>
              <a:t>YAML Ain't Markup Language</a:t>
            </a:r>
            <a:r>
              <a:rPr lang="en-US" sz="1800" b="0" i="0" u="none" strike="noStrike" kern="1200" cap="none" spc="0" baseline="0">
                <a:solidFill>
                  <a:srgbClr val="374151"/>
                </a:solidFill>
                <a:uFillTx/>
                <a:latin typeface="Nunito" pitchFamily="2"/>
              </a:rPr>
              <a:t>” is a human-readable data serialization language commonly used for configuration files and structured data exchange in various applications.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Nunito" pitchFamily="2"/>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Nunito" pitchFamily="2"/>
              </a:rPr>
              <a:t>YAML</a:t>
            </a:r>
            <a:r>
              <a:rPr lang="en-US" sz="1800" b="0" i="0" u="none" strike="noStrike" kern="1200" cap="none" spc="0" baseline="0">
                <a:solidFill>
                  <a:srgbClr val="374151"/>
                </a:solidFill>
                <a:uFillTx/>
                <a:latin typeface="Nunito" pitchFamily="2"/>
              </a:rPr>
              <a:t> files use a simple and intuitive syntax designed to be easy for both humans and machines to read and write.</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Nunito" pitchFamily="2"/>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Nunito" pitchFamily="2"/>
              </a:rPr>
              <a:t>YAML</a:t>
            </a:r>
            <a:r>
              <a:rPr lang="en-US" sz="1800" b="0" i="0" u="none" strike="noStrike" kern="1200" cap="none" spc="0" baseline="0">
                <a:solidFill>
                  <a:srgbClr val="374151"/>
                </a:solidFill>
                <a:uFillTx/>
                <a:latin typeface="Nunito" pitchFamily="2"/>
              </a:rPr>
              <a:t> files are designed to be easy for humans to read and write. It uses indentation to represent hierarchy and structure, making it visually intuitive.</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Nunito" pitchFamily="2"/>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Nunito" pitchFamily="2"/>
              </a:rPr>
              <a:t>YAML</a:t>
            </a:r>
            <a:r>
              <a:rPr lang="en-US" sz="1800" b="0" i="0" u="none" strike="noStrike" kern="1200" cap="none" spc="0" baseline="0">
                <a:solidFill>
                  <a:srgbClr val="374151"/>
                </a:solidFill>
                <a:uFillTx/>
                <a:latin typeface="Nunito" pitchFamily="2"/>
              </a:rPr>
              <a:t> uses indentation (typically spaces) to denote structure and nesting, rather than relying on explicit symbols or tags.</a:t>
            </a:r>
            <a:endParaRPr lang="-" sz="1800" b="0" i="0" u="none" strike="noStrike" kern="1200" cap="none" spc="0" baseline="0">
              <a:solidFill>
                <a:srgbClr val="374151"/>
              </a:solidFill>
              <a:uFillTx/>
              <a:latin typeface="Nunito" pitchFamily="2"/>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34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901B-9831-1B5D-BF3E-B853B41954FB}"/>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851BFFBF-3F45-E8A0-DBE1-6ABF47F4EE8D}"/>
              </a:ext>
            </a:extLst>
          </p:cNvPr>
          <p:cNvCxnSpPr/>
          <p:nvPr/>
        </p:nvCxnSpPr>
        <p:spPr>
          <a:xfrm>
            <a:off x="4053891" y="2196617"/>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FDFFC16D-0128-A590-64CB-728136BDFE06}"/>
              </a:ext>
            </a:extLst>
          </p:cNvPr>
          <p:cNvCxnSpPr/>
          <p:nvPr/>
        </p:nvCxnSpPr>
        <p:spPr>
          <a:xfrm>
            <a:off x="4053891" y="6236354"/>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FA3761FD-95F6-8815-CEC1-37E8F6E3423A}"/>
              </a:ext>
            </a:extLst>
          </p:cNvPr>
          <p:cNvSpPr/>
          <p:nvPr/>
        </p:nvSpPr>
        <p:spPr>
          <a:xfrm>
            <a:off x="1369030" y="3429000"/>
            <a:ext cx="1598517"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Swagger</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B24A03DD-43FA-18D1-C777-D56D23AC80BA}"/>
              </a:ext>
            </a:extLst>
          </p:cNvPr>
          <p:cNvSpPr txBox="1"/>
          <p:nvPr/>
        </p:nvSpPr>
        <p:spPr>
          <a:xfrm>
            <a:off x="4053891" y="1796503"/>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YAML</a:t>
            </a:r>
          </a:p>
        </p:txBody>
      </p:sp>
      <p:sp>
        <p:nvSpPr>
          <p:cNvPr id="7" name="TextBox 7">
            <a:extLst>
              <a:ext uri="{FF2B5EF4-FFF2-40B4-BE49-F238E27FC236}">
                <a16:creationId xmlns:a16="http://schemas.microsoft.com/office/drawing/2014/main" id="{7474AE1F-7132-963B-57C8-68C53FA044EA}"/>
              </a:ext>
            </a:extLst>
          </p:cNvPr>
          <p:cNvSpPr txBox="1"/>
          <p:nvPr/>
        </p:nvSpPr>
        <p:spPr>
          <a:xfrm>
            <a:off x="3780559" y="2369823"/>
            <a:ext cx="7659471" cy="3693316"/>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Nunito" pitchFamily="2"/>
              </a:rPr>
              <a:t>YAML</a:t>
            </a:r>
            <a:r>
              <a:rPr lang="en-US" sz="1800" b="0" i="0" u="none" strike="noStrike" kern="1200" cap="none" spc="0" baseline="0">
                <a:solidFill>
                  <a:srgbClr val="374151"/>
                </a:solidFill>
                <a:uFillTx/>
                <a:latin typeface="Nunito" pitchFamily="2"/>
              </a:rPr>
              <a:t> supports various data types including scalar (</a:t>
            </a:r>
            <a:r>
              <a:rPr lang="en-US" sz="1800" b="1" i="0" u="none" strike="noStrike" kern="1200" cap="none" spc="0" baseline="0">
                <a:solidFill>
                  <a:srgbClr val="C00000"/>
                </a:solidFill>
                <a:uFillTx/>
                <a:latin typeface="Nunito" pitchFamily="2"/>
              </a:rPr>
              <a:t>strings</a:t>
            </a:r>
            <a:r>
              <a:rPr lang="en-US" sz="1800" b="0" i="0" u="none" strike="noStrike" kern="1200" cap="none" spc="0" baseline="0">
                <a:solidFill>
                  <a:srgbClr val="374151"/>
                </a:solidFill>
                <a:uFillTx/>
                <a:latin typeface="Nunito" pitchFamily="2"/>
              </a:rPr>
              <a:t>, </a:t>
            </a:r>
            <a:r>
              <a:rPr lang="en-US" sz="1800" b="1" i="0" u="none" strike="noStrike" kern="1200" cap="none" spc="0" baseline="0">
                <a:solidFill>
                  <a:srgbClr val="C00000"/>
                </a:solidFill>
                <a:uFillTx/>
                <a:latin typeface="Nunito" pitchFamily="2"/>
              </a:rPr>
              <a:t>numbers</a:t>
            </a:r>
            <a:r>
              <a:rPr lang="en-US" sz="1800" b="0" i="0" u="none" strike="noStrike" kern="1200" cap="none" spc="0" baseline="0">
                <a:solidFill>
                  <a:srgbClr val="374151"/>
                </a:solidFill>
                <a:uFillTx/>
                <a:latin typeface="Nunito" pitchFamily="2"/>
              </a:rPr>
              <a:t>, </a:t>
            </a:r>
            <a:r>
              <a:rPr lang="en-US" sz="1800" b="1" i="0" u="none" strike="noStrike" kern="1200" cap="none" spc="0" baseline="0">
                <a:solidFill>
                  <a:srgbClr val="C00000"/>
                </a:solidFill>
                <a:uFillTx/>
                <a:latin typeface="Nunito" pitchFamily="2"/>
              </a:rPr>
              <a:t>booleans</a:t>
            </a:r>
            <a:r>
              <a:rPr lang="en-US" sz="1800" b="0" i="0" u="none" strike="noStrike" kern="1200" cap="none" spc="0" baseline="0">
                <a:solidFill>
                  <a:srgbClr val="374151"/>
                </a:solidFill>
                <a:uFillTx/>
                <a:latin typeface="Nunito" pitchFamily="2"/>
              </a:rPr>
              <a:t>), sequences (</a:t>
            </a:r>
            <a:r>
              <a:rPr lang="en-US" sz="1800" b="1" i="0" u="none" strike="noStrike" kern="1200" cap="none" spc="0" baseline="0">
                <a:solidFill>
                  <a:srgbClr val="C00000"/>
                </a:solidFill>
                <a:uFillTx/>
                <a:latin typeface="Nunito" pitchFamily="2"/>
              </a:rPr>
              <a:t>arrays</a:t>
            </a:r>
            <a:r>
              <a:rPr lang="en-US" sz="1800" b="0" i="0" u="none" strike="noStrike" kern="1200" cap="none" spc="0" baseline="0">
                <a:solidFill>
                  <a:srgbClr val="374151"/>
                </a:solidFill>
                <a:uFillTx/>
                <a:latin typeface="Nunito" pitchFamily="2"/>
              </a:rPr>
              <a:t>/</a:t>
            </a:r>
            <a:r>
              <a:rPr lang="en-US" sz="1800" b="1" i="0" u="none" strike="noStrike" kern="1200" cap="none" spc="0" baseline="0">
                <a:solidFill>
                  <a:srgbClr val="C00000"/>
                </a:solidFill>
                <a:uFillTx/>
                <a:latin typeface="Nunito" pitchFamily="2"/>
              </a:rPr>
              <a:t>lists</a:t>
            </a:r>
            <a:r>
              <a:rPr lang="en-US" sz="1800" b="0" i="0" u="none" strike="noStrike" kern="1200" cap="none" spc="0" baseline="0">
                <a:solidFill>
                  <a:srgbClr val="374151"/>
                </a:solidFill>
                <a:uFillTx/>
                <a:latin typeface="Nunito" pitchFamily="2"/>
              </a:rPr>
              <a:t>), and mappings (</a:t>
            </a:r>
            <a:r>
              <a:rPr lang="en-US" sz="1800" b="1" i="0" u="none" strike="noStrike" kern="1200" cap="none" spc="0" baseline="0">
                <a:solidFill>
                  <a:srgbClr val="C00000"/>
                </a:solidFill>
                <a:uFillTx/>
                <a:latin typeface="Nunito" pitchFamily="2"/>
              </a:rPr>
              <a:t>key-value pairs</a:t>
            </a:r>
            <a:r>
              <a:rPr lang="en-US" sz="1800" b="0" i="0" u="none" strike="noStrike" kern="1200" cap="none" spc="0" baseline="0">
                <a:solidFill>
                  <a:srgbClr val="374151"/>
                </a:solidFill>
                <a:uFillTx/>
                <a:latin typeface="Nunito" pitchFamily="2"/>
              </a:rPr>
              <a:t>).</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Nunito" pitchFamily="2"/>
            </a:endParaRPr>
          </a:p>
          <a:p>
            <a:pPr marL="285750" marR="0" lvl="0" indent="-28575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 sz="1800" b="1" i="0" u="none" strike="noStrike" kern="1200" cap="none" spc="0" baseline="0">
                <a:solidFill>
                  <a:srgbClr val="374151"/>
                </a:solidFill>
                <a:uFillTx/>
                <a:latin typeface="Nunito" pitchFamily="2"/>
              </a:rPr>
              <a:t>YAML</a:t>
            </a:r>
            <a:r>
              <a:rPr lang="-" sz="1800" b="0" i="0" u="none" strike="noStrike" kern="1200" cap="none" spc="0" baseline="0">
                <a:solidFill>
                  <a:srgbClr val="374151"/>
                </a:solidFill>
                <a:uFillTx/>
                <a:latin typeface="Nunito" pitchFamily="2"/>
              </a:rPr>
              <a:t> allows comments using the </a:t>
            </a:r>
            <a:r>
              <a:rPr lang="-" sz="1800" b="1" i="0" u="none" strike="noStrike" kern="1200" cap="none" spc="0" baseline="0">
                <a:solidFill>
                  <a:srgbClr val="C00000"/>
                </a:solidFill>
                <a:uFillTx/>
                <a:latin typeface="Nunito" pitchFamily="2"/>
              </a:rPr>
              <a:t>#</a:t>
            </a:r>
            <a:r>
              <a:rPr lang="-" sz="1800" b="0" i="0" u="none" strike="noStrike" kern="1200" cap="none" spc="0" baseline="0">
                <a:solidFill>
                  <a:srgbClr val="374151"/>
                </a:solidFill>
                <a:uFillTx/>
                <a:latin typeface="Nunito" pitchFamily="2"/>
              </a:rPr>
              <a:t> symbol, making it easy to add explanatory notes within the file.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Nunito" pitchFamily="2"/>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Nunito" pitchFamily="2"/>
              </a:rPr>
              <a:t>YAML</a:t>
            </a:r>
            <a:r>
              <a:rPr lang="en-US" sz="1800" b="0" i="0" u="none" strike="noStrike" kern="1200" cap="none" spc="0" baseline="0">
                <a:solidFill>
                  <a:srgbClr val="374151"/>
                </a:solidFill>
                <a:uFillTx/>
                <a:latin typeface="Nunito" pitchFamily="2"/>
              </a:rPr>
              <a:t> is not tied to any specific programming language, making it suitable for configuration files and data interchange between different systems and applications.</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Nunito" pitchFamily="2"/>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Nunito" pitchFamily="2"/>
              </a:rPr>
              <a:t>YAML</a:t>
            </a:r>
            <a:r>
              <a:rPr lang="en-US" sz="1800" b="0" i="0" u="none" strike="noStrike" kern="1200" cap="none" spc="0" baseline="0">
                <a:solidFill>
                  <a:srgbClr val="374151"/>
                </a:solidFill>
                <a:uFillTx/>
                <a:latin typeface="Nunito" pitchFamily="2"/>
              </a:rPr>
              <a:t> supports the inclusion of other </a:t>
            </a:r>
            <a:r>
              <a:rPr lang="en-US" sz="1800" b="1" i="0" u="none" strike="noStrike" kern="1200" cap="none" spc="0" baseline="0">
                <a:solidFill>
                  <a:srgbClr val="374151"/>
                </a:solidFill>
                <a:uFillTx/>
                <a:latin typeface="Nunito" pitchFamily="2"/>
              </a:rPr>
              <a:t>YAML</a:t>
            </a:r>
            <a:r>
              <a:rPr lang="en-US" sz="1800" b="0" i="0" u="none" strike="noStrike" kern="1200" cap="none" spc="0" baseline="0">
                <a:solidFill>
                  <a:srgbClr val="374151"/>
                </a:solidFill>
                <a:uFillTx/>
                <a:latin typeface="Nunito" pitchFamily="2"/>
              </a:rPr>
              <a:t> files (known as anchors and references), allowing for reuse and modularity in larger configurations.</a:t>
            </a:r>
            <a:endParaRPr lang="-" sz="1800" b="0" i="0" u="none" strike="noStrike" kern="1200" cap="none" spc="0" baseline="0">
              <a:solidFill>
                <a:srgbClr val="374151"/>
              </a:solidFill>
              <a:uFillTx/>
              <a:latin typeface="Nunito" pitchFamily="2"/>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34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231B0-A1B4-9D6C-35F9-9DB655535084}"/>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7DC90F93-BA6B-B09B-5241-671650392687}"/>
              </a:ext>
            </a:extLst>
          </p:cNvPr>
          <p:cNvCxnSpPr/>
          <p:nvPr/>
        </p:nvCxnSpPr>
        <p:spPr>
          <a:xfrm>
            <a:off x="4425366" y="853592"/>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FC3D26D1-3E10-63F2-AD42-C694CBF04894}"/>
              </a:ext>
            </a:extLst>
          </p:cNvPr>
          <p:cNvCxnSpPr/>
          <p:nvPr/>
        </p:nvCxnSpPr>
        <p:spPr>
          <a:xfrm>
            <a:off x="4425366" y="6722129"/>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F768A699-5E80-3831-27E7-CB75DA2E8EC7}"/>
              </a:ext>
            </a:extLst>
          </p:cNvPr>
          <p:cNvSpPr/>
          <p:nvPr/>
        </p:nvSpPr>
        <p:spPr>
          <a:xfrm>
            <a:off x="1369030" y="3429000"/>
            <a:ext cx="1598517"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Swagger</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034D0A8A-10C2-25D8-C213-DEC1D5506227}"/>
              </a:ext>
            </a:extLst>
          </p:cNvPr>
          <p:cNvSpPr txBox="1"/>
          <p:nvPr/>
        </p:nvSpPr>
        <p:spPr>
          <a:xfrm>
            <a:off x="4425366" y="453478"/>
            <a:ext cx="2140948"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YAML Example</a:t>
            </a:r>
          </a:p>
        </p:txBody>
      </p:sp>
      <p:sp>
        <p:nvSpPr>
          <p:cNvPr id="7" name="TextBox 8">
            <a:extLst>
              <a:ext uri="{FF2B5EF4-FFF2-40B4-BE49-F238E27FC236}">
                <a16:creationId xmlns:a16="http://schemas.microsoft.com/office/drawing/2014/main" id="{5946F14E-E5E1-633E-880D-331924AAE8C2}"/>
              </a:ext>
            </a:extLst>
          </p:cNvPr>
          <p:cNvSpPr txBox="1"/>
          <p:nvPr/>
        </p:nvSpPr>
        <p:spPr>
          <a:xfrm>
            <a:off x="4906386" y="833210"/>
            <a:ext cx="5566355" cy="590930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 sz="1800" b="1" i="0" u="none" strike="noStrike" kern="1200" cap="none" spc="0" baseline="0">
                <a:solidFill>
                  <a:srgbClr val="000000"/>
                </a:solidFill>
                <a:uFillTx/>
                <a:latin typeface="Aptos"/>
              </a:rPr>
              <a:t>server</a:t>
            </a:r>
            <a:r>
              <a:rPr lang="-" sz="1800" b="0" i="0" u="none" strike="noStrike" kern="1200" cap="none" spc="0" baseline="0">
                <a:solidFill>
                  <a:srgbClr val="000000"/>
                </a:solidFill>
                <a:uFillTx/>
                <a:latin typeface="Aptos"/>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000000"/>
                </a:solidFill>
                <a:uFillTx/>
                <a:latin typeface="Aptos"/>
              </a:rPr>
              <a:t>  </a:t>
            </a:r>
            <a:r>
              <a:rPr lang="-" sz="1800" b="0" i="0" u="none" strike="noStrike" kern="1200" cap="none" spc="0" baseline="0">
                <a:solidFill>
                  <a:srgbClr val="4EA72E"/>
                </a:solidFill>
                <a:uFillTx/>
                <a:latin typeface="Aptos"/>
              </a:rPr>
              <a:t>port</a:t>
            </a:r>
            <a:r>
              <a:rPr lang="-" sz="1800" b="0" i="0" u="none" strike="noStrike" kern="1200" cap="none" spc="0" baseline="0">
                <a:solidFill>
                  <a:srgbClr val="000000"/>
                </a:solidFill>
                <a:uFillTx/>
                <a:latin typeface="Aptos"/>
              </a:rPr>
              <a:t>: 8080</a:t>
            </a:r>
            <a:endParaRPr lang="en-US" sz="1800" b="0" i="0" u="none" strike="noStrike" kern="1200" cap="none" spc="0" baseline="0">
              <a:solidFill>
                <a:srgbClr val="000000"/>
              </a:solidFill>
              <a:uFillTx/>
              <a:latin typeface="Aptos"/>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 sz="1800" b="0" i="0" u="none" strike="noStrike" kern="1200" cap="none" spc="0" baseline="0">
              <a:solidFill>
                <a:srgbClr val="000000"/>
              </a:solidFill>
              <a:uFillTx/>
              <a:latin typeface="Aptos"/>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 sz="1800" b="1" i="0" u="none" strike="noStrike" kern="1200" cap="none" spc="0" baseline="0">
                <a:solidFill>
                  <a:srgbClr val="000000"/>
                </a:solidFill>
                <a:uFillTx/>
                <a:latin typeface="Aptos"/>
              </a:rPr>
              <a:t>spring</a:t>
            </a:r>
            <a:r>
              <a:rPr lang="-" sz="1800" b="0" i="0" u="none" strike="noStrike" kern="1200" cap="none" spc="0" baseline="0">
                <a:solidFill>
                  <a:srgbClr val="000000"/>
                </a:solidFill>
                <a:uFillTx/>
                <a:latin typeface="Aptos"/>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000000"/>
                </a:solidFill>
                <a:uFillTx/>
                <a:latin typeface="Aptos"/>
              </a:rPr>
              <a:t>  </a:t>
            </a:r>
            <a:r>
              <a:rPr lang="-" sz="1800" b="0" i="0" u="none" strike="noStrike" kern="1200" cap="none" spc="0" baseline="0">
                <a:solidFill>
                  <a:srgbClr val="4EA72E"/>
                </a:solidFill>
                <a:uFillTx/>
                <a:latin typeface="Aptos"/>
              </a:rPr>
              <a:t>datasource</a:t>
            </a:r>
            <a:r>
              <a:rPr lang="-" sz="1800" b="0" i="0" u="none" strike="noStrike" kern="1200" cap="none" spc="0" baseline="0">
                <a:solidFill>
                  <a:srgbClr val="000000"/>
                </a:solidFill>
                <a:uFillTx/>
                <a:latin typeface="Aptos"/>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000000"/>
                </a:solidFill>
                <a:uFillTx/>
                <a:latin typeface="Aptos"/>
              </a:rPr>
              <a:t>    </a:t>
            </a:r>
            <a:r>
              <a:rPr lang="-" sz="1800" b="0" i="0" u="none" strike="noStrike" kern="1200" cap="none" spc="0" baseline="0">
                <a:solidFill>
                  <a:srgbClr val="E97132"/>
                </a:solidFill>
                <a:uFillTx/>
                <a:latin typeface="Aptos"/>
              </a:rPr>
              <a:t>url</a:t>
            </a:r>
            <a:r>
              <a:rPr lang="-" sz="1800" b="0" i="0" u="none" strike="noStrike" kern="1200" cap="none" spc="0" baseline="0">
                <a:solidFill>
                  <a:srgbClr val="000000"/>
                </a:solidFill>
                <a:uFillTx/>
                <a:latin typeface="Aptos"/>
              </a:rPr>
              <a:t>: jdbc:mysql://localhost:3306/mydatabase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000000"/>
                </a:solidFill>
                <a:uFillTx/>
                <a:latin typeface="Aptos"/>
              </a:rPr>
              <a:t>    </a:t>
            </a:r>
            <a:r>
              <a:rPr lang="-" sz="1800" b="0" i="0" u="none" strike="noStrike" kern="1200" cap="none" spc="0" baseline="0">
                <a:solidFill>
                  <a:srgbClr val="E97132"/>
                </a:solidFill>
                <a:uFillTx/>
                <a:latin typeface="Aptos"/>
              </a:rPr>
              <a:t>username</a:t>
            </a:r>
            <a:r>
              <a:rPr lang="-" sz="1800" b="0" i="0" u="none" strike="noStrike" kern="1200" cap="none" spc="0" baseline="0">
                <a:solidFill>
                  <a:srgbClr val="000000"/>
                </a:solidFill>
                <a:uFillTx/>
                <a:latin typeface="Aptos"/>
              </a:rPr>
              <a:t>: root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000000"/>
                </a:solidFill>
                <a:uFillTx/>
                <a:latin typeface="Aptos"/>
              </a:rPr>
              <a:t>    </a:t>
            </a:r>
            <a:r>
              <a:rPr lang="-" sz="1800" b="0" i="0" u="none" strike="noStrike" kern="1200" cap="none" spc="0" baseline="0">
                <a:solidFill>
                  <a:srgbClr val="E97132"/>
                </a:solidFill>
                <a:uFillTx/>
                <a:latin typeface="Aptos"/>
              </a:rPr>
              <a:t>password</a:t>
            </a:r>
            <a:r>
              <a:rPr lang="-" sz="1800" b="0" i="0" u="none" strike="noStrike" kern="1200" cap="none" spc="0" baseline="0">
                <a:solidFill>
                  <a:srgbClr val="000000"/>
                </a:solidFill>
                <a:uFillTx/>
                <a:latin typeface="Aptos"/>
              </a:rPr>
              <a:t>: password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000000"/>
                </a:solidFill>
                <a:uFillTx/>
                <a:latin typeface="Aptos"/>
              </a:rPr>
              <a:t>    </a:t>
            </a:r>
            <a:r>
              <a:rPr lang="-" sz="1800" b="0" i="0" u="none" strike="noStrike" kern="1200" cap="none" spc="0" baseline="0">
                <a:solidFill>
                  <a:srgbClr val="E97132"/>
                </a:solidFill>
                <a:uFillTx/>
                <a:latin typeface="Aptos"/>
              </a:rPr>
              <a:t>driver-class-name</a:t>
            </a:r>
            <a:r>
              <a:rPr lang="-" sz="1800" b="0" i="0" u="none" strike="noStrike" kern="1200" cap="none" spc="0" baseline="0">
                <a:solidFill>
                  <a:srgbClr val="000000"/>
                </a:solidFill>
                <a:uFillTx/>
                <a:latin typeface="Aptos"/>
              </a:rPr>
              <a:t>: com.mysql.cj.jdbc.Driver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 sz="1800" b="0" i="0" u="none" strike="noStrike" kern="1200" cap="none" spc="0" baseline="0">
              <a:solidFill>
                <a:srgbClr val="000000"/>
              </a:solidFill>
              <a:uFillTx/>
              <a:latin typeface="Aptos"/>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000000"/>
                </a:solidFill>
                <a:uFillTx/>
                <a:latin typeface="Aptos"/>
              </a:rPr>
              <a:t>  </a:t>
            </a:r>
            <a:r>
              <a:rPr lang="-" sz="1800" b="1" i="0" u="none" strike="noStrike" kern="1200" cap="none" spc="0" baseline="0">
                <a:solidFill>
                  <a:srgbClr val="000000"/>
                </a:solidFill>
                <a:uFillTx/>
                <a:latin typeface="Aptos"/>
              </a:rPr>
              <a:t>jpa</a:t>
            </a:r>
            <a:r>
              <a:rPr lang="-" sz="1800" b="0" i="0" u="none" strike="noStrike" kern="1200" cap="none" spc="0" baseline="0">
                <a:solidFill>
                  <a:srgbClr val="000000"/>
                </a:solidFill>
                <a:uFillTx/>
                <a:latin typeface="Aptos"/>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000000"/>
                </a:solidFill>
                <a:uFillTx/>
                <a:latin typeface="Aptos"/>
              </a:rPr>
              <a:t>    </a:t>
            </a:r>
            <a:r>
              <a:rPr lang="-" sz="1800" b="0" i="0" u="none" strike="noStrike" kern="1200" cap="none" spc="0" baseline="0">
                <a:solidFill>
                  <a:srgbClr val="4EA72E"/>
                </a:solidFill>
                <a:uFillTx/>
                <a:latin typeface="Aptos"/>
              </a:rPr>
              <a:t>hibernate</a:t>
            </a:r>
            <a:r>
              <a:rPr lang="-" sz="1800" b="0" i="0" u="none" strike="noStrike" kern="1200" cap="none" spc="0" baseline="0">
                <a:solidFill>
                  <a:srgbClr val="000000"/>
                </a:solidFill>
                <a:uFillTx/>
                <a:latin typeface="Aptos"/>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000000"/>
                </a:solidFill>
                <a:uFillTx/>
                <a:latin typeface="Aptos"/>
              </a:rPr>
              <a:t>      </a:t>
            </a:r>
            <a:r>
              <a:rPr lang="-" sz="1800" b="0" i="0" u="none" strike="noStrike" kern="1200" cap="none" spc="0" baseline="0">
                <a:solidFill>
                  <a:srgbClr val="E97132"/>
                </a:solidFill>
                <a:uFillTx/>
                <a:latin typeface="Aptos"/>
              </a:rPr>
              <a:t>ddl-auto</a:t>
            </a:r>
            <a:r>
              <a:rPr lang="-" sz="1800" b="0" i="0" u="none" strike="noStrike" kern="1200" cap="none" spc="0" baseline="0">
                <a:solidFill>
                  <a:srgbClr val="000000"/>
                </a:solidFill>
                <a:uFillTx/>
                <a:latin typeface="Aptos"/>
              </a:rPr>
              <a:t>: update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000000"/>
                </a:solidFill>
                <a:uFillTx/>
                <a:latin typeface="Aptos"/>
              </a:rPr>
              <a:t>    </a:t>
            </a:r>
            <a:r>
              <a:rPr lang="-" sz="1800" b="0" i="0" u="none" strike="noStrike" kern="1200" cap="none" spc="0" baseline="0">
                <a:solidFill>
                  <a:srgbClr val="4EA72E"/>
                </a:solidFill>
                <a:uFillTx/>
                <a:latin typeface="Aptos"/>
              </a:rPr>
              <a:t>properties</a:t>
            </a:r>
            <a:r>
              <a:rPr lang="-" sz="1800" b="0" i="0" u="none" strike="noStrike" kern="1200" cap="none" spc="0" baseline="0">
                <a:solidFill>
                  <a:srgbClr val="000000"/>
                </a:solidFill>
                <a:uFillTx/>
                <a:latin typeface="Aptos"/>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000000"/>
                </a:solidFill>
                <a:uFillTx/>
                <a:latin typeface="Aptos"/>
              </a:rPr>
              <a:t>      </a:t>
            </a:r>
            <a:r>
              <a:rPr lang="-" sz="1800" b="0" i="0" u="none" strike="noStrike" kern="1200" cap="none" spc="0" baseline="0">
                <a:solidFill>
                  <a:srgbClr val="E97132"/>
                </a:solidFill>
                <a:uFillTx/>
                <a:latin typeface="Aptos"/>
              </a:rPr>
              <a:t>hibernate</a:t>
            </a:r>
            <a:r>
              <a:rPr lang="-" sz="1800" b="0" i="0" u="none" strike="noStrike" kern="1200" cap="none" spc="0" baseline="0">
                <a:solidFill>
                  <a:srgbClr val="000000"/>
                </a:solidFill>
                <a:uFillTx/>
                <a:latin typeface="Aptos"/>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000000"/>
                </a:solidFill>
                <a:uFillTx/>
                <a:latin typeface="Aptos"/>
              </a:rPr>
              <a:t>        </a:t>
            </a:r>
            <a:r>
              <a:rPr lang="-" sz="1800" b="0" i="0" u="none" strike="noStrike" kern="1200" cap="none" spc="0" baseline="0">
                <a:solidFill>
                  <a:srgbClr val="0B76A0"/>
                </a:solidFill>
                <a:uFillTx/>
                <a:latin typeface="Aptos"/>
              </a:rPr>
              <a:t>dialect</a:t>
            </a:r>
            <a:r>
              <a:rPr lang="-" sz="1800" b="0" i="0" u="none" strike="noStrike" kern="1200" cap="none" spc="0" baseline="0">
                <a:solidFill>
                  <a:srgbClr val="000000"/>
                </a:solidFill>
                <a:uFillTx/>
                <a:latin typeface="Aptos"/>
              </a:rPr>
              <a:t>: org.hibernate.dialect.MySQLDialect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 sz="1800" b="0" i="0" u="none" strike="noStrike" kern="1200" cap="none" spc="0" baseline="0">
              <a:solidFill>
                <a:srgbClr val="000000"/>
              </a:solidFill>
              <a:uFillTx/>
              <a:latin typeface="Aptos"/>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 sz="1800" b="1" i="0" u="none" strike="noStrike" kern="1200" cap="none" spc="0" baseline="0">
                <a:solidFill>
                  <a:srgbClr val="000000"/>
                </a:solidFill>
                <a:uFillTx/>
                <a:latin typeface="Aptos"/>
              </a:rPr>
              <a:t>logging</a:t>
            </a:r>
            <a:r>
              <a:rPr lang="-" sz="1800" b="0" i="0" u="none" strike="noStrike" kern="1200" cap="none" spc="0" baseline="0">
                <a:solidFill>
                  <a:srgbClr val="000000"/>
                </a:solidFill>
                <a:uFillTx/>
                <a:latin typeface="Aptos"/>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000000"/>
                </a:solidFill>
                <a:uFillTx/>
                <a:latin typeface="Aptos"/>
              </a:rPr>
              <a:t>  </a:t>
            </a:r>
            <a:r>
              <a:rPr lang="-" sz="1800" b="0" i="0" u="none" strike="noStrike" kern="1200" cap="none" spc="0" baseline="0">
                <a:solidFill>
                  <a:srgbClr val="4EA72E"/>
                </a:solidFill>
                <a:uFillTx/>
                <a:latin typeface="Aptos"/>
              </a:rPr>
              <a:t>level</a:t>
            </a:r>
            <a:r>
              <a:rPr lang="-" sz="1800" b="0" i="0" u="none" strike="noStrike" kern="1200" cap="none" spc="0" baseline="0">
                <a:solidFill>
                  <a:srgbClr val="000000"/>
                </a:solidFill>
                <a:uFillTx/>
                <a:latin typeface="Aptos"/>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000000"/>
                </a:solidFill>
                <a:uFillTx/>
                <a:latin typeface="Aptos"/>
              </a:rPr>
              <a:t>    </a:t>
            </a:r>
            <a:r>
              <a:rPr lang="-" sz="1800" b="0" i="0" u="none" strike="noStrike" kern="1200" cap="none" spc="0" baseline="0">
                <a:solidFill>
                  <a:srgbClr val="E97132"/>
                </a:solidFill>
                <a:uFillTx/>
                <a:latin typeface="Aptos"/>
              </a:rPr>
              <a:t>root</a:t>
            </a:r>
            <a:r>
              <a:rPr lang="-" sz="1800" b="0" i="0" u="none" strike="noStrike" kern="1200" cap="none" spc="0" baseline="0">
                <a:solidFill>
                  <a:srgbClr val="000000"/>
                </a:solidFill>
                <a:uFillTx/>
                <a:latin typeface="Aptos"/>
              </a:rPr>
              <a:t>: info</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000000"/>
                </a:solidFill>
                <a:uFillTx/>
                <a:latin typeface="Aptos"/>
              </a:rPr>
              <a:t>    </a:t>
            </a:r>
            <a:r>
              <a:rPr lang="-" sz="1800" b="0" i="0" u="none" strike="noStrike" kern="1200" cap="none" spc="0" baseline="0">
                <a:solidFill>
                  <a:srgbClr val="E97132"/>
                </a:solidFill>
                <a:uFillTx/>
                <a:latin typeface="Aptos"/>
              </a:rPr>
              <a:t>org.springframework.web</a:t>
            </a:r>
            <a:r>
              <a:rPr lang="-" sz="1800" b="0" i="0" u="none" strike="noStrike" kern="1200" cap="none" spc="0" baseline="0">
                <a:solidFill>
                  <a:srgbClr val="000000"/>
                </a:solidFill>
                <a:uFillTx/>
                <a:latin typeface="Aptos"/>
              </a:rPr>
              <a:t>: debug</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34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7E975-F2ED-41EF-0E3A-098D5C50302F}"/>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8A8D9C85-5851-58ED-764F-44EE3D8A9511}"/>
              </a:ext>
            </a:extLst>
          </p:cNvPr>
          <p:cNvCxnSpPr/>
          <p:nvPr/>
        </p:nvCxnSpPr>
        <p:spPr>
          <a:xfrm>
            <a:off x="4425366" y="853592"/>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51A873F1-ACDE-0935-1840-9178303A6A1C}"/>
              </a:ext>
            </a:extLst>
          </p:cNvPr>
          <p:cNvCxnSpPr/>
          <p:nvPr/>
        </p:nvCxnSpPr>
        <p:spPr>
          <a:xfrm>
            <a:off x="4425366" y="6722129"/>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6B6CBD56-3C2D-4843-F517-969BF68C427A}"/>
              </a:ext>
            </a:extLst>
          </p:cNvPr>
          <p:cNvSpPr/>
          <p:nvPr/>
        </p:nvSpPr>
        <p:spPr>
          <a:xfrm>
            <a:off x="1369030" y="3429000"/>
            <a:ext cx="1598517"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Swagger</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584663BC-5CB7-F072-4818-C2D15C2E8785}"/>
              </a:ext>
            </a:extLst>
          </p:cNvPr>
          <p:cNvSpPr txBox="1"/>
          <p:nvPr/>
        </p:nvSpPr>
        <p:spPr>
          <a:xfrm>
            <a:off x="4425366" y="453478"/>
            <a:ext cx="2140948"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YAML Example</a:t>
            </a:r>
          </a:p>
        </p:txBody>
      </p:sp>
      <p:sp>
        <p:nvSpPr>
          <p:cNvPr id="7" name="TextBox 8">
            <a:extLst>
              <a:ext uri="{FF2B5EF4-FFF2-40B4-BE49-F238E27FC236}">
                <a16:creationId xmlns:a16="http://schemas.microsoft.com/office/drawing/2014/main" id="{FF171BF9-E704-EC80-BEA6-0E29C3B7D440}"/>
              </a:ext>
            </a:extLst>
          </p:cNvPr>
          <p:cNvSpPr txBox="1"/>
          <p:nvPr/>
        </p:nvSpPr>
        <p:spPr>
          <a:xfrm>
            <a:off x="4849236" y="996622"/>
            <a:ext cx="6480755" cy="535531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Aptos"/>
              </a:rPr>
              <a:t> </a:t>
            </a:r>
            <a:r>
              <a:rPr lang="en-US" sz="1800" b="1" i="0" u="none" strike="noStrike" kern="1200" cap="none" spc="0" baseline="0">
                <a:solidFill>
                  <a:srgbClr val="C00000"/>
                </a:solidFill>
                <a:uFillTx/>
                <a:latin typeface="Aptos"/>
              </a:rPr>
              <a:t>/store/inventory:</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Aptos"/>
              </a:rPr>
              <a:t>    </a:t>
            </a:r>
            <a:r>
              <a:rPr lang="en-US" sz="1800" b="0" i="0" u="none" strike="noStrike" kern="1200" cap="none" spc="0" baseline="0">
                <a:solidFill>
                  <a:srgbClr val="4E95D9"/>
                </a:solidFill>
                <a:uFillTx/>
                <a:latin typeface="Aptos"/>
              </a:rPr>
              <a:t>get</a:t>
            </a:r>
            <a:r>
              <a:rPr lang="en-US" sz="1800" b="0" i="0" u="none" strike="noStrike" kern="1200" cap="none" spc="0" baseline="0">
                <a:solidFill>
                  <a:srgbClr val="000000"/>
                </a:solidFill>
                <a:uFillTx/>
                <a:latin typeface="Aptos"/>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C04F15"/>
                </a:solidFill>
                <a:uFillTx/>
                <a:latin typeface="Aptos"/>
              </a:rPr>
              <a:t>      tags: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Aptos"/>
              </a:rPr>
              <a:t>        </a:t>
            </a:r>
            <a:r>
              <a:rPr lang="en-US" sz="1800" b="0" i="0" u="none" strike="noStrike" kern="1200" cap="none" spc="0" baseline="0">
                <a:solidFill>
                  <a:srgbClr val="4EA72E"/>
                </a:solidFill>
                <a:uFillTx/>
                <a:latin typeface="Aptos"/>
              </a:rPr>
              <a:t>- store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Aptos"/>
              </a:rPr>
              <a:t>      </a:t>
            </a:r>
            <a:r>
              <a:rPr lang="en-US" sz="1800" b="0" i="0" u="none" strike="noStrike" kern="1200" cap="none" spc="0" baseline="0">
                <a:solidFill>
                  <a:srgbClr val="C04F15"/>
                </a:solidFill>
                <a:uFillTx/>
                <a:latin typeface="Aptos"/>
              </a:rPr>
              <a:t>summary:</a:t>
            </a:r>
            <a:r>
              <a:rPr lang="en-US" sz="1800" b="0" i="0" u="none" strike="noStrike" kern="1200" cap="none" spc="0" baseline="0">
                <a:solidFill>
                  <a:srgbClr val="000000"/>
                </a:solidFill>
                <a:uFillTx/>
                <a:latin typeface="Aptos"/>
              </a:rPr>
              <a:t> Returns pet inventories by status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Aptos"/>
              </a:rPr>
              <a:t>      description: Returns a map of status codes to quantities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Aptos"/>
              </a:rPr>
              <a:t>      </a:t>
            </a:r>
            <a:r>
              <a:rPr lang="en-US" sz="1800" b="0" i="0" u="none" strike="noStrike" kern="1200" cap="none" spc="0" baseline="0">
                <a:solidFill>
                  <a:srgbClr val="C04F15"/>
                </a:solidFill>
                <a:uFillTx/>
                <a:latin typeface="Aptos"/>
              </a:rPr>
              <a:t>operationId</a:t>
            </a:r>
            <a:r>
              <a:rPr lang="en-US" sz="1800" b="0" i="0" u="none" strike="noStrike" kern="1200" cap="none" spc="0" baseline="0">
                <a:solidFill>
                  <a:srgbClr val="000000"/>
                </a:solidFill>
                <a:uFillTx/>
                <a:latin typeface="Aptos"/>
              </a:rPr>
              <a:t>: getInventory</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Aptos"/>
              </a:rPr>
              <a:t>      </a:t>
            </a:r>
            <a:r>
              <a:rPr lang="en-US" sz="1800" b="0" i="0" u="none" strike="noStrike" kern="1200" cap="none" spc="0" baseline="0">
                <a:solidFill>
                  <a:srgbClr val="C04F15"/>
                </a:solidFill>
                <a:uFillTx/>
                <a:latin typeface="Aptos"/>
              </a:rPr>
              <a:t>responses</a:t>
            </a:r>
            <a:r>
              <a:rPr lang="en-US" sz="1800" b="0" i="0" u="none" strike="noStrike" kern="1200" cap="none" spc="0" baseline="0">
                <a:solidFill>
                  <a:srgbClr val="000000"/>
                </a:solidFill>
                <a:uFillTx/>
                <a:latin typeface="Aptos"/>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Aptos"/>
              </a:rPr>
              <a:t>        </a:t>
            </a:r>
            <a:r>
              <a:rPr lang="en-US" sz="1800" b="0" i="0" u="none" strike="noStrike" kern="1200" cap="none" spc="0" baseline="0">
                <a:solidFill>
                  <a:srgbClr val="4EA72E"/>
                </a:solidFill>
                <a:uFillTx/>
                <a:latin typeface="Aptos"/>
              </a:rPr>
              <a:t>'200</a:t>
            </a:r>
            <a:r>
              <a:rPr lang="en-US" sz="1800" b="0" i="0" u="none" strike="noStrike" kern="1200" cap="none" spc="0" baseline="0">
                <a:solidFill>
                  <a:srgbClr val="000000"/>
                </a:solidFill>
                <a:uFillTx/>
                <a:latin typeface="Aptos"/>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Aptos"/>
              </a:rPr>
              <a:t>          </a:t>
            </a:r>
            <a:r>
              <a:rPr lang="en-US" sz="1800" b="0" i="0" u="none" strike="noStrike" kern="1200" cap="none" spc="0" baseline="0">
                <a:solidFill>
                  <a:srgbClr val="4EA72E"/>
                </a:solidFill>
                <a:uFillTx/>
                <a:latin typeface="Aptos"/>
              </a:rPr>
              <a:t>description:</a:t>
            </a:r>
            <a:r>
              <a:rPr lang="en-US" sz="1800" b="0" i="0" u="none" strike="noStrike" kern="1200" cap="none" spc="0" baseline="0">
                <a:solidFill>
                  <a:srgbClr val="000000"/>
                </a:solidFill>
                <a:uFillTx/>
                <a:latin typeface="Aptos"/>
              </a:rPr>
              <a:t> successful operation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Aptos"/>
              </a:rPr>
              <a:t>          </a:t>
            </a:r>
            <a:r>
              <a:rPr lang="en-US" sz="1800" b="0" i="0" u="none" strike="noStrike" kern="1200" cap="none" spc="0" baseline="0">
                <a:solidFill>
                  <a:srgbClr val="4EA72E"/>
                </a:solidFill>
                <a:uFillTx/>
                <a:latin typeface="Aptos"/>
              </a:rPr>
              <a:t>content</a:t>
            </a:r>
            <a:r>
              <a:rPr lang="en-US" sz="1800" b="0" i="0" u="none" strike="noStrike" kern="1200" cap="none" spc="0" baseline="0">
                <a:solidFill>
                  <a:srgbClr val="000000"/>
                </a:solidFill>
                <a:uFillTx/>
                <a:latin typeface="Aptos"/>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Aptos"/>
              </a:rPr>
              <a:t>            </a:t>
            </a:r>
            <a:r>
              <a:rPr lang="en-US" sz="1800" b="0" i="0" u="none" strike="noStrike" kern="1200" cap="none" spc="0" baseline="0">
                <a:solidFill>
                  <a:srgbClr val="0070C0"/>
                </a:solidFill>
                <a:uFillTx/>
                <a:latin typeface="Aptos"/>
              </a:rPr>
              <a:t>application/json: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Aptos"/>
              </a:rPr>
              <a:t>              </a:t>
            </a:r>
            <a:r>
              <a:rPr lang="en-US" sz="1800" b="0" i="0" u="none" strike="noStrike" kern="1200" cap="none" spc="0" baseline="0">
                <a:solidFill>
                  <a:srgbClr val="A02B93"/>
                </a:solidFill>
                <a:uFillTx/>
                <a:latin typeface="Aptos"/>
              </a:rPr>
              <a:t>schema: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Aptos"/>
              </a:rPr>
              <a:t>                </a:t>
            </a:r>
            <a:r>
              <a:rPr lang="en-US" sz="1800" b="0" i="0" u="none" strike="noStrike" kern="1200" cap="none" spc="0" baseline="0">
                <a:solidFill>
                  <a:srgbClr val="FF0000"/>
                </a:solidFill>
                <a:uFillTx/>
                <a:latin typeface="Aptos"/>
              </a:rPr>
              <a:t>type</a:t>
            </a:r>
            <a:r>
              <a:rPr lang="en-US" sz="1800" b="0" i="0" u="none" strike="noStrike" kern="1200" cap="none" spc="0" baseline="0">
                <a:solidFill>
                  <a:srgbClr val="000000"/>
                </a:solidFill>
                <a:uFillTx/>
                <a:latin typeface="Aptos"/>
              </a:rPr>
              <a:t>: object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Aptos"/>
              </a:rPr>
              <a:t>                </a:t>
            </a:r>
            <a:r>
              <a:rPr lang="en-US" sz="1800" b="0" i="0" u="none" strike="noStrike" kern="1200" cap="none" spc="0" baseline="0">
                <a:solidFill>
                  <a:srgbClr val="FF0000"/>
                </a:solidFill>
                <a:uFillTx/>
                <a:latin typeface="Aptos"/>
              </a:rPr>
              <a:t>additionalProperties</a:t>
            </a:r>
            <a:r>
              <a:rPr lang="en-US" sz="1800" b="0" i="0" u="none" strike="noStrike" kern="1200" cap="none" spc="0" baseline="0">
                <a:solidFill>
                  <a:srgbClr val="000000"/>
                </a:solidFill>
                <a:uFillTx/>
                <a:latin typeface="Aptos"/>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Aptos"/>
              </a:rPr>
              <a:t>                  </a:t>
            </a:r>
            <a:r>
              <a:rPr lang="en-US" sz="1800" b="0" i="0" u="none" strike="noStrike" kern="1200" cap="none" spc="0" baseline="0">
                <a:solidFill>
                  <a:srgbClr val="FF0000"/>
                </a:solidFill>
                <a:uFillTx/>
                <a:latin typeface="Aptos"/>
              </a:rPr>
              <a:t>type</a:t>
            </a:r>
            <a:r>
              <a:rPr lang="en-US" sz="1800" b="0" i="0" u="none" strike="noStrike" kern="1200" cap="none" spc="0" baseline="0">
                <a:solidFill>
                  <a:srgbClr val="000000"/>
                </a:solidFill>
                <a:uFillTx/>
                <a:latin typeface="Aptos"/>
              </a:rPr>
              <a:t>: integer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Aptos"/>
              </a:rPr>
              <a:t>                  </a:t>
            </a:r>
            <a:r>
              <a:rPr lang="en-US" sz="1800" b="0" i="0" u="none" strike="noStrike" kern="1200" cap="none" spc="0" baseline="0">
                <a:solidFill>
                  <a:srgbClr val="FF0000"/>
                </a:solidFill>
                <a:uFillTx/>
                <a:latin typeface="Aptos"/>
              </a:rPr>
              <a:t>format</a:t>
            </a:r>
            <a:r>
              <a:rPr lang="en-US" sz="1800" b="0" i="0" u="none" strike="noStrike" kern="1200" cap="none" spc="0" baseline="0">
                <a:solidFill>
                  <a:srgbClr val="000000"/>
                </a:solidFill>
                <a:uFillTx/>
                <a:latin typeface="Aptos"/>
              </a:rPr>
              <a:t>: int32</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Aptos"/>
              </a:rPr>
              <a:t>      </a:t>
            </a:r>
            <a:r>
              <a:rPr lang="en-US" sz="1800" b="0" i="0" u="none" strike="noStrike" kern="1200" cap="none" spc="0" baseline="0">
                <a:solidFill>
                  <a:srgbClr val="C04F15"/>
                </a:solidFill>
                <a:uFillTx/>
                <a:latin typeface="Aptos"/>
              </a:rPr>
              <a:t>security</a:t>
            </a:r>
            <a:r>
              <a:rPr lang="en-US" sz="1800" b="0" i="0" u="none" strike="noStrike" kern="1200" cap="none" spc="0" baseline="0">
                <a:solidFill>
                  <a:srgbClr val="000000"/>
                </a:solidFill>
                <a:uFillTx/>
                <a:latin typeface="Aptos"/>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Aptos"/>
              </a:rPr>
              <a:t>        </a:t>
            </a:r>
            <a:r>
              <a:rPr lang="en-US" sz="1800" b="0" i="0" u="none" strike="noStrike" kern="1200" cap="none" spc="0" baseline="0">
                <a:solidFill>
                  <a:srgbClr val="4EA72E"/>
                </a:solidFill>
                <a:uFillTx/>
                <a:latin typeface="Aptos"/>
              </a:rPr>
              <a:t>- api_key: </a:t>
            </a:r>
            <a:r>
              <a:rPr lang="en-US" sz="1800" b="0" i="0" u="none" strike="noStrike" kern="1200" cap="none" spc="0" baseline="0">
                <a:solidFill>
                  <a:srgbClr val="000000"/>
                </a:solidFill>
                <a:uFillTx/>
                <a:latin typeface="Aptos"/>
              </a:rPr>
              <a:t>[]</a:t>
            </a:r>
            <a:endParaRPr lang="-" sz="1800" b="0" i="0" u="none" strike="noStrike" kern="1200" cap="none" spc="0" baseline="0">
              <a:solidFill>
                <a:srgbClr val="000000"/>
              </a:solidFill>
              <a:uFillTx/>
              <a:latin typeface="Aptos"/>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34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981B2-2F8E-8DEA-9A7E-F9C789826BB4}"/>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1B728B4D-61BC-1473-729A-A74F73630016}"/>
              </a:ext>
            </a:extLst>
          </p:cNvPr>
          <p:cNvCxnSpPr/>
          <p:nvPr/>
        </p:nvCxnSpPr>
        <p:spPr>
          <a:xfrm>
            <a:off x="3850282" y="2196617"/>
            <a:ext cx="7112797"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34B24A12-51B5-1348-6B4A-85BD2A770038}"/>
              </a:ext>
            </a:extLst>
          </p:cNvPr>
          <p:cNvCxnSpPr/>
          <p:nvPr/>
        </p:nvCxnSpPr>
        <p:spPr>
          <a:xfrm>
            <a:off x="293879" y="5851273"/>
            <a:ext cx="11658636" cy="0"/>
          </a:xfrm>
          <a:prstGeom prst="straightConnector1">
            <a:avLst/>
          </a:prstGeom>
          <a:noFill/>
          <a:ln w="6345" cap="flat">
            <a:solidFill>
              <a:srgbClr val="4472C4"/>
            </a:solidFill>
            <a:prstDash val="solid"/>
            <a:miter/>
          </a:ln>
        </p:spPr>
      </p:cxnSp>
      <p:sp>
        <p:nvSpPr>
          <p:cNvPr id="5" name="TextBox 8">
            <a:extLst>
              <a:ext uri="{FF2B5EF4-FFF2-40B4-BE49-F238E27FC236}">
                <a16:creationId xmlns:a16="http://schemas.microsoft.com/office/drawing/2014/main" id="{079B55DD-4DC3-60BF-5D92-A0F1E9505670}"/>
              </a:ext>
            </a:extLst>
          </p:cNvPr>
          <p:cNvSpPr txBox="1"/>
          <p:nvPr/>
        </p:nvSpPr>
        <p:spPr>
          <a:xfrm>
            <a:off x="3850282" y="1748488"/>
            <a:ext cx="369537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0" cap="none" spc="0" baseline="0">
                <a:solidFill>
                  <a:srgbClr val="C55A11"/>
                </a:solidFill>
                <a:uFillTx/>
                <a:latin typeface="Nunito" pitchFamily="2"/>
              </a:rPr>
              <a:t>Customize Swagger GUI </a:t>
            </a:r>
            <a:endParaRPr lang="en-US" sz="2000" b="1" i="0" u="none" strike="noStrike" kern="1200" cap="none" spc="0" baseline="0">
              <a:solidFill>
                <a:srgbClr val="C55A11"/>
              </a:solidFill>
              <a:uFillTx/>
              <a:latin typeface="Nunito" pitchFamily="2"/>
            </a:endParaRPr>
          </a:p>
        </p:txBody>
      </p:sp>
      <p:sp>
        <p:nvSpPr>
          <p:cNvPr id="6" name="TextBox 7">
            <a:extLst>
              <a:ext uri="{FF2B5EF4-FFF2-40B4-BE49-F238E27FC236}">
                <a16:creationId xmlns:a16="http://schemas.microsoft.com/office/drawing/2014/main" id="{20E86F3A-05CD-F2A8-0E7D-169BF43BDC11}"/>
              </a:ext>
            </a:extLst>
          </p:cNvPr>
          <p:cNvSpPr txBox="1"/>
          <p:nvPr/>
        </p:nvSpPr>
        <p:spPr>
          <a:xfrm>
            <a:off x="293879" y="2683261"/>
            <a:ext cx="12083146" cy="25853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7F0055"/>
                </a:solidFill>
                <a:uFillTx/>
                <a:latin typeface="Consolas" pitchFamily="49"/>
              </a:rPr>
              <a:t>public</a:t>
            </a:r>
            <a:r>
              <a:rPr lang="en-US" sz="1800" b="0" i="0" u="none" strike="noStrike" kern="1200" cap="none" spc="0" baseline="0">
                <a:solidFill>
                  <a:srgbClr val="000000"/>
                </a:solidFill>
                <a:uFillTx/>
                <a:latin typeface="Consolas" pitchFamily="49"/>
              </a:rPr>
              <a:t> </a:t>
            </a:r>
            <a:r>
              <a:rPr lang="en-US" sz="1800" b="1" i="0" u="none" strike="noStrike" kern="1200" cap="none" spc="0" baseline="0">
                <a:solidFill>
                  <a:srgbClr val="7F0055"/>
                </a:solidFill>
                <a:uFillTx/>
                <a:latin typeface="Consolas" pitchFamily="49"/>
              </a:rPr>
              <a:t>interface</a:t>
            </a:r>
            <a:r>
              <a:rPr lang="en-US" sz="1800" b="0" i="0" u="none" strike="noStrike" kern="1200" cap="none" spc="0" baseline="0">
                <a:solidFill>
                  <a:srgbClr val="000000"/>
                </a:solidFill>
                <a:uFillTx/>
                <a:latin typeface="Consolas" pitchFamily="49"/>
              </a:rPr>
              <a:t> BookControllerIFC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646464"/>
                </a:solidFill>
                <a:uFillTx/>
                <a:latin typeface="Consolas" pitchFamily="49"/>
              </a:rPr>
              <a:t>@Operation</a:t>
            </a:r>
            <a:r>
              <a:rPr lang="en-US" sz="1800" b="0" i="0" u="none" strike="noStrike" kern="1200" cap="none" spc="0" baseline="0">
                <a:solidFill>
                  <a:srgbClr val="000000"/>
                </a:solidFill>
                <a:uFillTx/>
                <a:latin typeface="Consolas" pitchFamily="49"/>
              </a:rPr>
              <a:t>(summary= </a:t>
            </a:r>
            <a:r>
              <a:rPr lang="en-US" sz="1800" b="0" i="0" u="none" strike="noStrike" kern="1200" cap="none" spc="0" baseline="0">
                <a:solidFill>
                  <a:srgbClr val="2A00FF"/>
                </a:solidFill>
                <a:uFillTx/>
                <a:latin typeface="Consolas" pitchFamily="49"/>
              </a:rPr>
              <a:t>"Create New Book"</a:t>
            </a:r>
            <a:r>
              <a:rPr lang="en-US" sz="1800" b="0" i="0" u="none" strike="noStrike" kern="1200" cap="none" spc="0" baseline="0">
                <a:solidFill>
                  <a:srgbClr val="000000"/>
                </a:solidFill>
                <a:uFillTx/>
                <a:latin typeface="Consolas" pitchFamily="49"/>
              </a:rPr>
              <a:t> ,tags = {</a:t>
            </a:r>
            <a:r>
              <a:rPr lang="en-US" sz="1800" b="0" i="0" u="none" strike="noStrike" kern="1200" cap="none" spc="0" baseline="0">
                <a:solidFill>
                  <a:srgbClr val="2A00FF"/>
                </a:solidFill>
                <a:uFillTx/>
                <a:latin typeface="Consolas" pitchFamily="49"/>
              </a:rPr>
              <a:t>"Books"</a:t>
            </a:r>
            <a:r>
              <a:rPr lang="en-US" sz="1800" b="0" i="0" u="none" strike="noStrike" kern="1200" cap="none" spc="0" baseline="0">
                <a:solidFill>
                  <a:srgbClr val="000000"/>
                </a:solidFill>
                <a:uFillTx/>
                <a:latin typeface="Consolas" pitchFamily="49"/>
              </a:rPr>
              <a:t>, </a:t>
            </a:r>
            <a:r>
              <a:rPr lang="en-US" sz="1800" b="0" i="0" u="none" strike="noStrike" kern="1200" cap="none" spc="0" baseline="0">
                <a:solidFill>
                  <a:srgbClr val="2A00FF"/>
                </a:solidFill>
                <a:uFillTx/>
                <a:latin typeface="Consolas" pitchFamily="49"/>
              </a:rPr>
              <a:t>"POST"</a:t>
            </a:r>
            <a:r>
              <a:rPr lang="en-US" sz="1800" b="0" i="0" u="none" strike="noStrike" kern="1200" cap="none" spc="0" baseline="0">
                <a:solidFill>
                  <a:srgbClr val="000000"/>
                </a:solidFill>
                <a:uFillTx/>
                <a:latin typeface="Consolas" pitchFamily="49"/>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646464"/>
                </a:solidFill>
                <a:uFillTx/>
                <a:latin typeface="Consolas" pitchFamily="49"/>
              </a:rPr>
              <a:t>@ApiResponses</a:t>
            </a:r>
            <a:r>
              <a:rPr lang="en-US" sz="1800" b="0" i="0" u="none" strike="noStrike" kern="1200" cap="none" spc="0" baseline="0">
                <a:solidFill>
                  <a:srgbClr val="000000"/>
                </a:solidFill>
                <a:uFillTx/>
                <a:latin typeface="Consolas" pitchFamily="49"/>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646464"/>
                </a:solidFill>
                <a:uFillTx/>
                <a:latin typeface="Consolas" pitchFamily="49"/>
              </a:rPr>
              <a:t>@ApiResponse</a:t>
            </a:r>
            <a:r>
              <a:rPr lang="en-US" sz="1800" b="0" i="0" u="none" strike="noStrike" kern="1200" cap="none" spc="0" baseline="0">
                <a:solidFill>
                  <a:srgbClr val="000000"/>
                </a:solidFill>
                <a:uFillTx/>
                <a:latin typeface="Consolas" pitchFamily="49"/>
              </a:rPr>
              <a:t>(responseCode = </a:t>
            </a:r>
            <a:r>
              <a:rPr lang="en-US" sz="1800" b="0" i="0" u="none" strike="noStrike" kern="1200" cap="none" spc="0" baseline="0">
                <a:solidFill>
                  <a:srgbClr val="2A00FF"/>
                </a:solidFill>
                <a:uFillTx/>
                <a:latin typeface="Consolas" pitchFamily="49"/>
              </a:rPr>
              <a:t>"201"</a:t>
            </a:r>
            <a:r>
              <a:rPr lang="en-US" sz="1800" b="0" i="0" u="none" strike="noStrike" kern="1200" cap="none" spc="0" baseline="0">
                <a:solidFill>
                  <a:srgbClr val="000000"/>
                </a:solidFill>
                <a:uFillTx/>
                <a:latin typeface="Consolas" pitchFamily="49"/>
              </a:rPr>
              <a:t>, content =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646464"/>
                </a:solidFill>
                <a:uFillTx/>
                <a:latin typeface="Consolas" pitchFamily="49"/>
              </a:rPr>
              <a:t>@Content</a:t>
            </a:r>
            <a:r>
              <a:rPr lang="en-US" sz="1800" b="0" i="0" u="none" strike="noStrike" kern="1200" cap="none" spc="0" baseline="0">
                <a:solidFill>
                  <a:srgbClr val="000000"/>
                </a:solidFill>
                <a:uFillTx/>
                <a:latin typeface="Consolas" pitchFamily="49"/>
              </a:rPr>
              <a:t>(schema = </a:t>
            </a:r>
            <a:r>
              <a:rPr lang="en-US" sz="1800" b="0" i="0" u="none" strike="noStrike" kern="1200" cap="none" spc="0" baseline="0">
                <a:solidFill>
                  <a:srgbClr val="646464"/>
                </a:solidFill>
                <a:uFillTx/>
                <a:latin typeface="Consolas" pitchFamily="49"/>
              </a:rPr>
              <a:t>@Schema</a:t>
            </a:r>
            <a:r>
              <a:rPr lang="en-US" sz="1800" b="0" i="0" u="none" strike="noStrike" kern="1200" cap="none" spc="0" baseline="0">
                <a:solidFill>
                  <a:srgbClr val="000000"/>
                </a:solidFill>
                <a:uFillTx/>
                <a:latin typeface="Consolas" pitchFamily="49"/>
              </a:rPr>
              <a:t>(implementation = Book.</a:t>
            </a:r>
            <a:r>
              <a:rPr lang="en-US" sz="1800" b="1" i="0" u="none" strike="noStrike" kern="1200" cap="none" spc="0" baseline="0">
                <a:solidFill>
                  <a:srgbClr val="7F0055"/>
                </a:solidFill>
                <a:uFillTx/>
                <a:latin typeface="Consolas" pitchFamily="49"/>
              </a:rPr>
              <a:t>class</a:t>
            </a:r>
            <a:r>
              <a:rPr lang="en-US" sz="1800" b="0" i="0" u="none" strike="noStrike" kern="1200" cap="none" spc="0" baseline="0">
                <a:solidFill>
                  <a:srgbClr val="000000"/>
                </a:solidFill>
                <a:uFillTx/>
                <a:latin typeface="Consolas" pitchFamily="49"/>
              </a:rPr>
              <a:t>), mediaType = </a:t>
            </a:r>
            <a:r>
              <a:rPr lang="en-US" sz="1800" b="0" i="0" u="none" strike="noStrike" kern="1200" cap="none" spc="0" baseline="0">
                <a:solidFill>
                  <a:srgbClr val="2A00FF"/>
                </a:solidFill>
                <a:uFillTx/>
                <a:latin typeface="Consolas" pitchFamily="49"/>
              </a:rPr>
              <a:t>"application/json"</a:t>
            </a:r>
            <a:r>
              <a:rPr lang="en-US" sz="1800" b="0" i="0" u="none" strike="noStrike" kern="1200" cap="none" spc="0" baseline="0">
                <a:solidFill>
                  <a:srgbClr val="000000"/>
                </a:solidFill>
                <a:uFillTx/>
                <a:latin typeface="Consolas" pitchFamily="49"/>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646464"/>
                </a:solidFill>
                <a:uFillTx/>
                <a:latin typeface="Consolas" pitchFamily="49"/>
              </a:rPr>
              <a:t>@ApiResponse</a:t>
            </a:r>
            <a:r>
              <a:rPr lang="en-US" sz="1800" b="0" i="0" u="none" strike="noStrike" kern="1200" cap="none" spc="0" baseline="0">
                <a:solidFill>
                  <a:srgbClr val="000000"/>
                </a:solidFill>
                <a:uFillTx/>
                <a:latin typeface="Consolas" pitchFamily="49"/>
              </a:rPr>
              <a:t>(responseCode = </a:t>
            </a:r>
            <a:r>
              <a:rPr lang="en-US" sz="1800" b="0" i="0" u="none" strike="noStrike" kern="1200" cap="none" spc="0" baseline="0">
                <a:solidFill>
                  <a:srgbClr val="2A00FF"/>
                </a:solidFill>
                <a:uFillTx/>
                <a:latin typeface="Consolas" pitchFamily="49"/>
              </a:rPr>
              <a:t>"500"</a:t>
            </a:r>
            <a:r>
              <a:rPr lang="en-US" sz="1800" b="0" i="0" u="none" strike="noStrike" kern="1200" cap="none" spc="0" baseline="0">
                <a:solidFill>
                  <a:srgbClr val="000000"/>
                </a:solidFill>
                <a:uFillTx/>
                <a:latin typeface="Consolas" pitchFamily="49"/>
              </a:rPr>
              <a:t>, content = { </a:t>
            </a:r>
            <a:r>
              <a:rPr lang="en-US" sz="1800" b="0" i="0" u="none" strike="noStrike" kern="1200" cap="none" spc="0" baseline="0">
                <a:solidFill>
                  <a:srgbClr val="646464"/>
                </a:solidFill>
                <a:uFillTx/>
                <a:latin typeface="Consolas" pitchFamily="49"/>
              </a:rPr>
              <a:t>@Content</a:t>
            </a:r>
            <a:r>
              <a:rPr lang="en-US" sz="1800" b="0" i="0" u="none" strike="noStrike" kern="1200" cap="none" spc="0" baseline="0">
                <a:solidFill>
                  <a:srgbClr val="000000"/>
                </a:solidFill>
                <a:uFillTx/>
                <a:latin typeface="Consolas" pitchFamily="49"/>
              </a:rPr>
              <a:t>(schema = </a:t>
            </a:r>
            <a:r>
              <a:rPr lang="en-US" sz="1800" b="0" i="0" u="none" strike="noStrike" kern="1200" cap="none" spc="0" baseline="0">
                <a:solidFill>
                  <a:srgbClr val="646464"/>
                </a:solidFill>
                <a:uFillTx/>
                <a:latin typeface="Consolas" pitchFamily="49"/>
              </a:rPr>
              <a:t>@Schema</a:t>
            </a:r>
            <a:r>
              <a:rPr lang="en-US" sz="1800" b="0" i="0" u="none" strike="noStrike" kern="1200" cap="none" spc="0" baseline="0">
                <a:solidFill>
                  <a:srgbClr val="000000"/>
                </a:solidFill>
                <a:uFillTx/>
                <a:latin typeface="Consolas" pitchFamily="49"/>
              </a:rPr>
              <a:t>()) })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646464"/>
                </a:solidFill>
                <a:uFillTx/>
                <a:latin typeface="Consolas" pitchFamily="49"/>
              </a:rPr>
              <a:t>@PostMapping</a:t>
            </a:r>
            <a:r>
              <a:rPr lang="en-US" sz="1800" b="0" i="0" u="none" strike="noStrike" kern="1200" cap="none" spc="0" baseline="0">
                <a:solidFill>
                  <a:srgbClr val="000000"/>
                </a:solidFill>
                <a:uFillTx/>
                <a:latin typeface="Consolas" pitchFamily="49"/>
              </a:rPr>
              <a:t>(</a:t>
            </a:r>
            <a:r>
              <a:rPr lang="en-US" sz="1800" b="0" i="0" u="none" strike="noStrike" kern="1200" cap="none" spc="0" baseline="0">
                <a:solidFill>
                  <a:srgbClr val="2A00FF"/>
                </a:solidFill>
                <a:uFillTx/>
                <a:latin typeface="Consolas" pitchFamily="49"/>
              </a:rPr>
              <a:t>"/create"</a:t>
            </a:r>
            <a:r>
              <a:rPr lang="en-US" sz="1800" b="0" i="0" u="none" strike="noStrike" kern="1200" cap="none" spc="0" baseline="0">
                <a:solidFill>
                  <a:srgbClr val="000000"/>
                </a:solidFill>
                <a:uFillTx/>
                <a:latin typeface="Consolas" pitchFamily="49"/>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7F0055"/>
                </a:solidFill>
                <a:uFillTx/>
                <a:latin typeface="Consolas" pitchFamily="49"/>
              </a:rPr>
              <a:t>public</a:t>
            </a:r>
            <a:r>
              <a:rPr lang="en-US" sz="1800" b="0" i="0" u="none" strike="noStrike" kern="1200" cap="none" spc="0" baseline="0">
                <a:solidFill>
                  <a:srgbClr val="000000"/>
                </a:solidFill>
                <a:uFillTx/>
                <a:latin typeface="Consolas" pitchFamily="49"/>
              </a:rPr>
              <a:t> ResponseEntity&lt;Book&gt; createBook(</a:t>
            </a:r>
            <a:r>
              <a:rPr lang="en-US" sz="1800" b="0" i="0" u="none" strike="noStrike" kern="1200" cap="none" spc="0" baseline="0">
                <a:solidFill>
                  <a:srgbClr val="646464"/>
                </a:solidFill>
                <a:uFillTx/>
                <a:latin typeface="Consolas" pitchFamily="49"/>
              </a:rPr>
              <a:t>@RequestBody</a:t>
            </a:r>
            <a:r>
              <a:rPr lang="en-US" sz="1800" b="0" i="0" u="none" strike="noStrike" kern="1200" cap="none" spc="0" baseline="0">
                <a:solidFill>
                  <a:srgbClr val="000000"/>
                </a:solidFill>
                <a:uFillTx/>
                <a:latin typeface="Consolas" pitchFamily="49"/>
              </a:rPr>
              <a:t> Book </a:t>
            </a:r>
            <a:r>
              <a:rPr lang="en-US" sz="1800" b="0" i="0" u="none" strike="noStrike" kern="1200" cap="none" spc="0" baseline="0">
                <a:solidFill>
                  <a:srgbClr val="6A3E3E"/>
                </a:solidFill>
                <a:uFillTx/>
                <a:latin typeface="Consolas" pitchFamily="49"/>
              </a:rPr>
              <a:t>book</a:t>
            </a:r>
            <a:r>
              <a:rPr lang="en-US" sz="1800" b="0" i="0" u="none" strike="noStrike" kern="1200" cap="none" spc="0" baseline="0">
                <a:solidFill>
                  <a:srgbClr val="000000"/>
                </a:solidFill>
                <a:uFillTx/>
                <a:latin typeface="Consolas" pitchFamily="49"/>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onsolas" pitchFamily="49"/>
              </a:rPr>
              <a:t>}</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349">
    <p:spTree>
      <p:nvGrpSpPr>
        <p:cNvPr id="1" name=""/>
        <p:cNvGrpSpPr/>
        <p:nvPr/>
      </p:nvGrpSpPr>
      <p:grpSpPr>
        <a:xfrm>
          <a:off x="0" y="0"/>
          <a:ext cx="0" cy="0"/>
          <a:chOff x="0" y="0"/>
          <a:chExt cx="0" cy="0"/>
        </a:xfrm>
      </p:grpSpPr>
      <p:cxnSp>
        <p:nvCxnSpPr>
          <p:cNvPr id="2" name="Straight Connector 9">
            <a:extLst>
              <a:ext uri="{FF2B5EF4-FFF2-40B4-BE49-F238E27FC236}">
                <a16:creationId xmlns:a16="http://schemas.microsoft.com/office/drawing/2014/main" id="{F3476ABE-CADA-5C16-E817-A93731EE5A54}"/>
              </a:ext>
            </a:extLst>
          </p:cNvPr>
          <p:cNvCxnSpPr/>
          <p:nvPr/>
        </p:nvCxnSpPr>
        <p:spPr>
          <a:xfrm>
            <a:off x="4425366" y="853592"/>
            <a:ext cx="7112798" cy="0"/>
          </a:xfrm>
          <a:prstGeom prst="straightConnector1">
            <a:avLst/>
          </a:prstGeom>
          <a:noFill/>
          <a:ln w="6345" cap="flat">
            <a:solidFill>
              <a:srgbClr val="4472C4"/>
            </a:solidFill>
            <a:prstDash val="solid"/>
            <a:miter/>
          </a:ln>
        </p:spPr>
      </p:cxnSp>
      <p:cxnSp>
        <p:nvCxnSpPr>
          <p:cNvPr id="3" name="Straight Connector 12">
            <a:extLst>
              <a:ext uri="{FF2B5EF4-FFF2-40B4-BE49-F238E27FC236}">
                <a16:creationId xmlns:a16="http://schemas.microsoft.com/office/drawing/2014/main" id="{B6EC6D76-53CD-0495-4165-F9FB0D366F17}"/>
              </a:ext>
            </a:extLst>
          </p:cNvPr>
          <p:cNvCxnSpPr/>
          <p:nvPr/>
        </p:nvCxnSpPr>
        <p:spPr>
          <a:xfrm>
            <a:off x="4425366" y="6722129"/>
            <a:ext cx="7112798" cy="0"/>
          </a:xfrm>
          <a:prstGeom prst="straightConnector1">
            <a:avLst/>
          </a:prstGeom>
          <a:noFill/>
          <a:ln w="6345" cap="flat">
            <a:solidFill>
              <a:srgbClr val="4472C4"/>
            </a:solidFill>
            <a:prstDash val="solid"/>
            <a:miter/>
          </a:ln>
        </p:spPr>
      </p:cxnSp>
      <p:sp>
        <p:nvSpPr>
          <p:cNvPr id="4" name="TextBox 8">
            <a:extLst>
              <a:ext uri="{FF2B5EF4-FFF2-40B4-BE49-F238E27FC236}">
                <a16:creationId xmlns:a16="http://schemas.microsoft.com/office/drawing/2014/main" id="{D203EF8F-4600-A9B2-3105-4AD28DD0850C}"/>
              </a:ext>
            </a:extLst>
          </p:cNvPr>
          <p:cNvSpPr txBox="1"/>
          <p:nvPr/>
        </p:nvSpPr>
        <p:spPr>
          <a:xfrm>
            <a:off x="4425366" y="453478"/>
            <a:ext cx="4413827"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Generate YAML from Code </a:t>
            </a:r>
          </a:p>
        </p:txBody>
      </p:sp>
      <p:sp>
        <p:nvSpPr>
          <p:cNvPr id="5" name="TextBox 7">
            <a:extLst>
              <a:ext uri="{FF2B5EF4-FFF2-40B4-BE49-F238E27FC236}">
                <a16:creationId xmlns:a16="http://schemas.microsoft.com/office/drawing/2014/main" id="{B83A404C-7270-4B40-B5AF-D9E57EF7D56A}"/>
              </a:ext>
            </a:extLst>
          </p:cNvPr>
          <p:cNvSpPr txBox="1"/>
          <p:nvPr/>
        </p:nvSpPr>
        <p:spPr>
          <a:xfrm>
            <a:off x="931526" y="971705"/>
            <a:ext cx="10606637" cy="563231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646464"/>
                </a:solidFill>
                <a:uFillTx/>
                <a:latin typeface="Consolas" pitchFamily="49"/>
              </a:rPr>
              <a:t>@Configuration</a:t>
            </a:r>
            <a:endParaRPr lang="en-US" sz="1800" b="0" i="0" u="none" strike="noStrike" kern="1200" cap="none" spc="0" baseline="0">
              <a:solidFill>
                <a:srgbClr val="000000"/>
              </a:solidFill>
              <a:uFillTx/>
              <a:latin typeface="Consolas" pitchFamily="49"/>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7F0055"/>
                </a:solidFill>
                <a:uFillTx/>
                <a:latin typeface="Consolas" pitchFamily="49"/>
              </a:rPr>
              <a:t>public</a:t>
            </a:r>
            <a:r>
              <a:rPr lang="en-US" sz="1800" b="0" i="0" u="none" strike="noStrike" kern="1200" cap="none" spc="0" baseline="0">
                <a:solidFill>
                  <a:srgbClr val="000000"/>
                </a:solidFill>
                <a:uFillTx/>
                <a:latin typeface="Consolas" pitchFamily="49"/>
              </a:rPr>
              <a:t> </a:t>
            </a:r>
            <a:r>
              <a:rPr lang="en-US" sz="1800" b="1" i="0" u="none" strike="noStrike" kern="1200" cap="none" spc="0" baseline="0">
                <a:solidFill>
                  <a:srgbClr val="7F0055"/>
                </a:solidFill>
                <a:uFillTx/>
                <a:latin typeface="Consolas" pitchFamily="49"/>
              </a:rPr>
              <a:t>class</a:t>
            </a:r>
            <a:r>
              <a:rPr lang="en-US" sz="1800" b="0" i="0" u="none" strike="noStrike" kern="1200" cap="none" spc="0" baseline="0">
                <a:solidFill>
                  <a:srgbClr val="000000"/>
                </a:solidFill>
                <a:uFillTx/>
                <a:latin typeface="Consolas" pitchFamily="49"/>
              </a:rPr>
              <a:t> OpenAPIConfig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onsolas" pitchFamily="49"/>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646464"/>
                </a:solidFill>
                <a:uFillTx/>
                <a:latin typeface="Consolas" pitchFamily="49"/>
              </a:rPr>
              <a:t>@Value</a:t>
            </a:r>
            <a:r>
              <a:rPr lang="en-US" sz="1800" b="0" i="0" u="none" strike="noStrike" kern="1200" cap="none" spc="0" baseline="0">
                <a:solidFill>
                  <a:srgbClr val="000000"/>
                </a:solidFill>
                <a:uFillTx/>
                <a:latin typeface="Consolas" pitchFamily="49"/>
              </a:rPr>
              <a:t>(</a:t>
            </a:r>
            <a:r>
              <a:rPr lang="en-US" sz="1800" b="0" i="0" u="none" strike="noStrike" kern="1200" cap="none" spc="0" baseline="0">
                <a:solidFill>
                  <a:srgbClr val="2A00FF"/>
                </a:solidFill>
                <a:uFillTx/>
                <a:latin typeface="Consolas" pitchFamily="49"/>
              </a:rPr>
              <a:t>"${Kabhad82.openapi.dev-url}"</a:t>
            </a:r>
            <a:r>
              <a:rPr lang="en-US" sz="1800" b="0" i="0" u="none" strike="noStrike" kern="1200" cap="none" spc="0" baseline="0">
                <a:solidFill>
                  <a:srgbClr val="000000"/>
                </a:solidFill>
                <a:uFillTx/>
                <a:latin typeface="Consolas" pitchFamily="49"/>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7F0055"/>
                </a:solidFill>
                <a:uFillTx/>
                <a:latin typeface="Consolas" pitchFamily="49"/>
              </a:rPr>
              <a:t>private</a:t>
            </a:r>
            <a:r>
              <a:rPr lang="en-US" sz="1800" b="0" i="0" u="none" strike="noStrike" kern="1200" cap="none" spc="0" baseline="0">
                <a:solidFill>
                  <a:srgbClr val="000000"/>
                </a:solidFill>
                <a:uFillTx/>
                <a:latin typeface="Consolas" pitchFamily="49"/>
              </a:rPr>
              <a:t> String </a:t>
            </a:r>
            <a:r>
              <a:rPr lang="en-US" sz="1800" b="0" i="0" u="none" strike="noStrike" kern="1200" cap="none" spc="0" baseline="0">
                <a:solidFill>
                  <a:srgbClr val="0000C0"/>
                </a:solidFill>
                <a:uFillTx/>
                <a:latin typeface="Consolas" pitchFamily="49"/>
              </a:rPr>
              <a:t>devUrl</a:t>
            </a:r>
            <a:r>
              <a:rPr lang="en-US" sz="1800" b="0" i="0" u="none" strike="noStrike" kern="1200" cap="none" spc="0" baseline="0">
                <a:solidFill>
                  <a:srgbClr val="000000"/>
                </a:solidFill>
                <a:uFillTx/>
                <a:latin typeface="Consolas" pitchFamily="49"/>
              </a:rPr>
              <a:t>;</a:t>
            </a:r>
            <a:br>
              <a:rPr lang="en-US" sz="1800" b="0" i="0" u="none" strike="noStrike" kern="1200" cap="none" spc="0" baseline="0">
                <a:solidFill>
                  <a:srgbClr val="000000"/>
                </a:solidFill>
                <a:uFillTx/>
                <a:latin typeface="Consolas" pitchFamily="49"/>
              </a:rPr>
            </a:br>
            <a:endParaRPr lang="en-US" sz="1800" b="0" i="0" u="none" strike="noStrike" kern="1200" cap="none" spc="0" baseline="0">
              <a:solidFill>
                <a:srgbClr val="000000"/>
              </a:solidFill>
              <a:uFillTx/>
              <a:latin typeface="Consolas" pitchFamily="49"/>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646464"/>
                </a:solidFill>
                <a:uFillTx/>
                <a:latin typeface="Consolas" pitchFamily="49"/>
              </a:rPr>
              <a:t>@Bean</a:t>
            </a:r>
            <a:endParaRPr lang="en-US" sz="1800" b="0" i="0" u="none" strike="noStrike" kern="1200" cap="none" spc="0" baseline="0">
              <a:solidFill>
                <a:srgbClr val="000000"/>
              </a:solidFill>
              <a:uFillTx/>
              <a:latin typeface="Consolas" pitchFamily="49"/>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sng" strike="noStrike" kern="1200" cap="none" spc="0" baseline="0">
                <a:solidFill>
                  <a:srgbClr val="7F0055"/>
                </a:solidFill>
                <a:uFillTx/>
                <a:latin typeface="Consolas" pitchFamily="49"/>
              </a:rPr>
              <a:t>public</a:t>
            </a:r>
            <a:r>
              <a:rPr lang="en-US" sz="1800" b="0" i="0" u="none" strike="noStrike" kern="1200" cap="none" spc="0" baseline="0">
                <a:solidFill>
                  <a:srgbClr val="000000"/>
                </a:solidFill>
                <a:uFillTx/>
                <a:latin typeface="Consolas" pitchFamily="49"/>
              </a:rPr>
              <a:t> OpenAPI myOpenAPI()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onsolas" pitchFamily="49"/>
              </a:rPr>
              <a:t>Server </a:t>
            </a:r>
            <a:r>
              <a:rPr lang="en-US" sz="1800" b="0" i="0" u="none" strike="noStrike" kern="1200" cap="none" spc="0" baseline="0">
                <a:solidFill>
                  <a:srgbClr val="6A3E3E"/>
                </a:solidFill>
                <a:uFillTx/>
                <a:latin typeface="Consolas" pitchFamily="49"/>
              </a:rPr>
              <a:t>devServer</a:t>
            </a:r>
            <a:r>
              <a:rPr lang="en-US" sz="1800" b="0" i="0" u="none" strike="noStrike" kern="1200" cap="none" spc="0" baseline="0">
                <a:solidFill>
                  <a:srgbClr val="000000"/>
                </a:solidFill>
                <a:uFillTx/>
                <a:latin typeface="Consolas" pitchFamily="49"/>
              </a:rPr>
              <a:t> = </a:t>
            </a:r>
            <a:r>
              <a:rPr lang="en-US" sz="1800" b="1" i="0" u="none" strike="noStrike" kern="1200" cap="none" spc="0" baseline="0">
                <a:solidFill>
                  <a:srgbClr val="7F0055"/>
                </a:solidFill>
                <a:uFillTx/>
                <a:latin typeface="Consolas" pitchFamily="49"/>
              </a:rPr>
              <a:t>new</a:t>
            </a:r>
            <a:r>
              <a:rPr lang="en-US" sz="1800" b="0" i="0" u="none" strike="noStrike" kern="1200" cap="none" spc="0" baseline="0">
                <a:solidFill>
                  <a:srgbClr val="000000"/>
                </a:solidFill>
                <a:uFillTx/>
                <a:latin typeface="Consolas" pitchFamily="49"/>
              </a:rPr>
              <a:t> Server();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6A3E3E"/>
                </a:solidFill>
                <a:uFillTx/>
                <a:latin typeface="Consolas" pitchFamily="49"/>
              </a:rPr>
              <a:t>devServer</a:t>
            </a:r>
            <a:r>
              <a:rPr lang="en-US" sz="1800" b="0" i="0" u="none" strike="noStrike" kern="1200" cap="none" spc="0" baseline="0">
                <a:solidFill>
                  <a:srgbClr val="000000"/>
                </a:solidFill>
                <a:uFillTx/>
                <a:latin typeface="Consolas" pitchFamily="49"/>
              </a:rPr>
              <a:t>.setUrl(</a:t>
            </a:r>
            <a:r>
              <a:rPr lang="en-US" sz="1800" b="0" i="0" u="none" strike="noStrike" kern="1200" cap="none" spc="0" baseline="0">
                <a:solidFill>
                  <a:srgbClr val="0000C0"/>
                </a:solidFill>
                <a:uFillTx/>
                <a:latin typeface="Consolas" pitchFamily="49"/>
              </a:rPr>
              <a:t>devUrl</a:t>
            </a:r>
            <a:r>
              <a:rPr lang="en-US" sz="1800" b="0" i="0" u="none" strike="noStrike" kern="1200" cap="none" spc="0" baseline="0">
                <a:solidFill>
                  <a:srgbClr val="000000"/>
                </a:solidFill>
                <a:uFillTx/>
                <a:latin typeface="Consolas" pitchFamily="49"/>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6A3E3E"/>
                </a:solidFill>
                <a:uFillTx/>
                <a:latin typeface="Consolas" pitchFamily="49"/>
              </a:rPr>
              <a:t>devServer</a:t>
            </a:r>
            <a:r>
              <a:rPr lang="en-US" sz="1800" b="0" i="0" u="none" strike="noStrike" kern="1200" cap="none" spc="0" baseline="0">
                <a:solidFill>
                  <a:srgbClr val="000000"/>
                </a:solidFill>
                <a:uFillTx/>
                <a:latin typeface="Consolas" pitchFamily="49"/>
              </a:rPr>
              <a:t>.setDescription(</a:t>
            </a:r>
            <a:r>
              <a:rPr lang="en-US" sz="1800" b="0" i="0" u="none" strike="noStrike" kern="1200" cap="none" spc="0" baseline="0">
                <a:solidFill>
                  <a:srgbClr val="2A00FF"/>
                </a:solidFill>
                <a:uFillTx/>
                <a:latin typeface="Consolas" pitchFamily="49"/>
              </a:rPr>
              <a:t>"Server URL in Development environment"</a:t>
            </a:r>
            <a:r>
              <a:rPr lang="en-US" sz="1800" b="0" i="0" u="none" strike="noStrike" kern="1200" cap="none" spc="0" baseline="0">
                <a:solidFill>
                  <a:srgbClr val="000000"/>
                </a:solidFill>
                <a:uFillTx/>
                <a:latin typeface="Consolas" pitchFamily="49"/>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br>
              <a:rPr lang="en-US" sz="1800" b="0" i="0" u="none" strike="noStrike" kern="1200" cap="none" spc="0" baseline="0">
                <a:solidFill>
                  <a:srgbClr val="000000"/>
                </a:solidFill>
                <a:uFillTx/>
                <a:latin typeface="Consolas" pitchFamily="49"/>
              </a:rPr>
            </a:br>
            <a:r>
              <a:rPr lang="en-US" sz="1800" b="0" i="0" u="none" strike="noStrike" kern="1200" cap="none" spc="0" baseline="0">
                <a:solidFill>
                  <a:srgbClr val="000000"/>
                </a:solidFill>
                <a:uFillTx/>
                <a:latin typeface="Consolas" pitchFamily="49"/>
              </a:rPr>
              <a:t>Info </a:t>
            </a:r>
            <a:r>
              <a:rPr lang="en-US" sz="1800" b="0" i="0" u="none" strike="noStrike" kern="1200" cap="none" spc="0" baseline="0">
                <a:solidFill>
                  <a:srgbClr val="6A3E3E"/>
                </a:solidFill>
                <a:uFillTx/>
                <a:latin typeface="Consolas" pitchFamily="49"/>
              </a:rPr>
              <a:t>info</a:t>
            </a:r>
            <a:r>
              <a:rPr lang="en-US" sz="1800" b="0" i="0" u="none" strike="noStrike" kern="1200" cap="none" spc="0" baseline="0">
                <a:solidFill>
                  <a:srgbClr val="000000"/>
                </a:solidFill>
                <a:uFillTx/>
                <a:latin typeface="Consolas" pitchFamily="49"/>
              </a:rPr>
              <a:t> = </a:t>
            </a:r>
            <a:r>
              <a:rPr lang="en-US" sz="1800" b="1" i="0" u="none" strike="noStrike" kern="1200" cap="none" spc="0" baseline="0">
                <a:solidFill>
                  <a:srgbClr val="7F0055"/>
                </a:solidFill>
                <a:uFillTx/>
                <a:latin typeface="Consolas" pitchFamily="49"/>
              </a:rPr>
              <a:t>new</a:t>
            </a:r>
            <a:r>
              <a:rPr lang="en-US" sz="1800" b="0" i="0" u="none" strike="noStrike" kern="1200" cap="none" spc="0" baseline="0">
                <a:solidFill>
                  <a:srgbClr val="000000"/>
                </a:solidFill>
                <a:uFillTx/>
                <a:latin typeface="Consolas" pitchFamily="49"/>
              </a:rPr>
              <a:t> Info()</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onsolas" pitchFamily="49"/>
              </a:rPr>
              <a:t>.title(</a:t>
            </a:r>
            <a:r>
              <a:rPr lang="en-US" sz="1800" b="0" i="0" u="none" strike="noStrike" kern="1200" cap="none" spc="0" baseline="0">
                <a:solidFill>
                  <a:srgbClr val="2A00FF"/>
                </a:solidFill>
                <a:uFillTx/>
                <a:latin typeface="Consolas" pitchFamily="49"/>
              </a:rPr>
              <a:t>"Tutorial Management API"</a:t>
            </a:r>
            <a:r>
              <a:rPr lang="en-US" sz="1800" b="0" i="0" u="none" strike="noStrike" kern="1200" cap="none" spc="0" baseline="0">
                <a:solidFill>
                  <a:srgbClr val="000000"/>
                </a:solidFill>
                <a:uFillTx/>
                <a:latin typeface="Consolas" pitchFamily="49"/>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onsolas" pitchFamily="49"/>
              </a:rPr>
              <a:t>.version(</a:t>
            </a:r>
            <a:r>
              <a:rPr lang="en-US" sz="1800" b="0" i="0" u="none" strike="noStrike" kern="1200" cap="none" spc="0" baseline="0">
                <a:solidFill>
                  <a:srgbClr val="2A00FF"/>
                </a:solidFill>
                <a:uFillTx/>
                <a:latin typeface="Consolas" pitchFamily="49"/>
              </a:rPr>
              <a:t>"1.0"</a:t>
            </a:r>
            <a:r>
              <a:rPr lang="en-US" sz="1800" b="0" i="0" u="none" strike="noStrike" kern="1200" cap="none" spc="0" baseline="0">
                <a:solidFill>
                  <a:srgbClr val="000000"/>
                </a:solidFill>
                <a:uFillTx/>
                <a:latin typeface="Consolas" pitchFamily="49"/>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onsolas" pitchFamily="49"/>
              </a:rPr>
              <a:t>.contact(</a:t>
            </a:r>
            <a:r>
              <a:rPr lang="en-US" sz="1800" b="0" i="0" u="none" strike="noStrike" kern="1200" cap="none" spc="0" baseline="0">
                <a:solidFill>
                  <a:srgbClr val="6A3E3E"/>
                </a:solidFill>
                <a:uFillTx/>
                <a:latin typeface="Consolas" pitchFamily="49"/>
              </a:rPr>
              <a:t>contact</a:t>
            </a:r>
            <a:r>
              <a:rPr lang="en-US" sz="1800" b="0" i="0" u="none" strike="noStrike" kern="1200" cap="none" spc="0" baseline="0">
                <a:solidFill>
                  <a:srgbClr val="000000"/>
                </a:solidFill>
                <a:uFillTx/>
                <a:latin typeface="Consolas" pitchFamily="49"/>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onsolas" pitchFamily="49"/>
              </a:rPr>
              <a:t>.description(</a:t>
            </a:r>
            <a:r>
              <a:rPr lang="en-US" sz="1800" b="0" i="0" u="none" strike="noStrike" kern="1200" cap="none" spc="0" baseline="0">
                <a:solidFill>
                  <a:srgbClr val="2A00FF"/>
                </a:solidFill>
                <a:uFillTx/>
                <a:latin typeface="Consolas" pitchFamily="49"/>
              </a:rPr>
              <a:t>"This API exposes endpoints to manage tutorials."</a:t>
            </a:r>
            <a:r>
              <a:rPr lang="en-US" sz="1800" b="0" i="0" u="none" strike="noStrike" kern="1200" cap="none" spc="0" baseline="0">
                <a:solidFill>
                  <a:srgbClr val="000000"/>
                </a:solidFill>
                <a:uFillTx/>
                <a:latin typeface="Consolas" pitchFamily="49"/>
              </a:rPr>
              <a:t>).termsOfService(</a:t>
            </a:r>
            <a:r>
              <a:rPr lang="en-US" sz="1800" b="0" i="0" u="none" strike="noStrike" kern="1200" cap="none" spc="0" baseline="0">
                <a:solidFill>
                  <a:srgbClr val="2A00FF"/>
                </a:solidFill>
                <a:uFillTx/>
                <a:latin typeface="Consolas" pitchFamily="49"/>
              </a:rPr>
              <a:t>“”</a:t>
            </a:r>
            <a:r>
              <a:rPr lang="en-US" sz="1800" b="0" i="0" u="none" strike="noStrike" kern="1200" cap="none" spc="0" baseline="0">
                <a:solidFill>
                  <a:srgbClr val="000000"/>
                </a:solidFill>
                <a:uFillTx/>
                <a:latin typeface="Consolas" pitchFamily="49"/>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onsolas" pitchFamily="49"/>
              </a:rPr>
              <a:t>.license(</a:t>
            </a:r>
            <a:r>
              <a:rPr lang="en-US" sz="1800" b="1" i="0" u="none" strike="noStrike" kern="1200" cap="none" spc="0" baseline="0">
                <a:solidFill>
                  <a:srgbClr val="7F0055"/>
                </a:solidFill>
                <a:uFillTx/>
                <a:latin typeface="Consolas" pitchFamily="49"/>
              </a:rPr>
              <a:t>null</a:t>
            </a:r>
            <a:r>
              <a:rPr lang="en-US" sz="1800" b="0" i="0" u="none" strike="noStrike" kern="1200" cap="none" spc="0" baseline="0">
                <a:solidFill>
                  <a:srgbClr val="000000"/>
                </a:solidFill>
                <a:uFillTx/>
                <a:latin typeface="Consolas" pitchFamily="49"/>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7F0055"/>
                </a:solidFill>
                <a:uFillTx/>
                <a:latin typeface="Consolas" pitchFamily="49"/>
              </a:rPr>
              <a:t>return</a:t>
            </a:r>
            <a:r>
              <a:rPr lang="en-US" sz="1800" b="0" i="0" u="none" strike="noStrike" kern="1200" cap="none" spc="0" baseline="0">
                <a:solidFill>
                  <a:srgbClr val="000000"/>
                </a:solidFill>
                <a:uFillTx/>
                <a:latin typeface="Consolas" pitchFamily="49"/>
              </a:rPr>
              <a:t> </a:t>
            </a:r>
            <a:r>
              <a:rPr lang="en-US" sz="1800" b="1" i="0" u="none" strike="noStrike" kern="1200" cap="none" spc="0" baseline="0">
                <a:solidFill>
                  <a:srgbClr val="7F0055"/>
                </a:solidFill>
                <a:uFillTx/>
                <a:latin typeface="Consolas" pitchFamily="49"/>
              </a:rPr>
              <a:t>new</a:t>
            </a:r>
            <a:r>
              <a:rPr lang="en-US" sz="1800" b="0" i="0" u="none" strike="noStrike" kern="1200" cap="none" spc="0" baseline="0">
                <a:solidFill>
                  <a:srgbClr val="000000"/>
                </a:solidFill>
                <a:uFillTx/>
                <a:latin typeface="Consolas" pitchFamily="49"/>
              </a:rPr>
              <a:t> OpenAPI().info(</a:t>
            </a:r>
            <a:r>
              <a:rPr lang="en-US" sz="1800" b="0" i="0" u="none" strike="noStrike" kern="1200" cap="none" spc="0" baseline="0">
                <a:solidFill>
                  <a:srgbClr val="6A3E3E"/>
                </a:solidFill>
                <a:uFillTx/>
                <a:latin typeface="Consolas" pitchFamily="49"/>
              </a:rPr>
              <a:t>info</a:t>
            </a:r>
            <a:r>
              <a:rPr lang="en-US" sz="1800" b="0" i="0" u="none" strike="noStrike" kern="1200" cap="none" spc="0" baseline="0">
                <a:solidFill>
                  <a:srgbClr val="000000"/>
                </a:solidFill>
                <a:uFillTx/>
                <a:latin typeface="Consolas" pitchFamily="49"/>
              </a:rPr>
              <a:t>).servers(List.</a:t>
            </a:r>
            <a:r>
              <a:rPr lang="en-US" sz="1800" b="0" i="1" u="none" strike="noStrike" kern="1200" cap="none" spc="0" baseline="0">
                <a:solidFill>
                  <a:srgbClr val="000000"/>
                </a:solidFill>
                <a:uFillTx/>
                <a:latin typeface="Consolas" pitchFamily="49"/>
              </a:rPr>
              <a:t>of</a:t>
            </a:r>
            <a:r>
              <a:rPr lang="en-US" sz="1800" b="0" i="0" u="none" strike="noStrike" kern="1200" cap="none" spc="0" baseline="0">
                <a:solidFill>
                  <a:srgbClr val="000000"/>
                </a:solidFill>
                <a:uFillTx/>
                <a:latin typeface="Consolas" pitchFamily="49"/>
              </a:rPr>
              <a:t>(</a:t>
            </a:r>
            <a:r>
              <a:rPr lang="en-US" sz="1800" b="0" i="0" u="none" strike="noStrike" kern="1200" cap="none" spc="0" baseline="0">
                <a:solidFill>
                  <a:srgbClr val="6A3E3E"/>
                </a:solidFill>
                <a:uFillTx/>
                <a:latin typeface="Consolas" pitchFamily="49"/>
              </a:rPr>
              <a:t>devServer</a:t>
            </a:r>
            <a:r>
              <a:rPr lang="en-US" sz="1800" b="0" i="0" u="none" strike="noStrike" kern="1200" cap="none" spc="0" baseline="0">
                <a:solidFill>
                  <a:srgbClr val="000000"/>
                </a:solidFill>
                <a:uFillTx/>
                <a:latin typeface="Consolas" pitchFamily="49"/>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onsolas" pitchFamily="49"/>
              </a:rPr>
              <a:t>}}</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35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5602D-43CA-A4AF-5EC5-C45105D55831}"/>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A4009D9F-01E6-9D7D-8DAD-5EE761B84BDE}"/>
              </a:ext>
            </a:extLst>
          </p:cNvPr>
          <p:cNvCxnSpPr/>
          <p:nvPr/>
        </p:nvCxnSpPr>
        <p:spPr>
          <a:xfrm>
            <a:off x="4185885" y="2196617"/>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7BB70086-29E9-635B-49CE-BD8E26279D61}"/>
              </a:ext>
            </a:extLst>
          </p:cNvPr>
          <p:cNvCxnSpPr/>
          <p:nvPr/>
        </p:nvCxnSpPr>
        <p:spPr>
          <a:xfrm>
            <a:off x="4316516" y="5176363"/>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4EC38F65-1619-DFB0-30C1-9D7780F9697E}"/>
              </a:ext>
            </a:extLst>
          </p:cNvPr>
          <p:cNvSpPr/>
          <p:nvPr/>
        </p:nvSpPr>
        <p:spPr>
          <a:xfrm>
            <a:off x="1369030" y="3429000"/>
            <a:ext cx="1598517"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Swagger</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05772D37-02D5-0271-A5D0-86F49536CBAB}"/>
              </a:ext>
            </a:extLst>
          </p:cNvPr>
          <p:cNvSpPr txBox="1"/>
          <p:nvPr/>
        </p:nvSpPr>
        <p:spPr>
          <a:xfrm>
            <a:off x="4185885" y="1781754"/>
            <a:ext cx="2140948"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YAML Example</a:t>
            </a:r>
          </a:p>
        </p:txBody>
      </p:sp>
      <p:sp>
        <p:nvSpPr>
          <p:cNvPr id="7" name="TextBox 7">
            <a:extLst>
              <a:ext uri="{FF2B5EF4-FFF2-40B4-BE49-F238E27FC236}">
                <a16:creationId xmlns:a16="http://schemas.microsoft.com/office/drawing/2014/main" id="{B49D35A3-F156-49FA-814B-C3502662CF25}"/>
              </a:ext>
            </a:extLst>
          </p:cNvPr>
          <p:cNvSpPr txBox="1"/>
          <p:nvPr/>
        </p:nvSpPr>
        <p:spPr>
          <a:xfrm>
            <a:off x="4561118" y="2567223"/>
            <a:ext cx="6096003" cy="230832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onsolas" pitchFamily="49"/>
              </a:rPr>
              <a:t>springdoc.api-docs.path=</a:t>
            </a:r>
            <a:r>
              <a:rPr lang="en-US" sz="1800" b="0" i="0" u="none" strike="noStrike" kern="1200" cap="none" spc="0" baseline="0">
                <a:solidFill>
                  <a:srgbClr val="2AA198"/>
                </a:solidFill>
                <a:uFillTx/>
                <a:latin typeface="Consolas" pitchFamily="49"/>
              </a:rPr>
              <a:t>/Kabhad82-api-docs</a:t>
            </a:r>
            <a:endParaRPr lang="en-US" sz="1800" b="0" i="0" u="none" strike="noStrike" kern="1200" cap="none" spc="0" baseline="0">
              <a:solidFill>
                <a:srgbClr val="000000"/>
              </a:solidFill>
              <a:uFillTx/>
              <a:latin typeface="Consolas" pitchFamily="49"/>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br>
              <a:rPr lang="en-US" sz="1800" b="0" i="0" u="none" strike="noStrike" kern="1200" cap="none" spc="0" baseline="0">
                <a:solidFill>
                  <a:srgbClr val="000000"/>
                </a:solidFill>
                <a:uFillTx/>
                <a:latin typeface="Consolas" pitchFamily="49"/>
              </a:rPr>
            </a:br>
            <a:endParaRPr lang="en-US" sz="1800" b="0" i="0" u="none" strike="noStrike" kern="1200" cap="none" spc="0" baseline="0">
              <a:solidFill>
                <a:srgbClr val="000000"/>
              </a:solidFill>
              <a:uFillTx/>
              <a:latin typeface="Consolas" pitchFamily="49"/>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onsolas" pitchFamily="49"/>
              </a:rPr>
              <a:t>springdoc.swagger-ui.tryItOutEnabled=</a:t>
            </a:r>
            <a:r>
              <a:rPr lang="en-US" sz="1800" b="0" i="0" u="none" strike="noStrike" kern="1200" cap="none" spc="0" baseline="0">
                <a:solidFill>
                  <a:srgbClr val="2AA198"/>
                </a:solidFill>
                <a:uFillTx/>
                <a:latin typeface="Consolas" pitchFamily="49"/>
              </a:rPr>
              <a:t>true</a:t>
            </a:r>
            <a:endParaRPr lang="en-US" sz="1800" b="0" i="0" u="none" strike="noStrike" kern="1200" cap="none" spc="0" baseline="0">
              <a:solidFill>
                <a:srgbClr val="000000"/>
              </a:solidFill>
              <a:uFillTx/>
              <a:latin typeface="Consolas" pitchFamily="49"/>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onsolas" pitchFamily="49"/>
              </a:rPr>
              <a:t>springdoc.swagger-ui.filter=</a:t>
            </a:r>
            <a:r>
              <a:rPr lang="en-US" sz="1800" b="0" i="0" u="none" strike="noStrike" kern="1200" cap="none" spc="0" baseline="0">
                <a:solidFill>
                  <a:srgbClr val="2AA198"/>
                </a:solidFill>
                <a:uFillTx/>
                <a:latin typeface="Consolas" pitchFamily="49"/>
              </a:rPr>
              <a:t>true</a:t>
            </a:r>
            <a:endParaRPr lang="en-US" sz="1800" b="0" i="0" u="none" strike="noStrike" kern="1200" cap="none" spc="0" baseline="0">
              <a:solidFill>
                <a:srgbClr val="000000"/>
              </a:solidFill>
              <a:uFillTx/>
              <a:latin typeface="Consolas" pitchFamily="49"/>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br>
              <a:rPr lang="en-US" sz="1800" b="0" i="0" u="none" strike="noStrike" kern="1200" cap="none" spc="0" baseline="0">
                <a:solidFill>
                  <a:srgbClr val="000000"/>
                </a:solidFill>
                <a:uFillTx/>
                <a:latin typeface="Consolas" pitchFamily="49"/>
              </a:rPr>
            </a:br>
            <a:endParaRPr lang="en-US" sz="1800" b="0" i="0" u="none" strike="noStrike" kern="1200" cap="none" spc="0" baseline="0">
              <a:solidFill>
                <a:srgbClr val="000000"/>
              </a:solidFill>
              <a:uFillTx/>
              <a:latin typeface="Consolas" pitchFamily="49"/>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sng" strike="noStrike" kern="1200" cap="none" spc="0" baseline="0">
                <a:solidFill>
                  <a:srgbClr val="000000"/>
                </a:solidFill>
                <a:uFillTx/>
                <a:latin typeface="Consolas" pitchFamily="49"/>
              </a:rPr>
              <a:t>Kabhad82.openapi.dev-url</a:t>
            </a:r>
            <a:r>
              <a:rPr lang="en-US" sz="1800" b="0" i="0" u="none" strike="noStrike" kern="1200" cap="none" spc="0" baseline="0">
                <a:solidFill>
                  <a:srgbClr val="000000"/>
                </a:solidFill>
                <a:uFillTx/>
                <a:latin typeface="Consolas" pitchFamily="49"/>
              </a:rPr>
              <a:t>=</a:t>
            </a:r>
            <a:r>
              <a:rPr lang="en-US" sz="1800" b="0" i="0" u="none" strike="noStrike" kern="1200" cap="none" spc="0" baseline="0">
                <a:solidFill>
                  <a:srgbClr val="2AA198"/>
                </a:solidFill>
                <a:uFillTx/>
                <a:latin typeface="Consolas" pitchFamily="49"/>
              </a:rPr>
              <a:t>http://localhost:8080</a:t>
            </a:r>
            <a:endParaRPr lang="en-US" sz="1800" b="0" i="0" u="none" strike="noStrike" kern="1200" cap="none" spc="0" baseline="0">
              <a:solidFill>
                <a:srgbClr val="000000"/>
              </a:solidFill>
              <a:uFillTx/>
              <a:latin typeface="Consolas" pitchFamily="49"/>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35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DF72C-450D-994D-A3AA-8E0FB8A034C9}"/>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D7E8DBB6-291A-F904-35DD-D4E5422AF159}"/>
              </a:ext>
            </a:extLst>
          </p:cNvPr>
          <p:cNvCxnSpPr/>
          <p:nvPr/>
        </p:nvCxnSpPr>
        <p:spPr>
          <a:xfrm>
            <a:off x="5070183" y="2216094"/>
            <a:ext cx="5045202"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664EA4E3-615D-2A66-2701-7C15F173E6FB}"/>
              </a:ext>
            </a:extLst>
          </p:cNvPr>
          <p:cNvCxnSpPr/>
          <p:nvPr/>
        </p:nvCxnSpPr>
        <p:spPr>
          <a:xfrm>
            <a:off x="5579257" y="6515301"/>
            <a:ext cx="5045202"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F5F362B6-3A60-110F-0835-735FE8A0C9B1}"/>
              </a:ext>
            </a:extLst>
          </p:cNvPr>
          <p:cNvSpPr/>
          <p:nvPr/>
        </p:nvSpPr>
        <p:spPr>
          <a:xfrm>
            <a:off x="1369030" y="3429000"/>
            <a:ext cx="1598517"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Swagger</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56BD0B60-87CD-842F-2A29-BCDE0B5F8591}"/>
              </a:ext>
            </a:extLst>
          </p:cNvPr>
          <p:cNvSpPr txBox="1"/>
          <p:nvPr/>
        </p:nvSpPr>
        <p:spPr>
          <a:xfrm>
            <a:off x="4185885" y="1781754"/>
            <a:ext cx="2140948"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YAML Example</a:t>
            </a:r>
          </a:p>
        </p:txBody>
      </p:sp>
      <p:pic>
        <p:nvPicPr>
          <p:cNvPr id="7" name="Picture 8">
            <a:extLst>
              <a:ext uri="{FF2B5EF4-FFF2-40B4-BE49-F238E27FC236}">
                <a16:creationId xmlns:a16="http://schemas.microsoft.com/office/drawing/2014/main" id="{29C96C61-CF2C-E185-0B40-E8B7DB05FF6B}"/>
              </a:ext>
            </a:extLst>
          </p:cNvPr>
          <p:cNvPicPr>
            <a:picLocks noChangeAspect="1"/>
          </p:cNvPicPr>
          <p:nvPr/>
        </p:nvPicPr>
        <p:blipFill>
          <a:blip r:embed="rId3"/>
          <a:stretch>
            <a:fillRect/>
          </a:stretch>
        </p:blipFill>
        <p:spPr>
          <a:xfrm>
            <a:off x="5845631" y="2360249"/>
            <a:ext cx="3494315" cy="3969639"/>
          </a:xfrm>
          <a:prstGeom prst="rect">
            <a:avLst/>
          </a:prstGeom>
          <a:noFill/>
          <a:ln cap="flat">
            <a:noFill/>
          </a:ln>
        </p:spPr>
      </p:pic>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35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79A2D-7436-3D47-C6F9-2FB39F011803}"/>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B00706F5-980D-7CD1-A40E-FE1CDFFC12F4}"/>
              </a:ext>
            </a:extLst>
          </p:cNvPr>
          <p:cNvCxnSpPr/>
          <p:nvPr/>
        </p:nvCxnSpPr>
        <p:spPr>
          <a:xfrm>
            <a:off x="4153908" y="2180432"/>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3D4A4F9E-7865-6E97-80C2-2FE735FB9468}"/>
              </a:ext>
            </a:extLst>
          </p:cNvPr>
          <p:cNvCxnSpPr/>
          <p:nvPr/>
        </p:nvCxnSpPr>
        <p:spPr>
          <a:xfrm>
            <a:off x="4153908" y="5605043"/>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C70818E3-71C4-BD3D-7245-C3A53F614EC5}"/>
              </a:ext>
            </a:extLst>
          </p:cNvPr>
          <p:cNvSpPr/>
          <p:nvPr/>
        </p:nvSpPr>
        <p:spPr>
          <a:xfrm>
            <a:off x="4630302" y="3231334"/>
            <a:ext cx="6160011" cy="1015660"/>
          </a:xfrm>
          <a:prstGeom prst="rect">
            <a:avLst/>
          </a:prstGeom>
          <a:noFill/>
          <a:ln w="9528" cap="flat">
            <a:solidFill>
              <a:srgbClr val="C55A11"/>
            </a:solid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6000" b="0" i="0" u="none" strike="noStrike" kern="0" cap="none" spc="0" baseline="0">
                <a:solidFill>
                  <a:srgbClr val="000000"/>
                </a:solidFill>
                <a:uFillTx/>
                <a:latin typeface="Calibri"/>
              </a:rPr>
              <a:t>Spring Streaming </a:t>
            </a:r>
            <a:endParaRPr lang="en-US" sz="6000" b="0" i="0" u="none" strike="noStrike" kern="1200" cap="none" spc="0" baseline="0">
              <a:solidFill>
                <a:srgbClr val="000000"/>
              </a:solidFill>
              <a:uFillTx/>
              <a:latin typeface="Calibri"/>
            </a:endParaRPr>
          </a:p>
        </p:txBody>
      </p:sp>
      <p:sp>
        <p:nvSpPr>
          <p:cNvPr id="6" name="Rectangle 5">
            <a:extLst>
              <a:ext uri="{FF2B5EF4-FFF2-40B4-BE49-F238E27FC236}">
                <a16:creationId xmlns:a16="http://schemas.microsoft.com/office/drawing/2014/main" id="{67C3C941-4EED-13E4-BB39-0FB026B897CF}"/>
              </a:ext>
            </a:extLst>
          </p:cNvPr>
          <p:cNvSpPr/>
          <p:nvPr/>
        </p:nvSpPr>
        <p:spPr>
          <a:xfrm>
            <a:off x="650888" y="3662217"/>
            <a:ext cx="3034802"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Streaming</a:t>
            </a:r>
            <a:endParaRPr lang="en-US" sz="3200" b="0" i="0" u="none" strike="noStrike" kern="1200" cap="none" spc="0" baseline="0">
              <a:solidFill>
                <a:srgbClr val="000000"/>
              </a:solidFill>
              <a:uFillTx/>
              <a:latin typeface="Calibri"/>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38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C9BD0-7E71-9F9C-6AB6-E1ACB9AE5CD8}"/>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CB033F6D-D44C-0760-BD7A-B2B8581BDEA9}"/>
              </a:ext>
            </a:extLst>
          </p:cNvPr>
          <p:cNvCxnSpPr/>
          <p:nvPr/>
        </p:nvCxnSpPr>
        <p:spPr>
          <a:xfrm>
            <a:off x="4047033" y="2191990"/>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B2B03C07-74A2-744C-F598-19BB7ACAE544}"/>
              </a:ext>
            </a:extLst>
          </p:cNvPr>
          <p:cNvCxnSpPr/>
          <p:nvPr/>
        </p:nvCxnSpPr>
        <p:spPr>
          <a:xfrm>
            <a:off x="4189021" y="5153777"/>
            <a:ext cx="7112798" cy="0"/>
          </a:xfrm>
          <a:prstGeom prst="straightConnector1">
            <a:avLst/>
          </a:prstGeom>
          <a:noFill/>
          <a:ln w="6345" cap="flat">
            <a:solidFill>
              <a:srgbClr val="4472C4"/>
            </a:solidFill>
            <a:prstDash val="solid"/>
            <a:miter/>
          </a:ln>
        </p:spPr>
      </p:cxnSp>
      <p:sp>
        <p:nvSpPr>
          <p:cNvPr id="5" name="TextBox 8">
            <a:extLst>
              <a:ext uri="{FF2B5EF4-FFF2-40B4-BE49-F238E27FC236}">
                <a16:creationId xmlns:a16="http://schemas.microsoft.com/office/drawing/2014/main" id="{69DF3648-C933-32A5-86F5-B76BF9F2F142}"/>
              </a:ext>
            </a:extLst>
          </p:cNvPr>
          <p:cNvSpPr txBox="1"/>
          <p:nvPr/>
        </p:nvSpPr>
        <p:spPr>
          <a:xfrm>
            <a:off x="4053891" y="1796503"/>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0" cap="none" spc="0" baseline="0">
                <a:solidFill>
                  <a:srgbClr val="C55A11"/>
                </a:solidFill>
                <a:uFillTx/>
                <a:latin typeface="Nunito" pitchFamily="2"/>
              </a:rPr>
              <a:t>Event-Driven Architecture</a:t>
            </a:r>
          </a:p>
        </p:txBody>
      </p:sp>
      <p:sp>
        <p:nvSpPr>
          <p:cNvPr id="6" name="TextBox 9">
            <a:extLst>
              <a:ext uri="{FF2B5EF4-FFF2-40B4-BE49-F238E27FC236}">
                <a16:creationId xmlns:a16="http://schemas.microsoft.com/office/drawing/2014/main" id="{0E16C7FC-7F34-06F1-3218-24C1C4CD5181}"/>
              </a:ext>
            </a:extLst>
          </p:cNvPr>
          <p:cNvSpPr txBox="1"/>
          <p:nvPr/>
        </p:nvSpPr>
        <p:spPr>
          <a:xfrm>
            <a:off x="4189021" y="2637019"/>
            <a:ext cx="6866906" cy="203132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171717"/>
                </a:solidFill>
                <a:uFillTx/>
                <a:latin typeface="Nunito" pitchFamily="2"/>
              </a:rPr>
              <a:t>Event-Driven Architecture (EDA) </a:t>
            </a:r>
            <a:r>
              <a:rPr lang="en-US" sz="1800" b="0" i="0" u="none" strike="noStrike" kern="1200" cap="none" spc="0" baseline="0">
                <a:solidFill>
                  <a:srgbClr val="171717"/>
                </a:solidFill>
                <a:uFillTx/>
                <a:latin typeface="Nunito" pitchFamily="2"/>
              </a:rPr>
              <a:t>is a design pattern that emphasizes the use of events to trigger and communicate changes between different components of a system.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171717"/>
              </a:solidFill>
              <a:uFillTx/>
              <a:latin typeface="Nuni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171717"/>
                </a:solidFill>
                <a:uFillTx/>
                <a:latin typeface="Nunito" pitchFamily="2"/>
              </a:rPr>
              <a:t>In an EDA, services interact through the exchange of events, which are messages representing an occurrence or a state change.</a:t>
            </a:r>
            <a:endParaRPr lang="-" sz="1800" b="0" i="0" u="none" strike="noStrike" kern="1200" cap="none" spc="0" baseline="0">
              <a:solidFill>
                <a:srgbClr val="171717"/>
              </a:solidFill>
              <a:uFillTx/>
              <a:latin typeface="Nunito" pitchFamily="2"/>
            </a:endParaRPr>
          </a:p>
        </p:txBody>
      </p:sp>
      <p:sp>
        <p:nvSpPr>
          <p:cNvPr id="7" name="Rectangle 10">
            <a:extLst>
              <a:ext uri="{FF2B5EF4-FFF2-40B4-BE49-F238E27FC236}">
                <a16:creationId xmlns:a16="http://schemas.microsoft.com/office/drawing/2014/main" id="{59CA61FF-38BB-9B50-5847-7964D344F881}"/>
              </a:ext>
            </a:extLst>
          </p:cNvPr>
          <p:cNvSpPr/>
          <p:nvPr/>
        </p:nvSpPr>
        <p:spPr>
          <a:xfrm>
            <a:off x="650888" y="3662217"/>
            <a:ext cx="3034802"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Streaming</a:t>
            </a:r>
            <a:endParaRPr lang="en-US" sz="3200" b="0" i="0" u="none" strike="noStrike" kern="1200" cap="none" spc="0" baseline="0">
              <a:solidFill>
                <a:srgbClr val="000000"/>
              </a:solidFill>
              <a:uFillTx/>
              <a:latin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19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349A1-0B30-83AF-C863-B7C232EDC82D}"/>
              </a:ext>
            </a:extLst>
          </p:cNvPr>
          <p:cNvSpPr txBox="1">
            <a:spLocks noGrp="1"/>
          </p:cNvSpPr>
          <p:nvPr>
            <p:ph type="title"/>
          </p:nvPr>
        </p:nvSpPr>
        <p:spPr>
          <a:xfrm>
            <a:off x="643472" y="623392"/>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B4025FAF-6731-1446-3CD4-9FA4453BAAC7}"/>
              </a:ext>
            </a:extLst>
          </p:cNvPr>
          <p:cNvCxnSpPr/>
          <p:nvPr/>
        </p:nvCxnSpPr>
        <p:spPr>
          <a:xfrm>
            <a:off x="4130326" y="2230450"/>
            <a:ext cx="6601072"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F113AEE2-A4BB-6E64-D114-489B1B34BB24}"/>
              </a:ext>
            </a:extLst>
          </p:cNvPr>
          <p:cNvCxnSpPr/>
          <p:nvPr/>
        </p:nvCxnSpPr>
        <p:spPr>
          <a:xfrm>
            <a:off x="4007449" y="5488704"/>
            <a:ext cx="6577581"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53715077-F867-1D91-8643-3B6F2AD5ABA5}"/>
              </a:ext>
            </a:extLst>
          </p:cNvPr>
          <p:cNvSpPr/>
          <p:nvPr/>
        </p:nvSpPr>
        <p:spPr>
          <a:xfrm>
            <a:off x="837712" y="3397911"/>
            <a:ext cx="2975495" cy="461665"/>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0" cap="none" spc="0" baseline="0" dirty="0">
                <a:solidFill>
                  <a:srgbClr val="000000"/>
                </a:solidFill>
                <a:uFillTx/>
                <a:latin typeface="+mj-lt"/>
              </a:rPr>
              <a:t>Spring Core Container </a:t>
            </a:r>
            <a:endParaRPr lang="en-US" sz="2400" b="0" i="0" u="none" strike="noStrike" kern="1200" cap="none" spc="0" baseline="0" dirty="0">
              <a:solidFill>
                <a:srgbClr val="000000"/>
              </a:solidFill>
              <a:uFillTx/>
              <a:latin typeface="+mj-lt"/>
            </a:endParaRPr>
          </a:p>
        </p:txBody>
      </p:sp>
      <p:sp>
        <p:nvSpPr>
          <p:cNvPr id="6" name="TextBox 8">
            <a:extLst>
              <a:ext uri="{FF2B5EF4-FFF2-40B4-BE49-F238E27FC236}">
                <a16:creationId xmlns:a16="http://schemas.microsoft.com/office/drawing/2014/main" id="{D454DD9D-22AB-EC04-D5C9-A719549D948C}"/>
              </a:ext>
            </a:extLst>
          </p:cNvPr>
          <p:cNvSpPr txBox="1"/>
          <p:nvPr/>
        </p:nvSpPr>
        <p:spPr>
          <a:xfrm>
            <a:off x="4362236" y="2417691"/>
            <a:ext cx="7064901" cy="258532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0" cap="none" spc="0" baseline="0" dirty="0">
                <a:solidFill>
                  <a:srgbClr val="000000"/>
                </a:solidFill>
                <a:uFillTx/>
                <a:latin typeface="+mj-lt"/>
              </a:rPr>
              <a:t>The Spring IoC is a pattern that give the Spring Container to handle the objects creation, manage them and wiring them together and configure them.</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0" cap="none" spc="0" baseline="0" dirty="0">
              <a:solidFill>
                <a:srgbClr val="000000"/>
              </a:solidFill>
              <a:uFillTx/>
              <a:latin typeface="+mj-lt"/>
            </a:endParaRPr>
          </a:p>
          <a:p>
            <a:pPr marL="342900" marR="0" lvl="0" indent="-342900" algn="l" defTabSz="914400" rtl="0" fontAlgn="auto" hangingPunct="1">
              <a:lnSpc>
                <a:spcPct val="100000"/>
              </a:lnSpc>
              <a:spcBef>
                <a:spcPts val="0"/>
              </a:spcBef>
              <a:spcAft>
                <a:spcPts val="0"/>
              </a:spcAft>
              <a:buClr>
                <a:srgbClr val="44546A"/>
              </a:buClr>
              <a:buSzPts val="2400"/>
              <a:buFont typeface="Arial"/>
              <a:buChar char="•"/>
              <a:tabLst/>
              <a:defRPr sz="1800" b="0" i="0" u="none" strike="noStrike" kern="0" cap="none" spc="0" baseline="0">
                <a:solidFill>
                  <a:srgbClr val="000000"/>
                </a:solidFill>
                <a:uFillTx/>
              </a:defRPr>
            </a:pPr>
            <a:r>
              <a:rPr lang="en-US" sz="1800" b="0" i="0" u="none" strike="noStrike" kern="0" cap="none" spc="0" baseline="0" dirty="0">
                <a:solidFill>
                  <a:srgbClr val="000000"/>
                </a:solidFill>
                <a:uFillTx/>
                <a:latin typeface="+mj-lt"/>
              </a:rPr>
              <a:t>The abstract meaning  of “inversion of control” is to invert the bean creation from the Class control to the Container control.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0" cap="none" spc="0" baseline="0" dirty="0">
              <a:solidFill>
                <a:srgbClr val="000000"/>
              </a:solidFill>
              <a:uFillTx/>
              <a:latin typeface="+mj-lt"/>
            </a:endParaRPr>
          </a:p>
          <a:p>
            <a:pPr marL="342900" marR="0" lvl="0" indent="-342900" algn="l" defTabSz="914400" rtl="0" fontAlgn="auto" hangingPunct="1">
              <a:lnSpc>
                <a:spcPct val="100000"/>
              </a:lnSpc>
              <a:spcBef>
                <a:spcPts val="0"/>
              </a:spcBef>
              <a:spcAft>
                <a:spcPts val="0"/>
              </a:spcAft>
              <a:buClr>
                <a:srgbClr val="44546A"/>
              </a:buClr>
              <a:buSzPts val="2400"/>
              <a:buFont typeface="Arial"/>
              <a:buChar char="•"/>
              <a:tabLst/>
              <a:defRPr sz="1800" b="0" i="0" u="none" strike="noStrike" kern="0" cap="none" spc="0" baseline="0">
                <a:solidFill>
                  <a:srgbClr val="000000"/>
                </a:solidFill>
                <a:uFillTx/>
              </a:defRPr>
            </a:pPr>
            <a:r>
              <a:rPr lang="en-US" sz="1800" b="0" i="0" u="none" strike="noStrike" kern="0" cap="none" spc="0" baseline="0" dirty="0">
                <a:solidFill>
                  <a:srgbClr val="000000"/>
                </a:solidFill>
                <a:uFillTx/>
                <a:latin typeface="+mj-lt"/>
              </a:rPr>
              <a:t>The container gets its instructions on objects to </a:t>
            </a:r>
            <a:r>
              <a:rPr lang="en-US" sz="1800" b="0" i="0" u="none" strike="noStrike" kern="0" cap="none" spc="0" baseline="0" dirty="0" err="1">
                <a:solidFill>
                  <a:srgbClr val="000000"/>
                </a:solidFill>
                <a:uFillTx/>
                <a:latin typeface="+mj-lt"/>
              </a:rPr>
              <a:t>instantiate,configure</a:t>
            </a:r>
            <a:r>
              <a:rPr lang="en-US" sz="1800" b="0" i="0" u="none" strike="noStrike" kern="0" cap="none" spc="0" baseline="0" dirty="0">
                <a:solidFill>
                  <a:srgbClr val="000000"/>
                </a:solidFill>
                <a:uFillTx/>
                <a:latin typeface="+mj-lt"/>
              </a:rPr>
              <a:t>, and assemble by reading the configuration metadata provided.</a:t>
            </a:r>
          </a:p>
        </p:txBody>
      </p:sp>
      <p:sp>
        <p:nvSpPr>
          <p:cNvPr id="7" name="TextBox 8">
            <a:extLst>
              <a:ext uri="{FF2B5EF4-FFF2-40B4-BE49-F238E27FC236}">
                <a16:creationId xmlns:a16="http://schemas.microsoft.com/office/drawing/2014/main" id="{C1100A91-48BF-E727-2F6A-64C872F9C842}"/>
              </a:ext>
            </a:extLst>
          </p:cNvPr>
          <p:cNvSpPr txBox="1"/>
          <p:nvPr/>
        </p:nvSpPr>
        <p:spPr>
          <a:xfrm>
            <a:off x="4007449" y="1768787"/>
            <a:ext cx="4597289" cy="46166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dirty="0">
                <a:solidFill>
                  <a:srgbClr val="C55A11"/>
                </a:solidFill>
                <a:uFillTx/>
                <a:latin typeface="+mj-lt"/>
              </a:rPr>
              <a:t>IOC - Inversion Of Control</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38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9DF50-1102-4D5D-DE3C-456A927C435D}"/>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1463D50A-1A13-E687-7C47-D505119E9E78}"/>
              </a:ext>
            </a:extLst>
          </p:cNvPr>
          <p:cNvCxnSpPr/>
          <p:nvPr/>
        </p:nvCxnSpPr>
        <p:spPr>
          <a:xfrm>
            <a:off x="4047033" y="2191990"/>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2AB7F1B7-F1EC-8D35-6C74-425F2B48CE0D}"/>
              </a:ext>
            </a:extLst>
          </p:cNvPr>
          <p:cNvCxnSpPr/>
          <p:nvPr/>
        </p:nvCxnSpPr>
        <p:spPr>
          <a:xfrm>
            <a:off x="4053891" y="6068177"/>
            <a:ext cx="7112798" cy="0"/>
          </a:xfrm>
          <a:prstGeom prst="straightConnector1">
            <a:avLst/>
          </a:prstGeom>
          <a:noFill/>
          <a:ln w="6345" cap="flat">
            <a:solidFill>
              <a:srgbClr val="4472C4"/>
            </a:solidFill>
            <a:prstDash val="solid"/>
            <a:miter/>
          </a:ln>
        </p:spPr>
      </p:cxnSp>
      <p:sp>
        <p:nvSpPr>
          <p:cNvPr id="5" name="TextBox 8">
            <a:extLst>
              <a:ext uri="{FF2B5EF4-FFF2-40B4-BE49-F238E27FC236}">
                <a16:creationId xmlns:a16="http://schemas.microsoft.com/office/drawing/2014/main" id="{651D9804-1506-24A9-82E5-8634DB959EE0}"/>
              </a:ext>
            </a:extLst>
          </p:cNvPr>
          <p:cNvSpPr txBox="1"/>
          <p:nvPr/>
        </p:nvSpPr>
        <p:spPr>
          <a:xfrm>
            <a:off x="4053891" y="1796503"/>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0" cap="none" spc="0" baseline="0">
                <a:solidFill>
                  <a:srgbClr val="C55A11"/>
                </a:solidFill>
                <a:uFillTx/>
                <a:latin typeface="Nunito" pitchFamily="2"/>
              </a:rPr>
              <a:t>Advantages of Event-Driven Architecture</a:t>
            </a:r>
          </a:p>
        </p:txBody>
      </p:sp>
      <p:sp>
        <p:nvSpPr>
          <p:cNvPr id="6" name="TextBox 5">
            <a:extLst>
              <a:ext uri="{FF2B5EF4-FFF2-40B4-BE49-F238E27FC236}">
                <a16:creationId xmlns:a16="http://schemas.microsoft.com/office/drawing/2014/main" id="{573AE7F3-99E8-C64B-841F-24B03DCEA2BD}"/>
              </a:ext>
            </a:extLst>
          </p:cNvPr>
          <p:cNvSpPr txBox="1"/>
          <p:nvPr/>
        </p:nvSpPr>
        <p:spPr>
          <a:xfrm>
            <a:off x="4053891" y="2317574"/>
            <a:ext cx="7334548" cy="3139318"/>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171717"/>
                </a:solidFill>
                <a:uFillTx/>
                <a:latin typeface="Nunito" pitchFamily="2"/>
              </a:rPr>
              <a:t>Loose coupling: </a:t>
            </a:r>
            <a:r>
              <a:rPr lang="en-US" sz="1800" b="0" i="0" u="none" strike="noStrike" kern="1200" cap="none" spc="0" baseline="0">
                <a:solidFill>
                  <a:srgbClr val="171717"/>
                </a:solidFill>
                <a:uFillTx/>
                <a:latin typeface="Nunito" pitchFamily="2"/>
              </a:rPr>
              <a:t>Services are decoupled from each other, promoting independence and modularity.</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171717"/>
              </a:solidFill>
              <a:uFillTx/>
              <a:latin typeface="Nunito" pitchFamily="2"/>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171717"/>
                </a:solidFill>
                <a:uFillTx/>
                <a:latin typeface="Nunito" pitchFamily="2"/>
              </a:rPr>
              <a:t>Scalability: </a:t>
            </a:r>
            <a:r>
              <a:rPr lang="en-US" sz="1800" b="0" i="0" u="none" strike="noStrike" kern="1200" cap="none" spc="0" baseline="0">
                <a:solidFill>
                  <a:srgbClr val="171717"/>
                </a:solidFill>
                <a:uFillTx/>
                <a:latin typeface="Nunito" pitchFamily="2"/>
              </a:rPr>
              <a:t>Services can scale independently based on event demand, improving overall system performance.</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171717"/>
              </a:solidFill>
              <a:uFillTx/>
              <a:latin typeface="Nunito" pitchFamily="2"/>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171717"/>
                </a:solidFill>
                <a:uFillTx/>
                <a:latin typeface="Nunito" pitchFamily="2"/>
              </a:rPr>
              <a:t>Asynchronous processing: </a:t>
            </a:r>
            <a:r>
              <a:rPr lang="en-US" sz="1800" b="0" i="0" u="none" strike="noStrike" kern="1200" cap="none" spc="0" baseline="0">
                <a:solidFill>
                  <a:srgbClr val="171717"/>
                </a:solidFill>
                <a:uFillTx/>
                <a:latin typeface="Nunito" pitchFamily="2"/>
              </a:rPr>
              <a:t>Events enable asynchronous communication, reducing latency and improving responsiveness.</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171717"/>
              </a:solidFill>
              <a:uFillTx/>
              <a:latin typeface="Nunito" pitchFamily="2"/>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171717"/>
                </a:solidFill>
                <a:uFillTx/>
                <a:latin typeface="Nunito" pitchFamily="2"/>
              </a:rPr>
              <a:t>Flexibility: </a:t>
            </a:r>
            <a:r>
              <a:rPr lang="en-US" sz="1800" b="0" i="0" u="none" strike="noStrike" kern="1200" cap="none" spc="0" baseline="0">
                <a:solidFill>
                  <a:srgbClr val="171717"/>
                </a:solidFill>
                <a:uFillTx/>
                <a:latin typeface="Nunito" pitchFamily="2"/>
              </a:rPr>
              <a:t>New services can be added, or existing ones modified without affecting the entire system.</a:t>
            </a:r>
          </a:p>
        </p:txBody>
      </p:sp>
      <p:sp>
        <p:nvSpPr>
          <p:cNvPr id="7" name="Rectangle 6">
            <a:extLst>
              <a:ext uri="{FF2B5EF4-FFF2-40B4-BE49-F238E27FC236}">
                <a16:creationId xmlns:a16="http://schemas.microsoft.com/office/drawing/2014/main" id="{8F3E5203-8CD6-75CA-2DF8-ED69919325FB}"/>
              </a:ext>
            </a:extLst>
          </p:cNvPr>
          <p:cNvSpPr/>
          <p:nvPr/>
        </p:nvSpPr>
        <p:spPr>
          <a:xfrm>
            <a:off x="650888" y="3662217"/>
            <a:ext cx="3034802"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Streaming</a:t>
            </a:r>
            <a:endParaRPr lang="en-US" sz="3200" b="0" i="0" u="none" strike="noStrike" kern="1200" cap="none" spc="0" baseline="0">
              <a:solidFill>
                <a:srgbClr val="000000"/>
              </a:solidFill>
              <a:uFillTx/>
              <a:latin typeface="Calibri"/>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38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42B1B-F565-C846-DBBE-1E7501DE0DD5}"/>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DCC22CF0-BEB6-9E56-6B5E-CF287C596CD0}"/>
              </a:ext>
            </a:extLst>
          </p:cNvPr>
          <p:cNvCxnSpPr/>
          <p:nvPr/>
        </p:nvCxnSpPr>
        <p:spPr>
          <a:xfrm>
            <a:off x="4047033" y="2191990"/>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E6BA77BE-DF5E-2A69-D406-906DEBBB3B09}"/>
              </a:ext>
            </a:extLst>
          </p:cNvPr>
          <p:cNvCxnSpPr/>
          <p:nvPr/>
        </p:nvCxnSpPr>
        <p:spPr>
          <a:xfrm>
            <a:off x="4355278" y="6293815"/>
            <a:ext cx="7112797" cy="0"/>
          </a:xfrm>
          <a:prstGeom prst="straightConnector1">
            <a:avLst/>
          </a:prstGeom>
          <a:noFill/>
          <a:ln w="6345" cap="flat">
            <a:solidFill>
              <a:srgbClr val="4472C4"/>
            </a:solidFill>
            <a:prstDash val="solid"/>
            <a:miter/>
          </a:ln>
        </p:spPr>
      </p:cxnSp>
      <p:sp>
        <p:nvSpPr>
          <p:cNvPr id="5" name="TextBox 8">
            <a:extLst>
              <a:ext uri="{FF2B5EF4-FFF2-40B4-BE49-F238E27FC236}">
                <a16:creationId xmlns:a16="http://schemas.microsoft.com/office/drawing/2014/main" id="{34B2C3E4-87D0-945A-529A-868A2617FAA3}"/>
              </a:ext>
            </a:extLst>
          </p:cNvPr>
          <p:cNvSpPr txBox="1"/>
          <p:nvPr/>
        </p:nvSpPr>
        <p:spPr>
          <a:xfrm>
            <a:off x="4053891" y="1796503"/>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Kafka</a:t>
            </a:r>
          </a:p>
        </p:txBody>
      </p:sp>
      <p:sp>
        <p:nvSpPr>
          <p:cNvPr id="6" name="TextBox 5">
            <a:extLst>
              <a:ext uri="{FF2B5EF4-FFF2-40B4-BE49-F238E27FC236}">
                <a16:creationId xmlns:a16="http://schemas.microsoft.com/office/drawing/2014/main" id="{0DAF470E-516D-09DF-A935-5ED830417A5D}"/>
              </a:ext>
            </a:extLst>
          </p:cNvPr>
          <p:cNvSpPr txBox="1"/>
          <p:nvPr/>
        </p:nvSpPr>
        <p:spPr>
          <a:xfrm>
            <a:off x="4006891" y="2385797"/>
            <a:ext cx="7654671" cy="3693316"/>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171717"/>
                </a:solidFill>
                <a:uFillTx/>
                <a:latin typeface="Nunito" pitchFamily="2"/>
              </a:rPr>
              <a:t>Apache Kafka </a:t>
            </a:r>
            <a:r>
              <a:rPr lang="en-US" sz="1800" b="0" i="0" u="none" strike="noStrike" kern="1200" cap="none" spc="0" baseline="0">
                <a:solidFill>
                  <a:srgbClr val="171717"/>
                </a:solidFill>
                <a:uFillTx/>
                <a:latin typeface="Nunito" pitchFamily="2"/>
              </a:rPr>
              <a:t>is a distributed streaming platform that serves as a backbone for building real-time data pipelines and streaming applications.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171717"/>
              </a:solidFill>
              <a:uFillTx/>
              <a:latin typeface="Nunito" pitchFamily="2"/>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171717"/>
                </a:solidFill>
                <a:uFillTx/>
                <a:latin typeface="Nunito" pitchFamily="2"/>
              </a:rPr>
              <a:t>Kafka</a:t>
            </a:r>
            <a:r>
              <a:rPr lang="en-US" sz="1800" b="0" i="0" u="none" strike="noStrike" kern="1200" cap="none" spc="0" baseline="0">
                <a:solidFill>
                  <a:srgbClr val="171717"/>
                </a:solidFill>
                <a:uFillTx/>
                <a:latin typeface="Nunito" pitchFamily="2"/>
              </a:rPr>
              <a:t> is designed to handle high-throughput, fault-tolerant, and scalable event streaming.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171717"/>
              </a:solidFill>
              <a:uFillTx/>
              <a:latin typeface="Nunito" pitchFamily="2"/>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171717"/>
                </a:solidFill>
                <a:uFillTx/>
                <a:latin typeface="Nunito" pitchFamily="2"/>
              </a:rPr>
              <a:t>Kafka</a:t>
            </a:r>
            <a:r>
              <a:rPr lang="en-US" sz="1800" b="0" i="0" u="none" strike="noStrike" kern="1200" cap="none" spc="0" baseline="0">
                <a:solidFill>
                  <a:srgbClr val="171717"/>
                </a:solidFill>
                <a:uFillTx/>
                <a:latin typeface="Nunito" pitchFamily="2"/>
              </a:rPr>
              <a:t> is built around the </a:t>
            </a:r>
            <a:r>
              <a:rPr lang="en-US" sz="1800" b="1" i="0" u="none" strike="noStrike" kern="1200" cap="none" spc="0" baseline="0">
                <a:solidFill>
                  <a:srgbClr val="171717"/>
                </a:solidFill>
                <a:uFillTx/>
                <a:latin typeface="Nunito" pitchFamily="2"/>
              </a:rPr>
              <a:t>publish-subscribe messaging model</a:t>
            </a:r>
            <a:r>
              <a:rPr lang="en-US" sz="1800" b="0" i="0" u="none" strike="noStrike" kern="1200" cap="none" spc="0" baseline="0">
                <a:solidFill>
                  <a:srgbClr val="171717"/>
                </a:solidFill>
                <a:uFillTx/>
                <a:latin typeface="Nunito" pitchFamily="2"/>
              </a:rPr>
              <a:t>, where producers publish messages (events) to topics, and consumers subscribe to those topics to receive and process the messages.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171717"/>
              </a:solidFill>
              <a:uFillTx/>
              <a:latin typeface="Nunito" pitchFamily="2"/>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171717"/>
                </a:solidFill>
                <a:uFillTx/>
                <a:latin typeface="Nunito" pitchFamily="2"/>
              </a:rPr>
              <a:t>The </a:t>
            </a:r>
            <a:r>
              <a:rPr lang="en-US" sz="1800" b="1" i="0" u="none" strike="noStrike" kern="1200" cap="none" spc="0" baseline="0">
                <a:solidFill>
                  <a:srgbClr val="171717"/>
                </a:solidFill>
                <a:uFillTx/>
                <a:latin typeface="Nunito" pitchFamily="2"/>
              </a:rPr>
              <a:t>events</a:t>
            </a:r>
            <a:r>
              <a:rPr lang="en-US" sz="1800" b="0" i="0" u="none" strike="noStrike" kern="1200" cap="none" spc="0" baseline="0">
                <a:solidFill>
                  <a:srgbClr val="171717"/>
                </a:solidFill>
                <a:uFillTx/>
                <a:latin typeface="Nunito" pitchFamily="2"/>
              </a:rPr>
              <a:t> are stored in Kafka in an immutable and append-only manner, allowing both real-time and historical data processing.</a:t>
            </a:r>
          </a:p>
        </p:txBody>
      </p:sp>
      <p:sp>
        <p:nvSpPr>
          <p:cNvPr id="7" name="Rectangle 8">
            <a:extLst>
              <a:ext uri="{FF2B5EF4-FFF2-40B4-BE49-F238E27FC236}">
                <a16:creationId xmlns:a16="http://schemas.microsoft.com/office/drawing/2014/main" id="{89CA25B6-5EF7-4F1C-2D3A-8FCF854F601A}"/>
              </a:ext>
            </a:extLst>
          </p:cNvPr>
          <p:cNvSpPr/>
          <p:nvPr/>
        </p:nvSpPr>
        <p:spPr>
          <a:xfrm>
            <a:off x="650888" y="3662217"/>
            <a:ext cx="3034802"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Streaming</a:t>
            </a:r>
            <a:endParaRPr lang="en-US" sz="3200" b="0" i="0" u="none" strike="noStrike" kern="1200" cap="none" spc="0" baseline="0">
              <a:solidFill>
                <a:srgbClr val="000000"/>
              </a:solidFill>
              <a:uFillTx/>
              <a:latin typeface="Calibri"/>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38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51F3B-4418-9C22-7CDD-631BCBB66366}"/>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DDDB9965-1513-CF7E-348A-294F92BD8CA3}"/>
              </a:ext>
            </a:extLst>
          </p:cNvPr>
          <p:cNvCxnSpPr/>
          <p:nvPr/>
        </p:nvCxnSpPr>
        <p:spPr>
          <a:xfrm>
            <a:off x="4047033" y="2191990"/>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7B980042-680D-9E8D-3531-00F4419DA7FD}"/>
              </a:ext>
            </a:extLst>
          </p:cNvPr>
          <p:cNvCxnSpPr/>
          <p:nvPr/>
        </p:nvCxnSpPr>
        <p:spPr>
          <a:xfrm>
            <a:off x="4165265" y="5296287"/>
            <a:ext cx="7112798" cy="0"/>
          </a:xfrm>
          <a:prstGeom prst="straightConnector1">
            <a:avLst/>
          </a:prstGeom>
          <a:noFill/>
          <a:ln w="6345" cap="flat">
            <a:solidFill>
              <a:srgbClr val="4472C4"/>
            </a:solidFill>
            <a:prstDash val="solid"/>
            <a:miter/>
          </a:ln>
        </p:spPr>
      </p:cxnSp>
      <p:sp>
        <p:nvSpPr>
          <p:cNvPr id="5" name="TextBox 8">
            <a:extLst>
              <a:ext uri="{FF2B5EF4-FFF2-40B4-BE49-F238E27FC236}">
                <a16:creationId xmlns:a16="http://schemas.microsoft.com/office/drawing/2014/main" id="{B6836BB6-81CE-60DA-7650-B1139411B03E}"/>
              </a:ext>
            </a:extLst>
          </p:cNvPr>
          <p:cNvSpPr txBox="1"/>
          <p:nvPr/>
        </p:nvSpPr>
        <p:spPr>
          <a:xfrm>
            <a:off x="4053891" y="1796503"/>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Kafka Concepts</a:t>
            </a:r>
          </a:p>
        </p:txBody>
      </p:sp>
      <p:sp>
        <p:nvSpPr>
          <p:cNvPr id="6" name="TextBox 5">
            <a:extLst>
              <a:ext uri="{FF2B5EF4-FFF2-40B4-BE49-F238E27FC236}">
                <a16:creationId xmlns:a16="http://schemas.microsoft.com/office/drawing/2014/main" id="{3B7822DD-E165-BEE2-24E4-0A50449D14C1}"/>
              </a:ext>
            </a:extLst>
          </p:cNvPr>
          <p:cNvSpPr txBox="1"/>
          <p:nvPr/>
        </p:nvSpPr>
        <p:spPr>
          <a:xfrm>
            <a:off x="4006891" y="2385797"/>
            <a:ext cx="7654671" cy="2585319"/>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171717"/>
                </a:solidFill>
                <a:uFillTx/>
                <a:latin typeface="Nunito" pitchFamily="2"/>
              </a:rPr>
              <a:t>Topics</a:t>
            </a:r>
            <a:r>
              <a:rPr lang="en-US" sz="1800" b="0" i="0" u="none" strike="noStrike" kern="1200" cap="none" spc="0" baseline="0">
                <a:solidFill>
                  <a:srgbClr val="171717"/>
                </a:solidFill>
                <a:uFillTx/>
                <a:latin typeface="Nunito" pitchFamily="2"/>
              </a:rPr>
              <a:t>: Channels for publishing and subscribing to events.</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171717"/>
              </a:solidFill>
              <a:uFillTx/>
              <a:latin typeface="Nunito" pitchFamily="2"/>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171717"/>
                </a:solidFill>
                <a:uFillTx/>
                <a:latin typeface="Nunito" pitchFamily="2"/>
              </a:rPr>
              <a:t>Producers</a:t>
            </a:r>
            <a:r>
              <a:rPr lang="en-US" sz="1800" b="0" i="0" u="none" strike="noStrike" kern="1200" cap="none" spc="0" baseline="0">
                <a:solidFill>
                  <a:srgbClr val="171717"/>
                </a:solidFill>
                <a:uFillTx/>
                <a:latin typeface="Nunito" pitchFamily="2"/>
              </a:rPr>
              <a:t>: Services that produce and send events to Kafka topics.</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171717"/>
              </a:solidFill>
              <a:uFillTx/>
              <a:latin typeface="Nunito" pitchFamily="2"/>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171717"/>
                </a:solidFill>
                <a:uFillTx/>
                <a:latin typeface="Nunito" pitchFamily="2"/>
              </a:rPr>
              <a:t>Consumers</a:t>
            </a:r>
            <a:r>
              <a:rPr lang="en-US" sz="1800" b="0" i="0" u="none" strike="noStrike" kern="1200" cap="none" spc="0" baseline="0">
                <a:solidFill>
                  <a:srgbClr val="171717"/>
                </a:solidFill>
                <a:uFillTx/>
                <a:latin typeface="Nunito" pitchFamily="2"/>
              </a:rPr>
              <a:t>: Services that subscribe to topics and process incoming events.</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171717"/>
              </a:solidFill>
              <a:uFillTx/>
              <a:latin typeface="Nunito" pitchFamily="2"/>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171717"/>
                </a:solidFill>
                <a:uFillTx/>
                <a:latin typeface="Nunito" pitchFamily="2"/>
              </a:rPr>
              <a:t>Partitions</a:t>
            </a:r>
            <a:r>
              <a:rPr lang="en-US" sz="1800" b="0" i="0" u="none" strike="noStrike" kern="1200" cap="none" spc="0" baseline="0">
                <a:solidFill>
                  <a:srgbClr val="171717"/>
                </a:solidFill>
                <a:uFillTx/>
                <a:latin typeface="Nunito" pitchFamily="2"/>
              </a:rPr>
              <a:t>: Each topic is divided into partitions, allowing for parallel processing and load distribution.</a:t>
            </a:r>
          </a:p>
        </p:txBody>
      </p:sp>
      <p:sp>
        <p:nvSpPr>
          <p:cNvPr id="7" name="Rectangle 4">
            <a:extLst>
              <a:ext uri="{FF2B5EF4-FFF2-40B4-BE49-F238E27FC236}">
                <a16:creationId xmlns:a16="http://schemas.microsoft.com/office/drawing/2014/main" id="{2627D00D-516E-6EF9-866A-107809B245F0}"/>
              </a:ext>
            </a:extLst>
          </p:cNvPr>
          <p:cNvSpPr/>
          <p:nvPr/>
        </p:nvSpPr>
        <p:spPr>
          <a:xfrm>
            <a:off x="650888" y="3662217"/>
            <a:ext cx="3034802"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Streaming</a:t>
            </a:r>
            <a:endParaRPr lang="en-US" sz="3200" b="0" i="0" u="none" strike="noStrike" kern="1200" cap="none" spc="0" baseline="0">
              <a:solidFill>
                <a:srgbClr val="000000"/>
              </a:solidFill>
              <a:uFillTx/>
              <a:latin typeface="Calibri"/>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38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6CD6E-2599-38F3-FAFA-F02514744296}"/>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448B3F4F-BDBF-8A13-C21E-6BA630E614E2}"/>
              </a:ext>
            </a:extLst>
          </p:cNvPr>
          <p:cNvCxnSpPr/>
          <p:nvPr/>
        </p:nvCxnSpPr>
        <p:spPr>
          <a:xfrm>
            <a:off x="4047033" y="2191990"/>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89C03E7C-ED05-3E3B-F00E-2104F91A86A0}"/>
              </a:ext>
            </a:extLst>
          </p:cNvPr>
          <p:cNvCxnSpPr/>
          <p:nvPr/>
        </p:nvCxnSpPr>
        <p:spPr>
          <a:xfrm>
            <a:off x="4212768" y="4690643"/>
            <a:ext cx="7112798" cy="0"/>
          </a:xfrm>
          <a:prstGeom prst="straightConnector1">
            <a:avLst/>
          </a:prstGeom>
          <a:noFill/>
          <a:ln w="6345" cap="flat">
            <a:solidFill>
              <a:srgbClr val="4472C4"/>
            </a:solidFill>
            <a:prstDash val="solid"/>
            <a:miter/>
          </a:ln>
        </p:spPr>
      </p:cxnSp>
      <p:sp>
        <p:nvSpPr>
          <p:cNvPr id="5" name="TextBox 8">
            <a:extLst>
              <a:ext uri="{FF2B5EF4-FFF2-40B4-BE49-F238E27FC236}">
                <a16:creationId xmlns:a16="http://schemas.microsoft.com/office/drawing/2014/main" id="{D7878942-53FD-0891-B53F-EC71432D4E11}"/>
              </a:ext>
            </a:extLst>
          </p:cNvPr>
          <p:cNvSpPr txBox="1"/>
          <p:nvPr/>
        </p:nvSpPr>
        <p:spPr>
          <a:xfrm>
            <a:off x="4053891" y="1796503"/>
            <a:ext cx="6096003" cy="70788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0" cap="none" spc="0" baseline="0">
                <a:solidFill>
                  <a:srgbClr val="C55A11"/>
                </a:solidFill>
                <a:uFillTx/>
                <a:latin typeface="Nunito" pitchFamily="2"/>
              </a:rPr>
              <a:t>Role of Kafka in EDA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1" i="0" u="none" strike="noStrike" kern="1200" cap="none" spc="0" baseline="0">
              <a:solidFill>
                <a:srgbClr val="C55A11"/>
              </a:solidFill>
              <a:uFillTx/>
              <a:latin typeface="Nunito" pitchFamily="2"/>
            </a:endParaRPr>
          </a:p>
        </p:txBody>
      </p:sp>
      <p:sp>
        <p:nvSpPr>
          <p:cNvPr id="6" name="TextBox 5">
            <a:extLst>
              <a:ext uri="{FF2B5EF4-FFF2-40B4-BE49-F238E27FC236}">
                <a16:creationId xmlns:a16="http://schemas.microsoft.com/office/drawing/2014/main" id="{413ACDBE-497E-4154-7412-7CAB4775B685}"/>
              </a:ext>
            </a:extLst>
          </p:cNvPr>
          <p:cNvSpPr txBox="1"/>
          <p:nvPr/>
        </p:nvSpPr>
        <p:spPr>
          <a:xfrm>
            <a:off x="4006891" y="2385797"/>
            <a:ext cx="7654671" cy="2031321"/>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171717"/>
                </a:solidFill>
                <a:uFillTx/>
                <a:latin typeface="Nunito" pitchFamily="2"/>
              </a:rPr>
              <a:t>In EDA, microservices are designed to produce and consume events, allowing them to communicate asynchronously without direct dependencies on each other.</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171717"/>
              </a:solidFill>
              <a:uFillTx/>
              <a:latin typeface="Nunito" pitchFamily="2"/>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171717"/>
                </a:solidFill>
                <a:uFillTx/>
                <a:latin typeface="Nunito" pitchFamily="2"/>
              </a:rPr>
              <a:t>Apache Kafka plays a pivotal role in </a:t>
            </a:r>
            <a:r>
              <a:rPr lang="en-US" sz="1800" b="1" i="0" u="none" strike="noStrike" kern="1200" cap="none" spc="0" baseline="0">
                <a:solidFill>
                  <a:srgbClr val="171717"/>
                </a:solidFill>
                <a:uFillTx/>
                <a:latin typeface="Nunito" pitchFamily="2"/>
              </a:rPr>
              <a:t>Event-Driven Architecture </a:t>
            </a:r>
            <a:r>
              <a:rPr lang="en-US" sz="1800" b="0" i="0" u="none" strike="noStrike" kern="1200" cap="none" spc="0" baseline="0">
                <a:solidFill>
                  <a:srgbClr val="171717"/>
                </a:solidFill>
                <a:uFillTx/>
                <a:latin typeface="Nunito" pitchFamily="2"/>
              </a:rPr>
              <a:t>(</a:t>
            </a:r>
            <a:r>
              <a:rPr lang="en-US" sz="1800" b="1" i="0" u="none" strike="noStrike" kern="1200" cap="none" spc="0" baseline="0">
                <a:solidFill>
                  <a:srgbClr val="171717"/>
                </a:solidFill>
                <a:uFillTx/>
                <a:latin typeface="Nunito" pitchFamily="2"/>
              </a:rPr>
              <a:t>EDA</a:t>
            </a:r>
            <a:r>
              <a:rPr lang="en-US" sz="1800" b="0" i="0" u="none" strike="noStrike" kern="1200" cap="none" spc="0" baseline="0">
                <a:solidFill>
                  <a:srgbClr val="171717"/>
                </a:solidFill>
                <a:uFillTx/>
                <a:latin typeface="Nunito" pitchFamily="2"/>
              </a:rPr>
              <a:t>) by acting as a </a:t>
            </a:r>
            <a:r>
              <a:rPr lang="en-US" sz="1800" b="1" i="0" u="none" strike="noStrike" kern="1200" cap="none" spc="0" baseline="0">
                <a:solidFill>
                  <a:srgbClr val="171717"/>
                </a:solidFill>
                <a:uFillTx/>
                <a:latin typeface="Nunito" pitchFamily="2"/>
              </a:rPr>
              <a:t>scalable</a:t>
            </a:r>
            <a:r>
              <a:rPr lang="en-US" sz="1800" b="0" i="0" u="none" strike="noStrike" kern="1200" cap="none" spc="0" baseline="0">
                <a:solidFill>
                  <a:srgbClr val="171717"/>
                </a:solidFill>
                <a:uFillTx/>
                <a:latin typeface="Nunito" pitchFamily="2"/>
              </a:rPr>
              <a:t> and </a:t>
            </a:r>
            <a:r>
              <a:rPr lang="en-US" sz="1800" b="1" i="0" u="none" strike="noStrike" kern="1200" cap="none" spc="0" baseline="0">
                <a:solidFill>
                  <a:srgbClr val="171717"/>
                </a:solidFill>
                <a:uFillTx/>
                <a:latin typeface="Nunito" pitchFamily="2"/>
              </a:rPr>
              <a:t>durable</a:t>
            </a:r>
            <a:r>
              <a:rPr lang="en-US" sz="1800" b="0" i="0" u="none" strike="noStrike" kern="1200" cap="none" spc="0" baseline="0">
                <a:solidFill>
                  <a:srgbClr val="171717"/>
                </a:solidFill>
                <a:uFillTx/>
                <a:latin typeface="Nunito" pitchFamily="2"/>
              </a:rPr>
              <a:t> event bus for communication between microservices</a:t>
            </a:r>
          </a:p>
        </p:txBody>
      </p:sp>
      <p:sp>
        <p:nvSpPr>
          <p:cNvPr id="7" name="Rectangle 4">
            <a:extLst>
              <a:ext uri="{FF2B5EF4-FFF2-40B4-BE49-F238E27FC236}">
                <a16:creationId xmlns:a16="http://schemas.microsoft.com/office/drawing/2014/main" id="{0D00AD0D-D59C-AD77-4738-314E8CD6771C}"/>
              </a:ext>
            </a:extLst>
          </p:cNvPr>
          <p:cNvSpPr/>
          <p:nvPr/>
        </p:nvSpPr>
        <p:spPr>
          <a:xfrm>
            <a:off x="650888" y="3662217"/>
            <a:ext cx="3034802"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Streaming</a:t>
            </a:r>
            <a:endParaRPr lang="en-US" sz="3200" b="0" i="0" u="none" strike="noStrike" kern="1200" cap="none" spc="0" baseline="0">
              <a:solidFill>
                <a:srgbClr val="000000"/>
              </a:solidFill>
              <a:uFillTx/>
              <a:latin typeface="Calibri"/>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38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AA016-EE33-BC2D-92DD-F9B225CE12C4}"/>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468FDA4D-506C-761F-C98C-C997A5FA4577}"/>
              </a:ext>
            </a:extLst>
          </p:cNvPr>
          <p:cNvCxnSpPr/>
          <p:nvPr/>
        </p:nvCxnSpPr>
        <p:spPr>
          <a:xfrm>
            <a:off x="4047033" y="2191990"/>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2DFBFEBC-88E8-F975-2029-B00F9746F073}"/>
              </a:ext>
            </a:extLst>
          </p:cNvPr>
          <p:cNvCxnSpPr/>
          <p:nvPr/>
        </p:nvCxnSpPr>
        <p:spPr>
          <a:xfrm>
            <a:off x="4553209" y="6614449"/>
            <a:ext cx="7112797" cy="0"/>
          </a:xfrm>
          <a:prstGeom prst="straightConnector1">
            <a:avLst/>
          </a:prstGeom>
          <a:noFill/>
          <a:ln w="6345" cap="flat">
            <a:solidFill>
              <a:srgbClr val="4472C4"/>
            </a:solidFill>
            <a:prstDash val="solid"/>
            <a:miter/>
          </a:ln>
        </p:spPr>
      </p:cxnSp>
      <p:sp>
        <p:nvSpPr>
          <p:cNvPr id="5" name="TextBox 8">
            <a:extLst>
              <a:ext uri="{FF2B5EF4-FFF2-40B4-BE49-F238E27FC236}">
                <a16:creationId xmlns:a16="http://schemas.microsoft.com/office/drawing/2014/main" id="{016A0EF9-DA94-C5C1-CB9E-DC8CB9BAAED7}"/>
              </a:ext>
            </a:extLst>
          </p:cNvPr>
          <p:cNvSpPr txBox="1"/>
          <p:nvPr/>
        </p:nvSpPr>
        <p:spPr>
          <a:xfrm>
            <a:off x="4053891" y="1796503"/>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0" cap="none" spc="0" baseline="0">
                <a:solidFill>
                  <a:srgbClr val="C55A11"/>
                </a:solidFill>
                <a:uFillTx/>
                <a:latin typeface="Nunito" pitchFamily="2"/>
              </a:rPr>
              <a:t>Kafka key Roles</a:t>
            </a:r>
          </a:p>
        </p:txBody>
      </p:sp>
      <p:sp>
        <p:nvSpPr>
          <p:cNvPr id="6" name="TextBox 6">
            <a:extLst>
              <a:ext uri="{FF2B5EF4-FFF2-40B4-BE49-F238E27FC236}">
                <a16:creationId xmlns:a16="http://schemas.microsoft.com/office/drawing/2014/main" id="{2D35CD1E-4AAA-A594-DADB-347C7E8B8755}"/>
              </a:ext>
            </a:extLst>
          </p:cNvPr>
          <p:cNvSpPr txBox="1"/>
          <p:nvPr/>
        </p:nvSpPr>
        <p:spPr>
          <a:xfrm>
            <a:off x="3943578" y="2455621"/>
            <a:ext cx="7722428" cy="3970315"/>
          </a:xfrm>
          <a:prstGeom prst="rect">
            <a:avLst/>
          </a:prstGeom>
          <a:noFill/>
          <a:ln cap="flat">
            <a:noFill/>
          </a:ln>
        </p:spPr>
        <p:txBody>
          <a:bodyPr vert="horz" wrap="square" lIns="91440" tIns="45720" rIns="91440" bIns="45720" anchor="t" anchorCtr="0" compatLnSpc="1">
            <a:spAutoFit/>
          </a:bodyPr>
          <a:lstStyle/>
          <a:p>
            <a:pPr marL="342900" marR="0" lvl="0" indent="-342900" algn="l" defTabSz="914400" rtl="0" fontAlgn="auto" hangingPunct="1">
              <a:lnSpc>
                <a:spcPct val="100000"/>
              </a:lnSpc>
              <a:spcBef>
                <a:spcPts val="0"/>
              </a:spcBef>
              <a:spcAft>
                <a:spcPts val="0"/>
              </a:spcAft>
              <a:buSzPct val="100000"/>
              <a:buFont typeface="Aptos Display"/>
              <a:buAutoNum type="arabicPeriod"/>
              <a:tabLst/>
              <a:defRPr sz="1800" b="0" i="0" u="none" strike="noStrike" kern="0" cap="none" spc="0" baseline="0">
                <a:solidFill>
                  <a:srgbClr val="000000"/>
                </a:solidFill>
                <a:uFillTx/>
              </a:defRPr>
            </a:pPr>
            <a:r>
              <a:rPr lang="en-US" sz="1800" b="1" i="0" u="none" strike="noStrike" kern="1200" cap="none" spc="0" baseline="0">
                <a:solidFill>
                  <a:srgbClr val="242424"/>
                </a:solidFill>
                <a:uFillTx/>
                <a:latin typeface="source-serif-pro"/>
              </a:rPr>
              <a:t>Event Broker</a:t>
            </a:r>
            <a:r>
              <a:rPr lang="en-US" sz="1800" b="0" i="0" u="none" strike="noStrike" kern="1200" cap="none" spc="0" baseline="0">
                <a:solidFill>
                  <a:srgbClr val="242424"/>
                </a:solidFill>
                <a:uFillTx/>
                <a:latin typeface="source-serif-pro"/>
              </a:rPr>
              <a:t>: Kafka acts as a central event broker, serving as a highly scalable and reliable </a:t>
            </a:r>
            <a:r>
              <a:rPr lang="en-US" sz="1800" b="0" i="1" u="none" strike="noStrike" kern="1200" cap="none" spc="0" baseline="0">
                <a:solidFill>
                  <a:srgbClr val="242424"/>
                </a:solidFill>
                <a:uFillTx/>
                <a:latin typeface="source-serif-pro"/>
              </a:rPr>
              <a:t>middleware </a:t>
            </a:r>
            <a:r>
              <a:rPr lang="en-US" sz="1800" b="0" i="0" u="none" strike="noStrike" kern="1200" cap="none" spc="0" baseline="0">
                <a:solidFill>
                  <a:srgbClr val="242424"/>
                </a:solidFill>
                <a:uFillTx/>
                <a:latin typeface="source-serif-pro"/>
              </a:rPr>
              <a:t>to handle event streams</a:t>
            </a:r>
            <a:r>
              <a:rPr lang="en-US" sz="1800" b="1" i="1" u="none" strike="noStrike" kern="1200" cap="none" spc="0" baseline="0">
                <a:solidFill>
                  <a:srgbClr val="242424"/>
                </a:solidFill>
                <a:uFillTx/>
                <a:latin typeface="source-serif-pro"/>
              </a:rPr>
              <a:t>.</a:t>
            </a:r>
          </a:p>
          <a:p>
            <a:pPr marL="342900" marR="0" lvl="0" indent="-342900" algn="l" defTabSz="914400" rtl="0" fontAlgn="auto" hangingPunct="1">
              <a:lnSpc>
                <a:spcPct val="100000"/>
              </a:lnSpc>
              <a:spcBef>
                <a:spcPts val="0"/>
              </a:spcBef>
              <a:spcAft>
                <a:spcPts val="0"/>
              </a:spcAft>
              <a:buSzPct val="100000"/>
              <a:buFont typeface="Aptos Display"/>
              <a:buAutoNum type="arabicPeriod"/>
              <a:tabLst/>
              <a:defRPr sz="1800" b="0" i="0" u="none" strike="noStrike" kern="0" cap="none" spc="0" baseline="0">
                <a:solidFill>
                  <a:srgbClr val="000000"/>
                </a:solidFill>
                <a:uFillTx/>
              </a:defRPr>
            </a:pPr>
            <a:endParaRPr lang="en-US" sz="1800" b="1" i="1" u="none" strike="noStrike" kern="1200" cap="none" spc="0" baseline="0">
              <a:solidFill>
                <a:srgbClr val="242424"/>
              </a:solidFill>
              <a:uFillTx/>
              <a:latin typeface="source-serif-pro"/>
            </a:endParaRPr>
          </a:p>
          <a:p>
            <a:pPr marL="342900" marR="0" lvl="0" indent="-342900" algn="l" defTabSz="914400" rtl="0" fontAlgn="auto" hangingPunct="1">
              <a:lnSpc>
                <a:spcPct val="100000"/>
              </a:lnSpc>
              <a:spcBef>
                <a:spcPts val="0"/>
              </a:spcBef>
              <a:spcAft>
                <a:spcPts val="0"/>
              </a:spcAft>
              <a:buSzPct val="100000"/>
              <a:buFont typeface="Aptos Display"/>
              <a:buAutoNum type="arabicPeriod"/>
              <a:tabLst/>
              <a:defRPr sz="1800" b="0" i="0" u="none" strike="noStrike" kern="0" cap="none" spc="0" baseline="0">
                <a:solidFill>
                  <a:srgbClr val="000000"/>
                </a:solidFill>
                <a:uFillTx/>
              </a:defRPr>
            </a:pPr>
            <a:r>
              <a:rPr lang="en-US" sz="1800" b="1" i="0" u="none" strike="noStrike" kern="1200" cap="none" spc="0" baseline="0">
                <a:solidFill>
                  <a:srgbClr val="242424"/>
                </a:solidFill>
                <a:uFillTx/>
                <a:latin typeface="source-serif-pro"/>
              </a:rPr>
              <a:t>Event Log</a:t>
            </a:r>
            <a:r>
              <a:rPr lang="en-US" sz="1800" b="0" i="0" u="none" strike="noStrike" kern="1200" cap="none" spc="0" baseline="0">
                <a:solidFill>
                  <a:srgbClr val="242424"/>
                </a:solidFill>
                <a:uFillTx/>
                <a:latin typeface="source-serif-pro"/>
              </a:rPr>
              <a:t>: Kafka’s append-only log-like storage allows events to be </a:t>
            </a:r>
            <a:r>
              <a:rPr lang="en-US" sz="1800" b="0" i="1" u="none" strike="noStrike" kern="1200" cap="none" spc="0" baseline="0">
                <a:solidFill>
                  <a:srgbClr val="242424"/>
                </a:solidFill>
                <a:uFillTx/>
                <a:latin typeface="source-serif-pro"/>
              </a:rPr>
              <a:t>durably </a:t>
            </a:r>
            <a:r>
              <a:rPr lang="en-US" sz="1800" b="0" i="0" u="none" strike="noStrike" kern="1200" cap="none" spc="0" baseline="0">
                <a:solidFill>
                  <a:srgbClr val="242424"/>
                </a:solidFill>
                <a:uFillTx/>
                <a:latin typeface="source-serif-pro"/>
              </a:rPr>
              <a:t>stored and retained for a </a:t>
            </a:r>
            <a:r>
              <a:rPr lang="en-US" sz="1800" b="0" i="1" u="none" strike="noStrike" kern="1200" cap="none" spc="0" baseline="0">
                <a:solidFill>
                  <a:srgbClr val="242424"/>
                </a:solidFill>
                <a:uFillTx/>
                <a:latin typeface="source-serif-pro"/>
              </a:rPr>
              <a:t>configurable </a:t>
            </a:r>
            <a:r>
              <a:rPr lang="en-US" sz="1800" b="0" i="0" u="none" strike="noStrike" kern="1200" cap="none" spc="0" baseline="0">
                <a:solidFill>
                  <a:srgbClr val="242424"/>
                </a:solidFill>
                <a:uFillTx/>
                <a:latin typeface="source-serif-pro"/>
              </a:rPr>
              <a:t>period.</a:t>
            </a:r>
          </a:p>
          <a:p>
            <a:pPr marL="342900" marR="0" lvl="0" indent="-342900" algn="l" defTabSz="914400" rtl="0" fontAlgn="auto" hangingPunct="1">
              <a:lnSpc>
                <a:spcPct val="100000"/>
              </a:lnSpc>
              <a:spcBef>
                <a:spcPts val="0"/>
              </a:spcBef>
              <a:spcAft>
                <a:spcPts val="0"/>
              </a:spcAft>
              <a:buSzPct val="100000"/>
              <a:buFont typeface="Aptos Display"/>
              <a:buAutoNum type="arabicPeriod"/>
              <a:tabLst/>
              <a:defRPr sz="1800" b="0" i="0" u="none" strike="noStrike" kern="0" cap="none" spc="0" baseline="0">
                <a:solidFill>
                  <a:srgbClr val="000000"/>
                </a:solidFill>
                <a:uFillTx/>
              </a:defRPr>
            </a:pPr>
            <a:endParaRPr lang="en-US" sz="1800" b="0" i="0" u="none" strike="noStrike" kern="1200" cap="none" spc="0" baseline="0">
              <a:solidFill>
                <a:srgbClr val="242424"/>
              </a:solidFill>
              <a:uFillTx/>
              <a:latin typeface="source-serif-pro"/>
            </a:endParaRPr>
          </a:p>
          <a:p>
            <a:pPr marL="342900" marR="0" lvl="0" indent="-342900" algn="l" defTabSz="914400" rtl="0" fontAlgn="auto" hangingPunct="1">
              <a:lnSpc>
                <a:spcPct val="100000"/>
              </a:lnSpc>
              <a:spcBef>
                <a:spcPts val="0"/>
              </a:spcBef>
              <a:spcAft>
                <a:spcPts val="0"/>
              </a:spcAft>
              <a:buSzPct val="100000"/>
              <a:buFont typeface="Aptos Display"/>
              <a:buAutoNum type="arabicPeriod"/>
              <a:tabLst/>
              <a:defRPr sz="1800" b="0" i="0" u="none" strike="noStrike" kern="0" cap="none" spc="0" baseline="0">
                <a:solidFill>
                  <a:srgbClr val="000000"/>
                </a:solidFill>
                <a:uFillTx/>
              </a:defRPr>
            </a:pPr>
            <a:r>
              <a:rPr lang="en-US" sz="1800" b="1" i="0" u="none" strike="noStrike" kern="1200" cap="none" spc="0" baseline="0">
                <a:solidFill>
                  <a:srgbClr val="242424"/>
                </a:solidFill>
                <a:uFillTx/>
                <a:latin typeface="source-serif-pro"/>
              </a:rPr>
              <a:t>Decoupling Services</a:t>
            </a:r>
            <a:r>
              <a:rPr lang="en-US" sz="1800" b="0" i="0" u="none" strike="noStrike" kern="1200" cap="none" spc="0" baseline="0">
                <a:solidFill>
                  <a:srgbClr val="242424"/>
                </a:solidFill>
                <a:uFillTx/>
                <a:latin typeface="source-serif-pro"/>
              </a:rPr>
              <a:t>: Kafka decouples services by enabling producers to publish events without needing to know which specific services will consume them. Similarly, consumers do not need to be aware of the producers generating the events.</a:t>
            </a:r>
          </a:p>
          <a:p>
            <a:pPr marL="342900" marR="0" lvl="0" indent="-342900" algn="l" defTabSz="914400" rtl="0" fontAlgn="auto" hangingPunct="1">
              <a:lnSpc>
                <a:spcPct val="100000"/>
              </a:lnSpc>
              <a:spcBef>
                <a:spcPts val="0"/>
              </a:spcBef>
              <a:spcAft>
                <a:spcPts val="0"/>
              </a:spcAft>
              <a:buSzPct val="100000"/>
              <a:buFont typeface="Aptos Display"/>
              <a:buAutoNum type="arabicPeriod"/>
              <a:tabLst/>
              <a:defRPr sz="1800" b="0" i="0" u="none" strike="noStrike" kern="0" cap="none" spc="0" baseline="0">
                <a:solidFill>
                  <a:srgbClr val="000000"/>
                </a:solidFill>
                <a:uFillTx/>
              </a:defRPr>
            </a:pPr>
            <a:endParaRPr lang="en-US" sz="1800" b="0" i="0" u="none" strike="noStrike" kern="1200" cap="none" spc="0" baseline="0">
              <a:solidFill>
                <a:srgbClr val="242424"/>
              </a:solidFill>
              <a:uFillTx/>
              <a:latin typeface="source-serif-pro"/>
            </a:endParaRPr>
          </a:p>
          <a:p>
            <a:pPr marL="342900" marR="0" lvl="0" indent="-342900" algn="l" defTabSz="914400" rtl="0" fontAlgn="auto" hangingPunct="1">
              <a:lnSpc>
                <a:spcPct val="100000"/>
              </a:lnSpc>
              <a:spcBef>
                <a:spcPts val="0"/>
              </a:spcBef>
              <a:spcAft>
                <a:spcPts val="0"/>
              </a:spcAft>
              <a:buSzPct val="100000"/>
              <a:buFont typeface="Aptos Display"/>
              <a:buAutoNum type="arabicPeriod"/>
              <a:tabLst/>
              <a:defRPr sz="1800" b="0" i="0" u="none" strike="noStrike" kern="0" cap="none" spc="0" baseline="0">
                <a:solidFill>
                  <a:srgbClr val="000000"/>
                </a:solidFill>
                <a:uFillTx/>
              </a:defRPr>
            </a:pPr>
            <a:r>
              <a:rPr lang="en-US" sz="1800" b="1" i="0" u="none" strike="noStrike" kern="1200" cap="none" spc="0" baseline="0">
                <a:solidFill>
                  <a:srgbClr val="242424"/>
                </a:solidFill>
                <a:uFillTx/>
                <a:latin typeface="source-serif-pro"/>
              </a:rPr>
              <a:t>Reliability and Fault Tolerance</a:t>
            </a:r>
            <a:r>
              <a:rPr lang="en-US" sz="1800" b="0" i="0" u="none" strike="noStrike" kern="1200" cap="none" spc="0" baseline="0">
                <a:solidFill>
                  <a:srgbClr val="242424"/>
                </a:solidFill>
                <a:uFillTx/>
                <a:latin typeface="source-serif-pro"/>
              </a:rPr>
              <a:t>: Kafka provides strong guarantees of data </a:t>
            </a:r>
            <a:r>
              <a:rPr lang="en-US" sz="1800" b="0" i="1" u="none" strike="noStrike" kern="1200" cap="none" spc="0" baseline="0">
                <a:solidFill>
                  <a:srgbClr val="242424"/>
                </a:solidFill>
                <a:uFillTx/>
                <a:latin typeface="source-serif-pro"/>
              </a:rPr>
              <a:t>durability </a:t>
            </a:r>
            <a:r>
              <a:rPr lang="en-US" sz="1800" b="0" i="0" u="none" strike="noStrike" kern="1200" cap="none" spc="0" baseline="0">
                <a:solidFill>
                  <a:srgbClr val="242424"/>
                </a:solidFill>
                <a:uFillTx/>
                <a:latin typeface="source-serif-pro"/>
              </a:rPr>
              <a:t>and </a:t>
            </a:r>
            <a:r>
              <a:rPr lang="en-US" sz="1800" b="0" i="1" u="none" strike="noStrike" kern="1200" cap="none" spc="0" baseline="0">
                <a:solidFill>
                  <a:srgbClr val="242424"/>
                </a:solidFill>
                <a:uFillTx/>
                <a:latin typeface="source-serif-pro"/>
              </a:rPr>
              <a:t>fault tolerance</a:t>
            </a:r>
            <a:r>
              <a:rPr lang="en-US" sz="1800" b="0" i="0" u="none" strike="noStrike" kern="1200" cap="none" spc="0" baseline="0">
                <a:solidFill>
                  <a:srgbClr val="242424"/>
                </a:solidFill>
                <a:uFillTx/>
                <a:latin typeface="source-serif-pro"/>
              </a:rPr>
              <a:t>. Events are </a:t>
            </a:r>
            <a:r>
              <a:rPr lang="en-US" sz="1800" b="0" i="1" u="none" strike="noStrike" kern="1200" cap="none" spc="0" baseline="0">
                <a:solidFill>
                  <a:srgbClr val="242424"/>
                </a:solidFill>
                <a:uFillTx/>
                <a:latin typeface="source-serif-pro"/>
              </a:rPr>
              <a:t>replicated </a:t>
            </a:r>
            <a:r>
              <a:rPr lang="en-US" sz="1800" b="0" i="0" u="none" strike="noStrike" kern="1200" cap="none" spc="0" baseline="0">
                <a:solidFill>
                  <a:srgbClr val="242424"/>
                </a:solidFill>
                <a:uFillTx/>
                <a:latin typeface="source-serif-pro"/>
              </a:rPr>
              <a:t>across multiple brokers, ensuring high availability even in the face of node failures.</a:t>
            </a:r>
          </a:p>
        </p:txBody>
      </p:sp>
      <p:sp>
        <p:nvSpPr>
          <p:cNvPr id="7" name="Rectangle 4">
            <a:extLst>
              <a:ext uri="{FF2B5EF4-FFF2-40B4-BE49-F238E27FC236}">
                <a16:creationId xmlns:a16="http://schemas.microsoft.com/office/drawing/2014/main" id="{3917B894-F65B-CBC7-C186-D4D385F8293C}"/>
              </a:ext>
            </a:extLst>
          </p:cNvPr>
          <p:cNvSpPr/>
          <p:nvPr/>
        </p:nvSpPr>
        <p:spPr>
          <a:xfrm>
            <a:off x="650888" y="3662217"/>
            <a:ext cx="3034802"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Streaming</a:t>
            </a:r>
            <a:endParaRPr lang="en-US" sz="3200" b="0" i="0" u="none" strike="noStrike" kern="1200" cap="none" spc="0" baseline="0">
              <a:solidFill>
                <a:srgbClr val="000000"/>
              </a:solidFill>
              <a:uFillTx/>
              <a:latin typeface="Calibri"/>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38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39AA9-8EC5-FA33-DC7D-F20D41723129}"/>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49DCE201-67BB-FAA5-1470-AB5DAC89EF92}"/>
              </a:ext>
            </a:extLst>
          </p:cNvPr>
          <p:cNvCxnSpPr/>
          <p:nvPr/>
        </p:nvCxnSpPr>
        <p:spPr>
          <a:xfrm>
            <a:off x="4047033" y="2191990"/>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AE7312C2-36BA-9841-12B7-B99DBA104E6B}"/>
              </a:ext>
            </a:extLst>
          </p:cNvPr>
          <p:cNvCxnSpPr/>
          <p:nvPr/>
        </p:nvCxnSpPr>
        <p:spPr>
          <a:xfrm>
            <a:off x="4295896" y="6709446"/>
            <a:ext cx="7112798" cy="0"/>
          </a:xfrm>
          <a:prstGeom prst="straightConnector1">
            <a:avLst/>
          </a:prstGeom>
          <a:noFill/>
          <a:ln w="6345" cap="flat">
            <a:solidFill>
              <a:srgbClr val="4472C4"/>
            </a:solidFill>
            <a:prstDash val="solid"/>
            <a:miter/>
          </a:ln>
        </p:spPr>
      </p:cxnSp>
      <p:sp>
        <p:nvSpPr>
          <p:cNvPr id="5" name="TextBox 8">
            <a:extLst>
              <a:ext uri="{FF2B5EF4-FFF2-40B4-BE49-F238E27FC236}">
                <a16:creationId xmlns:a16="http://schemas.microsoft.com/office/drawing/2014/main" id="{12FC8396-DD4D-1233-AC52-ED72C6603383}"/>
              </a:ext>
            </a:extLst>
          </p:cNvPr>
          <p:cNvSpPr txBox="1"/>
          <p:nvPr/>
        </p:nvSpPr>
        <p:spPr>
          <a:xfrm>
            <a:off x="4053891" y="1796503"/>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0" cap="none" spc="0" baseline="0">
                <a:solidFill>
                  <a:srgbClr val="C55A11"/>
                </a:solidFill>
                <a:uFillTx/>
                <a:latin typeface="Nunito" pitchFamily="2"/>
              </a:rPr>
              <a:t>Kafka key Roles</a:t>
            </a:r>
          </a:p>
        </p:txBody>
      </p:sp>
      <p:sp>
        <p:nvSpPr>
          <p:cNvPr id="6" name="TextBox 6">
            <a:extLst>
              <a:ext uri="{FF2B5EF4-FFF2-40B4-BE49-F238E27FC236}">
                <a16:creationId xmlns:a16="http://schemas.microsoft.com/office/drawing/2014/main" id="{8B4EF7BE-4722-A6D5-500D-1E211FC63609}"/>
              </a:ext>
            </a:extLst>
          </p:cNvPr>
          <p:cNvSpPr txBox="1"/>
          <p:nvPr/>
        </p:nvSpPr>
        <p:spPr>
          <a:xfrm>
            <a:off x="4053891" y="2327065"/>
            <a:ext cx="7722428" cy="369331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242424"/>
                </a:solidFill>
                <a:uFillTx/>
                <a:latin typeface="source-serif-pro"/>
              </a:rPr>
              <a:t>4. Scalability</a:t>
            </a:r>
            <a:r>
              <a:rPr lang="en-US" sz="1800" b="0" i="0" u="none" strike="noStrike" kern="1200" cap="none" spc="0" baseline="0">
                <a:solidFill>
                  <a:srgbClr val="242424"/>
                </a:solidFill>
                <a:uFillTx/>
                <a:latin typeface="source-serif-pro"/>
              </a:rPr>
              <a:t>: Kafka’s distributed architecture allows it to scale horizontally by adding more brokers to the cluster. This enables it to handle high-</a:t>
            </a:r>
            <a:r>
              <a:rPr lang="en-US" sz="1800" b="0" i="1" u="none" strike="noStrike" kern="1200" cap="none" spc="0" baseline="0">
                <a:solidFill>
                  <a:srgbClr val="242424"/>
                </a:solidFill>
                <a:uFillTx/>
                <a:latin typeface="source-serif-pro"/>
              </a:rPr>
              <a:t>throughput </a:t>
            </a:r>
            <a:r>
              <a:rPr lang="en-US" sz="1800" b="0" i="0" u="none" strike="noStrike" kern="1200" cap="none" spc="0" baseline="0">
                <a:solidFill>
                  <a:srgbClr val="242424"/>
                </a:solidFill>
                <a:uFillTx/>
                <a:latin typeface="source-serif-pro"/>
              </a:rPr>
              <a:t>event streams from numerous producers and consumers.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242424"/>
              </a:solidFill>
              <a:uFillTx/>
              <a:latin typeface="source-serif-pro"/>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242424"/>
                </a:solidFill>
                <a:uFillTx/>
                <a:latin typeface="source-serif-pro"/>
              </a:rPr>
              <a:t>5. </a:t>
            </a:r>
            <a:r>
              <a:rPr lang="en-US" sz="1800" b="1" i="0" u="none" strike="noStrike" kern="1200" cap="none" spc="0" baseline="0">
                <a:solidFill>
                  <a:srgbClr val="242424"/>
                </a:solidFill>
                <a:uFillTx/>
                <a:latin typeface="source-serif-pro"/>
              </a:rPr>
              <a:t>Real-Time Data Processing</a:t>
            </a:r>
            <a:r>
              <a:rPr lang="en-US" sz="1800" b="0" i="0" u="none" strike="noStrike" kern="1200" cap="none" spc="0" baseline="0">
                <a:solidFill>
                  <a:srgbClr val="242424"/>
                </a:solidFill>
                <a:uFillTx/>
                <a:latin typeface="source-serif-pro"/>
              </a:rPr>
              <a:t>: Kafka enables real-time data processing by delivering events with low latency.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242424"/>
              </a:solidFill>
              <a:uFillTx/>
              <a:latin typeface="source-serif-pro"/>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242424"/>
                </a:solidFill>
                <a:uFillTx/>
                <a:latin typeface="source-serif-pro"/>
              </a:rPr>
              <a:t>6. </a:t>
            </a:r>
            <a:r>
              <a:rPr lang="en-US" sz="1800" b="1" i="0" u="none" strike="noStrike" kern="1200" cap="none" spc="0" baseline="0">
                <a:solidFill>
                  <a:srgbClr val="242424"/>
                </a:solidFill>
                <a:uFillTx/>
                <a:latin typeface="source-serif-pro"/>
              </a:rPr>
              <a:t>Event Time Ordering</a:t>
            </a:r>
            <a:r>
              <a:rPr lang="en-US" sz="1800" b="0" i="0" u="none" strike="noStrike" kern="1200" cap="none" spc="0" baseline="0">
                <a:solidFill>
                  <a:srgbClr val="242424"/>
                </a:solidFill>
                <a:uFillTx/>
                <a:latin typeface="source-serif-pro"/>
              </a:rPr>
              <a:t>: Kafka preserves the </a:t>
            </a:r>
            <a:r>
              <a:rPr lang="en-US" sz="1800" b="0" i="1" u="none" strike="noStrike" kern="1200" cap="none" spc="0" baseline="0">
                <a:solidFill>
                  <a:srgbClr val="242424"/>
                </a:solidFill>
                <a:uFillTx/>
                <a:latin typeface="source-serif-pro"/>
              </a:rPr>
              <a:t>order of events</a:t>
            </a:r>
            <a:r>
              <a:rPr lang="en-US" sz="1800" b="0" i="0" u="none" strike="noStrike" kern="1200" cap="none" spc="0" baseline="0">
                <a:solidFill>
                  <a:srgbClr val="242424"/>
                </a:solidFill>
                <a:uFillTx/>
                <a:latin typeface="source-serif-pro"/>
              </a:rPr>
              <a:t> within each partition, ensuring event time ordering.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242424"/>
              </a:solidFill>
              <a:uFillTx/>
              <a:latin typeface="source-serif-pro"/>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242424"/>
                </a:solidFill>
                <a:uFillTx/>
                <a:latin typeface="source-serif-pro"/>
              </a:rPr>
              <a:t>7. </a:t>
            </a:r>
            <a:r>
              <a:rPr lang="en-US" sz="1800" b="1" i="0" u="none" strike="noStrike" kern="1200" cap="none" spc="0" baseline="0">
                <a:solidFill>
                  <a:srgbClr val="242424"/>
                </a:solidFill>
                <a:uFillTx/>
                <a:latin typeface="source-serif-pro"/>
              </a:rPr>
              <a:t>Schema Evolution and Compatibility</a:t>
            </a:r>
            <a:r>
              <a:rPr lang="en-US" sz="1800" b="0" i="0" u="none" strike="noStrike" kern="1200" cap="none" spc="0" baseline="0">
                <a:solidFill>
                  <a:srgbClr val="242424"/>
                </a:solidFill>
                <a:uFillTx/>
                <a:latin typeface="source-serif-pro"/>
              </a:rPr>
              <a:t>: Kafka supports schema serialization using frameworks like </a:t>
            </a:r>
            <a:r>
              <a:rPr lang="en-US" sz="1800" b="0" i="1" u="none" strike="noStrike" kern="1200" cap="none" spc="0" baseline="0">
                <a:solidFill>
                  <a:srgbClr val="242424"/>
                </a:solidFill>
                <a:uFillTx/>
                <a:latin typeface="source-serif-pro"/>
              </a:rPr>
              <a:t>Avro </a:t>
            </a:r>
            <a:r>
              <a:rPr lang="en-US" sz="1800" b="0" i="0" u="none" strike="noStrike" kern="1200" cap="none" spc="0" baseline="0">
                <a:solidFill>
                  <a:srgbClr val="242424"/>
                </a:solidFill>
                <a:uFillTx/>
                <a:latin typeface="source-serif-pro"/>
              </a:rPr>
              <a:t>or </a:t>
            </a:r>
            <a:r>
              <a:rPr lang="en-US" sz="1800" b="0" i="1" u="none" strike="noStrike" kern="1200" cap="none" spc="0" baseline="0">
                <a:solidFill>
                  <a:srgbClr val="242424"/>
                </a:solidFill>
                <a:uFillTx/>
                <a:latin typeface="source-serif-pro"/>
              </a:rPr>
              <a:t>Protobuf</a:t>
            </a:r>
            <a:r>
              <a:rPr lang="en-US" sz="1800" b="0" i="0" u="none" strike="noStrike" kern="1200" cap="none" spc="0" baseline="0">
                <a:solidFill>
                  <a:srgbClr val="242424"/>
                </a:solidFill>
                <a:uFillTx/>
                <a:latin typeface="source-serif-pro"/>
              </a:rPr>
              <a:t>, allowing for schema evolution and ensuring backward and forward compatibility when services evolve over time.</a:t>
            </a:r>
          </a:p>
        </p:txBody>
      </p:sp>
      <p:sp>
        <p:nvSpPr>
          <p:cNvPr id="7" name="Rectangle 4">
            <a:extLst>
              <a:ext uri="{FF2B5EF4-FFF2-40B4-BE49-F238E27FC236}">
                <a16:creationId xmlns:a16="http://schemas.microsoft.com/office/drawing/2014/main" id="{EEDD9AAA-A723-4E85-59C2-0B83BACED1D8}"/>
              </a:ext>
            </a:extLst>
          </p:cNvPr>
          <p:cNvSpPr/>
          <p:nvPr/>
        </p:nvSpPr>
        <p:spPr>
          <a:xfrm>
            <a:off x="650888" y="3662217"/>
            <a:ext cx="3034802"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Streaming</a:t>
            </a:r>
            <a:endParaRPr lang="en-US" sz="3200" b="0" i="0" u="none" strike="noStrike" kern="1200" cap="none" spc="0" baseline="0">
              <a:solidFill>
                <a:srgbClr val="000000"/>
              </a:solidFill>
              <a:uFillTx/>
              <a:latin typeface="Calibri"/>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38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8B0C8-6402-CFB9-EBCB-CC33BE10B987}"/>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B8C141ED-CC2A-00F9-A848-E82880D0AAB5}"/>
              </a:ext>
            </a:extLst>
          </p:cNvPr>
          <p:cNvCxnSpPr/>
          <p:nvPr/>
        </p:nvCxnSpPr>
        <p:spPr>
          <a:xfrm>
            <a:off x="4047033" y="2191990"/>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3D99AA12-272D-592E-68DF-BDEFD53F9E15}"/>
              </a:ext>
            </a:extLst>
          </p:cNvPr>
          <p:cNvCxnSpPr/>
          <p:nvPr/>
        </p:nvCxnSpPr>
        <p:spPr>
          <a:xfrm>
            <a:off x="4053891" y="5795046"/>
            <a:ext cx="7112798" cy="0"/>
          </a:xfrm>
          <a:prstGeom prst="straightConnector1">
            <a:avLst/>
          </a:prstGeom>
          <a:noFill/>
          <a:ln w="6345" cap="flat">
            <a:solidFill>
              <a:srgbClr val="4472C4"/>
            </a:solidFill>
            <a:prstDash val="solid"/>
            <a:miter/>
          </a:ln>
        </p:spPr>
      </p:cxnSp>
      <p:sp>
        <p:nvSpPr>
          <p:cNvPr id="5" name="TextBox 8">
            <a:extLst>
              <a:ext uri="{FF2B5EF4-FFF2-40B4-BE49-F238E27FC236}">
                <a16:creationId xmlns:a16="http://schemas.microsoft.com/office/drawing/2014/main" id="{C9B07356-6306-83C8-4A8A-7812070EAEBD}"/>
              </a:ext>
            </a:extLst>
          </p:cNvPr>
          <p:cNvSpPr txBox="1"/>
          <p:nvPr/>
        </p:nvSpPr>
        <p:spPr>
          <a:xfrm>
            <a:off x="4053891" y="1796503"/>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Kafka</a:t>
            </a:r>
          </a:p>
        </p:txBody>
      </p:sp>
      <p:pic>
        <p:nvPicPr>
          <p:cNvPr id="6" name="Picture 5">
            <a:extLst>
              <a:ext uri="{FF2B5EF4-FFF2-40B4-BE49-F238E27FC236}">
                <a16:creationId xmlns:a16="http://schemas.microsoft.com/office/drawing/2014/main" id="{6E780456-69F6-31C5-C113-9BF0AA944D3B}"/>
              </a:ext>
            </a:extLst>
          </p:cNvPr>
          <p:cNvPicPr>
            <a:picLocks noChangeAspect="1"/>
          </p:cNvPicPr>
          <p:nvPr/>
        </p:nvPicPr>
        <p:blipFill>
          <a:blip r:embed="rId3"/>
          <a:stretch>
            <a:fillRect/>
          </a:stretch>
        </p:blipFill>
        <p:spPr>
          <a:xfrm>
            <a:off x="4053891" y="2667633"/>
            <a:ext cx="6562721" cy="2400300"/>
          </a:xfrm>
          <a:prstGeom prst="rect">
            <a:avLst/>
          </a:prstGeom>
          <a:noFill/>
          <a:ln cap="flat">
            <a:noFill/>
          </a:ln>
        </p:spPr>
      </p:pic>
      <p:sp>
        <p:nvSpPr>
          <p:cNvPr id="7" name="Rectangle 4">
            <a:extLst>
              <a:ext uri="{FF2B5EF4-FFF2-40B4-BE49-F238E27FC236}">
                <a16:creationId xmlns:a16="http://schemas.microsoft.com/office/drawing/2014/main" id="{67E43A0E-7DFC-6261-6275-4629F8F64772}"/>
              </a:ext>
            </a:extLst>
          </p:cNvPr>
          <p:cNvSpPr/>
          <p:nvPr/>
        </p:nvSpPr>
        <p:spPr>
          <a:xfrm>
            <a:off x="650888" y="3662217"/>
            <a:ext cx="3034802"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Streaming</a:t>
            </a:r>
            <a:endParaRPr lang="en-US" sz="3200" b="0" i="0" u="none" strike="noStrike" kern="1200" cap="none" spc="0" baseline="0">
              <a:solidFill>
                <a:srgbClr val="000000"/>
              </a:solidFill>
              <a:uFillTx/>
              <a:latin typeface="Calibri"/>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38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2A93D-9FC7-03F8-63B9-E57D0C4F1B94}"/>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9BA11355-C011-CC3B-7F6A-29FFA774B4A9}"/>
              </a:ext>
            </a:extLst>
          </p:cNvPr>
          <p:cNvCxnSpPr/>
          <p:nvPr/>
        </p:nvCxnSpPr>
        <p:spPr>
          <a:xfrm>
            <a:off x="4047033" y="2191990"/>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8B3F1583-D9B0-844C-5AD8-3A4D74424628}"/>
              </a:ext>
            </a:extLst>
          </p:cNvPr>
          <p:cNvCxnSpPr/>
          <p:nvPr/>
        </p:nvCxnSpPr>
        <p:spPr>
          <a:xfrm>
            <a:off x="4053891" y="5795046"/>
            <a:ext cx="7112798" cy="0"/>
          </a:xfrm>
          <a:prstGeom prst="straightConnector1">
            <a:avLst/>
          </a:prstGeom>
          <a:noFill/>
          <a:ln w="6345" cap="flat">
            <a:solidFill>
              <a:srgbClr val="4472C4"/>
            </a:solidFill>
            <a:prstDash val="solid"/>
            <a:miter/>
          </a:ln>
        </p:spPr>
      </p:cxnSp>
      <p:sp>
        <p:nvSpPr>
          <p:cNvPr id="5" name="TextBox 8">
            <a:extLst>
              <a:ext uri="{FF2B5EF4-FFF2-40B4-BE49-F238E27FC236}">
                <a16:creationId xmlns:a16="http://schemas.microsoft.com/office/drawing/2014/main" id="{6A01E625-F957-F0BF-7489-CF8AF917DDB4}"/>
              </a:ext>
            </a:extLst>
          </p:cNvPr>
          <p:cNvSpPr txBox="1"/>
          <p:nvPr/>
        </p:nvSpPr>
        <p:spPr>
          <a:xfrm>
            <a:off x="4047033" y="1828159"/>
            <a:ext cx="918158"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Kafka</a:t>
            </a:r>
          </a:p>
        </p:txBody>
      </p:sp>
      <p:pic>
        <p:nvPicPr>
          <p:cNvPr id="6" name="Picture 6">
            <a:extLst>
              <a:ext uri="{FF2B5EF4-FFF2-40B4-BE49-F238E27FC236}">
                <a16:creationId xmlns:a16="http://schemas.microsoft.com/office/drawing/2014/main" id="{BC6160FA-B894-3287-FE00-784635BC6E0C}"/>
              </a:ext>
            </a:extLst>
          </p:cNvPr>
          <p:cNvPicPr>
            <a:picLocks noChangeAspect="1"/>
          </p:cNvPicPr>
          <p:nvPr/>
        </p:nvPicPr>
        <p:blipFill>
          <a:blip r:embed="rId3"/>
          <a:stretch>
            <a:fillRect/>
          </a:stretch>
        </p:blipFill>
        <p:spPr>
          <a:xfrm>
            <a:off x="5301837" y="2688592"/>
            <a:ext cx="4343400" cy="2609853"/>
          </a:xfrm>
          <a:prstGeom prst="rect">
            <a:avLst/>
          </a:prstGeom>
          <a:noFill/>
          <a:ln cap="flat">
            <a:noFill/>
          </a:ln>
        </p:spPr>
      </p:pic>
      <p:sp>
        <p:nvSpPr>
          <p:cNvPr id="7" name="Rectangle 4">
            <a:extLst>
              <a:ext uri="{FF2B5EF4-FFF2-40B4-BE49-F238E27FC236}">
                <a16:creationId xmlns:a16="http://schemas.microsoft.com/office/drawing/2014/main" id="{0B61A996-D152-1E41-9FB4-53ABB1DB2F76}"/>
              </a:ext>
            </a:extLst>
          </p:cNvPr>
          <p:cNvSpPr/>
          <p:nvPr/>
        </p:nvSpPr>
        <p:spPr>
          <a:xfrm>
            <a:off x="650888" y="3662217"/>
            <a:ext cx="3034802"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Streaming</a:t>
            </a:r>
            <a:endParaRPr lang="en-US" sz="3200" b="0" i="0" u="none" strike="noStrike" kern="1200" cap="none" spc="0" baseline="0">
              <a:solidFill>
                <a:srgbClr val="000000"/>
              </a:solidFill>
              <a:uFillTx/>
              <a:latin typeface="Calibri"/>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38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E063-198F-6F38-BA50-B42CBA817210}"/>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0D1951A8-4C57-0D2C-E2CD-E75AB1B788F4}"/>
              </a:ext>
            </a:extLst>
          </p:cNvPr>
          <p:cNvCxnSpPr/>
          <p:nvPr/>
        </p:nvCxnSpPr>
        <p:spPr>
          <a:xfrm>
            <a:off x="4047033" y="2191990"/>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9EDEC5FA-F705-F0F5-1F59-4E765B1DDD66}"/>
              </a:ext>
            </a:extLst>
          </p:cNvPr>
          <p:cNvCxnSpPr/>
          <p:nvPr/>
        </p:nvCxnSpPr>
        <p:spPr>
          <a:xfrm>
            <a:off x="4276283" y="6167783"/>
            <a:ext cx="7112797" cy="0"/>
          </a:xfrm>
          <a:prstGeom prst="straightConnector1">
            <a:avLst/>
          </a:prstGeom>
          <a:noFill/>
          <a:ln w="6345" cap="flat">
            <a:solidFill>
              <a:srgbClr val="4472C4"/>
            </a:solidFill>
            <a:prstDash val="solid"/>
            <a:miter/>
          </a:ln>
        </p:spPr>
      </p:cxnSp>
      <p:pic>
        <p:nvPicPr>
          <p:cNvPr id="5" name="Picture 6">
            <a:extLst>
              <a:ext uri="{FF2B5EF4-FFF2-40B4-BE49-F238E27FC236}">
                <a16:creationId xmlns:a16="http://schemas.microsoft.com/office/drawing/2014/main" id="{0EA0DE9A-6E9E-04C3-CD2D-ABBCBCFD9D23}"/>
              </a:ext>
            </a:extLst>
          </p:cNvPr>
          <p:cNvPicPr>
            <a:picLocks noChangeAspect="1"/>
          </p:cNvPicPr>
          <p:nvPr/>
        </p:nvPicPr>
        <p:blipFill>
          <a:blip/>
          <a:stretch>
            <a:fillRect/>
          </a:stretch>
        </p:blipFill>
        <p:spPr>
          <a:xfrm>
            <a:off x="2505492" y="2587477"/>
            <a:ext cx="9522753" cy="3228636"/>
          </a:xfrm>
          <a:prstGeom prst="rect">
            <a:avLst/>
          </a:prstGeom>
          <a:noFill/>
          <a:ln cap="flat">
            <a:noFill/>
          </a:ln>
        </p:spPr>
      </p:pic>
      <p:sp>
        <p:nvSpPr>
          <p:cNvPr id="6" name="TextBox 8">
            <a:extLst>
              <a:ext uri="{FF2B5EF4-FFF2-40B4-BE49-F238E27FC236}">
                <a16:creationId xmlns:a16="http://schemas.microsoft.com/office/drawing/2014/main" id="{D8A04ACD-47F0-52D2-8128-2366B687431D}"/>
              </a:ext>
            </a:extLst>
          </p:cNvPr>
          <p:cNvSpPr txBox="1"/>
          <p:nvPr/>
        </p:nvSpPr>
        <p:spPr>
          <a:xfrm>
            <a:off x="4053891" y="1796503"/>
            <a:ext cx="895298"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Kafka</a:t>
            </a:r>
          </a:p>
        </p:txBody>
      </p:sp>
      <p:sp>
        <p:nvSpPr>
          <p:cNvPr id="7" name="Rectangle 4">
            <a:extLst>
              <a:ext uri="{FF2B5EF4-FFF2-40B4-BE49-F238E27FC236}">
                <a16:creationId xmlns:a16="http://schemas.microsoft.com/office/drawing/2014/main" id="{64297380-EE15-CA37-5D11-5F00BACDAFE6}"/>
              </a:ext>
            </a:extLst>
          </p:cNvPr>
          <p:cNvSpPr/>
          <p:nvPr/>
        </p:nvSpPr>
        <p:spPr>
          <a:xfrm>
            <a:off x="650888" y="3662217"/>
            <a:ext cx="3034802"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Streaming</a:t>
            </a:r>
            <a:endParaRPr lang="en-US" sz="3200" b="0" i="0" u="none" strike="noStrike" kern="1200" cap="none" spc="0" baseline="0">
              <a:solidFill>
                <a:srgbClr val="000000"/>
              </a:solidFill>
              <a:uFillTx/>
              <a:latin typeface="Calibri"/>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37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28182-B1BF-4B12-6B36-952A6E5CAA72}"/>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573CD1C7-2B80-9A6A-2EF7-E5D1B1D209B3}"/>
              </a:ext>
            </a:extLst>
          </p:cNvPr>
          <p:cNvCxnSpPr/>
          <p:nvPr/>
        </p:nvCxnSpPr>
        <p:spPr>
          <a:xfrm>
            <a:off x="4114671" y="2304059"/>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DA06CB21-4581-8956-49B6-4394EC977D60}"/>
              </a:ext>
            </a:extLst>
          </p:cNvPr>
          <p:cNvCxnSpPr/>
          <p:nvPr/>
        </p:nvCxnSpPr>
        <p:spPr>
          <a:xfrm>
            <a:off x="4496872" y="6222263"/>
            <a:ext cx="7112798" cy="0"/>
          </a:xfrm>
          <a:prstGeom prst="straightConnector1">
            <a:avLst/>
          </a:prstGeom>
          <a:noFill/>
          <a:ln w="6345" cap="flat">
            <a:solidFill>
              <a:srgbClr val="4472C4"/>
            </a:solidFill>
            <a:prstDash val="solid"/>
            <a:miter/>
          </a:ln>
        </p:spPr>
      </p:cxnSp>
      <p:pic>
        <p:nvPicPr>
          <p:cNvPr id="5" name="Picture 6">
            <a:extLst>
              <a:ext uri="{FF2B5EF4-FFF2-40B4-BE49-F238E27FC236}">
                <a16:creationId xmlns:a16="http://schemas.microsoft.com/office/drawing/2014/main" id="{F044ED5B-2CE4-8A81-767E-F97DB084D6EF}"/>
              </a:ext>
            </a:extLst>
          </p:cNvPr>
          <p:cNvPicPr>
            <a:picLocks noChangeAspect="1"/>
          </p:cNvPicPr>
          <p:nvPr/>
        </p:nvPicPr>
        <p:blipFill>
          <a:blip r:embed="rId3"/>
          <a:stretch>
            <a:fillRect/>
          </a:stretch>
        </p:blipFill>
        <p:spPr>
          <a:xfrm>
            <a:off x="5430923" y="2521631"/>
            <a:ext cx="5244696" cy="3450717"/>
          </a:xfrm>
          <a:prstGeom prst="rect">
            <a:avLst/>
          </a:prstGeom>
          <a:noFill/>
          <a:ln cap="flat">
            <a:noFill/>
          </a:ln>
        </p:spPr>
      </p:pic>
      <p:sp>
        <p:nvSpPr>
          <p:cNvPr id="6" name="Rectangle 4">
            <a:extLst>
              <a:ext uri="{FF2B5EF4-FFF2-40B4-BE49-F238E27FC236}">
                <a16:creationId xmlns:a16="http://schemas.microsoft.com/office/drawing/2014/main" id="{3D1D4325-F001-7E60-8912-F743FB54F86B}"/>
              </a:ext>
            </a:extLst>
          </p:cNvPr>
          <p:cNvSpPr/>
          <p:nvPr/>
        </p:nvSpPr>
        <p:spPr>
          <a:xfrm>
            <a:off x="650888" y="3662217"/>
            <a:ext cx="3034802"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Streaming</a:t>
            </a:r>
            <a:endParaRPr lang="en-US" sz="3200" b="0" i="0" u="none" strike="noStrike" kern="1200" cap="none" spc="0" baseline="0">
              <a:solidFill>
                <a:srgbClr val="000000"/>
              </a:solidFill>
              <a:uFillTx/>
              <a:latin typeface="Calibri"/>
            </a:endParaRPr>
          </a:p>
        </p:txBody>
      </p:sp>
      <p:sp>
        <p:nvSpPr>
          <p:cNvPr id="7" name="TextBox 10">
            <a:extLst>
              <a:ext uri="{FF2B5EF4-FFF2-40B4-BE49-F238E27FC236}">
                <a16:creationId xmlns:a16="http://schemas.microsoft.com/office/drawing/2014/main" id="{17419517-63E8-7335-18ED-1D5F5F821C14}"/>
              </a:ext>
            </a:extLst>
          </p:cNvPr>
          <p:cNvSpPr txBox="1"/>
          <p:nvPr/>
        </p:nvSpPr>
        <p:spPr>
          <a:xfrm>
            <a:off x="4090979" y="1938692"/>
            <a:ext cx="983940"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Kafka</a:t>
            </a:r>
            <a:endParaRPr lang="-" sz="2000" b="0" i="0" u="none" strike="noStrike" kern="1200" cap="none" spc="0" baseline="0">
              <a:solidFill>
                <a:srgbClr val="000000"/>
              </a:solidFill>
              <a:uFillTx/>
              <a:latin typeface="Apto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2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306E6-5DAC-DFFA-6990-6F19CBFE4AB2}"/>
              </a:ext>
            </a:extLst>
          </p:cNvPr>
          <p:cNvSpPr txBox="1">
            <a:spLocks noGrp="1"/>
          </p:cNvSpPr>
          <p:nvPr>
            <p:ph type="title"/>
          </p:nvPr>
        </p:nvSpPr>
        <p:spPr>
          <a:xfrm>
            <a:off x="643472" y="623392"/>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E1EBB6FA-4F2F-908E-34DE-3690B3843E93}"/>
              </a:ext>
            </a:extLst>
          </p:cNvPr>
          <p:cNvCxnSpPr/>
          <p:nvPr/>
        </p:nvCxnSpPr>
        <p:spPr>
          <a:xfrm>
            <a:off x="4152180" y="2231986"/>
            <a:ext cx="6601072"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321A6C4D-76EE-758D-6618-22F4A1453AA5}"/>
              </a:ext>
            </a:extLst>
          </p:cNvPr>
          <p:cNvCxnSpPr/>
          <p:nvPr/>
        </p:nvCxnSpPr>
        <p:spPr>
          <a:xfrm>
            <a:off x="4152180" y="5106905"/>
            <a:ext cx="6577581"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8E40577D-A12F-03AD-1E8B-32F764BC56C8}"/>
              </a:ext>
            </a:extLst>
          </p:cNvPr>
          <p:cNvSpPr/>
          <p:nvPr/>
        </p:nvSpPr>
        <p:spPr>
          <a:xfrm>
            <a:off x="837712" y="3198167"/>
            <a:ext cx="2975495" cy="461665"/>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0" cap="none" spc="0" baseline="0" dirty="0">
                <a:solidFill>
                  <a:srgbClr val="000000"/>
                </a:solidFill>
                <a:uFillTx/>
                <a:latin typeface="+mj-lt"/>
              </a:rPr>
              <a:t>Spring Core Container </a:t>
            </a:r>
            <a:endParaRPr lang="en-US" sz="2400" b="0" i="0" u="none" strike="noStrike" kern="1200" cap="none" spc="0" baseline="0" dirty="0">
              <a:solidFill>
                <a:srgbClr val="000000"/>
              </a:solidFill>
              <a:uFillTx/>
              <a:latin typeface="+mj-lt"/>
            </a:endParaRPr>
          </a:p>
        </p:txBody>
      </p:sp>
      <p:sp>
        <p:nvSpPr>
          <p:cNvPr id="6" name="TextBox 7">
            <a:extLst>
              <a:ext uri="{FF2B5EF4-FFF2-40B4-BE49-F238E27FC236}">
                <a16:creationId xmlns:a16="http://schemas.microsoft.com/office/drawing/2014/main" id="{761AB43E-E080-24C4-190C-3B33ED1C24F0}"/>
              </a:ext>
            </a:extLst>
          </p:cNvPr>
          <p:cNvSpPr txBox="1"/>
          <p:nvPr/>
        </p:nvSpPr>
        <p:spPr>
          <a:xfrm>
            <a:off x="4152180" y="1792873"/>
            <a:ext cx="6093232"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dirty="0">
                <a:solidFill>
                  <a:srgbClr val="C55A11"/>
                </a:solidFill>
                <a:uFillTx/>
                <a:latin typeface="+mj-lt"/>
              </a:rPr>
              <a:t>IOC - Inversion Of Control</a:t>
            </a:r>
          </a:p>
        </p:txBody>
      </p:sp>
      <p:sp>
        <p:nvSpPr>
          <p:cNvPr id="7" name="TextBox 8">
            <a:extLst>
              <a:ext uri="{FF2B5EF4-FFF2-40B4-BE49-F238E27FC236}">
                <a16:creationId xmlns:a16="http://schemas.microsoft.com/office/drawing/2014/main" id="{FE4F8AE8-2578-872C-5E9E-CA280BFA240F}"/>
              </a:ext>
            </a:extLst>
          </p:cNvPr>
          <p:cNvSpPr txBox="1"/>
          <p:nvPr/>
        </p:nvSpPr>
        <p:spPr>
          <a:xfrm>
            <a:off x="4152180" y="2461601"/>
            <a:ext cx="6577580" cy="279460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1800" b="0" i="0" u="none" strike="noStrike" kern="0" cap="none" spc="0" baseline="0" dirty="0">
                <a:solidFill>
                  <a:srgbClr val="000000"/>
                </a:solidFill>
                <a:uFillTx/>
                <a:latin typeface="+mj-lt"/>
              </a:rPr>
              <a:t>The main tasks performed by IoC container are:</a:t>
            </a:r>
          </a:p>
          <a:p>
            <a:pPr marL="285750" marR="0" lvl="0" indent="-285750" algn="l" defTabSz="914400" rtl="0" fontAlgn="auto" hangingPunct="1">
              <a:lnSpc>
                <a:spcPct val="90000"/>
              </a:lnSpc>
              <a:spcBef>
                <a:spcPts val="1200"/>
              </a:spcBef>
              <a:spcAft>
                <a:spcPts val="0"/>
              </a:spcAft>
              <a:buClr>
                <a:srgbClr val="FFC000"/>
              </a:buClr>
              <a:buSzPts val="2400"/>
              <a:buFont typeface="Arial" pitchFamily="34"/>
              <a:buChar char="•"/>
              <a:tabLst/>
              <a:defRPr sz="1800" b="0" i="0" u="none" strike="noStrike" kern="0" cap="none" spc="0" baseline="0">
                <a:solidFill>
                  <a:srgbClr val="000000"/>
                </a:solidFill>
                <a:uFillTx/>
              </a:defRPr>
            </a:pPr>
            <a:endParaRPr lang="en-US" sz="1800" b="0" i="0" u="none" strike="noStrike" kern="0" cap="none" spc="0" baseline="0" dirty="0">
              <a:solidFill>
                <a:srgbClr val="000000"/>
              </a:solidFill>
              <a:uFillTx/>
              <a:latin typeface="+mj-lt"/>
            </a:endParaRPr>
          </a:p>
          <a:p>
            <a:pPr marL="801691" marR="0" lvl="2" indent="-285750" algn="l" defTabSz="914400" rtl="0" fontAlgn="auto" hangingPunct="1">
              <a:lnSpc>
                <a:spcPct val="90000"/>
              </a:lnSpc>
              <a:spcBef>
                <a:spcPts val="600"/>
              </a:spcBef>
              <a:spcAft>
                <a:spcPts val="0"/>
              </a:spcAft>
              <a:buSzPts val="2000"/>
              <a:buFont typeface="Arial" pitchFamily="34"/>
              <a:buChar char="•"/>
              <a:tabLst/>
              <a:defRPr sz="1800" b="0" i="0" u="none" strike="noStrike" kern="0" cap="none" spc="0" baseline="0">
                <a:solidFill>
                  <a:srgbClr val="000000"/>
                </a:solidFill>
                <a:uFillTx/>
              </a:defRPr>
            </a:pPr>
            <a:r>
              <a:rPr lang="en-US" sz="1800" b="0" i="0" u="none" strike="noStrike" kern="0" cap="none" spc="0" baseline="0" dirty="0">
                <a:solidFill>
                  <a:srgbClr val="000000"/>
                </a:solidFill>
                <a:uFillTx/>
                <a:latin typeface="+mj-lt"/>
              </a:rPr>
              <a:t>to instantiate the application classes</a:t>
            </a:r>
          </a:p>
          <a:p>
            <a:pPr marL="801691" marR="0" lvl="2" indent="-285750" algn="l" defTabSz="914400" rtl="0" fontAlgn="auto" hangingPunct="1">
              <a:lnSpc>
                <a:spcPct val="90000"/>
              </a:lnSpc>
              <a:spcBef>
                <a:spcPts val="600"/>
              </a:spcBef>
              <a:spcAft>
                <a:spcPts val="0"/>
              </a:spcAft>
              <a:buSzPts val="2000"/>
              <a:buFont typeface="Arial" pitchFamily="34"/>
              <a:buChar char="•"/>
              <a:tabLst/>
              <a:defRPr sz="1800" b="0" i="0" u="none" strike="noStrike" kern="0" cap="none" spc="0" baseline="0">
                <a:solidFill>
                  <a:srgbClr val="000000"/>
                </a:solidFill>
                <a:uFillTx/>
              </a:defRPr>
            </a:pPr>
            <a:endParaRPr lang="en-US" sz="1800" b="0" i="0" u="none" strike="noStrike" kern="0" cap="none" spc="0" baseline="0" dirty="0">
              <a:solidFill>
                <a:srgbClr val="000000"/>
              </a:solidFill>
              <a:uFillTx/>
              <a:latin typeface="+mj-lt"/>
            </a:endParaRPr>
          </a:p>
          <a:p>
            <a:pPr marL="801691" marR="0" lvl="2" indent="-285750" algn="l" defTabSz="914400" rtl="0" fontAlgn="auto" hangingPunct="1">
              <a:lnSpc>
                <a:spcPct val="90000"/>
              </a:lnSpc>
              <a:spcBef>
                <a:spcPts val="600"/>
              </a:spcBef>
              <a:spcAft>
                <a:spcPts val="0"/>
              </a:spcAft>
              <a:buSzPts val="2000"/>
              <a:buFont typeface="Arial" pitchFamily="34"/>
              <a:buChar char="•"/>
              <a:tabLst/>
              <a:defRPr sz="1800" b="0" i="0" u="none" strike="noStrike" kern="0" cap="none" spc="0" baseline="0">
                <a:solidFill>
                  <a:srgbClr val="000000"/>
                </a:solidFill>
                <a:uFillTx/>
              </a:defRPr>
            </a:pPr>
            <a:r>
              <a:rPr lang="en-US" sz="1800" b="0" i="0" u="none" strike="noStrike" kern="0" cap="none" spc="0" baseline="0" dirty="0">
                <a:solidFill>
                  <a:srgbClr val="000000"/>
                </a:solidFill>
                <a:uFillTx/>
                <a:latin typeface="+mj-lt"/>
              </a:rPr>
              <a:t>to configure the objects by metadata</a:t>
            </a:r>
          </a:p>
          <a:p>
            <a:pPr marL="801691" marR="0" lvl="2" indent="-285750" algn="l" defTabSz="914400" rtl="0" fontAlgn="auto" hangingPunct="1">
              <a:lnSpc>
                <a:spcPct val="90000"/>
              </a:lnSpc>
              <a:spcBef>
                <a:spcPts val="600"/>
              </a:spcBef>
              <a:spcAft>
                <a:spcPts val="0"/>
              </a:spcAft>
              <a:buSzPts val="2000"/>
              <a:buFont typeface="Arial" pitchFamily="34"/>
              <a:buChar char="•"/>
              <a:tabLst/>
              <a:defRPr sz="1800" b="0" i="0" u="none" strike="noStrike" kern="0" cap="none" spc="0" baseline="0">
                <a:solidFill>
                  <a:srgbClr val="000000"/>
                </a:solidFill>
                <a:uFillTx/>
              </a:defRPr>
            </a:pPr>
            <a:endParaRPr lang="en-US" sz="1800" b="0" i="0" u="none" strike="noStrike" kern="0" cap="none" spc="0" baseline="0" dirty="0">
              <a:solidFill>
                <a:srgbClr val="000000"/>
              </a:solidFill>
              <a:uFillTx/>
              <a:latin typeface="+mj-lt"/>
            </a:endParaRPr>
          </a:p>
          <a:p>
            <a:pPr marL="801691" marR="0" lvl="2" indent="-285750" algn="l" defTabSz="914400" rtl="0" fontAlgn="auto" hangingPunct="1">
              <a:lnSpc>
                <a:spcPct val="90000"/>
              </a:lnSpc>
              <a:spcBef>
                <a:spcPts val="600"/>
              </a:spcBef>
              <a:spcAft>
                <a:spcPts val="0"/>
              </a:spcAft>
              <a:buSzPts val="2000"/>
              <a:buFont typeface="Arial" pitchFamily="34"/>
              <a:buChar char="•"/>
              <a:tabLst/>
              <a:defRPr sz="1800" b="0" i="0" u="none" strike="noStrike" kern="0" cap="none" spc="0" baseline="0">
                <a:solidFill>
                  <a:srgbClr val="000000"/>
                </a:solidFill>
                <a:uFillTx/>
              </a:defRPr>
            </a:pPr>
            <a:r>
              <a:rPr lang="en-US" sz="1800" b="0" i="0" u="none" strike="noStrike" kern="0" cap="none" spc="0" baseline="0" dirty="0">
                <a:solidFill>
                  <a:srgbClr val="000000"/>
                </a:solidFill>
                <a:uFillTx/>
                <a:latin typeface="+mj-lt"/>
              </a:rPr>
              <a:t>to assemble the dependencies between the objects</a:t>
            </a:r>
          </a:p>
          <a:p>
            <a:pPr marL="515941" marR="0" lvl="2" indent="0" algn="l" defTabSz="914400" rtl="0" fontAlgn="auto" hangingPunct="1">
              <a:lnSpc>
                <a:spcPct val="90000"/>
              </a:lnSpc>
              <a:spcBef>
                <a:spcPts val="600"/>
              </a:spcBef>
              <a:spcAft>
                <a:spcPts val="0"/>
              </a:spcAft>
              <a:buNone/>
              <a:tabLst/>
              <a:defRPr sz="1800" b="0" i="0" u="none" strike="noStrike" kern="0" cap="none" spc="0" baseline="0">
                <a:solidFill>
                  <a:srgbClr val="000000"/>
                </a:solidFill>
                <a:uFillTx/>
              </a:defRPr>
            </a:pPr>
            <a:endParaRPr lang="en-US" sz="2400" b="0" i="0" u="none" strike="noStrike" kern="1200" cap="none" spc="0" baseline="0" dirty="0">
              <a:solidFill>
                <a:srgbClr val="ED7D31"/>
              </a:solidFill>
              <a:uFillTx/>
              <a:latin typeface="+mj-lt"/>
              <a:ea typeface="Consolas"/>
              <a:cs typeface="Consolas"/>
            </a:endParaRPr>
          </a:p>
        </p:txBody>
      </p:sp>
      <p:pic>
        <p:nvPicPr>
          <p:cNvPr id="8" name="Google Shape;486;p28">
            <a:extLst>
              <a:ext uri="{FF2B5EF4-FFF2-40B4-BE49-F238E27FC236}">
                <a16:creationId xmlns:a16="http://schemas.microsoft.com/office/drawing/2014/main" id="{6BC152B7-41FE-3FEA-7793-B049677D7A17}"/>
              </a:ext>
            </a:extLst>
          </p:cNvPr>
          <p:cNvPicPr>
            <a:picLocks noChangeAspect="1"/>
          </p:cNvPicPr>
          <p:nvPr/>
        </p:nvPicPr>
        <p:blipFill>
          <a:blip r:embed="rId2">
            <a:alphaModFix/>
          </a:blip>
          <a:srcRect/>
          <a:stretch>
            <a:fillRect/>
          </a:stretch>
        </p:blipFill>
        <p:spPr>
          <a:xfrm>
            <a:off x="8704519" y="2671100"/>
            <a:ext cx="2789648" cy="1409717"/>
          </a:xfrm>
          <a:prstGeom prst="rect">
            <a:avLst/>
          </a:prstGeom>
          <a:noFill/>
          <a:ln cap="flat">
            <a:noFill/>
          </a:ln>
        </p:spPr>
      </p:pic>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39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4C605-750E-7859-19A6-5289BEE5FD8C}"/>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37A3906E-E1A1-45F9-E8D5-DCD41F8A9196}"/>
              </a:ext>
            </a:extLst>
          </p:cNvPr>
          <p:cNvCxnSpPr/>
          <p:nvPr/>
        </p:nvCxnSpPr>
        <p:spPr>
          <a:xfrm>
            <a:off x="3998122" y="2196617"/>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E886D3CD-0663-F0CA-6671-B49A8F6BC6CD}"/>
              </a:ext>
            </a:extLst>
          </p:cNvPr>
          <p:cNvCxnSpPr/>
          <p:nvPr/>
        </p:nvCxnSpPr>
        <p:spPr>
          <a:xfrm>
            <a:off x="4259631" y="6405143"/>
            <a:ext cx="7112798" cy="0"/>
          </a:xfrm>
          <a:prstGeom prst="straightConnector1">
            <a:avLst/>
          </a:prstGeom>
          <a:noFill/>
          <a:ln w="6345" cap="flat">
            <a:solidFill>
              <a:srgbClr val="4472C4"/>
            </a:solidFill>
            <a:prstDash val="solid"/>
            <a:miter/>
          </a:ln>
        </p:spPr>
      </p:cxnSp>
      <p:sp>
        <p:nvSpPr>
          <p:cNvPr id="5" name="TextBox 8">
            <a:extLst>
              <a:ext uri="{FF2B5EF4-FFF2-40B4-BE49-F238E27FC236}">
                <a16:creationId xmlns:a16="http://schemas.microsoft.com/office/drawing/2014/main" id="{617111B8-4C6D-1322-4557-65AF48FE3DCB}"/>
              </a:ext>
            </a:extLst>
          </p:cNvPr>
          <p:cNvSpPr txBox="1"/>
          <p:nvPr/>
        </p:nvSpPr>
        <p:spPr>
          <a:xfrm>
            <a:off x="4259631" y="1782330"/>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Kafka</a:t>
            </a:r>
          </a:p>
        </p:txBody>
      </p:sp>
      <p:sp>
        <p:nvSpPr>
          <p:cNvPr id="6" name="TextBox 11">
            <a:extLst>
              <a:ext uri="{FF2B5EF4-FFF2-40B4-BE49-F238E27FC236}">
                <a16:creationId xmlns:a16="http://schemas.microsoft.com/office/drawing/2014/main" id="{D2975EAC-40A8-F288-AC3D-453B56375673}"/>
              </a:ext>
            </a:extLst>
          </p:cNvPr>
          <p:cNvSpPr txBox="1"/>
          <p:nvPr/>
        </p:nvSpPr>
        <p:spPr>
          <a:xfrm>
            <a:off x="6383033" y="2581131"/>
            <a:ext cx="6097904"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000000"/>
                </a:solidFill>
                <a:uFillTx/>
                <a:latin typeface="Aptos"/>
                <a:hlinkClick r:id="rId3">
                  <a:extLst>
                    <a:ext uri="{A12FA001-AC4F-418D-AE19-62706E023703}">
                      <ahyp:hlinkClr xmlns:ahyp="http://schemas.microsoft.com/office/drawing/2018/hyperlinkcolor" val="tx"/>
                    </a:ext>
                  </a:extLst>
                </a:hlinkClick>
              </a:rPr>
              <a:t>https://kafka.apache.org/quickstart</a:t>
            </a:r>
            <a:r>
              <a:rPr lang="en-US" sz="1800" b="0" i="0" u="none" strike="noStrike" kern="1200" cap="none" spc="0" baseline="0">
                <a:solidFill>
                  <a:srgbClr val="000000"/>
                </a:solidFill>
                <a:uFillTx/>
                <a:latin typeface="Aptos"/>
              </a:rPr>
              <a:t> </a:t>
            </a:r>
            <a:endParaRPr lang="-" sz="1800" b="0" i="0" u="none" strike="noStrike" kern="1200" cap="none" spc="0" baseline="0">
              <a:solidFill>
                <a:srgbClr val="000000"/>
              </a:solidFill>
              <a:uFillTx/>
              <a:latin typeface="Aptos"/>
            </a:endParaRPr>
          </a:p>
        </p:txBody>
      </p:sp>
      <p:sp>
        <p:nvSpPr>
          <p:cNvPr id="7" name="TextBox 13">
            <a:extLst>
              <a:ext uri="{FF2B5EF4-FFF2-40B4-BE49-F238E27FC236}">
                <a16:creationId xmlns:a16="http://schemas.microsoft.com/office/drawing/2014/main" id="{8862D2FD-EE17-9426-9B1F-2797290A1F33}"/>
              </a:ext>
            </a:extLst>
          </p:cNvPr>
          <p:cNvSpPr txBox="1"/>
          <p:nvPr/>
        </p:nvSpPr>
        <p:spPr>
          <a:xfrm>
            <a:off x="4089087" y="2581131"/>
            <a:ext cx="2357432"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C55A11"/>
                </a:solidFill>
                <a:uFillTx/>
                <a:latin typeface="Nunito" pitchFamily="2"/>
              </a:rPr>
              <a:t>URL for Download</a:t>
            </a:r>
          </a:p>
        </p:txBody>
      </p:sp>
      <p:sp>
        <p:nvSpPr>
          <p:cNvPr id="8" name="Rectangle 4">
            <a:extLst>
              <a:ext uri="{FF2B5EF4-FFF2-40B4-BE49-F238E27FC236}">
                <a16:creationId xmlns:a16="http://schemas.microsoft.com/office/drawing/2014/main" id="{A63BF6CC-12D4-FA9D-DD39-9BC45DB9FEF3}"/>
              </a:ext>
            </a:extLst>
          </p:cNvPr>
          <p:cNvSpPr/>
          <p:nvPr/>
        </p:nvSpPr>
        <p:spPr>
          <a:xfrm>
            <a:off x="650888" y="3662217"/>
            <a:ext cx="3034802"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Streaming</a:t>
            </a:r>
            <a:endParaRPr lang="en-US" sz="3200" b="0" i="0" u="none" strike="noStrike" kern="1200" cap="none" spc="0" baseline="0">
              <a:solidFill>
                <a:srgbClr val="000000"/>
              </a:solidFill>
              <a:uFillTx/>
              <a:latin typeface="Calibri"/>
            </a:endParaRPr>
          </a:p>
        </p:txBody>
      </p:sp>
      <p:sp>
        <p:nvSpPr>
          <p:cNvPr id="9" name="Rectangle 1">
            <a:extLst>
              <a:ext uri="{FF2B5EF4-FFF2-40B4-BE49-F238E27FC236}">
                <a16:creationId xmlns:a16="http://schemas.microsoft.com/office/drawing/2014/main" id="{2FD20529-D2DC-AB12-958C-AF2B446F3B49}"/>
              </a:ext>
            </a:extLst>
          </p:cNvPr>
          <p:cNvSpPr/>
          <p:nvPr/>
        </p:nvSpPr>
        <p:spPr>
          <a:xfrm>
            <a:off x="4503474" y="3446693"/>
            <a:ext cx="5852160" cy="1415774"/>
          </a:xfrm>
          <a:prstGeom prst="rect">
            <a:avLst/>
          </a:prstGeom>
          <a:solidFill>
            <a:srgbClr val="F5F2F0"/>
          </a:solidFill>
          <a:ln cap="flat">
            <a:noFill/>
            <a:prstDash val="solid"/>
          </a:ln>
        </p:spPr>
        <p:txBody>
          <a:bodyPr vert="horz" wrap="square" lIns="0" tIns="0" rIns="0" bIns="0" anchor="ctr" anchorCtr="0" compatLnSpc="1">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1000" b="0" i="0" u="none" strike="noStrike" kern="1200" cap="none" spc="0" baseline="0">
              <a:solidFill>
                <a:srgbClr val="000000"/>
              </a:solidFill>
              <a:uFillTx/>
              <a:latin typeface="Consolas" pitchFamily="49"/>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1600" b="0" i="0" u="none" strike="noStrike" kern="1200" cap="none" spc="0" baseline="0">
              <a:solidFill>
                <a:srgbClr val="000000"/>
              </a:solidFill>
              <a:uFillTx/>
              <a:latin typeface="Consolas" pitchFamily="49"/>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600" b="0" i="0" u="none" strike="noStrike" kern="1200" cap="none" spc="0" baseline="0">
                <a:solidFill>
                  <a:srgbClr val="000000"/>
                </a:solidFill>
                <a:uFillTx/>
                <a:latin typeface="Consolas" pitchFamily="49"/>
              </a:rPr>
              <a:t>$ </a:t>
            </a:r>
            <a:r>
              <a:rPr lang="-" sz="1600" b="0" i="0" u="none" strike="noStrike" kern="1200" cap="none" spc="0" baseline="0">
                <a:solidFill>
                  <a:srgbClr val="DD4A68"/>
                </a:solidFill>
                <a:uFillTx/>
                <a:latin typeface="Consolas" pitchFamily="49"/>
              </a:rPr>
              <a:t>tar</a:t>
            </a:r>
            <a:r>
              <a:rPr lang="-" sz="1600" b="0" i="0" u="none" strike="noStrike" kern="1200" cap="none" spc="0" baseline="0">
                <a:solidFill>
                  <a:srgbClr val="000000"/>
                </a:solidFill>
                <a:uFillTx/>
                <a:latin typeface="Consolas" pitchFamily="49"/>
              </a:rPr>
              <a:t> -xzf kafka_2.13-3.7.0.tgz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1600" b="0" i="0" u="none" strike="noStrike" kern="1200" cap="none" spc="0" baseline="0">
              <a:solidFill>
                <a:srgbClr val="000000"/>
              </a:solidFill>
              <a:uFillTx/>
              <a:latin typeface="Consolas" pitchFamily="49"/>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600" b="0" i="0" u="none" strike="noStrike" kern="1200" cap="none" spc="0" baseline="0">
                <a:solidFill>
                  <a:srgbClr val="000000"/>
                </a:solidFill>
                <a:uFillTx/>
                <a:latin typeface="Consolas" pitchFamily="49"/>
              </a:rPr>
              <a:t>$ </a:t>
            </a:r>
            <a:r>
              <a:rPr lang="-" sz="1600" b="0" i="0" u="none" strike="noStrike" kern="1200" cap="none" spc="0" baseline="0">
                <a:solidFill>
                  <a:srgbClr val="DD4A68"/>
                </a:solidFill>
                <a:uFillTx/>
                <a:latin typeface="Consolas" pitchFamily="49"/>
              </a:rPr>
              <a:t>cd</a:t>
            </a:r>
            <a:r>
              <a:rPr lang="-" sz="1600" b="0" i="0" u="none" strike="noStrike" kern="1200" cap="none" spc="0" baseline="0">
                <a:solidFill>
                  <a:srgbClr val="000000"/>
                </a:solidFill>
                <a:uFillTx/>
                <a:latin typeface="Consolas" pitchFamily="49"/>
              </a:rPr>
              <a:t> kafka_2.13-3.7.0</a:t>
            </a:r>
            <a:r>
              <a:rPr lang="-" sz="1600" b="0" i="0" u="none" strike="noStrike" kern="1200" cap="none" spc="0" baseline="0">
                <a:solidFill>
                  <a:srgbClr val="000000"/>
                </a:solidFill>
                <a:uFillTx/>
                <a:latin typeface="Aptos"/>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1800" b="0" i="0" u="none" strike="noStrike" kern="1200" cap="none" spc="0" baseline="0">
              <a:solidFill>
                <a:srgbClr val="000000"/>
              </a:solidFill>
              <a:uFillTx/>
              <a:latin typeface="Arial" pitchFamily="34"/>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39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D7CD6-BB44-B969-F52D-0EC523359DB5}"/>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D1981A38-85DB-6765-FD41-4876481B1FF2}"/>
              </a:ext>
            </a:extLst>
          </p:cNvPr>
          <p:cNvCxnSpPr/>
          <p:nvPr/>
        </p:nvCxnSpPr>
        <p:spPr>
          <a:xfrm>
            <a:off x="3998122" y="2196617"/>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CA989FE3-E7BE-805A-E709-3F24D8D8FAAA}"/>
              </a:ext>
            </a:extLst>
          </p:cNvPr>
          <p:cNvCxnSpPr/>
          <p:nvPr/>
        </p:nvCxnSpPr>
        <p:spPr>
          <a:xfrm>
            <a:off x="4359749" y="6599453"/>
            <a:ext cx="7112798" cy="0"/>
          </a:xfrm>
          <a:prstGeom prst="straightConnector1">
            <a:avLst/>
          </a:prstGeom>
          <a:noFill/>
          <a:ln w="6345" cap="flat">
            <a:solidFill>
              <a:srgbClr val="4472C4"/>
            </a:solidFill>
            <a:prstDash val="solid"/>
            <a:miter/>
          </a:ln>
        </p:spPr>
      </p:cxnSp>
      <p:sp>
        <p:nvSpPr>
          <p:cNvPr id="5" name="TextBox 13">
            <a:extLst>
              <a:ext uri="{FF2B5EF4-FFF2-40B4-BE49-F238E27FC236}">
                <a16:creationId xmlns:a16="http://schemas.microsoft.com/office/drawing/2014/main" id="{7594907E-BE46-94EC-8815-468FE126E519}"/>
              </a:ext>
            </a:extLst>
          </p:cNvPr>
          <p:cNvSpPr txBox="1"/>
          <p:nvPr/>
        </p:nvSpPr>
        <p:spPr>
          <a:xfrm>
            <a:off x="3998122" y="1827282"/>
            <a:ext cx="5294942"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C55A11"/>
                </a:solidFill>
                <a:uFillTx/>
                <a:latin typeface="Nunito" pitchFamily="2"/>
              </a:rPr>
              <a:t>Start Kafka Environment </a:t>
            </a:r>
          </a:p>
        </p:txBody>
      </p:sp>
      <p:sp>
        <p:nvSpPr>
          <p:cNvPr id="6" name="Rectangle 4">
            <a:extLst>
              <a:ext uri="{FF2B5EF4-FFF2-40B4-BE49-F238E27FC236}">
                <a16:creationId xmlns:a16="http://schemas.microsoft.com/office/drawing/2014/main" id="{CDA03C89-F7CB-E9DE-E53B-7417295AF146}"/>
              </a:ext>
            </a:extLst>
          </p:cNvPr>
          <p:cNvSpPr/>
          <p:nvPr/>
        </p:nvSpPr>
        <p:spPr>
          <a:xfrm>
            <a:off x="650888" y="3662217"/>
            <a:ext cx="3034802"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Streaming</a:t>
            </a:r>
            <a:endParaRPr lang="en-US" sz="3200" b="0" i="0" u="none" strike="noStrike" kern="1200" cap="none" spc="0" baseline="0">
              <a:solidFill>
                <a:srgbClr val="000000"/>
              </a:solidFill>
              <a:uFillTx/>
              <a:latin typeface="Calibri"/>
            </a:endParaRPr>
          </a:p>
        </p:txBody>
      </p:sp>
      <p:sp>
        <p:nvSpPr>
          <p:cNvPr id="7" name="TextBox 8">
            <a:extLst>
              <a:ext uri="{FF2B5EF4-FFF2-40B4-BE49-F238E27FC236}">
                <a16:creationId xmlns:a16="http://schemas.microsoft.com/office/drawing/2014/main" id="{499A2868-0A39-C3CA-4AF9-76B90C9D2B2C}"/>
              </a:ext>
            </a:extLst>
          </p:cNvPr>
          <p:cNvSpPr txBox="1"/>
          <p:nvPr/>
        </p:nvSpPr>
        <p:spPr>
          <a:xfrm>
            <a:off x="3998122" y="2327257"/>
            <a:ext cx="7523317" cy="923333"/>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Nunito" pitchFamily="2"/>
              </a:rPr>
              <a:t>Apache Kafka can be started using </a:t>
            </a:r>
            <a:r>
              <a:rPr lang="en-US" sz="1800" b="1" i="0" u="none" strike="noStrike" kern="1200" cap="none" spc="0" baseline="0">
                <a:solidFill>
                  <a:srgbClr val="000000"/>
                </a:solidFill>
                <a:uFillTx/>
                <a:latin typeface="Nunito" pitchFamily="2"/>
              </a:rPr>
              <a:t>ZooKeeper</a:t>
            </a:r>
            <a:r>
              <a:rPr lang="en-US" sz="1800" b="0" i="0" u="none" strike="noStrike" kern="1200" cap="none" spc="0" baseline="0">
                <a:solidFill>
                  <a:srgbClr val="000000"/>
                </a:solidFill>
                <a:uFillTx/>
                <a:latin typeface="Nunito" pitchFamily="2"/>
              </a:rPr>
              <a:t> or KRaft.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Nunito" pitchFamily="2"/>
              </a:rPr>
              <a:t>To get started with either configuration follow one the sections below but not both.</a:t>
            </a:r>
            <a:endParaRPr lang="-" sz="1800" b="0" i="0" u="none" strike="noStrike" kern="1200" cap="none" spc="0" baseline="0">
              <a:solidFill>
                <a:srgbClr val="000000"/>
              </a:solidFill>
              <a:uFillTx/>
              <a:latin typeface="Nunito" pitchFamily="2"/>
            </a:endParaRPr>
          </a:p>
        </p:txBody>
      </p:sp>
      <p:sp>
        <p:nvSpPr>
          <p:cNvPr id="8" name="TextBox 12">
            <a:extLst>
              <a:ext uri="{FF2B5EF4-FFF2-40B4-BE49-F238E27FC236}">
                <a16:creationId xmlns:a16="http://schemas.microsoft.com/office/drawing/2014/main" id="{D5D04818-0A8F-2CBF-FD8E-9350A6CD6A4C}"/>
              </a:ext>
            </a:extLst>
          </p:cNvPr>
          <p:cNvSpPr txBox="1"/>
          <p:nvPr/>
        </p:nvSpPr>
        <p:spPr>
          <a:xfrm>
            <a:off x="4002246" y="3454301"/>
            <a:ext cx="7827803" cy="64633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Nunito" pitchFamily="2"/>
              </a:rPr>
              <a:t>Kafka with ZooKeeper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Nunito" pitchFamily="2"/>
              </a:rPr>
              <a:t>Run the following commands to start all services in the correct order:</a:t>
            </a:r>
          </a:p>
        </p:txBody>
      </p:sp>
      <p:sp>
        <p:nvSpPr>
          <p:cNvPr id="9" name="TextBox 19">
            <a:extLst>
              <a:ext uri="{FF2B5EF4-FFF2-40B4-BE49-F238E27FC236}">
                <a16:creationId xmlns:a16="http://schemas.microsoft.com/office/drawing/2014/main" id="{428A1CF8-A824-86B1-BEFB-E4E3818E31A4}"/>
              </a:ext>
            </a:extLst>
          </p:cNvPr>
          <p:cNvSpPr txBox="1"/>
          <p:nvPr/>
        </p:nvSpPr>
        <p:spPr>
          <a:xfrm>
            <a:off x="4003352" y="5086724"/>
            <a:ext cx="6097904"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Nunito" pitchFamily="2"/>
              </a:rPr>
              <a:t>Open another terminal session and run:</a:t>
            </a:r>
            <a:endParaRPr lang="-" sz="1800" b="0" i="0" u="none" strike="noStrike" kern="1200" cap="none" spc="0" baseline="0">
              <a:solidFill>
                <a:srgbClr val="000000"/>
              </a:solidFill>
              <a:uFillTx/>
              <a:latin typeface="Nunito" pitchFamily="2"/>
            </a:endParaRPr>
          </a:p>
        </p:txBody>
      </p:sp>
      <p:sp>
        <p:nvSpPr>
          <p:cNvPr id="10" name="Rectangle 2">
            <a:extLst>
              <a:ext uri="{FF2B5EF4-FFF2-40B4-BE49-F238E27FC236}">
                <a16:creationId xmlns:a16="http://schemas.microsoft.com/office/drawing/2014/main" id="{58F3A7AE-2F98-3AC3-36E1-611B275162F1}"/>
              </a:ext>
            </a:extLst>
          </p:cNvPr>
          <p:cNvSpPr/>
          <p:nvPr/>
        </p:nvSpPr>
        <p:spPr>
          <a:xfrm>
            <a:off x="4404829" y="4107018"/>
            <a:ext cx="5294942" cy="954103"/>
          </a:xfrm>
          <a:prstGeom prst="rect">
            <a:avLst/>
          </a:prstGeom>
          <a:solidFill>
            <a:srgbClr val="F5F2F0"/>
          </a:solidFill>
          <a:ln cap="flat">
            <a:noFill/>
            <a:prstDash val="solid"/>
          </a:ln>
        </p:spPr>
        <p:txBody>
          <a:bodyPr vert="horz" wrap="square" lIns="0" tIns="0" rIns="0" bIns="0" anchor="ctr" anchorCtr="0" compatLnSpc="1">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1000" b="0" i="0" u="none" strike="noStrike" kern="1200" cap="none" spc="0" baseline="0">
              <a:solidFill>
                <a:srgbClr val="708090"/>
              </a:solidFill>
              <a:uFillTx/>
              <a:latin typeface="Consolas" pitchFamily="49"/>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1000" b="0" i="0" u="none" strike="noStrike" kern="1200" cap="none" spc="0" baseline="0">
              <a:solidFill>
                <a:srgbClr val="708090"/>
              </a:solidFill>
              <a:uFillTx/>
              <a:latin typeface="Consolas" pitchFamily="49"/>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000" b="0" i="0" u="none" strike="noStrike" kern="1200" cap="none" spc="0" baseline="0">
                <a:solidFill>
                  <a:srgbClr val="708090"/>
                </a:solidFill>
                <a:uFillTx/>
                <a:latin typeface="Consolas" pitchFamily="49"/>
              </a:rPr>
              <a:t># Start the ZooKeeper service</a:t>
            </a:r>
            <a:r>
              <a:rPr lang="-" sz="1000" b="0" i="0" u="none" strike="noStrike" kern="1200" cap="none" spc="0" baseline="0">
                <a:solidFill>
                  <a:srgbClr val="000000"/>
                </a:solidFill>
                <a:uFillTx/>
                <a:latin typeface="Consolas" pitchFamily="49"/>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000" b="0" i="0" u="none" strike="noStrike" kern="1200" cap="none" spc="0" baseline="0">
                <a:solidFill>
                  <a:srgbClr val="000000"/>
                </a:solidFill>
                <a:uFillTx/>
                <a:latin typeface="Consolas" pitchFamily="49"/>
              </a:rPr>
              <a:t>bin/zookeeper-server-start.sh config/zookeeper.properties</a:t>
            </a:r>
            <a:r>
              <a:rPr lang="-" sz="400" b="0" i="0" u="none" strike="noStrike" kern="1200" cap="none" spc="0" baseline="0">
                <a:solidFill>
                  <a:srgbClr val="000000"/>
                </a:solidFill>
                <a:uFillTx/>
                <a:latin typeface="Aptos"/>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400" b="0" i="0" u="none" strike="noStrike" kern="1200" cap="none" spc="0" baseline="0">
              <a:solidFill>
                <a:srgbClr val="000000"/>
              </a:solidFill>
              <a:uFillTx/>
              <a:latin typeface="Arial" pitchFamily="34"/>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1800" b="0" i="0" u="none" strike="noStrike" kern="1200" cap="none" spc="0" baseline="0">
              <a:solidFill>
                <a:srgbClr val="000000"/>
              </a:solidFill>
              <a:uFillTx/>
              <a:latin typeface="Arial" pitchFamily="34"/>
            </a:endParaRPr>
          </a:p>
        </p:txBody>
      </p:sp>
      <p:sp>
        <p:nvSpPr>
          <p:cNvPr id="11" name="Rectangle 3">
            <a:extLst>
              <a:ext uri="{FF2B5EF4-FFF2-40B4-BE49-F238E27FC236}">
                <a16:creationId xmlns:a16="http://schemas.microsoft.com/office/drawing/2014/main" id="{BD3DE35F-C0FB-B9FD-1FF8-3031008B5096}"/>
              </a:ext>
            </a:extLst>
          </p:cNvPr>
          <p:cNvSpPr/>
          <p:nvPr/>
        </p:nvSpPr>
        <p:spPr>
          <a:xfrm>
            <a:off x="4404829" y="5456051"/>
            <a:ext cx="3749424" cy="954103"/>
          </a:xfrm>
          <a:prstGeom prst="rect">
            <a:avLst/>
          </a:prstGeom>
          <a:solidFill>
            <a:srgbClr val="F5F2F0"/>
          </a:solidFill>
          <a:ln cap="flat">
            <a:noFill/>
            <a:prstDash val="solid"/>
          </a:ln>
        </p:spPr>
        <p:txBody>
          <a:bodyPr vert="horz" wrap="none" lIns="0" tIns="0" rIns="0" bIns="0" anchor="ctr" anchorCtr="0" compatLnSpc="1">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1000" b="0" i="0" u="none" strike="noStrike" kern="1200" cap="none" spc="0" baseline="0">
              <a:solidFill>
                <a:srgbClr val="708090"/>
              </a:solidFill>
              <a:uFillTx/>
              <a:latin typeface="Consolas" pitchFamily="49"/>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1000" b="0" i="0" u="none" strike="noStrike" kern="1200" cap="none" spc="0" baseline="0">
              <a:solidFill>
                <a:srgbClr val="708090"/>
              </a:solidFill>
              <a:uFillTx/>
              <a:latin typeface="Consolas" pitchFamily="49"/>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000" b="0" i="0" u="none" strike="noStrike" kern="1200" cap="none" spc="0" baseline="0">
                <a:solidFill>
                  <a:srgbClr val="708090"/>
                </a:solidFill>
                <a:uFillTx/>
                <a:latin typeface="Consolas" pitchFamily="49"/>
              </a:rPr>
              <a:t># Start the Kafka broker service</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000" b="0" i="0" u="none" strike="noStrike" kern="1200" cap="none" spc="0" baseline="0">
                <a:solidFill>
                  <a:srgbClr val="000000"/>
                </a:solidFill>
                <a:uFillTx/>
                <a:latin typeface="Consolas" pitchFamily="49"/>
              </a:rPr>
              <a:t> bin/kafka-server-start.sh config/server.properties</a:t>
            </a:r>
            <a:r>
              <a:rPr lang="-" sz="400" b="0" i="0" u="none" strike="noStrike" kern="1200" cap="none" spc="0" baseline="0">
                <a:solidFill>
                  <a:srgbClr val="000000"/>
                </a:solidFill>
                <a:uFillTx/>
                <a:latin typeface="Aptos"/>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400" b="0" i="0" u="none" strike="noStrike" kern="1200" cap="none" spc="0" baseline="0">
              <a:solidFill>
                <a:srgbClr val="000000"/>
              </a:solidFill>
              <a:uFillTx/>
              <a:latin typeface="Arial" pitchFamily="34"/>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1800" b="0" i="0" u="none" strike="noStrike" kern="1200" cap="none" spc="0" baseline="0">
              <a:solidFill>
                <a:srgbClr val="000000"/>
              </a:solidFill>
              <a:uFillTx/>
              <a:latin typeface="Arial" pitchFamily="34"/>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39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62A12-2917-BFB6-3F09-3878EF80737B}"/>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66187EA7-4DE0-3E94-4771-E2AC32A19654}"/>
              </a:ext>
            </a:extLst>
          </p:cNvPr>
          <p:cNvCxnSpPr/>
          <p:nvPr/>
        </p:nvCxnSpPr>
        <p:spPr>
          <a:xfrm>
            <a:off x="3998122" y="2196617"/>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D6DC6982-F2F5-BA2E-0860-25E55EAE4BBC}"/>
              </a:ext>
            </a:extLst>
          </p:cNvPr>
          <p:cNvCxnSpPr/>
          <p:nvPr/>
        </p:nvCxnSpPr>
        <p:spPr>
          <a:xfrm>
            <a:off x="4158142" y="5993663"/>
            <a:ext cx="7112798" cy="0"/>
          </a:xfrm>
          <a:prstGeom prst="straightConnector1">
            <a:avLst/>
          </a:prstGeom>
          <a:noFill/>
          <a:ln w="6345" cap="flat">
            <a:solidFill>
              <a:srgbClr val="4472C4"/>
            </a:solidFill>
            <a:prstDash val="solid"/>
            <a:miter/>
          </a:ln>
        </p:spPr>
      </p:cxnSp>
      <p:sp>
        <p:nvSpPr>
          <p:cNvPr id="5" name="TextBox 13">
            <a:extLst>
              <a:ext uri="{FF2B5EF4-FFF2-40B4-BE49-F238E27FC236}">
                <a16:creationId xmlns:a16="http://schemas.microsoft.com/office/drawing/2014/main" id="{6DD6BBAB-F6CD-08DD-DE58-79F21C8586E4}"/>
              </a:ext>
            </a:extLst>
          </p:cNvPr>
          <p:cNvSpPr txBox="1"/>
          <p:nvPr/>
        </p:nvSpPr>
        <p:spPr>
          <a:xfrm>
            <a:off x="3998122" y="1794720"/>
            <a:ext cx="5294942"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0" cap="none" spc="0" baseline="0">
                <a:solidFill>
                  <a:srgbClr val="C55A11"/>
                </a:solidFill>
                <a:uFillTx/>
                <a:latin typeface="Nunito" pitchFamily="2"/>
              </a:rPr>
              <a:t>CREATE A TOPIC TO STORE YOUR EVENTS</a:t>
            </a:r>
          </a:p>
        </p:txBody>
      </p:sp>
      <p:sp>
        <p:nvSpPr>
          <p:cNvPr id="6" name="Rectangle 4">
            <a:extLst>
              <a:ext uri="{FF2B5EF4-FFF2-40B4-BE49-F238E27FC236}">
                <a16:creationId xmlns:a16="http://schemas.microsoft.com/office/drawing/2014/main" id="{47B91801-17EA-5795-2D87-07FAE039E710}"/>
              </a:ext>
            </a:extLst>
          </p:cNvPr>
          <p:cNvSpPr/>
          <p:nvPr/>
        </p:nvSpPr>
        <p:spPr>
          <a:xfrm>
            <a:off x="650888" y="3662217"/>
            <a:ext cx="3034802"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Streaming</a:t>
            </a:r>
            <a:endParaRPr lang="en-US" sz="3200" b="0" i="0" u="none" strike="noStrike" kern="1200" cap="none" spc="0" baseline="0">
              <a:solidFill>
                <a:srgbClr val="000000"/>
              </a:solidFill>
              <a:uFillTx/>
              <a:latin typeface="Calibri"/>
            </a:endParaRPr>
          </a:p>
        </p:txBody>
      </p:sp>
      <p:sp>
        <p:nvSpPr>
          <p:cNvPr id="7" name="TextBox 6">
            <a:extLst>
              <a:ext uri="{FF2B5EF4-FFF2-40B4-BE49-F238E27FC236}">
                <a16:creationId xmlns:a16="http://schemas.microsoft.com/office/drawing/2014/main" id="{EC7FA0C9-8B3C-F7A2-DA9D-0E61E979B457}"/>
              </a:ext>
            </a:extLst>
          </p:cNvPr>
          <p:cNvSpPr txBox="1"/>
          <p:nvPr/>
        </p:nvSpPr>
        <p:spPr>
          <a:xfrm>
            <a:off x="3998122" y="2348773"/>
            <a:ext cx="7474424" cy="92333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Nunito" pitchFamily="2"/>
              </a:rPr>
              <a:t>Kafka is a distributed event streaming platform that lets you read, write, store, and process </a:t>
            </a:r>
            <a:r>
              <a:rPr lang="en-US" sz="1800" b="1" i="0" u="none" strike="noStrike" kern="1200" cap="none" spc="0" baseline="0">
                <a:solidFill>
                  <a:srgbClr val="C00000"/>
                </a:solidFill>
                <a:uFillTx/>
                <a:latin typeface="Nunito" pitchFamily="2"/>
              </a:rPr>
              <a:t>events</a:t>
            </a:r>
            <a:r>
              <a:rPr lang="en-US" sz="1800" b="0" i="0" u="none" strike="noStrike" kern="1200" cap="none" spc="0" baseline="0">
                <a:solidFill>
                  <a:srgbClr val="000000"/>
                </a:solidFill>
                <a:uFillTx/>
                <a:latin typeface="Nunito" pitchFamily="2"/>
              </a:rPr>
              <a:t> (also called </a:t>
            </a:r>
            <a:r>
              <a:rPr lang="en-US" sz="1800" b="1" i="0" u="none" strike="noStrike" kern="1200" cap="none" spc="0" baseline="0">
                <a:solidFill>
                  <a:srgbClr val="C00000"/>
                </a:solidFill>
                <a:uFillTx/>
                <a:latin typeface="Nunito" pitchFamily="2"/>
              </a:rPr>
              <a:t>records</a:t>
            </a:r>
            <a:r>
              <a:rPr lang="en-US" sz="1800" b="0" i="0" u="none" strike="noStrike" kern="1200" cap="none" spc="0" baseline="0">
                <a:solidFill>
                  <a:srgbClr val="000000"/>
                </a:solidFill>
                <a:uFillTx/>
                <a:latin typeface="Nunito" pitchFamily="2"/>
              </a:rPr>
              <a:t> or </a:t>
            </a:r>
            <a:r>
              <a:rPr lang="en-US" sz="1800" b="1" i="0" u="none" strike="noStrike" kern="1200" cap="none" spc="0" baseline="0">
                <a:solidFill>
                  <a:srgbClr val="C00000"/>
                </a:solidFill>
                <a:uFillTx/>
                <a:latin typeface="Nunito" pitchFamily="2"/>
              </a:rPr>
              <a:t>messages</a:t>
            </a:r>
            <a:r>
              <a:rPr lang="en-US" sz="1800" b="0" i="0" u="none" strike="noStrike" kern="1200" cap="none" spc="0" baseline="0">
                <a:solidFill>
                  <a:srgbClr val="000000"/>
                </a:solidFill>
                <a:uFillTx/>
                <a:latin typeface="Nunito" pitchFamily="2"/>
              </a:rPr>
              <a:t> in the documentation) across many machines.</a:t>
            </a:r>
            <a:endParaRPr lang="-" sz="1800" b="0" i="0" u="none" strike="noStrike" kern="1200" cap="none" spc="0" baseline="0">
              <a:solidFill>
                <a:srgbClr val="000000"/>
              </a:solidFill>
              <a:uFillTx/>
              <a:latin typeface="Nunito" pitchFamily="2"/>
            </a:endParaRPr>
          </a:p>
        </p:txBody>
      </p:sp>
      <p:sp>
        <p:nvSpPr>
          <p:cNvPr id="8" name="TextBox 9">
            <a:extLst>
              <a:ext uri="{FF2B5EF4-FFF2-40B4-BE49-F238E27FC236}">
                <a16:creationId xmlns:a16="http://schemas.microsoft.com/office/drawing/2014/main" id="{EC7C0E5B-B839-F7CE-1A50-DD191D36F582}"/>
              </a:ext>
            </a:extLst>
          </p:cNvPr>
          <p:cNvSpPr txBox="1"/>
          <p:nvPr/>
        </p:nvSpPr>
        <p:spPr>
          <a:xfrm>
            <a:off x="3998122" y="3585270"/>
            <a:ext cx="6097904"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Nunito" pitchFamily="2"/>
              </a:rPr>
              <a:t>Open another terminal session and run:</a:t>
            </a:r>
            <a:endParaRPr lang="-" sz="1800" b="0" i="0" u="none" strike="noStrike" kern="1200" cap="none" spc="0" baseline="0">
              <a:solidFill>
                <a:srgbClr val="000000"/>
              </a:solidFill>
              <a:uFillTx/>
              <a:latin typeface="Nunito" pitchFamily="2"/>
            </a:endParaRPr>
          </a:p>
        </p:txBody>
      </p:sp>
      <p:sp>
        <p:nvSpPr>
          <p:cNvPr id="9" name="Rectangle 2">
            <a:extLst>
              <a:ext uri="{FF2B5EF4-FFF2-40B4-BE49-F238E27FC236}">
                <a16:creationId xmlns:a16="http://schemas.microsoft.com/office/drawing/2014/main" id="{89F08B8F-C03A-BEC6-D7A8-8E73071B8C76}"/>
              </a:ext>
            </a:extLst>
          </p:cNvPr>
          <p:cNvSpPr/>
          <p:nvPr/>
        </p:nvSpPr>
        <p:spPr>
          <a:xfrm>
            <a:off x="4126175" y="4087175"/>
            <a:ext cx="7218319" cy="1661995"/>
          </a:xfrm>
          <a:prstGeom prst="rect">
            <a:avLst/>
          </a:prstGeom>
          <a:solidFill>
            <a:srgbClr val="F5F2F0"/>
          </a:solidFill>
          <a:ln cap="flat">
            <a:noFill/>
            <a:prstDash val="solid"/>
          </a:ln>
        </p:spPr>
        <p:txBody>
          <a:bodyPr vert="horz" wrap="none" lIns="0" tIns="0" rIns="0" bIns="0" anchor="ctr" anchorCtr="0" compatLnSpc="1">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1800" b="0" i="0" u="none" strike="noStrike" kern="1200" cap="none" spc="0" baseline="0">
              <a:solidFill>
                <a:srgbClr val="000000"/>
              </a:solidFill>
              <a:uFillTx/>
              <a:latin typeface="Consolas" pitchFamily="49"/>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1800" b="0" i="0" u="none" strike="noStrike" kern="1200" cap="none" spc="0" baseline="0">
              <a:solidFill>
                <a:srgbClr val="000000"/>
              </a:solidFill>
              <a:uFillTx/>
              <a:latin typeface="Consolas" pitchFamily="49"/>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000000"/>
                </a:solidFill>
                <a:uFillTx/>
                <a:latin typeface="Consolas" pitchFamily="49"/>
              </a:rPr>
              <a:t>$ bin/kafka-topics.sh --create --topic quickstart-events </a:t>
            </a:r>
            <a:br>
              <a:rPr lang="-" sz="1800" b="0" i="0" u="none" strike="noStrike" kern="1200" cap="none" spc="0" baseline="0">
                <a:solidFill>
                  <a:srgbClr val="000000"/>
                </a:solidFill>
                <a:uFillTx/>
                <a:latin typeface="Consolas" pitchFamily="49"/>
              </a:rPr>
            </a:br>
            <a:r>
              <a:rPr lang="-" sz="1800" b="0" i="0" u="none" strike="noStrike" kern="1200" cap="none" spc="0" baseline="0">
                <a:solidFill>
                  <a:srgbClr val="000000"/>
                </a:solidFill>
                <a:uFillTx/>
                <a:latin typeface="Consolas" pitchFamily="49"/>
              </a:rPr>
              <a:t>--bootstrap-server localhost:9092</a:t>
            </a:r>
            <a:r>
              <a:rPr lang="-" sz="1800" b="0" i="0" u="none" strike="noStrike" kern="1200" cap="none" spc="0" baseline="0">
                <a:solidFill>
                  <a:srgbClr val="000000"/>
                </a:solidFill>
                <a:uFillTx/>
                <a:latin typeface="Aptos"/>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1800" b="0" i="0" u="none" strike="noStrike" kern="1200" cap="none" spc="0" baseline="0">
              <a:solidFill>
                <a:srgbClr val="000000"/>
              </a:solidFill>
              <a:uFillTx/>
              <a:latin typeface="Arial" pitchFamily="34"/>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1800" b="0" i="0" u="none" strike="noStrike" kern="1200" cap="none" spc="0" baseline="0">
              <a:solidFill>
                <a:srgbClr val="000000"/>
              </a:solidFill>
              <a:uFillTx/>
              <a:latin typeface="Arial" pitchFamily="34"/>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39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9C88B-6662-C7D6-A81F-E37F5EC938D5}"/>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1E11EF50-6F7C-8648-3E11-821DFFA5BF3D}"/>
              </a:ext>
            </a:extLst>
          </p:cNvPr>
          <p:cNvCxnSpPr/>
          <p:nvPr/>
        </p:nvCxnSpPr>
        <p:spPr>
          <a:xfrm>
            <a:off x="3998122" y="2196617"/>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9A102777-7661-37D8-9940-2D60A817F17E}"/>
              </a:ext>
            </a:extLst>
          </p:cNvPr>
          <p:cNvCxnSpPr/>
          <p:nvPr/>
        </p:nvCxnSpPr>
        <p:spPr>
          <a:xfrm>
            <a:off x="3148151" y="12026298"/>
            <a:ext cx="5781376" cy="0"/>
          </a:xfrm>
          <a:prstGeom prst="straightConnector1">
            <a:avLst/>
          </a:prstGeom>
          <a:noFill/>
          <a:ln w="6345" cap="flat">
            <a:solidFill>
              <a:srgbClr val="4472C4"/>
            </a:solidFill>
            <a:prstDash val="solid"/>
            <a:miter/>
          </a:ln>
        </p:spPr>
      </p:cxnSp>
      <p:sp>
        <p:nvSpPr>
          <p:cNvPr id="5" name="TextBox 13">
            <a:extLst>
              <a:ext uri="{FF2B5EF4-FFF2-40B4-BE49-F238E27FC236}">
                <a16:creationId xmlns:a16="http://schemas.microsoft.com/office/drawing/2014/main" id="{AAF3D9B1-61EB-D109-19AC-37C89EFD0C97}"/>
              </a:ext>
            </a:extLst>
          </p:cNvPr>
          <p:cNvSpPr txBox="1"/>
          <p:nvPr/>
        </p:nvSpPr>
        <p:spPr>
          <a:xfrm>
            <a:off x="3998122" y="1802254"/>
            <a:ext cx="5294942"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0" cap="none" spc="0" baseline="0">
                <a:solidFill>
                  <a:srgbClr val="C55A11"/>
                </a:solidFill>
                <a:uFillTx/>
                <a:latin typeface="Nunito" pitchFamily="2"/>
              </a:rPr>
              <a:t>WRITE SOME EVENTS INTO THE TOPIC</a:t>
            </a:r>
          </a:p>
        </p:txBody>
      </p:sp>
      <p:sp>
        <p:nvSpPr>
          <p:cNvPr id="6" name="Rectangle 4">
            <a:extLst>
              <a:ext uri="{FF2B5EF4-FFF2-40B4-BE49-F238E27FC236}">
                <a16:creationId xmlns:a16="http://schemas.microsoft.com/office/drawing/2014/main" id="{C39E80D8-D609-88AD-5276-AED32AE20D3F}"/>
              </a:ext>
            </a:extLst>
          </p:cNvPr>
          <p:cNvSpPr/>
          <p:nvPr/>
        </p:nvSpPr>
        <p:spPr>
          <a:xfrm>
            <a:off x="650888" y="3662217"/>
            <a:ext cx="3034802"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Streaming</a:t>
            </a:r>
            <a:endParaRPr lang="en-US" sz="3200" b="0" i="0" u="none" strike="noStrike" kern="1200" cap="none" spc="0" baseline="0">
              <a:solidFill>
                <a:srgbClr val="000000"/>
              </a:solidFill>
              <a:uFillTx/>
              <a:latin typeface="Calibri"/>
            </a:endParaRPr>
          </a:p>
        </p:txBody>
      </p:sp>
      <p:sp>
        <p:nvSpPr>
          <p:cNvPr id="7" name="TextBox 6">
            <a:extLst>
              <a:ext uri="{FF2B5EF4-FFF2-40B4-BE49-F238E27FC236}">
                <a16:creationId xmlns:a16="http://schemas.microsoft.com/office/drawing/2014/main" id="{46789DB6-3753-FA8F-FAB9-5F1CE3C5B3C6}"/>
              </a:ext>
            </a:extLst>
          </p:cNvPr>
          <p:cNvSpPr txBox="1"/>
          <p:nvPr/>
        </p:nvSpPr>
        <p:spPr>
          <a:xfrm>
            <a:off x="4066684" y="2413339"/>
            <a:ext cx="7474424" cy="2308320"/>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Nunito" pitchFamily="2"/>
              </a:rPr>
              <a:t>A Kafka client communicates with the Kafka brokers via the network for writing (or reading) events. Once received, the brokers will store the events in a durable and fault-tolerant manner for as long as you need—even forever.</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Nunito" pitchFamily="2"/>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Nunito" pitchFamily="2"/>
              </a:rPr>
              <a:t>Run the console producer client to write a few events into your topic. By default, each line you enter will result in a separate event being written to the topic.</a:t>
            </a:r>
          </a:p>
        </p:txBody>
      </p:sp>
      <p:cxnSp>
        <p:nvCxnSpPr>
          <p:cNvPr id="8" name="Straight Connector 9">
            <a:extLst>
              <a:ext uri="{FF2B5EF4-FFF2-40B4-BE49-F238E27FC236}">
                <a16:creationId xmlns:a16="http://schemas.microsoft.com/office/drawing/2014/main" id="{6CD1F387-6D3E-3987-9769-5969012ECAE3}"/>
              </a:ext>
            </a:extLst>
          </p:cNvPr>
          <p:cNvCxnSpPr/>
          <p:nvPr/>
        </p:nvCxnSpPr>
        <p:spPr>
          <a:xfrm>
            <a:off x="4248960" y="6383810"/>
            <a:ext cx="7112798" cy="0"/>
          </a:xfrm>
          <a:prstGeom prst="straightConnector1">
            <a:avLst/>
          </a:prstGeom>
          <a:noFill/>
          <a:ln w="6345" cap="flat">
            <a:solidFill>
              <a:srgbClr val="4472C4"/>
            </a:solidFill>
            <a:prstDash val="solid"/>
            <a:miter/>
          </a:ln>
        </p:spPr>
      </p:cxnSp>
      <p:sp>
        <p:nvSpPr>
          <p:cNvPr id="9" name="Rectangle 2">
            <a:extLst>
              <a:ext uri="{FF2B5EF4-FFF2-40B4-BE49-F238E27FC236}">
                <a16:creationId xmlns:a16="http://schemas.microsoft.com/office/drawing/2014/main" id="{53A734C3-E293-FEF6-0AF1-3D7F072AC73E}"/>
              </a:ext>
            </a:extLst>
          </p:cNvPr>
          <p:cNvSpPr/>
          <p:nvPr/>
        </p:nvSpPr>
        <p:spPr>
          <a:xfrm>
            <a:off x="4542611" y="4722409"/>
            <a:ext cx="7474424" cy="1877436"/>
          </a:xfrm>
          <a:prstGeom prst="rect">
            <a:avLst/>
          </a:prstGeom>
          <a:solidFill>
            <a:srgbClr val="F5F2F0"/>
          </a:solidFill>
          <a:ln cap="flat">
            <a:noFill/>
            <a:prstDash val="solid"/>
          </a:ln>
        </p:spPr>
        <p:txBody>
          <a:bodyPr vert="horz" wrap="square" lIns="0" tIns="0" rIns="0" bIns="0" anchor="ctr" anchorCtr="0" compatLnSpc="1">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1000" b="0" i="0" u="none" strike="noStrike" kern="1200" cap="none" spc="0" baseline="0">
              <a:solidFill>
                <a:srgbClr val="000000"/>
              </a:solidFill>
              <a:uFillTx/>
              <a:latin typeface="Consolas" pitchFamily="49"/>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1800" b="0" i="0" u="none" strike="noStrike" kern="1200" cap="none" spc="0" baseline="0">
              <a:solidFill>
                <a:srgbClr val="000000"/>
              </a:solidFill>
              <a:uFillTx/>
              <a:latin typeface="Consolas" pitchFamily="49"/>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000000"/>
                </a:solidFill>
                <a:uFillTx/>
                <a:latin typeface="Consolas" pitchFamily="49"/>
              </a:rPr>
              <a:t>$ bin/kafka-console-producer.sh --topic quickstart-events --bootstrap-server localhost:9092</a:t>
            </a:r>
            <a:br>
              <a:rPr lang="-" sz="1800" b="0" i="0" u="none" strike="noStrike" kern="1200" cap="none" spc="0" baseline="0">
                <a:solidFill>
                  <a:srgbClr val="000000"/>
                </a:solidFill>
                <a:uFillTx/>
                <a:latin typeface="Consolas" pitchFamily="49"/>
              </a:rPr>
            </a:br>
            <a:r>
              <a:rPr lang="-" sz="1800" b="0" i="0" u="none" strike="noStrike" kern="1200" cap="none" spc="0" baseline="0">
                <a:solidFill>
                  <a:srgbClr val="000000"/>
                </a:solidFill>
                <a:uFillTx/>
                <a:latin typeface="Consolas" pitchFamily="49"/>
              </a:rPr>
              <a:t> This is my first event </a:t>
            </a:r>
            <a:br>
              <a:rPr lang="-" sz="1800" b="0" i="0" u="none" strike="noStrike" kern="1200" cap="none" spc="0" baseline="0">
                <a:solidFill>
                  <a:srgbClr val="000000"/>
                </a:solidFill>
                <a:uFillTx/>
                <a:latin typeface="Consolas" pitchFamily="49"/>
              </a:rPr>
            </a:br>
            <a:r>
              <a:rPr lang="-" sz="1800" b="0" i="0" u="none" strike="noStrike" kern="1200" cap="none" spc="0" baseline="0">
                <a:solidFill>
                  <a:srgbClr val="000000"/>
                </a:solidFill>
                <a:uFillTx/>
                <a:latin typeface="Consolas" pitchFamily="49"/>
              </a:rPr>
              <a:t>This is my second event</a:t>
            </a:r>
            <a:r>
              <a:rPr lang="-" sz="1800" b="0" i="0" u="none" strike="noStrike" kern="1200" cap="none" spc="0" baseline="0">
                <a:solidFill>
                  <a:srgbClr val="000000"/>
                </a:solidFill>
                <a:uFillTx/>
                <a:latin typeface="Aptos"/>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400" b="0" i="0" u="none" strike="noStrike" kern="1200" cap="none" spc="0" baseline="0">
              <a:solidFill>
                <a:srgbClr val="000000"/>
              </a:solidFill>
              <a:uFillTx/>
              <a:latin typeface="Arial" pitchFamily="34"/>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1800" b="0" i="0" u="none" strike="noStrike" kern="1200" cap="none" spc="0" baseline="0">
              <a:solidFill>
                <a:srgbClr val="000000"/>
              </a:solidFill>
              <a:uFillTx/>
              <a:latin typeface="Arial" pitchFamily="34"/>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39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4F537-ED87-3302-E341-14DA0DD550AA}"/>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12CD7B38-07A5-2FF6-C3AC-734EB27B49EA}"/>
              </a:ext>
            </a:extLst>
          </p:cNvPr>
          <p:cNvCxnSpPr/>
          <p:nvPr/>
        </p:nvCxnSpPr>
        <p:spPr>
          <a:xfrm>
            <a:off x="3998122" y="2196617"/>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142A9A41-5C08-5D4D-35BB-40788136587D}"/>
              </a:ext>
            </a:extLst>
          </p:cNvPr>
          <p:cNvCxnSpPr/>
          <p:nvPr/>
        </p:nvCxnSpPr>
        <p:spPr>
          <a:xfrm>
            <a:off x="3148151" y="12026298"/>
            <a:ext cx="5781376" cy="0"/>
          </a:xfrm>
          <a:prstGeom prst="straightConnector1">
            <a:avLst/>
          </a:prstGeom>
          <a:noFill/>
          <a:ln w="6345" cap="flat">
            <a:solidFill>
              <a:srgbClr val="4472C4"/>
            </a:solidFill>
            <a:prstDash val="solid"/>
            <a:miter/>
          </a:ln>
        </p:spPr>
      </p:cxnSp>
      <p:sp>
        <p:nvSpPr>
          <p:cNvPr id="5" name="TextBox 13">
            <a:extLst>
              <a:ext uri="{FF2B5EF4-FFF2-40B4-BE49-F238E27FC236}">
                <a16:creationId xmlns:a16="http://schemas.microsoft.com/office/drawing/2014/main" id="{769DDB4B-CCCD-4408-5C0C-8655C293FBE7}"/>
              </a:ext>
            </a:extLst>
          </p:cNvPr>
          <p:cNvSpPr txBox="1"/>
          <p:nvPr/>
        </p:nvSpPr>
        <p:spPr>
          <a:xfrm>
            <a:off x="3998122" y="1802254"/>
            <a:ext cx="5294942"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0" cap="none" spc="0" baseline="0">
                <a:solidFill>
                  <a:srgbClr val="C55A11"/>
                </a:solidFill>
                <a:uFillTx/>
                <a:latin typeface="Nunito" pitchFamily="2"/>
              </a:rPr>
              <a:t>READ THE EVENTS</a:t>
            </a:r>
          </a:p>
        </p:txBody>
      </p:sp>
      <p:sp>
        <p:nvSpPr>
          <p:cNvPr id="6" name="Rectangle 4">
            <a:extLst>
              <a:ext uri="{FF2B5EF4-FFF2-40B4-BE49-F238E27FC236}">
                <a16:creationId xmlns:a16="http://schemas.microsoft.com/office/drawing/2014/main" id="{53A95552-519B-8CA1-B23E-BD7A772B87B2}"/>
              </a:ext>
            </a:extLst>
          </p:cNvPr>
          <p:cNvSpPr/>
          <p:nvPr/>
        </p:nvSpPr>
        <p:spPr>
          <a:xfrm>
            <a:off x="650888" y="3662217"/>
            <a:ext cx="3034802"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Streaming</a:t>
            </a:r>
            <a:endParaRPr lang="en-US" sz="3200" b="0" i="0" u="none" strike="noStrike" kern="1200" cap="none" spc="0" baseline="0">
              <a:solidFill>
                <a:srgbClr val="000000"/>
              </a:solidFill>
              <a:uFillTx/>
              <a:latin typeface="Calibri"/>
            </a:endParaRPr>
          </a:p>
        </p:txBody>
      </p:sp>
      <p:sp>
        <p:nvSpPr>
          <p:cNvPr id="7" name="TextBox 6">
            <a:extLst>
              <a:ext uri="{FF2B5EF4-FFF2-40B4-BE49-F238E27FC236}">
                <a16:creationId xmlns:a16="http://schemas.microsoft.com/office/drawing/2014/main" id="{2802DF1D-9D1D-6673-A82E-0D276AD2B44F}"/>
              </a:ext>
            </a:extLst>
          </p:cNvPr>
          <p:cNvSpPr txBox="1"/>
          <p:nvPr/>
        </p:nvSpPr>
        <p:spPr>
          <a:xfrm>
            <a:off x="4066684" y="2413339"/>
            <a:ext cx="7474424" cy="64633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Nunito" pitchFamily="2"/>
              </a:rPr>
              <a:t>Open another terminal session and run the console consumer client to read the events you just created:</a:t>
            </a:r>
          </a:p>
        </p:txBody>
      </p:sp>
      <p:cxnSp>
        <p:nvCxnSpPr>
          <p:cNvPr id="8" name="Straight Connector 9">
            <a:extLst>
              <a:ext uri="{FF2B5EF4-FFF2-40B4-BE49-F238E27FC236}">
                <a16:creationId xmlns:a16="http://schemas.microsoft.com/office/drawing/2014/main" id="{94AFED5D-F5B1-626C-BA2F-3884E7030442}"/>
              </a:ext>
            </a:extLst>
          </p:cNvPr>
          <p:cNvCxnSpPr/>
          <p:nvPr/>
        </p:nvCxnSpPr>
        <p:spPr>
          <a:xfrm>
            <a:off x="4248960" y="6383810"/>
            <a:ext cx="7112798" cy="0"/>
          </a:xfrm>
          <a:prstGeom prst="straightConnector1">
            <a:avLst/>
          </a:prstGeom>
          <a:noFill/>
          <a:ln w="6345" cap="flat">
            <a:solidFill>
              <a:srgbClr val="4472C4"/>
            </a:solidFill>
            <a:prstDash val="solid"/>
            <a:miter/>
          </a:ln>
        </p:spPr>
      </p:cxnSp>
      <p:sp>
        <p:nvSpPr>
          <p:cNvPr id="9" name="Rectangle 2">
            <a:extLst>
              <a:ext uri="{FF2B5EF4-FFF2-40B4-BE49-F238E27FC236}">
                <a16:creationId xmlns:a16="http://schemas.microsoft.com/office/drawing/2014/main" id="{EE2BCE81-A7CC-B8BE-CA0A-C77325BFDE2F}"/>
              </a:ext>
            </a:extLst>
          </p:cNvPr>
          <p:cNvSpPr/>
          <p:nvPr/>
        </p:nvSpPr>
        <p:spPr>
          <a:xfrm>
            <a:off x="4066684" y="3445669"/>
            <a:ext cx="7569055" cy="2431435"/>
          </a:xfrm>
          <a:prstGeom prst="rect">
            <a:avLst/>
          </a:prstGeom>
          <a:solidFill>
            <a:srgbClr val="F5F2F0"/>
          </a:solidFill>
          <a:ln cap="flat">
            <a:noFill/>
            <a:prstDash val="solid"/>
          </a:ln>
        </p:spPr>
        <p:txBody>
          <a:bodyPr vert="horz" wrap="square" lIns="0" tIns="0" rIns="0" bIns="0" anchor="ctr" anchorCtr="0" compatLnSpc="1">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1000" b="0" i="0" u="none" strike="noStrike" kern="1200" cap="none" spc="0" baseline="0">
              <a:solidFill>
                <a:srgbClr val="000000"/>
              </a:solidFill>
              <a:uFillTx/>
              <a:latin typeface="Consolas" pitchFamily="49"/>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1000" b="0" i="0" u="none" strike="noStrike" kern="1200" cap="none" spc="0" baseline="0">
              <a:solidFill>
                <a:srgbClr val="000000"/>
              </a:solidFill>
              <a:uFillTx/>
              <a:latin typeface="Consolas" pitchFamily="49"/>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000000"/>
                </a:solidFill>
                <a:uFillTx/>
                <a:latin typeface="Consolas" pitchFamily="49"/>
              </a:rPr>
              <a:t>$ bin/kafka-console-consumer.sh --topic quickstart-events --from-beginning --bootstrap-server localhost:9092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1800" b="0" i="0" u="none" strike="noStrike" kern="1200" cap="none" spc="0" baseline="0">
              <a:solidFill>
                <a:srgbClr val="000000"/>
              </a:solidFill>
              <a:uFillTx/>
              <a:latin typeface="Consolas" pitchFamily="49"/>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000000"/>
                </a:solidFill>
                <a:uFillTx/>
                <a:latin typeface="Consolas" pitchFamily="49"/>
              </a:rPr>
              <a:t>This is my first event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1800" b="0" i="0" u="none" strike="noStrike" kern="1200" cap="none" spc="0" baseline="0">
              <a:solidFill>
                <a:srgbClr val="000000"/>
              </a:solidFill>
              <a:uFillTx/>
              <a:latin typeface="Consolas" pitchFamily="49"/>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000000"/>
                </a:solidFill>
                <a:uFillTx/>
                <a:latin typeface="Consolas" pitchFamily="49"/>
              </a:rPr>
              <a:t>This is my second event</a:t>
            </a:r>
            <a:r>
              <a:rPr lang="-" sz="1800" b="0" i="0" u="none" strike="noStrike" kern="1200" cap="none" spc="0" baseline="0">
                <a:solidFill>
                  <a:srgbClr val="000000"/>
                </a:solidFill>
                <a:uFillTx/>
                <a:latin typeface="Aptos"/>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1200" b="0" i="0" u="none" strike="noStrike" kern="1200" cap="none" spc="0" baseline="0">
              <a:solidFill>
                <a:srgbClr val="000000"/>
              </a:solidFill>
              <a:uFillTx/>
              <a:latin typeface="Arial" pitchFamily="34"/>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1800" b="0" i="0" u="none" strike="noStrike" kern="1200" cap="none" spc="0" baseline="0">
              <a:solidFill>
                <a:srgbClr val="000000"/>
              </a:solidFill>
              <a:uFillTx/>
              <a:latin typeface="Arial" pitchFamily="34"/>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39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21827-7C0D-552D-13BC-02B35DF809DB}"/>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4A7CB8C7-B20C-0C75-3486-EC089B886F46}"/>
              </a:ext>
            </a:extLst>
          </p:cNvPr>
          <p:cNvCxnSpPr/>
          <p:nvPr/>
        </p:nvCxnSpPr>
        <p:spPr>
          <a:xfrm>
            <a:off x="3998122" y="2196617"/>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2F09BDB8-6F78-6F0D-D481-E2B9102F6C8A}"/>
              </a:ext>
            </a:extLst>
          </p:cNvPr>
          <p:cNvCxnSpPr/>
          <p:nvPr/>
        </p:nvCxnSpPr>
        <p:spPr>
          <a:xfrm>
            <a:off x="3148151" y="12026298"/>
            <a:ext cx="5781376" cy="0"/>
          </a:xfrm>
          <a:prstGeom prst="straightConnector1">
            <a:avLst/>
          </a:prstGeom>
          <a:noFill/>
          <a:ln w="6345" cap="flat">
            <a:solidFill>
              <a:srgbClr val="4472C4"/>
            </a:solidFill>
            <a:prstDash val="solid"/>
            <a:miter/>
          </a:ln>
        </p:spPr>
      </p:cxnSp>
      <p:sp>
        <p:nvSpPr>
          <p:cNvPr id="5" name="TextBox 13">
            <a:extLst>
              <a:ext uri="{FF2B5EF4-FFF2-40B4-BE49-F238E27FC236}">
                <a16:creationId xmlns:a16="http://schemas.microsoft.com/office/drawing/2014/main" id="{8EF8CAB3-725E-3725-6EF4-F5DD9299138C}"/>
              </a:ext>
            </a:extLst>
          </p:cNvPr>
          <p:cNvSpPr txBox="1"/>
          <p:nvPr/>
        </p:nvSpPr>
        <p:spPr>
          <a:xfrm>
            <a:off x="3998122" y="1827282"/>
            <a:ext cx="5294942"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0" cap="none" spc="0" baseline="0">
                <a:solidFill>
                  <a:srgbClr val="C55A11"/>
                </a:solidFill>
                <a:uFillTx/>
                <a:latin typeface="Nunito" pitchFamily="2"/>
              </a:rPr>
              <a:t>TERMINATE THE KAFKA ENVIRONMENT</a:t>
            </a:r>
          </a:p>
        </p:txBody>
      </p:sp>
      <p:sp>
        <p:nvSpPr>
          <p:cNvPr id="6" name="Rectangle 4">
            <a:extLst>
              <a:ext uri="{FF2B5EF4-FFF2-40B4-BE49-F238E27FC236}">
                <a16:creationId xmlns:a16="http://schemas.microsoft.com/office/drawing/2014/main" id="{59218BDB-8777-9332-F872-1BBD07243414}"/>
              </a:ext>
            </a:extLst>
          </p:cNvPr>
          <p:cNvSpPr/>
          <p:nvPr/>
        </p:nvSpPr>
        <p:spPr>
          <a:xfrm>
            <a:off x="650888" y="3662217"/>
            <a:ext cx="3034802"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Streaming</a:t>
            </a:r>
            <a:endParaRPr lang="en-US" sz="3200" b="0" i="0" u="none" strike="noStrike" kern="1200" cap="none" spc="0" baseline="0">
              <a:solidFill>
                <a:srgbClr val="000000"/>
              </a:solidFill>
              <a:uFillTx/>
              <a:latin typeface="Calibri"/>
            </a:endParaRPr>
          </a:p>
        </p:txBody>
      </p:sp>
      <p:sp>
        <p:nvSpPr>
          <p:cNvPr id="7" name="TextBox 6">
            <a:extLst>
              <a:ext uri="{FF2B5EF4-FFF2-40B4-BE49-F238E27FC236}">
                <a16:creationId xmlns:a16="http://schemas.microsoft.com/office/drawing/2014/main" id="{89BD7333-5AD5-3044-473A-06046F933A6C}"/>
              </a:ext>
            </a:extLst>
          </p:cNvPr>
          <p:cNvSpPr txBox="1"/>
          <p:nvPr/>
        </p:nvSpPr>
        <p:spPr>
          <a:xfrm>
            <a:off x="4066684" y="2413339"/>
            <a:ext cx="7474424" cy="2308320"/>
          </a:xfrm>
          <a:prstGeom prst="rect">
            <a:avLst/>
          </a:prstGeom>
          <a:noFill/>
          <a:ln cap="flat">
            <a:noFill/>
          </a:ln>
        </p:spPr>
        <p:txBody>
          <a:bodyPr vert="horz" wrap="square" lIns="91440" tIns="45720" rIns="91440" bIns="45720" anchor="t" anchorCtr="0" compatLnSpc="1">
            <a:spAutoFit/>
          </a:bodyPr>
          <a:lstStyle/>
          <a:p>
            <a:pPr marL="342900" marR="0" lvl="0" indent="-342900" algn="l" defTabSz="914400" rtl="0" fontAlgn="auto" hangingPunct="0">
              <a:lnSpc>
                <a:spcPct val="100000"/>
              </a:lnSpc>
              <a:spcBef>
                <a:spcPts val="0"/>
              </a:spcBef>
              <a:spcAft>
                <a:spcPts val="0"/>
              </a:spcAft>
              <a:buSzPct val="100000"/>
              <a:buFont typeface="Aptos Display"/>
              <a:buAutoNum type="arabicPeriod"/>
              <a:tabLst/>
              <a:defRPr sz="1800" b="0" i="0" u="none" strike="noStrike" kern="0" cap="none" spc="0" baseline="0">
                <a:solidFill>
                  <a:srgbClr val="000000"/>
                </a:solidFill>
                <a:uFillTx/>
              </a:defRPr>
            </a:pPr>
            <a:r>
              <a:rPr lang="-" sz="1800" b="0" i="0" u="none" strike="noStrike" kern="1200" cap="none" spc="0" baseline="0">
                <a:solidFill>
                  <a:srgbClr val="000000"/>
                </a:solidFill>
                <a:uFillTx/>
                <a:latin typeface="Nunito" pitchFamily="2"/>
              </a:rPr>
              <a:t>Stop the producer and consumer clients with Ctrl-C, if you haven't done so already. </a:t>
            </a:r>
          </a:p>
          <a:p>
            <a:pPr marL="342900" marR="0" lvl="0" indent="-342900" algn="l" defTabSz="914400" rtl="0" fontAlgn="auto" hangingPunct="0">
              <a:lnSpc>
                <a:spcPct val="100000"/>
              </a:lnSpc>
              <a:spcBef>
                <a:spcPts val="0"/>
              </a:spcBef>
              <a:spcAft>
                <a:spcPts val="0"/>
              </a:spcAft>
              <a:buSzPct val="100000"/>
              <a:buFont typeface="Aptos Display"/>
              <a:buAutoNum type="arabicPeriod"/>
              <a:tabLst/>
              <a:defRPr sz="1800" b="0" i="0" u="none" strike="noStrike" kern="0" cap="none" spc="0" baseline="0">
                <a:solidFill>
                  <a:srgbClr val="000000"/>
                </a:solidFill>
                <a:uFillTx/>
              </a:defRPr>
            </a:pPr>
            <a:endParaRPr lang="-" sz="1800" b="0" i="0" u="none" strike="noStrike" kern="1200" cap="none" spc="0" baseline="0">
              <a:solidFill>
                <a:srgbClr val="000000"/>
              </a:solidFill>
              <a:uFillTx/>
              <a:latin typeface="Nunito" pitchFamily="2"/>
            </a:endParaRPr>
          </a:p>
          <a:p>
            <a:pPr marL="342900" marR="0" lvl="0" indent="-342900" algn="l" defTabSz="914400" rtl="0" fontAlgn="auto" hangingPunct="0">
              <a:lnSpc>
                <a:spcPct val="100000"/>
              </a:lnSpc>
              <a:spcBef>
                <a:spcPts val="0"/>
              </a:spcBef>
              <a:spcAft>
                <a:spcPts val="0"/>
              </a:spcAft>
              <a:buSzPct val="100000"/>
              <a:buFont typeface="Aptos Display"/>
              <a:buAutoNum type="arabicPeriod"/>
              <a:tabLst/>
              <a:defRPr sz="1800" b="0" i="0" u="none" strike="noStrike" kern="0" cap="none" spc="0" baseline="0">
                <a:solidFill>
                  <a:srgbClr val="000000"/>
                </a:solidFill>
                <a:uFillTx/>
              </a:defRPr>
            </a:pPr>
            <a:r>
              <a:rPr lang="-" sz="1800" b="0" i="0" u="none" strike="noStrike" kern="1200" cap="none" spc="0" baseline="0">
                <a:solidFill>
                  <a:srgbClr val="000000"/>
                </a:solidFill>
                <a:uFillTx/>
                <a:latin typeface="Nunito" pitchFamily="2"/>
              </a:rPr>
              <a:t>Stop the Kafka broker with Ctrl-C.</a:t>
            </a:r>
          </a:p>
          <a:p>
            <a:pPr marL="342900" marR="0" lvl="0" indent="-342900" algn="l" defTabSz="914400" rtl="0" fontAlgn="auto" hangingPunct="0">
              <a:lnSpc>
                <a:spcPct val="100000"/>
              </a:lnSpc>
              <a:spcBef>
                <a:spcPts val="0"/>
              </a:spcBef>
              <a:spcAft>
                <a:spcPts val="0"/>
              </a:spcAft>
              <a:buSzPct val="100000"/>
              <a:buFont typeface="Aptos Display"/>
              <a:buAutoNum type="arabicPeriod"/>
              <a:tabLst/>
              <a:defRPr sz="1800" b="0" i="0" u="none" strike="noStrike" kern="0" cap="none" spc="0" baseline="0">
                <a:solidFill>
                  <a:srgbClr val="000000"/>
                </a:solidFill>
                <a:uFillTx/>
              </a:defRPr>
            </a:pPr>
            <a:endParaRPr lang="-" sz="1800" b="0" i="0" u="none" strike="noStrike" kern="1200" cap="none" spc="0" baseline="0">
              <a:solidFill>
                <a:srgbClr val="000000"/>
              </a:solidFill>
              <a:uFillTx/>
              <a:latin typeface="Nunito" pitchFamily="2"/>
            </a:endParaRPr>
          </a:p>
          <a:p>
            <a:pPr marL="342900" marR="0" lvl="0" indent="-342900" algn="l" defTabSz="914400" rtl="0" fontAlgn="auto" hangingPunct="0">
              <a:lnSpc>
                <a:spcPct val="100000"/>
              </a:lnSpc>
              <a:spcBef>
                <a:spcPts val="0"/>
              </a:spcBef>
              <a:spcAft>
                <a:spcPts val="0"/>
              </a:spcAft>
              <a:buSzPct val="100000"/>
              <a:buFont typeface="Aptos Display"/>
              <a:buAutoNum type="arabicPeriod"/>
              <a:tabLst/>
              <a:defRPr sz="1800" b="0" i="0" u="none" strike="noStrike" kern="0" cap="none" spc="0" baseline="0">
                <a:solidFill>
                  <a:srgbClr val="000000"/>
                </a:solidFill>
                <a:uFillTx/>
              </a:defRPr>
            </a:pPr>
            <a:r>
              <a:rPr lang="-" sz="1800" b="0" i="0" u="none" strike="noStrike" kern="1200" cap="none" spc="0" baseline="0">
                <a:solidFill>
                  <a:srgbClr val="000000"/>
                </a:solidFill>
                <a:uFillTx/>
                <a:latin typeface="Nunito" pitchFamily="2"/>
              </a:rPr>
              <a:t>Lastly, if the Kafka with </a:t>
            </a:r>
            <a:r>
              <a:rPr lang="-" sz="1800" b="1" i="0" u="none" strike="noStrike" kern="1200" cap="none" spc="0" baseline="0">
                <a:solidFill>
                  <a:srgbClr val="C00000"/>
                </a:solidFill>
                <a:uFillTx/>
                <a:latin typeface="Nunito" pitchFamily="2"/>
              </a:rPr>
              <a:t>ZooKeeper</a:t>
            </a:r>
            <a:r>
              <a:rPr lang="-" sz="1800" b="0" i="0" u="none" strike="noStrike" kern="1200" cap="none" spc="0" baseline="0">
                <a:solidFill>
                  <a:srgbClr val="000000"/>
                </a:solidFill>
                <a:uFillTx/>
                <a:latin typeface="Nunito" pitchFamily="2"/>
              </a:rPr>
              <a:t> section was followed, stop the </a:t>
            </a:r>
            <a:r>
              <a:rPr lang="-" sz="1800" b="1" i="0" u="none" strike="noStrike" kern="1200" cap="none" spc="0" baseline="0">
                <a:solidFill>
                  <a:srgbClr val="C00000"/>
                </a:solidFill>
                <a:uFillTx/>
                <a:latin typeface="Nunito" pitchFamily="2"/>
              </a:rPr>
              <a:t>ZooKeeper</a:t>
            </a:r>
            <a:r>
              <a:rPr lang="-" sz="1800" b="0" i="0" u="none" strike="noStrike" kern="1200" cap="none" spc="0" baseline="0">
                <a:solidFill>
                  <a:srgbClr val="000000"/>
                </a:solidFill>
                <a:uFillTx/>
                <a:latin typeface="Nunito" pitchFamily="2"/>
              </a:rPr>
              <a:t> server with Ctrl-C.</a:t>
            </a:r>
            <a:endParaRPr lang="en-US" sz="1800" b="0" i="0" u="none" strike="noStrike" kern="1200" cap="none" spc="0" baseline="0">
              <a:solidFill>
                <a:srgbClr val="000000"/>
              </a:solidFill>
              <a:uFillTx/>
              <a:latin typeface="Nuni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Nunito" pitchFamily="2"/>
            </a:endParaRPr>
          </a:p>
        </p:txBody>
      </p:sp>
      <p:cxnSp>
        <p:nvCxnSpPr>
          <p:cNvPr id="8" name="Straight Connector 9">
            <a:extLst>
              <a:ext uri="{FF2B5EF4-FFF2-40B4-BE49-F238E27FC236}">
                <a16:creationId xmlns:a16="http://schemas.microsoft.com/office/drawing/2014/main" id="{1061A414-EFEE-62D0-27EA-69F68C599708}"/>
              </a:ext>
            </a:extLst>
          </p:cNvPr>
          <p:cNvCxnSpPr/>
          <p:nvPr/>
        </p:nvCxnSpPr>
        <p:spPr>
          <a:xfrm>
            <a:off x="4203240" y="4721659"/>
            <a:ext cx="7112798" cy="0"/>
          </a:xfrm>
          <a:prstGeom prst="straightConnector1">
            <a:avLst/>
          </a:prstGeom>
          <a:noFill/>
          <a:ln w="6345" cap="flat">
            <a:solidFill>
              <a:srgbClr val="4472C4"/>
            </a:solidFill>
            <a:prstDash val="solid"/>
            <a:miter/>
          </a:ln>
        </p:spPr>
      </p:cxnSp>
      <p:sp>
        <p:nvSpPr>
          <p:cNvPr id="9" name="Rectangle 2">
            <a:extLst>
              <a:ext uri="{FF2B5EF4-FFF2-40B4-BE49-F238E27FC236}">
                <a16:creationId xmlns:a16="http://schemas.microsoft.com/office/drawing/2014/main" id="{94219DDC-C197-241F-67B2-F7C6A896B342}"/>
              </a:ext>
            </a:extLst>
          </p:cNvPr>
          <p:cNvSpPr/>
          <p:nvPr/>
        </p:nvSpPr>
        <p:spPr>
          <a:xfrm>
            <a:off x="3683998" y="5433437"/>
            <a:ext cx="8151272" cy="830997"/>
          </a:xfrm>
          <a:prstGeom prst="rect">
            <a:avLst/>
          </a:prstGeom>
          <a:solidFill>
            <a:srgbClr val="F5F2F0"/>
          </a:solidFill>
          <a:ln cap="flat">
            <a:noFill/>
            <a:prstDash val="solid"/>
          </a:ln>
        </p:spPr>
        <p:txBody>
          <a:bodyPr vert="horz" wrap="none" lIns="0" tIns="0" rIns="0" bIns="0" anchor="ctr" anchorCtr="0" compatLnSpc="1">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1800" b="0" i="0" u="none" strike="noStrike" kern="1200" cap="none" spc="0" baseline="0">
              <a:solidFill>
                <a:srgbClr val="000000"/>
              </a:solidFill>
              <a:uFillTx/>
              <a:latin typeface="Consolas" pitchFamily="49"/>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000000"/>
                </a:solidFill>
                <a:uFillTx/>
                <a:latin typeface="Consolas" pitchFamily="49"/>
              </a:rPr>
              <a:t>$ </a:t>
            </a:r>
            <a:r>
              <a:rPr lang="-" sz="1800" b="0" i="0" u="none" strike="noStrike" kern="1200" cap="none" spc="0" baseline="0">
                <a:solidFill>
                  <a:srgbClr val="DD4A68"/>
                </a:solidFill>
                <a:uFillTx/>
                <a:latin typeface="Consolas" pitchFamily="49"/>
              </a:rPr>
              <a:t>rm</a:t>
            </a:r>
            <a:r>
              <a:rPr lang="-" sz="1800" b="0" i="0" u="none" strike="noStrike" kern="1200" cap="none" spc="0" baseline="0">
                <a:solidFill>
                  <a:srgbClr val="000000"/>
                </a:solidFill>
                <a:uFillTx/>
                <a:latin typeface="Consolas" pitchFamily="49"/>
              </a:rPr>
              <a:t> -rf /tmp/kafka-logs /tmp/zookeeper /tmp/kraft-combined-logs</a:t>
            </a:r>
            <a:r>
              <a:rPr lang="-" sz="1800" b="0" i="0" u="none" strike="noStrike" kern="1200" cap="none" spc="0" baseline="0">
                <a:solidFill>
                  <a:srgbClr val="000000"/>
                </a:solidFill>
                <a:uFillTx/>
                <a:latin typeface="Aptos"/>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1800" b="0" i="0" u="none" strike="noStrike" kern="1200" cap="none" spc="0" baseline="0">
              <a:solidFill>
                <a:srgbClr val="000000"/>
              </a:solidFill>
              <a:uFillTx/>
              <a:latin typeface="Arial" pitchFamily="34"/>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39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EAE68-60F5-04E1-B99E-A851814B9F2C}"/>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100A35E4-15FD-A0EF-937A-7931D45487C8}"/>
              </a:ext>
            </a:extLst>
          </p:cNvPr>
          <p:cNvCxnSpPr/>
          <p:nvPr/>
        </p:nvCxnSpPr>
        <p:spPr>
          <a:xfrm>
            <a:off x="3998122" y="2196617"/>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B8960643-FA69-56B7-AADD-F5C253A6858F}"/>
              </a:ext>
            </a:extLst>
          </p:cNvPr>
          <p:cNvCxnSpPr/>
          <p:nvPr/>
        </p:nvCxnSpPr>
        <p:spPr>
          <a:xfrm>
            <a:off x="3148151" y="12026298"/>
            <a:ext cx="5781376" cy="0"/>
          </a:xfrm>
          <a:prstGeom prst="straightConnector1">
            <a:avLst/>
          </a:prstGeom>
          <a:noFill/>
          <a:ln w="6345" cap="flat">
            <a:solidFill>
              <a:srgbClr val="4472C4"/>
            </a:solidFill>
            <a:prstDash val="solid"/>
            <a:miter/>
          </a:ln>
        </p:spPr>
      </p:cxnSp>
      <p:sp>
        <p:nvSpPr>
          <p:cNvPr id="5" name="TextBox 13">
            <a:extLst>
              <a:ext uri="{FF2B5EF4-FFF2-40B4-BE49-F238E27FC236}">
                <a16:creationId xmlns:a16="http://schemas.microsoft.com/office/drawing/2014/main" id="{987F8441-B922-9328-F019-5299DDF116CC}"/>
              </a:ext>
            </a:extLst>
          </p:cNvPr>
          <p:cNvSpPr txBox="1"/>
          <p:nvPr/>
        </p:nvSpPr>
        <p:spPr>
          <a:xfrm>
            <a:off x="3998122" y="1827282"/>
            <a:ext cx="5294942"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0" cap="none" spc="0" baseline="0">
                <a:solidFill>
                  <a:srgbClr val="C55A11"/>
                </a:solidFill>
                <a:uFillTx/>
                <a:latin typeface="Nunito" pitchFamily="2"/>
              </a:rPr>
              <a:t>Zookeeper</a:t>
            </a:r>
          </a:p>
        </p:txBody>
      </p:sp>
      <p:sp>
        <p:nvSpPr>
          <p:cNvPr id="6" name="Rectangle 4">
            <a:extLst>
              <a:ext uri="{FF2B5EF4-FFF2-40B4-BE49-F238E27FC236}">
                <a16:creationId xmlns:a16="http://schemas.microsoft.com/office/drawing/2014/main" id="{ADE89CB8-07E2-EEDB-8F8A-918260CC631A}"/>
              </a:ext>
            </a:extLst>
          </p:cNvPr>
          <p:cNvSpPr/>
          <p:nvPr/>
        </p:nvSpPr>
        <p:spPr>
          <a:xfrm>
            <a:off x="650888" y="3662217"/>
            <a:ext cx="3034802"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Streaming</a:t>
            </a:r>
            <a:endParaRPr lang="en-US" sz="3200" b="0" i="0" u="none" strike="noStrike" kern="1200" cap="none" spc="0" baseline="0">
              <a:solidFill>
                <a:srgbClr val="000000"/>
              </a:solidFill>
              <a:uFillTx/>
              <a:latin typeface="Calibri"/>
            </a:endParaRPr>
          </a:p>
        </p:txBody>
      </p:sp>
      <p:sp>
        <p:nvSpPr>
          <p:cNvPr id="7" name="TextBox 6">
            <a:extLst>
              <a:ext uri="{FF2B5EF4-FFF2-40B4-BE49-F238E27FC236}">
                <a16:creationId xmlns:a16="http://schemas.microsoft.com/office/drawing/2014/main" id="{F1372F5C-3411-B789-4B0F-04F4CCB66B01}"/>
              </a:ext>
            </a:extLst>
          </p:cNvPr>
          <p:cNvSpPr txBox="1"/>
          <p:nvPr/>
        </p:nvSpPr>
        <p:spPr>
          <a:xfrm>
            <a:off x="4066684" y="2413339"/>
            <a:ext cx="7474424" cy="2308320"/>
          </a:xfrm>
          <a:prstGeom prst="rect">
            <a:avLst/>
          </a:prstGeom>
          <a:noFill/>
          <a:ln cap="flat">
            <a:noFill/>
          </a:ln>
        </p:spPr>
        <p:txBody>
          <a:bodyPr vert="horz" wrap="square" lIns="91440" tIns="45720" rIns="91440" bIns="45720" anchor="t" anchorCtr="0" compatLnSpc="1">
            <a:spAutoFit/>
          </a:bodyPr>
          <a:lstStyle/>
          <a:p>
            <a:pPr marL="342900" marR="0" lvl="0" indent="-342900" algn="l" defTabSz="914400" rtl="0" fontAlgn="auto" hangingPunct="0">
              <a:lnSpc>
                <a:spcPct val="100000"/>
              </a:lnSpc>
              <a:spcBef>
                <a:spcPts val="0"/>
              </a:spcBef>
              <a:spcAft>
                <a:spcPts val="0"/>
              </a:spcAft>
              <a:buSzPct val="100000"/>
              <a:buFont typeface="Aptos Display"/>
              <a:buAutoNum type="arabicPeriod"/>
              <a:tabLst/>
              <a:defRPr sz="1800" b="0" i="0" u="none" strike="noStrike" kern="0" cap="none" spc="0" baseline="0">
                <a:solidFill>
                  <a:srgbClr val="000000"/>
                </a:solidFill>
                <a:uFillTx/>
              </a:defRPr>
            </a:pPr>
            <a:r>
              <a:rPr lang="-" sz="1800" b="0" i="0" u="none" strike="noStrike" kern="1200" cap="none" spc="0" baseline="0">
                <a:solidFill>
                  <a:srgbClr val="000000"/>
                </a:solidFill>
                <a:uFillTx/>
                <a:latin typeface="Nunito" pitchFamily="2"/>
              </a:rPr>
              <a:t>Stop the producer and consumer clients with Ctrl-C, if you haven't done so already. </a:t>
            </a:r>
          </a:p>
          <a:p>
            <a:pPr marL="342900" marR="0" lvl="0" indent="-342900" algn="l" defTabSz="914400" rtl="0" fontAlgn="auto" hangingPunct="0">
              <a:lnSpc>
                <a:spcPct val="100000"/>
              </a:lnSpc>
              <a:spcBef>
                <a:spcPts val="0"/>
              </a:spcBef>
              <a:spcAft>
                <a:spcPts val="0"/>
              </a:spcAft>
              <a:buSzPct val="100000"/>
              <a:buFont typeface="Aptos Display"/>
              <a:buAutoNum type="arabicPeriod"/>
              <a:tabLst/>
              <a:defRPr sz="1800" b="0" i="0" u="none" strike="noStrike" kern="0" cap="none" spc="0" baseline="0">
                <a:solidFill>
                  <a:srgbClr val="000000"/>
                </a:solidFill>
                <a:uFillTx/>
              </a:defRPr>
            </a:pPr>
            <a:endParaRPr lang="-" sz="1800" b="0" i="0" u="none" strike="noStrike" kern="1200" cap="none" spc="0" baseline="0">
              <a:solidFill>
                <a:srgbClr val="000000"/>
              </a:solidFill>
              <a:uFillTx/>
              <a:latin typeface="Nunito" pitchFamily="2"/>
            </a:endParaRPr>
          </a:p>
          <a:p>
            <a:pPr marL="342900" marR="0" lvl="0" indent="-342900" algn="l" defTabSz="914400" rtl="0" fontAlgn="auto" hangingPunct="0">
              <a:lnSpc>
                <a:spcPct val="100000"/>
              </a:lnSpc>
              <a:spcBef>
                <a:spcPts val="0"/>
              </a:spcBef>
              <a:spcAft>
                <a:spcPts val="0"/>
              </a:spcAft>
              <a:buSzPct val="100000"/>
              <a:buFont typeface="Aptos Display"/>
              <a:buAutoNum type="arabicPeriod"/>
              <a:tabLst/>
              <a:defRPr sz="1800" b="0" i="0" u="none" strike="noStrike" kern="0" cap="none" spc="0" baseline="0">
                <a:solidFill>
                  <a:srgbClr val="000000"/>
                </a:solidFill>
                <a:uFillTx/>
              </a:defRPr>
            </a:pPr>
            <a:r>
              <a:rPr lang="-" sz="1800" b="0" i="0" u="none" strike="noStrike" kern="1200" cap="none" spc="0" baseline="0">
                <a:solidFill>
                  <a:srgbClr val="000000"/>
                </a:solidFill>
                <a:uFillTx/>
                <a:latin typeface="Nunito" pitchFamily="2"/>
              </a:rPr>
              <a:t>Stop the Kafka broker with Ctrl-C.</a:t>
            </a:r>
          </a:p>
          <a:p>
            <a:pPr marL="342900" marR="0" lvl="0" indent="-342900" algn="l" defTabSz="914400" rtl="0" fontAlgn="auto" hangingPunct="0">
              <a:lnSpc>
                <a:spcPct val="100000"/>
              </a:lnSpc>
              <a:spcBef>
                <a:spcPts val="0"/>
              </a:spcBef>
              <a:spcAft>
                <a:spcPts val="0"/>
              </a:spcAft>
              <a:buSzPct val="100000"/>
              <a:buFont typeface="Aptos Display"/>
              <a:buAutoNum type="arabicPeriod"/>
              <a:tabLst/>
              <a:defRPr sz="1800" b="0" i="0" u="none" strike="noStrike" kern="0" cap="none" spc="0" baseline="0">
                <a:solidFill>
                  <a:srgbClr val="000000"/>
                </a:solidFill>
                <a:uFillTx/>
              </a:defRPr>
            </a:pPr>
            <a:endParaRPr lang="-" sz="1800" b="0" i="0" u="none" strike="noStrike" kern="1200" cap="none" spc="0" baseline="0">
              <a:solidFill>
                <a:srgbClr val="000000"/>
              </a:solidFill>
              <a:uFillTx/>
              <a:latin typeface="Nunito" pitchFamily="2"/>
            </a:endParaRPr>
          </a:p>
          <a:p>
            <a:pPr marL="342900" marR="0" lvl="0" indent="-342900" algn="l" defTabSz="914400" rtl="0" fontAlgn="auto" hangingPunct="0">
              <a:lnSpc>
                <a:spcPct val="100000"/>
              </a:lnSpc>
              <a:spcBef>
                <a:spcPts val="0"/>
              </a:spcBef>
              <a:spcAft>
                <a:spcPts val="0"/>
              </a:spcAft>
              <a:buSzPct val="100000"/>
              <a:buFont typeface="Aptos Display"/>
              <a:buAutoNum type="arabicPeriod"/>
              <a:tabLst/>
              <a:defRPr sz="1800" b="0" i="0" u="none" strike="noStrike" kern="0" cap="none" spc="0" baseline="0">
                <a:solidFill>
                  <a:srgbClr val="000000"/>
                </a:solidFill>
                <a:uFillTx/>
              </a:defRPr>
            </a:pPr>
            <a:r>
              <a:rPr lang="-" sz="1800" b="0" i="0" u="none" strike="noStrike" kern="1200" cap="none" spc="0" baseline="0">
                <a:solidFill>
                  <a:srgbClr val="000000"/>
                </a:solidFill>
                <a:uFillTx/>
                <a:latin typeface="Nunito" pitchFamily="2"/>
              </a:rPr>
              <a:t>Lastly, if the Kafka with </a:t>
            </a:r>
            <a:r>
              <a:rPr lang="-" sz="1800" b="1" i="0" u="none" strike="noStrike" kern="1200" cap="none" spc="0" baseline="0">
                <a:solidFill>
                  <a:srgbClr val="C00000"/>
                </a:solidFill>
                <a:uFillTx/>
                <a:latin typeface="Nunito" pitchFamily="2"/>
              </a:rPr>
              <a:t>ZooKeeper</a:t>
            </a:r>
            <a:r>
              <a:rPr lang="-" sz="1800" b="0" i="0" u="none" strike="noStrike" kern="1200" cap="none" spc="0" baseline="0">
                <a:solidFill>
                  <a:srgbClr val="000000"/>
                </a:solidFill>
                <a:uFillTx/>
                <a:latin typeface="Nunito" pitchFamily="2"/>
              </a:rPr>
              <a:t> section was followed, stop the </a:t>
            </a:r>
            <a:r>
              <a:rPr lang="-" sz="1800" b="1" i="0" u="none" strike="noStrike" kern="1200" cap="none" spc="0" baseline="0">
                <a:solidFill>
                  <a:srgbClr val="C00000"/>
                </a:solidFill>
                <a:uFillTx/>
                <a:latin typeface="Nunito" pitchFamily="2"/>
              </a:rPr>
              <a:t>ZooKeeper</a:t>
            </a:r>
            <a:r>
              <a:rPr lang="-" sz="1800" b="0" i="0" u="none" strike="noStrike" kern="1200" cap="none" spc="0" baseline="0">
                <a:solidFill>
                  <a:srgbClr val="000000"/>
                </a:solidFill>
                <a:uFillTx/>
                <a:latin typeface="Nunito" pitchFamily="2"/>
              </a:rPr>
              <a:t> server with Ctrl-C.</a:t>
            </a:r>
            <a:endParaRPr lang="en-US" sz="1800" b="0" i="0" u="none" strike="noStrike" kern="1200" cap="none" spc="0" baseline="0">
              <a:solidFill>
                <a:srgbClr val="000000"/>
              </a:solidFill>
              <a:uFillTx/>
              <a:latin typeface="Nuni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Nunito" pitchFamily="2"/>
            </a:endParaRPr>
          </a:p>
        </p:txBody>
      </p:sp>
      <p:cxnSp>
        <p:nvCxnSpPr>
          <p:cNvPr id="8" name="Straight Connector 9">
            <a:extLst>
              <a:ext uri="{FF2B5EF4-FFF2-40B4-BE49-F238E27FC236}">
                <a16:creationId xmlns:a16="http://schemas.microsoft.com/office/drawing/2014/main" id="{6F03CD91-AE23-9A1C-0252-0248157705CC}"/>
              </a:ext>
            </a:extLst>
          </p:cNvPr>
          <p:cNvCxnSpPr/>
          <p:nvPr/>
        </p:nvCxnSpPr>
        <p:spPr>
          <a:xfrm>
            <a:off x="4203240" y="4721659"/>
            <a:ext cx="7112798" cy="0"/>
          </a:xfrm>
          <a:prstGeom prst="straightConnector1">
            <a:avLst/>
          </a:prstGeom>
          <a:noFill/>
          <a:ln w="6345" cap="flat">
            <a:solidFill>
              <a:srgbClr val="4472C4"/>
            </a:solidFill>
            <a:prstDash val="solid"/>
            <a:miter/>
          </a:ln>
        </p:spPr>
      </p:cxn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39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40177-153D-74B1-85DA-9B962C76B5BA}"/>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D4074099-756A-691C-1175-9AF023B9B92E}"/>
              </a:ext>
            </a:extLst>
          </p:cNvPr>
          <p:cNvCxnSpPr/>
          <p:nvPr/>
        </p:nvCxnSpPr>
        <p:spPr>
          <a:xfrm>
            <a:off x="3998122" y="2196617"/>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11284492-5ECB-F089-ECCB-2587883B29F5}"/>
              </a:ext>
            </a:extLst>
          </p:cNvPr>
          <p:cNvCxnSpPr/>
          <p:nvPr/>
        </p:nvCxnSpPr>
        <p:spPr>
          <a:xfrm>
            <a:off x="3148151" y="12026298"/>
            <a:ext cx="5781376" cy="0"/>
          </a:xfrm>
          <a:prstGeom prst="straightConnector1">
            <a:avLst/>
          </a:prstGeom>
          <a:noFill/>
          <a:ln w="6345" cap="flat">
            <a:solidFill>
              <a:srgbClr val="4472C4"/>
            </a:solidFill>
            <a:prstDash val="solid"/>
            <a:miter/>
          </a:ln>
        </p:spPr>
      </p:cxnSp>
      <p:sp>
        <p:nvSpPr>
          <p:cNvPr id="5" name="TextBox 13">
            <a:extLst>
              <a:ext uri="{FF2B5EF4-FFF2-40B4-BE49-F238E27FC236}">
                <a16:creationId xmlns:a16="http://schemas.microsoft.com/office/drawing/2014/main" id="{9DAAB37F-ACED-307C-CC54-FA6574CD1F03}"/>
              </a:ext>
            </a:extLst>
          </p:cNvPr>
          <p:cNvSpPr txBox="1"/>
          <p:nvPr/>
        </p:nvSpPr>
        <p:spPr>
          <a:xfrm>
            <a:off x="3998122" y="1827282"/>
            <a:ext cx="5294942"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0" cap="none" spc="0" baseline="0">
                <a:solidFill>
                  <a:srgbClr val="C55A11"/>
                </a:solidFill>
                <a:uFillTx/>
                <a:latin typeface="Nunito" pitchFamily="2"/>
              </a:rPr>
              <a:t>Zookeeper</a:t>
            </a:r>
          </a:p>
        </p:txBody>
      </p:sp>
      <p:sp>
        <p:nvSpPr>
          <p:cNvPr id="6" name="Rectangle 4">
            <a:extLst>
              <a:ext uri="{FF2B5EF4-FFF2-40B4-BE49-F238E27FC236}">
                <a16:creationId xmlns:a16="http://schemas.microsoft.com/office/drawing/2014/main" id="{2FEBA843-E37A-A165-B1BF-C64042FFFDF4}"/>
              </a:ext>
            </a:extLst>
          </p:cNvPr>
          <p:cNvSpPr/>
          <p:nvPr/>
        </p:nvSpPr>
        <p:spPr>
          <a:xfrm>
            <a:off x="650888" y="3662217"/>
            <a:ext cx="3034802"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Streaming</a:t>
            </a:r>
            <a:endParaRPr lang="en-US" sz="3200" b="0" i="0" u="none" strike="noStrike" kern="1200" cap="none" spc="0" baseline="0">
              <a:solidFill>
                <a:srgbClr val="000000"/>
              </a:solidFill>
              <a:uFillTx/>
              <a:latin typeface="Calibri"/>
            </a:endParaRPr>
          </a:p>
        </p:txBody>
      </p:sp>
      <p:cxnSp>
        <p:nvCxnSpPr>
          <p:cNvPr id="7" name="Straight Connector 9">
            <a:extLst>
              <a:ext uri="{FF2B5EF4-FFF2-40B4-BE49-F238E27FC236}">
                <a16:creationId xmlns:a16="http://schemas.microsoft.com/office/drawing/2014/main" id="{6FFB6422-AECF-1894-422B-AE7D59954987}"/>
              </a:ext>
            </a:extLst>
          </p:cNvPr>
          <p:cNvCxnSpPr/>
          <p:nvPr/>
        </p:nvCxnSpPr>
        <p:spPr>
          <a:xfrm>
            <a:off x="4351830" y="6436159"/>
            <a:ext cx="7112798" cy="0"/>
          </a:xfrm>
          <a:prstGeom prst="straightConnector1">
            <a:avLst/>
          </a:prstGeom>
          <a:noFill/>
          <a:ln w="6345" cap="flat">
            <a:solidFill>
              <a:srgbClr val="4472C4"/>
            </a:solidFill>
            <a:prstDash val="solid"/>
            <a:miter/>
          </a:ln>
        </p:spPr>
      </p:cxnSp>
      <p:pic>
        <p:nvPicPr>
          <p:cNvPr id="8" name="Picture 7">
            <a:extLst>
              <a:ext uri="{FF2B5EF4-FFF2-40B4-BE49-F238E27FC236}">
                <a16:creationId xmlns:a16="http://schemas.microsoft.com/office/drawing/2014/main" id="{FF477200-3189-205B-35B1-D76E5D39A4FF}"/>
              </a:ext>
            </a:extLst>
          </p:cNvPr>
          <p:cNvPicPr>
            <a:picLocks noChangeAspect="1"/>
          </p:cNvPicPr>
          <p:nvPr/>
        </p:nvPicPr>
        <p:blipFill>
          <a:blip/>
          <a:stretch>
            <a:fillRect/>
          </a:stretch>
        </p:blipFill>
        <p:spPr>
          <a:xfrm>
            <a:off x="4057842" y="2894249"/>
            <a:ext cx="7406786" cy="3096021"/>
          </a:xfrm>
          <a:prstGeom prst="rect">
            <a:avLst/>
          </a:prstGeom>
          <a:noFill/>
          <a:ln cap="flat">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19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05ACD-0BEE-46B7-DEF5-C0B4A408549C}"/>
              </a:ext>
            </a:extLst>
          </p:cNvPr>
          <p:cNvSpPr txBox="1">
            <a:spLocks noGrp="1"/>
          </p:cNvSpPr>
          <p:nvPr>
            <p:ph type="title"/>
          </p:nvPr>
        </p:nvSpPr>
        <p:spPr>
          <a:xfrm>
            <a:off x="643472" y="623392"/>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BC2627ED-B611-B11B-726D-06D658B9AD48}"/>
              </a:ext>
            </a:extLst>
          </p:cNvPr>
          <p:cNvCxnSpPr/>
          <p:nvPr/>
        </p:nvCxnSpPr>
        <p:spPr>
          <a:xfrm>
            <a:off x="4162961" y="2230450"/>
            <a:ext cx="6601072"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CB44223F-B18A-8D65-2CCD-10552CE33195}"/>
              </a:ext>
            </a:extLst>
          </p:cNvPr>
          <p:cNvCxnSpPr/>
          <p:nvPr/>
        </p:nvCxnSpPr>
        <p:spPr>
          <a:xfrm>
            <a:off x="4162961" y="5993379"/>
            <a:ext cx="6577590"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27FBEF2E-89DF-9C3C-31E7-22AF8AF5CF8D}"/>
              </a:ext>
            </a:extLst>
          </p:cNvPr>
          <p:cNvSpPr/>
          <p:nvPr/>
        </p:nvSpPr>
        <p:spPr>
          <a:xfrm>
            <a:off x="837712" y="3429000"/>
            <a:ext cx="2975495" cy="461665"/>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0" cap="none" spc="0" baseline="0" dirty="0">
                <a:solidFill>
                  <a:srgbClr val="000000"/>
                </a:solidFill>
                <a:uFillTx/>
                <a:latin typeface="+mj-lt"/>
              </a:rPr>
              <a:t>Spring Core Container </a:t>
            </a:r>
            <a:endParaRPr lang="en-US" sz="2400" b="0" i="0" u="none" strike="noStrike" kern="1200" cap="none" spc="0" baseline="0" dirty="0">
              <a:solidFill>
                <a:srgbClr val="000000"/>
              </a:solidFill>
              <a:uFillTx/>
              <a:latin typeface="+mj-lt"/>
            </a:endParaRPr>
          </a:p>
        </p:txBody>
      </p:sp>
      <p:sp>
        <p:nvSpPr>
          <p:cNvPr id="6" name="TextBox 7">
            <a:extLst>
              <a:ext uri="{FF2B5EF4-FFF2-40B4-BE49-F238E27FC236}">
                <a16:creationId xmlns:a16="http://schemas.microsoft.com/office/drawing/2014/main" id="{1B19BCF1-065C-8F5E-4BFD-C14764B485DE}"/>
              </a:ext>
            </a:extLst>
          </p:cNvPr>
          <p:cNvSpPr txBox="1"/>
          <p:nvPr/>
        </p:nvSpPr>
        <p:spPr>
          <a:xfrm>
            <a:off x="4099072" y="1831268"/>
            <a:ext cx="6093232"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dirty="0">
                <a:solidFill>
                  <a:srgbClr val="C55A11"/>
                </a:solidFill>
                <a:uFillTx/>
                <a:latin typeface="+mj-lt"/>
              </a:rPr>
              <a:t>Dependency Injection</a:t>
            </a:r>
          </a:p>
        </p:txBody>
      </p:sp>
      <p:sp>
        <p:nvSpPr>
          <p:cNvPr id="7" name="TextBox 8">
            <a:extLst>
              <a:ext uri="{FF2B5EF4-FFF2-40B4-BE49-F238E27FC236}">
                <a16:creationId xmlns:a16="http://schemas.microsoft.com/office/drawing/2014/main" id="{D44F2AF0-3EEA-57A0-9917-EA98A5F6B740}"/>
              </a:ext>
            </a:extLst>
          </p:cNvPr>
          <p:cNvSpPr txBox="1"/>
          <p:nvPr/>
        </p:nvSpPr>
        <p:spPr>
          <a:xfrm>
            <a:off x="4099072" y="2459504"/>
            <a:ext cx="7362808" cy="2862322"/>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Clr>
                <a:srgbClr val="44546A"/>
              </a:buClr>
              <a:buSzPts val="2400"/>
              <a:buFont typeface="Arial" pitchFamily="34"/>
              <a:buChar char="•"/>
              <a:tabLst/>
              <a:defRPr sz="1800" b="0" i="0" u="none" strike="noStrike" kern="0" cap="none" spc="0" baseline="0">
                <a:solidFill>
                  <a:srgbClr val="000000"/>
                </a:solidFill>
                <a:uFillTx/>
              </a:defRPr>
            </a:pPr>
            <a:r>
              <a:rPr lang="en-US" sz="1800" b="0" i="0" u="none" strike="noStrike" kern="0" cap="none" spc="0" baseline="0" dirty="0">
                <a:solidFill>
                  <a:srgbClr val="000000"/>
                </a:solidFill>
                <a:uFillTx/>
                <a:latin typeface="Nunito" pitchFamily="2"/>
              </a:rPr>
              <a:t>DI is a way to achieve Inversion of Control (</a:t>
            </a:r>
            <a:r>
              <a:rPr lang="en-US" sz="1800" b="1" i="0" u="none" strike="noStrike" kern="0" cap="none" spc="0" baseline="0" dirty="0">
                <a:solidFill>
                  <a:srgbClr val="C00000"/>
                </a:solidFill>
                <a:uFillTx/>
                <a:latin typeface="Nunito" pitchFamily="2"/>
              </a:rPr>
              <a:t>IoC</a:t>
            </a:r>
            <a:r>
              <a:rPr lang="en-US" sz="1800" b="0" i="0" u="none" strike="noStrike" kern="0" cap="none" spc="0" baseline="0" dirty="0">
                <a:solidFill>
                  <a:srgbClr val="000000"/>
                </a:solidFill>
                <a:uFillTx/>
                <a:latin typeface="Nunito" pitchFamily="2"/>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0" cap="none" spc="0" baseline="0" dirty="0">
                <a:solidFill>
                  <a:srgbClr val="000000"/>
                </a:solidFill>
                <a:uFillTx/>
                <a:latin typeface="Nunito" pitchFamily="2"/>
              </a:rPr>
              <a:t>   </a:t>
            </a:r>
          </a:p>
          <a:p>
            <a:pPr marL="285750" marR="0" lvl="0" indent="-285750" algn="l" defTabSz="914400" rtl="0" fontAlgn="auto" hangingPunct="1">
              <a:lnSpc>
                <a:spcPct val="100000"/>
              </a:lnSpc>
              <a:spcBef>
                <a:spcPts val="0"/>
              </a:spcBef>
              <a:spcAft>
                <a:spcPts val="0"/>
              </a:spcAft>
              <a:buClr>
                <a:srgbClr val="44546A"/>
              </a:buClr>
              <a:buSzPts val="2400"/>
              <a:buFont typeface="Arial" pitchFamily="34"/>
              <a:buChar char="•"/>
              <a:tabLst/>
              <a:defRPr sz="1800" b="0" i="0" u="none" strike="noStrike" kern="0" cap="none" spc="0" baseline="0">
                <a:solidFill>
                  <a:srgbClr val="000000"/>
                </a:solidFill>
                <a:uFillTx/>
              </a:defRPr>
            </a:pPr>
            <a:r>
              <a:rPr lang="en-US" sz="1800" b="0" i="0" u="none" strike="noStrike" kern="0" cap="none" spc="0" baseline="0" dirty="0">
                <a:solidFill>
                  <a:srgbClr val="000000"/>
                </a:solidFill>
                <a:uFillTx/>
                <a:latin typeface="Nunito" pitchFamily="2"/>
              </a:rPr>
              <a:t>DI is to provide the actual instructions (the meta data) to Spring Container to Control the Beans maintaining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0" cap="none" spc="0" baseline="0" dirty="0">
              <a:solidFill>
                <a:srgbClr val="000000"/>
              </a:solidFill>
              <a:uFillTx/>
              <a:latin typeface="Nunito" pitchFamily="2"/>
            </a:endParaRPr>
          </a:p>
          <a:p>
            <a:pPr marL="285750" marR="0" lvl="0" indent="-285750" algn="l" defTabSz="914400" rtl="0" fontAlgn="auto" hangingPunct="1">
              <a:lnSpc>
                <a:spcPct val="100000"/>
              </a:lnSpc>
              <a:spcBef>
                <a:spcPts val="0"/>
              </a:spcBef>
              <a:spcAft>
                <a:spcPts val="0"/>
              </a:spcAft>
              <a:buClr>
                <a:srgbClr val="44546A"/>
              </a:buClr>
              <a:buSzPts val="2400"/>
              <a:buFont typeface="Arial" pitchFamily="34"/>
              <a:buChar char="•"/>
              <a:tabLst/>
              <a:defRPr sz="1800" b="0" i="0" u="none" strike="noStrike" kern="0" cap="none" spc="0" baseline="0">
                <a:solidFill>
                  <a:srgbClr val="000000"/>
                </a:solidFill>
                <a:uFillTx/>
              </a:defRPr>
            </a:pPr>
            <a:r>
              <a:rPr lang="en-US" sz="1800" b="0" i="0" u="none" strike="noStrike" kern="0" cap="none" spc="0" baseline="0" dirty="0">
                <a:solidFill>
                  <a:srgbClr val="000000"/>
                </a:solidFill>
                <a:uFillTx/>
                <a:latin typeface="Nunito" pitchFamily="2"/>
              </a:rPr>
              <a:t>DI is implemented via </a:t>
            </a:r>
            <a:r>
              <a:rPr lang="en-US" sz="1800" b="1" i="0" u="none" strike="noStrike" kern="0" cap="none" spc="0" baseline="0" dirty="0">
                <a:solidFill>
                  <a:srgbClr val="C00000"/>
                </a:solidFill>
                <a:uFillTx/>
                <a:latin typeface="Nunito" pitchFamily="2"/>
              </a:rPr>
              <a:t>annotations</a:t>
            </a:r>
            <a:r>
              <a:rPr lang="en-US" sz="1800" b="0" i="0" u="none" strike="noStrike" kern="0" cap="none" spc="0" baseline="0" dirty="0">
                <a:solidFill>
                  <a:srgbClr val="000000"/>
                </a:solidFill>
                <a:uFillTx/>
                <a:latin typeface="Nunito" pitchFamily="2"/>
              </a:rPr>
              <a:t> , </a:t>
            </a:r>
            <a:r>
              <a:rPr lang="en-US" sz="1800" b="1" i="0" u="none" strike="noStrike" kern="0" cap="none" spc="0" baseline="0" dirty="0">
                <a:solidFill>
                  <a:srgbClr val="C00000"/>
                </a:solidFill>
                <a:uFillTx/>
                <a:latin typeface="Nunito" pitchFamily="2"/>
              </a:rPr>
              <a:t>Java Code </a:t>
            </a:r>
            <a:r>
              <a:rPr lang="en-US" sz="1800" b="0" i="0" u="none" strike="noStrike" kern="0" cap="none" spc="0" baseline="0" dirty="0">
                <a:solidFill>
                  <a:srgbClr val="000000"/>
                </a:solidFill>
                <a:uFillTx/>
                <a:latin typeface="Nunito" pitchFamily="2"/>
              </a:rPr>
              <a:t>, </a:t>
            </a:r>
            <a:r>
              <a:rPr lang="en-US" sz="1800" b="1" i="0" u="none" strike="noStrike" kern="0" cap="none" spc="0" baseline="0" dirty="0">
                <a:solidFill>
                  <a:srgbClr val="C00000"/>
                </a:solidFill>
                <a:uFillTx/>
                <a:latin typeface="Nunito" pitchFamily="2"/>
              </a:rPr>
              <a:t>XML</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0" cap="none" spc="0" baseline="0" dirty="0">
              <a:solidFill>
                <a:srgbClr val="000000"/>
              </a:solidFill>
              <a:uFillTx/>
              <a:latin typeface="Nunito" pitchFamily="2"/>
            </a:endParaRPr>
          </a:p>
          <a:p>
            <a:pPr marL="285750" marR="0" lvl="0" indent="-285750" algn="l" defTabSz="914400" rtl="0" fontAlgn="auto" hangingPunct="1">
              <a:lnSpc>
                <a:spcPct val="100000"/>
              </a:lnSpc>
              <a:spcBef>
                <a:spcPts val="0"/>
              </a:spcBef>
              <a:spcAft>
                <a:spcPts val="0"/>
              </a:spcAft>
              <a:buClr>
                <a:srgbClr val="44546A"/>
              </a:buClr>
              <a:buSzPts val="2400"/>
              <a:buFont typeface="Arial" pitchFamily="34"/>
              <a:buChar char="•"/>
              <a:tabLst/>
              <a:defRPr sz="1800" b="0" i="0" u="none" strike="noStrike" kern="0" cap="none" spc="0" baseline="0">
                <a:solidFill>
                  <a:srgbClr val="000000"/>
                </a:solidFill>
                <a:uFillTx/>
              </a:defRPr>
            </a:pPr>
            <a:r>
              <a:rPr lang="en-US" sz="1800" b="0" i="0" u="none" strike="noStrike" kern="0" cap="none" spc="0" baseline="0" dirty="0">
                <a:solidFill>
                  <a:srgbClr val="000000"/>
                </a:solidFill>
                <a:uFillTx/>
                <a:latin typeface="Nunito" pitchFamily="2"/>
              </a:rPr>
              <a:t>DI is done On Constructor , setter method, class data member.</a:t>
            </a:r>
          </a:p>
          <a:p>
            <a:pPr marL="285750" marR="0" lvl="0" indent="-285750" algn="l" defTabSz="914400" rtl="0" fontAlgn="auto" hangingPunct="1">
              <a:lnSpc>
                <a:spcPct val="100000"/>
              </a:lnSpc>
              <a:spcBef>
                <a:spcPts val="0"/>
              </a:spcBef>
              <a:spcAft>
                <a:spcPts val="0"/>
              </a:spcAft>
              <a:buClr>
                <a:srgbClr val="44546A"/>
              </a:buClr>
              <a:buSzPts val="2400"/>
              <a:buFont typeface="Arial" pitchFamily="34"/>
              <a:buChar char="•"/>
              <a:tabLst/>
              <a:defRPr sz="1800" b="0" i="0" u="none" strike="noStrike" kern="0" cap="none" spc="0" baseline="0">
                <a:solidFill>
                  <a:srgbClr val="000000"/>
                </a:solidFill>
                <a:uFillTx/>
              </a:defRPr>
            </a:pPr>
            <a:endParaRPr lang="en-US" sz="1800" b="0" i="0" u="none" strike="noStrike" kern="0" cap="none" spc="0" baseline="0" dirty="0">
              <a:solidFill>
                <a:srgbClr val="000000"/>
              </a:solidFill>
              <a:uFillTx/>
              <a:latin typeface="Nunito" pitchFamily="2"/>
            </a:endParaRPr>
          </a:p>
          <a:p>
            <a:pPr marL="285750" marR="0" lvl="0" indent="-285750" algn="l" defTabSz="914400" rtl="0" fontAlgn="auto" hangingPunct="1">
              <a:lnSpc>
                <a:spcPct val="100000"/>
              </a:lnSpc>
              <a:spcBef>
                <a:spcPts val="0"/>
              </a:spcBef>
              <a:spcAft>
                <a:spcPts val="0"/>
              </a:spcAft>
              <a:buClr>
                <a:srgbClr val="44546A"/>
              </a:buClr>
              <a:buSzPts val="2400"/>
              <a:buFont typeface="Arial" pitchFamily="34"/>
              <a:buChar char="•"/>
              <a:tabLst/>
              <a:defRPr sz="1800" b="0" i="0" u="none" strike="noStrike" kern="0" cap="none" spc="0" baseline="0">
                <a:solidFill>
                  <a:srgbClr val="000000"/>
                </a:solidFill>
                <a:uFillTx/>
              </a:defRPr>
            </a:pPr>
            <a:r>
              <a:rPr lang="en-US" sz="1800" b="0" i="0" u="none" strike="noStrike" kern="0" cap="none" spc="0" baseline="0" dirty="0">
                <a:solidFill>
                  <a:srgbClr val="000000"/>
                </a:solidFill>
                <a:uFillTx/>
                <a:latin typeface="Nunito" pitchFamily="2"/>
              </a:rPr>
              <a:t>There are two types of DI ( </a:t>
            </a:r>
            <a:r>
              <a:rPr lang="en-US" sz="1800" b="1" i="0" u="none" strike="noStrike" kern="0" cap="none" spc="0" baseline="0" dirty="0">
                <a:solidFill>
                  <a:srgbClr val="C00000"/>
                </a:solidFill>
                <a:uFillTx/>
                <a:latin typeface="Nunito" pitchFamily="2"/>
              </a:rPr>
              <a:t>By Type </a:t>
            </a:r>
            <a:r>
              <a:rPr lang="en-US" sz="1800" b="0" i="0" u="none" strike="noStrike" kern="0" cap="none" spc="0" baseline="0" dirty="0">
                <a:solidFill>
                  <a:srgbClr val="000000"/>
                </a:solidFill>
                <a:uFillTx/>
                <a:latin typeface="Nunito" pitchFamily="2"/>
              </a:rPr>
              <a:t>, </a:t>
            </a:r>
            <a:r>
              <a:rPr lang="en-US" sz="1800" b="1" i="0" u="none" strike="noStrike" kern="0" cap="none" spc="0" baseline="0" dirty="0">
                <a:solidFill>
                  <a:srgbClr val="C00000"/>
                </a:solidFill>
                <a:uFillTx/>
                <a:latin typeface="Nunito" pitchFamily="2"/>
              </a:rPr>
              <a:t>By Name</a:t>
            </a:r>
            <a:r>
              <a:rPr lang="en-US" sz="1800" b="0" i="0" u="none" strike="noStrike" kern="0" cap="none" spc="0" baseline="0" dirty="0">
                <a:solidFill>
                  <a:srgbClr val="000000"/>
                </a:solidFill>
                <a:uFillTx/>
                <a:latin typeface="Nunito" pitchFamily="2"/>
              </a:rPr>
              <a:t>)</a:t>
            </a:r>
          </a:p>
        </p:txBody>
      </p:sp>
      <p:pic>
        <p:nvPicPr>
          <p:cNvPr id="9" name="Picture 8">
            <a:extLst>
              <a:ext uri="{FF2B5EF4-FFF2-40B4-BE49-F238E27FC236}">
                <a16:creationId xmlns:a16="http://schemas.microsoft.com/office/drawing/2014/main" id="{7F48BEA2-AD6F-A866-0F1A-286D431964F9}"/>
              </a:ext>
            </a:extLst>
          </p:cNvPr>
          <p:cNvPicPr>
            <a:picLocks noChangeAspect="1"/>
          </p:cNvPicPr>
          <p:nvPr/>
        </p:nvPicPr>
        <p:blipFill>
          <a:blip r:embed="rId2"/>
          <a:stretch>
            <a:fillRect/>
          </a:stretch>
        </p:blipFill>
        <p:spPr>
          <a:xfrm>
            <a:off x="1362723" y="4469941"/>
            <a:ext cx="1925472" cy="123854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20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1086B-3CF9-1BC5-5A4E-868CA52A69ED}"/>
              </a:ext>
            </a:extLst>
          </p:cNvPr>
          <p:cNvSpPr txBox="1">
            <a:spLocks noGrp="1"/>
          </p:cNvSpPr>
          <p:nvPr>
            <p:ph type="title"/>
          </p:nvPr>
        </p:nvSpPr>
        <p:spPr>
          <a:xfrm>
            <a:off x="643472" y="623392"/>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A0603BDA-1317-7426-9E83-298035EAE571}"/>
              </a:ext>
            </a:extLst>
          </p:cNvPr>
          <p:cNvCxnSpPr/>
          <p:nvPr/>
        </p:nvCxnSpPr>
        <p:spPr>
          <a:xfrm>
            <a:off x="4074218" y="2230450"/>
            <a:ext cx="7662389" cy="0"/>
          </a:xfrm>
          <a:prstGeom prst="straightConnector1">
            <a:avLst/>
          </a:prstGeom>
          <a:noFill/>
          <a:ln w="6345" cap="flat">
            <a:solidFill>
              <a:srgbClr val="4472C4"/>
            </a:solidFill>
            <a:prstDash val="solid"/>
            <a:miter/>
          </a:ln>
        </p:spPr>
      </p:cxnSp>
      <p:sp>
        <p:nvSpPr>
          <p:cNvPr id="4" name="TextBox 7">
            <a:extLst>
              <a:ext uri="{FF2B5EF4-FFF2-40B4-BE49-F238E27FC236}">
                <a16:creationId xmlns:a16="http://schemas.microsoft.com/office/drawing/2014/main" id="{4ED8B2B4-B86D-9F7B-981F-6B081D7D30A1}"/>
              </a:ext>
            </a:extLst>
          </p:cNvPr>
          <p:cNvSpPr txBox="1"/>
          <p:nvPr/>
        </p:nvSpPr>
        <p:spPr>
          <a:xfrm>
            <a:off x="4007449" y="1910218"/>
            <a:ext cx="6093232" cy="42472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2400" b="1" i="0" u="none" strike="noStrike" kern="0" cap="none" spc="0" baseline="0" dirty="0">
                <a:solidFill>
                  <a:srgbClr val="C55A11"/>
                </a:solidFill>
                <a:uFillTx/>
                <a:latin typeface="+mj-lt"/>
              </a:rPr>
              <a:t>Injection By Name</a:t>
            </a:r>
          </a:p>
        </p:txBody>
      </p:sp>
      <p:sp>
        <p:nvSpPr>
          <p:cNvPr id="6" name="Rectangle 4">
            <a:extLst>
              <a:ext uri="{FF2B5EF4-FFF2-40B4-BE49-F238E27FC236}">
                <a16:creationId xmlns:a16="http://schemas.microsoft.com/office/drawing/2014/main" id="{AB879756-60ED-1831-88FC-7F56F2C7B047}"/>
              </a:ext>
            </a:extLst>
          </p:cNvPr>
          <p:cNvSpPr/>
          <p:nvPr/>
        </p:nvSpPr>
        <p:spPr>
          <a:xfrm>
            <a:off x="837712" y="3322798"/>
            <a:ext cx="2975495" cy="461665"/>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0" cap="none" spc="0" baseline="0" dirty="0">
                <a:solidFill>
                  <a:srgbClr val="000000"/>
                </a:solidFill>
                <a:uFillTx/>
                <a:latin typeface="+mj-lt"/>
              </a:rPr>
              <a:t>Spring Core Container </a:t>
            </a:r>
            <a:endParaRPr lang="en-US" sz="2400" b="0" i="0" u="none" strike="noStrike" kern="1200" cap="none" spc="0" baseline="0" dirty="0">
              <a:solidFill>
                <a:srgbClr val="000000"/>
              </a:solidFill>
              <a:uFillTx/>
              <a:latin typeface="+mj-lt"/>
            </a:endParaRPr>
          </a:p>
        </p:txBody>
      </p:sp>
      <p:pic>
        <p:nvPicPr>
          <p:cNvPr id="7" name="Google Shape;777;p52">
            <a:extLst>
              <a:ext uri="{FF2B5EF4-FFF2-40B4-BE49-F238E27FC236}">
                <a16:creationId xmlns:a16="http://schemas.microsoft.com/office/drawing/2014/main" id="{62959950-3144-35D8-1CBE-722C89D23C29}"/>
              </a:ext>
            </a:extLst>
          </p:cNvPr>
          <p:cNvPicPr>
            <a:picLocks noChangeAspect="1"/>
          </p:cNvPicPr>
          <p:nvPr/>
        </p:nvPicPr>
        <p:blipFill>
          <a:blip r:embed="rId2">
            <a:alphaModFix/>
          </a:blip>
          <a:srcRect/>
          <a:stretch>
            <a:fillRect/>
          </a:stretch>
        </p:blipFill>
        <p:spPr>
          <a:xfrm>
            <a:off x="289072" y="623392"/>
            <a:ext cx="11802563" cy="4682846"/>
          </a:xfrm>
          <a:prstGeom prst="rect">
            <a:avLst/>
          </a:prstGeom>
          <a:noFill/>
          <a:ln cap="flat">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39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19D45-1B99-3B1B-6BB2-F9433438909E}"/>
              </a:ext>
            </a:extLst>
          </p:cNvPr>
          <p:cNvSpPr txBox="1">
            <a:spLocks noGrp="1"/>
          </p:cNvSpPr>
          <p:nvPr>
            <p:ph type="title"/>
          </p:nvPr>
        </p:nvSpPr>
        <p:spPr>
          <a:xfrm>
            <a:off x="643472" y="623392"/>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EEBB0BF8-4A01-F249-7BBA-40C6F63025B9}"/>
              </a:ext>
            </a:extLst>
          </p:cNvPr>
          <p:cNvCxnSpPr/>
          <p:nvPr/>
        </p:nvCxnSpPr>
        <p:spPr>
          <a:xfrm>
            <a:off x="4085008" y="2230450"/>
            <a:ext cx="6669671"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E56B5919-4E07-D983-B6A7-0C42FA5485C7}"/>
              </a:ext>
            </a:extLst>
          </p:cNvPr>
          <p:cNvCxnSpPr/>
          <p:nvPr/>
        </p:nvCxnSpPr>
        <p:spPr>
          <a:xfrm>
            <a:off x="4267861" y="5044836"/>
            <a:ext cx="6669661"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F4301243-AE4F-DC7D-82D9-0765D0DFF40B}"/>
              </a:ext>
            </a:extLst>
          </p:cNvPr>
          <p:cNvSpPr/>
          <p:nvPr/>
        </p:nvSpPr>
        <p:spPr>
          <a:xfrm>
            <a:off x="6219035" y="3429000"/>
            <a:ext cx="2401616"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dirty="0">
                <a:solidFill>
                  <a:srgbClr val="000000"/>
                </a:solidFill>
                <a:uFillTx/>
                <a:latin typeface="Nunito" pitchFamily="2"/>
              </a:rPr>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20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71623-C9F1-2A68-CD4C-274382FF1EB8}"/>
              </a:ext>
            </a:extLst>
          </p:cNvPr>
          <p:cNvSpPr txBox="1">
            <a:spLocks noGrp="1"/>
          </p:cNvSpPr>
          <p:nvPr>
            <p:ph type="title"/>
          </p:nvPr>
        </p:nvSpPr>
        <p:spPr>
          <a:xfrm>
            <a:off x="643472" y="623392"/>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2CC86C65-1F1A-895F-4A2B-D939CB172E4F}"/>
              </a:ext>
            </a:extLst>
          </p:cNvPr>
          <p:cNvCxnSpPr/>
          <p:nvPr/>
        </p:nvCxnSpPr>
        <p:spPr>
          <a:xfrm>
            <a:off x="4128003" y="2230450"/>
            <a:ext cx="7662389" cy="0"/>
          </a:xfrm>
          <a:prstGeom prst="straightConnector1">
            <a:avLst/>
          </a:prstGeom>
          <a:noFill/>
          <a:ln w="6345" cap="flat">
            <a:solidFill>
              <a:srgbClr val="4472C4"/>
            </a:solidFill>
            <a:prstDash val="solid"/>
            <a:miter/>
          </a:ln>
        </p:spPr>
      </p:cxnSp>
      <p:sp>
        <p:nvSpPr>
          <p:cNvPr id="4" name="TextBox 7">
            <a:extLst>
              <a:ext uri="{FF2B5EF4-FFF2-40B4-BE49-F238E27FC236}">
                <a16:creationId xmlns:a16="http://schemas.microsoft.com/office/drawing/2014/main" id="{026EB56A-5ADF-0F87-5928-CB0F3D83445D}"/>
              </a:ext>
            </a:extLst>
          </p:cNvPr>
          <p:cNvSpPr txBox="1"/>
          <p:nvPr/>
        </p:nvSpPr>
        <p:spPr>
          <a:xfrm>
            <a:off x="4007449" y="1832594"/>
            <a:ext cx="2859328" cy="42472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2400" b="1" i="0" u="none" strike="noStrike" kern="0" cap="none" spc="0" baseline="0" dirty="0">
                <a:solidFill>
                  <a:srgbClr val="C55A11"/>
                </a:solidFill>
                <a:uFillTx/>
                <a:latin typeface="+mj-lt"/>
              </a:rPr>
              <a:t>Injection By Name</a:t>
            </a:r>
          </a:p>
        </p:txBody>
      </p:sp>
      <p:pic>
        <p:nvPicPr>
          <p:cNvPr id="5" name="Google Shape;787;p53">
            <a:extLst>
              <a:ext uri="{FF2B5EF4-FFF2-40B4-BE49-F238E27FC236}">
                <a16:creationId xmlns:a16="http://schemas.microsoft.com/office/drawing/2014/main" id="{5673F957-24EB-6D1B-5872-32096CAE5DB5}"/>
              </a:ext>
            </a:extLst>
          </p:cNvPr>
          <p:cNvPicPr>
            <a:picLocks noChangeAspect="1"/>
          </p:cNvPicPr>
          <p:nvPr/>
        </p:nvPicPr>
        <p:blipFill>
          <a:blip r:embed="rId2">
            <a:alphaModFix/>
          </a:blip>
          <a:srcRect/>
          <a:stretch>
            <a:fillRect/>
          </a:stretch>
        </p:blipFill>
        <p:spPr>
          <a:xfrm>
            <a:off x="4007449" y="2474869"/>
            <a:ext cx="7442100" cy="4262932"/>
          </a:xfrm>
          <a:prstGeom prst="rect">
            <a:avLst/>
          </a:prstGeom>
          <a:noFill/>
          <a:ln cap="flat">
            <a:noFill/>
          </a:ln>
        </p:spPr>
      </p:pic>
      <p:sp>
        <p:nvSpPr>
          <p:cNvPr id="7" name="Rectangle 4">
            <a:extLst>
              <a:ext uri="{FF2B5EF4-FFF2-40B4-BE49-F238E27FC236}">
                <a16:creationId xmlns:a16="http://schemas.microsoft.com/office/drawing/2014/main" id="{A05E1B1D-E4A3-F296-A8CD-DDC8E41D0158}"/>
              </a:ext>
            </a:extLst>
          </p:cNvPr>
          <p:cNvSpPr/>
          <p:nvPr/>
        </p:nvSpPr>
        <p:spPr>
          <a:xfrm>
            <a:off x="837712" y="3322798"/>
            <a:ext cx="2975495" cy="461665"/>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0" cap="none" spc="0" baseline="0" dirty="0">
                <a:solidFill>
                  <a:srgbClr val="000000"/>
                </a:solidFill>
                <a:uFillTx/>
                <a:latin typeface="+mj-lt"/>
              </a:rPr>
              <a:t>Spring Core Container </a:t>
            </a:r>
            <a:endParaRPr lang="en-US" sz="2400" b="0" i="0" u="none" strike="noStrike" kern="1200" cap="none" spc="0" baseline="0" dirty="0">
              <a:solidFill>
                <a:srgbClr val="000000"/>
              </a:solidFill>
              <a:uFillTx/>
              <a:latin typeface="+mj-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20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B0ABE-4725-ABDC-8D00-6BA79AEB64C6}"/>
              </a:ext>
            </a:extLst>
          </p:cNvPr>
          <p:cNvSpPr txBox="1">
            <a:spLocks noGrp="1"/>
          </p:cNvSpPr>
          <p:nvPr>
            <p:ph type="title"/>
          </p:nvPr>
        </p:nvSpPr>
        <p:spPr>
          <a:xfrm>
            <a:off x="643472" y="623392"/>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319E3A76-E1B5-2D1F-74A1-4988AA365D79}"/>
              </a:ext>
            </a:extLst>
          </p:cNvPr>
          <p:cNvCxnSpPr/>
          <p:nvPr/>
        </p:nvCxnSpPr>
        <p:spPr>
          <a:xfrm>
            <a:off x="4136965" y="2230450"/>
            <a:ext cx="7662388" cy="0"/>
          </a:xfrm>
          <a:prstGeom prst="straightConnector1">
            <a:avLst/>
          </a:prstGeom>
          <a:noFill/>
          <a:ln w="6345" cap="flat">
            <a:solidFill>
              <a:srgbClr val="4472C4"/>
            </a:solidFill>
            <a:prstDash val="solid"/>
            <a:miter/>
          </a:ln>
        </p:spPr>
      </p:cxnSp>
      <p:sp>
        <p:nvSpPr>
          <p:cNvPr id="4" name="TextBox 7">
            <a:extLst>
              <a:ext uri="{FF2B5EF4-FFF2-40B4-BE49-F238E27FC236}">
                <a16:creationId xmlns:a16="http://schemas.microsoft.com/office/drawing/2014/main" id="{1D6032B5-DE36-0642-7989-0710BED73685}"/>
              </a:ext>
            </a:extLst>
          </p:cNvPr>
          <p:cNvSpPr txBox="1"/>
          <p:nvPr/>
        </p:nvSpPr>
        <p:spPr>
          <a:xfrm>
            <a:off x="4070387" y="1854887"/>
            <a:ext cx="2581424" cy="42472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2400" b="1" i="0" u="none" strike="noStrike" kern="0" cap="none" spc="0" baseline="0" dirty="0">
                <a:solidFill>
                  <a:srgbClr val="C55A11"/>
                </a:solidFill>
                <a:uFillTx/>
                <a:latin typeface="+mj-lt"/>
              </a:rPr>
              <a:t>Injection By Name</a:t>
            </a:r>
          </a:p>
        </p:txBody>
      </p:sp>
      <p:pic>
        <p:nvPicPr>
          <p:cNvPr id="5" name="Google Shape;797;p54">
            <a:extLst>
              <a:ext uri="{FF2B5EF4-FFF2-40B4-BE49-F238E27FC236}">
                <a16:creationId xmlns:a16="http://schemas.microsoft.com/office/drawing/2014/main" id="{B792B6EA-C104-995F-4F38-43A6CC35DAC9}"/>
              </a:ext>
            </a:extLst>
          </p:cNvPr>
          <p:cNvPicPr>
            <a:picLocks noChangeAspect="1"/>
          </p:cNvPicPr>
          <p:nvPr/>
        </p:nvPicPr>
        <p:blipFill>
          <a:blip r:embed="rId2">
            <a:alphaModFix/>
          </a:blip>
          <a:srcRect/>
          <a:stretch>
            <a:fillRect/>
          </a:stretch>
        </p:blipFill>
        <p:spPr>
          <a:xfrm>
            <a:off x="4509656" y="2753505"/>
            <a:ext cx="6481614" cy="3857615"/>
          </a:xfrm>
          <a:prstGeom prst="rect">
            <a:avLst/>
          </a:prstGeom>
          <a:noFill/>
          <a:ln cap="flat">
            <a:noFill/>
          </a:ln>
        </p:spPr>
      </p:pic>
      <p:sp>
        <p:nvSpPr>
          <p:cNvPr id="6" name="Rectangle 4">
            <a:extLst>
              <a:ext uri="{FF2B5EF4-FFF2-40B4-BE49-F238E27FC236}">
                <a16:creationId xmlns:a16="http://schemas.microsoft.com/office/drawing/2014/main" id="{D65AD3D9-D004-618C-57EA-CF882DEE427C}"/>
              </a:ext>
            </a:extLst>
          </p:cNvPr>
          <p:cNvSpPr/>
          <p:nvPr/>
        </p:nvSpPr>
        <p:spPr>
          <a:xfrm>
            <a:off x="837712" y="3322799"/>
            <a:ext cx="2975495" cy="461665"/>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0" cap="none" spc="0" baseline="0" dirty="0">
                <a:solidFill>
                  <a:srgbClr val="000000"/>
                </a:solidFill>
                <a:uFillTx/>
                <a:latin typeface="+mj-lt"/>
              </a:rPr>
              <a:t>Spring Core Container </a:t>
            </a:r>
            <a:endParaRPr lang="en-US" sz="2400" b="0" i="0" u="none" strike="noStrike" kern="1200" cap="none" spc="0" baseline="0" dirty="0">
              <a:solidFill>
                <a:srgbClr val="000000"/>
              </a:solidFill>
              <a:uFillTx/>
              <a:latin typeface="+mj-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20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9E68B-7184-3DFF-BF1D-8819484D6359}"/>
              </a:ext>
            </a:extLst>
          </p:cNvPr>
          <p:cNvSpPr txBox="1">
            <a:spLocks noGrp="1"/>
          </p:cNvSpPr>
          <p:nvPr>
            <p:ph type="title"/>
          </p:nvPr>
        </p:nvSpPr>
        <p:spPr>
          <a:xfrm>
            <a:off x="643472" y="623392"/>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1987FF05-3E61-AD22-3D2D-A985200ED4CB}"/>
              </a:ext>
            </a:extLst>
          </p:cNvPr>
          <p:cNvCxnSpPr/>
          <p:nvPr/>
        </p:nvCxnSpPr>
        <p:spPr>
          <a:xfrm>
            <a:off x="4070387" y="2246616"/>
            <a:ext cx="7662389" cy="0"/>
          </a:xfrm>
          <a:prstGeom prst="straightConnector1">
            <a:avLst/>
          </a:prstGeom>
          <a:noFill/>
          <a:ln w="6345" cap="flat">
            <a:solidFill>
              <a:srgbClr val="4472C4"/>
            </a:solidFill>
            <a:prstDash val="solid"/>
            <a:miter/>
          </a:ln>
        </p:spPr>
      </p:cxnSp>
      <p:pic>
        <p:nvPicPr>
          <p:cNvPr id="4" name="Google Shape;807;p55">
            <a:extLst>
              <a:ext uri="{FF2B5EF4-FFF2-40B4-BE49-F238E27FC236}">
                <a16:creationId xmlns:a16="http://schemas.microsoft.com/office/drawing/2014/main" id="{AD567C04-15A6-EDA6-C0A3-33E83ED89B38}"/>
              </a:ext>
            </a:extLst>
          </p:cNvPr>
          <p:cNvPicPr>
            <a:picLocks noChangeAspect="1"/>
          </p:cNvPicPr>
          <p:nvPr/>
        </p:nvPicPr>
        <p:blipFill>
          <a:blip r:embed="rId2">
            <a:alphaModFix/>
          </a:blip>
          <a:srcRect/>
          <a:stretch>
            <a:fillRect/>
          </a:stretch>
        </p:blipFill>
        <p:spPr>
          <a:xfrm>
            <a:off x="4509656" y="2956364"/>
            <a:ext cx="7094189" cy="3671206"/>
          </a:xfrm>
          <a:prstGeom prst="rect">
            <a:avLst/>
          </a:prstGeom>
          <a:noFill/>
          <a:ln cap="flat">
            <a:noFill/>
          </a:ln>
        </p:spPr>
      </p:pic>
      <p:sp>
        <p:nvSpPr>
          <p:cNvPr id="5" name="TextBox 7">
            <a:extLst>
              <a:ext uri="{FF2B5EF4-FFF2-40B4-BE49-F238E27FC236}">
                <a16:creationId xmlns:a16="http://schemas.microsoft.com/office/drawing/2014/main" id="{321F7BB6-7E3F-10A1-3DA0-51CC0B87E99D}"/>
              </a:ext>
            </a:extLst>
          </p:cNvPr>
          <p:cNvSpPr txBox="1"/>
          <p:nvPr/>
        </p:nvSpPr>
        <p:spPr>
          <a:xfrm>
            <a:off x="4070387" y="1854887"/>
            <a:ext cx="2581424" cy="42472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2400" b="1" i="0" u="none" strike="noStrike" kern="0" cap="none" spc="0" baseline="0" dirty="0">
                <a:solidFill>
                  <a:srgbClr val="C55A11"/>
                </a:solidFill>
                <a:uFillTx/>
                <a:latin typeface="+mj-lt"/>
              </a:rPr>
              <a:t>Injection By Name</a:t>
            </a:r>
          </a:p>
        </p:txBody>
      </p:sp>
      <p:sp>
        <p:nvSpPr>
          <p:cNvPr id="6" name="Rectangle 4">
            <a:extLst>
              <a:ext uri="{FF2B5EF4-FFF2-40B4-BE49-F238E27FC236}">
                <a16:creationId xmlns:a16="http://schemas.microsoft.com/office/drawing/2014/main" id="{2D3667A9-C8E8-A6A0-579B-4614861A8C24}"/>
              </a:ext>
            </a:extLst>
          </p:cNvPr>
          <p:cNvSpPr/>
          <p:nvPr/>
        </p:nvSpPr>
        <p:spPr>
          <a:xfrm>
            <a:off x="837712" y="3615876"/>
            <a:ext cx="2975495" cy="461665"/>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0" cap="none" spc="0" baseline="0" dirty="0">
                <a:solidFill>
                  <a:srgbClr val="000000"/>
                </a:solidFill>
                <a:uFillTx/>
                <a:latin typeface="+mj-lt"/>
              </a:rPr>
              <a:t>Spring Core Container </a:t>
            </a:r>
            <a:endParaRPr lang="en-US" sz="2400" b="0" i="0" u="none" strike="noStrike" kern="1200" cap="none" spc="0" baseline="0" dirty="0">
              <a:solidFill>
                <a:srgbClr val="000000"/>
              </a:solidFill>
              <a:uFillTx/>
              <a:latin typeface="+mj-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20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8CEA0-1D14-AA53-37FF-E5BED58C01A1}"/>
              </a:ext>
            </a:extLst>
          </p:cNvPr>
          <p:cNvSpPr txBox="1">
            <a:spLocks noGrp="1"/>
          </p:cNvSpPr>
          <p:nvPr>
            <p:ph type="title"/>
          </p:nvPr>
        </p:nvSpPr>
        <p:spPr>
          <a:xfrm>
            <a:off x="643472" y="623392"/>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BFC79971-F0CA-F9D7-73C3-0964912A48A0}"/>
              </a:ext>
            </a:extLst>
          </p:cNvPr>
          <p:cNvCxnSpPr/>
          <p:nvPr/>
        </p:nvCxnSpPr>
        <p:spPr>
          <a:xfrm>
            <a:off x="4092141" y="2230450"/>
            <a:ext cx="766238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E34BD686-29EE-102F-5574-3AEC82B9EE41}"/>
              </a:ext>
            </a:extLst>
          </p:cNvPr>
          <p:cNvCxnSpPr/>
          <p:nvPr/>
        </p:nvCxnSpPr>
        <p:spPr>
          <a:xfrm>
            <a:off x="4291734" y="4930975"/>
            <a:ext cx="7213500" cy="0"/>
          </a:xfrm>
          <a:prstGeom prst="straightConnector1">
            <a:avLst/>
          </a:prstGeom>
          <a:noFill/>
          <a:ln w="6345" cap="flat">
            <a:solidFill>
              <a:srgbClr val="4472C4"/>
            </a:solidFill>
            <a:prstDash val="solid"/>
            <a:miter/>
          </a:ln>
        </p:spPr>
      </p:cxnSp>
      <p:sp>
        <p:nvSpPr>
          <p:cNvPr id="5" name="TextBox 7">
            <a:extLst>
              <a:ext uri="{FF2B5EF4-FFF2-40B4-BE49-F238E27FC236}">
                <a16:creationId xmlns:a16="http://schemas.microsoft.com/office/drawing/2014/main" id="{B79B45EF-D97C-EC59-9046-FF14AD7C2CFB}"/>
              </a:ext>
            </a:extLst>
          </p:cNvPr>
          <p:cNvSpPr txBox="1"/>
          <p:nvPr/>
        </p:nvSpPr>
        <p:spPr>
          <a:xfrm>
            <a:off x="4007449" y="1805720"/>
            <a:ext cx="4456613" cy="42684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2400" b="1" i="0" u="none" strike="noStrike" kern="0" cap="none" spc="0" baseline="0" dirty="0">
                <a:solidFill>
                  <a:srgbClr val="C55A11"/>
                </a:solidFill>
                <a:uFillTx/>
                <a:latin typeface="+mj-lt"/>
              </a:rPr>
              <a:t>DI By Name</a:t>
            </a:r>
          </a:p>
        </p:txBody>
      </p:sp>
      <p:sp>
        <p:nvSpPr>
          <p:cNvPr id="6" name="TextBox 10">
            <a:extLst>
              <a:ext uri="{FF2B5EF4-FFF2-40B4-BE49-F238E27FC236}">
                <a16:creationId xmlns:a16="http://schemas.microsoft.com/office/drawing/2014/main" id="{F30A8D4E-D57C-3F9A-4E3F-D02D9D27ACE1}"/>
              </a:ext>
            </a:extLst>
          </p:cNvPr>
          <p:cNvSpPr txBox="1"/>
          <p:nvPr/>
        </p:nvSpPr>
        <p:spPr>
          <a:xfrm>
            <a:off x="4316585" y="2602215"/>
            <a:ext cx="7662388" cy="1786899"/>
          </a:xfrm>
          <a:prstGeom prst="rect">
            <a:avLst/>
          </a:prstGeom>
          <a:noFill/>
          <a:ln cap="flat">
            <a:noFill/>
          </a:ln>
        </p:spPr>
        <p:txBody>
          <a:bodyPr vert="horz" wrap="square" lIns="91440" tIns="45720" rIns="91440" bIns="45720" anchor="t" anchorCtr="0" compatLnSpc="1">
            <a:spAutoFit/>
          </a:bodyPr>
          <a:lstStyle/>
          <a:p>
            <a:pPr marL="287341" marR="0" lvl="0" indent="-287341" algn="l" defTabSz="914400" rtl="0" fontAlgn="auto" hangingPunct="1">
              <a:lnSpc>
                <a:spcPct val="90000"/>
              </a:lnSpc>
              <a:spcBef>
                <a:spcPts val="1200"/>
              </a:spcBef>
              <a:spcAft>
                <a:spcPts val="0"/>
              </a:spcAft>
              <a:buClr>
                <a:srgbClr val="FFC000"/>
              </a:buClr>
              <a:buSzPts val="2400"/>
              <a:buChar char="•"/>
              <a:tabLst/>
              <a:defRPr sz="1800" b="0" i="0" u="none" strike="noStrike" kern="0" cap="none" spc="0" baseline="0">
                <a:solidFill>
                  <a:srgbClr val="000000"/>
                </a:solidFill>
                <a:uFillTx/>
              </a:defRPr>
            </a:pPr>
            <a:r>
              <a:rPr lang="en-US" sz="2000" b="1" i="0" u="none" strike="noStrike" kern="1200" cap="none" spc="0" baseline="0" dirty="0">
                <a:solidFill>
                  <a:srgbClr val="000000"/>
                </a:solidFill>
                <a:uFillTx/>
                <a:latin typeface="+mj-lt"/>
                <a:ea typeface="Consolas"/>
                <a:cs typeface="Consolas"/>
              </a:rPr>
              <a:t>@Autowired </a:t>
            </a:r>
            <a:r>
              <a:rPr lang="en-US" sz="2000" b="0" i="0" u="none" strike="noStrike" kern="1200" cap="none" spc="0" baseline="0" dirty="0">
                <a:solidFill>
                  <a:srgbClr val="000000"/>
                </a:solidFill>
                <a:uFillTx/>
                <a:latin typeface="+mj-lt"/>
                <a:ea typeface="Consolas"/>
                <a:cs typeface="Consolas"/>
              </a:rPr>
              <a:t>wires per type and </a:t>
            </a:r>
            <a:r>
              <a:rPr lang="en-US" sz="2000" b="1" i="0" u="none" strike="noStrike" kern="1200" cap="none" spc="0" baseline="0" dirty="0">
                <a:solidFill>
                  <a:srgbClr val="000000"/>
                </a:solidFill>
                <a:uFillTx/>
                <a:latin typeface="+mj-lt"/>
                <a:ea typeface="Consolas"/>
                <a:cs typeface="Consolas"/>
              </a:rPr>
              <a:t>@Resource </a:t>
            </a:r>
            <a:r>
              <a:rPr lang="en-US" sz="2000" b="0" i="0" u="none" strike="noStrike" kern="1200" cap="none" spc="0" baseline="0" dirty="0">
                <a:solidFill>
                  <a:srgbClr val="000000"/>
                </a:solidFill>
                <a:uFillTx/>
                <a:latin typeface="+mj-lt"/>
                <a:ea typeface="Consolas"/>
                <a:cs typeface="Consolas"/>
              </a:rPr>
              <a:t>wires per bean name. </a:t>
            </a:r>
            <a:endParaRPr lang="en-US" sz="2000" b="0" i="0" u="none" strike="noStrike" kern="1200" cap="none" spc="0" baseline="0" dirty="0">
              <a:solidFill>
                <a:srgbClr val="000000"/>
              </a:solidFill>
              <a:uFillTx/>
              <a:latin typeface="+mj-lt"/>
            </a:endParaRPr>
          </a:p>
          <a:p>
            <a:pPr marL="287341" marR="0" lvl="1" indent="0" algn="l" defTabSz="914400" rtl="0" fontAlgn="auto" hangingPunct="1">
              <a:lnSpc>
                <a:spcPct val="90000"/>
              </a:lnSpc>
              <a:spcBef>
                <a:spcPts val="600"/>
              </a:spcBef>
              <a:spcAft>
                <a:spcPts val="0"/>
              </a:spcAft>
              <a:buNone/>
              <a:tabLst/>
              <a:defRPr sz="1800" b="0" i="0" u="none" strike="noStrike" kern="0" cap="none" spc="0" baseline="0">
                <a:solidFill>
                  <a:srgbClr val="000000"/>
                </a:solidFill>
                <a:uFillTx/>
              </a:defRPr>
            </a:pPr>
            <a:r>
              <a:rPr lang="en-US" sz="2000" b="0" i="0" u="none" strike="noStrike" kern="1200" cap="none" spc="0" baseline="0" dirty="0">
                <a:solidFill>
                  <a:srgbClr val="C00000"/>
                </a:solidFill>
                <a:uFillTx/>
                <a:latin typeface="+mj-lt"/>
                <a:ea typeface="Consolas"/>
                <a:cs typeface="Consolas"/>
              </a:rPr>
              <a:t>      </a:t>
            </a:r>
            <a:r>
              <a:rPr lang="en-US" sz="2000" b="1" i="0" u="none" strike="noStrike" kern="1200" cap="none" spc="0" baseline="0" dirty="0">
                <a:solidFill>
                  <a:srgbClr val="C00000"/>
                </a:solidFill>
                <a:uFillTx/>
                <a:latin typeface="+mj-lt"/>
                <a:ea typeface="Consolas"/>
                <a:cs typeface="Consolas"/>
              </a:rPr>
              <a:t>@Resource = @Autowired + @Qualifier</a:t>
            </a:r>
            <a:endParaRPr lang="en-US" sz="2000" b="0" i="0" u="none" strike="noStrike" kern="1200" cap="none" spc="0" baseline="0" dirty="0">
              <a:solidFill>
                <a:srgbClr val="C00000"/>
              </a:solidFill>
              <a:uFillTx/>
              <a:latin typeface="+mj-lt"/>
              <a:ea typeface="Consolas"/>
              <a:cs typeface="Consolas"/>
            </a:endParaRPr>
          </a:p>
          <a:p>
            <a:pPr marL="287341" marR="0" lvl="1" indent="0" algn="l" defTabSz="914400" rtl="0" fontAlgn="auto" hangingPunct="1">
              <a:lnSpc>
                <a:spcPct val="90000"/>
              </a:lnSpc>
              <a:spcBef>
                <a:spcPts val="600"/>
              </a:spcBef>
              <a:spcAft>
                <a:spcPts val="0"/>
              </a:spcAft>
              <a:buNone/>
              <a:tabLst/>
              <a:defRPr sz="1800" b="0" i="0" u="none" strike="noStrike" kern="0" cap="none" spc="0" baseline="0">
                <a:solidFill>
                  <a:srgbClr val="000000"/>
                </a:solidFill>
                <a:uFillTx/>
              </a:defRPr>
            </a:pPr>
            <a:endParaRPr lang="en-US" sz="2000" b="0" i="0" u="none" strike="noStrike" kern="1200" cap="none" spc="0" baseline="0" dirty="0">
              <a:solidFill>
                <a:srgbClr val="000000"/>
              </a:solidFill>
              <a:uFillTx/>
              <a:latin typeface="+mj-lt"/>
              <a:ea typeface="Consolas"/>
              <a:cs typeface="Consolas"/>
            </a:endParaRPr>
          </a:p>
          <a:p>
            <a:pPr marL="287341" marR="0" lvl="0" indent="-287341" algn="l" defTabSz="914400" rtl="0" fontAlgn="auto" hangingPunct="1">
              <a:lnSpc>
                <a:spcPct val="90000"/>
              </a:lnSpc>
              <a:spcBef>
                <a:spcPts val="1200"/>
              </a:spcBef>
              <a:spcAft>
                <a:spcPts val="0"/>
              </a:spcAft>
              <a:buClr>
                <a:srgbClr val="FFC000"/>
              </a:buClr>
              <a:buSzPts val="2400"/>
              <a:buChar char="•"/>
              <a:tabLst/>
              <a:defRPr sz="1800" b="0" i="0" u="none" strike="noStrike" kern="0" cap="none" spc="0" baseline="0">
                <a:solidFill>
                  <a:srgbClr val="000000"/>
                </a:solidFill>
                <a:uFillTx/>
              </a:defRPr>
            </a:pPr>
            <a:r>
              <a:rPr lang="en-US" sz="2000" b="1" i="0" u="none" strike="noStrike" kern="1200" cap="none" spc="0" baseline="0" dirty="0">
                <a:solidFill>
                  <a:srgbClr val="000000"/>
                </a:solidFill>
                <a:uFillTx/>
                <a:latin typeface="+mj-lt"/>
                <a:ea typeface="Consolas"/>
                <a:cs typeface="Consolas"/>
              </a:rPr>
              <a:t>@Autowired </a:t>
            </a:r>
            <a:r>
              <a:rPr lang="en-US" sz="2000" b="0" i="0" u="none" strike="noStrike" kern="1200" cap="none" spc="0" baseline="0" dirty="0">
                <a:solidFill>
                  <a:srgbClr val="000000"/>
                </a:solidFill>
                <a:uFillTx/>
                <a:latin typeface="+mj-lt"/>
                <a:ea typeface="Consolas"/>
                <a:cs typeface="Consolas"/>
              </a:rPr>
              <a:t>is a spring annotation whereas </a:t>
            </a:r>
            <a:r>
              <a:rPr lang="en-US" sz="2000" b="1" i="0" u="none" strike="noStrike" kern="1200" cap="none" spc="0" baseline="0" dirty="0">
                <a:solidFill>
                  <a:srgbClr val="000000"/>
                </a:solidFill>
                <a:uFillTx/>
                <a:latin typeface="+mj-lt"/>
                <a:ea typeface="Consolas"/>
                <a:cs typeface="Consolas"/>
              </a:rPr>
              <a:t>@Resource </a:t>
            </a:r>
            <a:r>
              <a:rPr lang="en-US" sz="2000" b="0" i="0" u="none" strike="noStrike" kern="1200" cap="none" spc="0" baseline="0" dirty="0">
                <a:solidFill>
                  <a:srgbClr val="000000"/>
                </a:solidFill>
                <a:uFillTx/>
                <a:latin typeface="+mj-lt"/>
                <a:ea typeface="Consolas"/>
                <a:cs typeface="Consolas"/>
              </a:rPr>
              <a:t>is specified by the </a:t>
            </a:r>
            <a:r>
              <a:rPr lang="en-US" sz="2000" b="1" i="0" u="none" strike="noStrike" kern="1200" cap="none" spc="0" baseline="0" dirty="0">
                <a:solidFill>
                  <a:srgbClr val="000000"/>
                </a:solidFill>
                <a:uFillTx/>
                <a:latin typeface="+mj-lt"/>
                <a:ea typeface="Consolas"/>
                <a:cs typeface="Consolas"/>
              </a:rPr>
              <a:t>JSR-250</a:t>
            </a:r>
            <a:r>
              <a:rPr lang="en-US" sz="2000" b="0" i="0" u="none" strike="noStrike" kern="1200" cap="none" spc="0" baseline="0" dirty="0">
                <a:solidFill>
                  <a:srgbClr val="000000"/>
                </a:solidFill>
                <a:uFillTx/>
                <a:latin typeface="+mj-lt"/>
                <a:ea typeface="Consolas"/>
                <a:cs typeface="Consolas"/>
              </a:rPr>
              <a:t>.</a:t>
            </a:r>
            <a:endParaRPr lang="en-US" sz="2000" b="0" i="0" u="none" strike="noStrike" kern="1200" cap="none" spc="0" baseline="0" dirty="0">
              <a:solidFill>
                <a:srgbClr val="000000"/>
              </a:solidFill>
              <a:uFillTx/>
              <a:latin typeface="+mj-lt"/>
            </a:endParaRPr>
          </a:p>
        </p:txBody>
      </p:sp>
      <p:sp>
        <p:nvSpPr>
          <p:cNvPr id="7" name="Rectangle 4">
            <a:extLst>
              <a:ext uri="{FF2B5EF4-FFF2-40B4-BE49-F238E27FC236}">
                <a16:creationId xmlns:a16="http://schemas.microsoft.com/office/drawing/2014/main" id="{5AC02EEB-FC69-E754-FF12-9D217FFB5B47}"/>
              </a:ext>
            </a:extLst>
          </p:cNvPr>
          <p:cNvSpPr/>
          <p:nvPr/>
        </p:nvSpPr>
        <p:spPr>
          <a:xfrm>
            <a:off x="837712" y="3322798"/>
            <a:ext cx="2975495" cy="461665"/>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0" cap="none" spc="0" baseline="0" dirty="0">
                <a:solidFill>
                  <a:srgbClr val="000000"/>
                </a:solidFill>
                <a:uFillTx/>
                <a:latin typeface="+mj-lt"/>
              </a:rPr>
              <a:t>Spring Core Container </a:t>
            </a:r>
            <a:endParaRPr lang="en-US" sz="2400" b="0" i="0" u="none" strike="noStrike" kern="1200" cap="none" spc="0" baseline="0" dirty="0">
              <a:solidFill>
                <a:srgbClr val="000000"/>
              </a:solidFill>
              <a:uFillTx/>
              <a:latin typeface="+mj-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2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0E57-A24C-FD6C-D3DC-953CC3477890}"/>
              </a:ext>
            </a:extLst>
          </p:cNvPr>
          <p:cNvSpPr txBox="1">
            <a:spLocks noGrp="1"/>
          </p:cNvSpPr>
          <p:nvPr>
            <p:ph type="title"/>
          </p:nvPr>
        </p:nvSpPr>
        <p:spPr>
          <a:xfrm>
            <a:off x="643472" y="623392"/>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28445042-CCCD-CB2B-81D8-1AF020583F03}"/>
              </a:ext>
            </a:extLst>
          </p:cNvPr>
          <p:cNvCxnSpPr/>
          <p:nvPr/>
        </p:nvCxnSpPr>
        <p:spPr>
          <a:xfrm>
            <a:off x="4289368" y="1089745"/>
            <a:ext cx="7662388" cy="0"/>
          </a:xfrm>
          <a:prstGeom prst="straightConnector1">
            <a:avLst/>
          </a:prstGeom>
          <a:noFill/>
          <a:ln w="6345" cap="flat">
            <a:solidFill>
              <a:srgbClr val="4472C4"/>
            </a:solidFill>
            <a:prstDash val="solid"/>
            <a:miter/>
          </a:ln>
        </p:spPr>
      </p:cxnSp>
      <p:sp>
        <p:nvSpPr>
          <p:cNvPr id="4" name="TextBox 7">
            <a:extLst>
              <a:ext uri="{FF2B5EF4-FFF2-40B4-BE49-F238E27FC236}">
                <a16:creationId xmlns:a16="http://schemas.microsoft.com/office/drawing/2014/main" id="{C9E6CBEB-6F64-6808-6724-AFEB703C2212}"/>
              </a:ext>
            </a:extLst>
          </p:cNvPr>
          <p:cNvSpPr txBox="1"/>
          <p:nvPr/>
        </p:nvSpPr>
        <p:spPr>
          <a:xfrm>
            <a:off x="4222781" y="789712"/>
            <a:ext cx="6093232" cy="42472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2400" b="1" i="0" u="none" strike="noStrike" kern="0" cap="none" spc="0" baseline="0" dirty="0">
                <a:solidFill>
                  <a:srgbClr val="C55A11"/>
                </a:solidFill>
                <a:uFillTx/>
                <a:latin typeface="+mj-lt"/>
              </a:rPr>
              <a:t>Injection By Name</a:t>
            </a:r>
          </a:p>
        </p:txBody>
      </p:sp>
      <p:sp>
        <p:nvSpPr>
          <p:cNvPr id="5" name="Google Shape;817;p56">
            <a:extLst>
              <a:ext uri="{FF2B5EF4-FFF2-40B4-BE49-F238E27FC236}">
                <a16:creationId xmlns:a16="http://schemas.microsoft.com/office/drawing/2014/main" id="{11307905-BBF3-1C6E-34A6-42183FAD16DA}"/>
              </a:ext>
            </a:extLst>
          </p:cNvPr>
          <p:cNvSpPr txBox="1"/>
          <p:nvPr/>
        </p:nvSpPr>
        <p:spPr>
          <a:xfrm>
            <a:off x="4507169" y="1452277"/>
            <a:ext cx="7444587" cy="2655280"/>
          </a:xfrm>
          <a:prstGeom prst="rect">
            <a:avLst/>
          </a:prstGeom>
          <a:noFill/>
          <a:ln w="12701" cap="flat">
            <a:solidFill>
              <a:srgbClr val="000000"/>
            </a:solidFill>
            <a:prstDash val="solid"/>
            <a:round/>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dirty="0">
                <a:solidFill>
                  <a:srgbClr val="C00000"/>
                </a:solidFill>
                <a:uFillTx/>
                <a:latin typeface="+mj-lt"/>
                <a:ea typeface="Calibri"/>
                <a:cs typeface="Calibri"/>
              </a:rPr>
              <a:t>Injection By Name</a:t>
            </a:r>
            <a:r>
              <a:rPr lang="en-US" sz="1800" b="0" i="0" u="none" strike="noStrike" kern="1200" cap="none" spc="0" baseline="0" dirty="0">
                <a:solidFill>
                  <a:srgbClr val="000000"/>
                </a:solidFill>
                <a:uFillTx/>
                <a:latin typeface="+mj-lt"/>
                <a:ea typeface="Calibri"/>
                <a:cs typeface="Calibri"/>
              </a:rPr>
              <a:t> – Whenever there are few candidates for DI:</a:t>
            </a:r>
            <a:endParaRPr lang="en-US" sz="1800" b="0" i="0" u="none" strike="noStrike" kern="1200" cap="none" spc="0" baseline="0" dirty="0">
              <a:solidFill>
                <a:srgbClr val="000000"/>
              </a:solidFill>
              <a:uFillTx/>
              <a:latin typeface="+mj-lt"/>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mj-lt"/>
              <a:ea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dirty="0">
                <a:solidFill>
                  <a:srgbClr val="000000"/>
                </a:solidFill>
                <a:uFillTx/>
                <a:latin typeface="+mj-lt"/>
                <a:ea typeface="Calibri"/>
                <a:cs typeface="Calibri"/>
              </a:rPr>
              <a:t>@Component</a:t>
            </a:r>
            <a:endParaRPr lang="en-US" sz="1800" b="0" i="0" u="none" strike="noStrike" kern="1200" cap="none" spc="0" baseline="0" dirty="0">
              <a:solidFill>
                <a:srgbClr val="000000"/>
              </a:solidFill>
              <a:uFillTx/>
              <a:latin typeface="+mj-lt"/>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mj-lt"/>
                <a:ea typeface="Calibri"/>
                <a:cs typeface="Calibri"/>
              </a:rPr>
              <a:t>public class LWapiServiceImpl</a:t>
            </a:r>
            <a:r>
              <a:rPr lang="en-US" sz="1800" b="1" i="0" u="sng" strike="noStrike" kern="1200" cap="none" spc="0" baseline="0" dirty="0">
                <a:solidFill>
                  <a:srgbClr val="000000"/>
                </a:solidFill>
                <a:uFillTx/>
                <a:latin typeface="+mj-lt"/>
                <a:ea typeface="Calibri"/>
                <a:cs typeface="Calibri"/>
              </a:rPr>
              <a:t>Basic</a:t>
            </a:r>
            <a:r>
              <a:rPr lang="en-US" sz="1800" b="0" i="0" u="none" strike="noStrike" kern="1200" cap="none" spc="0" baseline="0" dirty="0">
                <a:solidFill>
                  <a:srgbClr val="000000"/>
                </a:solidFill>
                <a:uFillTx/>
                <a:latin typeface="+mj-lt"/>
                <a:ea typeface="Calibri"/>
                <a:cs typeface="Calibri"/>
              </a:rPr>
              <a:t>       implements </a:t>
            </a:r>
            <a:r>
              <a:rPr lang="en-US" sz="1800" b="1" i="0" u="none" strike="noStrike" kern="1200" cap="none" spc="0" baseline="0" dirty="0">
                <a:solidFill>
                  <a:srgbClr val="000000"/>
                </a:solidFill>
                <a:uFillTx/>
                <a:latin typeface="+mj-lt"/>
                <a:ea typeface="Calibri"/>
                <a:cs typeface="Calibri"/>
              </a:rPr>
              <a:t>LWapiService</a:t>
            </a:r>
            <a:r>
              <a:rPr lang="en-US" sz="1800" b="0" i="0" u="none" strike="noStrike" kern="1200" cap="none" spc="0" baseline="0" dirty="0">
                <a:solidFill>
                  <a:srgbClr val="000000"/>
                </a:solidFill>
                <a:uFillTx/>
                <a:latin typeface="+mj-lt"/>
                <a:ea typeface="Calibri"/>
                <a:cs typeface="Calibri"/>
              </a:rPr>
              <a:t> {</a:t>
            </a:r>
            <a:endParaRPr lang="en-US" sz="1800" b="0" i="0" u="none" strike="noStrike" kern="1200" cap="none" spc="0" baseline="0" dirty="0">
              <a:solidFill>
                <a:srgbClr val="000000"/>
              </a:solidFill>
              <a:uFillTx/>
              <a:latin typeface="+mj-lt"/>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mj-lt"/>
              <a:ea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dirty="0">
                <a:solidFill>
                  <a:srgbClr val="000000"/>
                </a:solidFill>
                <a:uFillTx/>
                <a:latin typeface="+mj-lt"/>
                <a:ea typeface="Calibri"/>
                <a:cs typeface="Calibri"/>
              </a:rPr>
              <a:t>@Component</a:t>
            </a:r>
            <a:endParaRPr lang="en-US" sz="1800" b="0" i="0" u="none" strike="noStrike" kern="1200" cap="none" spc="0" baseline="0" dirty="0">
              <a:solidFill>
                <a:srgbClr val="000000"/>
              </a:solidFill>
              <a:uFillTx/>
              <a:latin typeface="+mj-lt"/>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mj-lt"/>
                <a:ea typeface="Calibri"/>
                <a:cs typeface="Calibri"/>
              </a:rPr>
              <a:t>public class LWapiServiceImpl</a:t>
            </a:r>
            <a:r>
              <a:rPr lang="en-US" sz="1800" b="1" i="0" u="sng" strike="noStrike" kern="1200" cap="none" spc="0" baseline="0" dirty="0">
                <a:solidFill>
                  <a:srgbClr val="000000"/>
                </a:solidFill>
                <a:uFillTx/>
                <a:latin typeface="+mj-lt"/>
                <a:ea typeface="Calibri"/>
                <a:cs typeface="Calibri"/>
              </a:rPr>
              <a:t>Extended</a:t>
            </a:r>
            <a:r>
              <a:rPr lang="en-US" sz="1800" b="0" i="0" u="none" strike="noStrike" kern="1200" cap="none" spc="0" baseline="0" dirty="0">
                <a:solidFill>
                  <a:srgbClr val="000000"/>
                </a:solidFill>
                <a:uFillTx/>
                <a:latin typeface="+mj-lt"/>
                <a:ea typeface="Calibri"/>
                <a:cs typeface="Calibri"/>
              </a:rPr>
              <a:t> implements </a:t>
            </a:r>
            <a:r>
              <a:rPr lang="en-US" sz="1800" b="1" i="0" u="none" strike="noStrike" kern="1200" cap="none" spc="0" baseline="0" dirty="0">
                <a:solidFill>
                  <a:srgbClr val="000000"/>
                </a:solidFill>
                <a:uFillTx/>
                <a:latin typeface="+mj-lt"/>
                <a:ea typeface="Calibri"/>
                <a:cs typeface="Calibri"/>
              </a:rPr>
              <a:t>LWapiService</a:t>
            </a:r>
            <a:r>
              <a:rPr lang="en-US" sz="1800" b="0" i="0" u="none" strike="noStrike" kern="1200" cap="none" spc="0" baseline="0" dirty="0">
                <a:solidFill>
                  <a:srgbClr val="000000"/>
                </a:solidFill>
                <a:uFillTx/>
                <a:latin typeface="+mj-lt"/>
                <a:ea typeface="Calibri"/>
                <a:cs typeface="Calibri"/>
              </a:rPr>
              <a:t> {</a:t>
            </a:r>
            <a:endParaRPr lang="en-US" sz="1800" b="0" i="0" u="none" strike="noStrike" kern="1200" cap="none" spc="0" baseline="0" dirty="0">
              <a:solidFill>
                <a:srgbClr val="000000"/>
              </a:solidFill>
              <a:uFillTx/>
              <a:latin typeface="+mj-lt"/>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mj-lt"/>
              <a:ea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mj-lt"/>
              <a:ea typeface="Calibri"/>
              <a:cs typeface="Calibri"/>
            </a:endParaRPr>
          </a:p>
        </p:txBody>
      </p:sp>
      <p:sp>
        <p:nvSpPr>
          <p:cNvPr id="6" name="Google Shape;818;p56">
            <a:extLst>
              <a:ext uri="{FF2B5EF4-FFF2-40B4-BE49-F238E27FC236}">
                <a16:creationId xmlns:a16="http://schemas.microsoft.com/office/drawing/2014/main" id="{CBD33A1B-F8EC-CC28-7378-7A6741E25B57}"/>
              </a:ext>
            </a:extLst>
          </p:cNvPr>
          <p:cNvSpPr txBox="1"/>
          <p:nvPr/>
        </p:nvSpPr>
        <p:spPr>
          <a:xfrm>
            <a:off x="4513807" y="4345402"/>
            <a:ext cx="7213500" cy="2031321"/>
          </a:xfrm>
          <a:prstGeom prst="rect">
            <a:avLst/>
          </a:prstGeom>
          <a:noFill/>
          <a:ln w="19046" cap="flat">
            <a:solidFill>
              <a:srgbClr val="000000"/>
            </a:solidFill>
            <a:prstDash val="solid"/>
            <a:round/>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mj-lt"/>
                <a:ea typeface="Calibri"/>
                <a:cs typeface="Calibri"/>
              </a:rPr>
              <a:t>@Service</a:t>
            </a:r>
            <a:endParaRPr lang="en-US" sz="1800" b="0" i="0" u="none" strike="noStrike" kern="1200" cap="none" spc="0" baseline="0" dirty="0">
              <a:solidFill>
                <a:srgbClr val="000000"/>
              </a:solidFill>
              <a:uFillTx/>
              <a:latin typeface="+mj-lt"/>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mj-lt"/>
                <a:ea typeface="Calibri"/>
                <a:cs typeface="Calibri"/>
              </a:rPr>
              <a:t>public class CustWalletServiceImpl implements CustWalletService {</a:t>
            </a:r>
            <a:endParaRPr lang="en-US" sz="1800" b="0" i="0" u="none" strike="noStrike" kern="1200" cap="none" spc="0" baseline="0" dirty="0">
              <a:solidFill>
                <a:srgbClr val="000000"/>
              </a:solidFill>
              <a:uFillTx/>
              <a:latin typeface="+mj-lt"/>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mj-lt"/>
              <a:ea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mj-lt"/>
              <a:ea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C00000"/>
                </a:solidFill>
                <a:uFillTx/>
                <a:latin typeface="+mj-lt"/>
                <a:ea typeface="Calibri"/>
                <a:cs typeface="Calibri"/>
              </a:rPr>
              <a:t>@Resource</a:t>
            </a:r>
            <a:endParaRPr lang="en-US" sz="1800" b="0" i="0" u="none" strike="noStrike" kern="1200" cap="none" spc="0" baseline="0" dirty="0">
              <a:solidFill>
                <a:srgbClr val="000000"/>
              </a:solidFill>
              <a:uFillTx/>
              <a:latin typeface="+mj-lt"/>
              <a:ea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mj-lt"/>
                <a:ea typeface="Calibri"/>
                <a:cs typeface="Calibri"/>
              </a:rPr>
              <a:t>private </a:t>
            </a:r>
            <a:r>
              <a:rPr lang="en-US" sz="1800" b="1" i="0" u="none" strike="noStrike" kern="1200" cap="none" spc="0" baseline="0" dirty="0">
                <a:solidFill>
                  <a:srgbClr val="000000"/>
                </a:solidFill>
                <a:uFillTx/>
                <a:latin typeface="+mj-lt"/>
                <a:ea typeface="Calibri"/>
                <a:cs typeface="Calibri"/>
              </a:rPr>
              <a:t>LWapiService</a:t>
            </a:r>
            <a:r>
              <a:rPr lang="en-US" sz="1800" b="0" i="0" u="none" strike="noStrike" kern="1200" cap="none" spc="0" baseline="0" dirty="0">
                <a:solidFill>
                  <a:srgbClr val="000000"/>
                </a:solidFill>
                <a:uFillTx/>
                <a:latin typeface="+mj-lt"/>
                <a:ea typeface="Calibri"/>
                <a:cs typeface="Calibri"/>
              </a:rPr>
              <a:t> service;</a:t>
            </a:r>
            <a:endParaRPr lang="en-US" sz="1800" b="0" i="0" u="none" strike="noStrike" kern="1200" cap="none" spc="0" baseline="0" dirty="0">
              <a:solidFill>
                <a:srgbClr val="000000"/>
              </a:solidFill>
              <a:uFillTx/>
              <a:latin typeface="+mj-lt"/>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mj-lt"/>
              <a:ea typeface="Calibri"/>
              <a:cs typeface="Calibri"/>
            </a:endParaRPr>
          </a:p>
        </p:txBody>
      </p:sp>
      <p:sp>
        <p:nvSpPr>
          <p:cNvPr id="7" name="Google Shape;819;p56">
            <a:extLst>
              <a:ext uri="{FF2B5EF4-FFF2-40B4-BE49-F238E27FC236}">
                <a16:creationId xmlns:a16="http://schemas.microsoft.com/office/drawing/2014/main" id="{44D6E990-6E3A-C8EF-11FC-D0D0CEA208A9}"/>
              </a:ext>
            </a:extLst>
          </p:cNvPr>
          <p:cNvSpPr/>
          <p:nvPr/>
        </p:nvSpPr>
        <p:spPr>
          <a:xfrm>
            <a:off x="6257559" y="4788630"/>
            <a:ext cx="1083728" cy="745071"/>
          </a:xfrm>
          <a:custGeom>
            <a:avLst/>
            <a:gdLst>
              <a:gd name="f0" fmla="val 10800000"/>
              <a:gd name="f1" fmla="val 5400000"/>
              <a:gd name="f2" fmla="val 180"/>
              <a:gd name="f3" fmla="val w"/>
              <a:gd name="f4" fmla="val h"/>
              <a:gd name="f5" fmla="val 0"/>
              <a:gd name="f6" fmla="val 21600"/>
              <a:gd name="f7" fmla="val 10800"/>
              <a:gd name="f8" fmla="val 5800"/>
              <a:gd name="f9" fmla="val 14522"/>
              <a:gd name="f10" fmla="val 14155"/>
              <a:gd name="f11" fmla="val 5325"/>
              <a:gd name="f12" fmla="val 18380"/>
              <a:gd name="f13" fmla="val 4457"/>
              <a:gd name="f14" fmla="val 16702"/>
              <a:gd name="f15" fmla="val 7315"/>
              <a:gd name="f16" fmla="val 21097"/>
              <a:gd name="f17" fmla="val 8137"/>
              <a:gd name="f18" fmla="val 17607"/>
              <a:gd name="f19" fmla="val 10475"/>
              <a:gd name="f20" fmla="val 13290"/>
              <a:gd name="f21" fmla="val 16837"/>
              <a:gd name="f22" fmla="val 12942"/>
              <a:gd name="f23" fmla="val 18145"/>
              <a:gd name="f24" fmla="val 18095"/>
              <a:gd name="f25" fmla="val 14020"/>
              <a:gd name="f26" fmla="val 14457"/>
              <a:gd name="f27" fmla="val 13247"/>
              <a:gd name="f28" fmla="val 19737"/>
              <a:gd name="f29" fmla="val 10532"/>
              <a:gd name="f30" fmla="val 14935"/>
              <a:gd name="f31" fmla="val 8485"/>
              <a:gd name="f32" fmla="val 7715"/>
              <a:gd name="f33" fmla="val 15627"/>
              <a:gd name="f34" fmla="val 4762"/>
              <a:gd name="f35" fmla="val 17617"/>
              <a:gd name="f36" fmla="val 5667"/>
              <a:gd name="f37" fmla="val 13937"/>
              <a:gd name="f38" fmla="val 135"/>
              <a:gd name="f39" fmla="val 14587"/>
              <a:gd name="f40" fmla="val 3722"/>
              <a:gd name="f41" fmla="val 11775"/>
              <a:gd name="f42" fmla="val 8615"/>
              <a:gd name="f43" fmla="val 4627"/>
              <a:gd name="f44" fmla="val 7617"/>
              <a:gd name="f45" fmla="val 370"/>
              <a:gd name="f46" fmla="val 2295"/>
              <a:gd name="f47" fmla="val 7312"/>
              <a:gd name="f48" fmla="val 6320"/>
              <a:gd name="f49" fmla="val 8352"/>
              <a:gd name="f50" fmla="+- 0 0 -360"/>
              <a:gd name="f51" fmla="+- 0 0 -270"/>
              <a:gd name="f52" fmla="+- 0 0 -180"/>
              <a:gd name="f53" fmla="+- 0 0 -90"/>
              <a:gd name="f54" fmla="*/ f3 1 21600"/>
              <a:gd name="f55" fmla="*/ f4 1 21600"/>
              <a:gd name="f56" fmla="+- f6 0 f5"/>
              <a:gd name="f57" fmla="*/ f50 f0 1"/>
              <a:gd name="f58" fmla="*/ f51 f0 1"/>
              <a:gd name="f59" fmla="*/ f52 f0 1"/>
              <a:gd name="f60" fmla="*/ f53 f0 1"/>
              <a:gd name="f61" fmla="*/ f56 1 21600"/>
              <a:gd name="f62" fmla="*/ f56 4627 1"/>
              <a:gd name="f63" fmla="*/ f56 8485 1"/>
              <a:gd name="f64" fmla="*/ f56 16702 1"/>
              <a:gd name="f65" fmla="*/ f56 14522 1"/>
              <a:gd name="f66" fmla="*/ f56 6320 1"/>
              <a:gd name="f67" fmla="*/ f56 8615 1"/>
              <a:gd name="f68" fmla="*/ f56 13937 1"/>
              <a:gd name="f69" fmla="*/ f56 13290 1"/>
              <a:gd name="f70" fmla="*/ f57 1 f2"/>
              <a:gd name="f71" fmla="*/ f58 1 f2"/>
              <a:gd name="f72" fmla="*/ f59 1 f2"/>
              <a:gd name="f73" fmla="*/ f60 1 f2"/>
              <a:gd name="f74" fmla="*/ f62 1 21600"/>
              <a:gd name="f75" fmla="*/ f63 1 21600"/>
              <a:gd name="f76" fmla="*/ f64 1 21600"/>
              <a:gd name="f77" fmla="*/ f65 1 21600"/>
              <a:gd name="f78" fmla="*/ f66 1 21600"/>
              <a:gd name="f79" fmla="*/ f67 1 21600"/>
              <a:gd name="f80" fmla="*/ f68 1 21600"/>
              <a:gd name="f81" fmla="*/ f69 1 21600"/>
              <a:gd name="f82" fmla="*/ f5 1 f61"/>
              <a:gd name="f83" fmla="*/ f6 1 f61"/>
              <a:gd name="f84" fmla="+- f70 0 f1"/>
              <a:gd name="f85" fmla="+- f71 0 f1"/>
              <a:gd name="f86" fmla="+- f72 0 f1"/>
              <a:gd name="f87" fmla="+- f73 0 f1"/>
              <a:gd name="f88" fmla="*/ f77 1 f61"/>
              <a:gd name="f89" fmla="*/ f79 1 f61"/>
              <a:gd name="f90" fmla="*/ f75 1 f61"/>
              <a:gd name="f91" fmla="*/ f81 1 f61"/>
              <a:gd name="f92" fmla="*/ f74 1 f61"/>
              <a:gd name="f93" fmla="*/ f76 1 f61"/>
              <a:gd name="f94" fmla="*/ f78 1 f61"/>
              <a:gd name="f95" fmla="*/ f80 1 f61"/>
              <a:gd name="f96" fmla="*/ f82 f55 1"/>
              <a:gd name="f97" fmla="*/ f82 f54 1"/>
              <a:gd name="f98" fmla="*/ f83 f55 1"/>
              <a:gd name="f99" fmla="*/ f83 f54 1"/>
              <a:gd name="f100" fmla="*/ f92 f54 1"/>
              <a:gd name="f101" fmla="*/ f93 f54 1"/>
              <a:gd name="f102" fmla="*/ f95 f55 1"/>
              <a:gd name="f103" fmla="*/ f94 f55 1"/>
              <a:gd name="f104" fmla="*/ f88 f54 1"/>
              <a:gd name="f105" fmla="*/ f89 f55 1"/>
              <a:gd name="f106" fmla="*/ f90 f54 1"/>
              <a:gd name="f107" fmla="*/ f91 f55 1"/>
            </a:gdLst>
            <a:ahLst/>
            <a:cxnLst>
              <a:cxn ang="3cd4">
                <a:pos x="hc" y="t"/>
              </a:cxn>
              <a:cxn ang="0">
                <a:pos x="r" y="vc"/>
              </a:cxn>
              <a:cxn ang="cd4">
                <a:pos x="hc" y="b"/>
              </a:cxn>
              <a:cxn ang="cd2">
                <a:pos x="l" y="vc"/>
              </a:cxn>
              <a:cxn ang="f84">
                <a:pos x="f104" y="f96"/>
              </a:cxn>
              <a:cxn ang="f85">
                <a:pos x="f97" y="f105"/>
              </a:cxn>
              <a:cxn ang="f86">
                <a:pos x="f106" y="f98"/>
              </a:cxn>
              <a:cxn ang="f87">
                <a:pos x="f99" y="f107"/>
              </a:cxn>
            </a:cxnLst>
            <a:rect l="f100" t="f103" r="f101" b="f102"/>
            <a:pathLst>
              <a:path w="21600" h="21600">
                <a:moveTo>
                  <a:pt x="f7" y="f8"/>
                </a:moveTo>
                <a:lnTo>
                  <a:pt x="f9" y="f5"/>
                </a:lnTo>
                <a:lnTo>
                  <a:pt x="f10" y="f11"/>
                </a:lnTo>
                <a:lnTo>
                  <a:pt x="f12" y="f13"/>
                </a:lnTo>
                <a:lnTo>
                  <a:pt x="f14" y="f15"/>
                </a:lnTo>
                <a:lnTo>
                  <a:pt x="f16" y="f17"/>
                </a:lnTo>
                <a:lnTo>
                  <a:pt x="f18" y="f19"/>
                </a:lnTo>
                <a:lnTo>
                  <a:pt x="f6" y="f20"/>
                </a:lnTo>
                <a:lnTo>
                  <a:pt x="f21" y="f22"/>
                </a:lnTo>
                <a:lnTo>
                  <a:pt x="f23" y="f24"/>
                </a:lnTo>
                <a:lnTo>
                  <a:pt x="f25" y="f26"/>
                </a:lnTo>
                <a:lnTo>
                  <a:pt x="f27" y="f28"/>
                </a:lnTo>
                <a:lnTo>
                  <a:pt x="f29" y="f30"/>
                </a:lnTo>
                <a:lnTo>
                  <a:pt x="f31" y="f6"/>
                </a:lnTo>
                <a:lnTo>
                  <a:pt x="f32" y="f33"/>
                </a:lnTo>
                <a:lnTo>
                  <a:pt x="f34" y="f35"/>
                </a:lnTo>
                <a:lnTo>
                  <a:pt x="f36" y="f37"/>
                </a:lnTo>
                <a:lnTo>
                  <a:pt x="f38" y="f39"/>
                </a:lnTo>
                <a:lnTo>
                  <a:pt x="f40" y="f41"/>
                </a:lnTo>
                <a:lnTo>
                  <a:pt x="f5" y="f42"/>
                </a:lnTo>
                <a:lnTo>
                  <a:pt x="f43" y="f44"/>
                </a:lnTo>
                <a:lnTo>
                  <a:pt x="f45" y="f46"/>
                </a:lnTo>
                <a:lnTo>
                  <a:pt x="f47" y="f48"/>
                </a:lnTo>
                <a:lnTo>
                  <a:pt x="f49" y="f46"/>
                </a:lnTo>
                <a:close/>
              </a:path>
            </a:pathLst>
          </a:custGeom>
          <a:solidFill>
            <a:srgbClr val="4472C4"/>
          </a:solidFill>
          <a:ln w="25402" cap="flat">
            <a:solidFill>
              <a:srgbClr val="AE5E00"/>
            </a:solidFill>
            <a:prstDash val="solid"/>
            <a:round/>
          </a:ln>
        </p:spPr>
        <p:txBody>
          <a:bodyPr vert="horz" wrap="square" lIns="91421" tIns="45701" rIns="91421" bIns="45701"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Arial"/>
                <a:ea typeface="Arial"/>
                <a:cs typeface="Arial"/>
              </a:rPr>
              <a:t>?</a:t>
            </a:r>
            <a:endParaRPr lang="en-US" sz="1800" b="0" i="0" u="none" strike="noStrike" kern="1200" cap="none" spc="0" baseline="0">
              <a:solidFill>
                <a:srgbClr val="000000"/>
              </a:solidFill>
              <a:uFillTx/>
              <a:latin typeface="Calibri"/>
            </a:endParaRPr>
          </a:p>
        </p:txBody>
      </p:sp>
      <p:sp>
        <p:nvSpPr>
          <p:cNvPr id="8" name="Google Shape;820;p56">
            <a:extLst>
              <a:ext uri="{FF2B5EF4-FFF2-40B4-BE49-F238E27FC236}">
                <a16:creationId xmlns:a16="http://schemas.microsoft.com/office/drawing/2014/main" id="{E7691BEA-9D28-E88D-69BC-433FEE8B63E5}"/>
              </a:ext>
            </a:extLst>
          </p:cNvPr>
          <p:cNvSpPr txBox="1"/>
          <p:nvPr/>
        </p:nvSpPr>
        <p:spPr>
          <a:xfrm rot="1579817">
            <a:off x="7925213" y="5331674"/>
            <a:ext cx="1191627" cy="369335"/>
          </a:xfrm>
          <a:prstGeom prst="rect">
            <a:avLst/>
          </a:prstGeom>
          <a:noFill/>
          <a:ln w="19046" cap="flat">
            <a:solidFill>
              <a:srgbClr val="000000"/>
            </a:solidFill>
            <a:prstDash val="solid"/>
            <a:round/>
          </a:ln>
        </p:spPr>
        <p:txBody>
          <a:bodyPr vert="horz" wrap="square" lIns="91421" tIns="45701" rIns="91421" bIns="45701"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FF0000"/>
                </a:solidFill>
                <a:uFillTx/>
                <a:latin typeface="Calibri"/>
                <a:ea typeface="Calibri"/>
                <a:cs typeface="Calibri"/>
              </a:rPr>
              <a:t>Conflict</a:t>
            </a:r>
            <a:endParaRPr lang="en-US" sz="1800" b="0" i="0" u="none" strike="noStrike" kern="1200" cap="none" spc="0" baseline="0">
              <a:solidFill>
                <a:srgbClr val="000000"/>
              </a:solidFill>
              <a:uFillTx/>
              <a:latin typeface="Calibri"/>
            </a:endParaRPr>
          </a:p>
        </p:txBody>
      </p:sp>
      <p:sp>
        <p:nvSpPr>
          <p:cNvPr id="9" name="Rectangle 4">
            <a:extLst>
              <a:ext uri="{FF2B5EF4-FFF2-40B4-BE49-F238E27FC236}">
                <a16:creationId xmlns:a16="http://schemas.microsoft.com/office/drawing/2014/main" id="{C99D03BB-3288-8F27-08BE-C6A95A94DB33}"/>
              </a:ext>
            </a:extLst>
          </p:cNvPr>
          <p:cNvSpPr/>
          <p:nvPr/>
        </p:nvSpPr>
        <p:spPr>
          <a:xfrm>
            <a:off x="837712" y="3429000"/>
            <a:ext cx="2975495" cy="461665"/>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0" cap="none" spc="0" baseline="0" dirty="0">
                <a:solidFill>
                  <a:srgbClr val="000000"/>
                </a:solidFill>
                <a:uFillTx/>
                <a:latin typeface="+mj-lt"/>
              </a:rPr>
              <a:t>Spring Core Container </a:t>
            </a:r>
            <a:endParaRPr lang="en-US" sz="2400" b="0" i="0" u="none" strike="noStrike" kern="1200" cap="none" spc="0" baseline="0" dirty="0">
              <a:solidFill>
                <a:srgbClr val="000000"/>
              </a:solidFill>
              <a:uFillTx/>
              <a:latin typeface="+mj-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2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8B6F5-09B0-F5BD-5071-C7AA8758D31B}"/>
              </a:ext>
            </a:extLst>
          </p:cNvPr>
          <p:cNvSpPr txBox="1">
            <a:spLocks noGrp="1"/>
          </p:cNvSpPr>
          <p:nvPr>
            <p:ph type="title"/>
          </p:nvPr>
        </p:nvSpPr>
        <p:spPr>
          <a:xfrm>
            <a:off x="643472" y="623392"/>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6A5A5D7A-E3D5-1927-9F9B-001FEE1F2CBF}"/>
              </a:ext>
            </a:extLst>
          </p:cNvPr>
          <p:cNvCxnSpPr/>
          <p:nvPr/>
        </p:nvCxnSpPr>
        <p:spPr>
          <a:xfrm>
            <a:off x="4289368" y="1118320"/>
            <a:ext cx="7662388" cy="0"/>
          </a:xfrm>
          <a:prstGeom prst="straightConnector1">
            <a:avLst/>
          </a:prstGeom>
          <a:noFill/>
          <a:ln w="6345" cap="flat">
            <a:solidFill>
              <a:srgbClr val="4472C4"/>
            </a:solidFill>
            <a:prstDash val="solid"/>
            <a:miter/>
          </a:ln>
        </p:spPr>
      </p:cxnSp>
      <p:sp>
        <p:nvSpPr>
          <p:cNvPr id="4" name="TextBox 7">
            <a:extLst>
              <a:ext uri="{FF2B5EF4-FFF2-40B4-BE49-F238E27FC236}">
                <a16:creationId xmlns:a16="http://schemas.microsoft.com/office/drawing/2014/main" id="{B1F42C98-65B1-580C-1A63-13E644B7BA76}"/>
              </a:ext>
            </a:extLst>
          </p:cNvPr>
          <p:cNvSpPr txBox="1"/>
          <p:nvPr/>
        </p:nvSpPr>
        <p:spPr>
          <a:xfrm>
            <a:off x="4289368" y="786475"/>
            <a:ext cx="2563492" cy="42472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2400" b="1" i="0" u="none" strike="noStrike" kern="0" cap="none" spc="0" baseline="0" dirty="0">
                <a:solidFill>
                  <a:srgbClr val="C55A11"/>
                </a:solidFill>
                <a:uFillTx/>
                <a:latin typeface="+mj-lt"/>
              </a:rPr>
              <a:t>Injection By Name</a:t>
            </a:r>
          </a:p>
        </p:txBody>
      </p:sp>
      <p:sp>
        <p:nvSpPr>
          <p:cNvPr id="5" name="Google Shape;830;p57">
            <a:extLst>
              <a:ext uri="{FF2B5EF4-FFF2-40B4-BE49-F238E27FC236}">
                <a16:creationId xmlns:a16="http://schemas.microsoft.com/office/drawing/2014/main" id="{47B060BE-E47E-01D8-9E0E-E7960B1EF51B}"/>
              </a:ext>
            </a:extLst>
          </p:cNvPr>
          <p:cNvSpPr txBox="1"/>
          <p:nvPr/>
        </p:nvSpPr>
        <p:spPr>
          <a:xfrm>
            <a:off x="4784890" y="1304080"/>
            <a:ext cx="6763633" cy="2308286"/>
          </a:xfrm>
          <a:prstGeom prst="rect">
            <a:avLst/>
          </a:prstGeom>
          <a:noFill/>
          <a:ln w="9528" cap="flat">
            <a:solidFill>
              <a:srgbClr val="000000"/>
            </a:solidFill>
            <a:prstDash val="solid"/>
            <a:round/>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dirty="0">
                <a:solidFill>
                  <a:srgbClr val="C00000"/>
                </a:solidFill>
                <a:uFillTx/>
                <a:latin typeface="+mj-lt"/>
                <a:ea typeface="Calibri"/>
                <a:cs typeface="Calibri"/>
              </a:rPr>
              <a:t>Injection By Name</a:t>
            </a:r>
            <a:r>
              <a:rPr lang="en-US" sz="1800" b="0" i="0" u="none" strike="noStrike" kern="1200" cap="none" spc="0" baseline="0" dirty="0">
                <a:solidFill>
                  <a:srgbClr val="000000"/>
                </a:solidFill>
                <a:uFillTx/>
                <a:latin typeface="+mj-lt"/>
                <a:ea typeface="Calibri"/>
                <a:cs typeface="Calibri"/>
              </a:rPr>
              <a:t> – Whenever there are few candidates for DI:</a:t>
            </a:r>
            <a:endParaRPr lang="en-US" sz="1800" b="0" i="0" u="none" strike="noStrike" kern="1200" cap="none" spc="0" baseline="0" dirty="0">
              <a:solidFill>
                <a:srgbClr val="000000"/>
              </a:solidFill>
              <a:uFillTx/>
              <a:latin typeface="+mj-lt"/>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mj-lt"/>
              <a:ea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dirty="0">
                <a:solidFill>
                  <a:srgbClr val="000000"/>
                </a:solidFill>
                <a:uFillTx/>
                <a:latin typeface="+mj-lt"/>
                <a:ea typeface="Calibri"/>
                <a:cs typeface="Calibri"/>
              </a:rPr>
              <a:t>@Component("LWapiClientBean_A")</a:t>
            </a:r>
            <a:endParaRPr lang="en-US" sz="1800" b="0" i="0" u="none" strike="noStrike" kern="1200" cap="none" spc="0" baseline="0" dirty="0">
              <a:solidFill>
                <a:srgbClr val="000000"/>
              </a:solidFill>
              <a:uFillTx/>
              <a:latin typeface="+mj-lt"/>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mj-lt"/>
                <a:ea typeface="Calibri"/>
                <a:cs typeface="Calibri"/>
              </a:rPr>
              <a:t>public class LWapiServiceImpl</a:t>
            </a:r>
            <a:r>
              <a:rPr lang="en-US" sz="1800" b="1" i="0" u="sng" strike="noStrike" kern="1200" cap="none" spc="0" baseline="0" dirty="0">
                <a:solidFill>
                  <a:srgbClr val="000000"/>
                </a:solidFill>
                <a:uFillTx/>
                <a:latin typeface="+mj-lt"/>
                <a:ea typeface="Calibri"/>
                <a:cs typeface="Calibri"/>
              </a:rPr>
              <a:t>Basic</a:t>
            </a:r>
            <a:r>
              <a:rPr lang="en-US" sz="1800" b="0" i="0" u="none" strike="noStrike" kern="1200" cap="none" spc="0" baseline="0" dirty="0">
                <a:solidFill>
                  <a:srgbClr val="000000"/>
                </a:solidFill>
                <a:uFillTx/>
                <a:latin typeface="+mj-lt"/>
                <a:ea typeface="Calibri"/>
                <a:cs typeface="Calibri"/>
              </a:rPr>
              <a:t>       implements </a:t>
            </a:r>
            <a:r>
              <a:rPr lang="en-US" sz="1800" b="1" i="0" u="none" strike="noStrike" kern="1200" cap="none" spc="0" baseline="0" dirty="0">
                <a:solidFill>
                  <a:srgbClr val="000000"/>
                </a:solidFill>
                <a:uFillTx/>
                <a:latin typeface="+mj-lt"/>
                <a:ea typeface="Calibri"/>
                <a:cs typeface="Calibri"/>
              </a:rPr>
              <a:t>LWapiService</a:t>
            </a:r>
            <a:r>
              <a:rPr lang="en-US" sz="1800" b="0" i="0" u="none" strike="noStrike" kern="1200" cap="none" spc="0" baseline="0" dirty="0">
                <a:solidFill>
                  <a:srgbClr val="000000"/>
                </a:solidFill>
                <a:uFillTx/>
                <a:latin typeface="+mj-lt"/>
                <a:ea typeface="Calibri"/>
                <a:cs typeface="Calibri"/>
              </a:rPr>
              <a:t> {</a:t>
            </a:r>
            <a:endParaRPr lang="en-US" sz="1800" b="0" i="0" u="none" strike="noStrike" kern="1200" cap="none" spc="0" baseline="0" dirty="0">
              <a:solidFill>
                <a:srgbClr val="000000"/>
              </a:solidFill>
              <a:uFillTx/>
              <a:latin typeface="+mj-lt"/>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mj-lt"/>
              <a:ea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dirty="0">
                <a:solidFill>
                  <a:srgbClr val="000000"/>
                </a:solidFill>
                <a:uFillTx/>
                <a:latin typeface="+mj-lt"/>
                <a:ea typeface="Calibri"/>
                <a:cs typeface="Calibri"/>
              </a:rPr>
              <a:t>@Component("LWapiClientBean_B")</a:t>
            </a:r>
            <a:endParaRPr lang="en-US" sz="1800" b="0" i="0" u="none" strike="noStrike" kern="1200" cap="none" spc="0" baseline="0" dirty="0">
              <a:solidFill>
                <a:srgbClr val="000000"/>
              </a:solidFill>
              <a:uFillTx/>
              <a:latin typeface="+mj-lt"/>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mj-lt"/>
                <a:ea typeface="Calibri"/>
                <a:cs typeface="Calibri"/>
              </a:rPr>
              <a:t>public class LWapiServiceImpl</a:t>
            </a:r>
            <a:r>
              <a:rPr lang="en-US" sz="1800" b="1" i="0" u="sng" strike="noStrike" kern="1200" cap="none" spc="0" baseline="0" dirty="0">
                <a:solidFill>
                  <a:srgbClr val="000000"/>
                </a:solidFill>
                <a:uFillTx/>
                <a:latin typeface="+mj-lt"/>
                <a:ea typeface="Calibri"/>
                <a:cs typeface="Calibri"/>
              </a:rPr>
              <a:t>Extended</a:t>
            </a:r>
            <a:r>
              <a:rPr lang="en-US" sz="1800" b="0" i="0" u="none" strike="noStrike" kern="1200" cap="none" spc="0" baseline="0" dirty="0">
                <a:solidFill>
                  <a:srgbClr val="000000"/>
                </a:solidFill>
                <a:uFillTx/>
                <a:latin typeface="+mj-lt"/>
                <a:ea typeface="Calibri"/>
                <a:cs typeface="Calibri"/>
              </a:rPr>
              <a:t> implements </a:t>
            </a:r>
            <a:r>
              <a:rPr lang="en-US" sz="1800" b="1" i="0" u="none" strike="noStrike" kern="1200" cap="none" spc="0" baseline="0" dirty="0">
                <a:solidFill>
                  <a:srgbClr val="000000"/>
                </a:solidFill>
                <a:uFillTx/>
                <a:latin typeface="+mj-lt"/>
                <a:ea typeface="Calibri"/>
                <a:cs typeface="Calibri"/>
              </a:rPr>
              <a:t>LWapiService</a:t>
            </a:r>
            <a:r>
              <a:rPr lang="en-US" sz="1800" b="0" i="0" u="none" strike="noStrike" kern="1200" cap="none" spc="0" baseline="0" dirty="0">
                <a:solidFill>
                  <a:srgbClr val="000000"/>
                </a:solidFill>
                <a:uFillTx/>
                <a:latin typeface="+mj-lt"/>
                <a:ea typeface="Calibri"/>
                <a:cs typeface="Calibri"/>
              </a:rPr>
              <a:t> {</a:t>
            </a:r>
            <a:endParaRPr lang="en-US" sz="1800" b="0" i="0" u="none" strike="noStrike" kern="1200" cap="none" spc="0" baseline="0" dirty="0">
              <a:solidFill>
                <a:srgbClr val="000000"/>
              </a:solidFill>
              <a:uFillTx/>
              <a:latin typeface="+mj-lt"/>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mj-lt"/>
              <a:ea typeface="Calibri"/>
              <a:cs typeface="Calibri"/>
            </a:endParaRPr>
          </a:p>
        </p:txBody>
      </p:sp>
      <p:sp>
        <p:nvSpPr>
          <p:cNvPr id="6" name="Google Shape;831;p57">
            <a:extLst>
              <a:ext uri="{FF2B5EF4-FFF2-40B4-BE49-F238E27FC236}">
                <a16:creationId xmlns:a16="http://schemas.microsoft.com/office/drawing/2014/main" id="{C21CE82F-BE27-E20A-DB72-E33D3D017F48}"/>
              </a:ext>
            </a:extLst>
          </p:cNvPr>
          <p:cNvSpPr txBox="1"/>
          <p:nvPr/>
        </p:nvSpPr>
        <p:spPr>
          <a:xfrm>
            <a:off x="4784890" y="4736482"/>
            <a:ext cx="6671334" cy="1754288"/>
          </a:xfrm>
          <a:prstGeom prst="rect">
            <a:avLst/>
          </a:prstGeom>
          <a:noFill/>
          <a:ln w="9528" cap="flat">
            <a:solidFill>
              <a:srgbClr val="000000"/>
            </a:solidFill>
            <a:prstDash val="solid"/>
            <a:round/>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b="0" i="0" u="none" strike="noStrike" kern="1200" cap="none" spc="0" baseline="0" dirty="0">
                <a:solidFill>
                  <a:srgbClr val="000000"/>
                </a:solidFill>
                <a:uFillTx/>
                <a:latin typeface="+mj-lt"/>
                <a:ea typeface="Calibri"/>
                <a:cs typeface="Calibri"/>
              </a:rPr>
              <a:t>@Service</a:t>
            </a:r>
            <a:endParaRPr lang="en-US" b="0" i="0" u="none" strike="noStrike" kern="1200" cap="none" spc="0" baseline="0" dirty="0">
              <a:solidFill>
                <a:srgbClr val="000000"/>
              </a:solidFill>
              <a:uFillTx/>
              <a:latin typeface="+mj-lt"/>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b="0" i="0" u="none" strike="noStrike" kern="1200" cap="none" spc="0" baseline="0" dirty="0">
                <a:solidFill>
                  <a:srgbClr val="000000"/>
                </a:solidFill>
                <a:uFillTx/>
                <a:latin typeface="+mj-lt"/>
                <a:ea typeface="Calibri"/>
                <a:cs typeface="Calibri"/>
              </a:rPr>
              <a:t>public class CustWalletServiceImpl implements CustWalletService {</a:t>
            </a:r>
            <a:endParaRPr lang="en-US" b="0" i="0" u="none" strike="noStrike" kern="1200" cap="none" spc="0" baseline="0" dirty="0">
              <a:solidFill>
                <a:srgbClr val="000000"/>
              </a:solidFill>
              <a:uFillTx/>
              <a:latin typeface="+mj-lt"/>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b="0" i="0" u="none" strike="noStrike" kern="1200" cap="none" spc="0" baseline="0" dirty="0">
              <a:solidFill>
                <a:srgbClr val="000000"/>
              </a:solidFill>
              <a:uFillTx/>
              <a:latin typeface="+mj-lt"/>
              <a:ea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b="0" i="0" u="none" strike="noStrike" kern="1200" cap="none" spc="0" baseline="0" dirty="0">
                <a:solidFill>
                  <a:srgbClr val="000000"/>
                </a:solidFill>
                <a:uFillTx/>
                <a:latin typeface="+mj-lt"/>
                <a:ea typeface="Calibri"/>
                <a:cs typeface="Calibri"/>
              </a:rPr>
              <a:t>  </a:t>
            </a:r>
            <a:r>
              <a:rPr lang="en-US" b="0" i="0" u="none" strike="noStrike" kern="1200" cap="none" spc="0" baseline="0" dirty="0">
                <a:solidFill>
                  <a:srgbClr val="C00000"/>
                </a:solidFill>
                <a:uFillTx/>
                <a:latin typeface="+mj-lt"/>
                <a:ea typeface="Calibri"/>
                <a:cs typeface="Calibri"/>
              </a:rPr>
              <a:t>@Resource</a:t>
            </a:r>
            <a:r>
              <a:rPr lang="en-US" b="1" i="0" u="none" strike="noStrike" kern="1200" cap="none" spc="0" baseline="0" dirty="0">
                <a:solidFill>
                  <a:srgbClr val="000000"/>
                </a:solidFill>
                <a:uFillTx/>
                <a:latin typeface="+mj-lt"/>
                <a:ea typeface="Calibri"/>
                <a:cs typeface="Calibri"/>
              </a:rPr>
              <a:t>(name="LWapiClientBean_A")</a:t>
            </a:r>
            <a:endParaRPr lang="en-US" b="0" i="0" u="none" strike="noStrike" kern="1200" cap="none" spc="0" baseline="0" dirty="0">
              <a:solidFill>
                <a:srgbClr val="000000"/>
              </a:solidFill>
              <a:uFillTx/>
              <a:latin typeface="+mj-lt"/>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b="0" i="0" u="none" strike="noStrike" kern="1200" cap="none" spc="0" baseline="0" dirty="0">
                <a:solidFill>
                  <a:srgbClr val="000000"/>
                </a:solidFill>
                <a:uFillTx/>
                <a:latin typeface="+mj-lt"/>
                <a:ea typeface="Calibri"/>
                <a:cs typeface="Calibri"/>
              </a:rPr>
              <a:t>   private </a:t>
            </a:r>
            <a:r>
              <a:rPr lang="en-US" b="1" i="0" u="none" strike="noStrike" kern="1200" cap="none" spc="0" baseline="0" dirty="0">
                <a:solidFill>
                  <a:srgbClr val="000000"/>
                </a:solidFill>
                <a:uFillTx/>
                <a:latin typeface="+mj-lt"/>
                <a:ea typeface="Calibri"/>
                <a:cs typeface="Calibri"/>
              </a:rPr>
              <a:t>LWapiService</a:t>
            </a:r>
            <a:r>
              <a:rPr lang="en-US" b="0" i="0" u="none" strike="noStrike" kern="1200" cap="none" spc="0" baseline="0" dirty="0">
                <a:solidFill>
                  <a:srgbClr val="000000"/>
                </a:solidFill>
                <a:uFillTx/>
                <a:latin typeface="+mj-lt"/>
                <a:ea typeface="Calibri"/>
                <a:cs typeface="Calibri"/>
              </a:rPr>
              <a:t> service;</a:t>
            </a:r>
            <a:endParaRPr lang="en-US" b="0" i="0" u="none" strike="noStrike" kern="1200" cap="none" spc="0" baseline="0" dirty="0">
              <a:solidFill>
                <a:srgbClr val="000000"/>
              </a:solidFill>
              <a:uFillTx/>
              <a:latin typeface="+mj-lt"/>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b="0" i="0" u="none" strike="noStrike" kern="1200" cap="none" spc="0" baseline="0" dirty="0">
              <a:solidFill>
                <a:srgbClr val="000000"/>
              </a:solidFill>
              <a:uFillTx/>
              <a:latin typeface="+mj-lt"/>
              <a:ea typeface="Calibri"/>
              <a:cs typeface="Calibri"/>
            </a:endParaRPr>
          </a:p>
        </p:txBody>
      </p:sp>
      <p:sp>
        <p:nvSpPr>
          <p:cNvPr id="7" name="Google Shape;832;p57">
            <a:extLst>
              <a:ext uri="{FF2B5EF4-FFF2-40B4-BE49-F238E27FC236}">
                <a16:creationId xmlns:a16="http://schemas.microsoft.com/office/drawing/2014/main" id="{A07586D5-4225-4A61-7AC2-89EA47116D8D}"/>
              </a:ext>
            </a:extLst>
          </p:cNvPr>
          <p:cNvSpPr txBox="1"/>
          <p:nvPr/>
        </p:nvSpPr>
        <p:spPr>
          <a:xfrm rot="1579817">
            <a:off x="9511157" y="5416537"/>
            <a:ext cx="1578958" cy="646288"/>
          </a:xfrm>
          <a:prstGeom prst="rect">
            <a:avLst/>
          </a:prstGeom>
          <a:noFill/>
          <a:ln w="19046" cap="flat">
            <a:solidFill>
              <a:srgbClr val="000000"/>
            </a:solidFill>
            <a:prstDash val="solid"/>
            <a:round/>
          </a:ln>
        </p:spPr>
        <p:txBody>
          <a:bodyPr vert="horz" wrap="square" lIns="91421" tIns="45701" rIns="91421" bIns="45701"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B050"/>
                </a:solidFill>
                <a:uFillTx/>
                <a:latin typeface="Calibri"/>
                <a:ea typeface="Calibri"/>
                <a:cs typeface="Calibri"/>
              </a:rPr>
              <a:t>Conflict Resolved</a:t>
            </a:r>
            <a:endParaRPr lang="en-US" sz="1800" b="0" i="0" u="none" strike="noStrike" kern="1200" cap="none" spc="0" baseline="0">
              <a:solidFill>
                <a:srgbClr val="000000"/>
              </a:solidFill>
              <a:uFillTx/>
              <a:latin typeface="Calibri"/>
            </a:endParaRPr>
          </a:p>
        </p:txBody>
      </p:sp>
      <p:sp>
        <p:nvSpPr>
          <p:cNvPr id="8" name="Rectangle 4">
            <a:extLst>
              <a:ext uri="{FF2B5EF4-FFF2-40B4-BE49-F238E27FC236}">
                <a16:creationId xmlns:a16="http://schemas.microsoft.com/office/drawing/2014/main" id="{63E2C321-C8F8-27AF-D2C8-F9F91B192973}"/>
              </a:ext>
            </a:extLst>
          </p:cNvPr>
          <p:cNvSpPr/>
          <p:nvPr/>
        </p:nvSpPr>
        <p:spPr>
          <a:xfrm>
            <a:off x="837712" y="3429000"/>
            <a:ext cx="2975495" cy="461665"/>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0" cap="none" spc="0" baseline="0" dirty="0">
                <a:solidFill>
                  <a:srgbClr val="000000"/>
                </a:solidFill>
                <a:uFillTx/>
                <a:latin typeface="+mj-lt"/>
              </a:rPr>
              <a:t>Spring Core Container </a:t>
            </a:r>
            <a:endParaRPr lang="en-US" sz="2400" b="0" i="0" u="none" strike="noStrike" kern="1200" cap="none" spc="0" baseline="0" dirty="0">
              <a:solidFill>
                <a:srgbClr val="000000"/>
              </a:solidFill>
              <a:uFillTx/>
              <a:latin typeface="+mj-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2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C5997-67A8-A0D8-494B-B572DC56B639}"/>
              </a:ext>
            </a:extLst>
          </p:cNvPr>
          <p:cNvSpPr txBox="1">
            <a:spLocks noGrp="1"/>
          </p:cNvSpPr>
          <p:nvPr>
            <p:ph type="title"/>
          </p:nvPr>
        </p:nvSpPr>
        <p:spPr>
          <a:xfrm>
            <a:off x="643472" y="623392"/>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FBB0BCF3-6C1C-ED7D-4A80-FAD3E8EC8998}"/>
              </a:ext>
            </a:extLst>
          </p:cNvPr>
          <p:cNvCxnSpPr/>
          <p:nvPr/>
        </p:nvCxnSpPr>
        <p:spPr>
          <a:xfrm>
            <a:off x="4289368" y="1324307"/>
            <a:ext cx="7662388" cy="0"/>
          </a:xfrm>
          <a:prstGeom prst="straightConnector1">
            <a:avLst/>
          </a:prstGeom>
          <a:noFill/>
          <a:ln w="6345" cap="flat">
            <a:solidFill>
              <a:srgbClr val="4472C4"/>
            </a:solidFill>
            <a:prstDash val="solid"/>
            <a:miter/>
          </a:ln>
        </p:spPr>
      </p:cxnSp>
      <p:sp>
        <p:nvSpPr>
          <p:cNvPr id="4" name="TextBox 7">
            <a:extLst>
              <a:ext uri="{FF2B5EF4-FFF2-40B4-BE49-F238E27FC236}">
                <a16:creationId xmlns:a16="http://schemas.microsoft.com/office/drawing/2014/main" id="{F1C9EF73-F3C9-787E-6ECF-0672E3DFA21E}"/>
              </a:ext>
            </a:extLst>
          </p:cNvPr>
          <p:cNvSpPr txBox="1"/>
          <p:nvPr/>
        </p:nvSpPr>
        <p:spPr>
          <a:xfrm>
            <a:off x="4213820" y="1010503"/>
            <a:ext cx="2545570" cy="42472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2400" b="1" i="0" u="none" strike="noStrike" kern="0" cap="none" spc="0" baseline="0" dirty="0">
                <a:solidFill>
                  <a:srgbClr val="C55A11"/>
                </a:solidFill>
                <a:uFillTx/>
                <a:latin typeface="+mj-lt"/>
              </a:rPr>
              <a:t>Injection By Name</a:t>
            </a:r>
          </a:p>
        </p:txBody>
      </p:sp>
      <p:sp>
        <p:nvSpPr>
          <p:cNvPr id="5" name="Google Shape;842;p58">
            <a:extLst>
              <a:ext uri="{FF2B5EF4-FFF2-40B4-BE49-F238E27FC236}">
                <a16:creationId xmlns:a16="http://schemas.microsoft.com/office/drawing/2014/main" id="{B11B2AC7-1044-4BCF-96BA-2F1B56855F71}"/>
              </a:ext>
            </a:extLst>
          </p:cNvPr>
          <p:cNvSpPr txBox="1"/>
          <p:nvPr/>
        </p:nvSpPr>
        <p:spPr>
          <a:xfrm>
            <a:off x="4526828" y="1572411"/>
            <a:ext cx="6593738" cy="2304928"/>
          </a:xfrm>
          <a:prstGeom prst="rect">
            <a:avLst/>
          </a:prstGeom>
          <a:noFill/>
          <a:ln w="9528" cap="flat">
            <a:solidFill>
              <a:srgbClr val="000000"/>
            </a:solidFill>
            <a:prstDash val="solid"/>
            <a:round/>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778" b="1" i="0" u="none" strike="noStrike" kern="1200" cap="none" spc="0" baseline="0" dirty="0">
                <a:solidFill>
                  <a:srgbClr val="C00000"/>
                </a:solidFill>
                <a:uFillTx/>
                <a:latin typeface="Calibri"/>
                <a:ea typeface="Calibri"/>
                <a:cs typeface="Calibri"/>
              </a:rPr>
              <a:t>Injection By Name</a:t>
            </a:r>
            <a:r>
              <a:rPr lang="en-US" sz="1778" b="0" i="0" u="none" strike="noStrike" kern="1200" cap="none" spc="0" baseline="0" dirty="0">
                <a:solidFill>
                  <a:srgbClr val="000000"/>
                </a:solidFill>
                <a:uFillTx/>
                <a:latin typeface="Calibri"/>
                <a:ea typeface="Calibri"/>
                <a:cs typeface="Calibri"/>
              </a:rPr>
              <a:t> – @Autowired  +  </a:t>
            </a:r>
            <a:r>
              <a:rPr lang="en-US" sz="1778" b="1" i="0" u="none" strike="noStrike" kern="1200" cap="none" spc="0" baseline="0" dirty="0">
                <a:solidFill>
                  <a:srgbClr val="C00000"/>
                </a:solidFill>
                <a:uFillTx/>
                <a:latin typeface="Calibri"/>
                <a:ea typeface="Calibri"/>
                <a:cs typeface="Calibri"/>
              </a:rPr>
              <a:t>@Qualifier</a:t>
            </a:r>
            <a:endParaRPr lang="en-US" sz="1778" b="0" i="0" u="none" strike="noStrike" kern="1200" cap="none" spc="0" baseline="0" dirty="0">
              <a:solidFill>
                <a:srgbClr val="C00000"/>
              </a:solidFill>
              <a:uFillTx/>
              <a:latin typeface="Calibri"/>
              <a:ea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Calibri"/>
              <a:ea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dirty="0">
                <a:solidFill>
                  <a:srgbClr val="000000"/>
                </a:solidFill>
                <a:uFillTx/>
                <a:latin typeface="Calibri"/>
                <a:ea typeface="Calibri"/>
                <a:cs typeface="Calibri"/>
              </a:rPr>
              <a:t>@Component("LWapiClientBean_A")</a:t>
            </a:r>
            <a:endParaRPr lang="en-US" sz="18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Calibri"/>
                <a:ea typeface="Calibri"/>
                <a:cs typeface="Calibri"/>
              </a:rPr>
              <a:t>public class LWapiServiceImpl</a:t>
            </a:r>
            <a:r>
              <a:rPr lang="en-US" sz="1800" b="1" i="0" u="sng" strike="noStrike" kern="1200" cap="none" spc="0" baseline="0" dirty="0">
                <a:solidFill>
                  <a:srgbClr val="000000"/>
                </a:solidFill>
                <a:uFillTx/>
                <a:latin typeface="Calibri"/>
                <a:ea typeface="Calibri"/>
                <a:cs typeface="Calibri"/>
              </a:rPr>
              <a:t>Basic</a:t>
            </a:r>
            <a:r>
              <a:rPr lang="en-US" sz="1800" b="0" i="0" u="none" strike="noStrike" kern="1200" cap="none" spc="0" baseline="0" dirty="0">
                <a:solidFill>
                  <a:srgbClr val="000000"/>
                </a:solidFill>
                <a:uFillTx/>
                <a:latin typeface="Calibri"/>
                <a:ea typeface="Calibri"/>
                <a:cs typeface="Calibri"/>
              </a:rPr>
              <a:t>       implements </a:t>
            </a:r>
            <a:r>
              <a:rPr lang="en-US" sz="1800" b="1" i="0" u="none" strike="noStrike" kern="1200" cap="none" spc="0" baseline="0" dirty="0">
                <a:solidFill>
                  <a:srgbClr val="000000"/>
                </a:solidFill>
                <a:uFillTx/>
                <a:latin typeface="Calibri"/>
                <a:ea typeface="Calibri"/>
                <a:cs typeface="Calibri"/>
              </a:rPr>
              <a:t>LWapiService</a:t>
            </a:r>
            <a:r>
              <a:rPr lang="en-US" sz="1800" b="0" i="0" u="none" strike="noStrike" kern="1200" cap="none" spc="0" baseline="0" dirty="0">
                <a:solidFill>
                  <a:srgbClr val="000000"/>
                </a:solidFill>
                <a:uFillTx/>
                <a:latin typeface="Calibri"/>
                <a:ea typeface="Calibri"/>
                <a:cs typeface="Calibri"/>
              </a:rPr>
              <a:t>{</a:t>
            </a:r>
            <a:endParaRPr lang="en-US" sz="18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Calibri"/>
              <a:ea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dirty="0">
                <a:solidFill>
                  <a:srgbClr val="000000"/>
                </a:solidFill>
                <a:uFillTx/>
                <a:latin typeface="Calibri"/>
                <a:ea typeface="Calibri"/>
                <a:cs typeface="Calibri"/>
              </a:rPr>
              <a:t>@Component("LWapiClientBean_B")</a:t>
            </a:r>
            <a:endParaRPr lang="en-US" sz="18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Calibri"/>
                <a:ea typeface="Calibri"/>
                <a:cs typeface="Calibri"/>
              </a:rPr>
              <a:t>public class LWapiServiceImpl</a:t>
            </a:r>
            <a:r>
              <a:rPr lang="en-US" sz="1800" b="1" i="0" u="sng" strike="noStrike" kern="1200" cap="none" spc="0" baseline="0" dirty="0">
                <a:solidFill>
                  <a:srgbClr val="000000"/>
                </a:solidFill>
                <a:uFillTx/>
                <a:latin typeface="Calibri"/>
                <a:ea typeface="Calibri"/>
                <a:cs typeface="Calibri"/>
              </a:rPr>
              <a:t>Extended</a:t>
            </a:r>
            <a:r>
              <a:rPr lang="en-US" sz="1800" b="0" i="0" u="none" strike="noStrike" kern="1200" cap="none" spc="0" baseline="0" dirty="0">
                <a:solidFill>
                  <a:srgbClr val="000000"/>
                </a:solidFill>
                <a:uFillTx/>
                <a:latin typeface="Calibri"/>
                <a:ea typeface="Calibri"/>
                <a:cs typeface="Calibri"/>
              </a:rPr>
              <a:t> implements </a:t>
            </a:r>
            <a:r>
              <a:rPr lang="en-US" sz="1800" b="1" i="0" u="none" strike="noStrike" kern="1200" cap="none" spc="0" baseline="0" dirty="0">
                <a:solidFill>
                  <a:srgbClr val="000000"/>
                </a:solidFill>
                <a:uFillTx/>
                <a:latin typeface="Calibri"/>
                <a:ea typeface="Calibri"/>
                <a:cs typeface="Calibri"/>
              </a:rPr>
              <a:t>LWapiService</a:t>
            </a:r>
            <a:r>
              <a:rPr lang="en-US" sz="1800" b="0" i="0" u="none" strike="noStrike" kern="1200" cap="none" spc="0" baseline="0" dirty="0">
                <a:solidFill>
                  <a:srgbClr val="000000"/>
                </a:solidFill>
                <a:uFillTx/>
                <a:latin typeface="Calibri"/>
                <a:ea typeface="Calibri"/>
                <a:cs typeface="Calibri"/>
              </a:rPr>
              <a:t>{</a:t>
            </a:r>
            <a:endParaRPr lang="en-US" sz="18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Calibri"/>
              <a:ea typeface="Calibri"/>
              <a:cs typeface="Calibri"/>
            </a:endParaRPr>
          </a:p>
        </p:txBody>
      </p:sp>
      <p:sp>
        <p:nvSpPr>
          <p:cNvPr id="6" name="Google Shape;843;p58">
            <a:extLst>
              <a:ext uri="{FF2B5EF4-FFF2-40B4-BE49-F238E27FC236}">
                <a16:creationId xmlns:a16="http://schemas.microsoft.com/office/drawing/2014/main" id="{2A7302F3-584B-7FBC-7394-6F326C6DCADF}"/>
              </a:ext>
            </a:extLst>
          </p:cNvPr>
          <p:cNvSpPr txBox="1"/>
          <p:nvPr/>
        </p:nvSpPr>
        <p:spPr>
          <a:xfrm>
            <a:off x="4509656" y="4093174"/>
            <a:ext cx="6593738" cy="1754322"/>
          </a:xfrm>
          <a:prstGeom prst="rect">
            <a:avLst/>
          </a:prstGeom>
          <a:noFill/>
          <a:ln w="9528" cap="flat">
            <a:solidFill>
              <a:srgbClr val="000000"/>
            </a:solidFill>
            <a:prstDash val="solid"/>
            <a:round/>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Calibri"/>
                <a:ea typeface="Calibri"/>
                <a:cs typeface="Calibri"/>
              </a:rPr>
              <a:t>@Service</a:t>
            </a:r>
            <a:endParaRPr lang="en-US" sz="18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Calibri"/>
                <a:ea typeface="Calibri"/>
                <a:cs typeface="Calibri"/>
              </a:rPr>
              <a:t>public class CustWalletServiceImpl implements CustWalletService {</a:t>
            </a:r>
            <a:endParaRPr lang="en-US" sz="18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Calibri"/>
              <a:ea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dirty="0">
                <a:solidFill>
                  <a:srgbClr val="C00000"/>
                </a:solidFill>
                <a:uFillTx/>
                <a:latin typeface="Calibri"/>
                <a:ea typeface="Calibri"/>
                <a:cs typeface="Calibri"/>
              </a:rPr>
              <a:t>    @Autowired</a:t>
            </a:r>
            <a:endParaRPr lang="en-US" sz="18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dirty="0">
                <a:solidFill>
                  <a:srgbClr val="000000"/>
                </a:solidFill>
                <a:uFillTx/>
                <a:latin typeface="Calibri"/>
                <a:ea typeface="Calibri"/>
                <a:cs typeface="Calibri"/>
              </a:rPr>
              <a:t>    </a:t>
            </a:r>
            <a:r>
              <a:rPr lang="en-US" sz="1800" b="1" i="0" u="none" strike="noStrike" kern="1200" cap="none" spc="0" baseline="0" dirty="0">
                <a:solidFill>
                  <a:srgbClr val="C00000"/>
                </a:solidFill>
                <a:uFillTx/>
                <a:latin typeface="Calibri"/>
                <a:ea typeface="Calibri"/>
                <a:cs typeface="Calibri"/>
              </a:rPr>
              <a:t>@Qualifier</a:t>
            </a:r>
            <a:r>
              <a:rPr lang="en-US" sz="1800" b="1" i="0" u="none" strike="noStrike" kern="1200" cap="none" spc="0" baseline="0" dirty="0">
                <a:solidFill>
                  <a:srgbClr val="000000"/>
                </a:solidFill>
                <a:uFillTx/>
                <a:latin typeface="Calibri"/>
                <a:ea typeface="Calibri"/>
                <a:cs typeface="Calibri"/>
              </a:rPr>
              <a:t>(" LWapiClientBean_A")</a:t>
            </a:r>
            <a:endParaRPr lang="en-US" sz="18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Calibri"/>
                <a:ea typeface="Calibri"/>
                <a:cs typeface="Calibri"/>
              </a:rPr>
              <a:t>      private </a:t>
            </a:r>
            <a:r>
              <a:rPr lang="en-US" sz="1800" b="1" i="0" u="none" strike="noStrike" kern="1200" cap="none" spc="0" baseline="0" dirty="0">
                <a:solidFill>
                  <a:srgbClr val="000000"/>
                </a:solidFill>
                <a:uFillTx/>
                <a:latin typeface="Calibri"/>
                <a:ea typeface="Calibri"/>
                <a:cs typeface="Calibri"/>
              </a:rPr>
              <a:t>LWapiService</a:t>
            </a:r>
            <a:r>
              <a:rPr lang="en-US" sz="1800" b="0" i="0" u="none" strike="noStrike" kern="1200" cap="none" spc="0" baseline="0" dirty="0">
                <a:solidFill>
                  <a:srgbClr val="000000"/>
                </a:solidFill>
                <a:uFillTx/>
                <a:latin typeface="Calibri"/>
                <a:ea typeface="Calibri"/>
                <a:cs typeface="Calibri"/>
              </a:rPr>
              <a:t> service;</a:t>
            </a:r>
            <a:endParaRPr lang="en-US" sz="1800" b="0" i="0" u="none" strike="noStrike" kern="1200" cap="none" spc="0" baseline="0" dirty="0">
              <a:solidFill>
                <a:srgbClr val="000000"/>
              </a:solidFill>
              <a:uFillTx/>
              <a:latin typeface="Calibri"/>
            </a:endParaRPr>
          </a:p>
        </p:txBody>
      </p:sp>
      <p:sp>
        <p:nvSpPr>
          <p:cNvPr id="7" name="Rectangle 4">
            <a:extLst>
              <a:ext uri="{FF2B5EF4-FFF2-40B4-BE49-F238E27FC236}">
                <a16:creationId xmlns:a16="http://schemas.microsoft.com/office/drawing/2014/main" id="{08AB3089-4788-647A-596A-1F0F729B8381}"/>
              </a:ext>
            </a:extLst>
          </p:cNvPr>
          <p:cNvSpPr/>
          <p:nvPr/>
        </p:nvSpPr>
        <p:spPr>
          <a:xfrm>
            <a:off x="837712" y="3415674"/>
            <a:ext cx="2975495" cy="461665"/>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0" cap="none" spc="0" baseline="0" dirty="0">
                <a:solidFill>
                  <a:srgbClr val="000000"/>
                </a:solidFill>
                <a:uFillTx/>
                <a:latin typeface="+mj-lt"/>
              </a:rPr>
              <a:t>Spring Core Container </a:t>
            </a:r>
            <a:endParaRPr lang="en-US" sz="2400" b="0" i="0" u="none" strike="noStrike" kern="1200" cap="none" spc="0" baseline="0" dirty="0">
              <a:solidFill>
                <a:srgbClr val="000000"/>
              </a:solidFill>
              <a:uFillTx/>
              <a:latin typeface="+mj-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33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57613-1643-402D-45ED-2CD3B14FDA66}"/>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B7678AC5-DBEA-B1B5-6C1F-D8B268C7B61B}"/>
              </a:ext>
            </a:extLst>
          </p:cNvPr>
          <p:cNvCxnSpPr/>
          <p:nvPr/>
        </p:nvCxnSpPr>
        <p:spPr>
          <a:xfrm>
            <a:off x="4153908" y="2180432"/>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9EDC71FC-52B2-AE7E-3603-8EBC9D2D0F23}"/>
              </a:ext>
            </a:extLst>
          </p:cNvPr>
          <p:cNvCxnSpPr/>
          <p:nvPr/>
        </p:nvCxnSpPr>
        <p:spPr>
          <a:xfrm>
            <a:off x="4306308" y="4776368"/>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C8D19706-9650-8B4B-A604-81A49AA8A1A8}"/>
              </a:ext>
            </a:extLst>
          </p:cNvPr>
          <p:cNvSpPr/>
          <p:nvPr/>
        </p:nvSpPr>
        <p:spPr>
          <a:xfrm>
            <a:off x="6096000" y="3307962"/>
            <a:ext cx="2397095" cy="584775"/>
          </a:xfrm>
          <a:prstGeom prst="rect">
            <a:avLst/>
          </a:prstGeom>
          <a:noFill/>
          <a:ln w="9528" cap="flat">
            <a:solidFill>
              <a:srgbClr val="C55A11"/>
            </a:solid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dirty="0">
                <a:solidFill>
                  <a:srgbClr val="000000"/>
                </a:solidFill>
                <a:uFillTx/>
                <a:latin typeface="+mj-lt"/>
              </a:rPr>
              <a:t>Spring Beans</a:t>
            </a:r>
            <a:endParaRPr lang="en-US" sz="3200" b="0" i="0" u="none" strike="noStrike" kern="1200" cap="none" spc="0" baseline="0" dirty="0">
              <a:solidFill>
                <a:srgbClr val="000000"/>
              </a:solidFill>
              <a:uFillTx/>
              <a:latin typeface="+mj-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19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7AC6F-EABC-083A-62AB-83298CDC0899}"/>
              </a:ext>
            </a:extLst>
          </p:cNvPr>
          <p:cNvSpPr txBox="1">
            <a:spLocks noGrp="1"/>
          </p:cNvSpPr>
          <p:nvPr>
            <p:ph type="title"/>
          </p:nvPr>
        </p:nvSpPr>
        <p:spPr>
          <a:xfrm>
            <a:off x="643472" y="623392"/>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565A1EF9-A766-8C2C-4F25-140C1B6612FC}"/>
              </a:ext>
            </a:extLst>
          </p:cNvPr>
          <p:cNvCxnSpPr/>
          <p:nvPr/>
        </p:nvCxnSpPr>
        <p:spPr>
          <a:xfrm>
            <a:off x="4132475" y="2238789"/>
            <a:ext cx="6601072"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AB6C2AA2-8571-E95D-4F8A-8D718547AECD}"/>
              </a:ext>
            </a:extLst>
          </p:cNvPr>
          <p:cNvCxnSpPr/>
          <p:nvPr/>
        </p:nvCxnSpPr>
        <p:spPr>
          <a:xfrm>
            <a:off x="4144216" y="6493072"/>
            <a:ext cx="6577581" cy="0"/>
          </a:xfrm>
          <a:prstGeom prst="straightConnector1">
            <a:avLst/>
          </a:prstGeom>
          <a:noFill/>
          <a:ln w="6345" cap="flat">
            <a:solidFill>
              <a:srgbClr val="4472C4"/>
            </a:solidFill>
            <a:prstDash val="solid"/>
            <a:miter/>
          </a:ln>
        </p:spPr>
      </p:cxnSp>
      <p:sp>
        <p:nvSpPr>
          <p:cNvPr id="5" name="TextBox 7">
            <a:extLst>
              <a:ext uri="{FF2B5EF4-FFF2-40B4-BE49-F238E27FC236}">
                <a16:creationId xmlns:a16="http://schemas.microsoft.com/office/drawing/2014/main" id="{18CD390C-FA35-D183-A5DF-8A6F348FB882}"/>
              </a:ext>
            </a:extLst>
          </p:cNvPr>
          <p:cNvSpPr txBox="1"/>
          <p:nvPr/>
        </p:nvSpPr>
        <p:spPr>
          <a:xfrm>
            <a:off x="4007449" y="1866583"/>
            <a:ext cx="6093232"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dirty="0">
                <a:solidFill>
                  <a:srgbClr val="C55A11"/>
                </a:solidFill>
                <a:uFillTx/>
                <a:latin typeface="+mj-lt"/>
              </a:rPr>
              <a:t>Bean Creation</a:t>
            </a:r>
          </a:p>
        </p:txBody>
      </p:sp>
      <p:sp>
        <p:nvSpPr>
          <p:cNvPr id="6" name="TextBox 6">
            <a:extLst>
              <a:ext uri="{FF2B5EF4-FFF2-40B4-BE49-F238E27FC236}">
                <a16:creationId xmlns:a16="http://schemas.microsoft.com/office/drawing/2014/main" id="{8473A5E5-8C08-C45D-118D-1283A231F837}"/>
              </a:ext>
            </a:extLst>
          </p:cNvPr>
          <p:cNvSpPr txBox="1"/>
          <p:nvPr/>
        </p:nvSpPr>
        <p:spPr>
          <a:xfrm>
            <a:off x="3878716" y="2869182"/>
            <a:ext cx="7108580" cy="3172407"/>
          </a:xfrm>
          <a:prstGeom prst="rect">
            <a:avLst/>
          </a:prstGeom>
          <a:noFill/>
          <a:ln cap="flat">
            <a:noFill/>
          </a:ln>
        </p:spPr>
        <p:txBody>
          <a:bodyPr vert="horz" wrap="square" lIns="91440" tIns="45720" rIns="91440" bIns="45720" anchor="t" anchorCtr="0" compatLnSpc="1">
            <a:spAutoFit/>
          </a:bodyPr>
          <a:lstStyle/>
          <a:p>
            <a:pPr marL="228600" marR="0" lvl="1" indent="0" algn="l" defTabSz="914400" rtl="0" fontAlgn="auto" hangingPunct="1">
              <a:lnSpc>
                <a:spcPct val="90000"/>
              </a:lnSpc>
              <a:spcBef>
                <a:spcPts val="600"/>
              </a:spcBef>
              <a:spcAft>
                <a:spcPts val="0"/>
              </a:spcAft>
              <a:buNone/>
              <a:tabLst/>
              <a:defRPr sz="1800" b="0" i="0" u="none" strike="noStrike" kern="0" cap="none" spc="0" baseline="0">
                <a:solidFill>
                  <a:srgbClr val="000000"/>
                </a:solidFill>
                <a:uFillTx/>
              </a:defRPr>
            </a:pPr>
            <a:r>
              <a:rPr lang="en-US" sz="1800" b="0" i="0" u="sng" strike="noStrike" kern="1200" cap="none" spc="0" baseline="0" dirty="0">
                <a:solidFill>
                  <a:srgbClr val="575757"/>
                </a:solidFill>
                <a:uFillTx/>
                <a:latin typeface="Nunito" pitchFamily="2"/>
                <a:ea typeface="Consolas"/>
                <a:cs typeface="Consolas"/>
              </a:rPr>
              <a:t>SpringMain.java</a:t>
            </a:r>
            <a:endParaRPr lang="en-US" sz="1800" b="1" i="0" u="sng" strike="noStrike" kern="1200" cap="none" spc="0" baseline="0" dirty="0">
              <a:solidFill>
                <a:srgbClr val="575757"/>
              </a:solidFill>
              <a:uFillTx/>
              <a:latin typeface="Nunito" pitchFamily="2"/>
              <a:ea typeface="Consolas"/>
              <a:cs typeface="Consolas"/>
            </a:endParaRPr>
          </a:p>
          <a:p>
            <a:pPr marL="228600" marR="0" lvl="1" indent="0" algn="l" defTabSz="914400" rtl="0" fontAlgn="auto" hangingPunct="1">
              <a:lnSpc>
                <a:spcPct val="90000"/>
              </a:lnSpc>
              <a:spcBef>
                <a:spcPts val="60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7030A0"/>
                </a:solidFill>
                <a:uFillTx/>
                <a:latin typeface="Nunito" pitchFamily="2"/>
                <a:ea typeface="Consolas"/>
                <a:cs typeface="Consolas"/>
              </a:rPr>
              <a:t>public</a:t>
            </a:r>
            <a:r>
              <a:rPr lang="en-US" sz="1800" b="0" i="0" u="none" strike="noStrike" kern="1200" cap="none" spc="0" baseline="0" dirty="0">
                <a:solidFill>
                  <a:srgbClr val="CC00CC"/>
                </a:solidFill>
                <a:uFillTx/>
                <a:latin typeface="Nunito" pitchFamily="2"/>
                <a:ea typeface="Consolas"/>
                <a:cs typeface="Consolas"/>
              </a:rPr>
              <a:t> </a:t>
            </a:r>
            <a:r>
              <a:rPr lang="en-US" sz="1800" b="0" i="0" u="none" strike="noStrike" kern="1200" cap="none" spc="0" baseline="0" dirty="0">
                <a:solidFill>
                  <a:srgbClr val="7030A0"/>
                </a:solidFill>
                <a:uFillTx/>
                <a:latin typeface="Nunito" pitchFamily="2"/>
              </a:rPr>
              <a:t>class</a:t>
            </a:r>
            <a:r>
              <a:rPr lang="en-US" sz="1800" b="0" i="0" u="none" strike="noStrike" kern="1200" cap="none" spc="0" baseline="0" dirty="0">
                <a:solidFill>
                  <a:srgbClr val="CC00CC"/>
                </a:solidFill>
                <a:uFillTx/>
                <a:latin typeface="Nunito" pitchFamily="2"/>
                <a:ea typeface="Consolas"/>
                <a:cs typeface="Consolas"/>
              </a:rPr>
              <a:t> </a:t>
            </a:r>
            <a:r>
              <a:rPr lang="en-US" sz="1800" b="0" i="0" u="none" strike="noStrike" kern="1200" cap="none" spc="0" baseline="0" dirty="0">
                <a:solidFill>
                  <a:srgbClr val="575757"/>
                </a:solidFill>
                <a:uFillTx/>
                <a:latin typeface="Nunito" pitchFamily="2"/>
                <a:ea typeface="Consolas"/>
                <a:cs typeface="Consolas"/>
              </a:rPr>
              <a:t>SpringMain {</a:t>
            </a:r>
            <a:endParaRPr lang="en-US" sz="1800" b="0" i="0" u="none" strike="noStrike" kern="1200" cap="none" spc="0" baseline="0" dirty="0">
              <a:solidFill>
                <a:srgbClr val="000000"/>
              </a:solidFill>
              <a:uFillTx/>
              <a:latin typeface="Nunito" pitchFamily="2"/>
            </a:endParaRPr>
          </a:p>
          <a:p>
            <a:pPr marL="228600" marR="0" lvl="1" indent="0" algn="l" defTabSz="914400" rtl="0" fontAlgn="auto" hangingPunct="1">
              <a:lnSpc>
                <a:spcPct val="90000"/>
              </a:lnSpc>
              <a:spcBef>
                <a:spcPts val="60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575757"/>
                </a:solidFill>
                <a:uFillTx/>
                <a:latin typeface="Nunito" pitchFamily="2"/>
                <a:ea typeface="Consolas"/>
                <a:cs typeface="Consolas"/>
              </a:rPr>
              <a:t>    </a:t>
            </a:r>
            <a:r>
              <a:rPr lang="en-US" sz="1800" b="0" i="0" u="none" strike="noStrike" kern="1200" cap="none" spc="0" baseline="0" dirty="0">
                <a:solidFill>
                  <a:srgbClr val="7030A0"/>
                </a:solidFill>
                <a:uFillTx/>
                <a:latin typeface="Nunito" pitchFamily="2"/>
              </a:rPr>
              <a:t>public static void </a:t>
            </a:r>
            <a:r>
              <a:rPr lang="en-US" sz="1800" b="0" i="0" u="none" strike="noStrike" kern="1200" cap="none" spc="0" baseline="0" dirty="0">
                <a:solidFill>
                  <a:srgbClr val="575757"/>
                </a:solidFill>
                <a:uFillTx/>
                <a:latin typeface="Nunito" pitchFamily="2"/>
                <a:ea typeface="Consolas"/>
                <a:cs typeface="Consolas"/>
              </a:rPr>
              <a:t>main(String[] args) {</a:t>
            </a:r>
            <a:endParaRPr lang="en-US" sz="1800" b="0" i="0" u="none" strike="noStrike" kern="1200" cap="none" spc="0" baseline="0" dirty="0">
              <a:solidFill>
                <a:srgbClr val="000000"/>
              </a:solidFill>
              <a:uFillTx/>
              <a:latin typeface="Nunito" pitchFamily="2"/>
            </a:endParaRPr>
          </a:p>
          <a:p>
            <a:pPr marL="228600" marR="0" lvl="1" indent="0" algn="l" defTabSz="914400" rtl="0" fontAlgn="auto" hangingPunct="1">
              <a:lnSpc>
                <a:spcPct val="90000"/>
              </a:lnSpc>
              <a:spcBef>
                <a:spcPts val="60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575757"/>
                </a:solidFill>
                <a:uFillTx/>
                <a:latin typeface="Nunito" pitchFamily="2"/>
                <a:ea typeface="Consolas"/>
                <a:cs typeface="Consolas"/>
              </a:rPr>
              <a:t>      ApplicationCon text ctx =</a:t>
            </a:r>
            <a:endParaRPr lang="en-US" sz="1800" b="0" i="0" u="none" strike="noStrike" kern="1200" cap="none" spc="0" baseline="0" dirty="0">
              <a:solidFill>
                <a:srgbClr val="000000"/>
              </a:solidFill>
              <a:uFillTx/>
              <a:latin typeface="Nunito" pitchFamily="2"/>
            </a:endParaRPr>
          </a:p>
          <a:p>
            <a:pPr marL="228600" marR="0" lvl="1" indent="0" algn="l" defTabSz="914400" rtl="0" fontAlgn="auto" hangingPunct="1">
              <a:lnSpc>
                <a:spcPct val="90000"/>
              </a:lnSpc>
              <a:spcBef>
                <a:spcPts val="60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7030A0"/>
                </a:solidFill>
                <a:uFillTx/>
                <a:latin typeface="Nunito" pitchFamily="2"/>
              </a:rPr>
              <a:t>new </a:t>
            </a:r>
            <a:r>
              <a:rPr lang="en-US" sz="1800" b="1" i="0" u="none" strike="noStrike" kern="1200" cap="none" spc="0" baseline="0" dirty="0">
                <a:solidFill>
                  <a:srgbClr val="575757"/>
                </a:solidFill>
                <a:uFillTx/>
                <a:latin typeface="Nunito" pitchFamily="2"/>
                <a:ea typeface="Consolas"/>
                <a:cs typeface="Consolas"/>
              </a:rPr>
              <a:t>FileSystemXml</a:t>
            </a:r>
            <a:r>
              <a:rPr lang="en-US" sz="1800" b="0" i="0" u="none" strike="noStrike" kern="1200" cap="none" spc="0" baseline="0" dirty="0">
                <a:solidFill>
                  <a:srgbClr val="575757"/>
                </a:solidFill>
                <a:uFillTx/>
                <a:latin typeface="Nunito" pitchFamily="2"/>
                <a:ea typeface="Consolas"/>
                <a:cs typeface="Consolas"/>
              </a:rPr>
              <a:t>ApplicationContext("</a:t>
            </a:r>
            <a:r>
              <a:rPr lang="en-US" sz="1800" b="0" i="0" u="none" strike="noStrike" kern="1200" cap="none" spc="0" baseline="0" dirty="0">
                <a:solidFill>
                  <a:srgbClr val="7030A0"/>
                </a:solidFill>
                <a:uFillTx/>
                <a:latin typeface="Nunito" pitchFamily="2"/>
              </a:rPr>
              <a:t>SpringContext</a:t>
            </a:r>
            <a:r>
              <a:rPr lang="en-US" sz="1800" b="0" i="0" u="none" strike="noStrike" kern="1200" cap="none" spc="0" baseline="0" dirty="0">
                <a:solidFill>
                  <a:srgbClr val="DB126E"/>
                </a:solidFill>
                <a:uFillTx/>
                <a:latin typeface="Nunito" pitchFamily="2"/>
                <a:ea typeface="Consolas"/>
                <a:cs typeface="Consolas"/>
              </a:rPr>
              <a:t>.</a:t>
            </a:r>
            <a:r>
              <a:rPr lang="en-US" sz="1800" b="0" i="0" u="none" strike="noStrike" kern="1200" cap="none" spc="0" baseline="0" dirty="0">
                <a:solidFill>
                  <a:srgbClr val="7030A0"/>
                </a:solidFill>
                <a:uFillTx/>
                <a:latin typeface="Nunito" pitchFamily="2"/>
              </a:rPr>
              <a:t>xml</a:t>
            </a:r>
            <a:r>
              <a:rPr lang="en-US" sz="1800" b="0" i="0" u="none" strike="noStrike" kern="1200" cap="none" spc="0" baseline="0" dirty="0">
                <a:solidFill>
                  <a:srgbClr val="575757"/>
                </a:solidFill>
                <a:uFillTx/>
                <a:latin typeface="Nunito" pitchFamily="2"/>
                <a:ea typeface="Consolas"/>
                <a:cs typeface="Consolas"/>
              </a:rPr>
              <a:t>");</a:t>
            </a:r>
            <a:endParaRPr lang="en-US" sz="1800" b="0" i="0" u="none" strike="noStrike" kern="1200" cap="none" spc="0" baseline="0" dirty="0">
              <a:solidFill>
                <a:srgbClr val="000000"/>
              </a:solidFill>
              <a:uFillTx/>
              <a:latin typeface="Nunito" pitchFamily="2"/>
            </a:endParaRPr>
          </a:p>
          <a:p>
            <a:pPr marL="228600" marR="0" lvl="1" indent="0" algn="l" defTabSz="914400" rtl="0" fontAlgn="auto" hangingPunct="1">
              <a:lnSpc>
                <a:spcPct val="90000"/>
              </a:lnSpc>
              <a:spcBef>
                <a:spcPts val="60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575757"/>
                </a:solidFill>
                <a:uFillTx/>
                <a:latin typeface="Nunito" pitchFamily="2"/>
                <a:ea typeface="Consolas"/>
                <a:cs typeface="Consolas"/>
              </a:rPr>
              <a:t>     }</a:t>
            </a:r>
            <a:endParaRPr lang="en-US" sz="1800" b="0" i="0" u="none" strike="noStrike" kern="1200" cap="none" spc="0" baseline="0" dirty="0">
              <a:solidFill>
                <a:srgbClr val="000000"/>
              </a:solidFill>
              <a:uFillTx/>
              <a:latin typeface="Nunito" pitchFamily="2"/>
            </a:endParaRPr>
          </a:p>
          <a:p>
            <a:pPr marL="228600" marR="0" lvl="1" indent="0" algn="l" defTabSz="914400" rtl="0" fontAlgn="auto" hangingPunct="1">
              <a:lnSpc>
                <a:spcPct val="90000"/>
              </a:lnSpc>
              <a:spcBef>
                <a:spcPts val="60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575757"/>
                </a:solidFill>
                <a:uFillTx/>
                <a:latin typeface="Nunito" pitchFamily="2"/>
                <a:ea typeface="Consolas"/>
                <a:cs typeface="Consolas"/>
              </a:rPr>
              <a:t>}</a:t>
            </a:r>
            <a:endParaRPr lang="en-US" sz="1800" b="0" i="0" u="none" strike="noStrike" kern="1200" cap="none" spc="0" baseline="0" dirty="0">
              <a:solidFill>
                <a:srgbClr val="000000"/>
              </a:solidFill>
              <a:uFillTx/>
              <a:latin typeface="Nunito" pitchFamily="2"/>
              <a:ea typeface="Consolas"/>
              <a:cs typeface="Consolas"/>
            </a:endParaRPr>
          </a:p>
          <a:p>
            <a:pPr marL="228600" marR="0" lvl="1" indent="0" algn="l" defTabSz="914400" rtl="0" fontAlgn="auto" hangingPunct="1">
              <a:lnSpc>
                <a:spcPct val="90000"/>
              </a:lnSpc>
              <a:spcBef>
                <a:spcPts val="60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7030A0"/>
                </a:solidFill>
                <a:uFillTx/>
                <a:latin typeface="Nunito" pitchFamily="2"/>
              </a:rPr>
              <a:t>SpringContext.xml </a:t>
            </a:r>
            <a:r>
              <a:rPr lang="en-US" sz="1400" b="0" i="0" u="sng" strike="noStrike" kern="1200" cap="none" spc="0" baseline="0" dirty="0">
                <a:solidFill>
                  <a:srgbClr val="004A8E"/>
                </a:solidFill>
                <a:uFillTx/>
                <a:latin typeface="Nunito" pitchFamily="2"/>
                <a:ea typeface="Consolas"/>
                <a:cs typeface="Consolas"/>
              </a:rPr>
              <a:t> - beans definition</a:t>
            </a:r>
            <a:endParaRPr lang="en-US" sz="1400" b="1" i="0" u="sng" strike="noStrike" kern="1200" cap="none" spc="0" baseline="0" dirty="0">
              <a:solidFill>
                <a:srgbClr val="004A8E"/>
              </a:solidFill>
              <a:uFillTx/>
              <a:latin typeface="Nunito" pitchFamily="2"/>
              <a:ea typeface="Consolas"/>
              <a:cs typeface="Consolas"/>
            </a:endParaRPr>
          </a:p>
          <a:p>
            <a:pPr marL="228600" marR="0" lvl="1" indent="0" algn="l" defTabSz="914400" rtl="0" fontAlgn="auto" hangingPunct="1">
              <a:lnSpc>
                <a:spcPct val="90000"/>
              </a:lnSpc>
              <a:spcBef>
                <a:spcPts val="600"/>
              </a:spcBef>
              <a:spcAft>
                <a:spcPts val="0"/>
              </a:spcAft>
              <a:buNone/>
              <a:tabLst/>
              <a:defRPr sz="1800" b="0" i="0" u="none" strike="noStrike" kern="0" cap="none" spc="0" baseline="0">
                <a:solidFill>
                  <a:srgbClr val="000000"/>
                </a:solidFill>
                <a:uFillTx/>
              </a:defRPr>
            </a:pPr>
            <a:r>
              <a:rPr lang="en-US" sz="1400" b="0" i="0" u="none" strike="noStrike" kern="1200" cap="none" spc="0" baseline="0" dirty="0">
                <a:solidFill>
                  <a:srgbClr val="004A8E"/>
                </a:solidFill>
                <a:uFillTx/>
                <a:latin typeface="Nunito" pitchFamily="2"/>
                <a:ea typeface="Consolas"/>
                <a:cs typeface="Consolas"/>
              </a:rPr>
              <a:t>&lt;bean id=</a:t>
            </a:r>
            <a:r>
              <a:rPr lang="en-US" sz="1400" b="0" i="1" u="none" strike="noStrike" kern="1200" cap="none" spc="0" baseline="0" dirty="0">
                <a:solidFill>
                  <a:srgbClr val="004A8E"/>
                </a:solidFill>
                <a:uFillTx/>
                <a:latin typeface="Nunito" pitchFamily="2"/>
                <a:ea typeface="Consolas"/>
                <a:cs typeface="Consolas"/>
              </a:rPr>
              <a:t>"thePerson“  </a:t>
            </a:r>
            <a:r>
              <a:rPr lang="en-US" sz="1400" b="0" i="0" u="none" strike="noStrike" kern="1200" cap="none" spc="0" baseline="0" dirty="0">
                <a:solidFill>
                  <a:srgbClr val="004A8E"/>
                </a:solidFill>
                <a:uFillTx/>
                <a:latin typeface="Nunito" pitchFamily="2"/>
                <a:ea typeface="Consolas"/>
                <a:cs typeface="Consolas"/>
              </a:rPr>
              <a:t>class=</a:t>
            </a:r>
            <a:r>
              <a:rPr lang="en-US" sz="1400" b="0" i="1" u="none" strike="noStrike" kern="1200" cap="none" spc="0" baseline="0" dirty="0">
                <a:solidFill>
                  <a:srgbClr val="004A8E"/>
                </a:solidFill>
                <a:uFillTx/>
                <a:latin typeface="Nunito" pitchFamily="2"/>
                <a:ea typeface="Consolas"/>
                <a:cs typeface="Consolas"/>
              </a:rPr>
              <a:t>"</a:t>
            </a:r>
            <a:r>
              <a:rPr lang="en-US" sz="1400" b="0" i="1" u="none" strike="noStrike" kern="1200" cap="none" spc="0" baseline="0" dirty="0" err="1">
                <a:solidFill>
                  <a:srgbClr val="004A8E"/>
                </a:solidFill>
                <a:uFillTx/>
                <a:latin typeface="Nunito" pitchFamily="2"/>
                <a:ea typeface="Consolas"/>
                <a:cs typeface="Consolas"/>
              </a:rPr>
              <a:t>com.jbt.spring.example.model.Person</a:t>
            </a:r>
            <a:r>
              <a:rPr lang="en-US" sz="1400" b="0" i="1" u="none" strike="noStrike" kern="1200" cap="none" spc="0" baseline="0" dirty="0">
                <a:solidFill>
                  <a:srgbClr val="004A8E"/>
                </a:solidFill>
                <a:uFillTx/>
                <a:latin typeface="Nunito" pitchFamily="2"/>
                <a:ea typeface="Consolas"/>
                <a:cs typeface="Consolas"/>
              </a:rPr>
              <a:t>"  &gt;</a:t>
            </a:r>
            <a:endParaRPr lang="en-US" sz="1800" b="0" i="0" u="none" strike="noStrike" kern="1200" cap="none" spc="0" baseline="0" dirty="0">
              <a:solidFill>
                <a:srgbClr val="000000"/>
              </a:solidFill>
              <a:uFillTx/>
              <a:latin typeface="Nunito" pitchFamily="2"/>
            </a:endParaRPr>
          </a:p>
          <a:p>
            <a:pPr marL="228600" marR="0" lvl="1" indent="0" algn="l" defTabSz="914400" rtl="0" fontAlgn="auto" hangingPunct="1">
              <a:lnSpc>
                <a:spcPct val="90000"/>
              </a:lnSpc>
              <a:spcBef>
                <a:spcPts val="600"/>
              </a:spcBef>
              <a:spcAft>
                <a:spcPts val="0"/>
              </a:spcAft>
              <a:buNone/>
              <a:tabLst/>
              <a:defRPr sz="1800" b="0" i="0" u="none" strike="noStrike" kern="0" cap="none" spc="0" baseline="0">
                <a:solidFill>
                  <a:srgbClr val="000000"/>
                </a:solidFill>
                <a:uFillTx/>
              </a:defRPr>
            </a:pPr>
            <a:r>
              <a:rPr lang="en-US" sz="1400" b="0" i="0" u="none" strike="noStrike" kern="1200" cap="none" spc="0" baseline="0" dirty="0">
                <a:solidFill>
                  <a:srgbClr val="004A8E"/>
                </a:solidFill>
                <a:uFillTx/>
                <a:latin typeface="Nunito" pitchFamily="2"/>
                <a:ea typeface="Consolas"/>
                <a:cs typeface="Consolas"/>
              </a:rPr>
              <a:t>&lt;/bean&gt;</a:t>
            </a:r>
          </a:p>
        </p:txBody>
      </p:sp>
      <p:sp>
        <p:nvSpPr>
          <p:cNvPr id="10" name="TextBox 9">
            <a:extLst>
              <a:ext uri="{FF2B5EF4-FFF2-40B4-BE49-F238E27FC236}">
                <a16:creationId xmlns:a16="http://schemas.microsoft.com/office/drawing/2014/main" id="{7D22981B-640D-9AAC-763F-1214EE564948}"/>
              </a:ext>
            </a:extLst>
          </p:cNvPr>
          <p:cNvSpPr txBox="1"/>
          <p:nvPr/>
        </p:nvSpPr>
        <p:spPr>
          <a:xfrm>
            <a:off x="4007449" y="2347294"/>
            <a:ext cx="6096000" cy="348557"/>
          </a:xfrm>
          <a:prstGeom prst="rect">
            <a:avLst/>
          </a:prstGeom>
          <a:noFill/>
        </p:spPr>
        <p:txBody>
          <a:bodyPr wrap="square">
            <a:spAutoFit/>
          </a:bodyPr>
          <a:lstStyle/>
          <a:p>
            <a:pPr indent="-228600">
              <a:lnSpc>
                <a:spcPct val="90000"/>
              </a:lnSpc>
              <a:spcBef>
                <a:spcPts val="600"/>
              </a:spcBef>
              <a:defRPr sz="1800" b="0" i="0" u="none" strike="noStrike" kern="0" cap="none" spc="0" baseline="0">
                <a:solidFill>
                  <a:srgbClr val="000000"/>
                </a:solidFill>
                <a:uFillTx/>
              </a:defRPr>
            </a:pPr>
            <a:r>
              <a:rPr lang="en-US" dirty="0">
                <a:solidFill>
                  <a:srgbClr val="000000"/>
                </a:solidFill>
                <a:latin typeface="Nunito" pitchFamily="2"/>
              </a:rPr>
              <a:t>XML – the oldest approach</a:t>
            </a:r>
          </a:p>
        </p:txBody>
      </p:sp>
      <p:sp>
        <p:nvSpPr>
          <p:cNvPr id="11" name="Rectangle 4">
            <a:extLst>
              <a:ext uri="{FF2B5EF4-FFF2-40B4-BE49-F238E27FC236}">
                <a16:creationId xmlns:a16="http://schemas.microsoft.com/office/drawing/2014/main" id="{F8E079B6-5CA2-C208-EFE0-60BCEF266E24}"/>
              </a:ext>
            </a:extLst>
          </p:cNvPr>
          <p:cNvSpPr/>
          <p:nvPr/>
        </p:nvSpPr>
        <p:spPr>
          <a:xfrm>
            <a:off x="1236787" y="3748834"/>
            <a:ext cx="1863011" cy="461665"/>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0" cap="none" spc="0" baseline="0" dirty="0">
                <a:solidFill>
                  <a:srgbClr val="000000"/>
                </a:solidFill>
                <a:uFillTx/>
                <a:latin typeface="+mj-lt"/>
              </a:rPr>
              <a:t>Spring Beans </a:t>
            </a:r>
            <a:endParaRPr lang="en-US" sz="2400" b="0" i="0" u="none" strike="noStrike" kern="1200" cap="none" spc="0" baseline="0" dirty="0">
              <a:solidFill>
                <a:srgbClr val="000000"/>
              </a:solidFill>
              <a:uFillTx/>
              <a:latin typeface="+mj-l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19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9449D-9F68-E998-2C86-941C9FC42B81}"/>
              </a:ext>
            </a:extLst>
          </p:cNvPr>
          <p:cNvSpPr txBox="1">
            <a:spLocks noGrp="1"/>
          </p:cNvSpPr>
          <p:nvPr>
            <p:ph type="title"/>
          </p:nvPr>
        </p:nvSpPr>
        <p:spPr>
          <a:xfrm>
            <a:off x="643472" y="623392"/>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0CC74446-5F5F-7B45-4B13-094366633BAF}"/>
              </a:ext>
            </a:extLst>
          </p:cNvPr>
          <p:cNvCxnSpPr/>
          <p:nvPr/>
        </p:nvCxnSpPr>
        <p:spPr>
          <a:xfrm>
            <a:off x="4079348" y="2247759"/>
            <a:ext cx="6601072"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CE1753AD-1B25-F7C3-9734-C206A83CECE6}"/>
              </a:ext>
            </a:extLst>
          </p:cNvPr>
          <p:cNvCxnSpPr/>
          <p:nvPr/>
        </p:nvCxnSpPr>
        <p:spPr>
          <a:xfrm>
            <a:off x="4825535" y="6573758"/>
            <a:ext cx="6577581" cy="0"/>
          </a:xfrm>
          <a:prstGeom prst="straightConnector1">
            <a:avLst/>
          </a:prstGeom>
          <a:noFill/>
          <a:ln w="6345" cap="flat">
            <a:solidFill>
              <a:srgbClr val="4472C4"/>
            </a:solidFill>
            <a:prstDash val="solid"/>
            <a:miter/>
          </a:ln>
        </p:spPr>
      </p:cxnSp>
      <p:sp>
        <p:nvSpPr>
          <p:cNvPr id="5" name="TextBox 6">
            <a:extLst>
              <a:ext uri="{FF2B5EF4-FFF2-40B4-BE49-F238E27FC236}">
                <a16:creationId xmlns:a16="http://schemas.microsoft.com/office/drawing/2014/main" id="{C91F8721-7A15-F9C8-90C0-A3EC6FBC80C1}"/>
              </a:ext>
            </a:extLst>
          </p:cNvPr>
          <p:cNvSpPr txBox="1"/>
          <p:nvPr/>
        </p:nvSpPr>
        <p:spPr>
          <a:xfrm>
            <a:off x="4214140" y="2329114"/>
            <a:ext cx="7677622" cy="348560"/>
          </a:xfrm>
          <a:prstGeom prst="rect">
            <a:avLst/>
          </a:prstGeom>
          <a:noFill/>
          <a:ln cap="flat">
            <a:noFill/>
          </a:ln>
        </p:spPr>
        <p:txBody>
          <a:bodyPr vert="horz" wrap="square" lIns="91440" tIns="45720" rIns="91440" bIns="45720" anchor="t" anchorCtr="0" compatLnSpc="1">
            <a:spAutoFit/>
          </a:bodyPr>
          <a:lstStyle/>
          <a:p>
            <a:pPr indent="-228600">
              <a:lnSpc>
                <a:spcPct val="90000"/>
              </a:lnSpc>
              <a:spcBef>
                <a:spcPts val="600"/>
              </a:spcBef>
              <a:defRPr sz="1800" b="0" i="0" u="none" strike="noStrike" kern="0" cap="none" spc="0" baseline="0">
                <a:solidFill>
                  <a:srgbClr val="000000"/>
                </a:solidFill>
                <a:uFillTx/>
              </a:defRPr>
            </a:pPr>
            <a:r>
              <a:rPr lang="en-US" b="0" i="0" u="none" strike="noStrike" kern="1200" cap="none" spc="0" baseline="0" dirty="0">
                <a:solidFill>
                  <a:srgbClr val="000000"/>
                </a:solidFill>
                <a:uFillTx/>
                <a:latin typeface="Nunito" pitchFamily="2"/>
                <a:ea typeface="Consolas"/>
                <a:cs typeface="Consolas"/>
              </a:rPr>
              <a:t>Stereotype Annotations approach</a:t>
            </a:r>
          </a:p>
        </p:txBody>
      </p:sp>
      <p:sp>
        <p:nvSpPr>
          <p:cNvPr id="15" name="Google Shape;586;p37">
            <a:extLst>
              <a:ext uri="{FF2B5EF4-FFF2-40B4-BE49-F238E27FC236}">
                <a16:creationId xmlns:a16="http://schemas.microsoft.com/office/drawing/2014/main" id="{1A0EBBC1-C881-6731-D941-52F1F01E0DF5}"/>
              </a:ext>
            </a:extLst>
          </p:cNvPr>
          <p:cNvSpPr txBox="1"/>
          <p:nvPr/>
        </p:nvSpPr>
        <p:spPr>
          <a:xfrm>
            <a:off x="9282234" y="4420584"/>
            <a:ext cx="1896529" cy="541864"/>
          </a:xfrm>
          <a:prstGeom prst="rect">
            <a:avLst/>
          </a:prstGeom>
          <a:noFill/>
          <a:ln w="12701" cap="flat">
            <a:solidFill>
              <a:srgbClr val="000000"/>
            </a:solidFill>
            <a:prstDash val="solid"/>
            <a:round/>
          </a:ln>
        </p:spPr>
        <p:txBody>
          <a:bodyPr vert="horz" wrap="square" lIns="81271" tIns="40626" rIns="81271" bIns="40626" anchor="t" anchorCtr="1" compatLnSpc="1">
            <a:norm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1" i="0" u="none" strike="noStrike" kern="1200" cap="none" spc="0" baseline="0" dirty="0">
                <a:solidFill>
                  <a:srgbClr val="000000"/>
                </a:solidFill>
                <a:uFillTx/>
                <a:latin typeface="Calibri"/>
                <a:ea typeface="Calibri"/>
                <a:cs typeface="Calibri"/>
              </a:rPr>
              <a:t>@Repository</a:t>
            </a:r>
            <a:endParaRPr lang="en-US" sz="1800" b="0" i="0" u="none" strike="noStrike" kern="1200" cap="none" spc="0" baseline="0" dirty="0">
              <a:solidFill>
                <a:srgbClr val="000000"/>
              </a:solidFill>
              <a:uFillTx/>
              <a:latin typeface="Calibri"/>
            </a:endParaRPr>
          </a:p>
        </p:txBody>
      </p:sp>
      <p:sp>
        <p:nvSpPr>
          <p:cNvPr id="16" name="TextBox 7">
            <a:extLst>
              <a:ext uri="{FF2B5EF4-FFF2-40B4-BE49-F238E27FC236}">
                <a16:creationId xmlns:a16="http://schemas.microsoft.com/office/drawing/2014/main" id="{B209C737-FB98-8BDE-E6F8-60BC11F88CB9}"/>
              </a:ext>
            </a:extLst>
          </p:cNvPr>
          <p:cNvSpPr txBox="1"/>
          <p:nvPr/>
        </p:nvSpPr>
        <p:spPr>
          <a:xfrm>
            <a:off x="4079347" y="1826056"/>
            <a:ext cx="2970557" cy="46166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dirty="0">
                <a:solidFill>
                  <a:srgbClr val="C55A11"/>
                </a:solidFill>
                <a:uFillTx/>
                <a:latin typeface="+mj-lt"/>
              </a:rPr>
              <a:t>Bean Creation</a:t>
            </a:r>
          </a:p>
        </p:txBody>
      </p:sp>
      <p:sp>
        <p:nvSpPr>
          <p:cNvPr id="19" name="Google Shape;577;p37">
            <a:extLst>
              <a:ext uri="{FF2B5EF4-FFF2-40B4-BE49-F238E27FC236}">
                <a16:creationId xmlns:a16="http://schemas.microsoft.com/office/drawing/2014/main" id="{D888BC49-9239-6631-AB43-69EE75F22D1A}"/>
              </a:ext>
            </a:extLst>
          </p:cNvPr>
          <p:cNvSpPr txBox="1"/>
          <p:nvPr/>
        </p:nvSpPr>
        <p:spPr>
          <a:xfrm>
            <a:off x="6450419" y="3057009"/>
            <a:ext cx="1896529" cy="541864"/>
          </a:xfrm>
          <a:prstGeom prst="rect">
            <a:avLst/>
          </a:prstGeom>
          <a:noFill/>
          <a:ln w="12701" cap="flat">
            <a:solidFill>
              <a:srgbClr val="000000"/>
            </a:solidFill>
            <a:prstDash val="solid"/>
            <a:round/>
          </a:ln>
        </p:spPr>
        <p:txBody>
          <a:bodyPr vert="horz" wrap="square" lIns="81271" tIns="40626" rIns="81271" bIns="40626" anchor="t"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1" i="0" u="none" strike="noStrike" kern="1200" cap="none" spc="0" baseline="0" dirty="0">
                <a:solidFill>
                  <a:srgbClr val="000000"/>
                </a:solidFill>
                <a:uFillTx/>
                <a:latin typeface="Calibri"/>
                <a:ea typeface="Calibri"/>
                <a:cs typeface="Calibri"/>
              </a:rPr>
              <a:t>@Component</a:t>
            </a:r>
            <a:endParaRPr lang="en-US" sz="1800" b="0" i="0" u="none" strike="noStrike" kern="1200" cap="none" spc="0" baseline="0" dirty="0">
              <a:solidFill>
                <a:srgbClr val="000000"/>
              </a:solidFill>
              <a:uFillTx/>
              <a:latin typeface="Calibri"/>
            </a:endParaRPr>
          </a:p>
        </p:txBody>
      </p:sp>
      <p:grpSp>
        <p:nvGrpSpPr>
          <p:cNvPr id="20" name="Google Shape;578;p37">
            <a:extLst>
              <a:ext uri="{FF2B5EF4-FFF2-40B4-BE49-F238E27FC236}">
                <a16:creationId xmlns:a16="http://schemas.microsoft.com/office/drawing/2014/main" id="{1A496712-B7E4-4FAE-BD25-AA09278D086C}"/>
              </a:ext>
            </a:extLst>
          </p:cNvPr>
          <p:cNvGrpSpPr/>
          <p:nvPr/>
        </p:nvGrpSpPr>
        <p:grpSpPr>
          <a:xfrm>
            <a:off x="4825535" y="3607670"/>
            <a:ext cx="5418670" cy="812857"/>
            <a:chOff x="5343616" y="3539275"/>
            <a:chExt cx="5418670" cy="812857"/>
          </a:xfrm>
        </p:grpSpPr>
        <p:cxnSp>
          <p:nvCxnSpPr>
            <p:cNvPr id="21" name="Google Shape;579;p37">
              <a:extLst>
                <a:ext uri="{FF2B5EF4-FFF2-40B4-BE49-F238E27FC236}">
                  <a16:creationId xmlns:a16="http://schemas.microsoft.com/office/drawing/2014/main" id="{24F0B971-C4B7-E2C6-078B-B60D8C0FC973}"/>
                </a:ext>
              </a:extLst>
            </p:cNvPr>
            <p:cNvCxnSpPr/>
            <p:nvPr/>
          </p:nvCxnSpPr>
          <p:spPr>
            <a:xfrm rot="16200004">
              <a:off x="7578813" y="3877228"/>
              <a:ext cx="677323" cy="1418"/>
            </a:xfrm>
            <a:prstGeom prst="straightConnector1">
              <a:avLst/>
            </a:prstGeom>
            <a:noFill/>
            <a:ln w="28575" cap="flat">
              <a:solidFill>
                <a:srgbClr val="44546A"/>
              </a:solidFill>
              <a:prstDash val="solid"/>
              <a:round/>
              <a:tailEnd type="arrow"/>
            </a:ln>
          </p:spPr>
        </p:cxnSp>
        <p:cxnSp>
          <p:nvCxnSpPr>
            <p:cNvPr id="22" name="Google Shape;580;p37">
              <a:extLst>
                <a:ext uri="{FF2B5EF4-FFF2-40B4-BE49-F238E27FC236}">
                  <a16:creationId xmlns:a16="http://schemas.microsoft.com/office/drawing/2014/main" id="{39105FE5-BEE9-27AD-C8DD-129C67DC0F8D}"/>
                </a:ext>
              </a:extLst>
            </p:cNvPr>
            <p:cNvCxnSpPr/>
            <p:nvPr/>
          </p:nvCxnSpPr>
          <p:spPr>
            <a:xfrm>
              <a:off x="5343616" y="4215960"/>
              <a:ext cx="5418670" cy="1408"/>
            </a:xfrm>
            <a:prstGeom prst="straightConnector1">
              <a:avLst/>
            </a:prstGeom>
            <a:noFill/>
            <a:ln w="28575" cap="flat">
              <a:solidFill>
                <a:srgbClr val="44546A"/>
              </a:solidFill>
              <a:prstDash val="solid"/>
              <a:round/>
            </a:ln>
          </p:spPr>
        </p:cxnSp>
        <p:cxnSp>
          <p:nvCxnSpPr>
            <p:cNvPr id="23" name="Google Shape;581;p37">
              <a:extLst>
                <a:ext uri="{FF2B5EF4-FFF2-40B4-BE49-F238E27FC236}">
                  <a16:creationId xmlns:a16="http://schemas.microsoft.com/office/drawing/2014/main" id="{237AF8AE-3117-A2E8-AE97-F6BD12C65E4A}"/>
                </a:ext>
              </a:extLst>
            </p:cNvPr>
            <p:cNvCxnSpPr/>
            <p:nvPr/>
          </p:nvCxnSpPr>
          <p:spPr>
            <a:xfrm rot="16200004">
              <a:off x="5276590" y="4283689"/>
              <a:ext cx="135478" cy="1408"/>
            </a:xfrm>
            <a:prstGeom prst="straightConnector1">
              <a:avLst/>
            </a:prstGeom>
            <a:noFill/>
            <a:ln w="28575" cap="flat">
              <a:solidFill>
                <a:srgbClr val="44546A"/>
              </a:solidFill>
              <a:prstDash val="solid"/>
              <a:round/>
            </a:ln>
          </p:spPr>
        </p:cxnSp>
        <p:cxnSp>
          <p:nvCxnSpPr>
            <p:cNvPr id="24" name="Google Shape;582;p37">
              <a:extLst>
                <a:ext uri="{FF2B5EF4-FFF2-40B4-BE49-F238E27FC236}">
                  <a16:creationId xmlns:a16="http://schemas.microsoft.com/office/drawing/2014/main" id="{A190BC98-0F04-8975-6E02-806CF33F4ADB}"/>
                </a:ext>
              </a:extLst>
            </p:cNvPr>
            <p:cNvCxnSpPr/>
            <p:nvPr/>
          </p:nvCxnSpPr>
          <p:spPr>
            <a:xfrm rot="16200004">
              <a:off x="7850457" y="4282980"/>
              <a:ext cx="135468" cy="1408"/>
            </a:xfrm>
            <a:prstGeom prst="straightConnector1">
              <a:avLst/>
            </a:prstGeom>
            <a:noFill/>
            <a:ln w="28575" cap="flat">
              <a:solidFill>
                <a:srgbClr val="44546A"/>
              </a:solidFill>
              <a:prstDash val="solid"/>
              <a:round/>
            </a:ln>
          </p:spPr>
        </p:cxnSp>
        <p:cxnSp>
          <p:nvCxnSpPr>
            <p:cNvPr id="25" name="Google Shape;583;p37">
              <a:extLst>
                <a:ext uri="{FF2B5EF4-FFF2-40B4-BE49-F238E27FC236}">
                  <a16:creationId xmlns:a16="http://schemas.microsoft.com/office/drawing/2014/main" id="{BA5C437A-721D-E31A-4470-2BA99044387F}"/>
                </a:ext>
              </a:extLst>
            </p:cNvPr>
            <p:cNvCxnSpPr/>
            <p:nvPr/>
          </p:nvCxnSpPr>
          <p:spPr>
            <a:xfrm rot="16200004">
              <a:off x="10693852" y="4282984"/>
              <a:ext cx="135459" cy="1408"/>
            </a:xfrm>
            <a:prstGeom prst="straightConnector1">
              <a:avLst/>
            </a:prstGeom>
            <a:noFill/>
            <a:ln w="28575" cap="flat">
              <a:solidFill>
                <a:srgbClr val="44546A"/>
              </a:solidFill>
              <a:prstDash val="solid"/>
              <a:round/>
            </a:ln>
          </p:spPr>
        </p:cxnSp>
      </p:grpSp>
      <p:sp>
        <p:nvSpPr>
          <p:cNvPr id="26" name="Google Shape;584;p37">
            <a:extLst>
              <a:ext uri="{FF2B5EF4-FFF2-40B4-BE49-F238E27FC236}">
                <a16:creationId xmlns:a16="http://schemas.microsoft.com/office/drawing/2014/main" id="{DA81E16B-0F0A-153A-F688-9D8718CC2607}"/>
              </a:ext>
            </a:extLst>
          </p:cNvPr>
          <p:cNvSpPr txBox="1"/>
          <p:nvPr/>
        </p:nvSpPr>
        <p:spPr>
          <a:xfrm>
            <a:off x="3877270" y="4440951"/>
            <a:ext cx="1896529" cy="541864"/>
          </a:xfrm>
          <a:prstGeom prst="rect">
            <a:avLst/>
          </a:prstGeom>
          <a:noFill/>
          <a:ln w="12701" cap="flat">
            <a:solidFill>
              <a:srgbClr val="000000"/>
            </a:solidFill>
            <a:prstDash val="solid"/>
            <a:round/>
          </a:ln>
        </p:spPr>
        <p:txBody>
          <a:bodyPr vert="horz" wrap="square" lIns="81271" tIns="40626" rIns="81271" bIns="40626" anchor="t" anchorCtr="1" compatLnSpc="1">
            <a:norm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1" i="0" u="none" strike="noStrike" kern="1200" cap="none" spc="0" baseline="0" dirty="0">
                <a:solidFill>
                  <a:srgbClr val="000000"/>
                </a:solidFill>
                <a:uFillTx/>
                <a:latin typeface="Calibri"/>
                <a:ea typeface="Calibri"/>
                <a:cs typeface="Calibri"/>
              </a:rPr>
              <a:t>@Controller</a:t>
            </a:r>
            <a:endParaRPr lang="en-US" sz="1800" b="0" i="0" u="none" strike="noStrike" kern="1200" cap="none" spc="0" baseline="0" dirty="0">
              <a:solidFill>
                <a:srgbClr val="000000"/>
              </a:solidFill>
              <a:uFillTx/>
              <a:latin typeface="Calibri"/>
            </a:endParaRPr>
          </a:p>
        </p:txBody>
      </p:sp>
      <p:sp>
        <p:nvSpPr>
          <p:cNvPr id="27" name="Google Shape;585;p37">
            <a:extLst>
              <a:ext uri="{FF2B5EF4-FFF2-40B4-BE49-F238E27FC236}">
                <a16:creationId xmlns:a16="http://schemas.microsoft.com/office/drawing/2014/main" id="{7F68C29E-84AD-7758-D78B-21CC1CC986BB}"/>
              </a:ext>
            </a:extLst>
          </p:cNvPr>
          <p:cNvSpPr txBox="1"/>
          <p:nvPr/>
        </p:nvSpPr>
        <p:spPr>
          <a:xfrm>
            <a:off x="6796366" y="4440951"/>
            <a:ext cx="1317959" cy="541864"/>
          </a:xfrm>
          <a:prstGeom prst="rect">
            <a:avLst/>
          </a:prstGeom>
          <a:noFill/>
          <a:ln w="12701" cap="flat">
            <a:solidFill>
              <a:srgbClr val="000000"/>
            </a:solidFill>
            <a:prstDash val="solid"/>
            <a:round/>
          </a:ln>
        </p:spPr>
        <p:txBody>
          <a:bodyPr vert="horz" wrap="square" lIns="81271" tIns="40626" rIns="81271" bIns="40626" anchor="t"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1" i="0" u="none" strike="noStrike" kern="1200" cap="none" spc="0" baseline="0" dirty="0">
                <a:solidFill>
                  <a:srgbClr val="000000"/>
                </a:solidFill>
                <a:uFillTx/>
                <a:latin typeface="Calibri"/>
                <a:ea typeface="Calibri"/>
                <a:cs typeface="Calibri"/>
              </a:rPr>
              <a:t>@Service</a:t>
            </a:r>
            <a:endParaRPr lang="en-US" sz="1800" b="0" i="0" u="none" strike="noStrike" kern="1200" cap="none" spc="0" baseline="0" dirty="0">
              <a:solidFill>
                <a:srgbClr val="000000"/>
              </a:solidFill>
              <a:uFillTx/>
              <a:latin typeface="Calibri"/>
            </a:endParaRPr>
          </a:p>
        </p:txBody>
      </p:sp>
      <p:sp>
        <p:nvSpPr>
          <p:cNvPr id="28" name="Rectangle 4">
            <a:extLst>
              <a:ext uri="{FF2B5EF4-FFF2-40B4-BE49-F238E27FC236}">
                <a16:creationId xmlns:a16="http://schemas.microsoft.com/office/drawing/2014/main" id="{1D97186B-43F4-39A4-2F1D-4297A906227E}"/>
              </a:ext>
            </a:extLst>
          </p:cNvPr>
          <p:cNvSpPr/>
          <p:nvPr/>
        </p:nvSpPr>
        <p:spPr>
          <a:xfrm>
            <a:off x="1236787" y="3748834"/>
            <a:ext cx="1863011" cy="461665"/>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0" cap="none" spc="0" baseline="0" dirty="0">
                <a:solidFill>
                  <a:srgbClr val="000000"/>
                </a:solidFill>
                <a:uFillTx/>
                <a:latin typeface="+mj-lt"/>
              </a:rPr>
              <a:t>Spring Beans </a:t>
            </a:r>
            <a:endParaRPr lang="en-US" sz="2400" b="0" i="0" u="none" strike="noStrike" kern="1200" cap="none" spc="0" baseline="0" dirty="0">
              <a:solidFill>
                <a:srgbClr val="000000"/>
              </a:solidFill>
              <a:uFillTx/>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17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C4798-CF33-8D79-8ADF-0D4678DCA689}"/>
              </a:ext>
            </a:extLst>
          </p:cNvPr>
          <p:cNvSpPr txBox="1">
            <a:spLocks noGrp="1"/>
          </p:cNvSpPr>
          <p:nvPr>
            <p:ph type="title"/>
          </p:nvPr>
        </p:nvSpPr>
        <p:spPr>
          <a:xfrm>
            <a:off x="643472" y="623392"/>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6F7EC16E-635A-8A78-4190-F7A78FE733AC}"/>
              </a:ext>
            </a:extLst>
          </p:cNvPr>
          <p:cNvCxnSpPr/>
          <p:nvPr/>
        </p:nvCxnSpPr>
        <p:spPr>
          <a:xfrm>
            <a:off x="4114315" y="2230450"/>
            <a:ext cx="6601072"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C3DAD76D-642A-E48F-0B70-64B12854F207}"/>
              </a:ext>
            </a:extLst>
          </p:cNvPr>
          <p:cNvCxnSpPr/>
          <p:nvPr/>
        </p:nvCxnSpPr>
        <p:spPr>
          <a:xfrm>
            <a:off x="4263307" y="5446129"/>
            <a:ext cx="6577581"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893014A0-6E9B-3271-644D-9E1538F0F57F}"/>
              </a:ext>
            </a:extLst>
          </p:cNvPr>
          <p:cNvSpPr/>
          <p:nvPr/>
        </p:nvSpPr>
        <p:spPr>
          <a:xfrm>
            <a:off x="1142286" y="3136611"/>
            <a:ext cx="2366357"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Introduction </a:t>
            </a:r>
            <a:endParaRPr lang="en-US" sz="3200" b="0" i="0" u="none" strike="noStrike" kern="1200" cap="none" spc="0" baseline="0">
              <a:solidFill>
                <a:srgbClr val="000000"/>
              </a:solidFill>
              <a:uFillTx/>
              <a:latin typeface="Calibri"/>
            </a:endParaRPr>
          </a:p>
        </p:txBody>
      </p:sp>
      <p:sp>
        <p:nvSpPr>
          <p:cNvPr id="6" name="TextBox 6">
            <a:extLst>
              <a:ext uri="{FF2B5EF4-FFF2-40B4-BE49-F238E27FC236}">
                <a16:creationId xmlns:a16="http://schemas.microsoft.com/office/drawing/2014/main" id="{56E24219-A56F-69C6-BC02-D26286CF8747}"/>
              </a:ext>
            </a:extLst>
          </p:cNvPr>
          <p:cNvSpPr txBox="1"/>
          <p:nvPr/>
        </p:nvSpPr>
        <p:spPr>
          <a:xfrm>
            <a:off x="3710123" y="2489335"/>
            <a:ext cx="7005264" cy="286231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dirty="0">
              <a:solidFill>
                <a:srgbClr val="7F8600"/>
              </a:solidFill>
              <a:uFillTx/>
              <a:latin typeface="Nunito" pitchFamily="2"/>
              <a:ea typeface="Consolas"/>
              <a:cs typeface="Consolas"/>
            </a:endParaRPr>
          </a:p>
          <a:p>
            <a:pPr marL="742950" marR="0" lvl="1" indent="-285750" algn="l" defTabSz="914400" rtl="0" fontAlgn="auto" hangingPunct="1">
              <a:lnSpc>
                <a:spcPct val="100000"/>
              </a:lnSpc>
              <a:spcBef>
                <a:spcPts val="0"/>
              </a:spcBef>
              <a:spcAft>
                <a:spcPts val="0"/>
              </a:spcAft>
              <a:buClr>
                <a:srgbClr val="44546A"/>
              </a:buClr>
              <a:buSzPts val="2400"/>
              <a:buFont typeface="Arial"/>
              <a:buChar char="•"/>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Nunito" pitchFamily="2"/>
                <a:ea typeface="Consolas"/>
                <a:cs typeface="Consolas"/>
              </a:rPr>
              <a:t>Spring is an </a:t>
            </a:r>
            <a:r>
              <a:rPr lang="en-US" sz="1800" b="1" i="0" u="none" strike="noStrike" kern="1200" cap="none" spc="0" baseline="0" dirty="0">
                <a:solidFill>
                  <a:srgbClr val="C00000"/>
                </a:solidFill>
                <a:uFillTx/>
                <a:latin typeface="Nunito" pitchFamily="2"/>
                <a:ea typeface="Consolas"/>
                <a:cs typeface="Consolas"/>
              </a:rPr>
              <a:t>open-source </a:t>
            </a:r>
            <a:r>
              <a:rPr lang="en-US" dirty="0">
                <a:solidFill>
                  <a:srgbClr val="000000"/>
                </a:solidFill>
                <a:latin typeface="Nunito" pitchFamily="2"/>
              </a:rPr>
              <a:t>de</a:t>
            </a:r>
            <a:r>
              <a:rPr lang="en-US" sz="1800" b="0" i="0" u="none" strike="noStrike" kern="1200" cap="none" spc="0" baseline="0" dirty="0">
                <a:solidFill>
                  <a:srgbClr val="000000"/>
                </a:solidFill>
                <a:uFillTx/>
                <a:latin typeface="Nunito" pitchFamily="2"/>
                <a:ea typeface="Consolas"/>
                <a:cs typeface="Consolas"/>
              </a:rPr>
              <a:t>velopment framework for Enterprise Java applications.</a:t>
            </a:r>
            <a:endParaRPr lang="en-US" sz="1800" b="0" i="0" u="none" strike="noStrike" kern="1200" cap="none" spc="0" baseline="0" dirty="0">
              <a:solidFill>
                <a:srgbClr val="000000"/>
              </a:solidFill>
              <a:uFillTx/>
              <a:latin typeface="Nunito" pitchFamily="2"/>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Nunito" pitchFamily="2"/>
              <a:ea typeface="Consolas"/>
              <a:cs typeface="Consolas"/>
            </a:endParaRPr>
          </a:p>
          <a:p>
            <a:pPr marL="742950" marR="0" lvl="1" indent="-285750" algn="l" defTabSz="914400" rtl="0" fontAlgn="auto" hangingPunct="1">
              <a:lnSpc>
                <a:spcPct val="100000"/>
              </a:lnSpc>
              <a:spcBef>
                <a:spcPts val="0"/>
              </a:spcBef>
              <a:spcAft>
                <a:spcPts val="0"/>
              </a:spcAft>
              <a:buClr>
                <a:srgbClr val="44546A"/>
              </a:buClr>
              <a:buSzPts val="2400"/>
              <a:buFont typeface="Arial"/>
              <a:buChar char="•"/>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Nunito" pitchFamily="2"/>
                <a:ea typeface="Consolas"/>
                <a:cs typeface="Consolas"/>
              </a:rPr>
              <a:t>The core features of the Spring Framework can be used in developing any Java application</a:t>
            </a:r>
          </a:p>
          <a:p>
            <a:pPr marL="742950" marR="0" lvl="1" indent="-285750" algn="l" defTabSz="914400" rtl="0" fontAlgn="auto" hangingPunct="1">
              <a:lnSpc>
                <a:spcPct val="100000"/>
              </a:lnSpc>
              <a:spcBef>
                <a:spcPts val="0"/>
              </a:spcBef>
              <a:spcAft>
                <a:spcPts val="0"/>
              </a:spcAft>
              <a:buClr>
                <a:srgbClr val="44546A"/>
              </a:buClr>
              <a:buSzPts val="2400"/>
              <a:buFont typeface="Arial"/>
              <a:buChar char="•"/>
              <a:tabLst/>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Nunito" pitchFamily="2"/>
            </a:endParaRPr>
          </a:p>
          <a:p>
            <a:pPr marL="742950" marR="0" lvl="1" indent="-285750" algn="l" defTabSz="914400" rtl="0" fontAlgn="auto" hangingPunct="1">
              <a:lnSpc>
                <a:spcPct val="100000"/>
              </a:lnSpc>
              <a:spcBef>
                <a:spcPts val="0"/>
              </a:spcBef>
              <a:spcAft>
                <a:spcPts val="0"/>
              </a:spcAft>
              <a:buClr>
                <a:srgbClr val="44546A"/>
              </a:buClr>
              <a:buSzPts val="2400"/>
              <a:buFont typeface="Arial"/>
              <a:buChar char="•"/>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Nunito" pitchFamily="2"/>
                <a:ea typeface="Consolas"/>
                <a:cs typeface="Consolas"/>
              </a:rPr>
              <a:t> Spring provides several tools and framework features to develop microservices e.g. Spring Boot and Spring Cloud</a:t>
            </a:r>
            <a:endParaRPr lang="en-US" sz="1800" b="0" i="0" u="none" strike="noStrike" kern="1200" cap="none" spc="0" baseline="0" dirty="0">
              <a:solidFill>
                <a:srgbClr val="000000"/>
              </a:solidFill>
              <a:uFillTx/>
              <a:latin typeface="Nunito" pitchFamily="2"/>
            </a:endParaRPr>
          </a:p>
          <a:p>
            <a:pPr marL="742950" marR="0" lvl="1" indent="-285750" algn="l" defTabSz="914400" rtl="0" fontAlgn="auto" hangingPunct="1">
              <a:lnSpc>
                <a:spcPct val="100000"/>
              </a:lnSpc>
              <a:spcBef>
                <a:spcPts val="0"/>
              </a:spcBef>
              <a:spcAft>
                <a:spcPts val="0"/>
              </a:spcAft>
              <a:buClr>
                <a:srgbClr val="44546A"/>
              </a:buClr>
              <a:buSzPts val="2400"/>
              <a:buFont typeface="Arial"/>
              <a:buChar char="•"/>
              <a:tabLst/>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Nunito" pitchFamily="2"/>
            </a:endParaRPr>
          </a:p>
        </p:txBody>
      </p:sp>
      <p:sp>
        <p:nvSpPr>
          <p:cNvPr id="7" name="TextBox 7">
            <a:extLst>
              <a:ext uri="{FF2B5EF4-FFF2-40B4-BE49-F238E27FC236}">
                <a16:creationId xmlns:a16="http://schemas.microsoft.com/office/drawing/2014/main" id="{0E24C616-2C8A-3372-033D-7843CB22D021}"/>
              </a:ext>
            </a:extLst>
          </p:cNvPr>
          <p:cNvSpPr txBox="1"/>
          <p:nvPr/>
        </p:nvSpPr>
        <p:spPr>
          <a:xfrm>
            <a:off x="4114315" y="1749603"/>
            <a:ext cx="2797478"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a:solidFill>
                  <a:srgbClr val="C55A11"/>
                </a:solidFill>
                <a:uFillTx/>
                <a:latin typeface="var(--font-family-special)"/>
              </a:rPr>
              <a:t>What is Spring?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19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1E5BF-B2F9-FDC1-0286-0407D8914E7B}"/>
              </a:ext>
            </a:extLst>
          </p:cNvPr>
          <p:cNvSpPr txBox="1">
            <a:spLocks noGrp="1"/>
          </p:cNvSpPr>
          <p:nvPr>
            <p:ph type="title"/>
          </p:nvPr>
        </p:nvSpPr>
        <p:spPr>
          <a:xfrm>
            <a:off x="643472" y="623392"/>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43AA278B-EAEE-DC8C-5B4C-FA953ED85E8A}"/>
              </a:ext>
            </a:extLst>
          </p:cNvPr>
          <p:cNvCxnSpPr/>
          <p:nvPr/>
        </p:nvCxnSpPr>
        <p:spPr>
          <a:xfrm>
            <a:off x="4079348" y="2230450"/>
            <a:ext cx="6601072"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CD29021D-C1E2-7CA6-3871-4380AB3D1A42}"/>
              </a:ext>
            </a:extLst>
          </p:cNvPr>
          <p:cNvCxnSpPr/>
          <p:nvPr/>
        </p:nvCxnSpPr>
        <p:spPr>
          <a:xfrm>
            <a:off x="4079348" y="6737363"/>
            <a:ext cx="6577581" cy="0"/>
          </a:xfrm>
          <a:prstGeom prst="straightConnector1">
            <a:avLst/>
          </a:prstGeom>
          <a:noFill/>
          <a:ln w="6345" cap="flat">
            <a:solidFill>
              <a:srgbClr val="4472C4"/>
            </a:solidFill>
            <a:prstDash val="solid"/>
            <a:miter/>
          </a:ln>
        </p:spPr>
      </p:cxnSp>
      <p:sp>
        <p:nvSpPr>
          <p:cNvPr id="5" name="TextBox 6">
            <a:extLst>
              <a:ext uri="{FF2B5EF4-FFF2-40B4-BE49-F238E27FC236}">
                <a16:creationId xmlns:a16="http://schemas.microsoft.com/office/drawing/2014/main" id="{88447E3B-DA86-D779-1364-17F490CA3CFA}"/>
              </a:ext>
            </a:extLst>
          </p:cNvPr>
          <p:cNvSpPr txBox="1"/>
          <p:nvPr/>
        </p:nvSpPr>
        <p:spPr>
          <a:xfrm>
            <a:off x="3813207" y="2386439"/>
            <a:ext cx="7677622" cy="348560"/>
          </a:xfrm>
          <a:prstGeom prst="rect">
            <a:avLst/>
          </a:prstGeom>
          <a:noFill/>
          <a:ln cap="flat">
            <a:noFill/>
          </a:ln>
        </p:spPr>
        <p:txBody>
          <a:bodyPr vert="horz" wrap="square" lIns="91440" tIns="45720" rIns="91440" bIns="45720" anchor="t" anchorCtr="0" compatLnSpc="1">
            <a:spAutoFit/>
          </a:bodyPr>
          <a:lstStyle/>
          <a:p>
            <a:pPr marL="228600" marR="0" lvl="1" indent="0" algn="l" defTabSz="914400" rtl="0" fontAlgn="auto" hangingPunct="1">
              <a:lnSpc>
                <a:spcPct val="90000"/>
              </a:lnSpc>
              <a:spcBef>
                <a:spcPts val="60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Nunito" pitchFamily="2"/>
                <a:ea typeface="Consolas"/>
                <a:cs typeface="Consolas"/>
              </a:rPr>
              <a:t>Spring Configuration class approach </a:t>
            </a:r>
          </a:p>
        </p:txBody>
      </p:sp>
      <p:sp>
        <p:nvSpPr>
          <p:cNvPr id="6" name="Google Shape;621;p40">
            <a:extLst>
              <a:ext uri="{FF2B5EF4-FFF2-40B4-BE49-F238E27FC236}">
                <a16:creationId xmlns:a16="http://schemas.microsoft.com/office/drawing/2014/main" id="{B93867C1-5581-0387-0D2B-A98FB50D39BB}"/>
              </a:ext>
            </a:extLst>
          </p:cNvPr>
          <p:cNvSpPr txBox="1"/>
          <p:nvPr/>
        </p:nvSpPr>
        <p:spPr>
          <a:xfrm>
            <a:off x="4079348" y="2890987"/>
            <a:ext cx="6841449" cy="1407107"/>
          </a:xfrm>
          <a:prstGeom prst="rect">
            <a:avLst/>
          </a:prstGeom>
          <a:noFill/>
          <a:ln w="9528" cap="flat">
            <a:solidFill>
              <a:srgbClr val="000000"/>
            </a:solidFill>
            <a:prstDash val="solid"/>
            <a:round/>
          </a:ln>
        </p:spPr>
        <p:txBody>
          <a:bodyPr vert="horz" wrap="square" lIns="81271" tIns="40626" rIns="81271" bIns="40626" anchor="t" anchorCtr="0" compatLnSpc="1">
            <a:normAutofit fontScale="92500" lnSpcReduction="10000"/>
          </a:bodyPr>
          <a:lstStyle/>
          <a:p>
            <a:pPr marL="0" marR="0" lvl="0" indent="0" algn="l" defTabSz="914400" rtl="0" fontAlgn="auto" hangingPunct="1">
              <a:lnSpc>
                <a:spcPct val="100000"/>
              </a:lnSpc>
              <a:spcBef>
                <a:spcPts val="30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Nunito" pitchFamily="2"/>
                <a:ea typeface="Consolas"/>
                <a:cs typeface="Consolas"/>
              </a:rPr>
              <a:t>public class </a:t>
            </a:r>
            <a:r>
              <a:rPr lang="en-US" sz="1800" b="1" i="0" u="none" strike="noStrike" kern="1200" cap="none" spc="0" baseline="0" dirty="0">
                <a:solidFill>
                  <a:srgbClr val="262626"/>
                </a:solidFill>
                <a:uFillTx/>
                <a:latin typeface="Nunito" pitchFamily="2"/>
                <a:ea typeface="Consolas"/>
                <a:cs typeface="Consolas"/>
              </a:rPr>
              <a:t>SpringMain</a:t>
            </a:r>
            <a:r>
              <a:rPr lang="en-US" sz="1800" b="0" i="0" u="none" strike="noStrike" kern="1200" cap="none" spc="0" baseline="0" dirty="0">
                <a:solidFill>
                  <a:srgbClr val="000000"/>
                </a:solidFill>
                <a:uFillTx/>
                <a:latin typeface="Nunito" pitchFamily="2"/>
                <a:ea typeface="Consolas"/>
                <a:cs typeface="Consolas"/>
              </a:rPr>
              <a:t> {</a:t>
            </a:r>
            <a:endParaRPr lang="en-US" sz="1800" b="0" i="0" u="none" strike="noStrike" kern="1200" cap="none" spc="0" baseline="0" dirty="0">
              <a:solidFill>
                <a:srgbClr val="000000"/>
              </a:solidFill>
              <a:uFillTx/>
              <a:latin typeface="Nunito" pitchFamily="2"/>
            </a:endParaRPr>
          </a:p>
          <a:p>
            <a:pPr marL="0" marR="0" lvl="0" indent="0" algn="l" defTabSz="914400" rtl="0" fontAlgn="auto" hangingPunct="1">
              <a:lnSpc>
                <a:spcPct val="100000"/>
              </a:lnSpc>
              <a:spcBef>
                <a:spcPts val="30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FF0000"/>
                </a:solidFill>
                <a:uFillTx/>
                <a:latin typeface="Nunito" pitchFamily="2"/>
                <a:ea typeface="Consolas"/>
                <a:cs typeface="Consolas"/>
              </a:rPr>
              <a:t>    </a:t>
            </a:r>
            <a:r>
              <a:rPr lang="en-US" sz="1800" b="0" i="0" u="none" strike="noStrike" kern="1200" cap="none" spc="0" baseline="0" dirty="0">
                <a:solidFill>
                  <a:srgbClr val="0063BE"/>
                </a:solidFill>
                <a:uFillTx/>
                <a:latin typeface="Nunito" pitchFamily="2"/>
                <a:ea typeface="Consolas"/>
                <a:cs typeface="Consolas"/>
              </a:rPr>
              <a:t>@Bean</a:t>
            </a:r>
            <a:r>
              <a:rPr lang="en-US" sz="1800" b="0" i="0" u="none" strike="noStrike" kern="1200" cap="none" spc="0" baseline="0" dirty="0">
                <a:solidFill>
                  <a:srgbClr val="000000"/>
                </a:solidFill>
                <a:uFillTx/>
                <a:latin typeface="Nunito" pitchFamily="2"/>
                <a:ea typeface="Consolas"/>
                <a:cs typeface="Consolas"/>
              </a:rPr>
              <a:t> </a:t>
            </a:r>
          </a:p>
          <a:p>
            <a:pPr marL="0" marR="0" lvl="0" indent="0" algn="l" defTabSz="914400" rtl="0" fontAlgn="auto" hangingPunct="1">
              <a:lnSpc>
                <a:spcPct val="100000"/>
              </a:lnSpc>
              <a:spcBef>
                <a:spcPts val="30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CC0099"/>
                </a:solidFill>
                <a:uFillTx/>
                <a:latin typeface="Nunito" pitchFamily="2"/>
                <a:ea typeface="Consolas"/>
                <a:cs typeface="Consolas"/>
              </a:rPr>
              <a:t>     public</a:t>
            </a:r>
            <a:r>
              <a:rPr lang="en-US" sz="1800" b="0" i="0" u="none" strike="noStrike" kern="1200" cap="none" spc="0" baseline="0" dirty="0">
                <a:solidFill>
                  <a:srgbClr val="000000"/>
                </a:solidFill>
                <a:uFillTx/>
                <a:latin typeface="Nunito" pitchFamily="2"/>
                <a:ea typeface="Consolas"/>
                <a:cs typeface="Consolas"/>
              </a:rPr>
              <a:t> Person thePerson(){</a:t>
            </a:r>
            <a:endParaRPr lang="en-US" sz="1800" b="0" i="0" u="none" strike="noStrike" kern="1200" cap="none" spc="0" baseline="0" dirty="0">
              <a:solidFill>
                <a:srgbClr val="000000"/>
              </a:solidFill>
              <a:uFillTx/>
              <a:latin typeface="Nunito" pitchFamily="2"/>
            </a:endParaRPr>
          </a:p>
          <a:p>
            <a:pPr marL="0" marR="0" lvl="0" indent="0" algn="l" defTabSz="914400" rtl="0" fontAlgn="auto" hangingPunct="1">
              <a:lnSpc>
                <a:spcPct val="100000"/>
              </a:lnSpc>
              <a:spcBef>
                <a:spcPts val="30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Nunito" pitchFamily="2"/>
                <a:ea typeface="Consolas"/>
                <a:cs typeface="Consolas"/>
              </a:rPr>
              <a:t>        </a:t>
            </a:r>
            <a:r>
              <a:rPr lang="en-US" sz="1800" b="0" i="0" u="none" strike="noStrike" kern="1200" cap="none" spc="0" baseline="0" dirty="0">
                <a:solidFill>
                  <a:srgbClr val="CC0099"/>
                </a:solidFill>
                <a:uFillTx/>
                <a:latin typeface="Nunito" pitchFamily="2"/>
                <a:ea typeface="Consolas"/>
                <a:cs typeface="Consolas"/>
              </a:rPr>
              <a:t>return new </a:t>
            </a:r>
            <a:r>
              <a:rPr lang="en-US" sz="1800" b="0" i="0" u="none" strike="noStrike" kern="1200" cap="none" spc="0" baseline="0" dirty="0">
                <a:solidFill>
                  <a:srgbClr val="000000"/>
                </a:solidFill>
                <a:uFillTx/>
                <a:latin typeface="Nunito" pitchFamily="2"/>
                <a:ea typeface="Consolas"/>
                <a:cs typeface="Consolas"/>
              </a:rPr>
              <a:t>Person(1234,"Joe", 24, null, null);}</a:t>
            </a:r>
            <a:endParaRPr lang="en-US" sz="1800" b="0" i="0" u="none" strike="noStrike" kern="1200" cap="none" spc="0" baseline="0" dirty="0">
              <a:solidFill>
                <a:srgbClr val="000000"/>
              </a:solidFill>
              <a:uFillTx/>
              <a:latin typeface="Nunito" pitchFamily="2"/>
            </a:endParaRPr>
          </a:p>
          <a:p>
            <a:pPr marL="0" marR="0" lvl="0" indent="0" algn="l" defTabSz="914400" rtl="0" fontAlgn="auto" hangingPunct="1">
              <a:lnSpc>
                <a:spcPct val="100000"/>
              </a:lnSpc>
              <a:spcBef>
                <a:spcPts val="30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Nunito" pitchFamily="2"/>
                <a:ea typeface="Consolas"/>
                <a:cs typeface="Consolas"/>
              </a:rPr>
              <a:t>    }</a:t>
            </a:r>
            <a:endParaRPr lang="en-US" sz="1800" b="0" i="0" u="none" strike="noStrike" kern="1200" cap="none" spc="0" baseline="0" dirty="0">
              <a:solidFill>
                <a:srgbClr val="000000"/>
              </a:solidFill>
              <a:uFillTx/>
              <a:latin typeface="Nunito" pitchFamily="2"/>
            </a:endParaRPr>
          </a:p>
        </p:txBody>
      </p:sp>
      <p:sp>
        <p:nvSpPr>
          <p:cNvPr id="7" name="TextBox 7">
            <a:extLst>
              <a:ext uri="{FF2B5EF4-FFF2-40B4-BE49-F238E27FC236}">
                <a16:creationId xmlns:a16="http://schemas.microsoft.com/office/drawing/2014/main" id="{371AB6E2-B65F-B3C9-5455-56DF3C2FBE8C}"/>
              </a:ext>
            </a:extLst>
          </p:cNvPr>
          <p:cNvSpPr txBox="1"/>
          <p:nvPr/>
        </p:nvSpPr>
        <p:spPr>
          <a:xfrm>
            <a:off x="4007448" y="1851806"/>
            <a:ext cx="3108459" cy="46166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dirty="0">
                <a:solidFill>
                  <a:srgbClr val="C55A11"/>
                </a:solidFill>
                <a:uFillTx/>
                <a:latin typeface="+mj-lt"/>
              </a:rPr>
              <a:t>Bean Creation</a:t>
            </a:r>
          </a:p>
        </p:txBody>
      </p:sp>
      <p:sp>
        <p:nvSpPr>
          <p:cNvPr id="10" name="Google Shape;620;p40">
            <a:extLst>
              <a:ext uri="{FF2B5EF4-FFF2-40B4-BE49-F238E27FC236}">
                <a16:creationId xmlns:a16="http://schemas.microsoft.com/office/drawing/2014/main" id="{16408DB3-A1A4-E284-23A9-504174D2D204}"/>
              </a:ext>
            </a:extLst>
          </p:cNvPr>
          <p:cNvSpPr txBox="1"/>
          <p:nvPr/>
        </p:nvSpPr>
        <p:spPr>
          <a:xfrm>
            <a:off x="4102839" y="4454082"/>
            <a:ext cx="6817957" cy="2118097"/>
          </a:xfrm>
          <a:prstGeom prst="rect">
            <a:avLst/>
          </a:prstGeom>
          <a:noFill/>
          <a:ln w="9528" cap="flat">
            <a:solidFill>
              <a:srgbClr val="000000"/>
            </a:solidFill>
            <a:prstDash val="solid"/>
            <a:round/>
          </a:ln>
        </p:spPr>
        <p:txBody>
          <a:bodyPr vert="horz" wrap="square" lIns="91421" tIns="45701" rIns="91421" bIns="45701"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Nunito" pitchFamily="2"/>
              </a:rPr>
              <a:t> </a:t>
            </a:r>
            <a:r>
              <a:rPr lang="en-US" sz="1800" b="0" i="0" u="none" strike="noStrike" kern="1200" cap="none" spc="0" baseline="0" dirty="0">
                <a:solidFill>
                  <a:srgbClr val="000000"/>
                </a:solidFill>
                <a:uFillTx/>
                <a:latin typeface="Nunito" pitchFamily="2"/>
                <a:ea typeface="Consolas"/>
                <a:cs typeface="Consolas"/>
              </a:rPr>
              <a:t>public static void main(String[] args) {</a:t>
            </a:r>
            <a:endParaRPr lang="en-US" sz="1800" b="0" i="0" u="none" strike="noStrike" kern="1200" cap="none" spc="0" baseline="0" dirty="0">
              <a:solidFill>
                <a:srgbClr val="000000"/>
              </a:solidFill>
              <a:uFillTx/>
              <a:latin typeface="Nunito" pitchFamily="2"/>
            </a:endParaRPr>
          </a:p>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Nunito" pitchFamily="2"/>
                <a:ea typeface="Consolas"/>
                <a:cs typeface="Consolas"/>
              </a:rPr>
              <a:t> ApplicationContext ctx =  new  </a:t>
            </a:r>
            <a:r>
              <a:rPr lang="en-US" sz="1800" b="1" i="0" u="none" strike="noStrike" kern="1200" cap="none" spc="0" baseline="0" dirty="0">
                <a:solidFill>
                  <a:srgbClr val="0063BE"/>
                </a:solidFill>
                <a:uFillTx/>
                <a:latin typeface="Nunito" pitchFamily="2"/>
                <a:ea typeface="Consolas"/>
                <a:cs typeface="Consolas"/>
              </a:rPr>
              <a:t>AnnotationConfig</a:t>
            </a:r>
            <a:r>
              <a:rPr lang="en-US" sz="1800" b="0" i="0" u="none" strike="noStrike" kern="1200" cap="none" spc="0" baseline="0" dirty="0">
                <a:solidFill>
                  <a:srgbClr val="0063BE"/>
                </a:solidFill>
                <a:uFillTx/>
                <a:latin typeface="Nunito" pitchFamily="2"/>
                <a:ea typeface="Consolas"/>
                <a:cs typeface="Consolas"/>
              </a:rPr>
              <a:t>ApplicationContext</a:t>
            </a:r>
            <a:r>
              <a:rPr lang="en-US" sz="1800" b="0" i="0" u="none" strike="noStrike" kern="1200" cap="none" spc="0" baseline="0" dirty="0">
                <a:solidFill>
                  <a:srgbClr val="000000"/>
                </a:solidFill>
                <a:uFillTx/>
                <a:latin typeface="Nunito" pitchFamily="2"/>
                <a:ea typeface="Consolas"/>
                <a:cs typeface="Consolas"/>
              </a:rPr>
              <a:t>(</a:t>
            </a:r>
            <a:r>
              <a:rPr lang="en-US" sz="1800" b="1" i="0" u="none" strike="noStrike" kern="1200" cap="none" spc="0" baseline="0" dirty="0">
                <a:solidFill>
                  <a:srgbClr val="CC0099"/>
                </a:solidFill>
                <a:uFillTx/>
                <a:latin typeface="Nunito" pitchFamily="2"/>
                <a:ea typeface="Consolas"/>
                <a:cs typeface="Consolas"/>
              </a:rPr>
              <a:t>SpringMain</a:t>
            </a:r>
            <a:r>
              <a:rPr lang="en-US" sz="1800" b="0" i="0" u="none" strike="noStrike" kern="1200" cap="none" spc="0" baseline="0" dirty="0">
                <a:solidFill>
                  <a:srgbClr val="CC0099"/>
                </a:solidFill>
                <a:uFillTx/>
                <a:latin typeface="Nunito" pitchFamily="2"/>
                <a:ea typeface="Consolas"/>
                <a:cs typeface="Consolas"/>
              </a:rPr>
              <a:t>.class</a:t>
            </a:r>
            <a:r>
              <a:rPr lang="en-US" sz="1800" b="0" i="0" u="none" strike="noStrike" kern="1200" cap="none" spc="0" baseline="0" dirty="0">
                <a:solidFill>
                  <a:srgbClr val="000000"/>
                </a:solidFill>
                <a:uFillTx/>
                <a:latin typeface="Nunito" pitchFamily="2"/>
                <a:ea typeface="Consolas"/>
                <a:cs typeface="Consolas"/>
              </a:rPr>
              <a:t>);</a:t>
            </a:r>
          </a:p>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Nunito" pitchFamily="2"/>
                <a:ea typeface="Consolas"/>
                <a:cs typeface="Consolas"/>
              </a:rPr>
              <a:t> </a:t>
            </a:r>
            <a:r>
              <a:rPr lang="en-US" sz="1800" b="0" i="0" u="none" strike="noStrike" kern="1200" cap="none" spc="0" baseline="0" dirty="0">
                <a:solidFill>
                  <a:srgbClr val="000000"/>
                </a:solidFill>
                <a:uFillTx/>
                <a:latin typeface="Nunito" pitchFamily="2"/>
              </a:rPr>
              <a:t>Person p1 = (Person)ctx.getBean(“thePerson”); </a:t>
            </a:r>
          </a:p>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Nunito" pitchFamily="2"/>
              </a:rPr>
              <a:t>}</a:t>
            </a:r>
          </a:p>
        </p:txBody>
      </p:sp>
      <p:sp>
        <p:nvSpPr>
          <p:cNvPr id="11" name="Rectangle 4">
            <a:extLst>
              <a:ext uri="{FF2B5EF4-FFF2-40B4-BE49-F238E27FC236}">
                <a16:creationId xmlns:a16="http://schemas.microsoft.com/office/drawing/2014/main" id="{61DD8C2D-0D77-FCD0-3AEF-77F77F489DEC}"/>
              </a:ext>
            </a:extLst>
          </p:cNvPr>
          <p:cNvSpPr/>
          <p:nvPr/>
        </p:nvSpPr>
        <p:spPr>
          <a:xfrm>
            <a:off x="1236787" y="3748834"/>
            <a:ext cx="1863011" cy="461665"/>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0" cap="none" spc="0" baseline="0" dirty="0">
                <a:solidFill>
                  <a:srgbClr val="000000"/>
                </a:solidFill>
                <a:uFillTx/>
                <a:latin typeface="+mj-lt"/>
              </a:rPr>
              <a:t>Spring Beans </a:t>
            </a:r>
            <a:endParaRPr lang="en-US" sz="2400" b="0" i="0" u="none" strike="noStrike" kern="1200" cap="none" spc="0" baseline="0" dirty="0">
              <a:solidFill>
                <a:srgbClr val="000000"/>
              </a:solidFill>
              <a:uFillTx/>
              <a:latin typeface="+mj-l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215">
    <p:spTree>
      <p:nvGrpSpPr>
        <p:cNvPr id="1" name=""/>
        <p:cNvGrpSpPr/>
        <p:nvPr/>
      </p:nvGrpSpPr>
      <p:grpSpPr>
        <a:xfrm>
          <a:off x="0" y="0"/>
          <a:ext cx="0" cy="0"/>
          <a:chOff x="0" y="0"/>
          <a:chExt cx="0" cy="0"/>
        </a:xfrm>
      </p:grpSpPr>
      <p:cxnSp>
        <p:nvCxnSpPr>
          <p:cNvPr id="2" name="Straight Connector 9">
            <a:extLst>
              <a:ext uri="{FF2B5EF4-FFF2-40B4-BE49-F238E27FC236}">
                <a16:creationId xmlns:a16="http://schemas.microsoft.com/office/drawing/2014/main" id="{82894895-9524-390C-868B-CB23C385E629}"/>
              </a:ext>
            </a:extLst>
          </p:cNvPr>
          <p:cNvCxnSpPr/>
          <p:nvPr/>
        </p:nvCxnSpPr>
        <p:spPr>
          <a:xfrm>
            <a:off x="3920965" y="2357615"/>
            <a:ext cx="6601072" cy="0"/>
          </a:xfrm>
          <a:prstGeom prst="straightConnector1">
            <a:avLst/>
          </a:prstGeom>
          <a:noFill/>
          <a:ln w="6345" cap="flat">
            <a:solidFill>
              <a:srgbClr val="4472C4"/>
            </a:solidFill>
            <a:prstDash val="solid"/>
            <a:miter/>
          </a:ln>
        </p:spPr>
      </p:cxnSp>
      <p:cxnSp>
        <p:nvCxnSpPr>
          <p:cNvPr id="3" name="Straight Connector 12">
            <a:extLst>
              <a:ext uri="{FF2B5EF4-FFF2-40B4-BE49-F238E27FC236}">
                <a16:creationId xmlns:a16="http://schemas.microsoft.com/office/drawing/2014/main" id="{819D6153-E9FC-1C4B-7C1A-F5FCB534C100}"/>
              </a:ext>
            </a:extLst>
          </p:cNvPr>
          <p:cNvCxnSpPr/>
          <p:nvPr/>
        </p:nvCxnSpPr>
        <p:spPr>
          <a:xfrm>
            <a:off x="4010201" y="6621911"/>
            <a:ext cx="6577581" cy="0"/>
          </a:xfrm>
          <a:prstGeom prst="straightConnector1">
            <a:avLst/>
          </a:prstGeom>
          <a:noFill/>
          <a:ln w="6345" cap="flat">
            <a:solidFill>
              <a:srgbClr val="4472C4"/>
            </a:solidFill>
            <a:prstDash val="solid"/>
            <a:miter/>
          </a:ln>
        </p:spPr>
      </p:cxnSp>
      <p:sp>
        <p:nvSpPr>
          <p:cNvPr id="4" name="Rectangle 4">
            <a:extLst>
              <a:ext uri="{FF2B5EF4-FFF2-40B4-BE49-F238E27FC236}">
                <a16:creationId xmlns:a16="http://schemas.microsoft.com/office/drawing/2014/main" id="{7A8A77CE-CC3D-D3EE-72A5-05B79E5E4F89}"/>
              </a:ext>
            </a:extLst>
          </p:cNvPr>
          <p:cNvSpPr/>
          <p:nvPr/>
        </p:nvSpPr>
        <p:spPr>
          <a:xfrm>
            <a:off x="1236787" y="3748834"/>
            <a:ext cx="1863011" cy="461665"/>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0" cap="none" spc="0" baseline="0" dirty="0">
                <a:solidFill>
                  <a:srgbClr val="000000"/>
                </a:solidFill>
                <a:uFillTx/>
                <a:latin typeface="+mj-lt"/>
              </a:rPr>
              <a:t>Spring Beans </a:t>
            </a:r>
            <a:endParaRPr lang="en-US" sz="2400" b="0" i="0" u="none" strike="noStrike" kern="1200" cap="none" spc="0" baseline="0" dirty="0">
              <a:solidFill>
                <a:srgbClr val="000000"/>
              </a:solidFill>
              <a:uFillTx/>
              <a:latin typeface="+mj-lt"/>
            </a:endParaRPr>
          </a:p>
        </p:txBody>
      </p:sp>
      <p:sp>
        <p:nvSpPr>
          <p:cNvPr id="5" name="TextBox 7">
            <a:extLst>
              <a:ext uri="{FF2B5EF4-FFF2-40B4-BE49-F238E27FC236}">
                <a16:creationId xmlns:a16="http://schemas.microsoft.com/office/drawing/2014/main" id="{80C75262-E98F-7307-498D-4A91B6FFBFED}"/>
              </a:ext>
            </a:extLst>
          </p:cNvPr>
          <p:cNvSpPr txBox="1"/>
          <p:nvPr/>
        </p:nvSpPr>
        <p:spPr>
          <a:xfrm>
            <a:off x="3850282" y="1976356"/>
            <a:ext cx="2846353"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dirty="0">
                <a:solidFill>
                  <a:srgbClr val="C55A11"/>
                </a:solidFill>
                <a:uFillTx/>
                <a:latin typeface="var(--font-family-special)"/>
              </a:rPr>
              <a:t>Spring Beans Scope: </a:t>
            </a:r>
          </a:p>
        </p:txBody>
      </p:sp>
      <p:sp>
        <p:nvSpPr>
          <p:cNvPr id="6" name="TextBox 7">
            <a:extLst>
              <a:ext uri="{FF2B5EF4-FFF2-40B4-BE49-F238E27FC236}">
                <a16:creationId xmlns:a16="http://schemas.microsoft.com/office/drawing/2014/main" id="{628C8CA6-06F3-8566-1535-BCBE42959285}"/>
              </a:ext>
            </a:extLst>
          </p:cNvPr>
          <p:cNvSpPr txBox="1"/>
          <p:nvPr/>
        </p:nvSpPr>
        <p:spPr>
          <a:xfrm>
            <a:off x="4010201" y="2481627"/>
            <a:ext cx="7263627" cy="397031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dirty="0">
                <a:solidFill>
                  <a:srgbClr val="273239"/>
                </a:solidFill>
                <a:uFillTx/>
                <a:latin typeface="Nunito" pitchFamily="2"/>
              </a:rPr>
              <a:t>Bean Scopes</a:t>
            </a:r>
            <a:r>
              <a:rPr lang="en-US" sz="1800" b="0" i="0" u="none" strike="noStrike" kern="1200" cap="none" spc="0" baseline="0" dirty="0">
                <a:solidFill>
                  <a:srgbClr val="273239"/>
                </a:solidFill>
                <a:uFillTx/>
                <a:latin typeface="Nunito" pitchFamily="2"/>
              </a:rPr>
              <a:t> refers to the lifecycle of Bean </a:t>
            </a:r>
          </a:p>
          <a:p>
            <a:pPr marL="742950" marR="0" lvl="1"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dirty="0">
                <a:solidFill>
                  <a:srgbClr val="273239"/>
                </a:solidFill>
                <a:uFillTx/>
                <a:latin typeface="Nunito" pitchFamily="2"/>
              </a:rPr>
              <a:t>how long does that object live</a:t>
            </a:r>
          </a:p>
          <a:p>
            <a:pPr marL="742950" marR="0" lvl="1"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dirty="0">
                <a:solidFill>
                  <a:srgbClr val="273239"/>
                </a:solidFill>
                <a:uFillTx/>
                <a:latin typeface="Nunito" pitchFamily="2"/>
              </a:rPr>
              <a:t>how many objects will be created for that bean.</a:t>
            </a:r>
          </a:p>
          <a:p>
            <a:pPr marL="742950" marR="0" lvl="1"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dirty="0">
              <a:solidFill>
                <a:srgbClr val="273239"/>
              </a:solidFill>
              <a:uFillTx/>
              <a:latin typeface="Nuni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dirty="0">
                <a:solidFill>
                  <a:srgbClr val="273239"/>
                </a:solidFill>
                <a:uFillTx/>
                <a:latin typeface="Nunito" pitchFamily="2"/>
              </a:rPr>
              <a:t>Bean Scopes</a:t>
            </a:r>
            <a:r>
              <a:rPr lang="en-US" sz="1800" b="0" i="0" u="none" strike="noStrike" kern="1200" cap="none" spc="0" baseline="0" dirty="0">
                <a:solidFill>
                  <a:srgbClr val="273239"/>
                </a:solidFill>
                <a:uFillTx/>
                <a:latin typeface="Nunito" pitchFamily="2"/>
              </a:rPr>
              <a:t> controls the instance creation of the bean, and it is managed by the spring container.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273239"/>
              </a:solidFill>
              <a:uFillTx/>
              <a:latin typeface="Nuni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273239"/>
                </a:solidFill>
                <a:uFillTx/>
                <a:latin typeface="Nunito" pitchFamily="2"/>
              </a:rPr>
              <a:t>The spring provide </a:t>
            </a:r>
            <a:r>
              <a:rPr lang="en-US" sz="1800" b="1" i="0" u="none" strike="noStrike" kern="1200" cap="none" spc="0" baseline="0" dirty="0">
                <a:solidFill>
                  <a:srgbClr val="273239"/>
                </a:solidFill>
                <a:uFillTx/>
                <a:latin typeface="Nunito" pitchFamily="2"/>
              </a:rPr>
              <a:t>five</a:t>
            </a:r>
            <a:r>
              <a:rPr lang="en-US" sz="1800" b="0" i="0" u="none" strike="noStrike" kern="1200" cap="none" spc="0" baseline="0" dirty="0">
                <a:solidFill>
                  <a:srgbClr val="273239"/>
                </a:solidFill>
                <a:uFillTx/>
                <a:latin typeface="Nunito" pitchFamily="2"/>
              </a:rPr>
              <a:t> scopes for a bean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273239"/>
              </a:solidFill>
              <a:uFillTx/>
              <a:latin typeface="Nunito" pitchFamily="2"/>
            </a:endParaRPr>
          </a:p>
          <a:p>
            <a:pPr marL="742950" marR="0" lvl="1"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dirty="0">
                <a:solidFill>
                  <a:srgbClr val="273239"/>
                </a:solidFill>
                <a:uFillTx/>
                <a:latin typeface="Nunito" pitchFamily="2"/>
              </a:rPr>
              <a:t>Three of them only in the context of </a:t>
            </a:r>
            <a:r>
              <a:rPr lang="en-US" sz="1800" b="1" i="0" u="none" strike="noStrike" kern="1200" cap="none" spc="0" baseline="0" dirty="0">
                <a:solidFill>
                  <a:srgbClr val="273239"/>
                </a:solidFill>
                <a:uFillTx/>
                <a:latin typeface="Nunito" pitchFamily="2"/>
              </a:rPr>
              <a:t>web-aware Spring ApplicationContext</a:t>
            </a:r>
            <a:r>
              <a:rPr lang="en-US" sz="1800" b="0" i="0" u="none" strike="noStrike" kern="1200" cap="none" spc="0" baseline="0" dirty="0">
                <a:solidFill>
                  <a:srgbClr val="273239"/>
                </a:solidFill>
                <a:uFillTx/>
                <a:latin typeface="Nunito" pitchFamily="2"/>
              </a:rPr>
              <a:t>.</a:t>
            </a:r>
          </a:p>
          <a:p>
            <a:pPr marL="742950" marR="0" lvl="1"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dirty="0">
              <a:solidFill>
                <a:srgbClr val="273239"/>
              </a:solidFill>
              <a:uFillTx/>
              <a:latin typeface="Nunito" pitchFamily="2"/>
            </a:endParaRPr>
          </a:p>
          <a:p>
            <a:pPr marL="742950" marR="0" lvl="1"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dirty="0">
                <a:solidFill>
                  <a:srgbClr val="273239"/>
                </a:solidFill>
                <a:uFillTx/>
                <a:latin typeface="Nunito" pitchFamily="2"/>
              </a:rPr>
              <a:t> Two of the two is available for both </a:t>
            </a:r>
            <a:r>
              <a:rPr lang="en-US" sz="1800" b="1" i="0" u="none" strike="noStrike" kern="1200" cap="none" spc="0" baseline="0" dirty="0">
                <a:solidFill>
                  <a:srgbClr val="273239"/>
                </a:solidFill>
                <a:uFillTx/>
                <a:latin typeface="Nunito" pitchFamily="2"/>
              </a:rPr>
              <a:t>IoC container </a:t>
            </a:r>
            <a:r>
              <a:rPr lang="en-US" sz="1800" b="0" i="0" u="none" strike="noStrike" kern="1200" cap="none" spc="0" baseline="0" dirty="0">
                <a:solidFill>
                  <a:srgbClr val="273239"/>
                </a:solidFill>
                <a:uFillTx/>
                <a:latin typeface="Nunito" pitchFamily="2"/>
              </a:rPr>
              <a:t>and </a:t>
            </a:r>
            <a:r>
              <a:rPr lang="en-US" sz="1800" b="1" i="0" u="none" strike="noStrike" kern="1200" cap="none" spc="0" baseline="0" dirty="0">
                <a:solidFill>
                  <a:srgbClr val="273239"/>
                </a:solidFill>
                <a:uFillTx/>
                <a:latin typeface="Nunito" pitchFamily="2"/>
              </a:rPr>
              <a:t>Spring-MVC container</a:t>
            </a:r>
          </a:p>
        </p:txBody>
      </p:sp>
      <p:sp>
        <p:nvSpPr>
          <p:cNvPr id="7" name="Title 1">
            <a:extLst>
              <a:ext uri="{FF2B5EF4-FFF2-40B4-BE49-F238E27FC236}">
                <a16:creationId xmlns:a16="http://schemas.microsoft.com/office/drawing/2014/main" id="{87D2C866-3D27-A089-F1B0-0873EB4F7D8F}"/>
              </a:ext>
            </a:extLst>
          </p:cNvPr>
          <p:cNvSpPr txBox="1"/>
          <p:nvPr/>
        </p:nvSpPr>
        <p:spPr>
          <a:xfrm>
            <a:off x="486305" y="741642"/>
            <a:ext cx="3363977" cy="1607058"/>
          </a:xfrm>
          <a:prstGeom prst="rect">
            <a:avLst/>
          </a:prstGeom>
          <a:noFill/>
          <a:ln w="19046" cap="flat">
            <a:solidFill>
              <a:srgbClr val="000000"/>
            </a:solidFill>
            <a:prstDash val="solid"/>
            <a:miter/>
          </a:ln>
          <a:effectLst>
            <a:outerShdw dist="19046" dir="5400000" algn="tl">
              <a:srgbClr val="000000">
                <a:alpha val="63000"/>
              </a:srgbClr>
            </a:outerShdw>
          </a:effectLst>
        </p:spPr>
        <p:txBody>
          <a:bodyPr vert="horz" wrap="square" lIns="91440" tIns="45720" rIns="91440" bIns="45720" anchor="ctr" anchorCtr="1" compatLnSpc="1">
            <a:normAutofit/>
          </a:bodyPr>
          <a:lstStyle/>
          <a:p>
            <a:pPr marL="0" marR="0" lvl="0" indent="0" algn="ct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2800" b="0" i="0" u="none" strike="noStrike" kern="1200" cap="none" spc="0" baseline="0">
                <a:solidFill>
                  <a:srgbClr val="000000"/>
                </a:solidFill>
                <a:uFillTx/>
                <a:latin typeface="Calibri Light"/>
              </a:rPr>
              <a:t>Spring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2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E4B2C-EEC5-CFCE-34BC-B1EC8E9B1336}"/>
              </a:ext>
            </a:extLst>
          </p:cNvPr>
          <p:cNvSpPr txBox="1">
            <a:spLocks noGrp="1"/>
          </p:cNvSpPr>
          <p:nvPr>
            <p:ph type="title"/>
          </p:nvPr>
        </p:nvSpPr>
        <p:spPr>
          <a:xfrm>
            <a:off x="486305" y="741642"/>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FBEECCB6-1F1D-000D-11D2-8ED5F3652EB6}"/>
              </a:ext>
            </a:extLst>
          </p:cNvPr>
          <p:cNvCxnSpPr/>
          <p:nvPr/>
        </p:nvCxnSpPr>
        <p:spPr>
          <a:xfrm>
            <a:off x="3930914" y="2348700"/>
            <a:ext cx="6601072"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15228C7E-CAD8-FA8F-3538-479A1DBE5802}"/>
              </a:ext>
            </a:extLst>
          </p:cNvPr>
          <p:cNvCxnSpPr/>
          <p:nvPr/>
        </p:nvCxnSpPr>
        <p:spPr>
          <a:xfrm>
            <a:off x="3850282" y="6483242"/>
            <a:ext cx="6577581"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ABE18333-C50D-0DDB-23A6-002799AB2BF6}"/>
              </a:ext>
            </a:extLst>
          </p:cNvPr>
          <p:cNvSpPr/>
          <p:nvPr/>
        </p:nvSpPr>
        <p:spPr>
          <a:xfrm>
            <a:off x="1236787" y="3806247"/>
            <a:ext cx="1863011" cy="461665"/>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0" cap="none" spc="0" baseline="0" dirty="0">
                <a:solidFill>
                  <a:srgbClr val="000000"/>
                </a:solidFill>
                <a:uFillTx/>
                <a:latin typeface="+mj-lt"/>
              </a:rPr>
              <a:t>Spring Beans </a:t>
            </a:r>
            <a:endParaRPr lang="en-US" sz="2400" b="0" i="0" u="none" strike="noStrike" kern="1200" cap="none" spc="0" baseline="0" dirty="0">
              <a:solidFill>
                <a:srgbClr val="000000"/>
              </a:solidFill>
              <a:uFillTx/>
              <a:latin typeface="+mj-lt"/>
            </a:endParaRPr>
          </a:p>
        </p:txBody>
      </p:sp>
      <p:sp>
        <p:nvSpPr>
          <p:cNvPr id="6" name="TextBox 7">
            <a:extLst>
              <a:ext uri="{FF2B5EF4-FFF2-40B4-BE49-F238E27FC236}">
                <a16:creationId xmlns:a16="http://schemas.microsoft.com/office/drawing/2014/main" id="{560A5970-E663-6BF8-030B-CF4ACA9E827C}"/>
              </a:ext>
            </a:extLst>
          </p:cNvPr>
          <p:cNvSpPr txBox="1"/>
          <p:nvPr/>
        </p:nvSpPr>
        <p:spPr>
          <a:xfrm>
            <a:off x="3850282" y="1996290"/>
            <a:ext cx="6093232"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0" cap="none" spc="0" baseline="0">
                <a:solidFill>
                  <a:srgbClr val="C55A11"/>
                </a:solidFill>
                <a:uFillTx/>
                <a:latin typeface="Nunito" pitchFamily="2"/>
              </a:rPr>
              <a:t>Spring Beans Types:</a:t>
            </a:r>
          </a:p>
        </p:txBody>
      </p:sp>
      <p:sp>
        <p:nvSpPr>
          <p:cNvPr id="7" name="TextBox 15">
            <a:extLst>
              <a:ext uri="{FF2B5EF4-FFF2-40B4-BE49-F238E27FC236}">
                <a16:creationId xmlns:a16="http://schemas.microsoft.com/office/drawing/2014/main" id="{01075BA5-99AB-F9FC-FA75-D0158F0509A8}"/>
              </a:ext>
            </a:extLst>
          </p:cNvPr>
          <p:cNvSpPr txBox="1"/>
          <p:nvPr/>
        </p:nvSpPr>
        <p:spPr>
          <a:xfrm>
            <a:off x="4373776" y="2492498"/>
            <a:ext cx="7622401" cy="379334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2000" b="1" i="0" u="none" strike="noStrike" kern="1200" cap="none" spc="0" baseline="0" dirty="0">
                <a:solidFill>
                  <a:srgbClr val="000000"/>
                </a:solidFill>
                <a:uFillTx/>
                <a:latin typeface="Nunito" pitchFamily="2"/>
              </a:rPr>
              <a:t>Singleton</a:t>
            </a:r>
            <a:r>
              <a:rPr lang="en-US" sz="2000" b="0" i="0" u="none" strike="noStrike" kern="1200" cap="none" spc="0" baseline="0" dirty="0">
                <a:solidFill>
                  <a:srgbClr val="000000"/>
                </a:solidFill>
                <a:uFillTx/>
                <a:latin typeface="Nunito" pitchFamily="2"/>
              </a:rPr>
              <a:t> </a:t>
            </a:r>
          </a:p>
          <a:p>
            <a:pPr marL="342900" indent="-342900">
              <a:lnSpc>
                <a:spcPct val="90000"/>
              </a:lnSpc>
              <a:spcBef>
                <a:spcPts val="1200"/>
              </a:spcBef>
              <a:buClr>
                <a:srgbClr val="FFC000"/>
              </a:buClr>
              <a:buSzPts val="2000"/>
              <a:buFont typeface="Arial" panose="020B0604020202020204" pitchFamily="34" charset="0"/>
              <a:buChar char="•"/>
              <a:defRPr sz="1800" b="0" i="0" u="none" strike="noStrike" kern="0" cap="none" spc="0" baseline="0">
                <a:solidFill>
                  <a:srgbClr val="000000"/>
                </a:solidFill>
                <a:uFillTx/>
              </a:defRPr>
            </a:pPr>
            <a:r>
              <a:rPr lang="en-US" sz="2000" b="0" i="0" u="none" strike="noStrike" kern="1200" cap="none" spc="0" baseline="0" dirty="0">
                <a:solidFill>
                  <a:srgbClr val="000000"/>
                </a:solidFill>
                <a:uFillTx/>
                <a:latin typeface="Nunito" pitchFamily="2"/>
              </a:rPr>
              <a:t>Only one instance of the bean will be created for a container. </a:t>
            </a:r>
          </a:p>
          <a:p>
            <a:pPr marL="342900" indent="-342900">
              <a:lnSpc>
                <a:spcPct val="90000"/>
              </a:lnSpc>
              <a:spcBef>
                <a:spcPts val="1200"/>
              </a:spcBef>
              <a:buClr>
                <a:srgbClr val="FFC000"/>
              </a:buClr>
              <a:buSzPts val="2000"/>
              <a:buFont typeface="Arial" panose="020B0604020202020204" pitchFamily="34" charset="0"/>
              <a:buChar char="•"/>
              <a:defRPr sz="1800" b="0" i="0" u="none" strike="noStrike" kern="0" cap="none" spc="0" baseline="0">
                <a:solidFill>
                  <a:srgbClr val="000000"/>
                </a:solidFill>
                <a:uFillTx/>
              </a:defRPr>
            </a:pPr>
            <a:r>
              <a:rPr lang="en-US" sz="2000" b="0" i="0" u="none" strike="noStrike" kern="1200" cap="none" spc="0" baseline="0" dirty="0">
                <a:solidFill>
                  <a:srgbClr val="000000"/>
                </a:solidFill>
                <a:uFillTx/>
                <a:latin typeface="Nunito" pitchFamily="2"/>
              </a:rPr>
              <a:t>Same instance will be shared for all requests in Container.</a:t>
            </a:r>
          </a:p>
          <a:p>
            <a:pPr marL="342900" indent="-342900">
              <a:lnSpc>
                <a:spcPct val="90000"/>
              </a:lnSpc>
              <a:spcBef>
                <a:spcPts val="1200"/>
              </a:spcBef>
              <a:buClr>
                <a:srgbClr val="FFC000"/>
              </a:buClr>
              <a:buSzPts val="2000"/>
              <a:buFont typeface="Arial" panose="020B0604020202020204" pitchFamily="34" charset="0"/>
              <a:buChar char="•"/>
              <a:defRPr sz="1800" b="0" i="0" u="none" strike="noStrike" kern="0" cap="none" spc="0" baseline="0">
                <a:solidFill>
                  <a:srgbClr val="000000"/>
                </a:solidFill>
                <a:uFillTx/>
              </a:defRPr>
            </a:pPr>
            <a:r>
              <a:rPr lang="en-US" sz="2000" b="0" i="0" u="none" strike="noStrike" kern="1200" cap="none" spc="0" baseline="0" dirty="0">
                <a:solidFill>
                  <a:srgbClr val="000000"/>
                </a:solidFill>
                <a:uFillTx/>
                <a:latin typeface="Nunito" pitchFamily="2"/>
              </a:rPr>
              <a:t>This is the default scope for the spring beans.</a:t>
            </a:r>
          </a:p>
          <a:p>
            <a:pPr marL="342900" indent="-342900">
              <a:lnSpc>
                <a:spcPct val="90000"/>
              </a:lnSpc>
              <a:spcBef>
                <a:spcPts val="1200"/>
              </a:spcBef>
              <a:buClr>
                <a:srgbClr val="FFC000"/>
              </a:buClr>
              <a:buSzPts val="2000"/>
              <a:buFont typeface="Arial" panose="020B0604020202020204" pitchFamily="34" charset="0"/>
              <a:buChar char="•"/>
              <a:defRPr sz="1800" b="0" i="0" u="none" strike="noStrike" kern="0" cap="none" spc="0" baseline="0">
                <a:solidFill>
                  <a:srgbClr val="000000"/>
                </a:solidFill>
                <a:uFillTx/>
              </a:defRPr>
            </a:pPr>
            <a:r>
              <a:rPr lang="en-US" sz="2000" b="0" i="0" u="none" strike="noStrike" kern="1200" cap="none" spc="0" baseline="0" dirty="0">
                <a:solidFill>
                  <a:srgbClr val="000000"/>
                </a:solidFill>
                <a:uFillTx/>
                <a:latin typeface="Nunito" pitchFamily="2"/>
              </a:rPr>
              <a:t>Spring container </a:t>
            </a:r>
            <a:r>
              <a:rPr lang="en-US" sz="2000" b="0" i="0" u="none" strike="noStrike" kern="1200" cap="none" spc="0" baseline="0" dirty="0">
                <a:solidFill>
                  <a:srgbClr val="273239"/>
                </a:solidFill>
                <a:uFillTx/>
                <a:latin typeface="Nunito" pitchFamily="2"/>
              </a:rPr>
              <a:t>first checks whether an instance of that bean is already created or not: </a:t>
            </a:r>
          </a:p>
          <a:p>
            <a:pPr marL="800100" lvl="1" indent="-342900">
              <a:lnSpc>
                <a:spcPct val="90000"/>
              </a:lnSpc>
              <a:spcBef>
                <a:spcPts val="1200"/>
              </a:spcBef>
              <a:buClr>
                <a:srgbClr val="FFC000"/>
              </a:buClr>
              <a:buSzPts val="2000"/>
              <a:buFont typeface="Arial" panose="020B0604020202020204" pitchFamily="34" charset="0"/>
              <a:buChar char="•"/>
              <a:defRPr sz="1800" b="0" i="0" u="none" strike="noStrike" kern="0" cap="none" spc="0" baseline="0">
                <a:solidFill>
                  <a:srgbClr val="000000"/>
                </a:solidFill>
                <a:uFillTx/>
              </a:defRPr>
            </a:pPr>
            <a:r>
              <a:rPr lang="en-US" sz="2000" b="0" i="0" u="none" strike="noStrike" kern="1200" cap="none" spc="0" baseline="0" dirty="0">
                <a:solidFill>
                  <a:srgbClr val="273239"/>
                </a:solidFill>
                <a:uFillTx/>
                <a:latin typeface="Nunito" pitchFamily="2"/>
              </a:rPr>
              <a:t>If it is already created, then the Spring container returns the same instance</a:t>
            </a:r>
          </a:p>
          <a:p>
            <a:pPr marL="800100" lvl="1" indent="-342900">
              <a:lnSpc>
                <a:spcPct val="90000"/>
              </a:lnSpc>
              <a:spcBef>
                <a:spcPts val="1200"/>
              </a:spcBef>
              <a:buClr>
                <a:srgbClr val="FFC000"/>
              </a:buClr>
              <a:buSzPts val="2000"/>
              <a:buFont typeface="Arial" panose="020B0604020202020204" pitchFamily="34" charset="0"/>
              <a:buChar char="•"/>
              <a:defRPr sz="1800" b="0" i="0" u="none" strike="noStrike" kern="0" cap="none" spc="0" baseline="0">
                <a:solidFill>
                  <a:srgbClr val="000000"/>
                </a:solidFill>
                <a:uFillTx/>
              </a:defRPr>
            </a:pPr>
            <a:r>
              <a:rPr lang="en-US" sz="2000" b="0" i="0" u="none" strike="noStrike" kern="1200" cap="none" spc="0" baseline="0" dirty="0">
                <a:solidFill>
                  <a:srgbClr val="273239"/>
                </a:solidFill>
                <a:uFillTx/>
                <a:latin typeface="Nunito" pitchFamily="2"/>
              </a:rPr>
              <a:t>Otherwise, it creates a new instance of that bean only at the first request</a:t>
            </a:r>
            <a:endParaRPr lang="en-US" sz="2000" b="0" i="0" u="none" strike="noStrike" kern="1200" cap="none" spc="0" baseline="0" dirty="0">
              <a:solidFill>
                <a:srgbClr val="000000"/>
              </a:solidFill>
              <a:uFillTx/>
              <a:latin typeface="Nunito" pitchFamily="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2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4065A-D15B-A639-73AC-05965EBA7A37}"/>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2773A1E8-1069-3303-43BC-B97D13000D27}"/>
              </a:ext>
            </a:extLst>
          </p:cNvPr>
          <p:cNvCxnSpPr/>
          <p:nvPr/>
        </p:nvCxnSpPr>
        <p:spPr>
          <a:xfrm>
            <a:off x="3893908" y="2196617"/>
            <a:ext cx="6601072"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AA77D46D-F9AB-AB6D-A279-E5903A85E1EB}"/>
              </a:ext>
            </a:extLst>
          </p:cNvPr>
          <p:cNvCxnSpPr/>
          <p:nvPr/>
        </p:nvCxnSpPr>
        <p:spPr>
          <a:xfrm>
            <a:off x="3984955" y="5286448"/>
            <a:ext cx="6577581"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8C7F799B-3701-52DC-8BE4-BBFFA224E94B}"/>
              </a:ext>
            </a:extLst>
          </p:cNvPr>
          <p:cNvSpPr/>
          <p:nvPr/>
        </p:nvSpPr>
        <p:spPr>
          <a:xfrm>
            <a:off x="1236787" y="3577647"/>
            <a:ext cx="1863011" cy="461665"/>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0" cap="none" spc="0" baseline="0" dirty="0">
                <a:solidFill>
                  <a:srgbClr val="000000"/>
                </a:solidFill>
                <a:uFillTx/>
                <a:latin typeface="+mj-lt"/>
              </a:rPr>
              <a:t>Spring Beans </a:t>
            </a:r>
            <a:endParaRPr lang="en-US" sz="2400" b="0" i="0" u="none" strike="noStrike" kern="1200" cap="none" spc="0" baseline="0" dirty="0">
              <a:solidFill>
                <a:srgbClr val="000000"/>
              </a:solidFill>
              <a:uFillTx/>
              <a:latin typeface="+mj-lt"/>
            </a:endParaRPr>
          </a:p>
        </p:txBody>
      </p:sp>
      <p:sp>
        <p:nvSpPr>
          <p:cNvPr id="6" name="TextBox 15">
            <a:extLst>
              <a:ext uri="{FF2B5EF4-FFF2-40B4-BE49-F238E27FC236}">
                <a16:creationId xmlns:a16="http://schemas.microsoft.com/office/drawing/2014/main" id="{F8E01580-EC2F-5F36-6D45-571F16D53CF1}"/>
              </a:ext>
            </a:extLst>
          </p:cNvPr>
          <p:cNvSpPr txBox="1"/>
          <p:nvPr/>
        </p:nvSpPr>
        <p:spPr>
          <a:xfrm>
            <a:off x="3893908" y="2596731"/>
            <a:ext cx="7633502" cy="222368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2000" b="1" i="0" u="none" strike="noStrike" kern="1200" cap="none" spc="0" baseline="0" dirty="0">
                <a:solidFill>
                  <a:srgbClr val="000000"/>
                </a:solidFill>
                <a:uFillTx/>
                <a:latin typeface="Nunito" pitchFamily="2"/>
              </a:rPr>
              <a:t>Prototype</a:t>
            </a:r>
            <a:r>
              <a:rPr lang="en-US" sz="2000" b="0" i="0" u="none" strike="noStrike" kern="1200" cap="none" spc="0" baseline="0" dirty="0">
                <a:solidFill>
                  <a:srgbClr val="000000"/>
                </a:solidFill>
                <a:uFillTx/>
                <a:latin typeface="Nunito" pitchFamily="2"/>
              </a:rPr>
              <a:t> </a:t>
            </a:r>
          </a:p>
          <a:p>
            <a:pPr marL="744541" marR="0" lvl="1" indent="-287341" algn="l" defTabSz="914400" rtl="0" fontAlgn="auto" hangingPunct="1">
              <a:lnSpc>
                <a:spcPct val="90000"/>
              </a:lnSpc>
              <a:spcBef>
                <a:spcPts val="1200"/>
              </a:spcBef>
              <a:spcAft>
                <a:spcPts val="0"/>
              </a:spcAft>
              <a:buClr>
                <a:srgbClr val="FFC000"/>
              </a:buClr>
              <a:buSzPts val="2000"/>
              <a:buChar char="•"/>
              <a:tabLst/>
              <a:defRPr sz="1800" b="0" i="0" u="none" strike="noStrike" kern="0" cap="none" spc="0" baseline="0">
                <a:solidFill>
                  <a:srgbClr val="000000"/>
                </a:solidFill>
                <a:uFillTx/>
              </a:defRPr>
            </a:pPr>
            <a:r>
              <a:rPr lang="en-US" sz="2000" b="0" i="0" u="none" strike="noStrike" kern="1200" cap="none" spc="0" baseline="0" dirty="0">
                <a:solidFill>
                  <a:srgbClr val="000000"/>
                </a:solidFill>
                <a:uFillTx/>
                <a:latin typeface="Nunito" pitchFamily="2"/>
              </a:rPr>
              <a:t>More than one instance of the bean will be created for a container. </a:t>
            </a:r>
          </a:p>
          <a:p>
            <a:pPr marL="744541" marR="0" lvl="1" indent="-287341" algn="l" defTabSz="914400" rtl="0" fontAlgn="auto" hangingPunct="1">
              <a:lnSpc>
                <a:spcPct val="90000"/>
              </a:lnSpc>
              <a:spcBef>
                <a:spcPts val="1200"/>
              </a:spcBef>
              <a:spcAft>
                <a:spcPts val="0"/>
              </a:spcAft>
              <a:buClr>
                <a:srgbClr val="FFC000"/>
              </a:buClr>
              <a:buSzPts val="2000"/>
              <a:buChar char="•"/>
              <a:tabLst/>
              <a:defRPr sz="1800" b="0" i="0" u="none" strike="noStrike" kern="0" cap="none" spc="0" baseline="0">
                <a:solidFill>
                  <a:srgbClr val="000000"/>
                </a:solidFill>
                <a:uFillTx/>
              </a:defRPr>
            </a:pPr>
            <a:r>
              <a:rPr lang="en-US" sz="2000" b="0" i="0" u="none" strike="noStrike" kern="1200" cap="none" spc="0" baseline="0" dirty="0">
                <a:solidFill>
                  <a:srgbClr val="000000"/>
                </a:solidFill>
                <a:uFillTx/>
                <a:latin typeface="Nunito" pitchFamily="2"/>
              </a:rPr>
              <a:t>Spring Container will create a new instance of bean per each request.</a:t>
            </a:r>
          </a:p>
          <a:p>
            <a:pPr marL="744541" marR="0" lvl="1" indent="-287341" algn="l" defTabSz="914400" rtl="0" fontAlgn="auto" hangingPunct="1">
              <a:lnSpc>
                <a:spcPct val="90000"/>
              </a:lnSpc>
              <a:spcBef>
                <a:spcPts val="1200"/>
              </a:spcBef>
              <a:spcAft>
                <a:spcPts val="0"/>
              </a:spcAft>
              <a:buClr>
                <a:srgbClr val="FFC000"/>
              </a:buClr>
              <a:buSzPts val="2000"/>
              <a:buChar char="•"/>
              <a:tabLst/>
              <a:defRPr sz="1800" b="0" i="0" u="none" strike="noStrike" kern="0" cap="none" spc="0" baseline="0">
                <a:solidFill>
                  <a:srgbClr val="000000"/>
                </a:solidFill>
                <a:uFillTx/>
              </a:defRPr>
            </a:pPr>
            <a:r>
              <a:rPr lang="en-US" sz="2000" b="0" i="0" u="none" strike="noStrike" kern="1200" cap="none" spc="0" baseline="0" dirty="0">
                <a:solidFill>
                  <a:srgbClr val="273239"/>
                </a:solidFill>
                <a:uFillTx/>
                <a:latin typeface="Nunito" pitchFamily="2"/>
              </a:rPr>
              <a:t>prototype scope for all beans that are stateful</a:t>
            </a:r>
            <a:r>
              <a:rPr lang="en-US" sz="2000" b="0" i="0" u="none" strike="noStrike" kern="1200" cap="none" spc="0" baseline="0" dirty="0">
                <a:solidFill>
                  <a:srgbClr val="000000"/>
                </a:solidFill>
                <a:uFillTx/>
                <a:latin typeface="Nunito" pitchFamily="2"/>
              </a:rPr>
              <a:t>.</a:t>
            </a:r>
          </a:p>
        </p:txBody>
      </p:sp>
      <p:sp>
        <p:nvSpPr>
          <p:cNvPr id="7" name="TextBox 7">
            <a:extLst>
              <a:ext uri="{FF2B5EF4-FFF2-40B4-BE49-F238E27FC236}">
                <a16:creationId xmlns:a16="http://schemas.microsoft.com/office/drawing/2014/main" id="{3F89D25E-03C6-2DAC-D4DC-B4009FA71FDC}"/>
              </a:ext>
            </a:extLst>
          </p:cNvPr>
          <p:cNvSpPr txBox="1"/>
          <p:nvPr/>
        </p:nvSpPr>
        <p:spPr>
          <a:xfrm>
            <a:off x="3850282" y="1888217"/>
            <a:ext cx="2648797"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0" cap="none" spc="0" baseline="0">
                <a:solidFill>
                  <a:srgbClr val="C55A11"/>
                </a:solidFill>
                <a:uFillTx/>
                <a:latin typeface="Nunito" pitchFamily="2"/>
              </a:rPr>
              <a:t>Spring Beans Types: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2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BDBAC-15EC-FBA8-F66E-A63F6A0DFF6F}"/>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8E1F4A8A-7396-1EBE-9A1F-CE36ED7ED0E6}"/>
              </a:ext>
            </a:extLst>
          </p:cNvPr>
          <p:cNvCxnSpPr/>
          <p:nvPr/>
        </p:nvCxnSpPr>
        <p:spPr>
          <a:xfrm>
            <a:off x="3943532" y="2196617"/>
            <a:ext cx="6601072"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5850566D-EE3C-DE22-2EDE-D8337A13D439}"/>
              </a:ext>
            </a:extLst>
          </p:cNvPr>
          <p:cNvCxnSpPr/>
          <p:nvPr/>
        </p:nvCxnSpPr>
        <p:spPr>
          <a:xfrm>
            <a:off x="3967023" y="5973930"/>
            <a:ext cx="6577581"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F536C4F5-D4EB-A038-CBE8-D6FAB44763C8}"/>
              </a:ext>
            </a:extLst>
          </p:cNvPr>
          <p:cNvSpPr/>
          <p:nvPr/>
        </p:nvSpPr>
        <p:spPr>
          <a:xfrm>
            <a:off x="1332503" y="3291897"/>
            <a:ext cx="1863011" cy="461665"/>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0" cap="none" spc="0" baseline="0" dirty="0">
                <a:solidFill>
                  <a:srgbClr val="000000"/>
                </a:solidFill>
                <a:uFillTx/>
                <a:latin typeface="+mj-lt"/>
              </a:rPr>
              <a:t>Spring Beans </a:t>
            </a:r>
            <a:endParaRPr lang="en-US" sz="2400" b="0" i="0" u="none" strike="noStrike" kern="1200" cap="none" spc="0" baseline="0" dirty="0">
              <a:solidFill>
                <a:srgbClr val="000000"/>
              </a:solidFill>
              <a:uFillTx/>
              <a:latin typeface="+mj-lt"/>
            </a:endParaRPr>
          </a:p>
        </p:txBody>
      </p:sp>
      <p:pic>
        <p:nvPicPr>
          <p:cNvPr id="6" name="Picture 7">
            <a:extLst>
              <a:ext uri="{FF2B5EF4-FFF2-40B4-BE49-F238E27FC236}">
                <a16:creationId xmlns:a16="http://schemas.microsoft.com/office/drawing/2014/main" id="{2F4DD1C9-2C33-BBA0-1E1B-E70C4521DAC4}"/>
              </a:ext>
            </a:extLst>
          </p:cNvPr>
          <p:cNvPicPr>
            <a:picLocks noChangeAspect="1"/>
          </p:cNvPicPr>
          <p:nvPr/>
        </p:nvPicPr>
        <p:blipFill>
          <a:blip r:embed="rId2"/>
          <a:stretch>
            <a:fillRect/>
          </a:stretch>
        </p:blipFill>
        <p:spPr>
          <a:xfrm>
            <a:off x="3850282" y="2400574"/>
            <a:ext cx="6810378" cy="3152778"/>
          </a:xfrm>
          <a:prstGeom prst="rect">
            <a:avLst/>
          </a:prstGeom>
          <a:noFill/>
          <a:ln cap="flat">
            <a:noFill/>
          </a:ln>
        </p:spPr>
      </p:pic>
      <p:sp>
        <p:nvSpPr>
          <p:cNvPr id="8" name="TextBox 7">
            <a:extLst>
              <a:ext uri="{FF2B5EF4-FFF2-40B4-BE49-F238E27FC236}">
                <a16:creationId xmlns:a16="http://schemas.microsoft.com/office/drawing/2014/main" id="{BBAB896B-B6C6-763A-2533-DF2B6075FE76}"/>
              </a:ext>
            </a:extLst>
          </p:cNvPr>
          <p:cNvSpPr txBox="1"/>
          <p:nvPr/>
        </p:nvSpPr>
        <p:spPr>
          <a:xfrm>
            <a:off x="3850282" y="1838949"/>
            <a:ext cx="3052148"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0" cap="none" spc="0" baseline="0" dirty="0">
                <a:solidFill>
                  <a:srgbClr val="C55A11"/>
                </a:solidFill>
                <a:uFillTx/>
                <a:latin typeface="Nunito" pitchFamily="2"/>
              </a:rPr>
              <a:t>Spring Beans Lifecycle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D04-3225-5BD7-CA94-93F8E6564199}"/>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F30FA977-E893-7344-4328-3C474D1F7D1C}"/>
              </a:ext>
            </a:extLst>
          </p:cNvPr>
          <p:cNvCxnSpPr/>
          <p:nvPr/>
        </p:nvCxnSpPr>
        <p:spPr>
          <a:xfrm>
            <a:off x="3964445" y="2196617"/>
            <a:ext cx="6601072"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DFACC01F-7204-ABD8-9EE2-78CCEF84BF59}"/>
              </a:ext>
            </a:extLst>
          </p:cNvPr>
          <p:cNvCxnSpPr/>
          <p:nvPr/>
        </p:nvCxnSpPr>
        <p:spPr>
          <a:xfrm>
            <a:off x="3987936" y="6123471"/>
            <a:ext cx="6577581"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98062EA0-1C2C-DE28-FCB0-430831DE7B24}"/>
              </a:ext>
            </a:extLst>
          </p:cNvPr>
          <p:cNvSpPr/>
          <p:nvPr/>
        </p:nvSpPr>
        <p:spPr>
          <a:xfrm>
            <a:off x="638068" y="2972814"/>
            <a:ext cx="2052160"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AOP</a:t>
            </a:r>
            <a:endParaRPr lang="en-US" sz="3200" b="0" i="0" u="none" strike="noStrike" kern="1200" cap="none" spc="0" baseline="0">
              <a:solidFill>
                <a:srgbClr val="000000"/>
              </a:solidFill>
              <a:uFillTx/>
              <a:latin typeface="Calibri"/>
            </a:endParaRPr>
          </a:p>
        </p:txBody>
      </p:sp>
      <p:sp>
        <p:nvSpPr>
          <p:cNvPr id="8" name="TextBox 7">
            <a:extLst>
              <a:ext uri="{FF2B5EF4-FFF2-40B4-BE49-F238E27FC236}">
                <a16:creationId xmlns:a16="http://schemas.microsoft.com/office/drawing/2014/main" id="{DFD98981-B124-B811-4DD9-720132E4552D}"/>
              </a:ext>
            </a:extLst>
          </p:cNvPr>
          <p:cNvSpPr txBox="1"/>
          <p:nvPr/>
        </p:nvSpPr>
        <p:spPr>
          <a:xfrm>
            <a:off x="3850282" y="1838949"/>
            <a:ext cx="3052148"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0" cap="none" spc="0" baseline="0" dirty="0">
                <a:solidFill>
                  <a:srgbClr val="C55A11"/>
                </a:solidFill>
                <a:uFillTx/>
                <a:latin typeface="Nunito" pitchFamily="2"/>
              </a:rPr>
              <a:t>Spring Beans Lifecycle :</a:t>
            </a:r>
          </a:p>
        </p:txBody>
      </p:sp>
      <p:sp>
        <p:nvSpPr>
          <p:cNvPr id="13" name="TextBox 12">
            <a:extLst>
              <a:ext uri="{FF2B5EF4-FFF2-40B4-BE49-F238E27FC236}">
                <a16:creationId xmlns:a16="http://schemas.microsoft.com/office/drawing/2014/main" id="{9D849D40-B454-FC74-98D4-4416F318DF8D}"/>
              </a:ext>
            </a:extLst>
          </p:cNvPr>
          <p:cNvSpPr txBox="1"/>
          <p:nvPr/>
        </p:nvSpPr>
        <p:spPr>
          <a:xfrm>
            <a:off x="3764557" y="2430661"/>
            <a:ext cx="7265393" cy="3693319"/>
          </a:xfrm>
          <a:prstGeom prst="rect">
            <a:avLst/>
          </a:prstGeom>
          <a:noFill/>
        </p:spPr>
        <p:txBody>
          <a:bodyPr wrap="square">
            <a:spAutoFit/>
          </a:bodyPr>
          <a:lstStyle/>
          <a:p>
            <a:pPr marL="285750" indent="-285750" eaLnBrk="0" fontAlgn="base" hangingPunct="0">
              <a:spcBef>
                <a:spcPct val="0"/>
              </a:spcBef>
              <a:spcAft>
                <a:spcPct val="0"/>
              </a:spcAft>
              <a:buFont typeface="Arial" panose="020B0604020202020204" pitchFamily="34" charset="0"/>
              <a:buChar char="•"/>
            </a:pPr>
            <a:r>
              <a:rPr kumimoji="0" lang="LID4096" altLang="LID4096" b="1" i="0" u="none" strike="noStrike" cap="none" normalizeH="0" baseline="0" dirty="0">
                <a:ln>
                  <a:noFill/>
                </a:ln>
                <a:solidFill>
                  <a:schemeClr val="tx1"/>
                </a:solidFill>
                <a:effectLst/>
                <a:latin typeface="+mj-lt"/>
              </a:rPr>
              <a:t> BeanPostProcessor </a:t>
            </a:r>
            <a:r>
              <a:rPr lang="en-US" dirty="0"/>
              <a:t>is part of Spring's </a:t>
            </a:r>
            <a:r>
              <a:rPr lang="en-US" b="1" dirty="0"/>
              <a:t>dependency injection</a:t>
            </a:r>
            <a:r>
              <a:rPr lang="en-US" dirty="0"/>
              <a:t> and </a:t>
            </a:r>
            <a:r>
              <a:rPr lang="en-US" b="1" dirty="0"/>
              <a:t>bean lifecycle management</a:t>
            </a:r>
            <a:r>
              <a:rPr lang="en-US" dirty="0"/>
              <a:t> features</a:t>
            </a:r>
            <a:endParaRPr kumimoji="0" lang="LID4096" altLang="LID4096" b="0" i="0" u="none" strike="noStrike" cap="none" normalizeH="0" baseline="0" dirty="0">
              <a:ln>
                <a:noFill/>
              </a:ln>
              <a:solidFill>
                <a:schemeClr val="tx1"/>
              </a:solidFill>
              <a:effectLst/>
              <a:latin typeface="+mj-lt"/>
            </a:endParaRPr>
          </a:p>
          <a:p>
            <a:pPr eaLnBrk="0" fontAlgn="base" hangingPunct="0">
              <a:spcBef>
                <a:spcPct val="0"/>
              </a:spcBef>
              <a:spcAft>
                <a:spcPct val="0"/>
              </a:spcAft>
            </a:pPr>
            <a:endParaRPr lang="en-US" altLang="LID4096" b="1" dirty="0">
              <a:latin typeface="+mj-lt"/>
            </a:endParaRPr>
          </a:p>
          <a:p>
            <a:pPr marL="285750" indent="-285750" eaLnBrk="0" fontAlgn="base" hangingPunct="0">
              <a:spcBef>
                <a:spcPct val="0"/>
              </a:spcBef>
              <a:spcAft>
                <a:spcPct val="0"/>
              </a:spcAft>
              <a:buFont typeface="Arial" panose="020B0604020202020204" pitchFamily="34" charset="0"/>
              <a:buChar char="•"/>
            </a:pPr>
            <a:r>
              <a:rPr kumimoji="0" lang="LID4096" altLang="LID4096" b="1" i="0" u="none" strike="noStrike" cap="none" normalizeH="0" baseline="0" dirty="0">
                <a:ln>
                  <a:noFill/>
                </a:ln>
                <a:solidFill>
                  <a:schemeClr val="tx1"/>
                </a:solidFill>
                <a:effectLst/>
                <a:latin typeface="+mj-lt"/>
              </a:rPr>
              <a:t>BeanPostProcessor </a:t>
            </a:r>
            <a:r>
              <a:rPr kumimoji="0" lang="LID4096" altLang="LID4096" b="0" i="0" u="none" strike="noStrike" cap="none" normalizeH="0" baseline="0" dirty="0">
                <a:ln>
                  <a:noFill/>
                </a:ln>
                <a:solidFill>
                  <a:schemeClr val="tx1"/>
                </a:solidFill>
                <a:effectLst/>
                <a:latin typeface="+mj-lt"/>
              </a:rPr>
              <a:t>is an interface provided by the Spring framework that allows you to define custom logic to be executed before and after the initialization of Spring beans. </a:t>
            </a:r>
            <a:endParaRPr kumimoji="0" lang="en-US" altLang="LID4096" b="0" i="0" u="none" strike="noStrike" cap="none" normalizeH="0" baseline="0" dirty="0">
              <a:ln>
                <a:noFill/>
              </a:ln>
              <a:solidFill>
                <a:schemeClr val="tx1"/>
              </a:solidFill>
              <a:effectLst/>
              <a:latin typeface="+mj-lt"/>
            </a:endParaRPr>
          </a:p>
          <a:p>
            <a:pPr eaLnBrk="0" fontAlgn="base" hangingPunct="0">
              <a:spcBef>
                <a:spcPct val="0"/>
              </a:spcBef>
              <a:spcAft>
                <a:spcPct val="0"/>
              </a:spcAft>
            </a:pPr>
            <a:endParaRPr lang="en-US" altLang="LID4096" dirty="0">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LID4096" b="1" dirty="0">
                <a:latin typeface="+mj-lt"/>
              </a:rPr>
              <a:t>P</a:t>
            </a:r>
            <a:r>
              <a:rPr kumimoji="0" lang="LID4096" altLang="LID4096" b="1" i="0" u="none" strike="noStrike" cap="none" normalizeH="0" baseline="0" dirty="0">
                <a:ln>
                  <a:noFill/>
                </a:ln>
                <a:solidFill>
                  <a:schemeClr val="tx1"/>
                </a:solidFill>
                <a:effectLst/>
                <a:latin typeface="+mj-lt"/>
              </a:rPr>
              <a:t>ostProcessBeforeInitialization</a:t>
            </a:r>
            <a:r>
              <a:rPr kumimoji="0" lang="LID4096" altLang="LID4096" b="0" i="0" u="none" strike="noStrike" cap="none" normalizeH="0" baseline="0" dirty="0">
                <a:ln>
                  <a:noFill/>
                </a:ln>
                <a:solidFill>
                  <a:schemeClr val="tx1"/>
                </a:solidFill>
                <a:effectLst/>
                <a:latin typeface="+mj-lt"/>
              </a:rPr>
              <a:t>:</a:t>
            </a:r>
            <a:r>
              <a:rPr kumimoji="0" lang="en-US" altLang="LID4096" b="0" i="0" u="none" strike="noStrike" cap="none" normalizeH="0" baseline="0" dirty="0">
                <a:ln>
                  <a:noFill/>
                </a:ln>
                <a:solidFill>
                  <a:schemeClr val="tx1"/>
                </a:solidFill>
                <a:effectLst/>
                <a:latin typeface="+mj-lt"/>
              </a:rPr>
              <a:t> t</a:t>
            </a:r>
            <a:r>
              <a:rPr kumimoji="0" lang="LID4096" altLang="LID4096" b="0" i="0" u="none" strike="noStrike" cap="none" normalizeH="0" baseline="0" dirty="0">
                <a:ln>
                  <a:noFill/>
                </a:ln>
                <a:solidFill>
                  <a:schemeClr val="tx1"/>
                </a:solidFill>
                <a:effectLst/>
                <a:latin typeface="+mj-lt"/>
              </a:rPr>
              <a:t>his method is called before a bean's initialization callback (such as </a:t>
            </a:r>
            <a:r>
              <a:rPr kumimoji="0" lang="LID4096" altLang="LID4096" b="1" i="0" u="none" strike="noStrike" cap="none" normalizeH="0" baseline="0" dirty="0">
                <a:ln>
                  <a:noFill/>
                </a:ln>
                <a:solidFill>
                  <a:schemeClr val="tx1"/>
                </a:solidFill>
                <a:effectLst/>
                <a:latin typeface="+mj-lt"/>
              </a:rPr>
              <a:t>@PostConstruct </a:t>
            </a:r>
            <a:r>
              <a:rPr kumimoji="0" lang="LID4096" altLang="LID4096" b="0" i="0" u="none" strike="noStrike" cap="none" normalizeH="0" baseline="0" dirty="0">
                <a:ln>
                  <a:noFill/>
                </a:ln>
                <a:solidFill>
                  <a:schemeClr val="tx1"/>
                </a:solidFill>
                <a:effectLst/>
                <a:latin typeface="+mj-lt"/>
              </a:rPr>
              <a:t>or a custom initialization method).</a:t>
            </a:r>
            <a:endParaRPr kumimoji="0" lang="en-US" altLang="LID4096" b="0" i="0" u="none" strike="noStrike" cap="none" normalizeH="0" baseline="0" dirty="0">
              <a:ln>
                <a:noFill/>
              </a:ln>
              <a:solidFill>
                <a:schemeClr val="tx1"/>
              </a:solidFill>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LID4096" altLang="LID4096" b="0" i="0" u="none" strike="noStrike" cap="none" normalizeH="0" baseline="0" dirty="0">
              <a:ln>
                <a:noFill/>
              </a:ln>
              <a:solidFill>
                <a:schemeClr val="tx1"/>
              </a:solidFill>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LID4096" b="1" dirty="0">
                <a:latin typeface="+mj-lt"/>
              </a:rPr>
              <a:t>P</a:t>
            </a:r>
            <a:r>
              <a:rPr lang="LID4096" altLang="LID4096" b="1" dirty="0">
                <a:latin typeface="+mj-lt"/>
              </a:rPr>
              <a:t>ostProcessAfterInitialization</a:t>
            </a:r>
            <a:r>
              <a:rPr lang="LID4096" altLang="LID4096" dirty="0">
                <a:latin typeface="+mj-lt"/>
              </a:rPr>
              <a:t>:</a:t>
            </a:r>
            <a:r>
              <a:rPr lang="en-US" altLang="LID4096" dirty="0">
                <a:latin typeface="+mj-lt"/>
              </a:rPr>
              <a:t> t</a:t>
            </a:r>
            <a:r>
              <a:rPr lang="LID4096" altLang="LID4096" dirty="0">
                <a:latin typeface="+mj-lt"/>
              </a:rPr>
              <a:t>his method is called after a bean's initialization callback.</a:t>
            </a:r>
          </a:p>
        </p:txBody>
      </p:sp>
    </p:spTree>
    <p:extLst>
      <p:ext uri="{BB962C8B-B14F-4D97-AF65-F5344CB8AC3E}">
        <p14:creationId xmlns:p14="http://schemas.microsoft.com/office/powerpoint/2010/main" val="17167667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2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A34A1-E426-C77E-AAE8-307996849CC5}"/>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711A6F45-4177-4728-394D-7E6C73AFF853}"/>
              </a:ext>
            </a:extLst>
          </p:cNvPr>
          <p:cNvCxnSpPr/>
          <p:nvPr/>
        </p:nvCxnSpPr>
        <p:spPr>
          <a:xfrm>
            <a:off x="3992233" y="2196617"/>
            <a:ext cx="781525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85DF25D3-446B-CE37-D121-E16193ED9F84}"/>
              </a:ext>
            </a:extLst>
          </p:cNvPr>
          <p:cNvCxnSpPr/>
          <p:nvPr/>
        </p:nvCxnSpPr>
        <p:spPr>
          <a:xfrm>
            <a:off x="4045881" y="6130658"/>
            <a:ext cx="781525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C9978AC2-7888-8BD5-24C0-86A580F5D0A3}"/>
              </a:ext>
            </a:extLst>
          </p:cNvPr>
          <p:cNvSpPr/>
          <p:nvPr/>
        </p:nvSpPr>
        <p:spPr>
          <a:xfrm>
            <a:off x="1236787" y="3598645"/>
            <a:ext cx="1863011" cy="461665"/>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0" cap="none" spc="0" baseline="0" dirty="0">
                <a:solidFill>
                  <a:srgbClr val="000000"/>
                </a:solidFill>
                <a:uFillTx/>
                <a:latin typeface="+mj-lt"/>
              </a:rPr>
              <a:t>Spring Beans </a:t>
            </a:r>
            <a:endParaRPr lang="en-US" sz="2400" b="0" i="0" u="none" strike="noStrike" kern="1200" cap="none" spc="0" baseline="0" dirty="0">
              <a:solidFill>
                <a:srgbClr val="000000"/>
              </a:solidFill>
              <a:uFillTx/>
              <a:latin typeface="+mj-lt"/>
            </a:endParaRPr>
          </a:p>
        </p:txBody>
      </p:sp>
      <p:sp>
        <p:nvSpPr>
          <p:cNvPr id="7" name="TextBox 8">
            <a:extLst>
              <a:ext uri="{FF2B5EF4-FFF2-40B4-BE49-F238E27FC236}">
                <a16:creationId xmlns:a16="http://schemas.microsoft.com/office/drawing/2014/main" id="{8DBE0BD7-F3D9-F26C-CBC1-757F36682B30}"/>
              </a:ext>
            </a:extLst>
          </p:cNvPr>
          <p:cNvSpPr txBox="1"/>
          <p:nvPr/>
        </p:nvSpPr>
        <p:spPr>
          <a:xfrm>
            <a:off x="4045881" y="2703149"/>
            <a:ext cx="7437299" cy="3170096"/>
          </a:xfrm>
          <a:prstGeom prst="rect">
            <a:avLst/>
          </a:prstGeom>
          <a:noFill/>
          <a:ln cap="flat">
            <a:noFill/>
          </a:ln>
        </p:spPr>
        <p:txBody>
          <a:bodyPr vert="horz" wrap="square" lIns="91440" tIns="45720" rIns="91440" bIns="45720" anchor="t" anchorCtr="0" compatLnSpc="1">
            <a:spAutoFit/>
          </a:bodyPr>
          <a:lstStyle/>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0" i="0" u="none" strike="noStrike" kern="1200" cap="none" spc="0" baseline="0" dirty="0">
                <a:solidFill>
                  <a:srgbClr val="273239"/>
                </a:solidFill>
                <a:uFillTx/>
                <a:latin typeface="Nunito" pitchFamily="2"/>
              </a:rPr>
              <a:t>Spring Core Container allows us to customize the initialization according to the needs of our application</a:t>
            </a:r>
          </a:p>
          <a:p>
            <a:pPr marL="800100" marR="0" lvl="1"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0" i="0" u="none" strike="noStrike" kern="1200" cap="none" spc="0" baseline="0" dirty="0">
                <a:solidFill>
                  <a:srgbClr val="273239"/>
                </a:solidFill>
                <a:uFillTx/>
                <a:latin typeface="Nunito" pitchFamily="2"/>
              </a:rPr>
              <a:t>load resources</a:t>
            </a:r>
          </a:p>
          <a:p>
            <a:pPr marL="800100" marR="0" lvl="1"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0" i="0" u="none" strike="noStrike" kern="1200" cap="none" spc="0" baseline="0" dirty="0">
                <a:solidFill>
                  <a:srgbClr val="273239"/>
                </a:solidFill>
                <a:uFillTx/>
                <a:latin typeface="Nunito" pitchFamily="2"/>
              </a:rPr>
              <a:t>read a file</a:t>
            </a:r>
          </a:p>
          <a:p>
            <a:pPr marL="800100" marR="0" lvl="1"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0" i="0" u="none" strike="noStrike" kern="1200" cap="none" spc="0" baseline="0" dirty="0">
                <a:solidFill>
                  <a:srgbClr val="273239"/>
                </a:solidFill>
                <a:uFillTx/>
                <a:latin typeface="Nunito" pitchFamily="2"/>
              </a:rPr>
              <a:t>connect to a database</a:t>
            </a:r>
          </a:p>
          <a:p>
            <a:pPr marL="800100" marR="0" lvl="1"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000" b="0" i="0" u="none" strike="noStrike" kern="1200" cap="none" spc="0" baseline="0" dirty="0">
              <a:solidFill>
                <a:srgbClr val="273239"/>
              </a:solidFill>
              <a:uFillTx/>
              <a:latin typeface="Nunito" pitchFamily="2"/>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0" i="0" u="none" strike="noStrike" kern="1200" cap="none" spc="0" baseline="0" dirty="0">
              <a:solidFill>
                <a:srgbClr val="273239"/>
              </a:solidFill>
              <a:uFillTx/>
              <a:latin typeface="Nunito" pitchFamily="2"/>
            </a:endParaRPr>
          </a:p>
          <a:p>
            <a:pPr marL="800100" marR="0" lvl="1"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000" b="0" i="0" u="none" strike="noStrike" kern="1200" cap="none" spc="0" baseline="0" dirty="0">
              <a:solidFill>
                <a:srgbClr val="273239"/>
              </a:solidFill>
              <a:uFillTx/>
              <a:latin typeface="Nuni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dirty="0">
                <a:solidFill>
                  <a:srgbClr val="273239"/>
                </a:solidFill>
                <a:uFillTx/>
                <a:latin typeface="Nunito" pitchFamily="2"/>
              </a:rPr>
              <a:t>Spring Core Container allows us to destroy the beans which are no longer required in the application</a:t>
            </a:r>
          </a:p>
        </p:txBody>
      </p:sp>
      <p:sp>
        <p:nvSpPr>
          <p:cNvPr id="8" name="TextBox 7">
            <a:extLst>
              <a:ext uri="{FF2B5EF4-FFF2-40B4-BE49-F238E27FC236}">
                <a16:creationId xmlns:a16="http://schemas.microsoft.com/office/drawing/2014/main" id="{63F350C3-A907-E0F4-1653-248FFF452F92}"/>
              </a:ext>
            </a:extLst>
          </p:cNvPr>
          <p:cNvSpPr txBox="1"/>
          <p:nvPr/>
        </p:nvSpPr>
        <p:spPr>
          <a:xfrm>
            <a:off x="3850282" y="1838949"/>
            <a:ext cx="3052148"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0" cap="none" spc="0" baseline="0" dirty="0">
                <a:solidFill>
                  <a:srgbClr val="C55A11"/>
                </a:solidFill>
                <a:uFillTx/>
                <a:latin typeface="Nunito" pitchFamily="2"/>
              </a:rPr>
              <a:t>Spring Beans Lifecycle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2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00AAC-FCD0-E410-0CBB-646C8374BA5C}"/>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27109ADD-172A-174A-AE30-16E7B5E77F58}"/>
              </a:ext>
            </a:extLst>
          </p:cNvPr>
          <p:cNvCxnSpPr/>
          <p:nvPr/>
        </p:nvCxnSpPr>
        <p:spPr>
          <a:xfrm>
            <a:off x="3979578" y="2196617"/>
            <a:ext cx="6601072"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BCB486AE-CDFD-DB6E-F5BD-6CBBD62D9919}"/>
              </a:ext>
            </a:extLst>
          </p:cNvPr>
          <p:cNvCxnSpPr/>
          <p:nvPr/>
        </p:nvCxnSpPr>
        <p:spPr>
          <a:xfrm>
            <a:off x="3850282" y="5807430"/>
            <a:ext cx="6577581"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8694D116-2896-2430-B0E4-1F6D69CEB82C}"/>
              </a:ext>
            </a:extLst>
          </p:cNvPr>
          <p:cNvSpPr/>
          <p:nvPr/>
        </p:nvSpPr>
        <p:spPr>
          <a:xfrm>
            <a:off x="1236787" y="3762375"/>
            <a:ext cx="1863011" cy="461665"/>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0" cap="none" spc="0" baseline="0" dirty="0">
                <a:solidFill>
                  <a:srgbClr val="000000"/>
                </a:solidFill>
                <a:uFillTx/>
                <a:latin typeface="+mj-lt"/>
              </a:rPr>
              <a:t>Spring Beans </a:t>
            </a:r>
            <a:endParaRPr lang="en-US" sz="2400" b="0" i="0" u="none" strike="noStrike" kern="1200" cap="none" spc="0" baseline="0" dirty="0">
              <a:solidFill>
                <a:srgbClr val="000000"/>
              </a:solidFill>
              <a:uFillTx/>
              <a:latin typeface="+mj-lt"/>
            </a:endParaRPr>
          </a:p>
        </p:txBody>
      </p:sp>
      <p:sp>
        <p:nvSpPr>
          <p:cNvPr id="6" name="TextBox 9">
            <a:extLst>
              <a:ext uri="{FF2B5EF4-FFF2-40B4-BE49-F238E27FC236}">
                <a16:creationId xmlns:a16="http://schemas.microsoft.com/office/drawing/2014/main" id="{473CFA07-FCD5-C6B4-1F92-D0B49C26C378}"/>
              </a:ext>
            </a:extLst>
          </p:cNvPr>
          <p:cNvSpPr txBox="1"/>
          <p:nvPr/>
        </p:nvSpPr>
        <p:spPr>
          <a:xfrm>
            <a:off x="3979578" y="3320332"/>
            <a:ext cx="7431372" cy="1938992"/>
          </a:xfrm>
          <a:prstGeom prst="rect">
            <a:avLst/>
          </a:prstGeom>
          <a:noFill/>
          <a:ln cap="flat">
            <a:noFill/>
          </a:ln>
        </p:spPr>
        <p:txBody>
          <a:bodyPr vert="horz" wrap="square" lIns="91440" tIns="45720" rIns="91440" bIns="45720" anchor="t" anchorCtr="0" compatLnSpc="1">
            <a:spAutoFit/>
          </a:bodyPr>
          <a:lstStyle/>
          <a:p>
            <a:pPr marL="0" marR="0" lvl="0" indent="-34290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 sz="2000" b="0" i="0" u="none" strike="noStrike" kern="1200" cap="none" spc="0" baseline="0" dirty="0">
                <a:solidFill>
                  <a:srgbClr val="273239"/>
                </a:solidFill>
                <a:uFillTx/>
                <a:latin typeface="+mj-lt"/>
              </a:rPr>
              <a:t>Use special annotations </a:t>
            </a:r>
            <a:r>
              <a:rPr lang="-" sz="2000" i="0" u="none" strike="noStrike" kern="1200" cap="none" spc="0" baseline="0" dirty="0">
                <a:solidFill>
                  <a:srgbClr val="C00000"/>
                </a:solidFill>
                <a:uFillTx/>
                <a:latin typeface="+mj-lt"/>
              </a:rPr>
              <a:t>(@PostConstruct, @PreDestroy, @Bean).</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2000" i="0" u="none" strike="noStrike" kern="1200" cap="none" spc="0" baseline="0" dirty="0">
              <a:solidFill>
                <a:srgbClr val="C00000"/>
              </a:solidFill>
              <a:uFillTx/>
              <a:latin typeface="+mj-lt"/>
            </a:endParaRPr>
          </a:p>
          <a:p>
            <a:pPr marL="0" marR="0" lvl="0" indent="-34290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 sz="2000" b="0" i="0" u="none" strike="noStrike" kern="1200" cap="none" spc="0" baseline="0" dirty="0">
                <a:solidFill>
                  <a:srgbClr val="273239"/>
                </a:solidFill>
                <a:uFillTx/>
                <a:latin typeface="+mj-lt"/>
              </a:rPr>
              <a:t>Implement some interfaces </a:t>
            </a:r>
            <a:r>
              <a:rPr lang="-" sz="2000" i="0" u="none" strike="noStrike" kern="1200" cap="none" spc="0" baseline="0" dirty="0">
                <a:solidFill>
                  <a:srgbClr val="C00000"/>
                </a:solidFill>
                <a:uFillTx/>
                <a:latin typeface="+mj-lt"/>
              </a:rPr>
              <a:t>(InitializingBean, DisposableBean).</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2000" i="0" u="none" strike="noStrike" kern="1200" cap="none" spc="0" baseline="0" dirty="0">
              <a:solidFill>
                <a:srgbClr val="C00000"/>
              </a:solidFill>
              <a:uFillTx/>
              <a:latin typeface="+mj-lt"/>
            </a:endParaRPr>
          </a:p>
          <a:p>
            <a:pPr marL="0" marR="0" lvl="0" indent="-34290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 sz="2000" b="0" i="0" u="none" strike="noStrike" kern="1200" cap="none" spc="0" baseline="0" dirty="0">
                <a:solidFill>
                  <a:srgbClr val="273239"/>
                </a:solidFill>
                <a:uFillTx/>
                <a:latin typeface="+mj-lt"/>
              </a:rPr>
              <a:t>Use an XML bean definition file. (Since this is an outdated way mostly used for legacy applications, we will skip it in this topic.)</a:t>
            </a:r>
          </a:p>
        </p:txBody>
      </p:sp>
      <p:sp>
        <p:nvSpPr>
          <p:cNvPr id="7" name="TextBox 11">
            <a:extLst>
              <a:ext uri="{FF2B5EF4-FFF2-40B4-BE49-F238E27FC236}">
                <a16:creationId xmlns:a16="http://schemas.microsoft.com/office/drawing/2014/main" id="{47525FA4-C380-D366-31C9-D43AD36B7AD8}"/>
              </a:ext>
            </a:extLst>
          </p:cNvPr>
          <p:cNvSpPr txBox="1"/>
          <p:nvPr/>
        </p:nvSpPr>
        <p:spPr>
          <a:xfrm>
            <a:off x="3850282" y="2644161"/>
            <a:ext cx="7702622" cy="369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b="0" i="0" u="none" strike="noStrike" kern="0" cap="none" spc="0" baseline="0" dirty="0">
                <a:solidFill>
                  <a:srgbClr val="273239"/>
                </a:solidFill>
                <a:uFillTx/>
                <a:latin typeface="+mj-lt"/>
              </a:rPr>
              <a:t>There are several ways to add these customizations to your code:</a:t>
            </a:r>
          </a:p>
        </p:txBody>
      </p:sp>
      <p:sp>
        <p:nvSpPr>
          <p:cNvPr id="9" name="TextBox 8">
            <a:extLst>
              <a:ext uri="{FF2B5EF4-FFF2-40B4-BE49-F238E27FC236}">
                <a16:creationId xmlns:a16="http://schemas.microsoft.com/office/drawing/2014/main" id="{742FC15E-6238-99B6-8ECD-5A09F03140D0}"/>
              </a:ext>
            </a:extLst>
          </p:cNvPr>
          <p:cNvSpPr txBox="1"/>
          <p:nvPr/>
        </p:nvSpPr>
        <p:spPr>
          <a:xfrm>
            <a:off x="3850282" y="1838949"/>
            <a:ext cx="3052148"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0" cap="none" spc="0" baseline="0" dirty="0">
                <a:solidFill>
                  <a:srgbClr val="C55A11"/>
                </a:solidFill>
                <a:uFillTx/>
                <a:latin typeface="Nunito" pitchFamily="2"/>
              </a:rPr>
              <a:t>Spring Beans Lifecycle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57613-1643-402D-45ED-2CD3B14FDA66}"/>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B7678AC5-DBEA-B1B5-6C1F-D8B268C7B61B}"/>
              </a:ext>
            </a:extLst>
          </p:cNvPr>
          <p:cNvCxnSpPr/>
          <p:nvPr/>
        </p:nvCxnSpPr>
        <p:spPr>
          <a:xfrm>
            <a:off x="4153908" y="2180432"/>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9EDC71FC-52B2-AE7E-3603-8EBC9D2D0F23}"/>
              </a:ext>
            </a:extLst>
          </p:cNvPr>
          <p:cNvCxnSpPr/>
          <p:nvPr/>
        </p:nvCxnSpPr>
        <p:spPr>
          <a:xfrm>
            <a:off x="4153908" y="4655474"/>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C8D19706-9650-8B4B-A604-81A49AA8A1A8}"/>
              </a:ext>
            </a:extLst>
          </p:cNvPr>
          <p:cNvSpPr/>
          <p:nvPr/>
        </p:nvSpPr>
        <p:spPr>
          <a:xfrm>
            <a:off x="6289706" y="3136612"/>
            <a:ext cx="2139186" cy="584775"/>
          </a:xfrm>
          <a:prstGeom prst="rect">
            <a:avLst/>
          </a:prstGeom>
          <a:noFill/>
          <a:ln w="9528" cap="flat">
            <a:solidFill>
              <a:srgbClr val="C55A11"/>
            </a:solid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dirty="0">
                <a:solidFill>
                  <a:srgbClr val="000000"/>
                </a:solidFill>
                <a:uFillTx/>
                <a:latin typeface="+mj-lt"/>
              </a:rPr>
              <a:t>Spring AOP</a:t>
            </a:r>
            <a:endParaRPr lang="en-US" sz="3200" b="0" i="0" u="none" strike="noStrike" kern="1200" cap="none" spc="0" baseline="0" dirty="0">
              <a:solidFill>
                <a:srgbClr val="000000"/>
              </a:solidFill>
              <a:uFillTx/>
              <a:latin typeface="+mj-lt"/>
            </a:endParaRPr>
          </a:p>
        </p:txBody>
      </p:sp>
    </p:spTree>
    <p:extLst>
      <p:ext uri="{BB962C8B-B14F-4D97-AF65-F5344CB8AC3E}">
        <p14:creationId xmlns:p14="http://schemas.microsoft.com/office/powerpoint/2010/main" val="37563198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22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AA565-40E0-0CCE-206A-650B246253A6}"/>
              </a:ext>
            </a:extLst>
          </p:cNvPr>
          <p:cNvSpPr txBox="1">
            <a:spLocks noGrp="1"/>
          </p:cNvSpPr>
          <p:nvPr>
            <p:ph type="title"/>
          </p:nvPr>
        </p:nvSpPr>
        <p:spPr>
          <a:xfrm>
            <a:off x="512431"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223DC608-611B-A815-0052-DB82F1D446A3}"/>
              </a:ext>
            </a:extLst>
          </p:cNvPr>
          <p:cNvCxnSpPr/>
          <p:nvPr/>
        </p:nvCxnSpPr>
        <p:spPr>
          <a:xfrm>
            <a:off x="3870347" y="2196617"/>
            <a:ext cx="6601072"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7CB3D69A-6423-FA53-E36B-3B7FAD8B9E83}"/>
              </a:ext>
            </a:extLst>
          </p:cNvPr>
          <p:cNvCxnSpPr/>
          <p:nvPr/>
        </p:nvCxnSpPr>
        <p:spPr>
          <a:xfrm>
            <a:off x="3992267" y="5587895"/>
            <a:ext cx="6577581"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82C50620-C068-DF4B-D72E-C3AAA6B58AAB}"/>
              </a:ext>
            </a:extLst>
          </p:cNvPr>
          <p:cNvSpPr/>
          <p:nvPr/>
        </p:nvSpPr>
        <p:spPr>
          <a:xfrm>
            <a:off x="1168339" y="3136611"/>
            <a:ext cx="2052160"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AOP</a:t>
            </a:r>
            <a:endParaRPr lang="en-US" sz="3200" b="0" i="0" u="none" strike="noStrike" kern="1200" cap="none" spc="0" baseline="0">
              <a:solidFill>
                <a:srgbClr val="000000"/>
              </a:solidFill>
              <a:uFillTx/>
              <a:latin typeface="Calibri"/>
            </a:endParaRPr>
          </a:p>
        </p:txBody>
      </p:sp>
      <p:sp>
        <p:nvSpPr>
          <p:cNvPr id="6" name="TextBox 7">
            <a:extLst>
              <a:ext uri="{FF2B5EF4-FFF2-40B4-BE49-F238E27FC236}">
                <a16:creationId xmlns:a16="http://schemas.microsoft.com/office/drawing/2014/main" id="{B6F8E033-8139-6BE6-1A39-9147C5708176}"/>
              </a:ext>
            </a:extLst>
          </p:cNvPr>
          <p:cNvSpPr txBox="1"/>
          <p:nvPr/>
        </p:nvSpPr>
        <p:spPr>
          <a:xfrm>
            <a:off x="3870347" y="1784010"/>
            <a:ext cx="713167"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1200" cap="none" spc="0" baseline="0" dirty="0">
                <a:solidFill>
                  <a:srgbClr val="ED7D31"/>
                </a:solidFill>
                <a:uFillTx/>
                <a:latin typeface="Consolas"/>
              </a:rPr>
              <a:t>AOP</a:t>
            </a:r>
          </a:p>
        </p:txBody>
      </p:sp>
      <p:sp>
        <p:nvSpPr>
          <p:cNvPr id="7" name="TextBox 9">
            <a:extLst>
              <a:ext uri="{FF2B5EF4-FFF2-40B4-BE49-F238E27FC236}">
                <a16:creationId xmlns:a16="http://schemas.microsoft.com/office/drawing/2014/main" id="{CBA57DE9-FC53-A1B1-690D-D040933ABFBB}"/>
              </a:ext>
            </a:extLst>
          </p:cNvPr>
          <p:cNvSpPr txBox="1"/>
          <p:nvPr/>
        </p:nvSpPr>
        <p:spPr>
          <a:xfrm>
            <a:off x="3870347" y="2334198"/>
            <a:ext cx="7153314" cy="3139321"/>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LID4096" altLang="LID4096" sz="1800" b="0" i="0" u="none" strike="noStrike" cap="none" normalizeH="0" baseline="0" dirty="0">
                <a:ln>
                  <a:noFill/>
                </a:ln>
                <a:solidFill>
                  <a:schemeClr val="tx1"/>
                </a:solidFill>
                <a:effectLst/>
                <a:latin typeface="+mj-lt"/>
              </a:rPr>
              <a:t>AOP is a programming paradigm that allows for the separation of cross-cutting concerns (e.g., </a:t>
            </a:r>
            <a:r>
              <a:rPr kumimoji="0" lang="LID4096" altLang="LID4096" sz="1800" b="1" i="0" u="none" strike="noStrike" cap="none" normalizeH="0" baseline="0" dirty="0">
                <a:ln>
                  <a:noFill/>
                </a:ln>
                <a:solidFill>
                  <a:schemeClr val="accent2"/>
                </a:solidFill>
                <a:effectLst/>
                <a:latin typeface="+mj-lt"/>
              </a:rPr>
              <a:t>logging, </a:t>
            </a:r>
            <a:r>
              <a:rPr kumimoji="0" lang="LID4096" altLang="LID4096" sz="1800" i="0" u="none" strike="noStrike" cap="none" normalizeH="0" baseline="0" dirty="0">
                <a:ln>
                  <a:noFill/>
                </a:ln>
                <a:solidFill>
                  <a:schemeClr val="accent2"/>
                </a:solidFill>
                <a:effectLst/>
                <a:latin typeface="+mj-lt"/>
              </a:rPr>
              <a:t>security</a:t>
            </a:r>
            <a:r>
              <a:rPr kumimoji="0" lang="LID4096" altLang="LID4096" sz="1800" b="1" i="0" u="none" strike="noStrike" cap="none" normalizeH="0" baseline="0" dirty="0">
                <a:ln>
                  <a:noFill/>
                </a:ln>
                <a:solidFill>
                  <a:schemeClr val="accent2"/>
                </a:solidFill>
                <a:effectLst/>
                <a:latin typeface="+mj-lt"/>
              </a:rPr>
              <a:t>, transaction management</a:t>
            </a:r>
            <a:r>
              <a:rPr kumimoji="0" lang="LID4096" altLang="LID4096" sz="1800" b="0" i="0" u="none" strike="noStrike" cap="none" normalizeH="0" baseline="0" dirty="0">
                <a:ln>
                  <a:noFill/>
                </a:ln>
                <a:solidFill>
                  <a:schemeClr val="tx1"/>
                </a:solidFill>
                <a:effectLst/>
                <a:latin typeface="+mj-lt"/>
              </a:rPr>
              <a:t>) from the business logic in an application.</a:t>
            </a:r>
            <a:endParaRPr lang="en-US" altLang="LID4096" dirty="0">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LID4096" dirty="0">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LID4096" dirty="0">
                <a:latin typeface="+mj-lt"/>
              </a:rPr>
              <a:t>AOP </a:t>
            </a:r>
            <a:r>
              <a:rPr lang="LID4096" altLang="LID4096" dirty="0">
                <a:latin typeface="+mj-lt"/>
              </a:rPr>
              <a:t>Improves code modularity by separating cross-cutting concerns.</a:t>
            </a:r>
            <a:endParaRPr lang="en-US" altLang="LID4096" dirty="0">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LID4096" dirty="0">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LID4096" dirty="0">
                <a:latin typeface="+mj-lt"/>
              </a:rPr>
              <a:t>AOP </a:t>
            </a:r>
            <a:r>
              <a:rPr lang="LID4096" altLang="LID4096" dirty="0">
                <a:latin typeface="+mj-lt"/>
              </a:rPr>
              <a:t>Enables reusing aspects across different modules of the application.</a:t>
            </a:r>
            <a:endParaRPr lang="en-US" altLang="LID4096" dirty="0">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LID4096" dirty="0">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LID4096" altLang="LID4096" dirty="0">
                <a:latin typeface="+mj-lt"/>
              </a:rPr>
              <a:t> </a:t>
            </a:r>
            <a:r>
              <a:rPr lang="en-US" altLang="LID4096" dirty="0">
                <a:latin typeface="+mj-lt"/>
              </a:rPr>
              <a:t>AOP </a:t>
            </a:r>
            <a:r>
              <a:rPr lang="LID4096" altLang="LID4096" dirty="0">
                <a:latin typeface="+mj-lt"/>
              </a:rPr>
              <a:t>Simplifies maintenance by keeping the core logic clean and isolated from auxiliary services. </a:t>
            </a:r>
          </a:p>
        </p:txBody>
      </p:sp>
      <p:pic>
        <p:nvPicPr>
          <p:cNvPr id="11" name="Google Shape;1057;p81">
            <a:extLst>
              <a:ext uri="{FF2B5EF4-FFF2-40B4-BE49-F238E27FC236}">
                <a16:creationId xmlns:a16="http://schemas.microsoft.com/office/drawing/2014/main" id="{DBA82ABC-8711-6774-1A02-173970FBE68E}"/>
              </a:ext>
            </a:extLst>
          </p:cNvPr>
          <p:cNvPicPr>
            <a:picLocks noChangeAspect="1"/>
          </p:cNvPicPr>
          <p:nvPr/>
        </p:nvPicPr>
        <p:blipFill>
          <a:blip r:embed="rId2">
            <a:alphaModFix/>
          </a:blip>
          <a:srcRect/>
          <a:stretch>
            <a:fillRect/>
          </a:stretch>
        </p:blipFill>
        <p:spPr>
          <a:xfrm>
            <a:off x="172066" y="4199950"/>
            <a:ext cx="3569271" cy="1808964"/>
          </a:xfrm>
          <a:prstGeom prst="rect">
            <a:avLst/>
          </a:prstGeom>
          <a:noFill/>
          <a:ln cap="flat">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18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E8415-2EAD-BF51-BE24-1098128963CC}"/>
              </a:ext>
            </a:extLst>
          </p:cNvPr>
          <p:cNvSpPr txBox="1">
            <a:spLocks noGrp="1"/>
          </p:cNvSpPr>
          <p:nvPr>
            <p:ph type="title"/>
          </p:nvPr>
        </p:nvSpPr>
        <p:spPr>
          <a:xfrm>
            <a:off x="643472" y="623392"/>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C127B8F6-298D-69C0-2CDB-10A9E7E27191}"/>
              </a:ext>
            </a:extLst>
          </p:cNvPr>
          <p:cNvCxnSpPr/>
          <p:nvPr/>
        </p:nvCxnSpPr>
        <p:spPr>
          <a:xfrm>
            <a:off x="4140723" y="2230450"/>
            <a:ext cx="6601072"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7C2B6705-815A-CAC6-74FF-2D04BF4F6063}"/>
              </a:ext>
            </a:extLst>
          </p:cNvPr>
          <p:cNvCxnSpPr/>
          <p:nvPr/>
        </p:nvCxnSpPr>
        <p:spPr>
          <a:xfrm>
            <a:off x="4364559" y="5894368"/>
            <a:ext cx="6577581"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6BF5A2DF-06DC-4FAD-DEF0-427534D09FBC}"/>
              </a:ext>
            </a:extLst>
          </p:cNvPr>
          <p:cNvSpPr/>
          <p:nvPr/>
        </p:nvSpPr>
        <p:spPr>
          <a:xfrm>
            <a:off x="1142286" y="3136611"/>
            <a:ext cx="2366357"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Introduction </a:t>
            </a:r>
            <a:endParaRPr lang="en-US" sz="3200" b="0" i="0" u="none" strike="noStrike" kern="1200" cap="none" spc="0" baseline="0">
              <a:solidFill>
                <a:srgbClr val="000000"/>
              </a:solidFill>
              <a:uFillTx/>
              <a:latin typeface="Calibri"/>
            </a:endParaRPr>
          </a:p>
        </p:txBody>
      </p:sp>
      <p:sp>
        <p:nvSpPr>
          <p:cNvPr id="6" name="Google Shape;314;p9">
            <a:extLst>
              <a:ext uri="{FF2B5EF4-FFF2-40B4-BE49-F238E27FC236}">
                <a16:creationId xmlns:a16="http://schemas.microsoft.com/office/drawing/2014/main" id="{69E43083-6408-2969-9CBA-D7ECE49B6701}"/>
              </a:ext>
            </a:extLst>
          </p:cNvPr>
          <p:cNvSpPr txBox="1"/>
          <p:nvPr/>
        </p:nvSpPr>
        <p:spPr>
          <a:xfrm>
            <a:off x="4341068" y="2255824"/>
            <a:ext cx="6601071" cy="3150391"/>
          </a:xfrm>
          <a:prstGeom prst="rect">
            <a:avLst/>
          </a:prstGeom>
          <a:noFill/>
          <a:ln cap="flat">
            <a:noFill/>
          </a:ln>
        </p:spPr>
        <p:txBody>
          <a:bodyPr vert="horz" wrap="square" lIns="91421" tIns="45701" rIns="91421" bIns="45701" anchor="t" anchorCtr="0" compatLnSpc="1">
            <a:noAutofit/>
          </a:bodyPr>
          <a:lstStyle/>
          <a:p>
            <a:pPr marL="287341" marR="0" lvl="0" indent="-134947"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endParaRPr lang="en-US" sz="2800" b="0" i="0" u="none" strike="noStrike" kern="1200" cap="none" spc="0" baseline="0" dirty="0">
              <a:solidFill>
                <a:srgbClr val="000000"/>
              </a:solidFill>
              <a:uFillTx/>
              <a:latin typeface="Nunito" pitchFamily="2"/>
            </a:endParaRPr>
          </a:p>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2400" b="1" i="0" u="none" strike="noStrike" kern="1200" cap="none" spc="0" baseline="0" dirty="0">
                <a:solidFill>
                  <a:srgbClr val="000000"/>
                </a:solidFill>
                <a:uFillTx/>
                <a:latin typeface="Nunito" pitchFamily="2"/>
              </a:rPr>
              <a:t>The Spring Framework is a Java platform that provides comprehensive infrastructure support for developing Java applications. </a:t>
            </a:r>
          </a:p>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2400" b="1" i="0" u="none" strike="noStrike" kern="1200" cap="none" spc="0" baseline="0" dirty="0">
                <a:solidFill>
                  <a:srgbClr val="000000"/>
                </a:solidFill>
                <a:uFillTx/>
                <a:latin typeface="Nunito" pitchFamily="2"/>
              </a:rPr>
              <a:t>	</a:t>
            </a:r>
          </a:p>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2400" b="1" i="0" u="none" strike="noStrike" kern="1200" cap="none" spc="0" baseline="0" dirty="0">
                <a:solidFill>
                  <a:srgbClr val="000000"/>
                </a:solidFill>
                <a:uFillTx/>
                <a:latin typeface="Nunito" pitchFamily="2"/>
              </a:rPr>
              <a:t>Spring handles the infrastructure so developers can focus on application business logic.</a:t>
            </a:r>
          </a:p>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endParaRPr lang="en-US" sz="2800" b="0" i="0" u="none" strike="noStrike" kern="1200" cap="none" spc="0" baseline="0" dirty="0">
              <a:solidFill>
                <a:srgbClr val="000000"/>
              </a:solidFill>
              <a:uFillTx/>
              <a:latin typeface="Nunito" pitchFamily="2"/>
              <a:ea typeface="Consolas"/>
              <a:cs typeface="Consolas"/>
            </a:endParaRPr>
          </a:p>
        </p:txBody>
      </p:sp>
      <p:pic>
        <p:nvPicPr>
          <p:cNvPr id="7" name="Google Shape;317;p9">
            <a:extLst>
              <a:ext uri="{FF2B5EF4-FFF2-40B4-BE49-F238E27FC236}">
                <a16:creationId xmlns:a16="http://schemas.microsoft.com/office/drawing/2014/main" id="{7910EAA0-C527-8FBD-3F28-67D599A64044}"/>
              </a:ext>
            </a:extLst>
          </p:cNvPr>
          <p:cNvPicPr>
            <a:picLocks noChangeAspect="1"/>
          </p:cNvPicPr>
          <p:nvPr/>
        </p:nvPicPr>
        <p:blipFill>
          <a:blip r:embed="rId2">
            <a:alphaModFix/>
          </a:blip>
          <a:srcRect/>
          <a:stretch>
            <a:fillRect/>
          </a:stretch>
        </p:blipFill>
        <p:spPr>
          <a:xfrm>
            <a:off x="4007449" y="1193822"/>
            <a:ext cx="1003983" cy="1062002"/>
          </a:xfrm>
          <a:prstGeom prst="rect">
            <a:avLst/>
          </a:prstGeom>
          <a:noFill/>
          <a:ln cap="flat">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22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ACFFF-690A-7F73-29D9-AFB58251C781}"/>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B4C926B1-9069-970B-B6AB-3A73F6052E31}"/>
              </a:ext>
            </a:extLst>
          </p:cNvPr>
          <p:cNvCxnSpPr/>
          <p:nvPr/>
        </p:nvCxnSpPr>
        <p:spPr>
          <a:xfrm>
            <a:off x="3868716" y="2196617"/>
            <a:ext cx="6601072"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54A8A5F5-20B4-19C0-9DBF-25D1BC99DDE4}"/>
              </a:ext>
            </a:extLst>
          </p:cNvPr>
          <p:cNvCxnSpPr/>
          <p:nvPr/>
        </p:nvCxnSpPr>
        <p:spPr>
          <a:xfrm>
            <a:off x="3892207" y="6119117"/>
            <a:ext cx="6577581"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ECFA68C0-4B39-C82E-E672-BFF9E6E6095B}"/>
              </a:ext>
            </a:extLst>
          </p:cNvPr>
          <p:cNvSpPr/>
          <p:nvPr/>
        </p:nvSpPr>
        <p:spPr>
          <a:xfrm>
            <a:off x="1142213" y="3136611"/>
            <a:ext cx="2052160"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AOP</a:t>
            </a:r>
            <a:endParaRPr lang="en-US" sz="3200" b="0" i="0" u="none" strike="noStrike" kern="1200" cap="none" spc="0" baseline="0">
              <a:solidFill>
                <a:srgbClr val="000000"/>
              </a:solidFill>
              <a:uFillTx/>
              <a:latin typeface="Calibri"/>
            </a:endParaRPr>
          </a:p>
        </p:txBody>
      </p:sp>
      <p:sp>
        <p:nvSpPr>
          <p:cNvPr id="6" name="TextBox 7">
            <a:extLst>
              <a:ext uri="{FF2B5EF4-FFF2-40B4-BE49-F238E27FC236}">
                <a16:creationId xmlns:a16="http://schemas.microsoft.com/office/drawing/2014/main" id="{CBF24D31-015F-DAF5-5C0B-E08EAE7E9A3A}"/>
              </a:ext>
            </a:extLst>
          </p:cNvPr>
          <p:cNvSpPr txBox="1"/>
          <p:nvPr/>
        </p:nvSpPr>
        <p:spPr>
          <a:xfrm>
            <a:off x="3850282" y="1781158"/>
            <a:ext cx="834929"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1200" cap="none" spc="0" baseline="0" dirty="0">
                <a:solidFill>
                  <a:srgbClr val="ED7D31"/>
                </a:solidFill>
                <a:uFillTx/>
                <a:latin typeface="Consolas"/>
              </a:rPr>
              <a:t>AOP</a:t>
            </a:r>
          </a:p>
        </p:txBody>
      </p:sp>
      <p:pic>
        <p:nvPicPr>
          <p:cNvPr id="7" name="Google Shape;1095;p85">
            <a:extLst>
              <a:ext uri="{FF2B5EF4-FFF2-40B4-BE49-F238E27FC236}">
                <a16:creationId xmlns:a16="http://schemas.microsoft.com/office/drawing/2014/main" id="{29B254E3-03C4-B68A-D84B-EDECEF8785B8}"/>
              </a:ext>
            </a:extLst>
          </p:cNvPr>
          <p:cNvPicPr>
            <a:picLocks noChangeAspect="1"/>
          </p:cNvPicPr>
          <p:nvPr/>
        </p:nvPicPr>
        <p:blipFill>
          <a:blip r:embed="rId2">
            <a:alphaModFix/>
          </a:blip>
          <a:srcRect/>
          <a:stretch>
            <a:fillRect/>
          </a:stretch>
        </p:blipFill>
        <p:spPr>
          <a:xfrm>
            <a:off x="4090418" y="2388415"/>
            <a:ext cx="6577581" cy="4545935"/>
          </a:xfrm>
          <a:prstGeom prst="rect">
            <a:avLst/>
          </a:prstGeom>
          <a:noFill/>
          <a:ln cap="flat">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ACFFF-690A-7F73-29D9-AFB58251C781}"/>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B4C926B1-9069-970B-B6AB-3A73F6052E31}"/>
              </a:ext>
            </a:extLst>
          </p:cNvPr>
          <p:cNvCxnSpPr/>
          <p:nvPr/>
        </p:nvCxnSpPr>
        <p:spPr>
          <a:xfrm>
            <a:off x="3868716" y="2196617"/>
            <a:ext cx="6601072"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54A8A5F5-20B4-19C0-9DBF-25D1BC99DDE4}"/>
              </a:ext>
            </a:extLst>
          </p:cNvPr>
          <p:cNvCxnSpPr/>
          <p:nvPr/>
        </p:nvCxnSpPr>
        <p:spPr>
          <a:xfrm>
            <a:off x="3963494" y="6241037"/>
            <a:ext cx="6577581"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ECFA68C0-4B39-C82E-E672-BFF9E6E6095B}"/>
              </a:ext>
            </a:extLst>
          </p:cNvPr>
          <p:cNvSpPr/>
          <p:nvPr/>
        </p:nvSpPr>
        <p:spPr>
          <a:xfrm>
            <a:off x="1142213" y="3136611"/>
            <a:ext cx="2052160"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AOP</a:t>
            </a:r>
            <a:endParaRPr lang="en-US" sz="3200" b="0" i="0" u="none" strike="noStrike" kern="1200" cap="none" spc="0" baseline="0">
              <a:solidFill>
                <a:srgbClr val="000000"/>
              </a:solidFill>
              <a:uFillTx/>
              <a:latin typeface="Calibri"/>
            </a:endParaRPr>
          </a:p>
        </p:txBody>
      </p:sp>
      <p:sp>
        <p:nvSpPr>
          <p:cNvPr id="6" name="TextBox 7">
            <a:extLst>
              <a:ext uri="{FF2B5EF4-FFF2-40B4-BE49-F238E27FC236}">
                <a16:creationId xmlns:a16="http://schemas.microsoft.com/office/drawing/2014/main" id="{CBF24D31-015F-DAF5-5C0B-E08EAE7E9A3A}"/>
              </a:ext>
            </a:extLst>
          </p:cNvPr>
          <p:cNvSpPr txBox="1"/>
          <p:nvPr/>
        </p:nvSpPr>
        <p:spPr>
          <a:xfrm>
            <a:off x="3850282" y="1781158"/>
            <a:ext cx="834929"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1200" cap="none" spc="0" baseline="0" dirty="0">
                <a:solidFill>
                  <a:srgbClr val="ED7D31"/>
                </a:solidFill>
                <a:uFillTx/>
                <a:latin typeface="Consolas"/>
              </a:rPr>
              <a:t>AOP</a:t>
            </a:r>
          </a:p>
        </p:txBody>
      </p:sp>
      <p:sp>
        <p:nvSpPr>
          <p:cNvPr id="10" name="TextBox 9">
            <a:extLst>
              <a:ext uri="{FF2B5EF4-FFF2-40B4-BE49-F238E27FC236}">
                <a16:creationId xmlns:a16="http://schemas.microsoft.com/office/drawing/2014/main" id="{73C1360F-9FE8-EE7C-8633-A84BB9DF83FE}"/>
              </a:ext>
            </a:extLst>
          </p:cNvPr>
          <p:cNvSpPr txBox="1"/>
          <p:nvPr/>
        </p:nvSpPr>
        <p:spPr>
          <a:xfrm>
            <a:off x="3868716" y="2326001"/>
            <a:ext cx="7008290" cy="3785652"/>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SzTx/>
              <a:buFont typeface="Arial" panose="020B0604020202020204" pitchFamily="34" charset="0"/>
              <a:buChar char="•"/>
              <a:tabLst/>
            </a:pPr>
            <a:r>
              <a:rPr kumimoji="0" lang="LID4096" altLang="LID4096" sz="2000" b="1" i="0" u="none" strike="noStrike" cap="none" normalizeH="0" baseline="0" dirty="0">
                <a:ln>
                  <a:noFill/>
                </a:ln>
                <a:solidFill>
                  <a:schemeClr val="tx2"/>
                </a:solidFill>
                <a:effectLst/>
                <a:latin typeface="+mj-lt"/>
              </a:rPr>
              <a:t>Aspect</a:t>
            </a:r>
            <a:r>
              <a:rPr kumimoji="0" lang="LID4096" altLang="LID4096" sz="2000" b="0" i="0" u="none" strike="noStrike" cap="none" normalizeH="0" baseline="0" dirty="0">
                <a:ln>
                  <a:noFill/>
                </a:ln>
                <a:solidFill>
                  <a:srgbClr val="C00000"/>
                </a:solidFill>
                <a:effectLst/>
                <a:latin typeface="+mj-lt"/>
              </a:rPr>
              <a:t> </a:t>
            </a:r>
            <a:r>
              <a:rPr kumimoji="0" lang="LID4096" altLang="LID4096" sz="2000" b="0" i="0" u="none" strike="noStrike" cap="none" normalizeH="0" baseline="0" dirty="0">
                <a:ln>
                  <a:noFill/>
                </a:ln>
                <a:solidFill>
                  <a:schemeClr val="tx1"/>
                </a:solidFill>
                <a:effectLst/>
                <a:latin typeface="+mj-lt"/>
              </a:rPr>
              <a:t>A modularization of a concern that cuts across multiple objects (e.g., </a:t>
            </a:r>
            <a:r>
              <a:rPr kumimoji="0" lang="LID4096" altLang="LID4096" sz="2000" b="0" i="0" u="none" strike="noStrike" cap="none" normalizeH="0" baseline="0" dirty="0">
                <a:ln>
                  <a:noFill/>
                </a:ln>
                <a:solidFill>
                  <a:schemeClr val="accent2"/>
                </a:solidFill>
                <a:effectLst/>
                <a:latin typeface="+mj-lt"/>
              </a:rPr>
              <a:t>logging</a:t>
            </a:r>
            <a:r>
              <a:rPr kumimoji="0" lang="LID4096" altLang="LID4096" sz="2000" b="0" i="0" u="none" strike="noStrike" cap="none" normalizeH="0" baseline="0" dirty="0">
                <a:ln>
                  <a:noFill/>
                </a:ln>
                <a:solidFill>
                  <a:schemeClr val="tx1"/>
                </a:solidFill>
                <a:effectLst/>
                <a:latin typeface="+mj-lt"/>
              </a:rPr>
              <a:t>, </a:t>
            </a:r>
            <a:r>
              <a:rPr lang="en-US" altLang="LID4096" sz="2000" dirty="0">
                <a:solidFill>
                  <a:schemeClr val="accent2"/>
                </a:solidFill>
                <a:latin typeface="+mj-lt"/>
              </a:rPr>
              <a:t>security</a:t>
            </a:r>
            <a:r>
              <a:rPr kumimoji="0" lang="en-US" altLang="LID4096" sz="2000" b="0" i="0" u="none" strike="noStrike" cap="none" normalizeH="0" baseline="0" dirty="0">
                <a:ln>
                  <a:noFill/>
                </a:ln>
                <a:solidFill>
                  <a:schemeClr val="tx1"/>
                </a:solidFill>
                <a:effectLst/>
                <a:latin typeface="+mj-lt"/>
              </a:rPr>
              <a:t>, </a:t>
            </a:r>
            <a:r>
              <a:rPr kumimoji="0" lang="LID4096" altLang="LID4096" sz="2000" b="0" i="0" u="none" strike="noStrike" cap="none" normalizeH="0" baseline="0" dirty="0">
                <a:ln>
                  <a:noFill/>
                </a:ln>
                <a:solidFill>
                  <a:schemeClr val="accent2"/>
                </a:solidFill>
                <a:effectLst/>
                <a:latin typeface="+mj-lt"/>
              </a:rPr>
              <a:t>transaction</a:t>
            </a:r>
            <a:r>
              <a:rPr kumimoji="0" lang="LID4096" altLang="LID4096" sz="2000" b="0" i="0" u="none" strike="noStrike" cap="none" normalizeH="0" baseline="0" dirty="0">
                <a:ln>
                  <a:noFill/>
                </a:ln>
                <a:solidFill>
                  <a:schemeClr val="tx1"/>
                </a:solidFill>
                <a:effectLst/>
                <a:latin typeface="+mj-lt"/>
              </a:rPr>
              <a:t> </a:t>
            </a:r>
            <a:r>
              <a:rPr kumimoji="0" lang="LID4096" altLang="LID4096" sz="2000" b="0" i="0" u="none" strike="noStrike" cap="none" normalizeH="0" baseline="0" dirty="0">
                <a:ln>
                  <a:noFill/>
                </a:ln>
                <a:solidFill>
                  <a:schemeClr val="accent2"/>
                </a:solidFill>
                <a:effectLst/>
                <a:latin typeface="+mj-lt"/>
              </a:rPr>
              <a:t>management</a:t>
            </a:r>
            <a:r>
              <a:rPr kumimoji="0" lang="LID4096" altLang="LID4096" sz="2000" b="0" i="0" u="none" strike="noStrike" cap="none" normalizeH="0" baseline="0" dirty="0">
                <a:ln>
                  <a:noFill/>
                </a:ln>
                <a:solidFill>
                  <a:schemeClr val="tx1"/>
                </a:solidFill>
                <a:effectLst/>
                <a:latin typeface="+mj-lt"/>
              </a:rPr>
              <a:t>).</a:t>
            </a:r>
            <a:endParaRPr kumimoji="0" lang="en-US" altLang="LID4096" sz="2000" b="0" i="0" u="none" strike="noStrike" cap="none" normalizeH="0" baseline="0" dirty="0">
              <a:ln>
                <a:noFill/>
              </a:ln>
              <a:solidFill>
                <a:schemeClr val="tx1"/>
              </a:solidFill>
              <a:effectLst/>
              <a:latin typeface="+mj-lt"/>
            </a:endParaRPr>
          </a:p>
          <a:p>
            <a:pPr marL="342900" marR="0" lvl="0" indent="-342900" algn="l" defTabSz="914400" rtl="0" eaLnBrk="0" fontAlgn="base" latinLnBrk="0" hangingPunct="0">
              <a:lnSpc>
                <a:spcPct val="100000"/>
              </a:lnSpc>
              <a:spcBef>
                <a:spcPct val="0"/>
              </a:spcBef>
              <a:spcAft>
                <a:spcPct val="0"/>
              </a:spcAft>
              <a:buSzTx/>
              <a:buFont typeface="Arial" panose="020B0604020202020204" pitchFamily="34" charset="0"/>
              <a:buChar char="•"/>
              <a:tabLst/>
            </a:pPr>
            <a:endParaRPr kumimoji="0" lang="LID4096" altLang="LID4096" sz="2000" b="0" i="0" u="none" strike="noStrike" cap="none" normalizeH="0" baseline="0" dirty="0">
              <a:ln>
                <a:noFill/>
              </a:ln>
              <a:solidFill>
                <a:schemeClr val="tx1"/>
              </a:solidFill>
              <a:effectLst/>
              <a:latin typeface="+mj-lt"/>
            </a:endParaRPr>
          </a:p>
          <a:p>
            <a:pPr marL="342900" marR="0" lvl="0" indent="-342900" algn="l" defTabSz="914400" rtl="0" eaLnBrk="0" fontAlgn="base" latinLnBrk="0" hangingPunct="0">
              <a:lnSpc>
                <a:spcPct val="100000"/>
              </a:lnSpc>
              <a:spcBef>
                <a:spcPct val="0"/>
              </a:spcBef>
              <a:spcAft>
                <a:spcPct val="0"/>
              </a:spcAft>
              <a:buSzTx/>
              <a:buFont typeface="Arial" panose="020B0604020202020204" pitchFamily="34" charset="0"/>
              <a:buChar char="•"/>
              <a:tabLst/>
            </a:pPr>
            <a:r>
              <a:rPr kumimoji="0" lang="LID4096" altLang="LID4096" sz="2000" b="1" i="0" u="none" strike="noStrike" cap="none" normalizeH="0" baseline="0" dirty="0">
                <a:ln>
                  <a:noFill/>
                </a:ln>
                <a:solidFill>
                  <a:schemeClr val="tx2"/>
                </a:solidFill>
                <a:effectLst/>
                <a:latin typeface="+mj-lt"/>
              </a:rPr>
              <a:t>Join Point</a:t>
            </a:r>
            <a:r>
              <a:rPr kumimoji="0" lang="LID4096" altLang="LID4096" sz="2000" b="0" i="0" u="none" strike="noStrike" cap="none" normalizeH="0" baseline="0" dirty="0">
                <a:ln>
                  <a:noFill/>
                </a:ln>
                <a:solidFill>
                  <a:schemeClr val="tx2"/>
                </a:solidFill>
                <a:effectLst/>
                <a:latin typeface="+mj-lt"/>
              </a:rPr>
              <a:t> </a:t>
            </a:r>
            <a:r>
              <a:rPr kumimoji="0" lang="LID4096" altLang="LID4096" sz="2000" b="0" i="0" u="none" strike="noStrike" cap="none" normalizeH="0" baseline="0" dirty="0">
                <a:ln>
                  <a:noFill/>
                </a:ln>
                <a:solidFill>
                  <a:schemeClr val="tx1"/>
                </a:solidFill>
                <a:effectLst/>
                <a:latin typeface="+mj-lt"/>
              </a:rPr>
              <a:t>A point during the execution of a program, such as the execution of a method or the handling of an exception.</a:t>
            </a:r>
            <a:endParaRPr kumimoji="0" lang="en-US" altLang="LID4096" sz="2000" b="0" i="0" u="none" strike="noStrike" cap="none" normalizeH="0" baseline="0" dirty="0">
              <a:ln>
                <a:noFill/>
              </a:ln>
              <a:solidFill>
                <a:schemeClr val="tx1"/>
              </a:solidFill>
              <a:effectLst/>
              <a:latin typeface="+mj-lt"/>
            </a:endParaRPr>
          </a:p>
          <a:p>
            <a:pPr marL="342900" marR="0" lvl="0" indent="-342900" algn="l" defTabSz="914400" rtl="0" eaLnBrk="0" fontAlgn="base" latinLnBrk="0" hangingPunct="0">
              <a:lnSpc>
                <a:spcPct val="100000"/>
              </a:lnSpc>
              <a:spcBef>
                <a:spcPct val="0"/>
              </a:spcBef>
              <a:spcAft>
                <a:spcPct val="0"/>
              </a:spcAft>
              <a:buSzTx/>
              <a:buFont typeface="Arial" panose="020B0604020202020204" pitchFamily="34" charset="0"/>
              <a:buChar char="•"/>
              <a:tabLst/>
            </a:pPr>
            <a:endParaRPr kumimoji="0" lang="LID4096" altLang="LID4096" sz="2000" b="0" i="0" u="none" strike="noStrike" cap="none" normalizeH="0" baseline="0" dirty="0">
              <a:ln>
                <a:noFill/>
              </a:ln>
              <a:solidFill>
                <a:schemeClr val="tx1"/>
              </a:solidFill>
              <a:effectLst/>
              <a:latin typeface="+mj-lt"/>
            </a:endParaRPr>
          </a:p>
          <a:p>
            <a:pPr marL="342900" marR="0" lvl="0" indent="-342900" algn="l" defTabSz="914400" rtl="0" eaLnBrk="0" fontAlgn="base" latinLnBrk="0" hangingPunct="0">
              <a:lnSpc>
                <a:spcPct val="100000"/>
              </a:lnSpc>
              <a:spcBef>
                <a:spcPct val="0"/>
              </a:spcBef>
              <a:spcAft>
                <a:spcPct val="0"/>
              </a:spcAft>
              <a:buSzTx/>
              <a:buFont typeface="Arial" panose="020B0604020202020204" pitchFamily="34" charset="0"/>
              <a:buChar char="•"/>
              <a:tabLst/>
            </a:pPr>
            <a:r>
              <a:rPr kumimoji="0" lang="LID4096" altLang="LID4096" sz="2000" b="1" i="0" u="none" strike="noStrike" cap="none" normalizeH="0" baseline="0" dirty="0">
                <a:ln>
                  <a:noFill/>
                </a:ln>
                <a:solidFill>
                  <a:schemeClr val="tx2"/>
                </a:solidFill>
                <a:effectLst/>
                <a:latin typeface="+mj-lt"/>
              </a:rPr>
              <a:t>Advice</a:t>
            </a:r>
            <a:r>
              <a:rPr kumimoji="0" lang="LID4096" altLang="LID4096" sz="2000" b="0" i="0" u="none" strike="noStrike" cap="none" normalizeH="0" baseline="0" dirty="0">
                <a:ln>
                  <a:noFill/>
                </a:ln>
                <a:solidFill>
                  <a:schemeClr val="tx2"/>
                </a:solidFill>
                <a:effectLst/>
                <a:latin typeface="+mj-lt"/>
              </a:rPr>
              <a:t> </a:t>
            </a:r>
            <a:r>
              <a:rPr kumimoji="0" lang="LID4096" altLang="LID4096" sz="2000" b="0" i="0" u="none" strike="noStrike" cap="none" normalizeH="0" baseline="0" dirty="0">
                <a:ln>
                  <a:noFill/>
                </a:ln>
                <a:solidFill>
                  <a:schemeClr val="tx1"/>
                </a:solidFill>
                <a:effectLst/>
                <a:latin typeface="+mj-lt"/>
              </a:rPr>
              <a:t>Action taken by an aspect at a particular join point (e.g., </a:t>
            </a:r>
            <a:r>
              <a:rPr kumimoji="0" lang="LID4096" altLang="LID4096" sz="2000" i="0" u="none" strike="noStrike" cap="none" normalizeH="0" baseline="0" dirty="0">
                <a:ln>
                  <a:noFill/>
                </a:ln>
                <a:solidFill>
                  <a:schemeClr val="accent2"/>
                </a:solidFill>
                <a:effectLst/>
                <a:latin typeface="+mj-lt"/>
              </a:rPr>
              <a:t>before</a:t>
            </a:r>
            <a:r>
              <a:rPr kumimoji="0" lang="LID4096" altLang="LID4096" sz="2000" b="0" i="0" u="none" strike="noStrike" cap="none" normalizeH="0" baseline="0" dirty="0">
                <a:ln>
                  <a:noFill/>
                </a:ln>
                <a:solidFill>
                  <a:schemeClr val="tx1"/>
                </a:solidFill>
                <a:effectLst/>
                <a:latin typeface="+mj-lt"/>
              </a:rPr>
              <a:t>, </a:t>
            </a:r>
            <a:r>
              <a:rPr kumimoji="0" lang="LID4096" altLang="LID4096" sz="2000" i="0" u="none" strike="noStrike" cap="none" normalizeH="0" baseline="0" dirty="0">
                <a:ln>
                  <a:noFill/>
                </a:ln>
                <a:solidFill>
                  <a:schemeClr val="accent2"/>
                </a:solidFill>
                <a:effectLst/>
                <a:latin typeface="+mj-lt"/>
              </a:rPr>
              <a:t>after</a:t>
            </a:r>
            <a:r>
              <a:rPr kumimoji="0" lang="LID4096" altLang="LID4096" sz="2000" b="0" i="0" u="none" strike="noStrike" cap="none" normalizeH="0" baseline="0" dirty="0">
                <a:ln>
                  <a:noFill/>
                </a:ln>
                <a:solidFill>
                  <a:schemeClr val="tx1"/>
                </a:solidFill>
                <a:effectLst/>
                <a:latin typeface="+mj-lt"/>
              </a:rPr>
              <a:t>, </a:t>
            </a:r>
            <a:r>
              <a:rPr kumimoji="0" lang="LID4096" altLang="LID4096" sz="2000" i="0" u="none" strike="noStrike" cap="none" normalizeH="0" baseline="0" dirty="0">
                <a:ln>
                  <a:noFill/>
                </a:ln>
                <a:solidFill>
                  <a:schemeClr val="accent2"/>
                </a:solidFill>
                <a:effectLst/>
                <a:latin typeface="+mj-lt"/>
              </a:rPr>
              <a:t>around</a:t>
            </a:r>
            <a:r>
              <a:rPr kumimoji="0" lang="LID4096" altLang="LID4096" sz="2000" b="0" i="0" u="none" strike="noStrike" cap="none" normalizeH="0" baseline="0" dirty="0">
                <a:ln>
                  <a:noFill/>
                </a:ln>
                <a:solidFill>
                  <a:schemeClr val="tx1"/>
                </a:solidFill>
                <a:effectLst/>
                <a:latin typeface="+mj-lt"/>
              </a:rPr>
              <a:t>).</a:t>
            </a:r>
            <a:endParaRPr kumimoji="0" lang="en-US" altLang="LID4096" sz="2000" b="0" i="0" u="none" strike="noStrike" cap="none" normalizeH="0" baseline="0" dirty="0">
              <a:ln>
                <a:noFill/>
              </a:ln>
              <a:solidFill>
                <a:schemeClr val="tx1"/>
              </a:solidFill>
              <a:effectLst/>
              <a:latin typeface="+mj-lt"/>
            </a:endParaRPr>
          </a:p>
          <a:p>
            <a:pPr marL="342900" marR="0" lvl="0" indent="-342900" algn="l" defTabSz="914400" rtl="0" eaLnBrk="0" fontAlgn="base" latinLnBrk="0" hangingPunct="0">
              <a:lnSpc>
                <a:spcPct val="100000"/>
              </a:lnSpc>
              <a:spcBef>
                <a:spcPct val="0"/>
              </a:spcBef>
              <a:spcAft>
                <a:spcPct val="0"/>
              </a:spcAft>
              <a:buSzTx/>
              <a:buFont typeface="Arial" panose="020B0604020202020204" pitchFamily="34" charset="0"/>
              <a:buChar char="•"/>
              <a:tabLst/>
            </a:pPr>
            <a:endParaRPr kumimoji="0" lang="LID4096" altLang="LID4096" sz="2000" b="0" i="0" u="none" strike="noStrike" cap="none" normalizeH="0" baseline="0" dirty="0">
              <a:ln>
                <a:noFill/>
              </a:ln>
              <a:solidFill>
                <a:schemeClr val="tx1"/>
              </a:solidFill>
              <a:effectLst/>
              <a:latin typeface="+mj-lt"/>
            </a:endParaRPr>
          </a:p>
          <a:p>
            <a:pPr marL="342900" marR="0" lvl="0" indent="-342900" algn="l" defTabSz="914400" rtl="0" eaLnBrk="0" fontAlgn="base" latinLnBrk="0" hangingPunct="0">
              <a:lnSpc>
                <a:spcPct val="100000"/>
              </a:lnSpc>
              <a:spcBef>
                <a:spcPct val="0"/>
              </a:spcBef>
              <a:spcAft>
                <a:spcPct val="0"/>
              </a:spcAft>
              <a:buSzTx/>
              <a:buFont typeface="Arial" panose="020B0604020202020204" pitchFamily="34" charset="0"/>
              <a:buChar char="•"/>
              <a:tabLst/>
            </a:pPr>
            <a:r>
              <a:rPr kumimoji="0" lang="LID4096" altLang="LID4096" sz="2000" b="1" i="0" u="none" strike="noStrike" cap="none" normalizeH="0" baseline="0" dirty="0">
                <a:ln>
                  <a:noFill/>
                </a:ln>
                <a:solidFill>
                  <a:schemeClr val="tx2"/>
                </a:solidFill>
                <a:effectLst/>
                <a:latin typeface="+mj-lt"/>
              </a:rPr>
              <a:t>Pointcut</a:t>
            </a:r>
            <a:r>
              <a:rPr kumimoji="0" lang="en-US" altLang="LID4096" sz="2000" b="1" i="0" u="none" strike="noStrike" cap="none" normalizeH="0" baseline="0" dirty="0">
                <a:ln>
                  <a:noFill/>
                </a:ln>
                <a:solidFill>
                  <a:schemeClr val="tx2"/>
                </a:solidFill>
                <a:effectLst/>
                <a:latin typeface="+mj-lt"/>
              </a:rPr>
              <a:t> </a:t>
            </a:r>
            <a:r>
              <a:rPr kumimoji="0" lang="LID4096" altLang="LID4096" sz="2000" b="0" i="0" u="none" strike="noStrike" cap="none" normalizeH="0" baseline="0" dirty="0">
                <a:ln>
                  <a:noFill/>
                </a:ln>
                <a:solidFill>
                  <a:schemeClr val="tx1"/>
                </a:solidFill>
                <a:effectLst/>
                <a:latin typeface="+mj-lt"/>
              </a:rPr>
              <a:t> A predicate that matches join points. Advice is associated with a pointcut expression and runs at any join point matched by the pointcut. </a:t>
            </a:r>
          </a:p>
        </p:txBody>
      </p:sp>
    </p:spTree>
    <p:extLst>
      <p:ext uri="{BB962C8B-B14F-4D97-AF65-F5344CB8AC3E}">
        <p14:creationId xmlns:p14="http://schemas.microsoft.com/office/powerpoint/2010/main" val="35381030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22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713A2-2F37-76FA-7EDE-7344C4EAD561}"/>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22C113B1-BC18-13EA-7B0C-EF3AB0EC795A}"/>
              </a:ext>
            </a:extLst>
          </p:cNvPr>
          <p:cNvCxnSpPr/>
          <p:nvPr/>
        </p:nvCxnSpPr>
        <p:spPr>
          <a:xfrm>
            <a:off x="3850282" y="2196617"/>
            <a:ext cx="6601072"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DBCB7D44-3BB8-B15B-D3F9-1628A806ADAE}"/>
              </a:ext>
            </a:extLst>
          </p:cNvPr>
          <p:cNvCxnSpPr/>
          <p:nvPr/>
        </p:nvCxnSpPr>
        <p:spPr>
          <a:xfrm>
            <a:off x="3936077" y="4976801"/>
            <a:ext cx="6577581"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1C8FA811-357C-1667-2FA5-310299C66BC7}"/>
              </a:ext>
            </a:extLst>
          </p:cNvPr>
          <p:cNvSpPr/>
          <p:nvPr/>
        </p:nvSpPr>
        <p:spPr>
          <a:xfrm>
            <a:off x="1142213" y="3284081"/>
            <a:ext cx="2052160"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AOP</a:t>
            </a:r>
            <a:endParaRPr lang="en-US" sz="3200" b="0" i="0" u="none" strike="noStrike" kern="1200" cap="none" spc="0" baseline="0">
              <a:solidFill>
                <a:srgbClr val="000000"/>
              </a:solidFill>
              <a:uFillTx/>
              <a:latin typeface="Calibri"/>
            </a:endParaRPr>
          </a:p>
        </p:txBody>
      </p:sp>
      <p:sp>
        <p:nvSpPr>
          <p:cNvPr id="6" name="TextBox 7">
            <a:extLst>
              <a:ext uri="{FF2B5EF4-FFF2-40B4-BE49-F238E27FC236}">
                <a16:creationId xmlns:a16="http://schemas.microsoft.com/office/drawing/2014/main" id="{C463C21B-E5C7-3C18-2D9A-DA21AA572A8E}"/>
              </a:ext>
            </a:extLst>
          </p:cNvPr>
          <p:cNvSpPr txBox="1"/>
          <p:nvPr/>
        </p:nvSpPr>
        <p:spPr>
          <a:xfrm>
            <a:off x="3800256" y="1808753"/>
            <a:ext cx="947414" cy="46166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1200" cap="none" spc="0" baseline="0" dirty="0">
                <a:solidFill>
                  <a:srgbClr val="ED7D31"/>
                </a:solidFill>
                <a:uFillTx/>
                <a:latin typeface="Consolas"/>
              </a:rPr>
              <a:t>AOP</a:t>
            </a:r>
          </a:p>
        </p:txBody>
      </p:sp>
      <p:sp>
        <p:nvSpPr>
          <p:cNvPr id="7" name="TextBox 7">
            <a:extLst>
              <a:ext uri="{FF2B5EF4-FFF2-40B4-BE49-F238E27FC236}">
                <a16:creationId xmlns:a16="http://schemas.microsoft.com/office/drawing/2014/main" id="{F5077A88-B046-F824-7F2F-0502E8D72BEB}"/>
              </a:ext>
            </a:extLst>
          </p:cNvPr>
          <p:cNvSpPr txBox="1"/>
          <p:nvPr/>
        </p:nvSpPr>
        <p:spPr>
          <a:xfrm>
            <a:off x="3871313" y="2491558"/>
            <a:ext cx="7177372" cy="2169825"/>
          </a:xfrm>
          <a:prstGeom prst="rect">
            <a:avLst/>
          </a:prstGeom>
          <a:noFill/>
          <a:ln cap="flat">
            <a:noFill/>
          </a:ln>
        </p:spPr>
        <p:txBody>
          <a:bodyPr vert="horz" wrap="square" lIns="91440" tIns="45720" rIns="91440" bIns="45720" anchor="t" anchorCtr="0" compatLnSpc="1">
            <a:spAutoFit/>
          </a:bodyPr>
          <a:lstStyle/>
          <a:p>
            <a:pPr marL="0" marR="0" lvl="0" indent="-169858" algn="l" defTabSz="914400" rtl="0" fontAlgn="auto" hangingPunct="1">
              <a:lnSpc>
                <a:spcPct val="100000"/>
              </a:lnSpc>
              <a:spcBef>
                <a:spcPts val="600"/>
              </a:spcBef>
              <a:spcAft>
                <a:spcPts val="0"/>
              </a:spcAft>
              <a:buNone/>
              <a:tabLst/>
              <a:defRPr sz="1800" b="0" i="0" u="none" strike="noStrike" kern="0" cap="none" spc="0" baseline="0">
                <a:solidFill>
                  <a:srgbClr val="000000"/>
                </a:solidFill>
                <a:uFillTx/>
              </a:defRPr>
            </a:pPr>
            <a:r>
              <a:rPr lang="en-US" sz="2000" b="1" i="0" u="none" strike="noStrike" kern="1200" cap="none" spc="0" baseline="0" dirty="0">
                <a:solidFill>
                  <a:srgbClr val="C00000"/>
                </a:solidFill>
                <a:uFillTx/>
                <a:latin typeface="Nunito" pitchFamily="2"/>
              </a:rPr>
              <a:t>Aspect</a:t>
            </a:r>
            <a:r>
              <a:rPr lang="en-US" sz="2000" b="0" i="0" u="none" strike="noStrike" kern="1200" cap="none" spc="0" baseline="0" dirty="0">
                <a:solidFill>
                  <a:srgbClr val="273239"/>
                </a:solidFill>
                <a:uFillTx/>
                <a:latin typeface="Nunito" pitchFamily="2"/>
              </a:rPr>
              <a:t>:  </a:t>
            </a:r>
          </a:p>
          <a:p>
            <a:pPr marL="287341" marR="0" lvl="1" indent="0" algn="l" defTabSz="914400" rtl="0" fontAlgn="auto" hangingPunct="1">
              <a:lnSpc>
                <a:spcPct val="100000"/>
              </a:lnSpc>
              <a:spcBef>
                <a:spcPts val="600"/>
              </a:spcBef>
              <a:spcAft>
                <a:spcPts val="0"/>
              </a:spcAft>
              <a:buNone/>
              <a:tabLst/>
              <a:defRPr sz="1800" b="0" i="0" u="none" strike="noStrike" kern="0" cap="none" spc="0" baseline="0">
                <a:solidFill>
                  <a:srgbClr val="000000"/>
                </a:solidFill>
                <a:uFillTx/>
              </a:defRPr>
            </a:pPr>
            <a:r>
              <a:rPr lang="en-US" sz="2000" b="0" i="0" u="none" strike="noStrike" kern="1200" cap="none" spc="0" baseline="0" dirty="0">
                <a:solidFill>
                  <a:srgbClr val="273239"/>
                </a:solidFill>
                <a:uFillTx/>
                <a:latin typeface="Nunito" pitchFamily="2"/>
              </a:rPr>
              <a:t>An aspect is a modularization of a concern that cuts across multiple classes. </a:t>
            </a:r>
          </a:p>
          <a:p>
            <a:pPr marL="287341" marR="0" lvl="1" indent="0" algn="l" defTabSz="914400" rtl="0" fontAlgn="auto" hangingPunct="1">
              <a:lnSpc>
                <a:spcPct val="100000"/>
              </a:lnSpc>
              <a:spcBef>
                <a:spcPts val="600"/>
              </a:spcBef>
              <a:spcAft>
                <a:spcPts val="0"/>
              </a:spcAft>
              <a:buNone/>
              <a:tabLst/>
              <a:defRPr sz="1800" b="0" i="0" u="none" strike="noStrike" kern="0" cap="none" spc="0" baseline="0">
                <a:solidFill>
                  <a:srgbClr val="000000"/>
                </a:solidFill>
                <a:uFillTx/>
              </a:defRPr>
            </a:pPr>
            <a:endParaRPr lang="en-US" sz="2000" b="0" i="0" u="none" strike="noStrike" kern="1200" cap="none" spc="0" baseline="0" dirty="0">
              <a:solidFill>
                <a:srgbClr val="273239"/>
              </a:solidFill>
              <a:uFillTx/>
              <a:latin typeface="Nunito" pitchFamily="2"/>
            </a:endParaRPr>
          </a:p>
          <a:p>
            <a:pPr marL="287341" marR="0" lvl="1" indent="0" algn="l" defTabSz="914400" rtl="0" fontAlgn="auto" hangingPunct="1">
              <a:lnSpc>
                <a:spcPct val="100000"/>
              </a:lnSpc>
              <a:spcBef>
                <a:spcPts val="600"/>
              </a:spcBef>
              <a:spcAft>
                <a:spcPts val="0"/>
              </a:spcAft>
              <a:buNone/>
              <a:tabLst/>
              <a:defRPr sz="1800" b="0" i="0" u="none" strike="noStrike" kern="0" cap="none" spc="0" baseline="0">
                <a:solidFill>
                  <a:srgbClr val="000000"/>
                </a:solidFill>
                <a:uFillTx/>
              </a:defRPr>
            </a:pPr>
            <a:r>
              <a:rPr lang="en-US" sz="2000" b="0" i="0" u="none" strike="noStrike" kern="1200" cap="none" spc="0" baseline="0" dirty="0">
                <a:solidFill>
                  <a:srgbClr val="273239"/>
                </a:solidFill>
                <a:uFillTx/>
                <a:latin typeface="Nunito" pitchFamily="2"/>
              </a:rPr>
              <a:t>In Spring AOP, an aspect encapsulates cross-cutting concerns and defines the </a:t>
            </a:r>
            <a:r>
              <a:rPr lang="en-US" sz="2000" b="1" i="0" u="none" strike="noStrike" kern="1200" cap="none" spc="0" baseline="0" dirty="0">
                <a:solidFill>
                  <a:srgbClr val="C00000"/>
                </a:solidFill>
                <a:uFillTx/>
                <a:latin typeface="Nunito" pitchFamily="2"/>
              </a:rPr>
              <a:t>advice</a:t>
            </a:r>
            <a:r>
              <a:rPr lang="en-US" sz="2000" b="0" i="0" u="none" strike="noStrike" kern="1200" cap="none" spc="0" baseline="0" dirty="0">
                <a:solidFill>
                  <a:srgbClr val="273239"/>
                </a:solidFill>
                <a:uFillTx/>
                <a:latin typeface="Nunito" pitchFamily="2"/>
              </a:rPr>
              <a:t> and </a:t>
            </a:r>
            <a:r>
              <a:rPr lang="en-US" sz="2000" b="1" i="0" u="none" strike="noStrike" kern="1200" cap="none" spc="0" baseline="0" dirty="0">
                <a:solidFill>
                  <a:srgbClr val="C00000"/>
                </a:solidFill>
                <a:uFillTx/>
                <a:latin typeface="Nunito" pitchFamily="2"/>
              </a:rPr>
              <a:t>pointcuts</a:t>
            </a:r>
            <a:r>
              <a:rPr lang="en-US" sz="2000" b="0" i="0" u="none" strike="noStrike" kern="1200" cap="none" spc="0" baseline="0" dirty="0">
                <a:solidFill>
                  <a:srgbClr val="273239"/>
                </a:solidFill>
                <a:uFillTx/>
                <a:latin typeface="Nunito" pitchFamily="2"/>
              </a:rPr>
              <a:t>.</a:t>
            </a:r>
            <a:endParaRPr lang="-" sz="2000" b="0" i="0" u="none" strike="noStrike" kern="1200" cap="none" spc="0" baseline="0" dirty="0">
              <a:solidFill>
                <a:srgbClr val="273239"/>
              </a:solidFill>
              <a:uFillTx/>
              <a:latin typeface="Nunito" pitchFamily="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22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D04-3225-5BD7-CA94-93F8E6564199}"/>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F30FA977-E893-7344-4328-3C474D1F7D1C}"/>
              </a:ext>
            </a:extLst>
          </p:cNvPr>
          <p:cNvCxnSpPr/>
          <p:nvPr/>
        </p:nvCxnSpPr>
        <p:spPr>
          <a:xfrm>
            <a:off x="3911242" y="2211969"/>
            <a:ext cx="6601072"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DFACC01F-7204-ABD8-9EE2-78CCEF84BF59}"/>
              </a:ext>
            </a:extLst>
          </p:cNvPr>
          <p:cNvCxnSpPr/>
          <p:nvPr/>
        </p:nvCxnSpPr>
        <p:spPr>
          <a:xfrm>
            <a:off x="3735387" y="6585026"/>
            <a:ext cx="6577581"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98062EA0-1C2C-DE28-FCB0-430831DE7B24}"/>
              </a:ext>
            </a:extLst>
          </p:cNvPr>
          <p:cNvSpPr/>
          <p:nvPr/>
        </p:nvSpPr>
        <p:spPr>
          <a:xfrm>
            <a:off x="1142213" y="3136611"/>
            <a:ext cx="2052160"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AOP</a:t>
            </a:r>
            <a:endParaRPr lang="en-US" sz="3200" b="0" i="0" u="none" strike="noStrike" kern="1200" cap="none" spc="0" baseline="0">
              <a:solidFill>
                <a:srgbClr val="000000"/>
              </a:solidFill>
              <a:uFillTx/>
              <a:latin typeface="Calibri"/>
            </a:endParaRPr>
          </a:p>
        </p:txBody>
      </p:sp>
      <p:sp>
        <p:nvSpPr>
          <p:cNvPr id="6" name="TextBox 7">
            <a:extLst>
              <a:ext uri="{FF2B5EF4-FFF2-40B4-BE49-F238E27FC236}">
                <a16:creationId xmlns:a16="http://schemas.microsoft.com/office/drawing/2014/main" id="{83492680-9FEB-2A71-6F43-1F790F741DEE}"/>
              </a:ext>
            </a:extLst>
          </p:cNvPr>
          <p:cNvSpPr txBox="1"/>
          <p:nvPr/>
        </p:nvSpPr>
        <p:spPr>
          <a:xfrm>
            <a:off x="3850282" y="1826869"/>
            <a:ext cx="721718"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1200" cap="none" spc="0" baseline="0" dirty="0">
                <a:solidFill>
                  <a:srgbClr val="ED7D31"/>
                </a:solidFill>
                <a:uFillTx/>
                <a:latin typeface="Consolas"/>
              </a:rPr>
              <a:t>AOP</a:t>
            </a:r>
          </a:p>
        </p:txBody>
      </p:sp>
      <p:sp>
        <p:nvSpPr>
          <p:cNvPr id="7" name="TextBox 7">
            <a:extLst>
              <a:ext uri="{FF2B5EF4-FFF2-40B4-BE49-F238E27FC236}">
                <a16:creationId xmlns:a16="http://schemas.microsoft.com/office/drawing/2014/main" id="{DC017477-10FC-8788-B15D-60BB39BFE1FC}"/>
              </a:ext>
            </a:extLst>
          </p:cNvPr>
          <p:cNvSpPr txBox="1"/>
          <p:nvPr/>
        </p:nvSpPr>
        <p:spPr>
          <a:xfrm>
            <a:off x="3850282" y="2707460"/>
            <a:ext cx="8077196" cy="378565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dirty="0">
                <a:solidFill>
                  <a:srgbClr val="C00000"/>
                </a:solidFill>
                <a:uFillTx/>
                <a:latin typeface="+mj-lt"/>
              </a:rPr>
              <a:t>Advice</a:t>
            </a:r>
            <a:r>
              <a:rPr lang="en-US" sz="2000" b="0" i="0" u="none" strike="noStrike" kern="1200" cap="none" spc="0" baseline="0" dirty="0">
                <a:solidFill>
                  <a:srgbClr val="273239"/>
                </a:solidFill>
                <a:uFillTx/>
                <a:latin typeface="+mj-lt"/>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dirty="0">
                <a:solidFill>
                  <a:srgbClr val="273239"/>
                </a:solidFill>
                <a:uFillTx/>
                <a:latin typeface="+mj-lt"/>
              </a:rPr>
              <a:t>Advice is the actual </a:t>
            </a:r>
            <a:r>
              <a:rPr lang="en-US" sz="2000" b="1" i="0" u="none" strike="noStrike" kern="1200" cap="none" spc="0" baseline="0" dirty="0">
                <a:solidFill>
                  <a:srgbClr val="273239"/>
                </a:solidFill>
                <a:uFillTx/>
                <a:latin typeface="+mj-lt"/>
              </a:rPr>
              <a:t>action</a:t>
            </a:r>
            <a:r>
              <a:rPr lang="en-US" sz="2000" b="0" i="0" u="none" strike="noStrike" kern="1200" cap="none" spc="0" baseline="0" dirty="0">
                <a:solidFill>
                  <a:srgbClr val="273239"/>
                </a:solidFill>
                <a:uFillTx/>
                <a:latin typeface="+mj-lt"/>
              </a:rPr>
              <a:t> or </a:t>
            </a:r>
            <a:r>
              <a:rPr lang="en-US" sz="2000" b="1" i="0" u="none" strike="noStrike" kern="1200" cap="none" spc="0" baseline="0" dirty="0">
                <a:solidFill>
                  <a:srgbClr val="273239"/>
                </a:solidFill>
                <a:uFillTx/>
                <a:latin typeface="+mj-lt"/>
              </a:rPr>
              <a:t>code</a:t>
            </a:r>
            <a:r>
              <a:rPr lang="en-US" sz="2000" b="0" i="0" u="none" strike="noStrike" kern="1200" cap="none" spc="0" baseline="0" dirty="0">
                <a:solidFill>
                  <a:srgbClr val="273239"/>
                </a:solidFill>
                <a:uFillTx/>
                <a:latin typeface="+mj-lt"/>
              </a:rPr>
              <a:t> that needs to be executed.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0" i="0" u="none" strike="noStrike" kern="1200" cap="none" spc="0" baseline="0" dirty="0">
              <a:solidFill>
                <a:srgbClr val="273239"/>
              </a:solidFill>
              <a:uFillTx/>
              <a:latin typeface="+mj-lt"/>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dirty="0">
                <a:solidFill>
                  <a:srgbClr val="273239"/>
                </a:solidFill>
                <a:uFillTx/>
                <a:latin typeface="+mj-lt"/>
              </a:rPr>
              <a:t>In </a:t>
            </a:r>
            <a:r>
              <a:rPr lang="en-US" sz="2000" b="1" i="0" u="none" strike="noStrike" kern="1200" cap="none" spc="0" baseline="0" dirty="0">
                <a:solidFill>
                  <a:srgbClr val="273239"/>
                </a:solidFill>
                <a:uFillTx/>
                <a:latin typeface="+mj-lt"/>
              </a:rPr>
              <a:t>Spring AOP</a:t>
            </a:r>
            <a:r>
              <a:rPr lang="en-US" sz="2000" b="0" i="0" u="none" strike="noStrike" kern="1200" cap="none" spc="0" baseline="0" dirty="0">
                <a:solidFill>
                  <a:srgbClr val="273239"/>
                </a:solidFill>
                <a:uFillTx/>
                <a:latin typeface="+mj-lt"/>
              </a:rPr>
              <a:t>, advice can be executed at various points in the execution of a program.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0" i="0" u="none" strike="noStrike" kern="1200" cap="none" spc="0" baseline="0" dirty="0">
              <a:solidFill>
                <a:srgbClr val="273239"/>
              </a:solidFill>
              <a:uFillTx/>
              <a:latin typeface="+mj-lt"/>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dirty="0">
                <a:solidFill>
                  <a:srgbClr val="273239"/>
                </a:solidFill>
                <a:uFillTx/>
                <a:latin typeface="+mj-lt"/>
              </a:rPr>
              <a:t>The common types of advice are:</a:t>
            </a:r>
          </a:p>
          <a:p>
            <a:pPr marL="742950" marR="0" lvl="1"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1" i="0" u="none" strike="noStrike" kern="1200" cap="none" spc="0" baseline="0" dirty="0">
                <a:solidFill>
                  <a:srgbClr val="C00000"/>
                </a:solidFill>
                <a:uFillTx/>
                <a:latin typeface="+mj-lt"/>
              </a:rPr>
              <a:t>Before</a:t>
            </a:r>
            <a:r>
              <a:rPr lang="en-US" sz="2000" b="0" i="0" u="none" strike="noStrike" kern="1200" cap="none" spc="0" baseline="0" dirty="0">
                <a:solidFill>
                  <a:srgbClr val="273239"/>
                </a:solidFill>
                <a:uFillTx/>
                <a:latin typeface="+mj-lt"/>
              </a:rPr>
              <a:t> : Executed before a method.</a:t>
            </a:r>
          </a:p>
          <a:p>
            <a:pPr marL="742950" marR="0" lvl="1"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1" i="0" u="none" strike="noStrike" kern="1200" cap="none" spc="0" baseline="0" dirty="0">
                <a:solidFill>
                  <a:srgbClr val="C00000"/>
                </a:solidFill>
                <a:uFillTx/>
                <a:latin typeface="+mj-lt"/>
              </a:rPr>
              <a:t>After returning </a:t>
            </a:r>
            <a:r>
              <a:rPr lang="en-US" sz="2000" b="0" i="0" u="none" strike="noStrike" kern="1200" cap="none" spc="0" baseline="0" dirty="0">
                <a:solidFill>
                  <a:srgbClr val="C00000"/>
                </a:solidFill>
                <a:uFillTx/>
                <a:latin typeface="+mj-lt"/>
              </a:rPr>
              <a:t>: </a:t>
            </a:r>
            <a:r>
              <a:rPr lang="en-US" sz="2000" b="0" i="0" u="none" strike="noStrike" kern="1200" cap="none" spc="0" baseline="0" dirty="0">
                <a:solidFill>
                  <a:srgbClr val="273239"/>
                </a:solidFill>
                <a:uFillTx/>
                <a:latin typeface="+mj-lt"/>
              </a:rPr>
              <a:t>Executed after a method returns a value.</a:t>
            </a:r>
          </a:p>
          <a:p>
            <a:pPr marL="742950" marR="0" lvl="1"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1" i="0" u="none" strike="noStrike" kern="1200" cap="none" spc="0" baseline="0" dirty="0">
                <a:solidFill>
                  <a:srgbClr val="C00000"/>
                </a:solidFill>
                <a:uFillTx/>
                <a:latin typeface="+mj-lt"/>
              </a:rPr>
              <a:t>After throwing </a:t>
            </a:r>
            <a:r>
              <a:rPr lang="en-US" sz="2000" b="0" i="0" u="none" strike="noStrike" kern="1200" cap="none" spc="0" baseline="0" dirty="0">
                <a:solidFill>
                  <a:srgbClr val="273239"/>
                </a:solidFill>
                <a:uFillTx/>
                <a:latin typeface="+mj-lt"/>
              </a:rPr>
              <a:t>: Executed if a method throws an exception.</a:t>
            </a:r>
          </a:p>
          <a:p>
            <a:pPr marL="742950" marR="0" lvl="1"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1" i="0" u="none" strike="noStrike" kern="1200" cap="none" spc="0" baseline="0" dirty="0">
                <a:solidFill>
                  <a:srgbClr val="C00000"/>
                </a:solidFill>
                <a:uFillTx/>
                <a:latin typeface="+mj-lt"/>
              </a:rPr>
              <a:t>After</a:t>
            </a:r>
            <a:r>
              <a:rPr lang="en-US" sz="2000" b="0" i="0" u="none" strike="noStrike" kern="1200" cap="none" spc="0" baseline="0" dirty="0">
                <a:solidFill>
                  <a:srgbClr val="273239"/>
                </a:solidFill>
                <a:uFillTx/>
                <a:latin typeface="+mj-lt"/>
              </a:rPr>
              <a:t> : Executed regardless of the method outcome.</a:t>
            </a:r>
          </a:p>
          <a:p>
            <a:pPr marL="742950" marR="0" lvl="1"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1" i="0" u="none" strike="noStrike" kern="1200" cap="none" spc="0" baseline="0" dirty="0">
                <a:solidFill>
                  <a:srgbClr val="C00000"/>
                </a:solidFill>
                <a:uFillTx/>
                <a:latin typeface="+mj-lt"/>
              </a:rPr>
              <a:t>Around</a:t>
            </a:r>
            <a:r>
              <a:rPr lang="en-US" sz="2000" b="0" i="0" u="none" strike="noStrike" kern="1200" cap="none" spc="0" baseline="0" dirty="0">
                <a:solidFill>
                  <a:srgbClr val="C00000"/>
                </a:solidFill>
                <a:uFillTx/>
                <a:latin typeface="+mj-lt"/>
              </a:rPr>
              <a:t> </a:t>
            </a:r>
            <a:r>
              <a:rPr lang="en-US" sz="2000" b="0" i="0" u="none" strike="noStrike" kern="1200" cap="none" spc="0" baseline="0" dirty="0">
                <a:solidFill>
                  <a:srgbClr val="273239"/>
                </a:solidFill>
                <a:uFillTx/>
                <a:latin typeface="+mj-lt"/>
              </a:rPr>
              <a:t>: Wraps around a method invocation.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23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9DD3B-38EA-09E3-9BED-73F097C55E75}"/>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05FDE2C1-4901-DFFB-DE56-DF0A7AC28B96}"/>
              </a:ext>
            </a:extLst>
          </p:cNvPr>
          <p:cNvCxnSpPr/>
          <p:nvPr/>
        </p:nvCxnSpPr>
        <p:spPr>
          <a:xfrm>
            <a:off x="3923710" y="2196617"/>
            <a:ext cx="6601072"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97FE9E3A-3F8D-C308-9B65-CE857A71F9BC}"/>
              </a:ext>
            </a:extLst>
          </p:cNvPr>
          <p:cNvCxnSpPr/>
          <p:nvPr/>
        </p:nvCxnSpPr>
        <p:spPr>
          <a:xfrm>
            <a:off x="4008162" y="5981412"/>
            <a:ext cx="6577581"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ECD55115-5BE6-A3C9-4CE7-9B6C97F0EBDF}"/>
              </a:ext>
            </a:extLst>
          </p:cNvPr>
          <p:cNvSpPr/>
          <p:nvPr/>
        </p:nvSpPr>
        <p:spPr>
          <a:xfrm>
            <a:off x="1142213" y="3136611"/>
            <a:ext cx="2052160"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AOP</a:t>
            </a:r>
            <a:endParaRPr lang="en-US" sz="3200" b="0" i="0" u="none" strike="noStrike" kern="1200" cap="none" spc="0" baseline="0">
              <a:solidFill>
                <a:srgbClr val="000000"/>
              </a:solidFill>
              <a:uFillTx/>
              <a:latin typeface="Calibri"/>
            </a:endParaRPr>
          </a:p>
        </p:txBody>
      </p:sp>
      <p:sp>
        <p:nvSpPr>
          <p:cNvPr id="6" name="TextBox 7">
            <a:extLst>
              <a:ext uri="{FF2B5EF4-FFF2-40B4-BE49-F238E27FC236}">
                <a16:creationId xmlns:a16="http://schemas.microsoft.com/office/drawing/2014/main" id="{9E04EB97-CC0D-F385-E53B-008E9EFD1C56}"/>
              </a:ext>
            </a:extLst>
          </p:cNvPr>
          <p:cNvSpPr txBox="1"/>
          <p:nvPr/>
        </p:nvSpPr>
        <p:spPr>
          <a:xfrm>
            <a:off x="3850282" y="1805919"/>
            <a:ext cx="787627"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1200" cap="none" spc="0" baseline="0">
                <a:solidFill>
                  <a:srgbClr val="ED7D31"/>
                </a:solidFill>
                <a:uFillTx/>
                <a:latin typeface="Consolas"/>
              </a:rPr>
              <a:t>AOP</a:t>
            </a:r>
          </a:p>
        </p:txBody>
      </p:sp>
      <p:sp>
        <p:nvSpPr>
          <p:cNvPr id="7" name="TextBox 7">
            <a:extLst>
              <a:ext uri="{FF2B5EF4-FFF2-40B4-BE49-F238E27FC236}">
                <a16:creationId xmlns:a16="http://schemas.microsoft.com/office/drawing/2014/main" id="{FC8306C6-ED35-9FBA-0709-330A866BF124}"/>
              </a:ext>
            </a:extLst>
          </p:cNvPr>
          <p:cNvSpPr txBox="1"/>
          <p:nvPr/>
        </p:nvSpPr>
        <p:spPr>
          <a:xfrm>
            <a:off x="3923710" y="2401093"/>
            <a:ext cx="7432499" cy="347787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dirty="0">
                <a:solidFill>
                  <a:srgbClr val="C00000"/>
                </a:solidFill>
                <a:uFillTx/>
                <a:latin typeface="Nunito" pitchFamily="2"/>
              </a:rPr>
              <a:t>Pointcut</a:t>
            </a:r>
            <a:r>
              <a:rPr lang="en-US" sz="1800" b="1" i="0" u="none" strike="noStrike" kern="1200" cap="none" spc="0" baseline="0" dirty="0">
                <a:solidFill>
                  <a:srgbClr val="374151"/>
                </a:solidFill>
                <a:uFillTx/>
                <a:latin typeface="Söhne"/>
              </a:rPr>
              <a:t>:</a:t>
            </a:r>
            <a:endParaRPr lang="en-US" sz="1800" b="0" i="0" u="none" strike="noStrike" kern="1200" cap="none" spc="0" baseline="0" dirty="0">
              <a:solidFill>
                <a:srgbClr val="374151"/>
              </a:solidFill>
              <a:uFillTx/>
              <a:latin typeface="Söhne"/>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0" i="0" u="none" strike="noStrike" kern="1200" cap="none" spc="0" baseline="0" dirty="0">
              <a:solidFill>
                <a:srgbClr val="374151"/>
              </a:solidFill>
              <a:uFillTx/>
              <a:latin typeface="Söhne"/>
            </a:endParaRP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0" i="0" u="none" strike="noStrike" kern="1200" cap="none" spc="0" baseline="0" dirty="0">
                <a:solidFill>
                  <a:srgbClr val="273239"/>
                </a:solidFill>
                <a:uFillTx/>
                <a:latin typeface="Nunito" pitchFamily="2"/>
              </a:rPr>
              <a:t>A pointcut is a set of one or more join points where advice should be executed. </a:t>
            </a: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0" i="0" u="none" strike="noStrike" kern="1200" cap="none" spc="0" baseline="0" dirty="0">
                <a:solidFill>
                  <a:srgbClr val="273239"/>
                </a:solidFill>
                <a:uFillTx/>
                <a:latin typeface="Nunito" pitchFamily="2"/>
              </a:rPr>
              <a:t>It defines when an advice should be applied. </a:t>
            </a: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0" i="0" u="none" strike="noStrike" kern="1200" cap="none" spc="0" baseline="0" dirty="0">
                <a:solidFill>
                  <a:srgbClr val="273239"/>
                </a:solidFill>
                <a:uFillTx/>
                <a:latin typeface="Nunito" pitchFamily="2"/>
              </a:rPr>
              <a:t>Pointcuts use expressions to match method invocations.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0" i="0" u="none" strike="noStrike" kern="1200" cap="none" spc="0" baseline="0" dirty="0">
              <a:solidFill>
                <a:srgbClr val="273239"/>
              </a:solidFill>
              <a:uFillTx/>
              <a:latin typeface="Nuni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dirty="0">
                <a:solidFill>
                  <a:srgbClr val="C00000"/>
                </a:solidFill>
                <a:uFillTx/>
                <a:latin typeface="Nunito" pitchFamily="2"/>
              </a:rPr>
              <a:t>Join Point</a:t>
            </a:r>
            <a:r>
              <a:rPr lang="en-US" sz="2000" b="1" i="0" u="none" strike="noStrike" kern="1200" cap="none" spc="0" baseline="0" dirty="0">
                <a:solidFill>
                  <a:srgbClr val="273239"/>
                </a:solidFill>
                <a:uFillTx/>
                <a:latin typeface="Nunito" pitchFamily="2"/>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0" i="0" u="none" strike="noStrike" kern="1200" cap="none" spc="0" baseline="0" dirty="0">
              <a:solidFill>
                <a:srgbClr val="273239"/>
              </a:solidFill>
              <a:uFillTx/>
              <a:latin typeface="Nuni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dirty="0">
                <a:solidFill>
                  <a:srgbClr val="273239"/>
                </a:solidFill>
                <a:uFillTx/>
                <a:latin typeface="Nunito" pitchFamily="2"/>
              </a:rPr>
              <a:t>A join point is a specific point in the execution of a program such as a method call, or an exception being thrown.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39937-162B-4DFF-42C9-9F3DDAEDCF51}"/>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46E65156-2B3E-BA15-A761-171F61BA755E}"/>
              </a:ext>
            </a:extLst>
          </p:cNvPr>
          <p:cNvCxnSpPr/>
          <p:nvPr/>
        </p:nvCxnSpPr>
        <p:spPr>
          <a:xfrm>
            <a:off x="4153908" y="2180432"/>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E4233B24-EC2A-3604-BF6B-5BC742438A12}"/>
              </a:ext>
            </a:extLst>
          </p:cNvPr>
          <p:cNvCxnSpPr/>
          <p:nvPr/>
        </p:nvCxnSpPr>
        <p:spPr>
          <a:xfrm>
            <a:off x="4153908" y="5605043"/>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27055FFE-0E50-5F03-3241-B543E3039E93}"/>
              </a:ext>
            </a:extLst>
          </p:cNvPr>
          <p:cNvSpPr/>
          <p:nvPr/>
        </p:nvSpPr>
        <p:spPr>
          <a:xfrm>
            <a:off x="4153908" y="3357576"/>
            <a:ext cx="6384724" cy="1015660"/>
          </a:xfrm>
          <a:prstGeom prst="rect">
            <a:avLst/>
          </a:prstGeom>
          <a:noFill/>
          <a:ln w="9528" cap="flat">
            <a:solidFill>
              <a:srgbClr val="C55A11"/>
            </a:solid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6000" b="0" i="0" u="none" strike="noStrike" kern="0" cap="none" spc="0" baseline="0">
                <a:solidFill>
                  <a:srgbClr val="000000"/>
                </a:solidFill>
                <a:uFillTx/>
                <a:latin typeface="Calibri"/>
              </a:rPr>
              <a:t>Spring Propertires</a:t>
            </a:r>
            <a:endParaRPr lang="en-US" sz="60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0317029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22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98C2-2658-DABD-640C-565D7A969FC9}"/>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91633F40-67CB-9027-4AD9-CB25D2A85DC8}"/>
              </a:ext>
            </a:extLst>
          </p:cNvPr>
          <p:cNvCxnSpPr/>
          <p:nvPr/>
        </p:nvCxnSpPr>
        <p:spPr>
          <a:xfrm>
            <a:off x="4364815" y="1423492"/>
            <a:ext cx="6601072"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5A0F0F69-504F-8D11-9015-18CB36F44741}"/>
              </a:ext>
            </a:extLst>
          </p:cNvPr>
          <p:cNvCxnSpPr/>
          <p:nvPr/>
        </p:nvCxnSpPr>
        <p:spPr>
          <a:xfrm>
            <a:off x="4388306" y="6197766"/>
            <a:ext cx="6577581"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1DEA74A6-B104-48BE-63BC-A22581261CDA}"/>
              </a:ext>
            </a:extLst>
          </p:cNvPr>
          <p:cNvSpPr/>
          <p:nvPr/>
        </p:nvSpPr>
        <p:spPr>
          <a:xfrm>
            <a:off x="638068" y="2972814"/>
            <a:ext cx="3060451"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dirty="0">
                <a:solidFill>
                  <a:srgbClr val="000000"/>
                </a:solidFill>
                <a:uFillTx/>
                <a:latin typeface="Calibri"/>
              </a:rPr>
              <a:t>Spring Properties</a:t>
            </a:r>
            <a:endParaRPr lang="en-US" sz="3200" b="0" i="0" u="none" strike="noStrike" kern="1200" cap="none" spc="0" baseline="0" dirty="0">
              <a:solidFill>
                <a:srgbClr val="000000"/>
              </a:solidFill>
              <a:uFillTx/>
              <a:latin typeface="Calibri"/>
            </a:endParaRPr>
          </a:p>
        </p:txBody>
      </p:sp>
      <p:sp>
        <p:nvSpPr>
          <p:cNvPr id="6" name="TextBox 7">
            <a:extLst>
              <a:ext uri="{FF2B5EF4-FFF2-40B4-BE49-F238E27FC236}">
                <a16:creationId xmlns:a16="http://schemas.microsoft.com/office/drawing/2014/main" id="{906086DF-ECF1-C378-13E9-2F07BD8D2AA6}"/>
              </a:ext>
            </a:extLst>
          </p:cNvPr>
          <p:cNvSpPr txBox="1"/>
          <p:nvPr/>
        </p:nvSpPr>
        <p:spPr>
          <a:xfrm>
            <a:off x="4227655" y="1047033"/>
            <a:ext cx="6093232"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1200" cap="none" spc="0" baseline="0" dirty="0">
                <a:solidFill>
                  <a:srgbClr val="ED7D31"/>
                </a:solidFill>
                <a:uFillTx/>
                <a:latin typeface="Consolas"/>
              </a:rPr>
              <a:t>Properties</a:t>
            </a:r>
          </a:p>
        </p:txBody>
      </p:sp>
      <p:sp>
        <p:nvSpPr>
          <p:cNvPr id="7" name="TextBox 9">
            <a:extLst>
              <a:ext uri="{FF2B5EF4-FFF2-40B4-BE49-F238E27FC236}">
                <a16:creationId xmlns:a16="http://schemas.microsoft.com/office/drawing/2014/main" id="{C34807A9-B98C-8BF3-A730-6166E73FA6FF}"/>
              </a:ext>
            </a:extLst>
          </p:cNvPr>
          <p:cNvSpPr txBox="1"/>
          <p:nvPr/>
        </p:nvSpPr>
        <p:spPr>
          <a:xfrm>
            <a:off x="4127327" y="1819646"/>
            <a:ext cx="7831314" cy="4378119"/>
          </a:xfrm>
          <a:prstGeom prst="rect">
            <a:avLst/>
          </a:prstGeom>
          <a:noFill/>
          <a:ln cap="flat">
            <a:noFill/>
          </a:ln>
        </p:spPr>
        <p:txBody>
          <a:bodyPr vert="horz" wrap="square" lIns="91440" tIns="45720" rIns="91440" bIns="45720" anchor="t" anchorCtr="0" compatLnSpc="1">
            <a:spAutoFit/>
          </a:bodyPr>
          <a:lstStyle/>
          <a:p>
            <a:pPr marL="287341" marR="0" lvl="0" indent="-287341" algn="l" defTabSz="914400" rtl="0" fontAlgn="auto" hangingPunct="1">
              <a:lnSpc>
                <a:spcPct val="90000"/>
              </a:lnSpc>
              <a:spcBef>
                <a:spcPts val="1200"/>
              </a:spcBef>
              <a:spcAft>
                <a:spcPts val="0"/>
              </a:spcAft>
              <a:buClr>
                <a:srgbClr val="FFC000"/>
              </a:buClr>
              <a:buSzPts val="2000"/>
              <a:buChar char="•"/>
              <a:tabLst/>
              <a:defRPr sz="1800" b="0" i="0" u="none" strike="noStrike" kern="0" cap="none" spc="0" baseline="0">
                <a:solidFill>
                  <a:srgbClr val="000000"/>
                </a:solidFill>
                <a:uFillTx/>
              </a:defRPr>
            </a:pPr>
            <a:r>
              <a:rPr lang="en-US" sz="2000" b="0" i="0" u="none" strike="noStrike" kern="1200" cap="none" spc="0" baseline="0" dirty="0">
                <a:solidFill>
                  <a:srgbClr val="273239"/>
                </a:solidFill>
                <a:uFillTx/>
                <a:latin typeface="Nunito" pitchFamily="2"/>
              </a:rPr>
              <a:t>Spring supports Properties Values Injection.</a:t>
            </a:r>
          </a:p>
          <a:p>
            <a:pPr marL="287341" marR="0" lvl="0" indent="-287341" algn="l" defTabSz="914400" rtl="0" fontAlgn="auto" hangingPunct="1">
              <a:lnSpc>
                <a:spcPct val="90000"/>
              </a:lnSpc>
              <a:spcBef>
                <a:spcPts val="1200"/>
              </a:spcBef>
              <a:spcAft>
                <a:spcPts val="0"/>
              </a:spcAft>
              <a:buClr>
                <a:srgbClr val="FFC000"/>
              </a:buClr>
              <a:buSzPts val="2000"/>
              <a:buChar char="•"/>
              <a:tabLst/>
              <a:defRPr sz="1800" b="0" i="0" u="none" strike="noStrike" kern="0" cap="none" spc="0" baseline="0">
                <a:solidFill>
                  <a:srgbClr val="000000"/>
                </a:solidFill>
                <a:uFillTx/>
              </a:defRPr>
            </a:pPr>
            <a:endParaRPr lang="en-US" sz="2000" b="0" i="0" u="none" strike="noStrike" kern="1200" cap="none" spc="0" baseline="0" dirty="0">
              <a:solidFill>
                <a:srgbClr val="273239"/>
              </a:solidFill>
              <a:uFillTx/>
              <a:latin typeface="Nunito" pitchFamily="2"/>
            </a:endParaRPr>
          </a:p>
          <a:p>
            <a:pPr marL="287341" marR="0" lvl="0" indent="-287341" algn="l" defTabSz="914400" rtl="0" fontAlgn="auto" hangingPunct="1">
              <a:lnSpc>
                <a:spcPct val="90000"/>
              </a:lnSpc>
              <a:spcBef>
                <a:spcPts val="1200"/>
              </a:spcBef>
              <a:spcAft>
                <a:spcPts val="0"/>
              </a:spcAft>
              <a:buClr>
                <a:srgbClr val="FFC000"/>
              </a:buClr>
              <a:buSzPts val="2000"/>
              <a:buChar char="•"/>
              <a:tabLst/>
              <a:defRPr sz="1800" b="0" i="0" u="none" strike="noStrike" kern="0" cap="none" spc="0" baseline="0">
                <a:solidFill>
                  <a:srgbClr val="000000"/>
                </a:solidFill>
                <a:uFillTx/>
              </a:defRPr>
            </a:pPr>
            <a:r>
              <a:rPr lang="en-US" sz="2000" b="0" i="0" u="none" strike="noStrike" kern="1200" cap="none" spc="0" baseline="0" dirty="0">
                <a:solidFill>
                  <a:srgbClr val="273239"/>
                </a:solidFill>
                <a:uFillTx/>
                <a:latin typeface="Nunito" pitchFamily="2"/>
              </a:rPr>
              <a:t>Property files are key=value format files externalized application parameters.</a:t>
            </a:r>
          </a:p>
          <a:p>
            <a:pPr marL="287341" marR="0" lvl="0" indent="-287341" algn="l" defTabSz="914400" rtl="0" fontAlgn="auto" hangingPunct="1">
              <a:lnSpc>
                <a:spcPct val="90000"/>
              </a:lnSpc>
              <a:spcBef>
                <a:spcPts val="1200"/>
              </a:spcBef>
              <a:spcAft>
                <a:spcPts val="0"/>
              </a:spcAft>
              <a:buClr>
                <a:srgbClr val="FFC000"/>
              </a:buClr>
              <a:buSzPts val="2000"/>
              <a:buChar char="•"/>
              <a:tabLst/>
              <a:defRPr sz="1800" b="0" i="0" u="none" strike="noStrike" kern="0" cap="none" spc="0" baseline="0">
                <a:solidFill>
                  <a:srgbClr val="000000"/>
                </a:solidFill>
                <a:uFillTx/>
              </a:defRPr>
            </a:pPr>
            <a:endParaRPr lang="en-US" sz="2000" b="0" i="0" u="none" strike="noStrike" kern="1200" cap="none" spc="0" baseline="0" dirty="0">
              <a:solidFill>
                <a:srgbClr val="273239"/>
              </a:solidFill>
              <a:uFillTx/>
              <a:latin typeface="Nunito" pitchFamily="2"/>
            </a:endParaRPr>
          </a:p>
          <a:p>
            <a:pPr marL="287341" marR="0" lvl="0" indent="-287341" algn="l" defTabSz="914400" rtl="0" fontAlgn="auto" hangingPunct="1">
              <a:lnSpc>
                <a:spcPct val="90000"/>
              </a:lnSpc>
              <a:spcBef>
                <a:spcPts val="1200"/>
              </a:spcBef>
              <a:spcAft>
                <a:spcPts val="0"/>
              </a:spcAft>
              <a:buClr>
                <a:srgbClr val="FFC000"/>
              </a:buClr>
              <a:buSzPts val="2000"/>
              <a:buChar char="•"/>
              <a:tabLst/>
              <a:defRPr sz="1800" b="0" i="0" u="none" strike="noStrike" kern="0" cap="none" spc="0" baseline="0">
                <a:solidFill>
                  <a:srgbClr val="000000"/>
                </a:solidFill>
                <a:uFillTx/>
              </a:defRPr>
            </a:pPr>
            <a:r>
              <a:rPr lang="en-US" sz="2000" b="0" i="0" u="none" strike="noStrike" kern="1200" cap="none" spc="0" baseline="0" dirty="0">
                <a:solidFill>
                  <a:srgbClr val="273239"/>
                </a:solidFill>
                <a:uFillTx/>
                <a:latin typeface="Nunito" pitchFamily="2"/>
              </a:rPr>
              <a:t>There are various ways to achieve Properties Values Injection in Spring</a:t>
            </a:r>
          </a:p>
          <a:p>
            <a:pPr marL="914400" marR="0" lvl="1" indent="-457200" algn="l" defTabSz="914400" rtl="0" fontAlgn="auto" hangingPunct="1">
              <a:lnSpc>
                <a:spcPct val="90000"/>
              </a:lnSpc>
              <a:spcBef>
                <a:spcPts val="1200"/>
              </a:spcBef>
              <a:spcAft>
                <a:spcPts val="0"/>
              </a:spcAft>
              <a:buSzPts val="1800"/>
              <a:buFont typeface="Calibri Light"/>
              <a:buAutoNum type="arabicPeriod"/>
              <a:tabLst/>
              <a:defRPr sz="1800" b="0" i="0" u="none" strike="noStrike" kern="0" cap="none" spc="0" baseline="0">
                <a:solidFill>
                  <a:srgbClr val="000000"/>
                </a:solidFill>
                <a:uFillTx/>
              </a:defRPr>
            </a:pPr>
            <a:r>
              <a:rPr lang="en-US" sz="2000" b="1" i="1" u="none" strike="noStrike" kern="1200" cap="none" spc="0" baseline="0" dirty="0">
                <a:solidFill>
                  <a:srgbClr val="004A8E"/>
                </a:solidFill>
                <a:uFillTx/>
                <a:latin typeface="Consolas"/>
                <a:ea typeface="Consolas"/>
                <a:cs typeface="Consolas"/>
              </a:rPr>
              <a:t>@PropertySource</a:t>
            </a:r>
            <a:r>
              <a:rPr lang="en-US" sz="2000" b="1" i="1" u="none" strike="noStrike" kern="1200" cap="none" spc="0" baseline="0" dirty="0">
                <a:solidFill>
                  <a:srgbClr val="000000"/>
                </a:solidFill>
                <a:uFillTx/>
                <a:latin typeface="Consolas"/>
                <a:ea typeface="Consolas"/>
                <a:cs typeface="Consolas"/>
              </a:rPr>
              <a:t> or </a:t>
            </a:r>
            <a:r>
              <a:rPr lang="en-US" sz="2000" b="1" i="0" u="none" strike="noStrike" kern="1200" cap="none" spc="0" baseline="0" dirty="0">
                <a:solidFill>
                  <a:srgbClr val="004A8E"/>
                </a:solidFill>
                <a:uFillTx/>
                <a:latin typeface="Consolas"/>
                <a:ea typeface="Consolas"/>
                <a:cs typeface="Consolas"/>
              </a:rPr>
              <a:t>@PropertySources </a:t>
            </a:r>
            <a:r>
              <a:rPr lang="en-US" sz="2000" b="1" i="1" u="none" strike="noStrike" kern="1200" cap="none" spc="0" baseline="0" dirty="0">
                <a:solidFill>
                  <a:srgbClr val="000000"/>
                </a:solidFill>
                <a:uFillTx/>
                <a:latin typeface="Consolas"/>
                <a:ea typeface="Consolas"/>
                <a:cs typeface="Consolas"/>
              </a:rPr>
              <a:t>Annotations</a:t>
            </a:r>
            <a:endParaRPr lang="en-US" sz="2000" b="1" i="0" u="none" strike="noStrike" kern="1200" cap="none" spc="0" baseline="0" dirty="0">
              <a:solidFill>
                <a:srgbClr val="000000"/>
              </a:solidFill>
              <a:uFillTx/>
              <a:latin typeface="Consolas"/>
              <a:ea typeface="Consolas"/>
              <a:cs typeface="Consolas"/>
            </a:endParaRPr>
          </a:p>
          <a:p>
            <a:pPr marL="914400" marR="0" lvl="1" indent="-457200" algn="l" defTabSz="914400" rtl="0" fontAlgn="auto" hangingPunct="1">
              <a:lnSpc>
                <a:spcPct val="90000"/>
              </a:lnSpc>
              <a:spcBef>
                <a:spcPts val="1200"/>
              </a:spcBef>
              <a:spcAft>
                <a:spcPts val="0"/>
              </a:spcAft>
              <a:buSzPts val="1800"/>
              <a:buFont typeface="Calibri Light"/>
              <a:buAutoNum type="arabicPeriod"/>
              <a:tabLst/>
              <a:defRPr sz="1800" b="0" i="0" u="none" strike="noStrike" kern="0" cap="none" spc="0" baseline="0">
                <a:solidFill>
                  <a:srgbClr val="000000"/>
                </a:solidFill>
                <a:uFillTx/>
              </a:defRPr>
            </a:pPr>
            <a:r>
              <a:rPr lang="en-US" sz="2000" b="1" i="1" u="none" strike="noStrike" kern="1200" cap="none" spc="0" baseline="0" dirty="0" err="1">
                <a:solidFill>
                  <a:srgbClr val="000000"/>
                </a:solidFill>
                <a:uFillTx/>
                <a:latin typeface="Consolas"/>
                <a:ea typeface="Consolas"/>
                <a:cs typeface="Consolas"/>
              </a:rPr>
              <a:t>ResourceBundleMessageSource</a:t>
            </a:r>
            <a:endParaRPr lang="en-US" sz="2000" b="1" i="0" u="none" strike="noStrike" kern="1200" cap="none" spc="0" baseline="0" dirty="0">
              <a:solidFill>
                <a:srgbClr val="000000"/>
              </a:solidFill>
              <a:uFillTx/>
              <a:latin typeface="Consolas"/>
              <a:ea typeface="Consolas"/>
              <a:cs typeface="Consolas"/>
            </a:endParaRPr>
          </a:p>
          <a:p>
            <a:pPr marL="914400" marR="0" lvl="1" indent="-457200" algn="l" defTabSz="914400" rtl="0" fontAlgn="auto" hangingPunct="1">
              <a:lnSpc>
                <a:spcPct val="90000"/>
              </a:lnSpc>
              <a:spcBef>
                <a:spcPts val="1200"/>
              </a:spcBef>
              <a:spcAft>
                <a:spcPts val="0"/>
              </a:spcAft>
              <a:buSzPts val="1800"/>
              <a:buFont typeface="Calibri Light"/>
              <a:buAutoNum type="arabicPeriod"/>
              <a:tabLst/>
              <a:defRPr sz="1800" b="0" i="0" u="none" strike="noStrike" kern="0" cap="none" spc="0" baseline="0">
                <a:solidFill>
                  <a:srgbClr val="000000"/>
                </a:solidFill>
                <a:uFillTx/>
              </a:defRPr>
            </a:pPr>
            <a:r>
              <a:rPr lang="en-US" sz="2000" b="1" i="1" u="none" strike="noStrike" kern="1200" cap="none" spc="0" baseline="0" dirty="0" err="1">
                <a:solidFill>
                  <a:srgbClr val="000000"/>
                </a:solidFill>
                <a:uFillTx/>
                <a:latin typeface="Consolas"/>
                <a:ea typeface="Consolas"/>
                <a:cs typeface="Consolas"/>
              </a:rPr>
              <a:t>PropertiesFactoryBean</a:t>
            </a:r>
            <a:endParaRPr lang="en-US" sz="2800" b="1" i="0" u="none" strike="noStrike" kern="1200" cap="none" spc="0" baseline="0" dirty="0">
              <a:solidFill>
                <a:srgbClr val="000000"/>
              </a:solidFill>
              <a:uFillTx/>
              <a:latin typeface="Calibri"/>
            </a:endParaRPr>
          </a:p>
          <a:p>
            <a:pPr marL="287341" marR="0" lvl="0" indent="-287341" algn="l" defTabSz="914400" rtl="0" fontAlgn="auto" hangingPunct="1">
              <a:lnSpc>
                <a:spcPct val="90000"/>
              </a:lnSpc>
              <a:spcBef>
                <a:spcPts val="1200"/>
              </a:spcBef>
              <a:spcAft>
                <a:spcPts val="0"/>
              </a:spcAft>
              <a:buClr>
                <a:srgbClr val="FFC000"/>
              </a:buClr>
              <a:buSzPts val="2000"/>
              <a:buChar char="•"/>
              <a:tabLst/>
              <a:defRPr sz="1800" b="0" i="0" u="none" strike="noStrike" kern="0" cap="none" spc="0" baseline="0">
                <a:solidFill>
                  <a:srgbClr val="000000"/>
                </a:solidFill>
                <a:uFillTx/>
              </a:defRPr>
            </a:pPr>
            <a:endParaRPr lang="en-US" sz="2000" b="0" i="0" u="none" strike="noStrike" kern="1200" cap="none" spc="0" baseline="0" dirty="0">
              <a:solidFill>
                <a:srgbClr val="273239"/>
              </a:solidFill>
              <a:uFillTx/>
              <a:latin typeface="Nunito" pitchFamily="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22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9ADF1-0270-0BDE-CB39-8391E646EE64}"/>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78E78D72-B9DA-EFF3-D1A5-AE0AE6230106}"/>
              </a:ext>
            </a:extLst>
          </p:cNvPr>
          <p:cNvCxnSpPr/>
          <p:nvPr/>
        </p:nvCxnSpPr>
        <p:spPr>
          <a:xfrm>
            <a:off x="4364815" y="1209175"/>
            <a:ext cx="6601072"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79B0143B-896C-0C2D-A4D2-A3E19A015F89}"/>
              </a:ext>
            </a:extLst>
          </p:cNvPr>
          <p:cNvCxnSpPr/>
          <p:nvPr/>
        </p:nvCxnSpPr>
        <p:spPr>
          <a:xfrm>
            <a:off x="4411797" y="4754733"/>
            <a:ext cx="6577581"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2250A324-9C38-43A6-4629-FED57F54B528}"/>
              </a:ext>
            </a:extLst>
          </p:cNvPr>
          <p:cNvSpPr/>
          <p:nvPr/>
        </p:nvSpPr>
        <p:spPr>
          <a:xfrm>
            <a:off x="638068" y="2972814"/>
            <a:ext cx="3060451"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Properties</a:t>
            </a:r>
            <a:endParaRPr lang="en-US" sz="3200" b="0" i="0" u="none" strike="noStrike" kern="1200" cap="none" spc="0" baseline="0">
              <a:solidFill>
                <a:srgbClr val="000000"/>
              </a:solidFill>
              <a:uFillTx/>
              <a:latin typeface="Calibri"/>
            </a:endParaRPr>
          </a:p>
        </p:txBody>
      </p:sp>
      <p:sp>
        <p:nvSpPr>
          <p:cNvPr id="6" name="TextBox 7">
            <a:extLst>
              <a:ext uri="{FF2B5EF4-FFF2-40B4-BE49-F238E27FC236}">
                <a16:creationId xmlns:a16="http://schemas.microsoft.com/office/drawing/2014/main" id="{3F6D87F3-D2E0-4AF9-C4FC-85400760DCE9}"/>
              </a:ext>
            </a:extLst>
          </p:cNvPr>
          <p:cNvSpPr txBox="1"/>
          <p:nvPr/>
        </p:nvSpPr>
        <p:spPr>
          <a:xfrm>
            <a:off x="4364815" y="498393"/>
            <a:ext cx="6093232"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1200" cap="none" spc="0" baseline="0">
                <a:solidFill>
                  <a:srgbClr val="ED7D31"/>
                </a:solidFill>
                <a:uFillTx/>
                <a:latin typeface="Consolas"/>
              </a:rPr>
              <a:t>Properties</a:t>
            </a:r>
          </a:p>
        </p:txBody>
      </p:sp>
      <p:sp>
        <p:nvSpPr>
          <p:cNvPr id="7" name="TextBox 7">
            <a:extLst>
              <a:ext uri="{FF2B5EF4-FFF2-40B4-BE49-F238E27FC236}">
                <a16:creationId xmlns:a16="http://schemas.microsoft.com/office/drawing/2014/main" id="{D2BE5ABB-6321-FE24-F3BD-740901D2392A}"/>
              </a:ext>
            </a:extLst>
          </p:cNvPr>
          <p:cNvSpPr txBox="1"/>
          <p:nvPr/>
        </p:nvSpPr>
        <p:spPr>
          <a:xfrm>
            <a:off x="4388306" y="1660916"/>
            <a:ext cx="6601071" cy="265457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2000" b="0" i="0" u="none" strike="noStrike" kern="1200" cap="none" spc="0" baseline="0" dirty="0">
                <a:solidFill>
                  <a:srgbClr val="273239"/>
                </a:solidFill>
                <a:uFillTx/>
                <a:latin typeface="Nunito" pitchFamily="2"/>
              </a:rPr>
              <a:t>Injecting the values to Application Beans can be done in two ways:</a:t>
            </a:r>
          </a:p>
          <a:p>
            <a:pPr marL="287341" marR="0" lvl="0" indent="-173041"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endParaRPr lang="en-US" sz="2000" b="0" i="0" u="none" strike="noStrike" kern="1200" cap="none" spc="0" baseline="0" dirty="0">
              <a:solidFill>
                <a:srgbClr val="273239"/>
              </a:solidFill>
              <a:uFillTx/>
              <a:latin typeface="Nunito" pitchFamily="2"/>
            </a:endParaRPr>
          </a:p>
          <a:p>
            <a:pPr marL="304806" marR="0" lvl="0" indent="-304806" algn="l" defTabSz="914400" rtl="0" fontAlgn="auto" hangingPunct="1">
              <a:lnSpc>
                <a:spcPct val="90000"/>
              </a:lnSpc>
              <a:spcBef>
                <a:spcPts val="1200"/>
              </a:spcBef>
              <a:spcAft>
                <a:spcPts val="0"/>
              </a:spcAft>
              <a:buSzPts val="2000"/>
              <a:buAutoNum type="arabicPeriod"/>
              <a:tabLst/>
              <a:defRPr sz="1800" b="0" i="0" u="none" strike="noStrike" kern="0" cap="none" spc="0" baseline="0">
                <a:solidFill>
                  <a:srgbClr val="000000"/>
                </a:solidFill>
                <a:uFillTx/>
              </a:defRPr>
            </a:pPr>
            <a:r>
              <a:rPr lang="en-US" sz="2000" b="0" i="0" u="none" strike="noStrike" kern="1200" cap="none" spc="0" baseline="0" dirty="0">
                <a:solidFill>
                  <a:srgbClr val="273239"/>
                </a:solidFill>
                <a:uFillTx/>
                <a:latin typeface="Nunito" pitchFamily="2"/>
              </a:rPr>
              <a:t>Directly using the </a:t>
            </a:r>
            <a:r>
              <a:rPr lang="en-US" sz="2000" b="1" i="0" u="none" strike="noStrike" kern="1200" cap="none" spc="0" baseline="0" dirty="0">
                <a:solidFill>
                  <a:srgbClr val="BF9000"/>
                </a:solidFill>
                <a:uFillTx/>
                <a:latin typeface="Nunito" pitchFamily="2"/>
              </a:rPr>
              <a:t>@Value </a:t>
            </a:r>
            <a:r>
              <a:rPr lang="en-US" sz="2000" b="0" i="0" u="none" strike="noStrike" kern="1200" cap="none" spc="0" baseline="0" dirty="0">
                <a:solidFill>
                  <a:srgbClr val="273239"/>
                </a:solidFill>
                <a:uFillTx/>
                <a:latin typeface="Nunito" pitchFamily="2"/>
              </a:rPr>
              <a:t>at the field level</a:t>
            </a:r>
          </a:p>
          <a:p>
            <a:pPr marL="304806" marR="0" lvl="0" indent="-304806" algn="l" defTabSz="914400" rtl="0" fontAlgn="auto" hangingPunct="1">
              <a:lnSpc>
                <a:spcPct val="90000"/>
              </a:lnSpc>
              <a:spcBef>
                <a:spcPts val="1200"/>
              </a:spcBef>
              <a:spcAft>
                <a:spcPts val="0"/>
              </a:spcAft>
              <a:buSzPts val="2000"/>
              <a:buAutoNum type="arabicPeriod"/>
              <a:tabLst/>
              <a:defRPr sz="1800" b="0" i="0" u="none" strike="noStrike" kern="0" cap="none" spc="0" baseline="0">
                <a:solidFill>
                  <a:srgbClr val="000000"/>
                </a:solidFill>
                <a:uFillTx/>
              </a:defRPr>
            </a:pPr>
            <a:endParaRPr lang="en-US" sz="2000" b="0" i="0" u="none" strike="noStrike" kern="1200" cap="none" spc="0" baseline="0" dirty="0">
              <a:solidFill>
                <a:srgbClr val="273239"/>
              </a:solidFill>
              <a:uFillTx/>
              <a:latin typeface="Nunito" pitchFamily="2"/>
            </a:endParaRPr>
          </a:p>
          <a:p>
            <a:pPr marL="304806" marR="0" lvl="0" indent="-304806" algn="l" defTabSz="914400" rtl="0" fontAlgn="auto" hangingPunct="1">
              <a:lnSpc>
                <a:spcPct val="90000"/>
              </a:lnSpc>
              <a:spcBef>
                <a:spcPts val="1200"/>
              </a:spcBef>
              <a:spcAft>
                <a:spcPts val="0"/>
              </a:spcAft>
              <a:buSzPts val="2000"/>
              <a:buAutoNum type="arabicPeriod"/>
              <a:tabLst/>
              <a:defRPr sz="1800" b="0" i="0" u="none" strike="noStrike" kern="0" cap="none" spc="0" baseline="0">
                <a:solidFill>
                  <a:srgbClr val="000000"/>
                </a:solidFill>
                <a:uFillTx/>
              </a:defRPr>
            </a:pPr>
            <a:r>
              <a:rPr lang="en-US" sz="2000" b="0" i="0" u="none" strike="noStrike" kern="1200" cap="none" spc="0" baseline="0" dirty="0">
                <a:solidFill>
                  <a:srgbClr val="273239"/>
                </a:solidFill>
                <a:uFillTx/>
                <a:latin typeface="Nunito" pitchFamily="2"/>
              </a:rPr>
              <a:t>Injecting  Environment  resource and load properties as required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2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8ABBC-6534-EAEE-683B-A5F76D649F9E}"/>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EAD398D4-9878-482F-5908-92BC26AF9B33}"/>
              </a:ext>
            </a:extLst>
          </p:cNvPr>
          <p:cNvCxnSpPr/>
          <p:nvPr/>
        </p:nvCxnSpPr>
        <p:spPr>
          <a:xfrm>
            <a:off x="4364815" y="1209175"/>
            <a:ext cx="6601072"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EF521424-7525-7B00-AF35-93E661CD637B}"/>
              </a:ext>
            </a:extLst>
          </p:cNvPr>
          <p:cNvCxnSpPr/>
          <p:nvPr/>
        </p:nvCxnSpPr>
        <p:spPr>
          <a:xfrm>
            <a:off x="4470638" y="5726283"/>
            <a:ext cx="6577581"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06D8C4D9-C481-EB0C-2A33-60EF370A3DFA}"/>
              </a:ext>
            </a:extLst>
          </p:cNvPr>
          <p:cNvSpPr/>
          <p:nvPr/>
        </p:nvSpPr>
        <p:spPr>
          <a:xfrm>
            <a:off x="638068" y="2972814"/>
            <a:ext cx="3060451"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Properties</a:t>
            </a:r>
            <a:endParaRPr lang="en-US" sz="3200" b="0" i="0" u="none" strike="noStrike" kern="1200" cap="none" spc="0" baseline="0">
              <a:solidFill>
                <a:srgbClr val="000000"/>
              </a:solidFill>
              <a:uFillTx/>
              <a:latin typeface="Calibri"/>
            </a:endParaRPr>
          </a:p>
        </p:txBody>
      </p:sp>
      <p:sp>
        <p:nvSpPr>
          <p:cNvPr id="6" name="TextBox 7">
            <a:extLst>
              <a:ext uri="{FF2B5EF4-FFF2-40B4-BE49-F238E27FC236}">
                <a16:creationId xmlns:a16="http://schemas.microsoft.com/office/drawing/2014/main" id="{35115E66-59EA-CD19-CDE3-AFFBABD67C49}"/>
              </a:ext>
            </a:extLst>
          </p:cNvPr>
          <p:cNvSpPr txBox="1"/>
          <p:nvPr/>
        </p:nvSpPr>
        <p:spPr>
          <a:xfrm>
            <a:off x="4364815" y="498393"/>
            <a:ext cx="6093232"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1200" cap="none" spc="0" baseline="0">
                <a:solidFill>
                  <a:srgbClr val="ED7D31"/>
                </a:solidFill>
                <a:uFillTx/>
                <a:latin typeface="Consolas"/>
              </a:rPr>
              <a:t>Properties</a:t>
            </a:r>
          </a:p>
        </p:txBody>
      </p:sp>
      <p:sp>
        <p:nvSpPr>
          <p:cNvPr id="7" name="TextBox 7">
            <a:extLst>
              <a:ext uri="{FF2B5EF4-FFF2-40B4-BE49-F238E27FC236}">
                <a16:creationId xmlns:a16="http://schemas.microsoft.com/office/drawing/2014/main" id="{0E5A20FF-5AF8-F79D-2501-F3F0D987FD68}"/>
              </a:ext>
            </a:extLst>
          </p:cNvPr>
          <p:cNvSpPr txBox="1"/>
          <p:nvPr/>
        </p:nvSpPr>
        <p:spPr>
          <a:xfrm>
            <a:off x="4470638" y="3175994"/>
            <a:ext cx="6601071" cy="206518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2000" b="0" i="0" u="none" strike="noStrike" kern="1200" cap="none" spc="0" baseline="0" dirty="0">
                <a:solidFill>
                  <a:srgbClr val="0063BE"/>
                </a:solidFill>
                <a:uFillTx/>
                <a:latin typeface="Consolas"/>
                <a:ea typeface="Consolas"/>
                <a:cs typeface="Consolas"/>
              </a:rPr>
              <a:t>@Service("myBean")</a:t>
            </a:r>
            <a:endParaRPr lang="en-US" sz="2800" b="0" i="0" u="none" strike="noStrike" kern="1200" cap="none" spc="0" baseline="0" dirty="0">
              <a:solidFill>
                <a:srgbClr val="000000"/>
              </a:solidFill>
              <a:uFillTx/>
              <a:latin typeface="Calibri"/>
            </a:endParaRPr>
          </a:p>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2000" b="0" i="0" u="none" strike="noStrike" kern="1200" cap="none" spc="0" baseline="0" dirty="0">
                <a:solidFill>
                  <a:srgbClr val="CC0099"/>
                </a:solidFill>
                <a:uFillTx/>
                <a:latin typeface="Consolas"/>
                <a:ea typeface="Consolas"/>
                <a:cs typeface="Consolas"/>
              </a:rPr>
              <a:t>public class </a:t>
            </a:r>
            <a:r>
              <a:rPr lang="en-US" sz="2000" b="0" i="0" u="none" strike="noStrike" kern="1200" cap="none" spc="0" baseline="0" dirty="0" err="1">
                <a:solidFill>
                  <a:srgbClr val="000000"/>
                </a:solidFill>
                <a:uFillTx/>
                <a:latin typeface="Consolas"/>
                <a:ea typeface="Consolas"/>
                <a:cs typeface="Consolas"/>
              </a:rPr>
              <a:t>MyBean</a:t>
            </a:r>
            <a:r>
              <a:rPr lang="en-US" sz="2000" b="0" i="0" u="none" strike="noStrike" kern="1200" cap="none" spc="0" baseline="0" dirty="0">
                <a:solidFill>
                  <a:srgbClr val="000000"/>
                </a:solidFill>
                <a:uFillTx/>
                <a:latin typeface="Consolas"/>
                <a:ea typeface="Consolas"/>
                <a:cs typeface="Consolas"/>
              </a:rPr>
              <a:t> {</a:t>
            </a:r>
            <a:endParaRPr lang="en-US" sz="2800" b="0" i="0" u="none" strike="noStrike" kern="1200" cap="none" spc="0" baseline="0" dirty="0">
              <a:solidFill>
                <a:srgbClr val="000000"/>
              </a:solidFill>
              <a:uFillTx/>
              <a:latin typeface="Calibri"/>
            </a:endParaRPr>
          </a:p>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2000" b="0" i="0" u="none" strike="noStrike" kern="1200" cap="none" spc="0" baseline="0" dirty="0">
                <a:solidFill>
                  <a:srgbClr val="000000"/>
                </a:solidFill>
                <a:uFillTx/>
                <a:latin typeface="Consolas"/>
                <a:ea typeface="Consolas"/>
                <a:cs typeface="Consolas"/>
              </a:rPr>
              <a:t>	</a:t>
            </a:r>
            <a:r>
              <a:rPr lang="en-US" sz="2000" b="0" i="0" u="none" strike="noStrike" kern="1200" cap="none" spc="0" baseline="0" dirty="0">
                <a:solidFill>
                  <a:srgbClr val="0063BE"/>
                </a:solidFill>
                <a:uFillTx/>
                <a:latin typeface="Consolas"/>
                <a:ea typeface="Consolas"/>
                <a:cs typeface="Consolas"/>
              </a:rPr>
              <a:t>@Value("${prop.val1}")</a:t>
            </a:r>
            <a:endParaRPr lang="en-US" sz="2800" b="0" i="0" u="none" strike="noStrike" kern="1200" cap="none" spc="0" baseline="0" dirty="0">
              <a:solidFill>
                <a:srgbClr val="000000"/>
              </a:solidFill>
              <a:uFillTx/>
              <a:latin typeface="Calibri"/>
            </a:endParaRPr>
          </a:p>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2000" b="0" i="0" u="none" strike="noStrike" kern="1200" cap="none" spc="0" baseline="0" dirty="0">
                <a:solidFill>
                  <a:srgbClr val="000000"/>
                </a:solidFill>
                <a:uFillTx/>
                <a:latin typeface="Consolas"/>
                <a:ea typeface="Consolas"/>
                <a:cs typeface="Consolas"/>
              </a:rPr>
              <a:t>	</a:t>
            </a:r>
            <a:r>
              <a:rPr lang="en-US" sz="2000" b="0" i="0" u="none" strike="noStrike" kern="1200" cap="none" spc="0" baseline="0" dirty="0">
                <a:solidFill>
                  <a:srgbClr val="CC0099"/>
                </a:solidFill>
                <a:uFillTx/>
                <a:latin typeface="Consolas"/>
                <a:ea typeface="Consolas"/>
                <a:cs typeface="Consolas"/>
              </a:rPr>
              <a:t>private String </a:t>
            </a:r>
            <a:r>
              <a:rPr lang="en-US" sz="2000" b="0" i="0" u="none" strike="noStrike" kern="1200" cap="none" spc="0" baseline="0" dirty="0">
                <a:solidFill>
                  <a:srgbClr val="000000"/>
                </a:solidFill>
                <a:uFillTx/>
                <a:latin typeface="Consolas"/>
                <a:ea typeface="Consolas"/>
                <a:cs typeface="Consolas"/>
              </a:rPr>
              <a:t>propVal1;</a:t>
            </a:r>
            <a:endParaRPr lang="en-US" sz="2800" b="0" i="0" u="none" strike="noStrike" kern="1200" cap="none" spc="0" baseline="0" dirty="0">
              <a:solidFill>
                <a:srgbClr val="000000"/>
              </a:solidFill>
              <a:uFillTx/>
              <a:latin typeface="Calibri"/>
            </a:endParaRPr>
          </a:p>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Consolas"/>
              <a:ea typeface="Consolas"/>
              <a:cs typeface="Consolas"/>
            </a:endParaRPr>
          </a:p>
        </p:txBody>
      </p:sp>
      <p:sp>
        <p:nvSpPr>
          <p:cNvPr id="8" name="Google Shape;1323;p110">
            <a:extLst>
              <a:ext uri="{FF2B5EF4-FFF2-40B4-BE49-F238E27FC236}">
                <a16:creationId xmlns:a16="http://schemas.microsoft.com/office/drawing/2014/main" id="{D2E7B212-8019-D88B-E515-4C8C721488D1}"/>
              </a:ext>
            </a:extLst>
          </p:cNvPr>
          <p:cNvSpPr txBox="1"/>
          <p:nvPr/>
        </p:nvSpPr>
        <p:spPr>
          <a:xfrm>
            <a:off x="8134566" y="2016928"/>
            <a:ext cx="3946266" cy="1200287"/>
          </a:xfrm>
          <a:prstGeom prst="rect">
            <a:avLst/>
          </a:prstGeom>
          <a:noFill/>
          <a:ln w="9528" cap="flat">
            <a:solidFill>
              <a:srgbClr val="000000"/>
            </a:solidFill>
            <a:prstDash val="solid"/>
            <a:round/>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dirty="0">
                <a:solidFill>
                  <a:srgbClr val="000000"/>
                </a:solidFill>
                <a:uFillTx/>
                <a:latin typeface="Consolas"/>
                <a:ea typeface="Consolas"/>
                <a:cs typeface="Consolas"/>
              </a:rPr>
              <a:t>Where properties are defined:</a:t>
            </a:r>
            <a:endParaRPr lang="en-US" sz="18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dirty="0">
              <a:solidFill>
                <a:srgbClr val="000000"/>
              </a:solidFill>
              <a:uFillTx/>
              <a:latin typeface="Consolas"/>
              <a:ea typeface="Consolas"/>
              <a:cs typeface="Consolas"/>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dirty="0">
                <a:solidFill>
                  <a:srgbClr val="000000"/>
                </a:solidFill>
                <a:uFillTx/>
                <a:latin typeface="Consolas"/>
                <a:ea typeface="Consolas"/>
                <a:cs typeface="Consolas"/>
              </a:rPr>
              <a:t>prop.val1=prop1-VALUE</a:t>
            </a:r>
            <a:endParaRPr lang="en-US" sz="18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dirty="0">
                <a:solidFill>
                  <a:srgbClr val="000000"/>
                </a:solidFill>
                <a:uFillTx/>
                <a:latin typeface="Consolas"/>
                <a:ea typeface="Consolas"/>
                <a:cs typeface="Consolas"/>
              </a:rPr>
              <a:t>prop.val2=prop2-VALUE</a:t>
            </a:r>
            <a:endParaRPr lang="en-US" sz="1800" b="0" i="0" u="none" strike="noStrike" kern="1200" cap="none" spc="0" baseline="0" dirty="0">
              <a:solidFill>
                <a:srgbClr val="000000"/>
              </a:solidFill>
              <a:uFillTx/>
              <a:latin typeface="Calibri"/>
            </a:endParaRPr>
          </a:p>
        </p:txBody>
      </p:sp>
      <p:sp>
        <p:nvSpPr>
          <p:cNvPr id="9" name="TextBox 8">
            <a:extLst>
              <a:ext uri="{FF2B5EF4-FFF2-40B4-BE49-F238E27FC236}">
                <a16:creationId xmlns:a16="http://schemas.microsoft.com/office/drawing/2014/main" id="{89D4CFCD-3499-C12A-8469-238FC2F61D39}"/>
              </a:ext>
            </a:extLst>
          </p:cNvPr>
          <p:cNvSpPr txBox="1"/>
          <p:nvPr/>
        </p:nvSpPr>
        <p:spPr>
          <a:xfrm>
            <a:off x="4364422" y="1616823"/>
            <a:ext cx="6093616"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273239"/>
                </a:solidFill>
                <a:uFillTx/>
                <a:latin typeface="Nunito" pitchFamily="2"/>
              </a:rPr>
              <a:t>Using the @Value at the field level</a:t>
            </a:r>
            <a:endParaRPr lang="-" sz="2000" b="0" i="0" u="none" strike="noStrike" kern="1200" cap="none" spc="0" baseline="0">
              <a:solidFill>
                <a:srgbClr val="273239"/>
              </a:solidFill>
              <a:uFillTx/>
              <a:latin typeface="Nunito" pitchFamily="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22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C6B86-2A12-B5DF-B750-9A7DFEB2B75B}"/>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93B93603-5054-3501-B13E-51D26D83765C}"/>
              </a:ext>
            </a:extLst>
          </p:cNvPr>
          <p:cNvCxnSpPr/>
          <p:nvPr/>
        </p:nvCxnSpPr>
        <p:spPr>
          <a:xfrm>
            <a:off x="4364815" y="1209175"/>
            <a:ext cx="6601072"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AC7C4B21-D0B3-BA59-BBD2-9D2039013204}"/>
              </a:ext>
            </a:extLst>
          </p:cNvPr>
          <p:cNvCxnSpPr/>
          <p:nvPr/>
        </p:nvCxnSpPr>
        <p:spPr>
          <a:xfrm>
            <a:off x="4364815" y="6454950"/>
            <a:ext cx="6577581"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F2874379-E1AB-546B-91C3-8E7CE1F0A3C6}"/>
              </a:ext>
            </a:extLst>
          </p:cNvPr>
          <p:cNvSpPr/>
          <p:nvPr/>
        </p:nvSpPr>
        <p:spPr>
          <a:xfrm>
            <a:off x="638068" y="2972814"/>
            <a:ext cx="3060451"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Properties</a:t>
            </a:r>
            <a:endParaRPr lang="en-US" sz="3200" b="0" i="0" u="none" strike="noStrike" kern="1200" cap="none" spc="0" baseline="0">
              <a:solidFill>
                <a:srgbClr val="000000"/>
              </a:solidFill>
              <a:uFillTx/>
              <a:latin typeface="Calibri"/>
            </a:endParaRPr>
          </a:p>
        </p:txBody>
      </p:sp>
      <p:sp>
        <p:nvSpPr>
          <p:cNvPr id="6" name="TextBox 7">
            <a:extLst>
              <a:ext uri="{FF2B5EF4-FFF2-40B4-BE49-F238E27FC236}">
                <a16:creationId xmlns:a16="http://schemas.microsoft.com/office/drawing/2014/main" id="{270EEFF1-F7D9-45B9-7913-BF122611866E}"/>
              </a:ext>
            </a:extLst>
          </p:cNvPr>
          <p:cNvSpPr txBox="1"/>
          <p:nvPr/>
        </p:nvSpPr>
        <p:spPr>
          <a:xfrm>
            <a:off x="4364815" y="498393"/>
            <a:ext cx="6093232"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1200" cap="none" spc="0" baseline="0">
                <a:solidFill>
                  <a:srgbClr val="ED7D31"/>
                </a:solidFill>
                <a:uFillTx/>
                <a:latin typeface="Consolas"/>
              </a:rPr>
              <a:t>Properties</a:t>
            </a:r>
          </a:p>
        </p:txBody>
      </p:sp>
      <p:sp>
        <p:nvSpPr>
          <p:cNvPr id="7" name="TextBox 8">
            <a:extLst>
              <a:ext uri="{FF2B5EF4-FFF2-40B4-BE49-F238E27FC236}">
                <a16:creationId xmlns:a16="http://schemas.microsoft.com/office/drawing/2014/main" id="{00656BDD-B603-D377-6E47-02D2FFFDB3C9}"/>
              </a:ext>
            </a:extLst>
          </p:cNvPr>
          <p:cNvSpPr txBox="1"/>
          <p:nvPr/>
        </p:nvSpPr>
        <p:spPr>
          <a:xfrm>
            <a:off x="4178753" y="2150120"/>
            <a:ext cx="8013243" cy="397031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0063BE"/>
                </a:solidFill>
                <a:uFillTx/>
                <a:latin typeface="Consolas"/>
                <a:ea typeface="Consolas"/>
                <a:cs typeface="Consolas"/>
              </a:rPr>
              <a:t>@Service("myBean2")</a:t>
            </a:r>
            <a:endParaRPr lang="en-US" sz="1800" b="0" i="0" u="none" strike="noStrike" kern="1200" cap="none" spc="0" baseline="0" dirty="0">
              <a:solidFill>
                <a:srgbClr val="000000"/>
              </a:solidFill>
              <a:uFillTx/>
              <a:latin typeface="Calibri"/>
            </a:endParaRPr>
          </a:p>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CC0099"/>
                </a:solidFill>
                <a:uFillTx/>
                <a:latin typeface="Consolas"/>
                <a:ea typeface="Consolas"/>
                <a:cs typeface="Consolas"/>
              </a:rPr>
              <a:t>public class </a:t>
            </a:r>
            <a:r>
              <a:rPr lang="en-US" sz="1800" b="0" i="0" u="none" strike="noStrike" kern="1200" cap="none" spc="0" baseline="0" dirty="0">
                <a:solidFill>
                  <a:srgbClr val="000000"/>
                </a:solidFill>
                <a:uFillTx/>
                <a:latin typeface="Consolas"/>
                <a:ea typeface="Consolas"/>
                <a:cs typeface="Consolas"/>
              </a:rPr>
              <a:t>MyBean2 {</a:t>
            </a:r>
            <a:endParaRPr lang="en-US" sz="1800" b="0" i="0" u="none" strike="noStrike" kern="1200" cap="none" spc="0" baseline="0" dirty="0">
              <a:solidFill>
                <a:srgbClr val="000000"/>
              </a:solidFill>
              <a:uFillTx/>
              <a:latin typeface="Calibri"/>
            </a:endParaRPr>
          </a:p>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Consolas"/>
                <a:ea typeface="Consolas"/>
                <a:cs typeface="Consolas"/>
              </a:rPr>
              <a:t> </a:t>
            </a:r>
            <a:r>
              <a:rPr lang="en-US" sz="1800" b="0" i="0" u="none" strike="noStrike" kern="1200" cap="none" spc="0" baseline="0" dirty="0">
                <a:solidFill>
                  <a:srgbClr val="0063BE"/>
                </a:solidFill>
                <a:uFillTx/>
                <a:latin typeface="Consolas"/>
                <a:ea typeface="Consolas"/>
                <a:cs typeface="Consolas"/>
              </a:rPr>
              <a:t>@Autowired</a:t>
            </a:r>
            <a:endParaRPr lang="en-US" sz="1800" b="0" i="0" u="none" strike="noStrike" kern="1200" cap="none" spc="0" baseline="0" dirty="0">
              <a:solidFill>
                <a:srgbClr val="000000"/>
              </a:solidFill>
              <a:uFillTx/>
              <a:latin typeface="Calibri"/>
            </a:endParaRPr>
          </a:p>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Consolas"/>
                <a:ea typeface="Consolas"/>
                <a:cs typeface="Consolas"/>
              </a:rPr>
              <a:t> </a:t>
            </a:r>
            <a:r>
              <a:rPr lang="en-US" sz="1800" b="0" i="0" u="none" strike="noStrike" kern="1200" cap="none" spc="0" baseline="0" dirty="0">
                <a:solidFill>
                  <a:srgbClr val="CC0099"/>
                </a:solidFill>
                <a:uFillTx/>
                <a:latin typeface="Consolas"/>
                <a:ea typeface="Consolas"/>
                <a:cs typeface="Consolas"/>
              </a:rPr>
              <a:t>private</a:t>
            </a:r>
            <a:r>
              <a:rPr lang="en-US" sz="1800" b="0" i="0" u="none" strike="noStrike" kern="1200" cap="none" spc="0" baseline="0" dirty="0">
                <a:solidFill>
                  <a:srgbClr val="000000"/>
                </a:solidFill>
                <a:uFillTx/>
                <a:latin typeface="Consolas"/>
                <a:ea typeface="Consolas"/>
                <a:cs typeface="Consolas"/>
              </a:rPr>
              <a:t> Environment env;</a:t>
            </a:r>
            <a:endParaRPr lang="en-US" sz="1800" b="0" i="0" u="none" strike="noStrike" kern="1200" cap="none" spc="0" baseline="0" dirty="0">
              <a:solidFill>
                <a:srgbClr val="000000"/>
              </a:solidFill>
              <a:uFillTx/>
              <a:latin typeface="Calibri"/>
            </a:endParaRPr>
          </a:p>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Consolas"/>
                <a:ea typeface="Consolas"/>
                <a:cs typeface="Consolas"/>
              </a:rPr>
              <a:t> </a:t>
            </a:r>
            <a:r>
              <a:rPr lang="en-US" sz="1800" b="0" i="0" u="none" strike="noStrike" kern="1200" cap="none" spc="0" baseline="0" dirty="0">
                <a:solidFill>
                  <a:srgbClr val="CC0099"/>
                </a:solidFill>
                <a:uFillTx/>
                <a:latin typeface="Consolas"/>
                <a:ea typeface="Consolas"/>
                <a:cs typeface="Consolas"/>
              </a:rPr>
              <a:t>private</a:t>
            </a:r>
            <a:r>
              <a:rPr lang="en-US" sz="1800" b="0" i="0" u="none" strike="noStrike" kern="1200" cap="none" spc="0" baseline="0" dirty="0">
                <a:solidFill>
                  <a:srgbClr val="000000"/>
                </a:solidFill>
                <a:uFillTx/>
                <a:latin typeface="Consolas"/>
                <a:ea typeface="Consolas"/>
                <a:cs typeface="Consolas"/>
              </a:rPr>
              <a:t> String val;</a:t>
            </a:r>
            <a:endParaRPr lang="en-US" sz="1800" b="0" i="0" u="none" strike="noStrike" kern="1200" cap="none" spc="0" baseline="0" dirty="0">
              <a:solidFill>
                <a:srgbClr val="000000"/>
              </a:solidFill>
              <a:uFillTx/>
              <a:latin typeface="Calibri"/>
            </a:endParaRPr>
          </a:p>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0063BE"/>
                </a:solidFill>
                <a:uFillTx/>
                <a:latin typeface="Consolas"/>
                <a:ea typeface="Consolas"/>
                <a:cs typeface="Consolas"/>
              </a:rPr>
              <a:t>@PostConstruct</a:t>
            </a:r>
            <a:endParaRPr lang="en-US" sz="1800" b="0" i="0" u="none" strike="noStrike" kern="1200" cap="none" spc="0" baseline="0" dirty="0">
              <a:solidFill>
                <a:srgbClr val="000000"/>
              </a:solidFill>
              <a:uFillTx/>
              <a:latin typeface="Calibri"/>
            </a:endParaRPr>
          </a:p>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Consolas"/>
                <a:ea typeface="Consolas"/>
                <a:cs typeface="Consolas"/>
              </a:rPr>
              <a:t> </a:t>
            </a:r>
            <a:r>
              <a:rPr lang="en-US" sz="1800" b="0" i="0" u="none" strike="noStrike" kern="1200" cap="none" spc="0" baseline="0" dirty="0">
                <a:solidFill>
                  <a:srgbClr val="CC0099"/>
                </a:solidFill>
                <a:uFillTx/>
                <a:latin typeface="Consolas"/>
                <a:ea typeface="Consolas"/>
                <a:cs typeface="Consolas"/>
              </a:rPr>
              <a:t>public void </a:t>
            </a:r>
            <a:r>
              <a:rPr lang="en-US" sz="1800" b="0" i="0" u="none" strike="noStrike" kern="1200" cap="none" spc="0" baseline="0" dirty="0" err="1">
                <a:solidFill>
                  <a:srgbClr val="000000"/>
                </a:solidFill>
                <a:uFillTx/>
                <a:latin typeface="Consolas"/>
                <a:ea typeface="Consolas"/>
                <a:cs typeface="Consolas"/>
              </a:rPr>
              <a:t>init</a:t>
            </a:r>
            <a:r>
              <a:rPr lang="en-US" sz="1800" b="0" i="0" u="none" strike="noStrike" kern="1200" cap="none" spc="0" baseline="0" dirty="0">
                <a:solidFill>
                  <a:srgbClr val="000000"/>
                </a:solidFill>
                <a:uFillTx/>
                <a:latin typeface="Consolas"/>
                <a:ea typeface="Consolas"/>
                <a:cs typeface="Consolas"/>
              </a:rPr>
              <a:t>(){</a:t>
            </a:r>
            <a:endParaRPr lang="en-US" sz="1800" b="0" i="0" u="none" strike="noStrike" kern="1200" cap="none" spc="0" baseline="0" dirty="0">
              <a:solidFill>
                <a:srgbClr val="000000"/>
              </a:solidFill>
              <a:uFillTx/>
              <a:latin typeface="Calibri"/>
            </a:endParaRPr>
          </a:p>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Consolas"/>
                <a:ea typeface="Consolas"/>
                <a:cs typeface="Consolas"/>
              </a:rPr>
              <a:t>    val = env.getProperty("prop.val1");</a:t>
            </a:r>
            <a:endParaRPr lang="en-US" sz="1800" b="0" i="0" u="none" strike="noStrike" kern="1200" cap="none" spc="0" baseline="0" dirty="0">
              <a:solidFill>
                <a:srgbClr val="000000"/>
              </a:solidFill>
              <a:uFillTx/>
              <a:latin typeface="Calibri"/>
            </a:endParaRPr>
          </a:p>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Consolas"/>
                <a:ea typeface="Consolas"/>
                <a:cs typeface="Consolas"/>
              </a:rPr>
              <a:t>    System.out.println("MyBean2.init() – val:[" + val + "]");</a:t>
            </a:r>
            <a:endParaRPr lang="en-US" sz="1800" b="0" i="0" u="none" strike="noStrike" kern="1200" cap="none" spc="0" baseline="0" dirty="0">
              <a:solidFill>
                <a:srgbClr val="000000"/>
              </a:solidFill>
              <a:uFillTx/>
              <a:latin typeface="Calibri"/>
            </a:endParaRPr>
          </a:p>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Consolas"/>
                <a:ea typeface="Consolas"/>
                <a:cs typeface="Consolas"/>
              </a:rPr>
              <a:t> }</a:t>
            </a:r>
            <a:endParaRPr lang="en-US" sz="1800" b="0" i="0" u="none" strike="noStrike" kern="1200" cap="none" spc="0" baseline="0" dirty="0">
              <a:solidFill>
                <a:srgbClr val="000000"/>
              </a:solidFill>
              <a:uFillTx/>
              <a:latin typeface="Calibri"/>
            </a:endParaRPr>
          </a:p>
        </p:txBody>
      </p:sp>
      <p:sp>
        <p:nvSpPr>
          <p:cNvPr id="8" name="TextBox 10">
            <a:extLst>
              <a:ext uri="{FF2B5EF4-FFF2-40B4-BE49-F238E27FC236}">
                <a16:creationId xmlns:a16="http://schemas.microsoft.com/office/drawing/2014/main" id="{3430767A-5BE3-0832-A5A9-4BE630B321BB}"/>
              </a:ext>
            </a:extLst>
          </p:cNvPr>
          <p:cNvSpPr txBox="1"/>
          <p:nvPr/>
        </p:nvSpPr>
        <p:spPr>
          <a:xfrm>
            <a:off x="4146950" y="1414521"/>
            <a:ext cx="6093616"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273239"/>
                </a:solidFill>
                <a:uFillTx/>
                <a:latin typeface="Nunito" pitchFamily="2"/>
              </a:rPr>
              <a:t>Injecting  Environment resource</a:t>
            </a:r>
            <a:endParaRPr lang="-" sz="2000" b="0" i="0" u="none" strike="noStrike" kern="1200" cap="none" spc="0" baseline="0">
              <a:solidFill>
                <a:srgbClr val="273239"/>
              </a:solidFill>
              <a:uFillTx/>
              <a:latin typeface="Nunito" pitchFamily="2"/>
            </a:endParaRPr>
          </a:p>
        </p:txBody>
      </p:sp>
      <p:sp>
        <p:nvSpPr>
          <p:cNvPr id="9" name="Google Shape;1323;p110">
            <a:extLst>
              <a:ext uri="{FF2B5EF4-FFF2-40B4-BE49-F238E27FC236}">
                <a16:creationId xmlns:a16="http://schemas.microsoft.com/office/drawing/2014/main" id="{C80BE934-352E-F23B-976E-6CE8C9C7BCA6}"/>
              </a:ext>
            </a:extLst>
          </p:cNvPr>
          <p:cNvSpPr txBox="1"/>
          <p:nvPr/>
        </p:nvSpPr>
        <p:spPr>
          <a:xfrm>
            <a:off x="7900077" y="2665037"/>
            <a:ext cx="3939600" cy="1200332"/>
          </a:xfrm>
          <a:prstGeom prst="rect">
            <a:avLst/>
          </a:prstGeom>
          <a:noFill/>
          <a:ln w="9528" cap="flat">
            <a:solidFill>
              <a:srgbClr val="000000"/>
            </a:solidFill>
            <a:prstDash val="solid"/>
            <a:round/>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Consolas"/>
                <a:ea typeface="Consolas"/>
                <a:cs typeface="Consolas"/>
              </a:rPr>
              <a:t>Where properties are defined:</a:t>
            </a:r>
            <a:endParaRPr lang="en-US"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a:solidFill>
                <a:srgbClr val="000000"/>
              </a:solidFill>
              <a:uFillTx/>
              <a:latin typeface="Consolas"/>
              <a:ea typeface="Consolas"/>
              <a:cs typeface="Consolas"/>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Consolas"/>
                <a:ea typeface="Consolas"/>
                <a:cs typeface="Consolas"/>
              </a:rPr>
              <a:t>prop.val1=prop1-VALUE</a:t>
            </a:r>
            <a:endParaRPr lang="en-US"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Consolas"/>
                <a:ea typeface="Consolas"/>
                <a:cs typeface="Consolas"/>
              </a:rPr>
              <a:t>prop.val2=prop2-VALUE</a:t>
            </a:r>
            <a:endParaRPr lang="en-US" sz="1800" b="0" i="0" u="none" strike="noStrike" kern="1200" cap="none" spc="0" baseline="0">
              <a:solidFill>
                <a:srgbClr val="000000"/>
              </a:solidFill>
              <a:uFillTx/>
              <a:latin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18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F0EA9-A97F-CAAA-6A82-2C0AE1CCF837}"/>
              </a:ext>
            </a:extLst>
          </p:cNvPr>
          <p:cNvSpPr txBox="1">
            <a:spLocks noGrp="1"/>
          </p:cNvSpPr>
          <p:nvPr>
            <p:ph type="title"/>
          </p:nvPr>
        </p:nvSpPr>
        <p:spPr>
          <a:xfrm>
            <a:off x="643472" y="623392"/>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480A5DAD-ED98-14C6-464E-C57CF5CA18A8}"/>
              </a:ext>
            </a:extLst>
          </p:cNvPr>
          <p:cNvCxnSpPr/>
          <p:nvPr/>
        </p:nvCxnSpPr>
        <p:spPr>
          <a:xfrm>
            <a:off x="4115229" y="2233376"/>
            <a:ext cx="6601072"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2E5E4DA6-BE66-6291-C390-C5C91ABE5D4F}"/>
              </a:ext>
            </a:extLst>
          </p:cNvPr>
          <p:cNvCxnSpPr/>
          <p:nvPr/>
        </p:nvCxnSpPr>
        <p:spPr>
          <a:xfrm>
            <a:off x="4115229" y="5618905"/>
            <a:ext cx="6577581" cy="0"/>
          </a:xfrm>
          <a:prstGeom prst="straightConnector1">
            <a:avLst/>
          </a:prstGeom>
          <a:noFill/>
          <a:ln w="6345" cap="flat">
            <a:solidFill>
              <a:srgbClr val="4472C4"/>
            </a:solidFill>
            <a:prstDash val="solid"/>
            <a:miter/>
          </a:ln>
        </p:spPr>
      </p:cxnSp>
      <p:sp>
        <p:nvSpPr>
          <p:cNvPr id="5" name="Google Shape;315;p9">
            <a:extLst>
              <a:ext uri="{FF2B5EF4-FFF2-40B4-BE49-F238E27FC236}">
                <a16:creationId xmlns:a16="http://schemas.microsoft.com/office/drawing/2014/main" id="{E7798D7A-2D98-47FD-A5CC-0EC7D509C9E7}"/>
              </a:ext>
            </a:extLst>
          </p:cNvPr>
          <p:cNvSpPr txBox="1"/>
          <p:nvPr/>
        </p:nvSpPr>
        <p:spPr>
          <a:xfrm>
            <a:off x="4007449" y="1869426"/>
            <a:ext cx="3141558" cy="461662"/>
          </a:xfrm>
          <a:prstGeom prst="rect">
            <a:avLst/>
          </a:prstGeom>
          <a:noFill/>
          <a:ln cap="flat">
            <a:noFill/>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dirty="0">
                <a:solidFill>
                  <a:srgbClr val="C55A11"/>
                </a:solidFill>
                <a:uFillTx/>
                <a:latin typeface="var(--font-family-special)"/>
              </a:rPr>
              <a:t>Advantages</a:t>
            </a:r>
          </a:p>
        </p:txBody>
      </p:sp>
      <p:graphicFrame>
        <p:nvGraphicFramePr>
          <p:cNvPr id="6" name="Google Shape;327;p10">
            <a:extLst>
              <a:ext uri="{FF2B5EF4-FFF2-40B4-BE49-F238E27FC236}">
                <a16:creationId xmlns:a16="http://schemas.microsoft.com/office/drawing/2014/main" id="{628417BF-5D42-7335-196C-0A7F8BE7FACA}"/>
              </a:ext>
            </a:extLst>
          </p:cNvPr>
          <p:cNvGraphicFramePr>
            <a:graphicFrameLocks noGrp="1"/>
          </p:cNvGraphicFramePr>
          <p:nvPr>
            <p:extLst>
              <p:ext uri="{D42A27DB-BD31-4B8C-83A1-F6EECF244321}">
                <p14:modId xmlns:p14="http://schemas.microsoft.com/office/powerpoint/2010/main" val="1968203724"/>
              </p:ext>
            </p:extLst>
          </p:nvPr>
        </p:nvGraphicFramePr>
        <p:xfrm>
          <a:off x="4126970" y="2482120"/>
          <a:ext cx="6657562" cy="2834712"/>
        </p:xfrm>
        <a:graphic>
          <a:graphicData uri="http://schemas.openxmlformats.org/drawingml/2006/table">
            <a:tbl>
              <a:tblPr firstRow="1" bandRow="1">
                <a:effectLst/>
              </a:tblPr>
              <a:tblGrid>
                <a:gridCol w="1484930">
                  <a:extLst>
                    <a:ext uri="{9D8B030D-6E8A-4147-A177-3AD203B41FA5}">
                      <a16:colId xmlns:a16="http://schemas.microsoft.com/office/drawing/2014/main" val="1804995726"/>
                    </a:ext>
                  </a:extLst>
                </a:gridCol>
                <a:gridCol w="2814916">
                  <a:extLst>
                    <a:ext uri="{9D8B030D-6E8A-4147-A177-3AD203B41FA5}">
                      <a16:colId xmlns:a16="http://schemas.microsoft.com/office/drawing/2014/main" val="4099516865"/>
                    </a:ext>
                  </a:extLst>
                </a:gridCol>
                <a:gridCol w="2357716">
                  <a:extLst>
                    <a:ext uri="{9D8B030D-6E8A-4147-A177-3AD203B41FA5}">
                      <a16:colId xmlns:a16="http://schemas.microsoft.com/office/drawing/2014/main" val="321113570"/>
                    </a:ext>
                  </a:extLst>
                </a:gridCol>
              </a:tblGrid>
              <a:tr h="310694">
                <a:tc>
                  <a:txBody>
                    <a:bodyPr/>
                    <a:lstStyle/>
                    <a:p>
                      <a:pPr marL="0" marR="0" lvl="0" indent="0" algn="l" rtl="0">
                        <a:spcBef>
                          <a:spcPts val="0"/>
                        </a:spcBef>
                        <a:spcAft>
                          <a:spcPts val="0"/>
                        </a:spcAft>
                        <a:buNone/>
                      </a:pPr>
                      <a:r>
                        <a:rPr lang="en-US" sz="1800" u="none" strike="noStrike" cap="none">
                          <a:solidFill>
                            <a:srgbClr val="000000"/>
                          </a:solidFill>
                          <a:latin typeface="Arial"/>
                          <a:ea typeface="Arial"/>
                          <a:cs typeface="Arial"/>
                        </a:rPr>
                        <a:t>Benefit</a:t>
                      </a:r>
                    </a:p>
                  </a:txBody>
                  <a:tcPr marL="91449" marR="91449" marT="45729" marB="45729">
                    <a:solidFill>
                      <a:srgbClr val="7FC0FF"/>
                    </a:solidFill>
                  </a:tcPr>
                </a:tc>
                <a:tc>
                  <a:txBody>
                    <a:bodyPr/>
                    <a:lstStyle/>
                    <a:p>
                      <a:pPr marL="0" marR="0" lvl="0" indent="0" algn="l" rtl="0">
                        <a:spcBef>
                          <a:spcPts val="0"/>
                        </a:spcBef>
                        <a:spcAft>
                          <a:spcPts val="0"/>
                        </a:spcAft>
                        <a:buNone/>
                      </a:pPr>
                      <a:r>
                        <a:rPr lang="en-US" sz="1800" b="1" dirty="0">
                          <a:solidFill>
                            <a:srgbClr val="000000"/>
                          </a:solidFill>
                          <a:latin typeface="Arial"/>
                          <a:ea typeface="Arial"/>
                          <a:cs typeface="Arial"/>
                        </a:rPr>
                        <a:t>Spring ( MS ,MONO) </a:t>
                      </a:r>
                      <a:endParaRPr lang="en-US" b="1" dirty="0"/>
                    </a:p>
                  </a:txBody>
                  <a:tcPr marL="91449" marR="91449" marT="45729" marB="45729">
                    <a:solidFill>
                      <a:srgbClr val="7FC0FF"/>
                    </a:solidFill>
                  </a:tcPr>
                </a:tc>
                <a:tc>
                  <a:txBody>
                    <a:bodyPr/>
                    <a:lstStyle/>
                    <a:p>
                      <a:pPr marL="0" marR="0" lvl="0" indent="0" algn="l" rtl="0">
                        <a:spcBef>
                          <a:spcPts val="0"/>
                        </a:spcBef>
                        <a:spcAft>
                          <a:spcPts val="0"/>
                        </a:spcAft>
                        <a:buNone/>
                      </a:pPr>
                      <a:r>
                        <a:rPr lang="en-US" sz="1800" b="1" dirty="0">
                          <a:solidFill>
                            <a:srgbClr val="000000"/>
                          </a:solidFill>
                          <a:latin typeface="Arial"/>
                          <a:ea typeface="Arial"/>
                          <a:cs typeface="Arial"/>
                        </a:rPr>
                        <a:t>J2EE (MONO)</a:t>
                      </a:r>
                      <a:endParaRPr lang="en-US" b="1" dirty="0"/>
                    </a:p>
                  </a:txBody>
                  <a:tcPr marL="91449" marR="91449" marT="45729" marB="45729">
                    <a:solidFill>
                      <a:srgbClr val="7FC0FF"/>
                    </a:solidFill>
                  </a:tcPr>
                </a:tc>
                <a:extLst>
                  <a:ext uri="{0D108BD9-81ED-4DB2-BD59-A6C34878D82A}">
                    <a16:rowId xmlns:a16="http://schemas.microsoft.com/office/drawing/2014/main" val="490539094"/>
                  </a:ext>
                </a:extLst>
              </a:tr>
              <a:tr h="0">
                <a:tc>
                  <a:txBody>
                    <a:bodyPr/>
                    <a:lstStyle/>
                    <a:p>
                      <a:pPr marL="0" marR="0" lvl="0" indent="0" algn="l" rtl="0">
                        <a:spcBef>
                          <a:spcPts val="0"/>
                        </a:spcBef>
                        <a:spcAft>
                          <a:spcPts val="0"/>
                        </a:spcAft>
                        <a:buNone/>
                      </a:pPr>
                      <a:r>
                        <a:rPr lang="en-US" sz="1800" dirty="0">
                          <a:solidFill>
                            <a:srgbClr val="000000"/>
                          </a:solidFill>
                        </a:rPr>
                        <a:t>Lightweight</a:t>
                      </a:r>
                    </a:p>
                  </a:txBody>
                  <a:tcPr marL="91449" marR="91449" marT="45729" marB="45729">
                    <a:solidFill>
                      <a:srgbClr val="EFEFEF"/>
                    </a:solidFill>
                  </a:tcPr>
                </a:tc>
                <a:tc>
                  <a:txBody>
                    <a:bodyPr/>
                    <a:lstStyle/>
                    <a:p>
                      <a:pPr marL="0" marR="0" lvl="0" indent="0" algn="l" rtl="0">
                        <a:spcBef>
                          <a:spcPts val="0"/>
                        </a:spcBef>
                        <a:spcAft>
                          <a:spcPts val="0"/>
                        </a:spcAft>
                        <a:buNone/>
                      </a:pPr>
                      <a:r>
                        <a:rPr lang="en-US" sz="1800" dirty="0"/>
                        <a:t>basic version of spring framework is around 2MB</a:t>
                      </a:r>
                    </a:p>
                  </a:txBody>
                  <a:tcPr marL="91449" marR="91449" marT="45729" marB="45729">
                    <a:solidFill>
                      <a:srgbClr val="EFEFEF"/>
                    </a:solidFill>
                  </a:tcPr>
                </a:tc>
                <a:tc>
                  <a:txBody>
                    <a:bodyPr/>
                    <a:lstStyle/>
                    <a:p>
                      <a:pPr marL="0" marR="0" lvl="0" indent="0" algn="l" rtl="0">
                        <a:spcBef>
                          <a:spcPts val="0"/>
                        </a:spcBef>
                        <a:spcAft>
                          <a:spcPts val="0"/>
                        </a:spcAft>
                        <a:buNone/>
                      </a:pPr>
                      <a:r>
                        <a:rPr lang="en-US" sz="1800" dirty="0"/>
                        <a:t>Basic WebLogic version is around 800MB.</a:t>
                      </a:r>
                    </a:p>
                  </a:txBody>
                  <a:tcPr marL="91449" marR="91449" marT="45729" marB="45729">
                    <a:solidFill>
                      <a:srgbClr val="EFEFEF"/>
                    </a:solidFill>
                  </a:tcPr>
                </a:tc>
                <a:extLst>
                  <a:ext uri="{0D108BD9-81ED-4DB2-BD59-A6C34878D82A}">
                    <a16:rowId xmlns:a16="http://schemas.microsoft.com/office/drawing/2014/main" val="1021094442"/>
                  </a:ext>
                </a:extLst>
              </a:tr>
              <a:tr h="1009735">
                <a:tc>
                  <a:txBody>
                    <a:bodyPr/>
                    <a:lstStyle/>
                    <a:p>
                      <a:pPr marL="0" marR="0" lvl="0" indent="0" algn="l" rtl="0">
                        <a:spcBef>
                          <a:spcPts val="0"/>
                        </a:spcBef>
                        <a:spcAft>
                          <a:spcPts val="0"/>
                        </a:spcAft>
                        <a:buNone/>
                      </a:pPr>
                      <a:r>
                        <a:rPr lang="en-US" sz="1800" dirty="0">
                          <a:solidFill>
                            <a:srgbClr val="000000"/>
                          </a:solidFill>
                        </a:rPr>
                        <a:t>Open source </a:t>
                      </a:r>
                    </a:p>
                  </a:txBody>
                  <a:tcPr marL="91449" marR="91449" marT="45729" marB="45729">
                    <a:solidFill>
                      <a:srgbClr val="D8D8D8"/>
                    </a:solidFill>
                  </a:tcPr>
                </a:tc>
                <a:tc>
                  <a:txBody>
                    <a:bodyPr/>
                    <a:lstStyle/>
                    <a:p>
                      <a:pPr marL="0" marR="0" lvl="0" indent="0" algn="l" rtl="0">
                        <a:spcBef>
                          <a:spcPts val="0"/>
                        </a:spcBef>
                        <a:spcAft>
                          <a:spcPts val="0"/>
                        </a:spcAft>
                        <a:buNone/>
                      </a:pPr>
                      <a:r>
                        <a:rPr lang="en-US" sz="1800" dirty="0"/>
                        <a:t>Yes-Spring became the most popular technology to develop Java Enterprise Application</a:t>
                      </a:r>
                    </a:p>
                  </a:txBody>
                  <a:tcPr marL="91449" marR="91449" marT="45729" marB="45729">
                    <a:solidFill>
                      <a:srgbClr val="D8D8D8"/>
                    </a:solidFill>
                  </a:tcPr>
                </a:tc>
                <a:tc>
                  <a:txBody>
                    <a:bodyPr/>
                    <a:lstStyle/>
                    <a:p>
                      <a:pPr marL="0" marR="0" lvl="0" indent="0" algn="l" rtl="0">
                        <a:spcBef>
                          <a:spcPts val="0"/>
                        </a:spcBef>
                        <a:spcAft>
                          <a:spcPts val="0"/>
                        </a:spcAft>
                        <a:buNone/>
                      </a:pPr>
                      <a:r>
                        <a:rPr lang="en-US" sz="1800" dirty="0"/>
                        <a:t>No- is disappearing from the market</a:t>
                      </a:r>
                    </a:p>
                  </a:txBody>
                  <a:tcPr marL="91449" marR="91449" marT="45729" marB="45729">
                    <a:solidFill>
                      <a:srgbClr val="D8D8D8"/>
                    </a:solidFill>
                  </a:tcPr>
                </a:tc>
                <a:extLst>
                  <a:ext uri="{0D108BD9-81ED-4DB2-BD59-A6C34878D82A}">
                    <a16:rowId xmlns:a16="http://schemas.microsoft.com/office/drawing/2014/main" val="880838167"/>
                  </a:ext>
                </a:extLst>
              </a:tr>
              <a:tr h="310694">
                <a:tc>
                  <a:txBody>
                    <a:bodyPr/>
                    <a:lstStyle/>
                    <a:p>
                      <a:pPr marL="0" marR="0" lvl="0" indent="0" algn="l" rtl="0">
                        <a:spcBef>
                          <a:spcPts val="0"/>
                        </a:spcBef>
                        <a:spcAft>
                          <a:spcPts val="0"/>
                        </a:spcAft>
                        <a:buNone/>
                      </a:pPr>
                      <a:r>
                        <a:rPr lang="en-US" sz="1800" dirty="0">
                          <a:solidFill>
                            <a:srgbClr val="000000"/>
                          </a:solidFill>
                        </a:rPr>
                        <a:t>cost</a:t>
                      </a:r>
                    </a:p>
                  </a:txBody>
                  <a:tcPr marL="91449" marR="91449" marT="45729" marB="45729">
                    <a:solidFill>
                      <a:srgbClr val="F2F2F2"/>
                    </a:solidFill>
                  </a:tcPr>
                </a:tc>
                <a:tc>
                  <a:txBody>
                    <a:bodyPr/>
                    <a:lstStyle/>
                    <a:p>
                      <a:pPr marL="0" marR="0" lvl="0" indent="0" algn="l" rtl="0">
                        <a:spcBef>
                          <a:spcPts val="0"/>
                        </a:spcBef>
                        <a:spcAft>
                          <a:spcPts val="0"/>
                        </a:spcAft>
                        <a:buNone/>
                      </a:pPr>
                      <a:r>
                        <a:rPr lang="en-US" sz="1800" dirty="0"/>
                        <a:t>Free</a:t>
                      </a:r>
                    </a:p>
                  </a:txBody>
                  <a:tcPr marL="91449" marR="91449" marT="45729" marB="45729">
                    <a:solidFill>
                      <a:srgbClr val="F2F2F2"/>
                    </a:solidFill>
                  </a:tcPr>
                </a:tc>
                <a:tc>
                  <a:txBody>
                    <a:bodyPr/>
                    <a:lstStyle/>
                    <a:p>
                      <a:pPr marL="0" marR="0" lvl="0" indent="0" algn="l" rtl="0">
                        <a:spcBef>
                          <a:spcPts val="0"/>
                        </a:spcBef>
                        <a:spcAft>
                          <a:spcPts val="0"/>
                        </a:spcAft>
                        <a:buNone/>
                      </a:pPr>
                      <a:r>
                        <a:rPr lang="en-US" sz="1800" dirty="0"/>
                        <a:t> 200$ - 500$</a:t>
                      </a:r>
                    </a:p>
                  </a:txBody>
                  <a:tcPr marL="91449" marR="91449" marT="45729" marB="45729">
                    <a:solidFill>
                      <a:srgbClr val="F2F2F2"/>
                    </a:solidFill>
                  </a:tcPr>
                </a:tc>
                <a:extLst>
                  <a:ext uri="{0D108BD9-81ED-4DB2-BD59-A6C34878D82A}">
                    <a16:rowId xmlns:a16="http://schemas.microsoft.com/office/drawing/2014/main" val="1481919189"/>
                  </a:ext>
                </a:extLst>
              </a:tr>
            </a:tbl>
          </a:graphicData>
        </a:graphic>
      </p:graphicFrame>
      <p:sp>
        <p:nvSpPr>
          <p:cNvPr id="7" name="Rectangle 6">
            <a:extLst>
              <a:ext uri="{FF2B5EF4-FFF2-40B4-BE49-F238E27FC236}">
                <a16:creationId xmlns:a16="http://schemas.microsoft.com/office/drawing/2014/main" id="{7A0C757B-E9E8-5F83-D29B-4F8FF69132A5}"/>
              </a:ext>
            </a:extLst>
          </p:cNvPr>
          <p:cNvSpPr/>
          <p:nvPr/>
        </p:nvSpPr>
        <p:spPr>
          <a:xfrm>
            <a:off x="1142286" y="3136611"/>
            <a:ext cx="2366357"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Introduction </a:t>
            </a:r>
            <a:endParaRPr lang="en-US" sz="3200" b="0" i="0" u="none" strike="noStrike" kern="1200" cap="none" spc="0" baseline="0">
              <a:solidFill>
                <a:srgbClr val="000000"/>
              </a:solidFill>
              <a:uFillTx/>
              <a:latin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22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3337F-10E5-2CFA-EDDC-A1E83A699135}"/>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5A8196B2-6DEE-2608-8C66-E9633331721C}"/>
              </a:ext>
            </a:extLst>
          </p:cNvPr>
          <p:cNvCxnSpPr/>
          <p:nvPr/>
        </p:nvCxnSpPr>
        <p:spPr>
          <a:xfrm>
            <a:off x="4490371" y="1402122"/>
            <a:ext cx="6601081"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6A7CDFA1-3601-9C74-5626-A7FF35428434}"/>
              </a:ext>
            </a:extLst>
          </p:cNvPr>
          <p:cNvCxnSpPr/>
          <p:nvPr/>
        </p:nvCxnSpPr>
        <p:spPr>
          <a:xfrm>
            <a:off x="4696989" y="6669249"/>
            <a:ext cx="6577581" cy="0"/>
          </a:xfrm>
          <a:prstGeom prst="straightConnector1">
            <a:avLst/>
          </a:prstGeom>
          <a:noFill/>
          <a:ln w="6345" cap="flat">
            <a:solidFill>
              <a:srgbClr val="4472C4"/>
            </a:solidFill>
            <a:prstDash val="solid"/>
            <a:miter/>
          </a:ln>
        </p:spPr>
      </p:cxnSp>
      <p:sp>
        <p:nvSpPr>
          <p:cNvPr id="5" name="TextBox 7">
            <a:extLst>
              <a:ext uri="{FF2B5EF4-FFF2-40B4-BE49-F238E27FC236}">
                <a16:creationId xmlns:a16="http://schemas.microsoft.com/office/drawing/2014/main" id="{C50828F3-3180-BF2C-56A0-285E08E56A18}"/>
              </a:ext>
            </a:extLst>
          </p:cNvPr>
          <p:cNvSpPr txBox="1"/>
          <p:nvPr/>
        </p:nvSpPr>
        <p:spPr>
          <a:xfrm>
            <a:off x="4500036" y="737756"/>
            <a:ext cx="2077251"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1200" cap="none" spc="0" baseline="0">
                <a:solidFill>
                  <a:srgbClr val="ED7D31"/>
                </a:solidFill>
                <a:uFillTx/>
                <a:latin typeface="Consolas"/>
              </a:rPr>
              <a:t>Properties</a:t>
            </a:r>
          </a:p>
        </p:txBody>
      </p:sp>
      <p:sp>
        <p:nvSpPr>
          <p:cNvPr id="6" name="TextBox 9">
            <a:extLst>
              <a:ext uri="{FF2B5EF4-FFF2-40B4-BE49-F238E27FC236}">
                <a16:creationId xmlns:a16="http://schemas.microsoft.com/office/drawing/2014/main" id="{BBD6C0EB-DC5F-DEC2-C6E2-2D87429536F4}"/>
              </a:ext>
            </a:extLst>
          </p:cNvPr>
          <p:cNvSpPr txBox="1"/>
          <p:nvPr/>
        </p:nvSpPr>
        <p:spPr>
          <a:xfrm>
            <a:off x="4490371" y="1619823"/>
            <a:ext cx="6990807" cy="492442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2000" b="0" i="0" u="none" strike="noStrike" kern="1200" cap="none" spc="0" baseline="0" dirty="0">
                <a:solidFill>
                  <a:srgbClr val="0063BE"/>
                </a:solidFill>
                <a:uFillTx/>
                <a:latin typeface="Consolas"/>
                <a:ea typeface="Consolas"/>
                <a:cs typeface="Consolas"/>
              </a:rPr>
              <a:t>@Configuration</a:t>
            </a:r>
            <a:endParaRPr lang="en-US" sz="2800" b="0" i="0" u="none" strike="noStrike" kern="1200" cap="none" spc="0" baseline="0" dirty="0">
              <a:solidFill>
                <a:srgbClr val="000000"/>
              </a:solidFill>
              <a:uFillTx/>
              <a:latin typeface="Calibri"/>
            </a:endParaRPr>
          </a:p>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2000" b="0" i="0" u="none" strike="noStrike" kern="1200" cap="none" spc="0" baseline="0" dirty="0">
                <a:solidFill>
                  <a:srgbClr val="0063BE"/>
                </a:solidFill>
                <a:uFillTx/>
                <a:latin typeface="Consolas"/>
                <a:ea typeface="Consolas"/>
                <a:cs typeface="Consolas"/>
              </a:rPr>
              <a:t>@PropertySources( {</a:t>
            </a:r>
            <a:endParaRPr lang="en-US" sz="2800" b="0" i="0" u="none" strike="noStrike" kern="1200" cap="none" spc="0" baseline="0" dirty="0">
              <a:solidFill>
                <a:srgbClr val="000000"/>
              </a:solidFill>
              <a:uFillTx/>
              <a:latin typeface="Calibri"/>
            </a:endParaRPr>
          </a:p>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2000" b="0" i="0" u="none" strike="noStrike" kern="1200" cap="none" spc="0" baseline="0" dirty="0">
                <a:solidFill>
                  <a:srgbClr val="0063BE"/>
                </a:solidFill>
                <a:uFillTx/>
                <a:latin typeface="Consolas"/>
                <a:ea typeface="Consolas"/>
                <a:cs typeface="Consolas"/>
              </a:rPr>
              <a:t>    @PropertySource("classpath:proj1.properties"),</a:t>
            </a:r>
            <a:endParaRPr lang="en-US" sz="2800" b="0" i="0" u="none" strike="noStrike" kern="1200" cap="none" spc="0" baseline="0" dirty="0">
              <a:solidFill>
                <a:srgbClr val="000000"/>
              </a:solidFill>
              <a:uFillTx/>
              <a:latin typeface="Calibri"/>
            </a:endParaRPr>
          </a:p>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2000" b="0" i="0" u="none" strike="noStrike" kern="1200" cap="none" spc="0" baseline="0" dirty="0">
                <a:solidFill>
                  <a:srgbClr val="0063BE"/>
                </a:solidFill>
                <a:uFillTx/>
                <a:latin typeface="Consolas"/>
                <a:ea typeface="Consolas"/>
                <a:cs typeface="Consolas"/>
              </a:rPr>
              <a:t>    @PropertySource("classpath:proj2.properties")}) </a:t>
            </a:r>
            <a:endParaRPr lang="en-US" sz="2800" b="0" i="0" u="none" strike="noStrike" kern="1200" cap="none" spc="0" baseline="0" dirty="0">
              <a:solidFill>
                <a:srgbClr val="000000"/>
              </a:solidFill>
              <a:uFillTx/>
              <a:latin typeface="Calibri"/>
            </a:endParaRPr>
          </a:p>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2000" b="0" i="0" u="none" strike="noStrike" kern="1200" cap="none" spc="0" baseline="0" dirty="0">
                <a:solidFill>
                  <a:srgbClr val="3F3F3F"/>
                </a:solidFill>
                <a:uFillTx/>
                <a:latin typeface="Consolas"/>
                <a:ea typeface="Consolas"/>
                <a:cs typeface="Consolas"/>
              </a:rPr>
              <a:t>public class </a:t>
            </a:r>
            <a:r>
              <a:rPr lang="en-US" sz="2000" b="0" i="0" u="none" strike="noStrike" kern="1200" cap="none" spc="0" baseline="0" dirty="0" err="1">
                <a:solidFill>
                  <a:srgbClr val="3F3F3F"/>
                </a:solidFill>
                <a:uFillTx/>
                <a:latin typeface="Consolas"/>
                <a:ea typeface="Consolas"/>
                <a:cs typeface="Consolas"/>
              </a:rPr>
              <a:t>SpringConfig</a:t>
            </a:r>
            <a:r>
              <a:rPr lang="en-US" sz="2000" b="0" i="0" u="none" strike="noStrike" kern="1200" cap="none" spc="0" baseline="0" dirty="0">
                <a:solidFill>
                  <a:srgbClr val="3F3F3F"/>
                </a:solidFill>
                <a:uFillTx/>
                <a:latin typeface="Consolas"/>
                <a:ea typeface="Consolas"/>
                <a:cs typeface="Consolas"/>
              </a:rPr>
              <a:t> {</a:t>
            </a:r>
            <a:endParaRPr lang="en-US" sz="2800" b="0" i="0" u="none" strike="noStrike" kern="1200" cap="none" spc="0" baseline="0" dirty="0">
              <a:solidFill>
                <a:srgbClr val="000000"/>
              </a:solidFill>
              <a:uFillTx/>
              <a:latin typeface="Calibri"/>
            </a:endParaRPr>
          </a:p>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2000" b="0" i="0" u="none" strike="noStrike" kern="1200" cap="none" spc="0" baseline="0" dirty="0">
                <a:solidFill>
                  <a:srgbClr val="0063BE"/>
                </a:solidFill>
                <a:uFillTx/>
                <a:latin typeface="Consolas"/>
                <a:ea typeface="Consolas"/>
                <a:cs typeface="Consolas"/>
              </a:rPr>
              <a:t>@Bean</a:t>
            </a:r>
            <a:endParaRPr lang="en-US" sz="2800" b="0" i="0" u="none" strike="noStrike" kern="1200" cap="none" spc="0" baseline="0" dirty="0">
              <a:solidFill>
                <a:srgbClr val="000000"/>
              </a:solidFill>
              <a:uFillTx/>
              <a:latin typeface="Calibri"/>
            </a:endParaRPr>
          </a:p>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2000" b="0" i="0" u="none" strike="noStrike" kern="1200" cap="none" spc="0" baseline="0" dirty="0">
                <a:solidFill>
                  <a:srgbClr val="3F3F3F"/>
                </a:solidFill>
                <a:uFillTx/>
                <a:latin typeface="Consolas"/>
                <a:ea typeface="Consolas"/>
                <a:cs typeface="Consolas"/>
              </a:rPr>
              <a:t>    </a:t>
            </a:r>
            <a:r>
              <a:rPr lang="en-US" sz="2000" b="0" i="0" u="none" strike="noStrike" kern="1200" cap="none" spc="0" baseline="0" dirty="0">
                <a:solidFill>
                  <a:srgbClr val="CC0099"/>
                </a:solidFill>
                <a:uFillTx/>
                <a:latin typeface="Consolas"/>
                <a:ea typeface="Consolas"/>
                <a:cs typeface="Consolas"/>
              </a:rPr>
              <a:t>public</a:t>
            </a:r>
            <a:r>
              <a:rPr lang="en-US" sz="2000" b="0" i="0" u="none" strike="noStrike" kern="1200" cap="none" spc="0" baseline="0" dirty="0">
                <a:solidFill>
                  <a:srgbClr val="3F3F3F"/>
                </a:solidFill>
                <a:uFillTx/>
                <a:latin typeface="Consolas"/>
                <a:ea typeface="Consolas"/>
                <a:cs typeface="Consolas"/>
              </a:rPr>
              <a:t> </a:t>
            </a:r>
            <a:r>
              <a:rPr lang="en-US" sz="2000" b="0" i="0" u="none" strike="noStrike" kern="1200" cap="none" spc="0" baseline="0" dirty="0" err="1">
                <a:solidFill>
                  <a:srgbClr val="3F3F3F"/>
                </a:solidFill>
                <a:uFillTx/>
                <a:latin typeface="Consolas"/>
                <a:ea typeface="Consolas"/>
                <a:cs typeface="Consolas"/>
              </a:rPr>
              <a:t>PropertySourcesPlaceholderConfigurer</a:t>
            </a:r>
            <a:r>
              <a:rPr lang="en-US" sz="2000" b="0" i="0" u="none" strike="noStrike" kern="1200" cap="none" spc="0" baseline="0" dirty="0">
                <a:solidFill>
                  <a:srgbClr val="3F3F3F"/>
                </a:solidFill>
                <a:uFillTx/>
                <a:latin typeface="Consolas"/>
                <a:ea typeface="Consolas"/>
                <a:cs typeface="Consolas"/>
              </a:rPr>
              <a:t> </a:t>
            </a:r>
            <a:r>
              <a:rPr lang="en-US" sz="2000" b="0" i="0" u="none" strike="noStrike" kern="1200" cap="none" spc="0" baseline="0" dirty="0" err="1">
                <a:solidFill>
                  <a:srgbClr val="3F3F3F"/>
                </a:solidFill>
                <a:uFillTx/>
                <a:latin typeface="Consolas"/>
                <a:ea typeface="Consolas"/>
                <a:cs typeface="Consolas"/>
              </a:rPr>
              <a:t>ppc</a:t>
            </a:r>
            <a:r>
              <a:rPr lang="en-US" sz="2000" b="0" i="0" u="none" strike="noStrike" kern="1200" cap="none" spc="0" baseline="0" dirty="0">
                <a:solidFill>
                  <a:srgbClr val="3F3F3F"/>
                </a:solidFill>
                <a:uFillTx/>
                <a:latin typeface="Consolas"/>
                <a:ea typeface="Consolas"/>
                <a:cs typeface="Consolas"/>
              </a:rPr>
              <a:t>() </a:t>
            </a:r>
            <a:r>
              <a:rPr lang="en-US" sz="2000" b="0" i="0" u="none" strike="noStrike" kern="1200" cap="none" spc="0" baseline="0" dirty="0">
                <a:solidFill>
                  <a:srgbClr val="CC0099"/>
                </a:solidFill>
                <a:uFillTx/>
                <a:latin typeface="Consolas"/>
                <a:ea typeface="Consolas"/>
                <a:cs typeface="Consolas"/>
              </a:rPr>
              <a:t>throws </a:t>
            </a:r>
            <a:r>
              <a:rPr lang="en-US" sz="2000" b="0" i="0" u="none" strike="noStrike" kern="1200" cap="none" spc="0" baseline="0" dirty="0" err="1">
                <a:solidFill>
                  <a:srgbClr val="3F3F3F"/>
                </a:solidFill>
                <a:uFillTx/>
                <a:latin typeface="Consolas"/>
                <a:ea typeface="Consolas"/>
                <a:cs typeface="Consolas"/>
              </a:rPr>
              <a:t>IOException</a:t>
            </a:r>
            <a:r>
              <a:rPr lang="en-US" sz="2000" b="0" i="0" u="none" strike="noStrike" kern="1200" cap="none" spc="0" baseline="0" dirty="0">
                <a:solidFill>
                  <a:srgbClr val="3F3F3F"/>
                </a:solidFill>
                <a:uFillTx/>
                <a:latin typeface="Consolas"/>
                <a:ea typeface="Consolas"/>
                <a:cs typeface="Consolas"/>
              </a:rPr>
              <a:t> {</a:t>
            </a:r>
            <a:endParaRPr lang="en-US" sz="2800" b="0" i="0" u="none" strike="noStrike" kern="1200" cap="none" spc="0" baseline="0" dirty="0">
              <a:solidFill>
                <a:srgbClr val="000000"/>
              </a:solidFill>
              <a:uFillTx/>
              <a:latin typeface="Calibri"/>
            </a:endParaRPr>
          </a:p>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2000" b="1" i="0" u="none" strike="noStrike" kern="1200" cap="none" spc="0" baseline="0" dirty="0">
                <a:solidFill>
                  <a:srgbClr val="3F3F3F"/>
                </a:solidFill>
                <a:uFillTx/>
                <a:latin typeface="Consolas"/>
                <a:ea typeface="Consolas"/>
                <a:cs typeface="Consolas"/>
              </a:rPr>
              <a:t>        </a:t>
            </a:r>
            <a:r>
              <a:rPr lang="en-US" sz="2000" b="0" i="1" u="none" strike="noStrike" kern="1200" cap="none" spc="0" baseline="0" dirty="0">
                <a:solidFill>
                  <a:srgbClr val="CC0099"/>
                </a:solidFill>
                <a:uFillTx/>
                <a:latin typeface="Consolas"/>
                <a:ea typeface="Consolas"/>
                <a:cs typeface="Consolas"/>
              </a:rPr>
              <a:t>return</a:t>
            </a:r>
            <a:r>
              <a:rPr lang="en-US" sz="2000" b="0" i="1" u="none" strike="noStrike" kern="1200" cap="none" spc="0" baseline="0" dirty="0">
                <a:solidFill>
                  <a:srgbClr val="3F3F3F"/>
                </a:solidFill>
                <a:uFillTx/>
                <a:latin typeface="Consolas"/>
                <a:ea typeface="Consolas"/>
                <a:cs typeface="Consolas"/>
              </a:rPr>
              <a:t> </a:t>
            </a:r>
            <a:r>
              <a:rPr lang="en-US" sz="2000" b="0" i="1" u="none" strike="noStrike" kern="1200" cap="none" spc="0" baseline="0" dirty="0">
                <a:solidFill>
                  <a:srgbClr val="CC0099"/>
                </a:solidFill>
                <a:uFillTx/>
                <a:latin typeface="Consolas"/>
                <a:ea typeface="Consolas"/>
                <a:cs typeface="Consolas"/>
              </a:rPr>
              <a:t>new</a:t>
            </a:r>
            <a:r>
              <a:rPr lang="en-US" sz="2000" b="0" i="1" u="none" strike="noStrike" kern="1200" cap="none" spc="0" baseline="0" dirty="0">
                <a:solidFill>
                  <a:srgbClr val="3F3F3F"/>
                </a:solidFill>
                <a:uFillTx/>
                <a:latin typeface="Consolas"/>
                <a:ea typeface="Consolas"/>
                <a:cs typeface="Consolas"/>
              </a:rPr>
              <a:t> </a:t>
            </a:r>
            <a:r>
              <a:rPr lang="en-US" sz="2000" b="0" i="1" u="none" strike="noStrike" kern="1200" cap="none" spc="0" baseline="0" dirty="0" err="1">
                <a:solidFill>
                  <a:srgbClr val="3F3F3F"/>
                </a:solidFill>
                <a:uFillTx/>
                <a:latin typeface="Consolas"/>
                <a:ea typeface="Consolas"/>
                <a:cs typeface="Consolas"/>
              </a:rPr>
              <a:t>PropertySourcesPlaceholderConfigurer</a:t>
            </a:r>
            <a:r>
              <a:rPr lang="en-US" sz="2000" b="0" i="1" u="none" strike="noStrike" kern="1200" cap="none" spc="0" baseline="0" dirty="0">
                <a:solidFill>
                  <a:srgbClr val="3F3F3F"/>
                </a:solidFill>
                <a:uFillTx/>
                <a:latin typeface="Consolas"/>
                <a:ea typeface="Consolas"/>
                <a:cs typeface="Consolas"/>
              </a:rPr>
              <a:t>();}</a:t>
            </a:r>
            <a:endParaRPr lang="en-US" sz="2800" b="0" i="0" u="none" strike="noStrike" kern="1200" cap="none" spc="0" baseline="0" dirty="0">
              <a:solidFill>
                <a:srgbClr val="000000"/>
              </a:solidFill>
              <a:uFillTx/>
              <a:latin typeface="Calibri"/>
            </a:endParaRPr>
          </a:p>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2000" b="0" i="1" u="none" strike="noStrike" kern="1200" cap="none" spc="0" baseline="0" dirty="0">
                <a:solidFill>
                  <a:srgbClr val="3F3F3F"/>
                </a:solidFill>
                <a:uFillTx/>
                <a:latin typeface="Consolas"/>
                <a:ea typeface="Consolas"/>
                <a:cs typeface="Consolas"/>
              </a:rPr>
              <a:t>}</a:t>
            </a:r>
            <a:endParaRPr lang="en-US" sz="2800" b="0" i="0" u="none" strike="noStrike" kern="1200" cap="none" spc="0" baseline="0" dirty="0">
              <a:solidFill>
                <a:srgbClr val="000000"/>
              </a:solidFill>
              <a:uFillTx/>
              <a:latin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33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3BBD2-B7D6-C54A-1003-4AAEB9BBF903}"/>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9E948BE1-27AC-7684-6F67-8F9F56F4399B}"/>
              </a:ext>
            </a:extLst>
          </p:cNvPr>
          <p:cNvCxnSpPr/>
          <p:nvPr/>
        </p:nvCxnSpPr>
        <p:spPr>
          <a:xfrm>
            <a:off x="4153908" y="2180432"/>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3D96D9A0-4638-1FFF-D22B-324F2741C71D}"/>
              </a:ext>
            </a:extLst>
          </p:cNvPr>
          <p:cNvCxnSpPr/>
          <p:nvPr/>
        </p:nvCxnSpPr>
        <p:spPr>
          <a:xfrm>
            <a:off x="4153908" y="5605043"/>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C95A9D1F-B4F1-18EF-C6FF-A59A4DA7A1A3}"/>
              </a:ext>
            </a:extLst>
          </p:cNvPr>
          <p:cNvSpPr/>
          <p:nvPr/>
        </p:nvSpPr>
        <p:spPr>
          <a:xfrm>
            <a:off x="5182608" y="3429018"/>
            <a:ext cx="3847091" cy="1015660"/>
          </a:xfrm>
          <a:prstGeom prst="rect">
            <a:avLst/>
          </a:prstGeom>
          <a:noFill/>
          <a:ln w="9528" cap="flat">
            <a:solidFill>
              <a:srgbClr val="C55A11"/>
            </a:solid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6000" b="0" i="0" u="none" strike="noStrike" kern="0" cap="none" spc="0" baseline="0">
                <a:solidFill>
                  <a:srgbClr val="000000"/>
                </a:solidFill>
                <a:uFillTx/>
                <a:latin typeface="Calibri"/>
              </a:rPr>
              <a:t>Spring Boot</a:t>
            </a:r>
            <a:endParaRPr lang="en-US" sz="6000" b="0" i="0" u="none" strike="noStrike" kern="1200" cap="none" spc="0" baseline="0">
              <a:solidFill>
                <a:srgbClr val="000000"/>
              </a:solidFill>
              <a:uFillTx/>
              <a:latin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23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3C700-3F7D-A3C7-2131-11EF1481679E}"/>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B142A833-5014-64FE-6D8D-6A4987456D31}"/>
              </a:ext>
            </a:extLst>
          </p:cNvPr>
          <p:cNvCxnSpPr/>
          <p:nvPr/>
        </p:nvCxnSpPr>
        <p:spPr>
          <a:xfrm>
            <a:off x="4507589" y="2228831"/>
            <a:ext cx="6601072"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DB5E4873-C76D-ACE6-16A4-2F64F9E56C46}"/>
              </a:ext>
            </a:extLst>
          </p:cNvPr>
          <p:cNvCxnSpPr/>
          <p:nvPr/>
        </p:nvCxnSpPr>
        <p:spPr>
          <a:xfrm>
            <a:off x="4507589" y="5705444"/>
            <a:ext cx="6577581" cy="0"/>
          </a:xfrm>
          <a:prstGeom prst="straightConnector1">
            <a:avLst/>
          </a:prstGeom>
          <a:noFill/>
          <a:ln w="6345" cap="flat">
            <a:solidFill>
              <a:srgbClr val="4472C4"/>
            </a:solidFill>
            <a:prstDash val="solid"/>
            <a:miter/>
          </a:ln>
        </p:spPr>
      </p:cxnSp>
      <p:sp>
        <p:nvSpPr>
          <p:cNvPr id="5" name="TextBox 7">
            <a:extLst>
              <a:ext uri="{FF2B5EF4-FFF2-40B4-BE49-F238E27FC236}">
                <a16:creationId xmlns:a16="http://schemas.microsoft.com/office/drawing/2014/main" id="{5D7FDBD8-87AF-5D40-BDCC-5504A0A5EB3A}"/>
              </a:ext>
            </a:extLst>
          </p:cNvPr>
          <p:cNvSpPr txBox="1"/>
          <p:nvPr/>
        </p:nvSpPr>
        <p:spPr>
          <a:xfrm>
            <a:off x="4507589" y="1734991"/>
            <a:ext cx="6093232"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a:solidFill>
                  <a:srgbClr val="C55A11"/>
                </a:solidFill>
                <a:uFillTx/>
                <a:latin typeface="var(--font-family-special)"/>
              </a:rPr>
              <a:t>Spring Boot</a:t>
            </a:r>
          </a:p>
        </p:txBody>
      </p:sp>
      <p:sp>
        <p:nvSpPr>
          <p:cNvPr id="6" name="Google Shape;1783;p160">
            <a:extLst>
              <a:ext uri="{FF2B5EF4-FFF2-40B4-BE49-F238E27FC236}">
                <a16:creationId xmlns:a16="http://schemas.microsoft.com/office/drawing/2014/main" id="{67F90626-C336-D009-852B-48285289816F}"/>
              </a:ext>
            </a:extLst>
          </p:cNvPr>
          <p:cNvSpPr txBox="1"/>
          <p:nvPr/>
        </p:nvSpPr>
        <p:spPr>
          <a:xfrm>
            <a:off x="4339815" y="2754849"/>
            <a:ext cx="7136645" cy="2154426"/>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000"/>
              </a:lnSpc>
              <a:spcBef>
                <a:spcPts val="1200"/>
              </a:spcBef>
              <a:spcAft>
                <a:spcPts val="0"/>
              </a:spcAft>
              <a:buSzPts val="2400"/>
              <a:buFont typeface="Arial" pitchFamily="34"/>
              <a:buChar char="•"/>
              <a:tabLst/>
              <a:defRPr sz="1800" b="0" i="0" u="none" strike="noStrike" kern="0" cap="none" spc="0" baseline="0">
                <a:solidFill>
                  <a:srgbClr val="000000"/>
                </a:solidFill>
                <a:uFillTx/>
              </a:defRPr>
            </a:pPr>
            <a:r>
              <a:rPr lang="en-US" sz="2000" b="0" i="0" u="none" strike="noStrike" kern="1200" cap="none" spc="0" baseline="0">
                <a:solidFill>
                  <a:srgbClr val="273239"/>
                </a:solidFill>
                <a:uFillTx/>
                <a:latin typeface="Nunito" pitchFamily="2"/>
              </a:rPr>
              <a:t>Spring Boot provides a good platform for Java developers to develop a stand-alone and production-grade spring application that you can just run. </a:t>
            </a:r>
          </a:p>
          <a:p>
            <a:pPr marL="228600" marR="0" lvl="0" indent="-228600" algn="l" defTabSz="914400" rtl="0" fontAlgn="auto" hangingPunct="1">
              <a:lnSpc>
                <a:spcPct val="90000"/>
              </a:lnSpc>
              <a:spcBef>
                <a:spcPts val="1200"/>
              </a:spcBef>
              <a:spcAft>
                <a:spcPts val="0"/>
              </a:spcAft>
              <a:buSzPts val="2400"/>
              <a:buFont typeface="Arial" pitchFamily="34"/>
              <a:buChar char="•"/>
              <a:tabLst/>
              <a:defRPr sz="1800" b="0" i="0" u="none" strike="noStrike" kern="0" cap="none" spc="0" baseline="0">
                <a:solidFill>
                  <a:srgbClr val="000000"/>
                </a:solidFill>
                <a:uFillTx/>
              </a:defRPr>
            </a:pPr>
            <a:endParaRPr lang="en-US" sz="2000" b="0" i="0" u="none" strike="noStrike" kern="1200" cap="none" spc="0" baseline="0">
              <a:solidFill>
                <a:srgbClr val="273239"/>
              </a:solidFill>
              <a:uFillTx/>
              <a:latin typeface="Nunito" pitchFamily="2"/>
            </a:endParaRPr>
          </a:p>
          <a:p>
            <a:pPr marL="228600" marR="0" lvl="0" indent="-228600" algn="l" defTabSz="914400" rtl="0" fontAlgn="auto" hangingPunct="1">
              <a:lnSpc>
                <a:spcPct val="90000"/>
              </a:lnSpc>
              <a:spcBef>
                <a:spcPts val="1200"/>
              </a:spcBef>
              <a:spcAft>
                <a:spcPts val="0"/>
              </a:spcAft>
              <a:buSzPts val="2400"/>
              <a:buFont typeface="Arial" pitchFamily="34"/>
              <a:buChar char="•"/>
              <a:tabLst/>
              <a:defRPr sz="1800" b="0" i="0" u="none" strike="noStrike" kern="0" cap="none" spc="0" baseline="0">
                <a:solidFill>
                  <a:srgbClr val="000000"/>
                </a:solidFill>
                <a:uFillTx/>
              </a:defRPr>
            </a:pPr>
            <a:r>
              <a:rPr lang="en-US" sz="2000" b="0" i="0" u="none" strike="noStrike" kern="1200" cap="none" spc="0" baseline="0">
                <a:solidFill>
                  <a:srgbClr val="273239"/>
                </a:solidFill>
                <a:uFillTx/>
                <a:latin typeface="Nunito" pitchFamily="2"/>
              </a:rPr>
              <a:t>Spring Boot provides features and properties which are make the developers life more easy. </a:t>
            </a:r>
          </a:p>
        </p:txBody>
      </p:sp>
      <p:sp>
        <p:nvSpPr>
          <p:cNvPr id="7" name="Rectangle 10">
            <a:extLst>
              <a:ext uri="{FF2B5EF4-FFF2-40B4-BE49-F238E27FC236}">
                <a16:creationId xmlns:a16="http://schemas.microsoft.com/office/drawing/2014/main" id="{A6E058A8-CC6D-1BDE-6E39-1DC959B3A328}"/>
              </a:ext>
            </a:extLst>
          </p:cNvPr>
          <p:cNvSpPr/>
          <p:nvPr/>
        </p:nvSpPr>
        <p:spPr>
          <a:xfrm>
            <a:off x="911921" y="3539669"/>
            <a:ext cx="2124297"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Boot</a:t>
            </a:r>
            <a:endParaRPr lang="en-US" sz="3200" b="0" i="0" u="none" strike="noStrike" kern="1200" cap="none" spc="0" baseline="0">
              <a:solidFill>
                <a:srgbClr val="000000"/>
              </a:solidFill>
              <a:uFillTx/>
              <a:latin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23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7158B-A303-8EC2-4061-5EA05AB31014}"/>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4C989506-36A5-A96C-C2FB-BD0DB5B97256}"/>
              </a:ext>
            </a:extLst>
          </p:cNvPr>
          <p:cNvCxnSpPr/>
          <p:nvPr/>
        </p:nvCxnSpPr>
        <p:spPr>
          <a:xfrm>
            <a:off x="3669139" y="3314343"/>
            <a:ext cx="8148840"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5F8DAA95-5050-281E-52FD-80FAD16775FF}"/>
              </a:ext>
            </a:extLst>
          </p:cNvPr>
          <p:cNvCxnSpPr/>
          <p:nvPr/>
        </p:nvCxnSpPr>
        <p:spPr>
          <a:xfrm>
            <a:off x="3669139" y="5871536"/>
            <a:ext cx="8148840"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5CA38519-814C-A11A-3BDF-58F5496A503C}"/>
              </a:ext>
            </a:extLst>
          </p:cNvPr>
          <p:cNvSpPr/>
          <p:nvPr/>
        </p:nvSpPr>
        <p:spPr>
          <a:xfrm>
            <a:off x="911921" y="3539669"/>
            <a:ext cx="2124297"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Boot</a:t>
            </a:r>
            <a:endParaRPr lang="en-US" sz="3200" b="0" i="0" u="none" strike="noStrike" kern="1200" cap="none" spc="0" baseline="0">
              <a:solidFill>
                <a:srgbClr val="000000"/>
              </a:solidFill>
              <a:uFillTx/>
              <a:latin typeface="Calibri"/>
            </a:endParaRPr>
          </a:p>
        </p:txBody>
      </p:sp>
      <p:sp>
        <p:nvSpPr>
          <p:cNvPr id="6" name="TextBox 7">
            <a:extLst>
              <a:ext uri="{FF2B5EF4-FFF2-40B4-BE49-F238E27FC236}">
                <a16:creationId xmlns:a16="http://schemas.microsoft.com/office/drawing/2014/main" id="{C6EB6021-9832-8D4C-081D-CE912B52F20E}"/>
              </a:ext>
            </a:extLst>
          </p:cNvPr>
          <p:cNvSpPr txBox="1"/>
          <p:nvPr/>
        </p:nvSpPr>
        <p:spPr>
          <a:xfrm>
            <a:off x="4036015" y="1682715"/>
            <a:ext cx="6093232"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dirty="0">
                <a:solidFill>
                  <a:srgbClr val="C55A11"/>
                </a:solidFill>
                <a:uFillTx/>
                <a:latin typeface="var(--font-family-special)"/>
              </a:rPr>
              <a:t>Spring Boot </a:t>
            </a:r>
          </a:p>
        </p:txBody>
      </p:sp>
      <p:sp>
        <p:nvSpPr>
          <p:cNvPr id="8" name="TextBox 11">
            <a:extLst>
              <a:ext uri="{FF2B5EF4-FFF2-40B4-BE49-F238E27FC236}">
                <a16:creationId xmlns:a16="http://schemas.microsoft.com/office/drawing/2014/main" id="{ECF4BCCA-7DAC-D0DF-89BA-69BE62E508F8}"/>
              </a:ext>
            </a:extLst>
          </p:cNvPr>
          <p:cNvSpPr txBox="1"/>
          <p:nvPr/>
        </p:nvSpPr>
        <p:spPr>
          <a:xfrm>
            <a:off x="3546875" y="2553791"/>
            <a:ext cx="8383191" cy="37702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273239"/>
                </a:solidFill>
                <a:uFillTx/>
                <a:latin typeface="Nunito" pitchFamily="2"/>
              </a:rPr>
              <a:t>Spring Boot can be explained simply by the illustration below:</a:t>
            </a:r>
          </a:p>
        </p:txBody>
      </p:sp>
      <p:pic>
        <p:nvPicPr>
          <p:cNvPr id="10" name="Picture 9">
            <a:extLst>
              <a:ext uri="{FF2B5EF4-FFF2-40B4-BE49-F238E27FC236}">
                <a16:creationId xmlns:a16="http://schemas.microsoft.com/office/drawing/2014/main" id="{77C11729-9775-6D84-FF2D-2129B9F656D0}"/>
              </a:ext>
            </a:extLst>
          </p:cNvPr>
          <p:cNvPicPr>
            <a:picLocks noChangeAspect="1"/>
          </p:cNvPicPr>
          <p:nvPr/>
        </p:nvPicPr>
        <p:blipFill>
          <a:blip r:embed="rId3"/>
          <a:stretch>
            <a:fillRect/>
          </a:stretch>
        </p:blipFill>
        <p:spPr>
          <a:xfrm>
            <a:off x="3947520" y="3926190"/>
            <a:ext cx="7581900" cy="133350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7158B-A303-8EC2-4061-5EA05AB31014}"/>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4C989506-36A5-A96C-C2FB-BD0DB5B97256}"/>
              </a:ext>
            </a:extLst>
          </p:cNvPr>
          <p:cNvCxnSpPr/>
          <p:nvPr/>
        </p:nvCxnSpPr>
        <p:spPr>
          <a:xfrm>
            <a:off x="3947813" y="2219120"/>
            <a:ext cx="8148840"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5F8DAA95-5050-281E-52FD-80FAD16775FF}"/>
              </a:ext>
            </a:extLst>
          </p:cNvPr>
          <p:cNvCxnSpPr/>
          <p:nvPr/>
        </p:nvCxnSpPr>
        <p:spPr>
          <a:xfrm>
            <a:off x="3947813" y="5523194"/>
            <a:ext cx="8148840"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5CA38519-814C-A11A-3BDF-58F5496A503C}"/>
              </a:ext>
            </a:extLst>
          </p:cNvPr>
          <p:cNvSpPr/>
          <p:nvPr/>
        </p:nvSpPr>
        <p:spPr>
          <a:xfrm>
            <a:off x="911921" y="3539669"/>
            <a:ext cx="2124297"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Boot</a:t>
            </a:r>
            <a:endParaRPr lang="en-US" sz="3200" b="0" i="0" u="none" strike="noStrike" kern="1200" cap="none" spc="0" baseline="0">
              <a:solidFill>
                <a:srgbClr val="000000"/>
              </a:solidFill>
              <a:uFillTx/>
              <a:latin typeface="Calibri"/>
            </a:endParaRPr>
          </a:p>
        </p:txBody>
      </p:sp>
      <p:sp>
        <p:nvSpPr>
          <p:cNvPr id="6" name="TextBox 7">
            <a:extLst>
              <a:ext uri="{FF2B5EF4-FFF2-40B4-BE49-F238E27FC236}">
                <a16:creationId xmlns:a16="http://schemas.microsoft.com/office/drawing/2014/main" id="{C6EB6021-9832-8D4C-081D-CE912B52F20E}"/>
              </a:ext>
            </a:extLst>
          </p:cNvPr>
          <p:cNvSpPr txBox="1"/>
          <p:nvPr/>
        </p:nvSpPr>
        <p:spPr>
          <a:xfrm>
            <a:off x="4036015" y="1682715"/>
            <a:ext cx="6093232"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dirty="0">
                <a:solidFill>
                  <a:srgbClr val="C55A11"/>
                </a:solidFill>
                <a:uFillTx/>
                <a:latin typeface="var(--font-family-special)"/>
              </a:rPr>
              <a:t>Spring Boot Application Design </a:t>
            </a:r>
          </a:p>
        </p:txBody>
      </p:sp>
      <p:pic>
        <p:nvPicPr>
          <p:cNvPr id="9" name="Picture 8">
            <a:extLst>
              <a:ext uri="{FF2B5EF4-FFF2-40B4-BE49-F238E27FC236}">
                <a16:creationId xmlns:a16="http://schemas.microsoft.com/office/drawing/2014/main" id="{1E967173-7A48-D455-6E50-487178AE39B3}"/>
              </a:ext>
            </a:extLst>
          </p:cNvPr>
          <p:cNvPicPr>
            <a:picLocks noChangeAspect="1"/>
          </p:cNvPicPr>
          <p:nvPr/>
        </p:nvPicPr>
        <p:blipFill>
          <a:blip r:embed="rId3"/>
          <a:stretch>
            <a:fillRect/>
          </a:stretch>
        </p:blipFill>
        <p:spPr>
          <a:xfrm>
            <a:off x="4636572" y="2665147"/>
            <a:ext cx="6213974" cy="2333819"/>
          </a:xfrm>
          <a:prstGeom prst="rect">
            <a:avLst/>
          </a:prstGeom>
        </p:spPr>
      </p:pic>
    </p:spTree>
    <p:extLst>
      <p:ext uri="{BB962C8B-B14F-4D97-AF65-F5344CB8AC3E}">
        <p14:creationId xmlns:p14="http://schemas.microsoft.com/office/powerpoint/2010/main" val="21726576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23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0A10D-D78C-34B7-1C9D-63B543B0F741}"/>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2A6CCD03-04D3-0E45-8E74-FE42BBE0D8D4}"/>
              </a:ext>
            </a:extLst>
          </p:cNvPr>
          <p:cNvCxnSpPr/>
          <p:nvPr/>
        </p:nvCxnSpPr>
        <p:spPr>
          <a:xfrm>
            <a:off x="4559683" y="1977636"/>
            <a:ext cx="6601071"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459748E4-3991-8F1A-BF83-8875393F26E2}"/>
              </a:ext>
            </a:extLst>
          </p:cNvPr>
          <p:cNvCxnSpPr/>
          <p:nvPr/>
        </p:nvCxnSpPr>
        <p:spPr>
          <a:xfrm>
            <a:off x="4559683" y="5077599"/>
            <a:ext cx="6577580"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39391545-B67F-92BF-7D58-2067E73659FD}"/>
              </a:ext>
            </a:extLst>
          </p:cNvPr>
          <p:cNvSpPr/>
          <p:nvPr/>
        </p:nvSpPr>
        <p:spPr>
          <a:xfrm>
            <a:off x="911921" y="3539669"/>
            <a:ext cx="2124297"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Boot</a:t>
            </a:r>
            <a:endParaRPr lang="en-US" sz="3200" b="0" i="0" u="none" strike="noStrike" kern="1200" cap="none" spc="0" baseline="0">
              <a:solidFill>
                <a:srgbClr val="000000"/>
              </a:solidFill>
              <a:uFillTx/>
              <a:latin typeface="Calibri"/>
            </a:endParaRPr>
          </a:p>
        </p:txBody>
      </p:sp>
      <p:sp>
        <p:nvSpPr>
          <p:cNvPr id="6" name="TextBox 7">
            <a:extLst>
              <a:ext uri="{FF2B5EF4-FFF2-40B4-BE49-F238E27FC236}">
                <a16:creationId xmlns:a16="http://schemas.microsoft.com/office/drawing/2014/main" id="{A0D7CA6E-D7AB-7566-2088-9F32E224271D}"/>
              </a:ext>
            </a:extLst>
          </p:cNvPr>
          <p:cNvSpPr txBox="1"/>
          <p:nvPr/>
        </p:nvSpPr>
        <p:spPr>
          <a:xfrm>
            <a:off x="4468243" y="1572685"/>
            <a:ext cx="6093232"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a:solidFill>
                  <a:srgbClr val="C55A11"/>
                </a:solidFill>
                <a:uFillTx/>
                <a:latin typeface="var(--font-family-special)"/>
              </a:rPr>
              <a:t>Advantages</a:t>
            </a:r>
          </a:p>
        </p:txBody>
      </p:sp>
      <p:sp>
        <p:nvSpPr>
          <p:cNvPr id="7" name="TextBox 10">
            <a:extLst>
              <a:ext uri="{FF2B5EF4-FFF2-40B4-BE49-F238E27FC236}">
                <a16:creationId xmlns:a16="http://schemas.microsoft.com/office/drawing/2014/main" id="{10176F0C-EB99-F0F8-8993-3C88C2F31B50}"/>
              </a:ext>
            </a:extLst>
          </p:cNvPr>
          <p:cNvSpPr txBox="1"/>
          <p:nvPr/>
        </p:nvSpPr>
        <p:spPr>
          <a:xfrm>
            <a:off x="4559683" y="2204947"/>
            <a:ext cx="6577580" cy="253146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endParaRPr lang="en-US" sz="2000" b="0" i="0" u="none" strike="noStrike" kern="1200" cap="none" spc="0" baseline="0">
              <a:solidFill>
                <a:srgbClr val="000000"/>
              </a:solidFill>
              <a:uFillTx/>
              <a:latin typeface="Consolas"/>
              <a:ea typeface="Consolas"/>
              <a:cs typeface="Consolas"/>
            </a:endParaRPr>
          </a:p>
          <a:p>
            <a:pPr marL="287341" marR="0" lvl="0" indent="-287341" algn="l" defTabSz="914400" rtl="0" fontAlgn="auto" hangingPunct="1">
              <a:lnSpc>
                <a:spcPct val="90000"/>
              </a:lnSpc>
              <a:spcBef>
                <a:spcPts val="1200"/>
              </a:spcBef>
              <a:spcAft>
                <a:spcPts val="0"/>
              </a:spcAft>
              <a:buClr>
                <a:srgbClr val="FFC000"/>
              </a:buClr>
              <a:buSzPts val="2400"/>
              <a:buChar char="•"/>
              <a:tabLst/>
              <a:defRPr sz="1800" b="0" i="0" u="none" strike="noStrike" kern="0" cap="none" spc="0" baseline="0">
                <a:solidFill>
                  <a:srgbClr val="000000"/>
                </a:solidFill>
                <a:uFillTx/>
              </a:defRPr>
            </a:pPr>
            <a:r>
              <a:rPr lang="en-US" sz="2000" b="0" i="0" u="none" strike="noStrike" kern="1200" cap="none" spc="0" baseline="0">
                <a:solidFill>
                  <a:srgbClr val="273239"/>
                </a:solidFill>
                <a:uFillTx/>
                <a:latin typeface="Nunito" pitchFamily="2"/>
              </a:rPr>
              <a:t>Easy to understand and develop spring applications.</a:t>
            </a:r>
          </a:p>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endParaRPr lang="en-US" sz="2000" b="0" i="0" u="none" strike="noStrike" kern="1200" cap="none" spc="0" baseline="0">
              <a:solidFill>
                <a:srgbClr val="273239"/>
              </a:solidFill>
              <a:uFillTx/>
              <a:latin typeface="Nunito" pitchFamily="2"/>
            </a:endParaRPr>
          </a:p>
          <a:p>
            <a:pPr marL="287341" marR="0" lvl="0" indent="-287341" algn="l" defTabSz="914400" rtl="0" fontAlgn="auto" hangingPunct="1">
              <a:lnSpc>
                <a:spcPct val="90000"/>
              </a:lnSpc>
              <a:spcBef>
                <a:spcPts val="1200"/>
              </a:spcBef>
              <a:spcAft>
                <a:spcPts val="0"/>
              </a:spcAft>
              <a:buClr>
                <a:srgbClr val="FFC000"/>
              </a:buClr>
              <a:buSzPts val="2400"/>
              <a:buChar char="•"/>
              <a:tabLst/>
              <a:defRPr sz="1800" b="0" i="0" u="none" strike="noStrike" kern="0" cap="none" spc="0" baseline="0">
                <a:solidFill>
                  <a:srgbClr val="000000"/>
                </a:solidFill>
                <a:uFillTx/>
              </a:defRPr>
            </a:pPr>
            <a:r>
              <a:rPr lang="en-US" sz="2000" b="0" i="0" u="none" strike="noStrike" kern="1200" cap="none" spc="0" baseline="0">
                <a:solidFill>
                  <a:srgbClr val="273239"/>
                </a:solidFill>
                <a:uFillTx/>
                <a:latin typeface="Nunito" pitchFamily="2"/>
              </a:rPr>
              <a:t>Increases productivity of the developers.</a:t>
            </a:r>
          </a:p>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endParaRPr lang="en-US" sz="2000" b="0" i="0" u="none" strike="noStrike" kern="1200" cap="none" spc="0" baseline="0">
              <a:solidFill>
                <a:srgbClr val="273239"/>
              </a:solidFill>
              <a:uFillTx/>
              <a:latin typeface="Nunito" pitchFamily="2"/>
            </a:endParaRPr>
          </a:p>
          <a:p>
            <a:pPr marL="287341" marR="0" lvl="0" indent="-287341" algn="l" defTabSz="914400" rtl="0" fontAlgn="auto" hangingPunct="1">
              <a:lnSpc>
                <a:spcPct val="90000"/>
              </a:lnSpc>
              <a:spcBef>
                <a:spcPts val="1200"/>
              </a:spcBef>
              <a:spcAft>
                <a:spcPts val="0"/>
              </a:spcAft>
              <a:buClr>
                <a:srgbClr val="FFC000"/>
              </a:buClr>
              <a:buSzPts val="2400"/>
              <a:buChar char="•"/>
              <a:tabLst/>
              <a:defRPr sz="1800" b="0" i="0" u="none" strike="noStrike" kern="0" cap="none" spc="0" baseline="0">
                <a:solidFill>
                  <a:srgbClr val="000000"/>
                </a:solidFill>
                <a:uFillTx/>
              </a:defRPr>
            </a:pPr>
            <a:r>
              <a:rPr lang="en-US" sz="2000" b="0" i="0" u="none" strike="noStrike" kern="1200" cap="none" spc="0" baseline="0">
                <a:solidFill>
                  <a:srgbClr val="273239"/>
                </a:solidFill>
                <a:uFillTx/>
                <a:latin typeface="Nunito" pitchFamily="2"/>
              </a:rPr>
              <a:t>Reduces the development resources use.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23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5FC2-9742-5099-9721-414B0B6F8F1D}"/>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3A931205-9725-D17F-B469-C07DF89F923C}"/>
              </a:ext>
            </a:extLst>
          </p:cNvPr>
          <p:cNvCxnSpPr/>
          <p:nvPr/>
        </p:nvCxnSpPr>
        <p:spPr>
          <a:xfrm>
            <a:off x="3850282" y="1207638"/>
            <a:ext cx="6601072"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F29F5F1A-FDBB-3CD1-7445-13AB1F7925E0}"/>
              </a:ext>
            </a:extLst>
          </p:cNvPr>
          <p:cNvCxnSpPr/>
          <p:nvPr/>
        </p:nvCxnSpPr>
        <p:spPr>
          <a:xfrm>
            <a:off x="3873773" y="6082671"/>
            <a:ext cx="6577581"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A1EA4283-6319-4CA2-7C24-7118B1F82798}"/>
              </a:ext>
            </a:extLst>
          </p:cNvPr>
          <p:cNvSpPr/>
          <p:nvPr/>
        </p:nvSpPr>
        <p:spPr>
          <a:xfrm>
            <a:off x="911921" y="3539669"/>
            <a:ext cx="2124297"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Boot</a:t>
            </a:r>
            <a:endParaRPr lang="en-US" sz="3200" b="0" i="0" u="none" strike="noStrike" kern="1200" cap="none" spc="0" baseline="0">
              <a:solidFill>
                <a:srgbClr val="000000"/>
              </a:solidFill>
              <a:uFillTx/>
              <a:latin typeface="Calibri"/>
            </a:endParaRPr>
          </a:p>
        </p:txBody>
      </p:sp>
      <p:sp>
        <p:nvSpPr>
          <p:cNvPr id="6" name="TextBox 7">
            <a:extLst>
              <a:ext uri="{FF2B5EF4-FFF2-40B4-BE49-F238E27FC236}">
                <a16:creationId xmlns:a16="http://schemas.microsoft.com/office/drawing/2014/main" id="{FF7BF1F4-8A32-0354-CB3D-16043B9A8C75}"/>
              </a:ext>
            </a:extLst>
          </p:cNvPr>
          <p:cNvSpPr txBox="1"/>
          <p:nvPr/>
        </p:nvSpPr>
        <p:spPr>
          <a:xfrm>
            <a:off x="4033903" y="732050"/>
            <a:ext cx="6093232"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a:solidFill>
                  <a:srgbClr val="C55A11"/>
                </a:solidFill>
                <a:uFillTx/>
                <a:latin typeface="var(--font-family-special)"/>
              </a:rPr>
              <a:t>Goals</a:t>
            </a:r>
          </a:p>
        </p:txBody>
      </p:sp>
      <p:sp>
        <p:nvSpPr>
          <p:cNvPr id="7" name="TextBox 10">
            <a:extLst>
              <a:ext uri="{FF2B5EF4-FFF2-40B4-BE49-F238E27FC236}">
                <a16:creationId xmlns:a16="http://schemas.microsoft.com/office/drawing/2014/main" id="{A426AB95-ECFD-9876-4F3C-D18DF8AB43DF}"/>
              </a:ext>
            </a:extLst>
          </p:cNvPr>
          <p:cNvSpPr txBox="1"/>
          <p:nvPr/>
        </p:nvSpPr>
        <p:spPr>
          <a:xfrm>
            <a:off x="4033903" y="1581436"/>
            <a:ext cx="7072353" cy="4501234"/>
          </a:xfrm>
          <a:prstGeom prst="rect">
            <a:avLst/>
          </a:prstGeom>
          <a:noFill/>
          <a:ln cap="flat">
            <a:noFill/>
          </a:ln>
        </p:spPr>
        <p:txBody>
          <a:bodyPr vert="horz" wrap="square" lIns="91440" tIns="45720" rIns="91440" bIns="45720" anchor="t" anchorCtr="0" compatLnSpc="1">
            <a:spAutoFit/>
          </a:bodyPr>
          <a:lstStyle/>
          <a:p>
            <a:pPr marL="342900" marR="0" lvl="0" indent="-342900" algn="l" defTabSz="914400" rtl="0" fontAlgn="auto" hangingPunct="1">
              <a:lnSpc>
                <a:spcPct val="90000"/>
              </a:lnSpc>
              <a:spcBef>
                <a:spcPts val="1200"/>
              </a:spcBef>
              <a:spcAft>
                <a:spcPts val="0"/>
              </a:spcAft>
              <a:buSzPts val="2400"/>
              <a:buFont typeface="Arial" panose="020B0604020202020204" pitchFamily="34" charset="0"/>
              <a:buChar char="•"/>
              <a:tabLst/>
              <a:defRPr sz="1800" b="0" i="0" u="none" strike="noStrike" kern="0" cap="none" spc="0" baseline="0">
                <a:solidFill>
                  <a:srgbClr val="000000"/>
                </a:solidFill>
                <a:uFillTx/>
              </a:defRPr>
            </a:pPr>
            <a:r>
              <a:rPr lang="en-US" sz="2000" b="0" i="0" u="none" strike="noStrike" kern="1200" cap="none" spc="0" baseline="0" dirty="0">
                <a:solidFill>
                  <a:srgbClr val="273239"/>
                </a:solidFill>
                <a:uFillTx/>
                <a:latin typeface="Nunito" pitchFamily="2"/>
              </a:rPr>
              <a:t>To avoid complex XML /Annotations configuration in Spring.</a:t>
            </a:r>
          </a:p>
          <a:p>
            <a:pPr marL="342900" marR="0" lvl="0" indent="-342900" algn="l" defTabSz="914400" rtl="0" fontAlgn="auto" hangingPunct="1">
              <a:lnSpc>
                <a:spcPct val="90000"/>
              </a:lnSpc>
              <a:spcBef>
                <a:spcPts val="1200"/>
              </a:spcBef>
              <a:spcAft>
                <a:spcPts val="0"/>
              </a:spcAft>
              <a:buFont typeface="Arial" panose="020B0604020202020204" pitchFamily="34" charset="0"/>
              <a:buChar char="•"/>
              <a:tabLst/>
              <a:defRPr sz="1800" b="0" i="0" u="none" strike="noStrike" kern="0" cap="none" spc="0" baseline="0">
                <a:solidFill>
                  <a:srgbClr val="000000"/>
                </a:solidFill>
                <a:uFillTx/>
              </a:defRPr>
            </a:pPr>
            <a:endParaRPr lang="en-US" sz="2000" b="0" i="0" u="none" strike="noStrike" kern="1200" cap="none" spc="0" baseline="0" dirty="0">
              <a:solidFill>
                <a:srgbClr val="273239"/>
              </a:solidFill>
              <a:uFillTx/>
              <a:latin typeface="Nunito" pitchFamily="2"/>
            </a:endParaRPr>
          </a:p>
          <a:p>
            <a:pPr marL="342900" marR="0" lvl="0" indent="-342900" algn="l" defTabSz="914400" rtl="0" fontAlgn="auto" hangingPunct="1">
              <a:lnSpc>
                <a:spcPct val="90000"/>
              </a:lnSpc>
              <a:spcBef>
                <a:spcPts val="1200"/>
              </a:spcBef>
              <a:spcAft>
                <a:spcPts val="0"/>
              </a:spcAft>
              <a:buSzPts val="2400"/>
              <a:buFont typeface="Arial" panose="020B0604020202020204" pitchFamily="34" charset="0"/>
              <a:buChar char="•"/>
              <a:tabLst/>
              <a:defRPr sz="1800" b="0" i="0" u="none" strike="noStrike" kern="0" cap="none" spc="0" baseline="0">
                <a:solidFill>
                  <a:srgbClr val="000000"/>
                </a:solidFill>
                <a:uFillTx/>
              </a:defRPr>
            </a:pPr>
            <a:r>
              <a:rPr lang="en-US" sz="2000" b="0" i="0" u="none" strike="noStrike" kern="1200" cap="none" spc="0" baseline="0" dirty="0">
                <a:solidFill>
                  <a:srgbClr val="273239"/>
                </a:solidFill>
                <a:uFillTx/>
                <a:latin typeface="Nunito" pitchFamily="2"/>
              </a:rPr>
              <a:t>To develop a production ready Spring applications in an easier way.</a:t>
            </a:r>
          </a:p>
          <a:p>
            <a:pPr marL="342900" marR="0" lvl="0" indent="-342900" algn="l" defTabSz="914400" rtl="0" fontAlgn="auto" hangingPunct="1">
              <a:lnSpc>
                <a:spcPct val="90000"/>
              </a:lnSpc>
              <a:spcBef>
                <a:spcPts val="1200"/>
              </a:spcBef>
              <a:spcAft>
                <a:spcPts val="0"/>
              </a:spcAft>
              <a:buFont typeface="Arial" panose="020B0604020202020204" pitchFamily="34" charset="0"/>
              <a:buChar char="•"/>
              <a:tabLst/>
              <a:defRPr sz="1800" b="0" i="0" u="none" strike="noStrike" kern="0" cap="none" spc="0" baseline="0">
                <a:solidFill>
                  <a:srgbClr val="000000"/>
                </a:solidFill>
                <a:uFillTx/>
              </a:defRPr>
            </a:pPr>
            <a:endParaRPr lang="en-US" sz="2000" b="0" i="0" u="none" strike="noStrike" kern="1200" cap="none" spc="0" baseline="0" dirty="0">
              <a:solidFill>
                <a:srgbClr val="273239"/>
              </a:solidFill>
              <a:uFillTx/>
              <a:latin typeface="Nunito" pitchFamily="2"/>
            </a:endParaRPr>
          </a:p>
          <a:p>
            <a:pPr marL="342900" marR="0" lvl="0" indent="-342900" algn="l" defTabSz="914400" rtl="0" fontAlgn="auto" hangingPunct="1">
              <a:lnSpc>
                <a:spcPct val="90000"/>
              </a:lnSpc>
              <a:spcBef>
                <a:spcPts val="1200"/>
              </a:spcBef>
              <a:spcAft>
                <a:spcPts val="0"/>
              </a:spcAft>
              <a:buSzPts val="2400"/>
              <a:buFont typeface="Arial" panose="020B0604020202020204" pitchFamily="34" charset="0"/>
              <a:buChar char="•"/>
              <a:tabLst/>
              <a:defRPr sz="1800" b="0" i="0" u="none" strike="noStrike" kern="0" cap="none" spc="0" baseline="0">
                <a:solidFill>
                  <a:srgbClr val="000000"/>
                </a:solidFill>
                <a:uFillTx/>
              </a:defRPr>
            </a:pPr>
            <a:r>
              <a:rPr lang="en-US" sz="2000" b="0" i="0" u="none" strike="noStrike" kern="1200" cap="none" spc="0" baseline="0" dirty="0">
                <a:solidFill>
                  <a:srgbClr val="273239"/>
                </a:solidFill>
                <a:uFillTx/>
                <a:latin typeface="Nunito" pitchFamily="2"/>
              </a:rPr>
              <a:t>To reduce the development time and run the application independently.</a:t>
            </a:r>
          </a:p>
          <a:p>
            <a:pPr marL="342900" marR="0" lvl="0" indent="-342900" algn="l" defTabSz="914400" rtl="0" fontAlgn="auto" hangingPunct="1">
              <a:lnSpc>
                <a:spcPct val="90000"/>
              </a:lnSpc>
              <a:spcBef>
                <a:spcPts val="1200"/>
              </a:spcBef>
              <a:spcAft>
                <a:spcPts val="0"/>
              </a:spcAft>
              <a:buFont typeface="Arial" panose="020B0604020202020204" pitchFamily="34" charset="0"/>
              <a:buChar char="•"/>
              <a:tabLst/>
              <a:defRPr sz="1800" b="0" i="0" u="none" strike="noStrike" kern="0" cap="none" spc="0" baseline="0">
                <a:solidFill>
                  <a:srgbClr val="000000"/>
                </a:solidFill>
                <a:uFillTx/>
              </a:defRPr>
            </a:pPr>
            <a:endParaRPr lang="en-US" sz="2000" b="0" i="0" u="none" strike="noStrike" kern="1200" cap="none" spc="0" baseline="0" dirty="0">
              <a:solidFill>
                <a:srgbClr val="273239"/>
              </a:solidFill>
              <a:uFillTx/>
              <a:latin typeface="Nunito" pitchFamily="2"/>
            </a:endParaRPr>
          </a:p>
          <a:p>
            <a:pPr marL="342900" marR="0" lvl="0" indent="-342900" algn="l" defTabSz="914400" rtl="0" fontAlgn="auto" hangingPunct="1">
              <a:lnSpc>
                <a:spcPct val="90000"/>
              </a:lnSpc>
              <a:spcBef>
                <a:spcPts val="1200"/>
              </a:spcBef>
              <a:spcAft>
                <a:spcPts val="0"/>
              </a:spcAft>
              <a:buSzPts val="2400"/>
              <a:buFont typeface="Arial" panose="020B0604020202020204" pitchFamily="34" charset="0"/>
              <a:buChar char="•"/>
              <a:tabLst/>
              <a:defRPr sz="1800" b="0" i="0" u="none" strike="noStrike" kern="0" cap="none" spc="0" baseline="0">
                <a:solidFill>
                  <a:srgbClr val="000000"/>
                </a:solidFill>
                <a:uFillTx/>
              </a:defRPr>
            </a:pPr>
            <a:r>
              <a:rPr lang="en-US" sz="2000" b="0" i="0" u="none" strike="noStrike" kern="1200" cap="none" spc="0" baseline="0" dirty="0">
                <a:solidFill>
                  <a:srgbClr val="273239"/>
                </a:solidFill>
                <a:uFillTx/>
                <a:latin typeface="Nunito" pitchFamily="2"/>
              </a:rPr>
              <a:t>Offer an easier way of getting started with the application.</a:t>
            </a:r>
          </a:p>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endParaRPr lang="en-US" sz="2000" b="0" i="0" u="none" strike="noStrike" kern="1200" cap="none" spc="0" baseline="0" dirty="0">
              <a:solidFill>
                <a:srgbClr val="273239"/>
              </a:solidFill>
              <a:uFillTx/>
              <a:latin typeface="Nunito" pitchFamily="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23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2382B-84B7-16AB-AA34-70DAC946A80A}"/>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B1F5CC50-14A4-4436-17B5-D3979C2FF721}"/>
              </a:ext>
            </a:extLst>
          </p:cNvPr>
          <p:cNvCxnSpPr/>
          <p:nvPr/>
        </p:nvCxnSpPr>
        <p:spPr>
          <a:xfrm>
            <a:off x="3850282" y="1009323"/>
            <a:ext cx="7112797"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DA6664BC-E8C2-2DC2-E5C7-1630D2494B6B}"/>
              </a:ext>
            </a:extLst>
          </p:cNvPr>
          <p:cNvCxnSpPr/>
          <p:nvPr/>
        </p:nvCxnSpPr>
        <p:spPr>
          <a:xfrm>
            <a:off x="4041748" y="5648651"/>
            <a:ext cx="6978171" cy="0"/>
          </a:xfrm>
          <a:prstGeom prst="straightConnector1">
            <a:avLst/>
          </a:prstGeom>
          <a:noFill/>
          <a:ln w="6345" cap="flat">
            <a:solidFill>
              <a:srgbClr val="4472C4"/>
            </a:solidFill>
            <a:prstDash val="solid"/>
            <a:miter/>
          </a:ln>
        </p:spPr>
      </p:cxnSp>
      <p:sp>
        <p:nvSpPr>
          <p:cNvPr id="5" name="TextBox 7">
            <a:extLst>
              <a:ext uri="{FF2B5EF4-FFF2-40B4-BE49-F238E27FC236}">
                <a16:creationId xmlns:a16="http://schemas.microsoft.com/office/drawing/2014/main" id="{1078E140-BA17-2601-02C0-4D126C237B83}"/>
              </a:ext>
            </a:extLst>
          </p:cNvPr>
          <p:cNvSpPr txBox="1"/>
          <p:nvPr/>
        </p:nvSpPr>
        <p:spPr>
          <a:xfrm>
            <a:off x="3961720" y="589559"/>
            <a:ext cx="6093232"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a:solidFill>
                  <a:srgbClr val="C55A11"/>
                </a:solidFill>
                <a:uFillTx/>
                <a:latin typeface="var(--font-family-special)"/>
              </a:rPr>
              <a:t>Spring Boot Application</a:t>
            </a:r>
          </a:p>
        </p:txBody>
      </p:sp>
      <p:pic>
        <p:nvPicPr>
          <p:cNvPr id="6" name="Picture 12">
            <a:extLst>
              <a:ext uri="{FF2B5EF4-FFF2-40B4-BE49-F238E27FC236}">
                <a16:creationId xmlns:a16="http://schemas.microsoft.com/office/drawing/2014/main" id="{28DBD7C9-2F25-41AF-0390-02B7BB30276D}"/>
              </a:ext>
            </a:extLst>
          </p:cNvPr>
          <p:cNvPicPr>
            <a:picLocks noChangeAspect="1"/>
          </p:cNvPicPr>
          <p:nvPr/>
        </p:nvPicPr>
        <p:blipFill>
          <a:blip r:embed="rId3"/>
          <a:stretch>
            <a:fillRect/>
          </a:stretch>
        </p:blipFill>
        <p:spPr>
          <a:xfrm>
            <a:off x="4324636" y="1253477"/>
            <a:ext cx="7190503" cy="4172763"/>
          </a:xfrm>
          <a:prstGeom prst="rect">
            <a:avLst/>
          </a:prstGeom>
          <a:noFill/>
          <a:ln cap="flat">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23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3E9B8-B375-5BC8-FA67-78BF9A21178D}"/>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CD709D0C-4F03-06E6-071E-E9A620FC4AEA}"/>
              </a:ext>
            </a:extLst>
          </p:cNvPr>
          <p:cNvCxnSpPr/>
          <p:nvPr/>
        </p:nvCxnSpPr>
        <p:spPr>
          <a:xfrm>
            <a:off x="3850282" y="976624"/>
            <a:ext cx="7112797"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312240BA-38BF-973D-3D8F-5EA6FA5AB912}"/>
              </a:ext>
            </a:extLst>
          </p:cNvPr>
          <p:cNvCxnSpPr/>
          <p:nvPr/>
        </p:nvCxnSpPr>
        <p:spPr>
          <a:xfrm>
            <a:off x="4100553" y="6500186"/>
            <a:ext cx="6978171" cy="0"/>
          </a:xfrm>
          <a:prstGeom prst="straightConnector1">
            <a:avLst/>
          </a:prstGeom>
          <a:noFill/>
          <a:ln w="6345" cap="flat">
            <a:solidFill>
              <a:srgbClr val="4472C4"/>
            </a:solidFill>
            <a:prstDash val="solid"/>
            <a:miter/>
          </a:ln>
        </p:spPr>
      </p:cxnSp>
      <p:sp>
        <p:nvSpPr>
          <p:cNvPr id="5" name="TextBox 7">
            <a:extLst>
              <a:ext uri="{FF2B5EF4-FFF2-40B4-BE49-F238E27FC236}">
                <a16:creationId xmlns:a16="http://schemas.microsoft.com/office/drawing/2014/main" id="{C8CD40C0-522C-D3F9-0BC8-FF7C440479A6}"/>
              </a:ext>
            </a:extLst>
          </p:cNvPr>
          <p:cNvSpPr txBox="1"/>
          <p:nvPr/>
        </p:nvSpPr>
        <p:spPr>
          <a:xfrm>
            <a:off x="3850282" y="488618"/>
            <a:ext cx="6093232"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a:solidFill>
                  <a:srgbClr val="C55A11"/>
                </a:solidFill>
                <a:uFillTx/>
                <a:latin typeface="var(--font-family-special)"/>
              </a:rPr>
              <a:t>Spring Boot Application</a:t>
            </a:r>
          </a:p>
        </p:txBody>
      </p:sp>
      <p:pic>
        <p:nvPicPr>
          <p:cNvPr id="6" name="Google Shape;1860;p168">
            <a:extLst>
              <a:ext uri="{FF2B5EF4-FFF2-40B4-BE49-F238E27FC236}">
                <a16:creationId xmlns:a16="http://schemas.microsoft.com/office/drawing/2014/main" id="{C4AEF04B-C0B5-A7C1-28A5-73E807ECD4C3}"/>
              </a:ext>
            </a:extLst>
          </p:cNvPr>
          <p:cNvPicPr>
            <a:picLocks noChangeAspect="1"/>
          </p:cNvPicPr>
          <p:nvPr/>
        </p:nvPicPr>
        <p:blipFill>
          <a:blip r:embed="rId3">
            <a:alphaModFix/>
          </a:blip>
          <a:srcRect/>
          <a:stretch>
            <a:fillRect/>
          </a:stretch>
        </p:blipFill>
        <p:spPr>
          <a:xfrm>
            <a:off x="6368174" y="1137294"/>
            <a:ext cx="3482977" cy="5210178"/>
          </a:xfrm>
          <a:prstGeom prst="rect">
            <a:avLst/>
          </a:prstGeom>
          <a:noFill/>
          <a:ln cap="flat">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23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3BC45-97B9-63B8-4169-8EAF9500E15A}"/>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A68024B6-7A78-0D8C-DE21-59BF656A997B}"/>
              </a:ext>
            </a:extLst>
          </p:cNvPr>
          <p:cNvCxnSpPr/>
          <p:nvPr/>
        </p:nvCxnSpPr>
        <p:spPr>
          <a:xfrm>
            <a:off x="2168289" y="3301038"/>
            <a:ext cx="8379287"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5C8B1148-A747-E0D8-0A0B-23B85CC2689A}"/>
              </a:ext>
            </a:extLst>
          </p:cNvPr>
          <p:cNvCxnSpPr/>
          <p:nvPr/>
        </p:nvCxnSpPr>
        <p:spPr>
          <a:xfrm>
            <a:off x="2168289" y="4644063"/>
            <a:ext cx="8379287" cy="0"/>
          </a:xfrm>
          <a:prstGeom prst="straightConnector1">
            <a:avLst/>
          </a:prstGeom>
          <a:noFill/>
          <a:ln w="6345" cap="flat">
            <a:solidFill>
              <a:srgbClr val="4472C4"/>
            </a:solidFill>
            <a:prstDash val="solid"/>
            <a:miter/>
          </a:ln>
        </p:spPr>
      </p:cxnSp>
      <p:sp>
        <p:nvSpPr>
          <p:cNvPr id="5" name="TextBox 7">
            <a:extLst>
              <a:ext uri="{FF2B5EF4-FFF2-40B4-BE49-F238E27FC236}">
                <a16:creationId xmlns:a16="http://schemas.microsoft.com/office/drawing/2014/main" id="{2800E77F-092C-2988-F8CB-D457C24003E8}"/>
              </a:ext>
            </a:extLst>
          </p:cNvPr>
          <p:cNvSpPr txBox="1"/>
          <p:nvPr/>
        </p:nvSpPr>
        <p:spPr>
          <a:xfrm>
            <a:off x="2048274" y="2881932"/>
            <a:ext cx="6093232"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a:solidFill>
                  <a:srgbClr val="C55A11"/>
                </a:solidFill>
                <a:uFillTx/>
                <a:latin typeface="var(--font-family-special)"/>
              </a:rPr>
              <a:t>Spring Boot Application</a:t>
            </a:r>
          </a:p>
        </p:txBody>
      </p:sp>
      <p:sp>
        <p:nvSpPr>
          <p:cNvPr id="6" name="TextBox 7">
            <a:extLst>
              <a:ext uri="{FF2B5EF4-FFF2-40B4-BE49-F238E27FC236}">
                <a16:creationId xmlns:a16="http://schemas.microsoft.com/office/drawing/2014/main" id="{AE2924E4-C39C-A3F5-816B-B834E4D904A2}"/>
              </a:ext>
            </a:extLst>
          </p:cNvPr>
          <p:cNvSpPr txBox="1"/>
          <p:nvPr/>
        </p:nvSpPr>
        <p:spPr>
          <a:xfrm>
            <a:off x="314325" y="3745236"/>
            <a:ext cx="11563346" cy="37702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1F4E79"/>
                </a:solidFill>
                <a:uFillTx/>
                <a:latin typeface="Nunito" pitchFamily="2"/>
              </a:rPr>
              <a:t>@SpringBootApplication = </a:t>
            </a:r>
            <a:r>
              <a:rPr lang="en-US" sz="2000" b="0" i="0" u="none" strike="noStrike" kern="1200" cap="none" spc="0" baseline="0">
                <a:solidFill>
                  <a:srgbClr val="273239"/>
                </a:solidFill>
                <a:uFillTx/>
                <a:latin typeface="Nunito" pitchFamily="2"/>
              </a:rPr>
              <a:t> </a:t>
            </a:r>
            <a:r>
              <a:rPr lang="en-US" sz="2000" b="1" i="0" u="none" strike="noStrike" kern="1200" cap="none" spc="0" baseline="0">
                <a:solidFill>
                  <a:srgbClr val="C00000"/>
                </a:solidFill>
                <a:uFillTx/>
                <a:latin typeface="Nunito" pitchFamily="2"/>
              </a:rPr>
              <a:t>@Configuration </a:t>
            </a:r>
            <a:r>
              <a:rPr lang="en-US" sz="2000" b="0" i="0" u="none" strike="noStrike" kern="1200" cap="none" spc="0" baseline="0">
                <a:solidFill>
                  <a:srgbClr val="C00000"/>
                </a:solidFill>
                <a:uFillTx/>
                <a:latin typeface="Nunito" pitchFamily="2"/>
              </a:rPr>
              <a:t>+ </a:t>
            </a:r>
            <a:r>
              <a:rPr lang="en-US" sz="2000" b="1" i="0" u="none" strike="noStrike" kern="1200" cap="none" spc="0" baseline="0">
                <a:solidFill>
                  <a:srgbClr val="C00000"/>
                </a:solidFill>
                <a:uFillTx/>
                <a:latin typeface="Nunito" pitchFamily="2"/>
              </a:rPr>
              <a:t>@EnableAutoConfiguration </a:t>
            </a:r>
            <a:r>
              <a:rPr lang="en-US" sz="2000" b="0" i="0" u="none" strike="noStrike" kern="1200" cap="none" spc="0" baseline="0">
                <a:solidFill>
                  <a:srgbClr val="C00000"/>
                </a:solidFill>
                <a:uFillTx/>
                <a:latin typeface="Nunito" pitchFamily="2"/>
              </a:rPr>
              <a:t>+ </a:t>
            </a:r>
            <a:r>
              <a:rPr lang="en-US" sz="2000" b="1" i="0" u="none" strike="noStrike" kern="1200" cap="none" spc="0" baseline="0">
                <a:solidFill>
                  <a:srgbClr val="C00000"/>
                </a:solidFill>
                <a:uFillTx/>
                <a:latin typeface="Nunito" pitchFamily="2"/>
              </a:rPr>
              <a:t>@ComponentScan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18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B80A8-E2FD-DBD8-125D-DB2AD8828F25}"/>
              </a:ext>
            </a:extLst>
          </p:cNvPr>
          <p:cNvSpPr txBox="1">
            <a:spLocks noGrp="1"/>
          </p:cNvSpPr>
          <p:nvPr>
            <p:ph type="title"/>
          </p:nvPr>
        </p:nvSpPr>
        <p:spPr>
          <a:xfrm>
            <a:off x="643472" y="623392"/>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E200DC85-A10F-8E25-C973-7DC2B21E8A3B}"/>
              </a:ext>
            </a:extLst>
          </p:cNvPr>
          <p:cNvCxnSpPr/>
          <p:nvPr/>
        </p:nvCxnSpPr>
        <p:spPr>
          <a:xfrm>
            <a:off x="4054632" y="2261457"/>
            <a:ext cx="6601072"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BC128EF5-D27A-12B4-9FA4-4D04A284C6AE}"/>
              </a:ext>
            </a:extLst>
          </p:cNvPr>
          <p:cNvCxnSpPr/>
          <p:nvPr/>
        </p:nvCxnSpPr>
        <p:spPr>
          <a:xfrm>
            <a:off x="4359475" y="6489624"/>
            <a:ext cx="6577581" cy="0"/>
          </a:xfrm>
          <a:prstGeom prst="straightConnector1">
            <a:avLst/>
          </a:prstGeom>
          <a:noFill/>
          <a:ln w="6345" cap="flat">
            <a:solidFill>
              <a:srgbClr val="4472C4"/>
            </a:solidFill>
            <a:prstDash val="solid"/>
            <a:miter/>
          </a:ln>
        </p:spPr>
      </p:cxnSp>
      <p:sp>
        <p:nvSpPr>
          <p:cNvPr id="5" name="Google Shape;315;p9">
            <a:extLst>
              <a:ext uri="{FF2B5EF4-FFF2-40B4-BE49-F238E27FC236}">
                <a16:creationId xmlns:a16="http://schemas.microsoft.com/office/drawing/2014/main" id="{CB55C6E2-197E-A0CF-0304-D3EAB613776D}"/>
              </a:ext>
            </a:extLst>
          </p:cNvPr>
          <p:cNvSpPr txBox="1"/>
          <p:nvPr/>
        </p:nvSpPr>
        <p:spPr>
          <a:xfrm>
            <a:off x="4015880" y="1843448"/>
            <a:ext cx="3141558" cy="461662"/>
          </a:xfrm>
          <a:prstGeom prst="rect">
            <a:avLst/>
          </a:prstGeom>
          <a:noFill/>
          <a:ln cap="flat">
            <a:noFill/>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a:solidFill>
                  <a:srgbClr val="C55A11"/>
                </a:solidFill>
                <a:uFillTx/>
                <a:latin typeface="var(--font-family-special)"/>
              </a:rPr>
              <a:t>Modules</a:t>
            </a:r>
          </a:p>
        </p:txBody>
      </p:sp>
      <p:pic>
        <p:nvPicPr>
          <p:cNvPr id="6" name="Google Shape;336;p11">
            <a:extLst>
              <a:ext uri="{FF2B5EF4-FFF2-40B4-BE49-F238E27FC236}">
                <a16:creationId xmlns:a16="http://schemas.microsoft.com/office/drawing/2014/main" id="{A08EEB26-2A1C-1B59-EFB7-BB05A00384EA}"/>
              </a:ext>
            </a:extLst>
          </p:cNvPr>
          <p:cNvPicPr>
            <a:picLocks noChangeAspect="1"/>
          </p:cNvPicPr>
          <p:nvPr/>
        </p:nvPicPr>
        <p:blipFill>
          <a:blip r:embed="rId2">
            <a:alphaModFix/>
          </a:blip>
          <a:srcRect/>
          <a:stretch>
            <a:fillRect/>
          </a:stretch>
        </p:blipFill>
        <p:spPr>
          <a:xfrm>
            <a:off x="5340068" y="2305110"/>
            <a:ext cx="5315644" cy="3984882"/>
          </a:xfrm>
          <a:prstGeom prst="rect">
            <a:avLst/>
          </a:prstGeom>
          <a:noFill/>
          <a:ln cap="flat">
            <a:noFill/>
          </a:ln>
        </p:spPr>
      </p:pic>
      <p:sp>
        <p:nvSpPr>
          <p:cNvPr id="7" name="Rectangle 4">
            <a:extLst>
              <a:ext uri="{FF2B5EF4-FFF2-40B4-BE49-F238E27FC236}">
                <a16:creationId xmlns:a16="http://schemas.microsoft.com/office/drawing/2014/main" id="{1C38487D-3E4A-BD91-6531-4A1FACB3DECB}"/>
              </a:ext>
            </a:extLst>
          </p:cNvPr>
          <p:cNvSpPr/>
          <p:nvPr/>
        </p:nvSpPr>
        <p:spPr>
          <a:xfrm>
            <a:off x="1142286" y="3136611"/>
            <a:ext cx="2366357"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Introduction </a:t>
            </a:r>
            <a:endParaRPr lang="en-US" sz="3200" b="0" i="0" u="none" strike="noStrike" kern="1200" cap="none" spc="0" baseline="0">
              <a:solidFill>
                <a:srgbClr val="000000"/>
              </a:solidFill>
              <a:uFillTx/>
              <a:latin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3BC45-97B9-63B8-4169-8EAF9500E15A}"/>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A68024B6-7A78-0D8C-DE21-59BF656A997B}"/>
              </a:ext>
            </a:extLst>
          </p:cNvPr>
          <p:cNvCxnSpPr/>
          <p:nvPr/>
        </p:nvCxnSpPr>
        <p:spPr>
          <a:xfrm>
            <a:off x="2168289" y="3301038"/>
            <a:ext cx="8379287"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5C8B1148-A747-E0D8-0A0B-23B85CC2689A}"/>
              </a:ext>
            </a:extLst>
          </p:cNvPr>
          <p:cNvCxnSpPr/>
          <p:nvPr/>
        </p:nvCxnSpPr>
        <p:spPr>
          <a:xfrm>
            <a:off x="2168289" y="4644063"/>
            <a:ext cx="8379287" cy="0"/>
          </a:xfrm>
          <a:prstGeom prst="straightConnector1">
            <a:avLst/>
          </a:prstGeom>
          <a:noFill/>
          <a:ln w="6345" cap="flat">
            <a:solidFill>
              <a:srgbClr val="4472C4"/>
            </a:solidFill>
            <a:prstDash val="solid"/>
            <a:miter/>
          </a:ln>
        </p:spPr>
      </p:cxnSp>
      <p:sp>
        <p:nvSpPr>
          <p:cNvPr id="5" name="TextBox 7">
            <a:extLst>
              <a:ext uri="{FF2B5EF4-FFF2-40B4-BE49-F238E27FC236}">
                <a16:creationId xmlns:a16="http://schemas.microsoft.com/office/drawing/2014/main" id="{2800E77F-092C-2988-F8CB-D457C24003E8}"/>
              </a:ext>
            </a:extLst>
          </p:cNvPr>
          <p:cNvSpPr txBox="1"/>
          <p:nvPr/>
        </p:nvSpPr>
        <p:spPr>
          <a:xfrm>
            <a:off x="2048274" y="2881932"/>
            <a:ext cx="6093232"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dirty="0">
                <a:solidFill>
                  <a:srgbClr val="C55A11"/>
                </a:solidFill>
                <a:uFillTx/>
                <a:latin typeface="var(--font-family-special)"/>
              </a:rPr>
              <a:t>Spring Boot App VS Spring Basic App</a:t>
            </a:r>
          </a:p>
        </p:txBody>
      </p:sp>
      <p:sp>
        <p:nvSpPr>
          <p:cNvPr id="6" name="TextBox 7">
            <a:extLst>
              <a:ext uri="{FF2B5EF4-FFF2-40B4-BE49-F238E27FC236}">
                <a16:creationId xmlns:a16="http://schemas.microsoft.com/office/drawing/2014/main" id="{AE2924E4-C39C-A3F5-816B-B834E4D904A2}"/>
              </a:ext>
            </a:extLst>
          </p:cNvPr>
          <p:cNvSpPr txBox="1"/>
          <p:nvPr/>
        </p:nvSpPr>
        <p:spPr>
          <a:xfrm>
            <a:off x="314325" y="3745236"/>
            <a:ext cx="11563346" cy="37702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2000" b="1" i="0" u="none" strike="noStrike" kern="1200" cap="none" spc="0" baseline="0" dirty="0">
                <a:solidFill>
                  <a:srgbClr val="1F4E79"/>
                </a:solidFill>
                <a:uFillTx/>
                <a:latin typeface="Nunito" pitchFamily="2"/>
              </a:rPr>
              <a:t>@SpringBootApplication = </a:t>
            </a:r>
            <a:r>
              <a:rPr lang="en-US" sz="2000" b="0" i="0" u="none" strike="noStrike" kern="1200" cap="none" spc="0" baseline="0" dirty="0">
                <a:solidFill>
                  <a:srgbClr val="273239"/>
                </a:solidFill>
                <a:uFillTx/>
                <a:latin typeface="Nunito" pitchFamily="2"/>
              </a:rPr>
              <a:t> </a:t>
            </a:r>
            <a:r>
              <a:rPr lang="en-US" sz="2000" b="1" i="0" u="none" strike="noStrike" kern="1200" cap="none" spc="0" baseline="0" dirty="0">
                <a:solidFill>
                  <a:srgbClr val="C00000"/>
                </a:solidFill>
                <a:uFillTx/>
                <a:latin typeface="Nunito" pitchFamily="2"/>
              </a:rPr>
              <a:t>@Configuration </a:t>
            </a:r>
            <a:r>
              <a:rPr lang="en-US" sz="2000" b="0" i="0" u="none" strike="noStrike" kern="1200" cap="none" spc="0" baseline="0" dirty="0">
                <a:solidFill>
                  <a:srgbClr val="C00000"/>
                </a:solidFill>
                <a:uFillTx/>
                <a:latin typeface="Nunito" pitchFamily="2"/>
              </a:rPr>
              <a:t>+ </a:t>
            </a:r>
            <a:r>
              <a:rPr lang="en-US" sz="2000" b="1" i="0" u="none" strike="noStrike" kern="1200" cap="none" spc="0" baseline="0" dirty="0">
                <a:solidFill>
                  <a:srgbClr val="C00000"/>
                </a:solidFill>
                <a:uFillTx/>
                <a:latin typeface="Nunito" pitchFamily="2"/>
              </a:rPr>
              <a:t>@EnableAutoConfiguration </a:t>
            </a:r>
            <a:r>
              <a:rPr lang="en-US" sz="2000" b="0" i="0" u="none" strike="noStrike" kern="1200" cap="none" spc="0" baseline="0" dirty="0">
                <a:solidFill>
                  <a:srgbClr val="C00000"/>
                </a:solidFill>
                <a:uFillTx/>
                <a:latin typeface="Nunito" pitchFamily="2"/>
              </a:rPr>
              <a:t>+ </a:t>
            </a:r>
            <a:r>
              <a:rPr lang="en-US" sz="2000" b="1" i="0" u="none" strike="noStrike" kern="1200" cap="none" spc="0" baseline="0" dirty="0">
                <a:solidFill>
                  <a:srgbClr val="C00000"/>
                </a:solidFill>
                <a:uFillTx/>
                <a:latin typeface="Nunito" pitchFamily="2"/>
              </a:rPr>
              <a:t>@ComponentScan </a:t>
            </a:r>
          </a:p>
        </p:txBody>
      </p:sp>
    </p:spTree>
    <p:extLst>
      <p:ext uri="{BB962C8B-B14F-4D97-AF65-F5344CB8AC3E}">
        <p14:creationId xmlns:p14="http://schemas.microsoft.com/office/powerpoint/2010/main" val="24004605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32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4955D-5F4D-9D2C-ADD6-740738D4BA82}"/>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01B846A4-6754-18CD-429A-4D967481A34C}"/>
              </a:ext>
            </a:extLst>
          </p:cNvPr>
          <p:cNvCxnSpPr/>
          <p:nvPr/>
        </p:nvCxnSpPr>
        <p:spPr>
          <a:xfrm>
            <a:off x="4153908" y="2180432"/>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7C38164A-EFC1-8F85-E76B-56D04CCB4CEB}"/>
              </a:ext>
            </a:extLst>
          </p:cNvPr>
          <p:cNvCxnSpPr/>
          <p:nvPr/>
        </p:nvCxnSpPr>
        <p:spPr>
          <a:xfrm>
            <a:off x="4153908" y="5605043"/>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3FABEE22-8928-FD2A-EA5B-1B5F5DE1CDF8}"/>
              </a:ext>
            </a:extLst>
          </p:cNvPr>
          <p:cNvSpPr/>
          <p:nvPr/>
        </p:nvSpPr>
        <p:spPr>
          <a:xfrm>
            <a:off x="4153908" y="3357576"/>
            <a:ext cx="6384724" cy="1015660"/>
          </a:xfrm>
          <a:prstGeom prst="rect">
            <a:avLst/>
          </a:prstGeom>
          <a:noFill/>
          <a:ln w="9528" cap="flat">
            <a:solidFill>
              <a:srgbClr val="C55A11"/>
            </a:solid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6000" b="0" i="0" u="none" strike="noStrike" kern="0" cap="none" spc="0" baseline="0">
                <a:solidFill>
                  <a:srgbClr val="000000"/>
                </a:solidFill>
                <a:uFillTx/>
                <a:latin typeface="Calibri"/>
              </a:rPr>
              <a:t>Spring JPA Data</a:t>
            </a:r>
            <a:endParaRPr lang="en-US" sz="6000" b="0" i="0" u="none" strike="noStrike" kern="1200" cap="none" spc="0" baseline="0">
              <a:solidFill>
                <a:srgbClr val="000000"/>
              </a:solidFill>
              <a:uFillTx/>
              <a:latin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23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9EC6D-1BC5-BB6B-AC2F-531C9F3715A3}"/>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3CF08013-24E4-77BD-6BE0-2F6E82274E25}"/>
              </a:ext>
            </a:extLst>
          </p:cNvPr>
          <p:cNvCxnSpPr/>
          <p:nvPr/>
        </p:nvCxnSpPr>
        <p:spPr>
          <a:xfrm>
            <a:off x="4060292" y="2196617"/>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91D6C098-6AA8-FCE8-24DD-53FDDC58ED91}"/>
              </a:ext>
            </a:extLst>
          </p:cNvPr>
          <p:cNvCxnSpPr/>
          <p:nvPr/>
        </p:nvCxnSpPr>
        <p:spPr>
          <a:xfrm>
            <a:off x="4060292" y="5971544"/>
            <a:ext cx="6978180" cy="0"/>
          </a:xfrm>
          <a:prstGeom prst="straightConnector1">
            <a:avLst/>
          </a:prstGeom>
          <a:noFill/>
          <a:ln w="6345" cap="flat">
            <a:solidFill>
              <a:srgbClr val="4472C4"/>
            </a:solidFill>
            <a:prstDash val="solid"/>
            <a:miter/>
          </a:ln>
        </p:spPr>
      </p:cxnSp>
      <p:sp>
        <p:nvSpPr>
          <p:cNvPr id="5" name="TextBox 7">
            <a:extLst>
              <a:ext uri="{FF2B5EF4-FFF2-40B4-BE49-F238E27FC236}">
                <a16:creationId xmlns:a16="http://schemas.microsoft.com/office/drawing/2014/main" id="{E2680E4E-D812-A2A0-A018-5C126DF523EB}"/>
              </a:ext>
            </a:extLst>
          </p:cNvPr>
          <p:cNvSpPr txBox="1"/>
          <p:nvPr/>
        </p:nvSpPr>
        <p:spPr>
          <a:xfrm>
            <a:off x="4060292" y="1843677"/>
            <a:ext cx="6093232"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a:solidFill>
                  <a:srgbClr val="C55A11"/>
                </a:solidFill>
                <a:uFillTx/>
                <a:latin typeface="var(--font-family-special)"/>
              </a:rPr>
              <a:t>Spring Data</a:t>
            </a:r>
          </a:p>
        </p:txBody>
      </p:sp>
      <p:sp>
        <p:nvSpPr>
          <p:cNvPr id="6" name="Rectangle 4">
            <a:extLst>
              <a:ext uri="{FF2B5EF4-FFF2-40B4-BE49-F238E27FC236}">
                <a16:creationId xmlns:a16="http://schemas.microsoft.com/office/drawing/2014/main" id="{C034BEBE-FD59-BF27-D349-A56EC4994B6B}"/>
              </a:ext>
            </a:extLst>
          </p:cNvPr>
          <p:cNvSpPr/>
          <p:nvPr/>
        </p:nvSpPr>
        <p:spPr>
          <a:xfrm>
            <a:off x="911921" y="3539669"/>
            <a:ext cx="2116287"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a:t>
            </a:r>
            <a:endParaRPr lang="en-US" sz="3200" b="0" i="0" u="none" strike="noStrike" kern="1200" cap="none" spc="0" baseline="0">
              <a:solidFill>
                <a:srgbClr val="000000"/>
              </a:solidFill>
              <a:uFillTx/>
              <a:latin typeface="Calibri"/>
            </a:endParaRPr>
          </a:p>
        </p:txBody>
      </p:sp>
      <p:sp>
        <p:nvSpPr>
          <p:cNvPr id="7" name="TextBox 8">
            <a:extLst>
              <a:ext uri="{FF2B5EF4-FFF2-40B4-BE49-F238E27FC236}">
                <a16:creationId xmlns:a16="http://schemas.microsoft.com/office/drawing/2014/main" id="{0BEC1341-403E-182D-0E33-29D0E381F58E}"/>
              </a:ext>
            </a:extLst>
          </p:cNvPr>
          <p:cNvSpPr txBox="1"/>
          <p:nvPr/>
        </p:nvSpPr>
        <p:spPr>
          <a:xfrm>
            <a:off x="4194910" y="2470708"/>
            <a:ext cx="6978179" cy="3170096"/>
          </a:xfrm>
          <a:prstGeom prst="rect">
            <a:avLst/>
          </a:prstGeom>
          <a:noFill/>
          <a:ln cap="flat">
            <a:noFill/>
          </a:ln>
        </p:spPr>
        <p:txBody>
          <a:bodyPr vert="horz" wrap="square" lIns="91440" tIns="45720" rIns="91440" bIns="45720" anchor="t" anchorCtr="0" compatLnSpc="1">
            <a:spAutoFit/>
          </a:bodyPr>
          <a:lstStyle/>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0" i="0" u="none" strike="noStrike" kern="1200" cap="none" spc="0" baseline="0">
                <a:solidFill>
                  <a:srgbClr val="273239"/>
                </a:solidFill>
                <a:uFillTx/>
                <a:latin typeface="Nunito" pitchFamily="2"/>
              </a:rPr>
              <a:t>Spring Data is a part of the larger Spring Framework.</a:t>
            </a: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000" b="0" i="0" u="none" strike="noStrike" kern="1200" cap="none" spc="0" baseline="0">
              <a:solidFill>
                <a:srgbClr val="273239"/>
              </a:solidFill>
              <a:uFillTx/>
              <a:latin typeface="Nunito" pitchFamily="2"/>
            </a:endParaRP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0" i="0" u="none" strike="noStrike" kern="1200" cap="none" spc="0" baseline="0">
                <a:solidFill>
                  <a:srgbClr val="273239"/>
                </a:solidFill>
                <a:uFillTx/>
                <a:latin typeface="Nunito" pitchFamily="2"/>
              </a:rPr>
              <a:t>aims to simplify data access in Java-based applications.</a:t>
            </a: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000" b="0" i="0" u="none" strike="noStrike" kern="1200" cap="none" spc="0" baseline="0">
              <a:solidFill>
                <a:srgbClr val="273239"/>
              </a:solidFill>
              <a:uFillTx/>
              <a:latin typeface="Nunito" pitchFamily="2"/>
            </a:endParaRP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0" i="0" u="none" strike="noStrike" kern="1200" cap="none" spc="0" baseline="0">
                <a:solidFill>
                  <a:srgbClr val="273239"/>
                </a:solidFill>
                <a:uFillTx/>
                <a:latin typeface="Nunito" pitchFamily="2"/>
              </a:rPr>
              <a:t>provides a consistent and high-level approach to interact with different types of data stores:</a:t>
            </a: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000" b="0" i="0" u="none" strike="noStrike" kern="1200" cap="none" spc="0" baseline="0">
              <a:solidFill>
                <a:srgbClr val="273239"/>
              </a:solidFill>
              <a:uFillTx/>
              <a:latin typeface="Nunito" pitchFamily="2"/>
            </a:endParaRPr>
          </a:p>
          <a:p>
            <a:pPr marL="800100" marR="0" lvl="1"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1" i="0" u="none" strike="noStrike" kern="1200" cap="none" spc="0" baseline="0">
                <a:solidFill>
                  <a:srgbClr val="273239"/>
                </a:solidFill>
                <a:uFillTx/>
                <a:latin typeface="Nunito" pitchFamily="2"/>
              </a:rPr>
              <a:t>Relational databases</a:t>
            </a:r>
          </a:p>
          <a:p>
            <a:pPr marL="800100" marR="0" lvl="1"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000" b="0" i="0" u="none" strike="noStrike" kern="1200" cap="none" spc="0" baseline="0">
              <a:solidFill>
                <a:srgbClr val="273239"/>
              </a:solidFill>
              <a:uFillTx/>
              <a:latin typeface="Nunito" pitchFamily="2"/>
            </a:endParaRPr>
          </a:p>
          <a:p>
            <a:pPr marL="800100" marR="0" lvl="1"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1" i="0" u="none" strike="noStrike" kern="1200" cap="none" spc="0" baseline="0">
                <a:solidFill>
                  <a:srgbClr val="273239"/>
                </a:solidFill>
                <a:uFillTx/>
                <a:latin typeface="Nunito" pitchFamily="2"/>
              </a:rPr>
              <a:t>NoSQL databases</a:t>
            </a:r>
            <a:endParaRPr lang="-" sz="2000" b="1" i="0" u="none" strike="noStrike" kern="1200" cap="none" spc="0" baseline="0">
              <a:solidFill>
                <a:srgbClr val="273239"/>
              </a:solidFill>
              <a:uFillTx/>
              <a:latin typeface="Nunito" pitchFamily="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23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73197-04CB-6F7E-3C30-8A0CDCCA2DE3}"/>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7F0042E3-BBFB-57BB-65D4-E233B50B3D37}"/>
              </a:ext>
            </a:extLst>
          </p:cNvPr>
          <p:cNvCxnSpPr/>
          <p:nvPr/>
        </p:nvCxnSpPr>
        <p:spPr>
          <a:xfrm>
            <a:off x="4060292" y="2196617"/>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6941B1C2-0F48-0C14-B91B-E817F467B23F}"/>
              </a:ext>
            </a:extLst>
          </p:cNvPr>
          <p:cNvCxnSpPr/>
          <p:nvPr/>
        </p:nvCxnSpPr>
        <p:spPr>
          <a:xfrm>
            <a:off x="4202372" y="5886011"/>
            <a:ext cx="6978179" cy="0"/>
          </a:xfrm>
          <a:prstGeom prst="straightConnector1">
            <a:avLst/>
          </a:prstGeom>
          <a:noFill/>
          <a:ln w="6345" cap="flat">
            <a:solidFill>
              <a:srgbClr val="4472C4"/>
            </a:solidFill>
            <a:prstDash val="solid"/>
            <a:miter/>
          </a:ln>
        </p:spPr>
      </p:cxnSp>
      <p:sp>
        <p:nvSpPr>
          <p:cNvPr id="5" name="TextBox 7">
            <a:extLst>
              <a:ext uri="{FF2B5EF4-FFF2-40B4-BE49-F238E27FC236}">
                <a16:creationId xmlns:a16="http://schemas.microsoft.com/office/drawing/2014/main" id="{37606F72-94A5-1042-5D80-7D31B05D5C2D}"/>
              </a:ext>
            </a:extLst>
          </p:cNvPr>
          <p:cNvSpPr txBox="1"/>
          <p:nvPr/>
        </p:nvSpPr>
        <p:spPr>
          <a:xfrm>
            <a:off x="3968852" y="1760594"/>
            <a:ext cx="6093232"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a:solidFill>
                  <a:srgbClr val="C55A11"/>
                </a:solidFill>
                <a:uFillTx/>
                <a:latin typeface="var(--font-family-special)"/>
              </a:rPr>
              <a:t>Spring Data modules IO </a:t>
            </a:r>
          </a:p>
        </p:txBody>
      </p:sp>
      <p:sp>
        <p:nvSpPr>
          <p:cNvPr id="6" name="Rectangle 4">
            <a:extLst>
              <a:ext uri="{FF2B5EF4-FFF2-40B4-BE49-F238E27FC236}">
                <a16:creationId xmlns:a16="http://schemas.microsoft.com/office/drawing/2014/main" id="{E0BAB3AB-0517-BEE0-5BC5-2543AB6C42A4}"/>
              </a:ext>
            </a:extLst>
          </p:cNvPr>
          <p:cNvSpPr/>
          <p:nvPr/>
        </p:nvSpPr>
        <p:spPr>
          <a:xfrm>
            <a:off x="911921" y="3539669"/>
            <a:ext cx="2116287"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a:t>
            </a:r>
            <a:endParaRPr lang="en-US" sz="3200" b="0" i="0" u="none" strike="noStrike" kern="1200" cap="none" spc="0" baseline="0">
              <a:solidFill>
                <a:srgbClr val="000000"/>
              </a:solidFill>
              <a:uFillTx/>
              <a:latin typeface="Calibri"/>
            </a:endParaRPr>
          </a:p>
        </p:txBody>
      </p:sp>
      <p:sp>
        <p:nvSpPr>
          <p:cNvPr id="7" name="TextBox 8">
            <a:extLst>
              <a:ext uri="{FF2B5EF4-FFF2-40B4-BE49-F238E27FC236}">
                <a16:creationId xmlns:a16="http://schemas.microsoft.com/office/drawing/2014/main" id="{8164D2EC-45D3-4F37-D484-1B8FD755FDE8}"/>
              </a:ext>
            </a:extLst>
          </p:cNvPr>
          <p:cNvSpPr txBox="1"/>
          <p:nvPr/>
        </p:nvSpPr>
        <p:spPr>
          <a:xfrm>
            <a:off x="4127601" y="2315196"/>
            <a:ext cx="6978179" cy="3477874"/>
          </a:xfrm>
          <a:prstGeom prst="rect">
            <a:avLst/>
          </a:prstGeom>
          <a:noFill/>
          <a:ln cap="flat">
            <a:noFill/>
          </a:ln>
        </p:spPr>
        <p:txBody>
          <a:bodyPr vert="horz" wrap="square" lIns="91440" tIns="45720" rIns="91440" bIns="45720" anchor="t" anchorCtr="0" compatLnSpc="1">
            <a:spAutoFit/>
          </a:bodyPr>
          <a:lstStyle/>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1" i="0" u="none" strike="noStrike" kern="1200" cap="none" spc="0" baseline="0">
                <a:solidFill>
                  <a:srgbClr val="273239"/>
                </a:solidFill>
                <a:uFillTx/>
                <a:latin typeface="Nunito" pitchFamily="2"/>
              </a:rPr>
              <a:t>Spring Data JPA (Java Persistence API)</a:t>
            </a: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000" b="0" i="0" u="none" strike="noStrike" kern="1200" cap="none" spc="0" baseline="0">
              <a:solidFill>
                <a:srgbClr val="273239"/>
              </a:solidFill>
              <a:uFillTx/>
              <a:latin typeface="Nunito" pitchFamily="2"/>
            </a:endParaRP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1" i="0" u="none" strike="noStrike" kern="1200" cap="none" spc="0" baseline="0">
                <a:solidFill>
                  <a:srgbClr val="273239"/>
                </a:solidFill>
                <a:uFillTx/>
                <a:latin typeface="Nunito" pitchFamily="2"/>
              </a:rPr>
              <a:t>Spring Data MongoDB</a:t>
            </a: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000" b="0" i="0" u="none" strike="noStrike" kern="1200" cap="none" spc="0" baseline="0">
              <a:solidFill>
                <a:srgbClr val="273239"/>
              </a:solidFill>
              <a:uFillTx/>
              <a:latin typeface="Nunito" pitchFamily="2"/>
            </a:endParaRP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0" i="0" u="none" strike="noStrike" kern="1200" cap="none" spc="0" baseline="0">
                <a:solidFill>
                  <a:srgbClr val="273239"/>
                </a:solidFill>
                <a:uFillTx/>
                <a:latin typeface="Nunito" pitchFamily="2"/>
              </a:rPr>
              <a:t>Spring Data Redis</a:t>
            </a: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000" b="0" i="0" u="none" strike="noStrike" kern="1200" cap="none" spc="0" baseline="0">
              <a:solidFill>
                <a:srgbClr val="273239"/>
              </a:solidFill>
              <a:uFillTx/>
              <a:latin typeface="Nunito" pitchFamily="2"/>
            </a:endParaRP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0" i="0" u="none" strike="noStrike" kern="1200" cap="none" spc="0" baseline="0">
                <a:solidFill>
                  <a:srgbClr val="273239"/>
                </a:solidFill>
                <a:uFillTx/>
                <a:latin typeface="Nunito" pitchFamily="2"/>
              </a:rPr>
              <a:t>Spring Data Couchbase </a:t>
            </a: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000" b="0" i="0" u="none" strike="noStrike" kern="1200" cap="none" spc="0" baseline="0">
              <a:solidFill>
                <a:srgbClr val="273239"/>
              </a:solidFill>
              <a:uFillTx/>
              <a:latin typeface="Nunito" pitchFamily="2"/>
            </a:endParaRP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0" i="0" u="none" strike="noStrike" kern="1200" cap="none" spc="0" baseline="0">
                <a:solidFill>
                  <a:srgbClr val="273239"/>
                </a:solidFill>
                <a:uFillTx/>
                <a:latin typeface="Nunito" pitchFamily="2"/>
              </a:rPr>
              <a:t>Spring Data JDBC</a:t>
            </a: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000" b="0" i="0" u="none" strike="noStrike" kern="1200" cap="none" spc="0" baseline="0">
              <a:solidFill>
                <a:srgbClr val="273239"/>
              </a:solidFill>
              <a:uFillTx/>
              <a:latin typeface="Nunito" pitchFamily="2"/>
            </a:endParaRP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1" i="0" u="none" strike="noStrike" kern="1200" cap="none" spc="0" baseline="0">
                <a:solidFill>
                  <a:srgbClr val="273239"/>
                </a:solidFill>
                <a:uFillTx/>
                <a:latin typeface="Nunito" pitchFamily="2"/>
              </a:rPr>
              <a:t>Spring Data REST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24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5358E-D49D-DAE9-5CBE-83FF36A61416}"/>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523C72ED-5B83-0C60-630F-9DCFB89E242B}"/>
              </a:ext>
            </a:extLst>
          </p:cNvPr>
          <p:cNvCxnSpPr/>
          <p:nvPr/>
        </p:nvCxnSpPr>
        <p:spPr>
          <a:xfrm>
            <a:off x="4060292" y="2196617"/>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D04C703F-B137-49B6-334C-EBF05FD2769B}"/>
              </a:ext>
            </a:extLst>
          </p:cNvPr>
          <p:cNvCxnSpPr/>
          <p:nvPr/>
        </p:nvCxnSpPr>
        <p:spPr>
          <a:xfrm>
            <a:off x="4301904" y="6171569"/>
            <a:ext cx="6978180" cy="0"/>
          </a:xfrm>
          <a:prstGeom prst="straightConnector1">
            <a:avLst/>
          </a:prstGeom>
          <a:noFill/>
          <a:ln w="6345" cap="flat">
            <a:solidFill>
              <a:srgbClr val="4472C4"/>
            </a:solidFill>
            <a:prstDash val="solid"/>
            <a:miter/>
          </a:ln>
        </p:spPr>
      </p:cxnSp>
      <p:sp>
        <p:nvSpPr>
          <p:cNvPr id="5" name="TextBox 7">
            <a:extLst>
              <a:ext uri="{FF2B5EF4-FFF2-40B4-BE49-F238E27FC236}">
                <a16:creationId xmlns:a16="http://schemas.microsoft.com/office/drawing/2014/main" id="{528ABBAA-E1BC-884B-28DC-46ACB22C27AA}"/>
              </a:ext>
            </a:extLst>
          </p:cNvPr>
          <p:cNvSpPr txBox="1"/>
          <p:nvPr/>
        </p:nvSpPr>
        <p:spPr>
          <a:xfrm>
            <a:off x="4060292" y="1752465"/>
            <a:ext cx="6093232"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a:solidFill>
                  <a:srgbClr val="C55A11"/>
                </a:solidFill>
                <a:uFillTx/>
                <a:latin typeface="var(--font-family-special)"/>
              </a:rPr>
              <a:t>Spring Data JPA</a:t>
            </a:r>
          </a:p>
        </p:txBody>
      </p:sp>
      <p:sp>
        <p:nvSpPr>
          <p:cNvPr id="6" name="TextBox 8">
            <a:extLst>
              <a:ext uri="{FF2B5EF4-FFF2-40B4-BE49-F238E27FC236}">
                <a16:creationId xmlns:a16="http://schemas.microsoft.com/office/drawing/2014/main" id="{CCB555AC-708C-2ABB-F74D-AF3FEE4CAD5D}"/>
              </a:ext>
            </a:extLst>
          </p:cNvPr>
          <p:cNvSpPr txBox="1"/>
          <p:nvPr/>
        </p:nvSpPr>
        <p:spPr>
          <a:xfrm>
            <a:off x="4060292" y="2693292"/>
            <a:ext cx="6978179" cy="2862318"/>
          </a:xfrm>
          <a:prstGeom prst="rect">
            <a:avLst/>
          </a:prstGeom>
          <a:noFill/>
          <a:ln cap="flat">
            <a:noFill/>
          </a:ln>
        </p:spPr>
        <p:txBody>
          <a:bodyPr vert="horz" wrap="square" lIns="91440" tIns="45720" rIns="91440" bIns="45720" anchor="t" anchorCtr="0" compatLnSpc="1">
            <a:spAutoFit/>
          </a:bodyPr>
          <a:lstStyle/>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1" i="0" u="none" strike="noStrike" kern="1200" cap="none" spc="0" baseline="0">
                <a:solidFill>
                  <a:srgbClr val="273239"/>
                </a:solidFill>
                <a:uFillTx/>
                <a:latin typeface="Nunito" pitchFamily="2"/>
              </a:rPr>
              <a:t>Spring Data JPA </a:t>
            </a:r>
            <a:r>
              <a:rPr lang="en-US" sz="2000" b="0" i="0" u="none" strike="noStrike" kern="1200" cap="none" spc="0" baseline="0">
                <a:solidFill>
                  <a:srgbClr val="273239"/>
                </a:solidFill>
                <a:uFillTx/>
                <a:latin typeface="Nunito" pitchFamily="2"/>
              </a:rPr>
              <a:t>simplifies the development of data access layers using JPA.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0" i="0" u="none" strike="noStrike" kern="1200" cap="none" spc="0" baseline="0">
              <a:solidFill>
                <a:srgbClr val="273239"/>
              </a:solidFill>
              <a:uFillTx/>
              <a:latin typeface="Nunito" pitchFamily="2"/>
            </a:endParaRP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1" i="0" u="none" strike="noStrike" kern="1200" cap="none" spc="0" baseline="0">
                <a:solidFill>
                  <a:srgbClr val="273239"/>
                </a:solidFill>
                <a:uFillTx/>
                <a:latin typeface="Nunito" pitchFamily="2"/>
              </a:rPr>
              <a:t>Spring Data JPA </a:t>
            </a:r>
            <a:r>
              <a:rPr lang="en-US" sz="2000" b="0" i="0" u="none" strike="noStrike" kern="1200" cap="none" spc="0" baseline="0">
                <a:solidFill>
                  <a:srgbClr val="273239"/>
                </a:solidFill>
                <a:uFillTx/>
                <a:latin typeface="Nunito" pitchFamily="2"/>
              </a:rPr>
              <a:t>provides a set of abstractions and repositories to make it easier to interact with databases using JPA.</a:t>
            </a: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000" b="1" i="0" u="none" strike="noStrike" kern="1200" cap="none" spc="0" baseline="0">
              <a:solidFill>
                <a:srgbClr val="273239"/>
              </a:solidFill>
              <a:uFillTx/>
              <a:latin typeface="Nunito" pitchFamily="2"/>
            </a:endParaRP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1" i="0" u="none" strike="noStrike" kern="1200" cap="none" spc="0" baseline="0">
                <a:solidFill>
                  <a:srgbClr val="273239"/>
                </a:solidFill>
                <a:uFillTx/>
                <a:latin typeface="Nunito" pitchFamily="2"/>
              </a:rPr>
              <a:t>Spring Data JPA </a:t>
            </a:r>
            <a:r>
              <a:rPr lang="en-US" sz="2000" b="0" i="0" u="none" strike="noStrike" kern="1200" cap="none" spc="0" baseline="0">
                <a:solidFill>
                  <a:srgbClr val="273239"/>
                </a:solidFill>
                <a:uFillTx/>
                <a:latin typeface="Nunito" pitchFamily="2"/>
              </a:rPr>
              <a:t>provides a JPA and Crud Repository interfaces  for CRUD operations.</a:t>
            </a:r>
          </a:p>
        </p:txBody>
      </p:sp>
      <p:sp>
        <p:nvSpPr>
          <p:cNvPr id="7" name="Rectangle 6">
            <a:extLst>
              <a:ext uri="{FF2B5EF4-FFF2-40B4-BE49-F238E27FC236}">
                <a16:creationId xmlns:a16="http://schemas.microsoft.com/office/drawing/2014/main" id="{1AFD16F7-1E8D-FED8-1170-8E07FBC2C25A}"/>
              </a:ext>
            </a:extLst>
          </p:cNvPr>
          <p:cNvSpPr/>
          <p:nvPr/>
        </p:nvSpPr>
        <p:spPr>
          <a:xfrm>
            <a:off x="486305" y="3429000"/>
            <a:ext cx="2789541"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JPA</a:t>
            </a:r>
            <a:endParaRPr lang="en-US" sz="3200" b="0" i="0" u="none" strike="noStrike" kern="1200" cap="none" spc="0" baseline="0">
              <a:solidFill>
                <a:srgbClr val="000000"/>
              </a:solidFill>
              <a:uFillTx/>
              <a:latin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24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617DA-7F67-4E08-0C7A-93E94255DD24}"/>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15B18044-BA40-4E4B-E87D-EA55C48F0D40}"/>
              </a:ext>
            </a:extLst>
          </p:cNvPr>
          <p:cNvCxnSpPr/>
          <p:nvPr/>
        </p:nvCxnSpPr>
        <p:spPr>
          <a:xfrm>
            <a:off x="4060292" y="2196617"/>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E89862F0-A524-14C6-9DE8-7D51F9FAF9D3}"/>
              </a:ext>
            </a:extLst>
          </p:cNvPr>
          <p:cNvCxnSpPr/>
          <p:nvPr/>
        </p:nvCxnSpPr>
        <p:spPr>
          <a:xfrm>
            <a:off x="4194910" y="5957261"/>
            <a:ext cx="6978180" cy="0"/>
          </a:xfrm>
          <a:prstGeom prst="straightConnector1">
            <a:avLst/>
          </a:prstGeom>
          <a:noFill/>
          <a:ln w="6345" cap="flat">
            <a:solidFill>
              <a:srgbClr val="4472C4"/>
            </a:solidFill>
            <a:prstDash val="solid"/>
            <a:miter/>
          </a:ln>
        </p:spPr>
      </p:cxnSp>
      <p:sp>
        <p:nvSpPr>
          <p:cNvPr id="5" name="TextBox 7">
            <a:extLst>
              <a:ext uri="{FF2B5EF4-FFF2-40B4-BE49-F238E27FC236}">
                <a16:creationId xmlns:a16="http://schemas.microsoft.com/office/drawing/2014/main" id="{A99253F2-C034-EF4C-BE2C-4135D90908E2}"/>
              </a:ext>
            </a:extLst>
          </p:cNvPr>
          <p:cNvSpPr txBox="1"/>
          <p:nvPr/>
        </p:nvSpPr>
        <p:spPr>
          <a:xfrm>
            <a:off x="3968852" y="1779687"/>
            <a:ext cx="6093232"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a:solidFill>
                  <a:srgbClr val="C55A11"/>
                </a:solidFill>
                <a:uFillTx/>
                <a:latin typeface="var(--font-family-special)"/>
              </a:rPr>
              <a:t>Java Persistence API - JPA</a:t>
            </a:r>
          </a:p>
        </p:txBody>
      </p:sp>
      <p:sp>
        <p:nvSpPr>
          <p:cNvPr id="6" name="TextBox 8">
            <a:extLst>
              <a:ext uri="{FF2B5EF4-FFF2-40B4-BE49-F238E27FC236}">
                <a16:creationId xmlns:a16="http://schemas.microsoft.com/office/drawing/2014/main" id="{5C4784E0-4ACC-7E3E-06C0-E79B7E0F3CC7}"/>
              </a:ext>
            </a:extLst>
          </p:cNvPr>
          <p:cNvSpPr txBox="1"/>
          <p:nvPr/>
        </p:nvSpPr>
        <p:spPr>
          <a:xfrm>
            <a:off x="4194910" y="2679768"/>
            <a:ext cx="6978179" cy="2862318"/>
          </a:xfrm>
          <a:prstGeom prst="rect">
            <a:avLst/>
          </a:prstGeom>
          <a:noFill/>
          <a:ln cap="flat">
            <a:noFill/>
          </a:ln>
        </p:spPr>
        <p:txBody>
          <a:bodyPr vert="horz" wrap="square" lIns="91440" tIns="45720" rIns="91440" bIns="45720" anchor="t" anchorCtr="0" compatLnSpc="1">
            <a:spAutoFit/>
          </a:bodyPr>
          <a:lstStyle/>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1" i="0" u="none" strike="noStrike" kern="1200" cap="none" spc="0" baseline="0">
                <a:solidFill>
                  <a:srgbClr val="273239"/>
                </a:solidFill>
                <a:uFillTx/>
                <a:latin typeface="Nunito" pitchFamily="2"/>
              </a:rPr>
              <a:t>JPA</a:t>
            </a:r>
            <a:r>
              <a:rPr lang="en-US" sz="2000" b="0" i="0" u="none" strike="noStrike" kern="1200" cap="none" spc="0" baseline="0">
                <a:solidFill>
                  <a:srgbClr val="273239"/>
                </a:solidFill>
                <a:uFillTx/>
                <a:latin typeface="Nunito" pitchFamily="2"/>
              </a:rPr>
              <a:t>  is a specification for managing </a:t>
            </a:r>
            <a:r>
              <a:rPr lang="en-US" sz="2000" b="1" i="0" u="none" strike="noStrike" kern="1200" cap="none" spc="0" baseline="0">
                <a:solidFill>
                  <a:srgbClr val="273239"/>
                </a:solidFill>
                <a:uFillTx/>
                <a:latin typeface="Nunito" pitchFamily="2"/>
              </a:rPr>
              <a:t>relational data </a:t>
            </a:r>
            <a:r>
              <a:rPr lang="en-US" sz="2000" b="0" i="0" u="none" strike="noStrike" kern="1200" cap="none" spc="0" baseline="0">
                <a:solidFill>
                  <a:srgbClr val="273239"/>
                </a:solidFill>
                <a:uFillTx/>
                <a:latin typeface="Nunito" pitchFamily="2"/>
              </a:rPr>
              <a:t>in Java applications. </a:t>
            </a: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000" b="0" i="0" u="none" strike="noStrike" kern="1200" cap="none" spc="0" baseline="0">
              <a:solidFill>
                <a:srgbClr val="273239"/>
              </a:solidFill>
              <a:uFillTx/>
              <a:latin typeface="Nunito" pitchFamily="2"/>
            </a:endParaRP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1" i="0" u="none" strike="noStrike" kern="1200" cap="none" spc="0" baseline="0">
                <a:solidFill>
                  <a:srgbClr val="273239"/>
                </a:solidFill>
                <a:uFillTx/>
                <a:latin typeface="Nunito" pitchFamily="2"/>
              </a:rPr>
              <a:t>JPA</a:t>
            </a:r>
            <a:r>
              <a:rPr lang="en-US" sz="2000" b="0" i="0" u="none" strike="noStrike" kern="1200" cap="none" spc="0" baseline="0">
                <a:solidFill>
                  <a:srgbClr val="273239"/>
                </a:solidFill>
                <a:uFillTx/>
                <a:latin typeface="Nunito" pitchFamily="2"/>
              </a:rPr>
              <a:t> provides a standardized way for Java developers to interact with relational databases. </a:t>
            </a: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000" b="0" i="0" u="none" strike="noStrike" kern="1200" cap="none" spc="0" baseline="0">
              <a:solidFill>
                <a:srgbClr val="273239"/>
              </a:solidFill>
              <a:uFillTx/>
              <a:latin typeface="Nunito" pitchFamily="2"/>
            </a:endParaRP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1" i="0" u="none" strike="noStrike" kern="1200" cap="none" spc="0" baseline="0">
                <a:solidFill>
                  <a:srgbClr val="273239"/>
                </a:solidFill>
                <a:uFillTx/>
                <a:latin typeface="Nunito" pitchFamily="2"/>
              </a:rPr>
              <a:t>JPA</a:t>
            </a:r>
            <a:r>
              <a:rPr lang="en-US" sz="2000" b="0" i="0" u="none" strike="noStrike" kern="1200" cap="none" spc="0" baseline="0">
                <a:solidFill>
                  <a:srgbClr val="273239"/>
                </a:solidFill>
                <a:uFillTx/>
                <a:latin typeface="Nunito" pitchFamily="2"/>
              </a:rPr>
              <a:t> is  abstracting the details of database-specific implementations and allowing developers to work with Java objects rather than SQL queries.</a:t>
            </a:r>
          </a:p>
        </p:txBody>
      </p:sp>
      <p:sp>
        <p:nvSpPr>
          <p:cNvPr id="7" name="Rectangle 6">
            <a:extLst>
              <a:ext uri="{FF2B5EF4-FFF2-40B4-BE49-F238E27FC236}">
                <a16:creationId xmlns:a16="http://schemas.microsoft.com/office/drawing/2014/main" id="{A1114C48-42FE-344E-EBE3-BDF9C0D2FF41}"/>
              </a:ext>
            </a:extLst>
          </p:cNvPr>
          <p:cNvSpPr/>
          <p:nvPr/>
        </p:nvSpPr>
        <p:spPr>
          <a:xfrm>
            <a:off x="486305" y="3429000"/>
            <a:ext cx="2789541"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JPA</a:t>
            </a:r>
            <a:endParaRPr lang="en-US" sz="3200" b="0" i="0" u="none" strike="noStrike" kern="1200" cap="none" spc="0" baseline="0">
              <a:solidFill>
                <a:srgbClr val="000000"/>
              </a:solidFill>
              <a:uFillTx/>
              <a:latin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24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678CC-D15C-22EB-AF20-5BD031BBBC2D}"/>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53F17149-1546-27B0-80E4-99325D51B8B5}"/>
              </a:ext>
            </a:extLst>
          </p:cNvPr>
          <p:cNvCxnSpPr/>
          <p:nvPr/>
        </p:nvCxnSpPr>
        <p:spPr>
          <a:xfrm>
            <a:off x="4060292" y="2196617"/>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BD85BEF0-C7EE-28E4-9D28-0C6A7F29A6FB}"/>
              </a:ext>
            </a:extLst>
          </p:cNvPr>
          <p:cNvCxnSpPr/>
          <p:nvPr/>
        </p:nvCxnSpPr>
        <p:spPr>
          <a:xfrm>
            <a:off x="4194910" y="6400169"/>
            <a:ext cx="6978180" cy="0"/>
          </a:xfrm>
          <a:prstGeom prst="straightConnector1">
            <a:avLst/>
          </a:prstGeom>
          <a:noFill/>
          <a:ln w="6345" cap="flat">
            <a:solidFill>
              <a:srgbClr val="4472C4"/>
            </a:solidFill>
            <a:prstDash val="solid"/>
            <a:miter/>
          </a:ln>
        </p:spPr>
      </p:cxnSp>
      <p:sp>
        <p:nvSpPr>
          <p:cNvPr id="5" name="TextBox 7">
            <a:extLst>
              <a:ext uri="{FF2B5EF4-FFF2-40B4-BE49-F238E27FC236}">
                <a16:creationId xmlns:a16="http://schemas.microsoft.com/office/drawing/2014/main" id="{AD93E607-EB6B-5B20-7C17-993B032EC36F}"/>
              </a:ext>
            </a:extLst>
          </p:cNvPr>
          <p:cNvSpPr txBox="1"/>
          <p:nvPr/>
        </p:nvSpPr>
        <p:spPr>
          <a:xfrm>
            <a:off x="4060292" y="1734955"/>
            <a:ext cx="6093232"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a:solidFill>
                  <a:srgbClr val="C55A11"/>
                </a:solidFill>
                <a:uFillTx/>
                <a:latin typeface="var(--font-family-special)"/>
              </a:rPr>
              <a:t>ORM</a:t>
            </a:r>
          </a:p>
        </p:txBody>
      </p:sp>
      <p:pic>
        <p:nvPicPr>
          <p:cNvPr id="6" name="Picture 7">
            <a:extLst>
              <a:ext uri="{FF2B5EF4-FFF2-40B4-BE49-F238E27FC236}">
                <a16:creationId xmlns:a16="http://schemas.microsoft.com/office/drawing/2014/main" id="{09A036A0-3395-02A9-EC91-3E9F5F8C4F8D}"/>
              </a:ext>
            </a:extLst>
          </p:cNvPr>
          <p:cNvPicPr>
            <a:picLocks noChangeAspect="1"/>
          </p:cNvPicPr>
          <p:nvPr/>
        </p:nvPicPr>
        <p:blipFill>
          <a:blip r:embed="rId3"/>
          <a:stretch>
            <a:fillRect/>
          </a:stretch>
        </p:blipFill>
        <p:spPr>
          <a:xfrm>
            <a:off x="4704697" y="2315928"/>
            <a:ext cx="5958614" cy="3964938"/>
          </a:xfrm>
          <a:prstGeom prst="rect">
            <a:avLst/>
          </a:prstGeom>
          <a:noFill/>
          <a:ln cap="flat">
            <a:noFill/>
          </a:ln>
        </p:spPr>
      </p:pic>
      <p:sp>
        <p:nvSpPr>
          <p:cNvPr id="7" name="Rectangle 9">
            <a:extLst>
              <a:ext uri="{FF2B5EF4-FFF2-40B4-BE49-F238E27FC236}">
                <a16:creationId xmlns:a16="http://schemas.microsoft.com/office/drawing/2014/main" id="{5E82B29B-9BD5-933E-4F74-9E57D5AB3FB0}"/>
              </a:ext>
            </a:extLst>
          </p:cNvPr>
          <p:cNvSpPr/>
          <p:nvPr/>
        </p:nvSpPr>
        <p:spPr>
          <a:xfrm>
            <a:off x="486305" y="3429000"/>
            <a:ext cx="2789541"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JPA</a:t>
            </a:r>
            <a:endParaRPr lang="en-US" sz="3200" b="0" i="0" u="none" strike="noStrike" kern="1200" cap="none" spc="0" baseline="0">
              <a:solidFill>
                <a:srgbClr val="000000"/>
              </a:solidFill>
              <a:uFillTx/>
              <a:latin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24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64BC-1A50-1E9C-860E-13B621CBE436}"/>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AD4D954E-9D22-072B-3CAC-A90C1A575DE8}"/>
              </a:ext>
            </a:extLst>
          </p:cNvPr>
          <p:cNvCxnSpPr/>
          <p:nvPr/>
        </p:nvCxnSpPr>
        <p:spPr>
          <a:xfrm>
            <a:off x="4274600" y="1901961"/>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E69EEF5A-0D22-B17B-872B-0215545D9CE0}"/>
              </a:ext>
            </a:extLst>
          </p:cNvPr>
          <p:cNvCxnSpPr/>
          <p:nvPr/>
        </p:nvCxnSpPr>
        <p:spPr>
          <a:xfrm>
            <a:off x="4409227" y="6700211"/>
            <a:ext cx="6978180" cy="0"/>
          </a:xfrm>
          <a:prstGeom prst="straightConnector1">
            <a:avLst/>
          </a:prstGeom>
          <a:noFill/>
          <a:ln w="6345" cap="flat">
            <a:solidFill>
              <a:srgbClr val="4472C4"/>
            </a:solidFill>
            <a:prstDash val="solid"/>
            <a:miter/>
          </a:ln>
        </p:spPr>
      </p:cxnSp>
      <p:sp>
        <p:nvSpPr>
          <p:cNvPr id="5" name="TextBox 7">
            <a:extLst>
              <a:ext uri="{FF2B5EF4-FFF2-40B4-BE49-F238E27FC236}">
                <a16:creationId xmlns:a16="http://schemas.microsoft.com/office/drawing/2014/main" id="{9FD692E8-4C9E-1477-3721-6AE83D058846}"/>
              </a:ext>
            </a:extLst>
          </p:cNvPr>
          <p:cNvSpPr txBox="1"/>
          <p:nvPr/>
        </p:nvSpPr>
        <p:spPr>
          <a:xfrm>
            <a:off x="4274600" y="1408578"/>
            <a:ext cx="6093232"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a:solidFill>
                  <a:srgbClr val="C55A11"/>
                </a:solidFill>
                <a:uFillTx/>
                <a:latin typeface="var(--font-family-special)"/>
              </a:rPr>
              <a:t>Java Persistence API - JPA</a:t>
            </a:r>
          </a:p>
        </p:txBody>
      </p:sp>
      <p:sp>
        <p:nvSpPr>
          <p:cNvPr id="6" name="TextBox 8">
            <a:extLst>
              <a:ext uri="{FF2B5EF4-FFF2-40B4-BE49-F238E27FC236}">
                <a16:creationId xmlns:a16="http://schemas.microsoft.com/office/drawing/2014/main" id="{F8B63828-981B-7E9A-E178-5D0D298031A0}"/>
              </a:ext>
            </a:extLst>
          </p:cNvPr>
          <p:cNvSpPr txBox="1"/>
          <p:nvPr/>
        </p:nvSpPr>
        <p:spPr>
          <a:xfrm>
            <a:off x="4409227" y="2098310"/>
            <a:ext cx="6978179" cy="4401208"/>
          </a:xfrm>
          <a:prstGeom prst="rect">
            <a:avLst/>
          </a:prstGeom>
          <a:noFill/>
          <a:ln cap="flat">
            <a:noFill/>
          </a:ln>
        </p:spPr>
        <p:txBody>
          <a:bodyPr vert="horz" wrap="square" lIns="91440" tIns="45720" rIns="91440" bIns="45720" anchor="t" anchorCtr="0" compatLnSpc="1">
            <a:spAutoFit/>
          </a:bodyPr>
          <a:lstStyle/>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1" i="0" u="none" strike="noStrike" kern="1200" cap="none" spc="0" baseline="0" dirty="0">
                <a:solidFill>
                  <a:srgbClr val="273239"/>
                </a:solidFill>
                <a:uFillTx/>
                <a:latin typeface="Nunito" pitchFamily="2"/>
              </a:rPr>
              <a:t>JPA </a:t>
            </a:r>
            <a:r>
              <a:rPr lang="en-US" sz="2000" b="0" i="0" u="none" strike="noStrike" kern="1200" cap="none" spc="0" baseline="0" dirty="0">
                <a:solidFill>
                  <a:srgbClr val="273239"/>
                </a:solidFill>
                <a:uFillTx/>
                <a:latin typeface="Nunito" pitchFamily="2"/>
              </a:rPr>
              <a:t>allows developers to map Java objects to database tables and vice versa.</a:t>
            </a: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000" b="0" i="0" u="none" strike="noStrike" kern="1200" cap="none" spc="0" baseline="0" dirty="0">
              <a:solidFill>
                <a:srgbClr val="273239"/>
              </a:solidFill>
              <a:uFillTx/>
              <a:latin typeface="Nunito" pitchFamily="2"/>
            </a:endParaRP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1" i="0" u="none" strike="noStrike" kern="1200" cap="none" spc="0" baseline="0" dirty="0">
                <a:solidFill>
                  <a:srgbClr val="273239"/>
                </a:solidFill>
                <a:uFillTx/>
                <a:latin typeface="Nunito" pitchFamily="2"/>
              </a:rPr>
              <a:t>Entities</a:t>
            </a:r>
            <a:r>
              <a:rPr lang="en-US" sz="2000" b="0" i="0" u="none" strike="noStrike" kern="1200" cap="none" spc="0" baseline="0" dirty="0">
                <a:solidFill>
                  <a:srgbClr val="273239"/>
                </a:solidFill>
                <a:uFillTx/>
                <a:latin typeface="Nunito" pitchFamily="2"/>
              </a:rPr>
              <a:t> is a lightweight, persistent domain object.</a:t>
            </a: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000" b="0" i="0" u="none" strike="noStrike" kern="1200" cap="none" spc="0" baseline="0" dirty="0">
              <a:solidFill>
                <a:srgbClr val="273239"/>
              </a:solidFill>
              <a:uFillTx/>
              <a:latin typeface="Nunito" pitchFamily="2"/>
            </a:endParaRP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1" i="0" u="none" strike="noStrike" kern="1200" cap="none" spc="0" baseline="0" dirty="0">
                <a:solidFill>
                  <a:srgbClr val="273239"/>
                </a:solidFill>
                <a:uFillTx/>
                <a:latin typeface="Nunito" pitchFamily="2"/>
              </a:rPr>
              <a:t>Entities</a:t>
            </a:r>
            <a:r>
              <a:rPr lang="en-US" sz="2000" b="0" i="0" u="none" strike="noStrike" kern="1200" cap="none" spc="0" baseline="0" dirty="0">
                <a:solidFill>
                  <a:srgbClr val="273239"/>
                </a:solidFill>
                <a:uFillTx/>
                <a:latin typeface="Nunito" pitchFamily="2"/>
              </a:rPr>
              <a:t> represent data stored in a database table.</a:t>
            </a: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000" b="0" i="0" u="none" strike="noStrike" kern="1200" cap="none" spc="0" baseline="0" dirty="0">
              <a:solidFill>
                <a:srgbClr val="273239"/>
              </a:solidFill>
              <a:uFillTx/>
              <a:latin typeface="Nunito" pitchFamily="2"/>
            </a:endParaRP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1" i="0" u="none" strike="noStrike" kern="1200" cap="none" spc="0" baseline="0" dirty="0">
                <a:solidFill>
                  <a:srgbClr val="273239"/>
                </a:solidFill>
                <a:uFillTx/>
                <a:latin typeface="Nunito" pitchFamily="2"/>
              </a:rPr>
              <a:t>JPA</a:t>
            </a:r>
            <a:r>
              <a:rPr lang="en-US" sz="2000" b="0" i="0" u="none" strike="noStrike" kern="1200" cap="none" spc="0" baseline="0" dirty="0">
                <a:solidFill>
                  <a:srgbClr val="273239"/>
                </a:solidFill>
                <a:uFillTx/>
                <a:latin typeface="Nunito" pitchFamily="2"/>
              </a:rPr>
              <a:t> provides annotations to define entities in Java code.</a:t>
            </a: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000" b="0" i="0" u="none" strike="noStrike" kern="1200" cap="none" spc="0" baseline="0" dirty="0">
              <a:solidFill>
                <a:srgbClr val="273239"/>
              </a:solidFill>
              <a:uFillTx/>
              <a:latin typeface="Nunito" pitchFamily="2"/>
            </a:endParaRP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 sz="2000" b="1" i="0" u="none" strike="noStrike" kern="1200" cap="none" spc="0" baseline="0" dirty="0">
                <a:solidFill>
                  <a:srgbClr val="273239"/>
                </a:solidFill>
                <a:uFillTx/>
                <a:latin typeface="Nunito" pitchFamily="2"/>
              </a:rPr>
              <a:t>EntityManager</a:t>
            </a:r>
            <a:r>
              <a:rPr lang="-" sz="2000" b="0" i="0" u="none" strike="noStrike" kern="1200" cap="none" spc="0" baseline="0" dirty="0">
                <a:solidFill>
                  <a:srgbClr val="273239"/>
                </a:solidFill>
                <a:uFillTx/>
                <a:latin typeface="Nunito" pitchFamily="2"/>
              </a:rPr>
              <a:t> is a key interface in JPA responsible for managing the lifecycle of entities.</a:t>
            </a: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 sz="2000" b="0" i="0" u="none" strike="noStrike" kern="1200" cap="none" spc="0" baseline="0" dirty="0">
              <a:solidFill>
                <a:srgbClr val="273239"/>
              </a:solidFill>
              <a:uFillTx/>
              <a:latin typeface="Nunito" pitchFamily="2"/>
            </a:endParaRP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 sz="2000" b="1" i="0" u="none" strike="noStrike" kern="1200" cap="none" spc="0" baseline="0" dirty="0">
                <a:solidFill>
                  <a:srgbClr val="273239"/>
                </a:solidFill>
                <a:uFillTx/>
                <a:latin typeface="Nunito" pitchFamily="2"/>
              </a:rPr>
              <a:t>EntityManager </a:t>
            </a:r>
            <a:r>
              <a:rPr lang="-" sz="2000" b="0" i="0" u="none" strike="noStrike" kern="1200" cap="none" spc="0" baseline="0" dirty="0">
                <a:solidFill>
                  <a:srgbClr val="273239"/>
                </a:solidFill>
                <a:uFillTx/>
                <a:latin typeface="Nunito" pitchFamily="2"/>
              </a:rPr>
              <a:t>provides methods to persist, merge, remove, and find entities. </a:t>
            </a:r>
          </a:p>
        </p:txBody>
      </p:sp>
      <p:sp>
        <p:nvSpPr>
          <p:cNvPr id="7" name="Rectangle 7">
            <a:extLst>
              <a:ext uri="{FF2B5EF4-FFF2-40B4-BE49-F238E27FC236}">
                <a16:creationId xmlns:a16="http://schemas.microsoft.com/office/drawing/2014/main" id="{83E7CC35-08C4-60AB-502B-DBF1A5E39EF3}"/>
              </a:ext>
            </a:extLst>
          </p:cNvPr>
          <p:cNvSpPr/>
          <p:nvPr/>
        </p:nvSpPr>
        <p:spPr>
          <a:xfrm>
            <a:off x="486305" y="3429000"/>
            <a:ext cx="2789541"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JPA</a:t>
            </a:r>
            <a:endParaRPr lang="en-US" sz="3200" b="0" i="0" u="none" strike="noStrike" kern="1200" cap="none" spc="0" baseline="0">
              <a:solidFill>
                <a:srgbClr val="000000"/>
              </a:solidFill>
              <a:uFillTx/>
              <a:latin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24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627AF-FD99-20C7-9711-EE31F7924C0E}"/>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7A0BE0A7-E442-8AC5-274B-24A6F74389ED}"/>
              </a:ext>
            </a:extLst>
          </p:cNvPr>
          <p:cNvCxnSpPr/>
          <p:nvPr/>
        </p:nvCxnSpPr>
        <p:spPr>
          <a:xfrm>
            <a:off x="4060292" y="1933160"/>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534DC69B-0F99-05B6-7957-B46A7DDBD74F}"/>
              </a:ext>
            </a:extLst>
          </p:cNvPr>
          <p:cNvCxnSpPr/>
          <p:nvPr/>
        </p:nvCxnSpPr>
        <p:spPr>
          <a:xfrm>
            <a:off x="4337785" y="6609548"/>
            <a:ext cx="6978180" cy="0"/>
          </a:xfrm>
          <a:prstGeom prst="straightConnector1">
            <a:avLst/>
          </a:prstGeom>
          <a:noFill/>
          <a:ln w="6345" cap="flat">
            <a:solidFill>
              <a:srgbClr val="4472C4"/>
            </a:solidFill>
            <a:prstDash val="solid"/>
            <a:miter/>
          </a:ln>
        </p:spPr>
      </p:cxnSp>
      <p:sp>
        <p:nvSpPr>
          <p:cNvPr id="5" name="TextBox 7">
            <a:extLst>
              <a:ext uri="{FF2B5EF4-FFF2-40B4-BE49-F238E27FC236}">
                <a16:creationId xmlns:a16="http://schemas.microsoft.com/office/drawing/2014/main" id="{3662AFD5-364D-6F63-A04D-1C5E431EC244}"/>
              </a:ext>
            </a:extLst>
          </p:cNvPr>
          <p:cNvSpPr txBox="1"/>
          <p:nvPr/>
        </p:nvSpPr>
        <p:spPr>
          <a:xfrm>
            <a:off x="4060292" y="1460863"/>
            <a:ext cx="6093232"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a:solidFill>
                  <a:srgbClr val="C55A11"/>
                </a:solidFill>
                <a:uFillTx/>
                <a:latin typeface="var(--font-family-special)"/>
              </a:rPr>
              <a:t>JPA Repositories</a:t>
            </a:r>
          </a:p>
        </p:txBody>
      </p:sp>
      <p:sp>
        <p:nvSpPr>
          <p:cNvPr id="6" name="TextBox 7">
            <a:extLst>
              <a:ext uri="{FF2B5EF4-FFF2-40B4-BE49-F238E27FC236}">
                <a16:creationId xmlns:a16="http://schemas.microsoft.com/office/drawing/2014/main" id="{64555FC9-310D-7CB1-B4C7-8BC2EAD4AF57}"/>
              </a:ext>
            </a:extLst>
          </p:cNvPr>
          <p:cNvSpPr txBox="1"/>
          <p:nvPr/>
        </p:nvSpPr>
        <p:spPr>
          <a:xfrm>
            <a:off x="4090065" y="2051337"/>
            <a:ext cx="7225899" cy="4347341"/>
          </a:xfrm>
          <a:prstGeom prst="rect">
            <a:avLst/>
          </a:prstGeom>
          <a:noFill/>
          <a:ln cap="flat">
            <a:noFill/>
          </a:ln>
        </p:spPr>
        <p:txBody>
          <a:bodyPr vert="horz" wrap="square" lIns="91440" tIns="45720" rIns="91440" bIns="45720" anchor="t" anchorCtr="0" compatLnSpc="1">
            <a:spAutoFit/>
          </a:bodyPr>
          <a:lstStyle/>
          <a:p>
            <a:pPr marL="342900" marR="0" lvl="0" indent="-342900" algn="l" defTabSz="914400" rtl="0" fontAlgn="auto" hangingPunct="1">
              <a:lnSpc>
                <a:spcPct val="90000"/>
              </a:lnSpc>
              <a:spcBef>
                <a:spcPts val="1200"/>
              </a:spcBef>
              <a:spcAft>
                <a:spcPts val="0"/>
              </a:spcAft>
              <a:buSzPts val="2000"/>
              <a:buFont typeface="Arial" panose="020B0604020202020204" pitchFamily="34" charset="0"/>
              <a:buChar char="•"/>
              <a:tabLst/>
              <a:defRPr sz="1800" b="0" i="0" u="none" strike="noStrike" kern="0" cap="none" spc="0" baseline="0">
                <a:solidFill>
                  <a:srgbClr val="000000"/>
                </a:solidFill>
                <a:uFillTx/>
              </a:defRPr>
            </a:pPr>
            <a:r>
              <a:rPr lang="en-US" sz="2000" dirty="0">
                <a:solidFill>
                  <a:srgbClr val="273239"/>
                </a:solidFill>
                <a:latin typeface="Nunito" pitchFamily="2"/>
              </a:rPr>
              <a:t>The central interface in the Spring Data repository abstraction is Repository.</a:t>
            </a:r>
          </a:p>
          <a:p>
            <a:pPr marL="342900" marR="0" lvl="0" indent="-342900" algn="l" defTabSz="914400" rtl="0" fontAlgn="auto" hangingPunct="1">
              <a:lnSpc>
                <a:spcPct val="90000"/>
              </a:lnSpc>
              <a:spcBef>
                <a:spcPts val="1200"/>
              </a:spcBef>
              <a:spcAft>
                <a:spcPts val="0"/>
              </a:spcAft>
              <a:buFont typeface="Arial" panose="020B0604020202020204" pitchFamily="34" charset="0"/>
              <a:buChar char="•"/>
              <a:tabLst/>
              <a:defRPr sz="1800" b="0" i="0" u="none" strike="noStrike" kern="0" cap="none" spc="0" baseline="0">
                <a:solidFill>
                  <a:srgbClr val="000000"/>
                </a:solidFill>
                <a:uFillTx/>
              </a:defRPr>
            </a:pPr>
            <a:endParaRPr lang="en-US" sz="2000" dirty="0">
              <a:solidFill>
                <a:srgbClr val="273239"/>
              </a:solidFill>
              <a:latin typeface="Nunito" pitchFamily="2"/>
            </a:endParaRPr>
          </a:p>
          <a:p>
            <a:pPr marL="342900" marR="0" lvl="0" indent="-342900" algn="l" defTabSz="914400" rtl="0" fontAlgn="auto" hangingPunct="1">
              <a:lnSpc>
                <a:spcPct val="90000"/>
              </a:lnSpc>
              <a:spcBef>
                <a:spcPts val="1200"/>
              </a:spcBef>
              <a:spcAft>
                <a:spcPts val="0"/>
              </a:spcAft>
              <a:buSzPts val="2000"/>
              <a:buFont typeface="Arial" panose="020B0604020202020204" pitchFamily="34" charset="0"/>
              <a:buChar char="•"/>
              <a:tabLst/>
              <a:defRPr sz="1800" b="0" i="0" u="none" strike="noStrike" kern="0" cap="none" spc="0" baseline="0">
                <a:solidFill>
                  <a:srgbClr val="000000"/>
                </a:solidFill>
                <a:uFillTx/>
              </a:defRPr>
            </a:pPr>
            <a:r>
              <a:rPr lang="en-US" sz="2000" dirty="0">
                <a:solidFill>
                  <a:srgbClr val="273239"/>
                </a:solidFill>
                <a:latin typeface="Nunito" pitchFamily="2"/>
              </a:rPr>
              <a:t>It takes the domain class to manage as well as the ID type of the domain class as type arguments. </a:t>
            </a:r>
          </a:p>
          <a:p>
            <a:pPr marL="469901" marR="0" lvl="0" indent="-342900" algn="l" defTabSz="914400" rtl="0" fontAlgn="auto" hangingPunct="1">
              <a:lnSpc>
                <a:spcPct val="90000"/>
              </a:lnSpc>
              <a:spcBef>
                <a:spcPts val="1200"/>
              </a:spcBef>
              <a:spcAft>
                <a:spcPts val="0"/>
              </a:spcAft>
              <a:buFont typeface="Arial" panose="020B0604020202020204" pitchFamily="34" charset="0"/>
              <a:buChar char="•"/>
              <a:tabLst/>
              <a:defRPr sz="1800" b="0" i="0" u="none" strike="noStrike" kern="0" cap="none" spc="0" baseline="0">
                <a:solidFill>
                  <a:srgbClr val="000000"/>
                </a:solidFill>
                <a:uFillTx/>
              </a:defRPr>
            </a:pPr>
            <a:endParaRPr lang="en-US" sz="2000" dirty="0">
              <a:solidFill>
                <a:srgbClr val="273239"/>
              </a:solidFill>
              <a:latin typeface="Nunito" pitchFamily="2"/>
            </a:endParaRPr>
          </a:p>
          <a:p>
            <a:pPr marL="342900" marR="0" lvl="0" indent="-342900" algn="l" defTabSz="914400" rtl="0" fontAlgn="auto" hangingPunct="1">
              <a:lnSpc>
                <a:spcPct val="90000"/>
              </a:lnSpc>
              <a:spcBef>
                <a:spcPts val="1200"/>
              </a:spcBef>
              <a:spcAft>
                <a:spcPts val="0"/>
              </a:spcAft>
              <a:buSzPts val="2000"/>
              <a:buFont typeface="Arial" panose="020B0604020202020204" pitchFamily="34" charset="0"/>
              <a:buChar char="•"/>
              <a:tabLst/>
              <a:defRPr sz="1800" b="0" i="0" u="none" strike="noStrike" kern="0" cap="none" spc="0" baseline="0">
                <a:solidFill>
                  <a:srgbClr val="000000"/>
                </a:solidFill>
                <a:uFillTx/>
              </a:defRPr>
            </a:pPr>
            <a:r>
              <a:rPr lang="en-US" sz="2000" dirty="0">
                <a:solidFill>
                  <a:srgbClr val="273239"/>
                </a:solidFill>
                <a:latin typeface="Nunito" pitchFamily="2"/>
              </a:rPr>
              <a:t> This interface acts primarily as a marker interface to capture the types to work with and to help you to discover interfaces that extend this one.</a:t>
            </a:r>
          </a:p>
          <a:p>
            <a:pPr marL="469901" marR="0" lvl="0" indent="-342900" algn="l" defTabSz="914400" rtl="0" fontAlgn="auto" hangingPunct="1">
              <a:lnSpc>
                <a:spcPct val="90000"/>
              </a:lnSpc>
              <a:spcBef>
                <a:spcPts val="1200"/>
              </a:spcBef>
              <a:spcAft>
                <a:spcPts val="0"/>
              </a:spcAft>
              <a:buFont typeface="Arial" panose="020B0604020202020204" pitchFamily="34" charset="0"/>
              <a:buChar char="•"/>
              <a:tabLst/>
              <a:defRPr sz="1800" b="0" i="0" u="none" strike="noStrike" kern="0" cap="none" spc="0" baseline="0">
                <a:solidFill>
                  <a:srgbClr val="000000"/>
                </a:solidFill>
                <a:uFillTx/>
              </a:defRPr>
            </a:pPr>
            <a:endParaRPr lang="en-US" sz="2000" dirty="0">
              <a:solidFill>
                <a:srgbClr val="273239"/>
              </a:solidFill>
              <a:latin typeface="Nunito" pitchFamily="2"/>
            </a:endParaRPr>
          </a:p>
          <a:p>
            <a:pPr marL="342900" marR="0" lvl="0" indent="-342900" algn="l" defTabSz="914400" rtl="0" fontAlgn="auto" hangingPunct="1">
              <a:lnSpc>
                <a:spcPct val="90000"/>
              </a:lnSpc>
              <a:spcBef>
                <a:spcPts val="1200"/>
              </a:spcBef>
              <a:spcAft>
                <a:spcPts val="0"/>
              </a:spcAft>
              <a:buSzPts val="2000"/>
              <a:buFont typeface="Arial" panose="020B0604020202020204" pitchFamily="34" charset="0"/>
              <a:buChar char="•"/>
              <a:tabLst/>
              <a:defRPr sz="1800" b="0" i="0" u="none" strike="noStrike" kern="0" cap="none" spc="0" baseline="0">
                <a:solidFill>
                  <a:srgbClr val="000000"/>
                </a:solidFill>
                <a:uFillTx/>
              </a:defRPr>
            </a:pPr>
            <a:r>
              <a:rPr lang="en-US" sz="2000" dirty="0">
                <a:solidFill>
                  <a:srgbClr val="273239"/>
                </a:solidFill>
                <a:latin typeface="Nunito" pitchFamily="2"/>
              </a:rPr>
              <a:t> The </a:t>
            </a:r>
            <a:r>
              <a:rPr lang="en-US" sz="2000" dirty="0" err="1">
                <a:solidFill>
                  <a:srgbClr val="273239"/>
                </a:solidFill>
                <a:latin typeface="Nunito" pitchFamily="2"/>
              </a:rPr>
              <a:t>JPARepository</a:t>
            </a:r>
            <a:r>
              <a:rPr lang="en-US" sz="2000" dirty="0">
                <a:solidFill>
                  <a:srgbClr val="273239"/>
                </a:solidFill>
                <a:latin typeface="Nunito" pitchFamily="2"/>
              </a:rPr>
              <a:t> provides sophisticated CRUD functionality for the entity class that is being managed.</a:t>
            </a:r>
          </a:p>
        </p:txBody>
      </p:sp>
      <p:sp>
        <p:nvSpPr>
          <p:cNvPr id="7" name="Rectangle 9">
            <a:extLst>
              <a:ext uri="{FF2B5EF4-FFF2-40B4-BE49-F238E27FC236}">
                <a16:creationId xmlns:a16="http://schemas.microsoft.com/office/drawing/2014/main" id="{8C8C693B-D012-DDA3-68D8-46C5EA4F69D9}"/>
              </a:ext>
            </a:extLst>
          </p:cNvPr>
          <p:cNvSpPr/>
          <p:nvPr/>
        </p:nvSpPr>
        <p:spPr>
          <a:xfrm>
            <a:off x="486305" y="3429000"/>
            <a:ext cx="2789541"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JPA</a:t>
            </a:r>
            <a:endParaRPr lang="en-US" sz="3200" b="0" i="0" u="none" strike="noStrike" kern="1200" cap="none" spc="0" baseline="0">
              <a:solidFill>
                <a:srgbClr val="000000"/>
              </a:solidFill>
              <a:uFillTx/>
              <a:latin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24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9DBF6-19B2-139B-B2A5-039B331E6689}"/>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8F009530-43A9-D865-1B95-C027A738A2BA}"/>
              </a:ext>
            </a:extLst>
          </p:cNvPr>
          <p:cNvCxnSpPr/>
          <p:nvPr/>
        </p:nvCxnSpPr>
        <p:spPr>
          <a:xfrm>
            <a:off x="4060292" y="1933160"/>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B03E6117-9C28-EEAF-849F-52516AAB4F21}"/>
              </a:ext>
            </a:extLst>
          </p:cNvPr>
          <p:cNvCxnSpPr/>
          <p:nvPr/>
        </p:nvCxnSpPr>
        <p:spPr>
          <a:xfrm>
            <a:off x="4323502" y="5780873"/>
            <a:ext cx="6978180" cy="0"/>
          </a:xfrm>
          <a:prstGeom prst="straightConnector1">
            <a:avLst/>
          </a:prstGeom>
          <a:noFill/>
          <a:ln w="6345" cap="flat">
            <a:solidFill>
              <a:srgbClr val="4472C4"/>
            </a:solidFill>
            <a:prstDash val="solid"/>
            <a:miter/>
          </a:ln>
        </p:spPr>
      </p:cxnSp>
      <p:sp>
        <p:nvSpPr>
          <p:cNvPr id="5" name="TextBox 7">
            <a:extLst>
              <a:ext uri="{FF2B5EF4-FFF2-40B4-BE49-F238E27FC236}">
                <a16:creationId xmlns:a16="http://schemas.microsoft.com/office/drawing/2014/main" id="{584384D0-A389-32FD-96E4-63804690073D}"/>
              </a:ext>
            </a:extLst>
          </p:cNvPr>
          <p:cNvSpPr txBox="1"/>
          <p:nvPr/>
        </p:nvSpPr>
        <p:spPr>
          <a:xfrm>
            <a:off x="4060292" y="1460863"/>
            <a:ext cx="6093232"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a:solidFill>
                  <a:srgbClr val="C55A11"/>
                </a:solidFill>
                <a:uFillTx/>
                <a:latin typeface="var(--font-family-special)"/>
              </a:rPr>
              <a:t>JPA Repository - Example</a:t>
            </a:r>
          </a:p>
        </p:txBody>
      </p:sp>
      <p:sp>
        <p:nvSpPr>
          <p:cNvPr id="6" name="TextBox 8">
            <a:extLst>
              <a:ext uri="{FF2B5EF4-FFF2-40B4-BE49-F238E27FC236}">
                <a16:creationId xmlns:a16="http://schemas.microsoft.com/office/drawing/2014/main" id="{A1286313-1E29-74F5-25A0-1900485B2040}"/>
              </a:ext>
            </a:extLst>
          </p:cNvPr>
          <p:cNvSpPr txBox="1"/>
          <p:nvPr/>
        </p:nvSpPr>
        <p:spPr>
          <a:xfrm>
            <a:off x="4323502" y="2400903"/>
            <a:ext cx="6956581" cy="286231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44546A"/>
                </a:solidFill>
                <a:uFillTx/>
                <a:latin typeface="Nunito" pitchFamily="2"/>
                <a:ea typeface="Consolas"/>
                <a:cs typeface="Consolas"/>
              </a:rPr>
              <a:t>public</a:t>
            </a:r>
            <a:r>
              <a:rPr lang="en-US" sz="1800" b="0" i="0" u="none" strike="noStrike" kern="1200" cap="none" spc="0" baseline="0">
                <a:solidFill>
                  <a:srgbClr val="000000"/>
                </a:solidFill>
                <a:uFillTx/>
                <a:latin typeface="Nunito" pitchFamily="2"/>
                <a:ea typeface="Consolas"/>
                <a:cs typeface="Consolas"/>
              </a:rPr>
              <a:t> </a:t>
            </a:r>
            <a:r>
              <a:rPr lang="en-US" sz="1800" b="1" i="0" u="none" strike="noStrike" kern="1200" cap="none" spc="0" baseline="0">
                <a:solidFill>
                  <a:srgbClr val="000000"/>
                </a:solidFill>
                <a:uFillTx/>
                <a:latin typeface="Nunito" pitchFamily="2"/>
                <a:ea typeface="Consolas"/>
                <a:cs typeface="Consolas"/>
              </a:rPr>
              <a:t>interface</a:t>
            </a:r>
            <a:r>
              <a:rPr lang="en-US" sz="1800" b="0" i="0" u="none" strike="noStrike" kern="1200" cap="none" spc="0" baseline="0">
                <a:solidFill>
                  <a:srgbClr val="000000"/>
                </a:solidFill>
                <a:uFillTx/>
                <a:latin typeface="Nunito" pitchFamily="2"/>
                <a:ea typeface="Consolas"/>
                <a:cs typeface="Consolas"/>
              </a:rPr>
              <a:t> </a:t>
            </a:r>
            <a:r>
              <a:rPr lang="en-US" sz="1800" b="1" i="0" u="none" strike="noStrike" kern="1200" cap="none" spc="0" baseline="0">
                <a:solidFill>
                  <a:srgbClr val="1F4E79"/>
                </a:solidFill>
                <a:uFillTx/>
                <a:latin typeface="Nunito" pitchFamily="2"/>
                <a:ea typeface="Consolas"/>
                <a:cs typeface="Consolas"/>
              </a:rPr>
              <a:t>EmployeeRepository</a:t>
            </a:r>
            <a:r>
              <a:rPr lang="en-US" sz="1800" b="0" i="0" u="none" strike="noStrike" kern="1200" cap="none" spc="0" baseline="0">
                <a:solidFill>
                  <a:srgbClr val="000000"/>
                </a:solidFill>
                <a:uFillTx/>
                <a:latin typeface="Nunito" pitchFamily="2"/>
                <a:ea typeface="Consolas"/>
                <a:cs typeface="Consolas"/>
              </a:rPr>
              <a:t> </a:t>
            </a:r>
            <a:r>
              <a:rPr lang="en-US" sz="1800" b="1" i="0" u="none" strike="noStrike" kern="1200" cap="none" spc="0" baseline="0">
                <a:solidFill>
                  <a:srgbClr val="000000"/>
                </a:solidFill>
                <a:uFillTx/>
                <a:latin typeface="Nunito" pitchFamily="2"/>
                <a:ea typeface="Consolas"/>
                <a:cs typeface="Consolas"/>
              </a:rPr>
              <a:t>extends JpaRepository</a:t>
            </a:r>
            <a:r>
              <a:rPr lang="en-US" sz="1800" b="0" i="0" u="none" strike="noStrike" kern="1200" cap="none" spc="0" baseline="0">
                <a:solidFill>
                  <a:srgbClr val="000000"/>
                </a:solidFill>
                <a:uFillTx/>
                <a:latin typeface="Nunito" pitchFamily="2"/>
                <a:ea typeface="Consolas"/>
                <a:cs typeface="Consolas"/>
              </a:rPr>
              <a:t>&lt;</a:t>
            </a:r>
            <a:r>
              <a:rPr lang="en-US" sz="1800" b="1" i="0" u="none" strike="noStrike" kern="1200" cap="none" spc="0" baseline="0">
                <a:solidFill>
                  <a:srgbClr val="C00000"/>
                </a:solidFill>
                <a:uFillTx/>
                <a:latin typeface="Nunito" pitchFamily="2"/>
                <a:ea typeface="Consolas"/>
                <a:cs typeface="Consolas"/>
              </a:rPr>
              <a:t>Employee</a:t>
            </a:r>
            <a:r>
              <a:rPr lang="en-US" sz="1800" b="0" i="0" u="none" strike="noStrike" kern="1200" cap="none" spc="0" baseline="0">
                <a:solidFill>
                  <a:srgbClr val="000000"/>
                </a:solidFill>
                <a:uFillTx/>
                <a:latin typeface="Nunito" pitchFamily="2"/>
                <a:ea typeface="Consolas"/>
                <a:cs typeface="Consolas"/>
              </a:rPr>
              <a:t>, </a:t>
            </a:r>
            <a:r>
              <a:rPr lang="en-US" sz="1800" b="1" i="0" u="none" strike="noStrike" kern="1200" cap="none" spc="0" baseline="0">
                <a:solidFill>
                  <a:srgbClr val="548235"/>
                </a:solidFill>
                <a:uFillTx/>
                <a:latin typeface="Nunito" pitchFamily="2"/>
                <a:ea typeface="Consolas"/>
                <a:cs typeface="Consolas"/>
              </a:rPr>
              <a:t>Integer</a:t>
            </a:r>
            <a:r>
              <a:rPr lang="en-US" sz="1800" b="0" i="0" u="none" strike="noStrike" kern="1200" cap="none" spc="0" baseline="0">
                <a:solidFill>
                  <a:srgbClr val="000000"/>
                </a:solidFill>
                <a:uFillTx/>
                <a:latin typeface="Nunito" pitchFamily="2"/>
                <a:ea typeface="Consolas"/>
                <a:cs typeface="Consolas"/>
              </a:rPr>
              <a:t>&gt;{</a:t>
            </a:r>
            <a:endParaRPr lang="en-US" sz="1800" b="0" i="0" u="none" strike="noStrike" kern="1200" cap="none" spc="0" baseline="0">
              <a:solidFill>
                <a:srgbClr val="000000"/>
              </a:solidFill>
              <a:uFillTx/>
              <a:latin typeface="Nuni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44546A"/>
              </a:solidFill>
              <a:uFillTx/>
              <a:latin typeface="Nunito" pitchFamily="2"/>
              <a:ea typeface="Consolas"/>
              <a:cs typeface="Consolas"/>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44546A"/>
                </a:solidFill>
                <a:uFillTx/>
                <a:latin typeface="Nunito" pitchFamily="2"/>
                <a:ea typeface="Consolas"/>
                <a:cs typeface="Consolas"/>
              </a:rPr>
              <a:t>  public Employee </a:t>
            </a:r>
            <a:r>
              <a:rPr lang="en-US" sz="1800" b="1" i="0" u="none" strike="noStrike" kern="1200" cap="none" spc="0" baseline="0">
                <a:solidFill>
                  <a:srgbClr val="44546A"/>
                </a:solidFill>
                <a:uFillTx/>
                <a:latin typeface="Nunito" pitchFamily="2"/>
                <a:ea typeface="Consolas"/>
                <a:cs typeface="Consolas"/>
              </a:rPr>
              <a:t>findById</a:t>
            </a:r>
            <a:r>
              <a:rPr lang="en-US" sz="1800" b="0" i="0" u="none" strike="noStrike" kern="1200" cap="none" spc="0" baseline="0">
                <a:solidFill>
                  <a:srgbClr val="44546A"/>
                </a:solidFill>
                <a:uFillTx/>
                <a:latin typeface="Nunito" pitchFamily="2"/>
                <a:ea typeface="Consolas"/>
                <a:cs typeface="Consolas"/>
              </a:rPr>
              <a:t> (int empid);</a:t>
            </a:r>
            <a:endParaRPr lang="en-US" sz="1800" b="0" i="0" u="none" strike="noStrike" kern="1200" cap="none" spc="0" baseline="0">
              <a:solidFill>
                <a:srgbClr val="000000"/>
              </a:solidFill>
              <a:uFillTx/>
              <a:latin typeface="Nuni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44546A"/>
                </a:solidFill>
                <a:uFillTx/>
                <a:latin typeface="Nunito" pitchFamily="2"/>
                <a:ea typeface="Consolas"/>
                <a:cs typeface="Consolas"/>
              </a:rPr>
              <a:t>  public List&lt;Employee&gt; </a:t>
            </a:r>
            <a:r>
              <a:rPr lang="en-US" sz="1800" b="1" i="0" u="none" strike="noStrike" kern="1200" cap="none" spc="0" baseline="0">
                <a:solidFill>
                  <a:srgbClr val="44546A"/>
                </a:solidFill>
                <a:uFillTx/>
                <a:latin typeface="Nunito" pitchFamily="2"/>
                <a:ea typeface="Consolas"/>
                <a:cs typeface="Consolas"/>
              </a:rPr>
              <a:t>findByName</a:t>
            </a:r>
            <a:r>
              <a:rPr lang="en-US" sz="1800" b="0" i="0" u="none" strike="noStrike" kern="1200" cap="none" spc="0" baseline="0">
                <a:solidFill>
                  <a:srgbClr val="44546A"/>
                </a:solidFill>
                <a:uFillTx/>
                <a:latin typeface="Nunito" pitchFamily="2"/>
                <a:ea typeface="Consolas"/>
                <a:cs typeface="Consolas"/>
              </a:rPr>
              <a:t> (String name);</a:t>
            </a:r>
            <a:endParaRPr lang="en-US" sz="1800" b="0" i="0" u="none" strike="noStrike" kern="1200" cap="none" spc="0" baseline="0">
              <a:solidFill>
                <a:srgbClr val="000000"/>
              </a:solidFill>
              <a:uFillTx/>
              <a:latin typeface="Nuni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44546A"/>
                </a:solidFill>
                <a:uFillTx/>
                <a:latin typeface="Nunito" pitchFamily="2"/>
                <a:ea typeface="Consolas"/>
                <a:cs typeface="Consolas"/>
              </a:rPr>
              <a:t>  public List&lt;Employee&gt; </a:t>
            </a:r>
            <a:r>
              <a:rPr lang="en-US" sz="1800" b="1" i="0" u="none" strike="noStrike" kern="1200" cap="none" spc="0" baseline="0">
                <a:solidFill>
                  <a:srgbClr val="44546A"/>
                </a:solidFill>
                <a:uFillTx/>
                <a:latin typeface="Nunito" pitchFamily="2"/>
                <a:ea typeface="Consolas"/>
                <a:cs typeface="Consolas"/>
              </a:rPr>
              <a:t>findByNameLike</a:t>
            </a:r>
            <a:r>
              <a:rPr lang="en-US" sz="1800" b="0" i="0" u="none" strike="noStrike" kern="1200" cap="none" spc="0" baseline="0">
                <a:solidFill>
                  <a:srgbClr val="44546A"/>
                </a:solidFill>
                <a:uFillTx/>
                <a:latin typeface="Nunito" pitchFamily="2"/>
                <a:ea typeface="Consolas"/>
                <a:cs typeface="Consolas"/>
              </a:rPr>
              <a:t> (String name);</a:t>
            </a:r>
            <a:endParaRPr lang="en-US" sz="1800" b="0" i="0" u="none" strike="noStrike" kern="1200" cap="none" spc="0" baseline="0">
              <a:solidFill>
                <a:srgbClr val="000000"/>
              </a:solidFill>
              <a:uFillTx/>
              <a:latin typeface="Nuni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44546A"/>
                </a:solidFill>
                <a:uFillTx/>
                <a:latin typeface="Nunito" pitchFamily="2"/>
                <a:ea typeface="Consolas"/>
                <a:cs typeface="Consolas"/>
              </a:rPr>
              <a:t>  public List&lt;Employee&gt; </a:t>
            </a:r>
            <a:r>
              <a:rPr lang="en-US" sz="1800" b="1" i="0" u="none" strike="noStrike" kern="1200" cap="none" spc="0" baseline="0">
                <a:solidFill>
                  <a:srgbClr val="44546A"/>
                </a:solidFill>
                <a:uFillTx/>
                <a:latin typeface="Nunito" pitchFamily="2"/>
                <a:ea typeface="Consolas"/>
                <a:cs typeface="Consolas"/>
              </a:rPr>
              <a:t>findByAge</a:t>
            </a:r>
            <a:r>
              <a:rPr lang="en-US" sz="1800" b="0" i="0" u="none" strike="noStrike" kern="1200" cap="none" spc="0" baseline="0">
                <a:solidFill>
                  <a:srgbClr val="44546A"/>
                </a:solidFill>
                <a:uFillTx/>
                <a:latin typeface="Nunito" pitchFamily="2"/>
                <a:ea typeface="Consolas"/>
                <a:cs typeface="Consolas"/>
              </a:rPr>
              <a:t> (int age);</a:t>
            </a:r>
            <a:endParaRPr lang="en-US" sz="1800" b="0" i="0" u="none" strike="noStrike" kern="1200" cap="none" spc="0" baseline="0">
              <a:solidFill>
                <a:srgbClr val="000000"/>
              </a:solidFill>
              <a:uFillTx/>
              <a:latin typeface="Nuni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44546A"/>
                </a:solidFill>
                <a:uFillTx/>
                <a:latin typeface="Nunito" pitchFamily="2"/>
                <a:ea typeface="Consolas"/>
                <a:cs typeface="Consolas"/>
              </a:rPr>
              <a:t>  public List&lt;Employee&gt; </a:t>
            </a:r>
            <a:r>
              <a:rPr lang="en-US" sz="1800" b="1" i="0" u="none" strike="noStrike" kern="1200" cap="none" spc="0" baseline="0">
                <a:solidFill>
                  <a:srgbClr val="44546A"/>
                </a:solidFill>
                <a:uFillTx/>
                <a:latin typeface="Nunito" pitchFamily="2"/>
                <a:ea typeface="Consolas"/>
                <a:cs typeface="Consolas"/>
              </a:rPr>
              <a:t>findByAgeLessThan</a:t>
            </a:r>
            <a:r>
              <a:rPr lang="en-US" sz="1800" b="0" i="0" u="none" strike="noStrike" kern="1200" cap="none" spc="0" baseline="0">
                <a:solidFill>
                  <a:srgbClr val="44546A"/>
                </a:solidFill>
                <a:uFillTx/>
                <a:latin typeface="Nunito" pitchFamily="2"/>
                <a:ea typeface="Consolas"/>
                <a:cs typeface="Consolas"/>
              </a:rPr>
              <a:t> (int age);</a:t>
            </a:r>
            <a:endParaRPr lang="en-US" sz="1800" b="0" i="0" u="none" strike="noStrike" kern="1200" cap="none" spc="0" baseline="0">
              <a:solidFill>
                <a:srgbClr val="000000"/>
              </a:solidFill>
              <a:uFillTx/>
              <a:latin typeface="Nuni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44546A"/>
                </a:solidFill>
                <a:uFillTx/>
                <a:latin typeface="Nunito" pitchFamily="2"/>
                <a:ea typeface="Consolas"/>
                <a:cs typeface="Consolas"/>
              </a:rPr>
              <a:t>  public List&lt;Employee&gt; </a:t>
            </a:r>
            <a:r>
              <a:rPr lang="en-US" sz="1800" b="1" i="0" u="none" strike="noStrike" kern="1200" cap="none" spc="0" baseline="0">
                <a:solidFill>
                  <a:srgbClr val="44546A"/>
                </a:solidFill>
                <a:uFillTx/>
                <a:latin typeface="Nunito" pitchFamily="2"/>
                <a:ea typeface="Consolas"/>
                <a:cs typeface="Consolas"/>
              </a:rPr>
              <a:t>findByAgeGreaterThan</a:t>
            </a:r>
            <a:r>
              <a:rPr lang="en-US" sz="1800" b="0" i="0" u="none" strike="noStrike" kern="1200" cap="none" spc="0" baseline="0">
                <a:solidFill>
                  <a:srgbClr val="44546A"/>
                </a:solidFill>
                <a:uFillTx/>
                <a:latin typeface="Nunito" pitchFamily="2"/>
                <a:ea typeface="Consolas"/>
                <a:cs typeface="Consolas"/>
              </a:rPr>
              <a:t> (int age);</a:t>
            </a:r>
            <a:endParaRPr lang="en-US" sz="1800" b="0" i="0" u="none" strike="noStrike" kern="1200" cap="none" spc="0" baseline="0">
              <a:solidFill>
                <a:srgbClr val="000000"/>
              </a:solidFill>
              <a:uFillTx/>
              <a:latin typeface="Nuni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44546A"/>
                </a:solidFill>
                <a:uFillTx/>
                <a:latin typeface="Nunito" pitchFamily="2"/>
                <a:ea typeface="Consolas"/>
                <a:cs typeface="Consolas"/>
              </a:rPr>
              <a:t>}</a:t>
            </a:r>
            <a:endParaRPr lang="en-US" sz="1800" b="0" i="0" u="none" strike="noStrike" kern="1200" cap="none" spc="0" baseline="0">
              <a:solidFill>
                <a:srgbClr val="000000"/>
              </a:solidFill>
              <a:uFillTx/>
              <a:latin typeface="Nunito" pitchFamily="2"/>
            </a:endParaRPr>
          </a:p>
        </p:txBody>
      </p:sp>
      <p:sp>
        <p:nvSpPr>
          <p:cNvPr id="7" name="Rectangle 9">
            <a:extLst>
              <a:ext uri="{FF2B5EF4-FFF2-40B4-BE49-F238E27FC236}">
                <a16:creationId xmlns:a16="http://schemas.microsoft.com/office/drawing/2014/main" id="{BA1F7D5E-65AD-2CD1-61EA-401DFAEE1530}"/>
              </a:ext>
            </a:extLst>
          </p:cNvPr>
          <p:cNvSpPr/>
          <p:nvPr/>
        </p:nvSpPr>
        <p:spPr>
          <a:xfrm>
            <a:off x="486305" y="3429000"/>
            <a:ext cx="2789541"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JPA</a:t>
            </a:r>
            <a:endParaRPr lang="en-US" sz="3200" b="0" i="0" u="none" strike="noStrike" kern="1200" cap="none" spc="0" baseline="0">
              <a:solidFill>
                <a:srgbClr val="000000"/>
              </a:solidFill>
              <a:uFillTx/>
              <a:latin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18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E19AE-E895-45C5-D845-5D0691C3A7FF}"/>
              </a:ext>
            </a:extLst>
          </p:cNvPr>
          <p:cNvSpPr txBox="1">
            <a:spLocks noGrp="1"/>
          </p:cNvSpPr>
          <p:nvPr>
            <p:ph type="title"/>
          </p:nvPr>
        </p:nvSpPr>
        <p:spPr>
          <a:xfrm>
            <a:off x="643472" y="623392"/>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BDA39547-E5F2-E035-E700-CD5508BB3CB3}"/>
              </a:ext>
            </a:extLst>
          </p:cNvPr>
          <p:cNvCxnSpPr/>
          <p:nvPr/>
        </p:nvCxnSpPr>
        <p:spPr>
          <a:xfrm>
            <a:off x="4124090" y="2230450"/>
            <a:ext cx="6601072"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1CF4340F-0F0F-9A3C-9D82-C600B6040FA4}"/>
              </a:ext>
            </a:extLst>
          </p:cNvPr>
          <p:cNvCxnSpPr/>
          <p:nvPr/>
        </p:nvCxnSpPr>
        <p:spPr>
          <a:xfrm>
            <a:off x="4395328" y="6184818"/>
            <a:ext cx="6577581" cy="0"/>
          </a:xfrm>
          <a:prstGeom prst="straightConnector1">
            <a:avLst/>
          </a:prstGeom>
          <a:noFill/>
          <a:ln w="6345" cap="flat">
            <a:solidFill>
              <a:srgbClr val="4472C4"/>
            </a:solidFill>
            <a:prstDash val="solid"/>
            <a:miter/>
          </a:ln>
        </p:spPr>
      </p:cxnSp>
      <p:sp>
        <p:nvSpPr>
          <p:cNvPr id="5" name="Google Shape;315;p9">
            <a:extLst>
              <a:ext uri="{FF2B5EF4-FFF2-40B4-BE49-F238E27FC236}">
                <a16:creationId xmlns:a16="http://schemas.microsoft.com/office/drawing/2014/main" id="{41BF8D14-E7D6-50F7-36DC-C5A23AF81684}"/>
              </a:ext>
            </a:extLst>
          </p:cNvPr>
          <p:cNvSpPr txBox="1"/>
          <p:nvPr/>
        </p:nvSpPr>
        <p:spPr>
          <a:xfrm>
            <a:off x="4007449" y="1830811"/>
            <a:ext cx="3141558" cy="461662"/>
          </a:xfrm>
          <a:prstGeom prst="rect">
            <a:avLst/>
          </a:prstGeom>
          <a:noFill/>
          <a:ln cap="flat">
            <a:noFill/>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a:solidFill>
                  <a:srgbClr val="C55A11"/>
                </a:solidFill>
                <a:uFillTx/>
                <a:latin typeface="var(--font-family-special)"/>
              </a:rPr>
              <a:t>Core Container</a:t>
            </a:r>
          </a:p>
        </p:txBody>
      </p:sp>
      <p:sp>
        <p:nvSpPr>
          <p:cNvPr id="6" name="Rectangle 4">
            <a:extLst>
              <a:ext uri="{FF2B5EF4-FFF2-40B4-BE49-F238E27FC236}">
                <a16:creationId xmlns:a16="http://schemas.microsoft.com/office/drawing/2014/main" id="{641FB0B4-6A61-62B8-B345-B2CE85D6081E}"/>
              </a:ext>
            </a:extLst>
          </p:cNvPr>
          <p:cNvSpPr/>
          <p:nvPr/>
        </p:nvSpPr>
        <p:spPr>
          <a:xfrm>
            <a:off x="1142286" y="3136611"/>
            <a:ext cx="2366357"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Introduction </a:t>
            </a:r>
            <a:endParaRPr lang="en-US" sz="3200" b="0" i="0" u="none" strike="noStrike" kern="1200" cap="none" spc="0" baseline="0">
              <a:solidFill>
                <a:srgbClr val="000000"/>
              </a:solidFill>
              <a:uFillTx/>
              <a:latin typeface="Calibri"/>
            </a:endParaRPr>
          </a:p>
        </p:txBody>
      </p:sp>
      <p:sp>
        <p:nvSpPr>
          <p:cNvPr id="7" name="TextBox 7">
            <a:extLst>
              <a:ext uri="{FF2B5EF4-FFF2-40B4-BE49-F238E27FC236}">
                <a16:creationId xmlns:a16="http://schemas.microsoft.com/office/drawing/2014/main" id="{4FFB9BBE-19A3-D2CF-A83A-9EBC4DB51F18}"/>
              </a:ext>
            </a:extLst>
          </p:cNvPr>
          <p:cNvSpPr txBox="1"/>
          <p:nvPr/>
        </p:nvSpPr>
        <p:spPr>
          <a:xfrm>
            <a:off x="4186845" y="2582896"/>
            <a:ext cx="7108682" cy="3139318"/>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Clr>
                <a:srgbClr val="44546A"/>
              </a:buClr>
              <a:buSzPts val="2400"/>
              <a:buFont typeface="Arial" pitchFamily="34"/>
              <a:buChar char="•"/>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Nunito" pitchFamily="2"/>
              </a:rPr>
              <a:t>The Spring container is responsible for instantiating, configuring, and assembling the beans.</a:t>
            </a:r>
          </a:p>
          <a:p>
            <a:pPr marL="285750" marR="0" lvl="0" indent="-285750" algn="l" defTabSz="914400" rtl="0" fontAlgn="auto" hangingPunct="1">
              <a:lnSpc>
                <a:spcPct val="100000"/>
              </a:lnSpc>
              <a:spcBef>
                <a:spcPts val="0"/>
              </a:spcBef>
              <a:spcAft>
                <a:spcPts val="0"/>
              </a:spcAft>
              <a:buClr>
                <a:srgbClr val="44546A"/>
              </a:buClr>
              <a:buSzPts val="2400"/>
              <a:buFont typeface="Arial" pitchFamily="34"/>
              <a:buChar char="•"/>
              <a:tabLst/>
              <a:defRPr sz="1800" b="0" i="0" u="none" strike="noStrike" kern="0" cap="none" spc="0" baseline="0">
                <a:solidFill>
                  <a:srgbClr val="000000"/>
                </a:solidFill>
                <a:uFillTx/>
              </a:defRPr>
            </a:pPr>
            <a:endParaRPr lang="en-US" sz="1800" b="0" i="0" u="none" strike="noStrike" kern="0" cap="none" spc="0" baseline="0" dirty="0">
              <a:solidFill>
                <a:srgbClr val="000000"/>
              </a:solidFill>
              <a:uFillTx/>
              <a:latin typeface="Nunito" pitchFamily="2"/>
            </a:endParaRPr>
          </a:p>
          <a:p>
            <a:pPr marL="285750" marR="0" lvl="0" indent="-285750" algn="l" defTabSz="914400" rtl="0" fontAlgn="auto" hangingPunct="1">
              <a:lnSpc>
                <a:spcPct val="100000"/>
              </a:lnSpc>
              <a:spcBef>
                <a:spcPts val="0"/>
              </a:spcBef>
              <a:spcAft>
                <a:spcPts val="0"/>
              </a:spcAft>
              <a:buClr>
                <a:srgbClr val="44546A"/>
              </a:buClr>
              <a:buSzPts val="2400"/>
              <a:buFont typeface="Arial" pitchFamily="34"/>
              <a:buChar char="•"/>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Nunito" pitchFamily="2"/>
              </a:rPr>
              <a:t>The Container manages the Beans creation, configuration and management.</a:t>
            </a:r>
          </a:p>
          <a:p>
            <a:pPr marL="285750" marR="0" lvl="0" indent="-285750" algn="l" defTabSz="914400" rtl="0" fontAlgn="auto" hangingPunct="1">
              <a:lnSpc>
                <a:spcPct val="100000"/>
              </a:lnSpc>
              <a:spcBef>
                <a:spcPts val="0"/>
              </a:spcBef>
              <a:spcAft>
                <a:spcPts val="0"/>
              </a:spcAft>
              <a:buClr>
                <a:srgbClr val="44546A"/>
              </a:buClr>
              <a:buSzPts val="2400"/>
              <a:buFont typeface="Arial" pitchFamily="34"/>
              <a:buChar char="•"/>
              <a:tabLst/>
              <a:defRPr sz="1800" b="0" i="0" u="none" strike="noStrike" kern="0" cap="none" spc="0" baseline="0">
                <a:solidFill>
                  <a:srgbClr val="000000"/>
                </a:solidFill>
                <a:uFillTx/>
              </a:defRPr>
            </a:pPr>
            <a:endParaRPr lang="en-US" sz="1800" b="0" i="0" u="none" strike="noStrike" kern="0" cap="none" spc="0" baseline="0" dirty="0">
              <a:solidFill>
                <a:srgbClr val="000000"/>
              </a:solidFill>
              <a:uFillTx/>
              <a:latin typeface="Nunito" pitchFamily="2"/>
            </a:endParaRPr>
          </a:p>
          <a:p>
            <a:pPr marL="285750" marR="0" lvl="0" indent="-285750" algn="l" defTabSz="914400" rtl="0" fontAlgn="auto" hangingPunct="1">
              <a:lnSpc>
                <a:spcPct val="100000"/>
              </a:lnSpc>
              <a:spcBef>
                <a:spcPts val="0"/>
              </a:spcBef>
              <a:spcAft>
                <a:spcPts val="0"/>
              </a:spcAft>
              <a:buClr>
                <a:srgbClr val="44546A"/>
              </a:buClr>
              <a:buSzPts val="2400"/>
              <a:buFont typeface="Arial" pitchFamily="34"/>
              <a:buChar char="•"/>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Nunito" pitchFamily="2"/>
              </a:rPr>
              <a:t>Bean that is instantiated by the Container has a lifecycle.</a:t>
            </a:r>
          </a:p>
          <a:p>
            <a:pPr marL="742950" marR="0" lvl="1"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Nunito" pitchFamily="2"/>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1" i="0" u="none" strike="noStrike" kern="1200" cap="none" spc="0" baseline="0" dirty="0">
              <a:solidFill>
                <a:srgbClr val="000000"/>
              </a:solidFill>
              <a:uFillTx/>
              <a:latin typeface="Nunito" pitchFamily="2"/>
              <a:ea typeface="Consolas"/>
              <a:cs typeface="Consolas"/>
            </a:endParaRPr>
          </a:p>
          <a:p>
            <a:pPr marL="285750" marR="0" lvl="0" indent="-285750" algn="l" defTabSz="914400" rtl="0" fontAlgn="auto" hangingPunct="1">
              <a:lnSpc>
                <a:spcPct val="100000"/>
              </a:lnSpc>
              <a:spcBef>
                <a:spcPts val="0"/>
              </a:spcBef>
              <a:spcAft>
                <a:spcPts val="0"/>
              </a:spcAft>
              <a:buClr>
                <a:srgbClr val="7F8600"/>
              </a:buClr>
              <a:buSzPts val="1800"/>
              <a:buFont typeface="Arial" pitchFamily="34"/>
              <a:buChar char="•"/>
              <a:tabLst/>
              <a:defRPr sz="1800" b="0" i="0" u="none" strike="noStrike" kern="0" cap="none" spc="0" baseline="0">
                <a:solidFill>
                  <a:srgbClr val="000000"/>
                </a:solidFill>
                <a:uFillTx/>
              </a:defRPr>
            </a:pPr>
            <a:r>
              <a:rPr lang="en-US" sz="1800" b="0" i="1" u="none" strike="noStrike" kern="1200" cap="none" spc="0" baseline="0" dirty="0">
                <a:solidFill>
                  <a:srgbClr val="000000"/>
                </a:solidFill>
                <a:uFillTx/>
                <a:latin typeface="Nunito" pitchFamily="2"/>
                <a:ea typeface="Consolas"/>
                <a:cs typeface="Consolas"/>
              </a:rPr>
              <a:t>Beans are the java objects which form a Spring application and are managed by Spring container.</a:t>
            </a:r>
            <a:endParaRPr lang="en-US" sz="1800" b="0" i="0" u="none" strike="noStrike" kern="1200" cap="none" spc="0" baseline="0" dirty="0">
              <a:solidFill>
                <a:srgbClr val="000000"/>
              </a:solidFill>
              <a:uFillTx/>
              <a:latin typeface="Nunito" pitchFamily="2"/>
            </a:endParaRPr>
          </a:p>
        </p:txBody>
      </p:sp>
      <p:pic>
        <p:nvPicPr>
          <p:cNvPr id="8" name="Google Shape;352;p13">
            <a:extLst>
              <a:ext uri="{FF2B5EF4-FFF2-40B4-BE49-F238E27FC236}">
                <a16:creationId xmlns:a16="http://schemas.microsoft.com/office/drawing/2014/main" id="{50FE4CF1-C997-E7E2-FD21-3AA726A3A18E}"/>
              </a:ext>
            </a:extLst>
          </p:cNvPr>
          <p:cNvPicPr>
            <a:picLocks noChangeAspect="1"/>
          </p:cNvPicPr>
          <p:nvPr/>
        </p:nvPicPr>
        <p:blipFill>
          <a:blip r:embed="rId2">
            <a:alphaModFix/>
          </a:blip>
          <a:srcRect/>
          <a:stretch>
            <a:fillRect/>
          </a:stretch>
        </p:blipFill>
        <p:spPr>
          <a:xfrm>
            <a:off x="200234" y="3997233"/>
            <a:ext cx="3637420" cy="2187585"/>
          </a:xfrm>
          <a:prstGeom prst="rect">
            <a:avLst/>
          </a:prstGeom>
          <a:noFill/>
          <a:ln cap="flat">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24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24E1F-FF58-EBE2-8ABF-356AC4D5422D}"/>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727D6E16-65AB-2C45-A85D-3DD1EC188E56}"/>
              </a:ext>
            </a:extLst>
          </p:cNvPr>
          <p:cNvCxnSpPr/>
          <p:nvPr/>
        </p:nvCxnSpPr>
        <p:spPr>
          <a:xfrm>
            <a:off x="4060292" y="1933160"/>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EBAA32B6-187B-110D-6C05-D910EDF03885}"/>
              </a:ext>
            </a:extLst>
          </p:cNvPr>
          <p:cNvCxnSpPr/>
          <p:nvPr/>
        </p:nvCxnSpPr>
        <p:spPr>
          <a:xfrm>
            <a:off x="4323502" y="5780873"/>
            <a:ext cx="6978180" cy="0"/>
          </a:xfrm>
          <a:prstGeom prst="straightConnector1">
            <a:avLst/>
          </a:prstGeom>
          <a:noFill/>
          <a:ln w="6345" cap="flat">
            <a:solidFill>
              <a:srgbClr val="4472C4"/>
            </a:solidFill>
            <a:prstDash val="solid"/>
            <a:miter/>
          </a:ln>
        </p:spPr>
      </p:cxnSp>
      <p:sp>
        <p:nvSpPr>
          <p:cNvPr id="5" name="TextBox 7">
            <a:extLst>
              <a:ext uri="{FF2B5EF4-FFF2-40B4-BE49-F238E27FC236}">
                <a16:creationId xmlns:a16="http://schemas.microsoft.com/office/drawing/2014/main" id="{DAFC5813-762A-178C-5534-9DF30DEC4C0E}"/>
              </a:ext>
            </a:extLst>
          </p:cNvPr>
          <p:cNvSpPr txBox="1"/>
          <p:nvPr/>
        </p:nvSpPr>
        <p:spPr>
          <a:xfrm>
            <a:off x="4060292" y="1460863"/>
            <a:ext cx="6093232"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a:solidFill>
                  <a:srgbClr val="C55A11"/>
                </a:solidFill>
                <a:uFillTx/>
                <a:latin typeface="var(--font-family-special)"/>
              </a:rPr>
              <a:t>JPA Repository - Example</a:t>
            </a:r>
          </a:p>
        </p:txBody>
      </p:sp>
      <p:sp>
        <p:nvSpPr>
          <p:cNvPr id="6" name="TextBox 7">
            <a:extLst>
              <a:ext uri="{FF2B5EF4-FFF2-40B4-BE49-F238E27FC236}">
                <a16:creationId xmlns:a16="http://schemas.microsoft.com/office/drawing/2014/main" id="{C6573A0A-B2C1-B9F6-3886-CA4CFCCA937C}"/>
              </a:ext>
            </a:extLst>
          </p:cNvPr>
          <p:cNvSpPr txBox="1"/>
          <p:nvPr/>
        </p:nvSpPr>
        <p:spPr>
          <a:xfrm>
            <a:off x="4323502" y="2163314"/>
            <a:ext cx="7354491" cy="341631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63BE"/>
                </a:solidFill>
                <a:uFillTx/>
                <a:latin typeface="Nunito" pitchFamily="2"/>
                <a:ea typeface="Consolas"/>
                <a:cs typeface="Consolas"/>
              </a:rPr>
              <a:t>@Service</a:t>
            </a:r>
            <a:endParaRPr lang="en-US" sz="1800" b="0" i="0" u="none" strike="noStrike" kern="1200" cap="none" spc="0" baseline="0">
              <a:solidFill>
                <a:srgbClr val="000000"/>
              </a:solidFill>
              <a:uFillTx/>
              <a:latin typeface="Nuni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3F3F3F"/>
                </a:solidFill>
                <a:uFillTx/>
                <a:latin typeface="Nunito" pitchFamily="2"/>
                <a:ea typeface="Consolas"/>
                <a:cs typeface="Consolas"/>
              </a:rPr>
              <a:t>public class EmployeeServiceImpl implements EmployeeService {</a:t>
            </a:r>
            <a:endParaRPr lang="en-US" sz="1800" b="0" i="0" u="none" strike="noStrike" kern="1200" cap="none" spc="0" baseline="0">
              <a:solidFill>
                <a:srgbClr val="000000"/>
              </a:solidFill>
              <a:uFillTx/>
              <a:latin typeface="Nuni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Nunito" pitchFamily="2"/>
              <a:ea typeface="Consolas"/>
              <a:cs typeface="Consolas"/>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7F8600"/>
                </a:solidFill>
                <a:uFillTx/>
                <a:latin typeface="Nunito" pitchFamily="2"/>
                <a:ea typeface="Consolas"/>
                <a:cs typeface="Consolas"/>
              </a:rPr>
              <a:t>  </a:t>
            </a:r>
            <a:r>
              <a:rPr lang="en-US" sz="1800" b="0" i="0" u="none" strike="noStrike" kern="1200" cap="none" spc="0" baseline="0">
                <a:solidFill>
                  <a:srgbClr val="0063BE"/>
                </a:solidFill>
                <a:uFillTx/>
                <a:latin typeface="Nunito" pitchFamily="2"/>
                <a:ea typeface="Consolas"/>
                <a:cs typeface="Consolas"/>
              </a:rPr>
              <a:t>@Autowired</a:t>
            </a:r>
            <a:endParaRPr lang="en-US" sz="1800" b="0" i="0" u="none" strike="noStrike" kern="1200" cap="none" spc="0" baseline="0">
              <a:solidFill>
                <a:srgbClr val="000000"/>
              </a:solidFill>
              <a:uFillTx/>
              <a:latin typeface="Nuni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Nunito" pitchFamily="2"/>
                <a:ea typeface="Consolas"/>
                <a:cs typeface="Consolas"/>
              </a:rPr>
              <a:t>  </a:t>
            </a:r>
            <a:r>
              <a:rPr lang="en-US" sz="1800" b="1" i="0" u="none" strike="noStrike" kern="1200" cap="none" spc="0" baseline="0">
                <a:solidFill>
                  <a:srgbClr val="3F3F3F"/>
                </a:solidFill>
                <a:uFillTx/>
                <a:latin typeface="Nunito" pitchFamily="2"/>
                <a:ea typeface="Consolas"/>
                <a:cs typeface="Consolas"/>
              </a:rPr>
              <a:t>private EmployeeRepository </a:t>
            </a:r>
            <a:r>
              <a:rPr lang="en-US" sz="1800" b="1" i="0" u="none" strike="noStrike" kern="1200" cap="none" spc="0" baseline="0">
                <a:solidFill>
                  <a:srgbClr val="1F4E79"/>
                </a:solidFill>
                <a:uFillTx/>
                <a:latin typeface="Nunito" pitchFamily="2"/>
                <a:ea typeface="Consolas"/>
                <a:cs typeface="Consolas"/>
              </a:rPr>
              <a:t>employeeRepository</a:t>
            </a:r>
            <a:r>
              <a:rPr lang="en-US" sz="1800" b="1" i="0" u="none" strike="noStrike" kern="1200" cap="none" spc="0" baseline="0">
                <a:solidFill>
                  <a:srgbClr val="000000"/>
                </a:solidFill>
                <a:uFillTx/>
                <a:latin typeface="Nunito" pitchFamily="2"/>
                <a:ea typeface="Consolas"/>
                <a:cs typeface="Consolas"/>
              </a:rPr>
              <a:t>;</a:t>
            </a:r>
            <a:endParaRPr lang="en-US" sz="1800" b="0" i="0" u="none" strike="noStrike" kern="1200" cap="none" spc="0" baseline="0">
              <a:solidFill>
                <a:srgbClr val="000000"/>
              </a:solidFill>
              <a:uFillTx/>
              <a:latin typeface="Nuni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Nunito" pitchFamily="2"/>
              <a:ea typeface="Consolas"/>
              <a:cs typeface="Consolas"/>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63BE"/>
                </a:solidFill>
                <a:uFillTx/>
                <a:latin typeface="Nunito" pitchFamily="2"/>
                <a:ea typeface="Consolas"/>
                <a:cs typeface="Consolas"/>
              </a:rPr>
              <a:t>  @Override</a:t>
            </a:r>
            <a:endParaRPr lang="en-US" sz="1800" b="0" i="0" u="none" strike="noStrike" kern="1200" cap="none" spc="0" baseline="0">
              <a:solidFill>
                <a:srgbClr val="000000"/>
              </a:solidFill>
              <a:uFillTx/>
              <a:latin typeface="Nuni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63BE"/>
                </a:solidFill>
                <a:uFillTx/>
                <a:latin typeface="Nunito" pitchFamily="2"/>
                <a:ea typeface="Consolas"/>
                <a:cs typeface="Consolas"/>
              </a:rPr>
              <a:t>  @Transactional</a:t>
            </a:r>
            <a:endParaRPr lang="en-US" sz="1800" b="0" i="0" u="none" strike="noStrike" kern="1200" cap="none" spc="0" baseline="0">
              <a:solidFill>
                <a:srgbClr val="000000"/>
              </a:solidFill>
              <a:uFillTx/>
              <a:latin typeface="Nuni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3F3F3F"/>
                </a:solidFill>
                <a:uFillTx/>
                <a:latin typeface="Nunito" pitchFamily="2"/>
                <a:ea typeface="Consolas"/>
                <a:cs typeface="Consolas"/>
              </a:rPr>
              <a:t>  public Employee saveEmployee(Employee employee) {</a:t>
            </a:r>
            <a:endParaRPr lang="en-US" sz="1800" b="0" i="0" u="none" strike="noStrike" kern="1200" cap="none" spc="0" baseline="0">
              <a:solidFill>
                <a:srgbClr val="000000"/>
              </a:solidFill>
              <a:uFillTx/>
              <a:latin typeface="Nuni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3F3F3F"/>
                </a:solidFill>
                <a:uFillTx/>
                <a:latin typeface="Nunito" pitchFamily="2"/>
                <a:ea typeface="Consolas"/>
                <a:cs typeface="Consolas"/>
              </a:rPr>
              <a:t>          Employee e = </a:t>
            </a:r>
            <a:r>
              <a:rPr lang="en-US" sz="1800" b="1" i="0" u="none" strike="noStrike" kern="1200" cap="none" spc="0" baseline="0">
                <a:solidFill>
                  <a:srgbClr val="1F4E79"/>
                </a:solidFill>
                <a:uFillTx/>
                <a:latin typeface="Nunito" pitchFamily="2"/>
                <a:ea typeface="Consolas"/>
                <a:cs typeface="Consolas"/>
              </a:rPr>
              <a:t>employeeRepository</a:t>
            </a:r>
            <a:r>
              <a:rPr lang="en-US" sz="1800" b="0" i="0" u="none" strike="noStrike" kern="1200" cap="none" spc="0" baseline="0">
                <a:solidFill>
                  <a:srgbClr val="3F3F3F"/>
                </a:solidFill>
                <a:uFillTx/>
                <a:latin typeface="Nunito" pitchFamily="2"/>
                <a:ea typeface="Consolas"/>
                <a:cs typeface="Consolas"/>
              </a:rPr>
              <a:t>.save(employee);</a:t>
            </a:r>
            <a:endParaRPr lang="en-US" sz="1800" b="0" i="0" u="none" strike="noStrike" kern="1200" cap="none" spc="0" baseline="0">
              <a:solidFill>
                <a:srgbClr val="000000"/>
              </a:solidFill>
              <a:uFillTx/>
              <a:latin typeface="Nuni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3F3F3F"/>
                </a:solidFill>
                <a:uFillTx/>
                <a:latin typeface="Nunito" pitchFamily="2"/>
                <a:ea typeface="Consolas"/>
                <a:cs typeface="Consolas"/>
              </a:rPr>
              <a:t>         return e;</a:t>
            </a:r>
            <a:endParaRPr lang="en-US" sz="1800" b="0" i="0" u="none" strike="noStrike" kern="1200" cap="none" spc="0" baseline="0">
              <a:solidFill>
                <a:srgbClr val="000000"/>
              </a:solidFill>
              <a:uFillTx/>
              <a:latin typeface="Nuni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3F3F3F"/>
                </a:solidFill>
                <a:uFillTx/>
                <a:latin typeface="Nunito" pitchFamily="2"/>
                <a:ea typeface="Consolas"/>
                <a:cs typeface="Consolas"/>
              </a:rPr>
              <a:t>  }</a:t>
            </a:r>
            <a:endParaRPr lang="en-US" sz="1800" b="0" i="0" u="none" strike="noStrike" kern="1200" cap="none" spc="0" baseline="0">
              <a:solidFill>
                <a:srgbClr val="000000"/>
              </a:solidFill>
              <a:uFillTx/>
              <a:latin typeface="Nunito" pitchFamily="2"/>
            </a:endParaRPr>
          </a:p>
        </p:txBody>
      </p:sp>
      <p:sp>
        <p:nvSpPr>
          <p:cNvPr id="7" name="Rectangle 9">
            <a:extLst>
              <a:ext uri="{FF2B5EF4-FFF2-40B4-BE49-F238E27FC236}">
                <a16:creationId xmlns:a16="http://schemas.microsoft.com/office/drawing/2014/main" id="{05345029-108A-C8E8-8531-BDEAAE2FEDB2}"/>
              </a:ext>
            </a:extLst>
          </p:cNvPr>
          <p:cNvSpPr/>
          <p:nvPr/>
        </p:nvSpPr>
        <p:spPr>
          <a:xfrm>
            <a:off x="486305" y="3429000"/>
            <a:ext cx="2789541"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JPA</a:t>
            </a:r>
            <a:endParaRPr lang="en-US" sz="3200" b="0" i="0" u="none" strike="noStrike" kern="1200" cap="none" spc="0" baseline="0">
              <a:solidFill>
                <a:srgbClr val="000000"/>
              </a:solidFill>
              <a:uFillTx/>
              <a:latin typeface="Calibri"/>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24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C23A7-7005-096D-75FC-1309E503BB91}"/>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DFDC386D-B8B8-0BB2-C597-30D791E5D8C5}"/>
              </a:ext>
            </a:extLst>
          </p:cNvPr>
          <p:cNvCxnSpPr/>
          <p:nvPr/>
        </p:nvCxnSpPr>
        <p:spPr>
          <a:xfrm>
            <a:off x="4060292" y="1933160"/>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8DFAC8E9-D52D-AB93-ED52-8C72D04D80A3}"/>
              </a:ext>
            </a:extLst>
          </p:cNvPr>
          <p:cNvCxnSpPr/>
          <p:nvPr/>
        </p:nvCxnSpPr>
        <p:spPr>
          <a:xfrm>
            <a:off x="4129540" y="5152223"/>
            <a:ext cx="7171877" cy="0"/>
          </a:xfrm>
          <a:prstGeom prst="straightConnector1">
            <a:avLst/>
          </a:prstGeom>
          <a:noFill/>
          <a:ln w="6345" cap="flat">
            <a:solidFill>
              <a:srgbClr val="4472C4"/>
            </a:solidFill>
            <a:prstDash val="solid"/>
            <a:miter/>
          </a:ln>
        </p:spPr>
      </p:cxnSp>
      <p:sp>
        <p:nvSpPr>
          <p:cNvPr id="5" name="TextBox 7">
            <a:extLst>
              <a:ext uri="{FF2B5EF4-FFF2-40B4-BE49-F238E27FC236}">
                <a16:creationId xmlns:a16="http://schemas.microsoft.com/office/drawing/2014/main" id="{B3CA0384-3D58-6C6F-F2F9-9BFD3332811C}"/>
              </a:ext>
            </a:extLst>
          </p:cNvPr>
          <p:cNvSpPr txBox="1"/>
          <p:nvPr/>
        </p:nvSpPr>
        <p:spPr>
          <a:xfrm>
            <a:off x="4060292" y="1460863"/>
            <a:ext cx="6093232"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a:solidFill>
                  <a:srgbClr val="C55A11"/>
                </a:solidFill>
                <a:uFillTx/>
                <a:latin typeface="var(--font-family-special)"/>
              </a:rPr>
              <a:t>Declarative Transaction Management</a:t>
            </a:r>
          </a:p>
        </p:txBody>
      </p:sp>
      <p:sp>
        <p:nvSpPr>
          <p:cNvPr id="6" name="TextBox 7">
            <a:extLst>
              <a:ext uri="{FF2B5EF4-FFF2-40B4-BE49-F238E27FC236}">
                <a16:creationId xmlns:a16="http://schemas.microsoft.com/office/drawing/2014/main" id="{CDE0CEA1-5FC1-60F9-4753-417EA5027849}"/>
              </a:ext>
            </a:extLst>
          </p:cNvPr>
          <p:cNvSpPr txBox="1"/>
          <p:nvPr/>
        </p:nvSpPr>
        <p:spPr>
          <a:xfrm>
            <a:off x="4129540" y="2411291"/>
            <a:ext cx="7366095" cy="2342948"/>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90000"/>
              </a:lnSpc>
              <a:spcBef>
                <a:spcPts val="0"/>
              </a:spcBef>
              <a:spcAft>
                <a:spcPts val="0"/>
              </a:spcAft>
              <a:buSzPts val="24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44546A"/>
                </a:solidFill>
                <a:uFillTx/>
                <a:latin typeface="Nunito" pitchFamily="2"/>
              </a:rPr>
              <a:t>Transaction</a:t>
            </a:r>
            <a:r>
              <a:rPr lang="en-US" sz="1800" b="0" i="0" u="none" strike="noStrike" kern="1200" cap="none" spc="0" baseline="0">
                <a:solidFill>
                  <a:srgbClr val="44546A"/>
                </a:solidFill>
                <a:uFillTx/>
                <a:latin typeface="Nunito" pitchFamily="2"/>
              </a:rPr>
              <a:t> is a unit of work that is performed as a single, indivisible operation.</a:t>
            </a: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44546A"/>
              </a:solidFill>
              <a:uFillTx/>
              <a:latin typeface="Nunito" pitchFamily="2"/>
            </a:endParaRPr>
          </a:p>
          <a:p>
            <a:pPr marL="285750" marR="0" lvl="0" indent="-285750" algn="l" defTabSz="914400" rtl="0" fontAlgn="auto" hangingPunct="1">
              <a:lnSpc>
                <a:spcPct val="90000"/>
              </a:lnSpc>
              <a:spcBef>
                <a:spcPts val="0"/>
              </a:spcBef>
              <a:spcAft>
                <a:spcPts val="0"/>
              </a:spcAft>
              <a:buSzPts val="24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44546A"/>
                </a:solidFill>
                <a:uFillTx/>
                <a:latin typeface="Nunito" pitchFamily="2"/>
              </a:rPr>
              <a:t>Transactions</a:t>
            </a:r>
            <a:r>
              <a:rPr lang="en-US" sz="1800" b="0" i="0" u="none" strike="noStrike" kern="1200" cap="none" spc="0" baseline="0">
                <a:solidFill>
                  <a:srgbClr val="44546A"/>
                </a:solidFill>
                <a:uFillTx/>
                <a:latin typeface="Nunito" pitchFamily="2"/>
              </a:rPr>
              <a:t> ensure data integrity and consistency in the face of failures or errors.</a:t>
            </a:r>
          </a:p>
          <a:p>
            <a:pPr marL="285750" marR="0" lvl="0" indent="-285750" algn="l" defTabSz="914400" rtl="0" fontAlgn="auto" hangingPunct="1">
              <a:lnSpc>
                <a:spcPct val="90000"/>
              </a:lnSpc>
              <a:spcBef>
                <a:spcPts val="0"/>
              </a:spcBef>
              <a:spcAft>
                <a:spcPts val="0"/>
              </a:spcAft>
              <a:buSzPts val="24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44546A"/>
              </a:solidFill>
              <a:uFillTx/>
              <a:latin typeface="Nunito" pitchFamily="2"/>
            </a:endParaRPr>
          </a:p>
          <a:p>
            <a:pPr marL="285750" marR="0" lvl="0" indent="-285750" algn="l" defTabSz="914400" rtl="0" fontAlgn="auto" hangingPunct="1">
              <a:lnSpc>
                <a:spcPct val="90000"/>
              </a:lnSpc>
              <a:spcBef>
                <a:spcPts val="0"/>
              </a:spcBef>
              <a:spcAft>
                <a:spcPts val="0"/>
              </a:spcAft>
              <a:buSzPts val="24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44546A"/>
                </a:solidFill>
                <a:uFillTx/>
                <a:latin typeface="Nunito" pitchFamily="2"/>
              </a:rPr>
              <a:t>Transaction</a:t>
            </a:r>
            <a:r>
              <a:rPr lang="en-US" sz="1800" b="0" i="0" u="none" strike="noStrike" kern="1200" cap="none" spc="0" baseline="0">
                <a:solidFill>
                  <a:srgbClr val="44546A"/>
                </a:solidFill>
                <a:uFillTx/>
                <a:latin typeface="Nunito" pitchFamily="2"/>
              </a:rPr>
              <a:t> typically involves a series of one or more operations (such as database reads or writes) that should be executed as a </a:t>
            </a:r>
            <a:r>
              <a:rPr lang="en-US" sz="1800" b="1" i="0" u="none" strike="noStrike" kern="1200" cap="none" spc="0" baseline="0">
                <a:solidFill>
                  <a:srgbClr val="44546A"/>
                </a:solidFill>
                <a:uFillTx/>
                <a:latin typeface="Nunito" pitchFamily="2"/>
              </a:rPr>
              <a:t>single</a:t>
            </a:r>
            <a:r>
              <a:rPr lang="en-US" sz="1800" b="0" i="0" u="none" strike="noStrike" kern="1200" cap="none" spc="0" baseline="0">
                <a:solidFill>
                  <a:srgbClr val="44546A"/>
                </a:solidFill>
                <a:uFillTx/>
                <a:latin typeface="Nunito" pitchFamily="2"/>
              </a:rPr>
              <a:t>, </a:t>
            </a:r>
            <a:r>
              <a:rPr lang="en-US" sz="1800" b="1" i="0" u="none" strike="noStrike" kern="1200" cap="none" spc="0" baseline="0">
                <a:solidFill>
                  <a:srgbClr val="44546A"/>
                </a:solidFill>
                <a:uFillTx/>
                <a:latin typeface="Nunito" pitchFamily="2"/>
              </a:rPr>
              <a:t>atomic</a:t>
            </a:r>
            <a:r>
              <a:rPr lang="en-US" sz="1800" b="0" i="0" u="none" strike="noStrike" kern="1200" cap="none" spc="0" baseline="0">
                <a:solidFill>
                  <a:srgbClr val="44546A"/>
                </a:solidFill>
                <a:uFillTx/>
                <a:latin typeface="Nunito" pitchFamily="2"/>
              </a:rPr>
              <a:t>, and </a:t>
            </a:r>
            <a:r>
              <a:rPr lang="en-US" sz="1800" b="1" i="0" u="none" strike="noStrike" kern="1200" cap="none" spc="0" baseline="0">
                <a:solidFill>
                  <a:srgbClr val="44546A"/>
                </a:solidFill>
                <a:uFillTx/>
                <a:latin typeface="Nunito" pitchFamily="2"/>
              </a:rPr>
              <a:t>consistent</a:t>
            </a:r>
            <a:r>
              <a:rPr lang="en-US" sz="1800" b="0" i="0" u="none" strike="noStrike" kern="1200" cap="none" spc="0" baseline="0">
                <a:solidFill>
                  <a:srgbClr val="44546A"/>
                </a:solidFill>
                <a:uFillTx/>
                <a:latin typeface="Nunito" pitchFamily="2"/>
              </a:rPr>
              <a:t> unit.</a:t>
            </a:r>
          </a:p>
        </p:txBody>
      </p:sp>
      <p:sp>
        <p:nvSpPr>
          <p:cNvPr id="7" name="Rectangle 8">
            <a:extLst>
              <a:ext uri="{FF2B5EF4-FFF2-40B4-BE49-F238E27FC236}">
                <a16:creationId xmlns:a16="http://schemas.microsoft.com/office/drawing/2014/main" id="{6456484A-74E0-7C66-ABC1-DE6347167E40}"/>
              </a:ext>
            </a:extLst>
          </p:cNvPr>
          <p:cNvSpPr/>
          <p:nvPr/>
        </p:nvSpPr>
        <p:spPr>
          <a:xfrm>
            <a:off x="486305" y="3429000"/>
            <a:ext cx="2789541"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JPA</a:t>
            </a:r>
            <a:endParaRPr lang="en-US" sz="3200" b="0" i="0" u="none" strike="noStrike" kern="1200" cap="none" spc="0" baseline="0">
              <a:solidFill>
                <a:srgbClr val="000000"/>
              </a:solidFill>
              <a:uFillTx/>
              <a:latin typeface="Calibri"/>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24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579F5-2D9D-3586-4904-5E9F77AE3B83}"/>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0D6867BE-84AC-99F9-03FF-6B3CB4ADB44F}"/>
              </a:ext>
            </a:extLst>
          </p:cNvPr>
          <p:cNvCxnSpPr/>
          <p:nvPr/>
        </p:nvCxnSpPr>
        <p:spPr>
          <a:xfrm>
            <a:off x="4060292" y="1933160"/>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EAA74BE4-1B2D-03C9-7861-9350941291DA}"/>
              </a:ext>
            </a:extLst>
          </p:cNvPr>
          <p:cNvCxnSpPr/>
          <p:nvPr/>
        </p:nvCxnSpPr>
        <p:spPr>
          <a:xfrm>
            <a:off x="4323502" y="5780873"/>
            <a:ext cx="6978180" cy="0"/>
          </a:xfrm>
          <a:prstGeom prst="straightConnector1">
            <a:avLst/>
          </a:prstGeom>
          <a:noFill/>
          <a:ln w="6345" cap="flat">
            <a:solidFill>
              <a:srgbClr val="4472C4"/>
            </a:solidFill>
            <a:prstDash val="solid"/>
            <a:miter/>
          </a:ln>
        </p:spPr>
      </p:cxnSp>
      <p:sp>
        <p:nvSpPr>
          <p:cNvPr id="5" name="TextBox 7">
            <a:extLst>
              <a:ext uri="{FF2B5EF4-FFF2-40B4-BE49-F238E27FC236}">
                <a16:creationId xmlns:a16="http://schemas.microsoft.com/office/drawing/2014/main" id="{E3BEACDD-0364-D342-627D-B1C4303843BA}"/>
              </a:ext>
            </a:extLst>
          </p:cNvPr>
          <p:cNvSpPr txBox="1"/>
          <p:nvPr/>
        </p:nvSpPr>
        <p:spPr>
          <a:xfrm>
            <a:off x="4060292" y="1460863"/>
            <a:ext cx="6093232"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a:solidFill>
                  <a:srgbClr val="C55A11"/>
                </a:solidFill>
                <a:uFillTx/>
                <a:latin typeface="var(--font-family-special)"/>
              </a:rPr>
              <a:t>Declarative Transaction Management</a:t>
            </a:r>
          </a:p>
        </p:txBody>
      </p:sp>
      <p:sp>
        <p:nvSpPr>
          <p:cNvPr id="6" name="TextBox 7">
            <a:extLst>
              <a:ext uri="{FF2B5EF4-FFF2-40B4-BE49-F238E27FC236}">
                <a16:creationId xmlns:a16="http://schemas.microsoft.com/office/drawing/2014/main" id="{D5521E8C-D9E7-B333-A87F-80F6AA177557}"/>
              </a:ext>
            </a:extLst>
          </p:cNvPr>
          <p:cNvSpPr txBox="1"/>
          <p:nvPr/>
        </p:nvSpPr>
        <p:spPr>
          <a:xfrm>
            <a:off x="4060292" y="2148858"/>
            <a:ext cx="7645398" cy="341631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44546A"/>
                </a:solidFill>
                <a:uFillTx/>
                <a:latin typeface="Nunito" pitchFamily="2"/>
              </a:rPr>
              <a:t>Atomicity</a:t>
            </a:r>
            <a:r>
              <a:rPr lang="en-US" sz="1800" b="0" i="0" u="none" strike="noStrike" kern="1200" cap="none" spc="0" baseline="0">
                <a:solidFill>
                  <a:srgbClr val="44546A"/>
                </a:solidFill>
                <a:uFillTx/>
                <a:latin typeface="Nunito" pitchFamily="2"/>
              </a:rPr>
              <a:t>: A transaction is atomic, meaning that it is treated as a single, indivisible unit. </a:t>
            </a:r>
            <a:r>
              <a:rPr lang="en-US" sz="1800" b="1" i="0" u="none" strike="noStrike" kern="1200" cap="none" spc="0" baseline="0">
                <a:solidFill>
                  <a:srgbClr val="44546A"/>
                </a:solidFill>
                <a:uFillTx/>
                <a:latin typeface="Nunito" pitchFamily="2"/>
              </a:rPr>
              <a:t>Either all its operations are performed, or none are.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a:solidFill>
                <a:srgbClr val="44546A"/>
              </a:solidFill>
              <a:uFillTx/>
              <a:latin typeface="Nuni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44546A"/>
                </a:solidFill>
                <a:uFillTx/>
                <a:latin typeface="Nunito" pitchFamily="2"/>
              </a:rPr>
              <a:t>Consistency</a:t>
            </a:r>
            <a:r>
              <a:rPr lang="en-US" sz="1800" b="0" i="0" u="none" strike="noStrike" kern="1200" cap="none" spc="0" baseline="0">
                <a:solidFill>
                  <a:srgbClr val="44546A"/>
                </a:solidFill>
                <a:uFillTx/>
                <a:latin typeface="Nunito" pitchFamily="2"/>
              </a:rPr>
              <a:t>: A transaction brings the database from one consistent state to another.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44546A"/>
              </a:solidFill>
              <a:uFillTx/>
              <a:latin typeface="Nuni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44546A"/>
                </a:solidFill>
                <a:uFillTx/>
                <a:latin typeface="Nunito" pitchFamily="2"/>
              </a:rPr>
              <a:t>Isolation</a:t>
            </a:r>
            <a:r>
              <a:rPr lang="en-US" sz="1800" b="0" i="0" u="none" strike="noStrike" kern="1200" cap="none" spc="0" baseline="0">
                <a:solidFill>
                  <a:srgbClr val="44546A"/>
                </a:solidFill>
                <a:uFillTx/>
                <a:latin typeface="Nunito" pitchFamily="2"/>
              </a:rPr>
              <a:t>: Transactions are isolated from each other, meaning that the operations of one transaction are not visible to other transactions until the first transaction is committed.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44546A"/>
              </a:solidFill>
              <a:uFillTx/>
              <a:latin typeface="Nuni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44546A"/>
                </a:solidFill>
                <a:uFillTx/>
                <a:latin typeface="Nunito" pitchFamily="2"/>
              </a:rPr>
              <a:t>Durability</a:t>
            </a:r>
            <a:r>
              <a:rPr lang="en-US" sz="1800" b="0" i="0" u="none" strike="noStrike" kern="1200" cap="none" spc="0" baseline="0">
                <a:solidFill>
                  <a:srgbClr val="44546A"/>
                </a:solidFill>
                <a:uFillTx/>
                <a:latin typeface="Nunito" pitchFamily="2"/>
              </a:rPr>
              <a:t>: Once a transaction is committed, its changes are permanent and survive subsequent failures, such as power outages or crashes.</a:t>
            </a:r>
          </a:p>
        </p:txBody>
      </p:sp>
      <p:sp>
        <p:nvSpPr>
          <p:cNvPr id="7" name="Rectangle 9">
            <a:extLst>
              <a:ext uri="{FF2B5EF4-FFF2-40B4-BE49-F238E27FC236}">
                <a16:creationId xmlns:a16="http://schemas.microsoft.com/office/drawing/2014/main" id="{002D1AE5-2A3B-A7E6-F560-C7674F6D0EED}"/>
              </a:ext>
            </a:extLst>
          </p:cNvPr>
          <p:cNvSpPr/>
          <p:nvPr/>
        </p:nvSpPr>
        <p:spPr>
          <a:xfrm>
            <a:off x="486305" y="3429000"/>
            <a:ext cx="2789541"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JPA</a:t>
            </a:r>
            <a:endParaRPr lang="en-US" sz="3200" b="0" i="0" u="none" strike="noStrike" kern="1200" cap="none" spc="0" baseline="0">
              <a:solidFill>
                <a:srgbClr val="000000"/>
              </a:solidFill>
              <a:uFillTx/>
              <a:latin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25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D7C8F-96E7-D059-8EC7-F5C41F811EF2}"/>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F44C0D71-8220-62B0-7106-C5FC86E3E0B1}"/>
              </a:ext>
            </a:extLst>
          </p:cNvPr>
          <p:cNvCxnSpPr/>
          <p:nvPr/>
        </p:nvCxnSpPr>
        <p:spPr>
          <a:xfrm>
            <a:off x="4674650" y="204368"/>
            <a:ext cx="7112807"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54F9BC8F-65D7-AB95-03EA-920B0444AF8D}"/>
              </a:ext>
            </a:extLst>
          </p:cNvPr>
          <p:cNvCxnSpPr/>
          <p:nvPr/>
        </p:nvCxnSpPr>
        <p:spPr>
          <a:xfrm>
            <a:off x="4945559" y="6580973"/>
            <a:ext cx="6978180" cy="0"/>
          </a:xfrm>
          <a:prstGeom prst="straightConnector1">
            <a:avLst/>
          </a:prstGeom>
          <a:noFill/>
          <a:ln w="6345" cap="flat">
            <a:solidFill>
              <a:srgbClr val="4472C4"/>
            </a:solidFill>
            <a:prstDash val="solid"/>
            <a:miter/>
          </a:ln>
        </p:spPr>
      </p:cxnSp>
      <p:sp>
        <p:nvSpPr>
          <p:cNvPr id="5" name="TextBox 7">
            <a:extLst>
              <a:ext uri="{FF2B5EF4-FFF2-40B4-BE49-F238E27FC236}">
                <a16:creationId xmlns:a16="http://schemas.microsoft.com/office/drawing/2014/main" id="{9761007C-B1D6-FE32-F0C0-7E89D579FD6E}"/>
              </a:ext>
            </a:extLst>
          </p:cNvPr>
          <p:cNvSpPr txBox="1"/>
          <p:nvPr/>
        </p:nvSpPr>
        <p:spPr>
          <a:xfrm>
            <a:off x="2770" y="2452109"/>
            <a:ext cx="6093232"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a:solidFill>
                  <a:srgbClr val="C55A11"/>
                </a:solidFill>
                <a:uFillTx/>
                <a:latin typeface="var(--font-family-special)"/>
              </a:rPr>
              <a:t>Declarative Transaction Management</a:t>
            </a:r>
          </a:p>
        </p:txBody>
      </p:sp>
      <p:sp>
        <p:nvSpPr>
          <p:cNvPr id="6" name="TextBox 7">
            <a:extLst>
              <a:ext uri="{FF2B5EF4-FFF2-40B4-BE49-F238E27FC236}">
                <a16:creationId xmlns:a16="http://schemas.microsoft.com/office/drawing/2014/main" id="{123EFAA3-A43E-A248-F4EE-61DDFDE9CA88}"/>
              </a:ext>
            </a:extLst>
          </p:cNvPr>
          <p:cNvSpPr txBox="1"/>
          <p:nvPr/>
        </p:nvSpPr>
        <p:spPr>
          <a:xfrm>
            <a:off x="256178" y="3105037"/>
            <a:ext cx="3938732" cy="1200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44546A"/>
                </a:solidFill>
                <a:uFillTx/>
                <a:latin typeface="Nunito" pitchFamily="2"/>
              </a:rPr>
              <a:t>managing transactions involves starting, committing, or rolling back transactions based on the success or failure of a series of operations. </a:t>
            </a:r>
          </a:p>
        </p:txBody>
      </p:sp>
      <p:pic>
        <p:nvPicPr>
          <p:cNvPr id="7" name="Picture 8">
            <a:extLst>
              <a:ext uri="{FF2B5EF4-FFF2-40B4-BE49-F238E27FC236}">
                <a16:creationId xmlns:a16="http://schemas.microsoft.com/office/drawing/2014/main" id="{46F5AF45-BA02-DCBF-BA16-29E28D7DC220}"/>
              </a:ext>
            </a:extLst>
          </p:cNvPr>
          <p:cNvPicPr>
            <a:picLocks noChangeAspect="1"/>
          </p:cNvPicPr>
          <p:nvPr/>
        </p:nvPicPr>
        <p:blipFill>
          <a:blip/>
          <a:stretch>
            <a:fillRect/>
          </a:stretch>
        </p:blipFill>
        <p:spPr>
          <a:xfrm>
            <a:off x="5696218" y="297591"/>
            <a:ext cx="5878183" cy="6174641"/>
          </a:xfrm>
          <a:prstGeom prst="rect">
            <a:avLst/>
          </a:prstGeom>
          <a:noFill/>
          <a:ln cap="flat">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24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C60D1-AA37-D55C-7E59-81539E71F402}"/>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282C1584-3225-72FC-CFC6-7227FC0452B2}"/>
              </a:ext>
            </a:extLst>
          </p:cNvPr>
          <p:cNvCxnSpPr/>
          <p:nvPr/>
        </p:nvCxnSpPr>
        <p:spPr>
          <a:xfrm>
            <a:off x="4060292" y="1933160"/>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51FDFF0D-63DA-E471-0F37-8AC919FFAF38}"/>
              </a:ext>
            </a:extLst>
          </p:cNvPr>
          <p:cNvCxnSpPr/>
          <p:nvPr/>
        </p:nvCxnSpPr>
        <p:spPr>
          <a:xfrm>
            <a:off x="4060292" y="4452140"/>
            <a:ext cx="7112798" cy="0"/>
          </a:xfrm>
          <a:prstGeom prst="straightConnector1">
            <a:avLst/>
          </a:prstGeom>
          <a:noFill/>
          <a:ln w="6345" cap="flat">
            <a:solidFill>
              <a:srgbClr val="4472C4"/>
            </a:solidFill>
            <a:prstDash val="solid"/>
            <a:miter/>
          </a:ln>
        </p:spPr>
      </p:cxnSp>
      <p:sp>
        <p:nvSpPr>
          <p:cNvPr id="5" name="TextBox 7">
            <a:extLst>
              <a:ext uri="{FF2B5EF4-FFF2-40B4-BE49-F238E27FC236}">
                <a16:creationId xmlns:a16="http://schemas.microsoft.com/office/drawing/2014/main" id="{BA9283CE-498E-7AE1-8BF0-F79F8252E2E1}"/>
              </a:ext>
            </a:extLst>
          </p:cNvPr>
          <p:cNvSpPr txBox="1"/>
          <p:nvPr/>
        </p:nvSpPr>
        <p:spPr>
          <a:xfrm>
            <a:off x="4060292" y="1460863"/>
            <a:ext cx="6093232"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1200" cap="none" spc="0" baseline="0">
                <a:solidFill>
                  <a:srgbClr val="C55A11"/>
                </a:solidFill>
                <a:uFillTx/>
                <a:latin typeface="var(--font-family-special)"/>
              </a:rPr>
              <a:t>Declarative Transaction Management</a:t>
            </a:r>
          </a:p>
        </p:txBody>
      </p:sp>
      <p:sp>
        <p:nvSpPr>
          <p:cNvPr id="6" name="TextBox 7">
            <a:extLst>
              <a:ext uri="{FF2B5EF4-FFF2-40B4-BE49-F238E27FC236}">
                <a16:creationId xmlns:a16="http://schemas.microsoft.com/office/drawing/2014/main" id="{C040D7DC-A1E8-5355-5B11-D7021B884622}"/>
              </a:ext>
            </a:extLst>
          </p:cNvPr>
          <p:cNvSpPr txBox="1"/>
          <p:nvPr/>
        </p:nvSpPr>
        <p:spPr>
          <a:xfrm>
            <a:off x="4323502" y="2163314"/>
            <a:ext cx="7354491" cy="209364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44546A"/>
                </a:solidFill>
                <a:uFillTx/>
                <a:latin typeface="Nunito" pitchFamily="2"/>
              </a:rPr>
              <a:t>@Transactional </a:t>
            </a: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a:solidFill>
                <a:srgbClr val="44546A"/>
              </a:solidFill>
              <a:uFillTx/>
              <a:latin typeface="Nunito" pitchFamily="2"/>
            </a:endParaRP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44546A"/>
                </a:solidFill>
                <a:uFillTx/>
                <a:latin typeface="Nunito" pitchFamily="2"/>
              </a:rPr>
              <a:t>Transactional </a:t>
            </a:r>
            <a:r>
              <a:rPr lang="en-US" sz="1800" b="0" i="0" u="none" strike="noStrike" kern="1200" cap="none" spc="0" baseline="0">
                <a:solidFill>
                  <a:srgbClr val="44546A"/>
                </a:solidFill>
                <a:uFillTx/>
                <a:latin typeface="Nunito" pitchFamily="2"/>
              </a:rPr>
              <a:t>is an annotation allows you to specify the scope and behavior of transactions on methods or classes.</a:t>
            </a: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44546A"/>
              </a:solidFill>
              <a:uFillTx/>
              <a:latin typeface="Nunito" pitchFamily="2"/>
            </a:endParaRP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44546A"/>
              </a:solidFill>
              <a:uFillTx/>
              <a:latin typeface="Nunito" pitchFamily="2"/>
            </a:endParaRP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44546A"/>
                </a:solidFill>
                <a:uFillTx/>
                <a:latin typeface="Nunito" pitchFamily="2"/>
              </a:rPr>
              <a:t>Transactional </a:t>
            </a:r>
            <a:r>
              <a:rPr lang="en-US" sz="1800" b="0" i="0" u="none" strike="noStrike" kern="1200" cap="none" spc="0" baseline="0">
                <a:solidFill>
                  <a:srgbClr val="44546A"/>
                </a:solidFill>
                <a:uFillTx/>
                <a:latin typeface="Nunito" pitchFamily="2"/>
              </a:rPr>
              <a:t>is</a:t>
            </a:r>
            <a:r>
              <a:rPr lang="en-US" sz="1800" b="1" i="0" u="none" strike="noStrike" kern="1200" cap="none" spc="0" baseline="0">
                <a:solidFill>
                  <a:srgbClr val="44546A"/>
                </a:solidFill>
                <a:uFillTx/>
                <a:latin typeface="Nunito" pitchFamily="2"/>
              </a:rPr>
              <a:t> </a:t>
            </a:r>
            <a:r>
              <a:rPr lang="en-US" sz="1800" b="0" i="0" u="none" strike="noStrike" kern="1200" cap="none" spc="0" baseline="0">
                <a:solidFill>
                  <a:srgbClr val="44546A"/>
                </a:solidFill>
                <a:uFillTx/>
                <a:latin typeface="Nunito" pitchFamily="2"/>
              </a:rPr>
              <a:t>simplifying the transaction management process.</a:t>
            </a: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a:solidFill>
                <a:srgbClr val="44546A"/>
              </a:solidFill>
              <a:uFillTx/>
              <a:latin typeface="Nunito" pitchFamily="2"/>
            </a:endParaRPr>
          </a:p>
        </p:txBody>
      </p:sp>
      <p:sp>
        <p:nvSpPr>
          <p:cNvPr id="7" name="Rectangle 8">
            <a:extLst>
              <a:ext uri="{FF2B5EF4-FFF2-40B4-BE49-F238E27FC236}">
                <a16:creationId xmlns:a16="http://schemas.microsoft.com/office/drawing/2014/main" id="{15C57E79-320D-DA62-3094-E8A47E5DFD73}"/>
              </a:ext>
            </a:extLst>
          </p:cNvPr>
          <p:cNvSpPr/>
          <p:nvPr/>
        </p:nvSpPr>
        <p:spPr>
          <a:xfrm>
            <a:off x="486305" y="3429000"/>
            <a:ext cx="2789541"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JPA</a:t>
            </a:r>
            <a:endParaRPr lang="en-US" sz="3200" b="0" i="0" u="none" strike="noStrike" kern="1200" cap="none" spc="0" baseline="0">
              <a:solidFill>
                <a:srgbClr val="000000"/>
              </a:solidFill>
              <a:uFillTx/>
              <a:latin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25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2EC84-AD92-D6C2-9BC5-82215AEB2B40}"/>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EB329DA8-B8DA-53FB-5B47-3600E4F388C5}"/>
              </a:ext>
            </a:extLst>
          </p:cNvPr>
          <p:cNvCxnSpPr/>
          <p:nvPr/>
        </p:nvCxnSpPr>
        <p:spPr>
          <a:xfrm>
            <a:off x="4188884" y="2390360"/>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EE483BA8-442B-0E66-32AB-E88058A53A87}"/>
              </a:ext>
            </a:extLst>
          </p:cNvPr>
          <p:cNvCxnSpPr/>
          <p:nvPr/>
        </p:nvCxnSpPr>
        <p:spPr>
          <a:xfrm>
            <a:off x="4188884" y="6480965"/>
            <a:ext cx="7112798" cy="0"/>
          </a:xfrm>
          <a:prstGeom prst="straightConnector1">
            <a:avLst/>
          </a:prstGeom>
          <a:noFill/>
          <a:ln w="6345" cap="flat">
            <a:solidFill>
              <a:srgbClr val="4472C4"/>
            </a:solidFill>
            <a:prstDash val="solid"/>
            <a:miter/>
          </a:ln>
        </p:spPr>
      </p:cxnSp>
      <p:sp>
        <p:nvSpPr>
          <p:cNvPr id="5" name="TextBox 7">
            <a:extLst>
              <a:ext uri="{FF2B5EF4-FFF2-40B4-BE49-F238E27FC236}">
                <a16:creationId xmlns:a16="http://schemas.microsoft.com/office/drawing/2014/main" id="{973E47E4-A243-DAEC-5F04-C50E21A5BB8C}"/>
              </a:ext>
            </a:extLst>
          </p:cNvPr>
          <p:cNvSpPr txBox="1"/>
          <p:nvPr/>
        </p:nvSpPr>
        <p:spPr>
          <a:xfrm>
            <a:off x="4060292" y="1460863"/>
            <a:ext cx="6093232"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1200" cap="none" spc="0" baseline="0">
                <a:solidFill>
                  <a:srgbClr val="C55A11"/>
                </a:solidFill>
                <a:uFillTx/>
                <a:latin typeface="var(--font-family-special)"/>
              </a:rPr>
              <a:t>Declarative Transaction Management</a:t>
            </a:r>
          </a:p>
        </p:txBody>
      </p:sp>
      <p:sp>
        <p:nvSpPr>
          <p:cNvPr id="6" name="TextBox 7">
            <a:extLst>
              <a:ext uri="{FF2B5EF4-FFF2-40B4-BE49-F238E27FC236}">
                <a16:creationId xmlns:a16="http://schemas.microsoft.com/office/drawing/2014/main" id="{17C72D66-A2D5-B270-9AC1-CD03B447E0DD}"/>
              </a:ext>
            </a:extLst>
          </p:cNvPr>
          <p:cNvSpPr txBox="1"/>
          <p:nvPr/>
        </p:nvSpPr>
        <p:spPr>
          <a:xfrm>
            <a:off x="4188884" y="2706239"/>
            <a:ext cx="7763722" cy="351557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44546A"/>
                </a:solidFill>
                <a:uFillTx/>
                <a:latin typeface="Nunito" pitchFamily="2"/>
              </a:rPr>
              <a:t>When using JPA outside of a dependency injection container, transactions need to be handled programmatically by the developer:</a:t>
            </a:r>
          </a:p>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44546A"/>
                </a:solidFill>
                <a:uFillTx/>
                <a:latin typeface="Nunito" pitchFamily="2"/>
              </a:rPr>
              <a:t>UserTransaction utx = entityManager.getTransaction(); </a:t>
            </a:r>
          </a:p>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44546A"/>
                </a:solidFill>
                <a:uFillTx/>
                <a:latin typeface="Nunito" pitchFamily="2"/>
              </a:rPr>
              <a:t>try </a:t>
            </a:r>
            <a:r>
              <a:rPr lang="en-US" sz="1800" b="1" i="0" u="none" strike="noStrike" kern="1200" cap="none" spc="0" baseline="0">
                <a:solidFill>
                  <a:srgbClr val="1F4E79"/>
                </a:solidFill>
                <a:uFillTx/>
                <a:latin typeface="Nunito" pitchFamily="2"/>
              </a:rPr>
              <a:t>{ utx.begin(); businessLogic();  utx.commit(); </a:t>
            </a:r>
            <a:r>
              <a:rPr lang="en-US" sz="1800" b="1" i="0" u="none" strike="noStrike" kern="1200" cap="none" spc="0" baseline="0">
                <a:solidFill>
                  <a:srgbClr val="44546A"/>
                </a:solidFill>
                <a:uFillTx/>
                <a:latin typeface="Nunito" pitchFamily="2"/>
              </a:rPr>
              <a:t>}</a:t>
            </a:r>
          </a:p>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44546A"/>
                </a:solidFill>
                <a:uFillTx/>
                <a:latin typeface="Nunito" pitchFamily="2"/>
              </a:rPr>
              <a:t> catch(Exception ex) { </a:t>
            </a:r>
            <a:r>
              <a:rPr lang="en-US" sz="1800" b="1" i="0" u="none" strike="noStrike" kern="1200" cap="none" spc="0" baseline="0">
                <a:solidFill>
                  <a:srgbClr val="385723"/>
                </a:solidFill>
                <a:uFillTx/>
                <a:latin typeface="Nunito" pitchFamily="2"/>
              </a:rPr>
              <a:t>utx.rollback(); </a:t>
            </a:r>
            <a:r>
              <a:rPr lang="en-US" sz="1800" b="1" i="0" u="none" strike="noStrike" kern="1200" cap="none" spc="0" baseline="0">
                <a:solidFill>
                  <a:srgbClr val="44546A"/>
                </a:solidFill>
                <a:uFillTx/>
                <a:latin typeface="Nunito" pitchFamily="2"/>
              </a:rPr>
              <a:t>throw ex; }</a:t>
            </a:r>
          </a:p>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44546A"/>
              </a:solidFill>
              <a:uFillTx/>
              <a:latin typeface="Nunito" pitchFamily="2"/>
            </a:endParaRPr>
          </a:p>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44546A"/>
                </a:solidFill>
                <a:uFillTx/>
                <a:latin typeface="Nunito" pitchFamily="2"/>
              </a:rPr>
              <a:t>With Spring </a:t>
            </a:r>
            <a:r>
              <a:rPr lang="en-US" sz="1800" b="1" i="0" u="none" strike="noStrike" kern="1200" cap="none" spc="0" baseline="0">
                <a:solidFill>
                  <a:srgbClr val="1F4E79"/>
                </a:solidFill>
                <a:uFillTx/>
                <a:latin typeface="Nunito" pitchFamily="2"/>
              </a:rPr>
              <a:t>@Transactional</a:t>
            </a:r>
            <a:r>
              <a:rPr lang="en-US" sz="1800" b="0" i="0" u="none" strike="noStrike" kern="1200" cap="none" spc="0" baseline="0">
                <a:solidFill>
                  <a:srgbClr val="44546A"/>
                </a:solidFill>
                <a:uFillTx/>
                <a:latin typeface="Nunito" pitchFamily="2"/>
              </a:rPr>
              <a:t>, the above code gets reduced to simply this: </a:t>
            </a:r>
          </a:p>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C00000"/>
                </a:solidFill>
                <a:uFillTx/>
                <a:latin typeface="Nunito" pitchFamily="2"/>
              </a:rPr>
              <a:t>@Transactional </a:t>
            </a:r>
            <a:br>
              <a:rPr lang="en-US" sz="1800" b="1" i="0" u="none" strike="noStrike" kern="1200" cap="none" spc="0" baseline="0">
                <a:solidFill>
                  <a:srgbClr val="C00000"/>
                </a:solidFill>
                <a:uFillTx/>
                <a:latin typeface="Nunito" pitchFamily="2"/>
              </a:rPr>
            </a:br>
            <a:r>
              <a:rPr lang="en-US" sz="1800" b="1" i="0" u="none" strike="noStrike" kern="1200" cap="none" spc="0" baseline="0">
                <a:solidFill>
                  <a:srgbClr val="C00000"/>
                </a:solidFill>
                <a:uFillTx/>
                <a:latin typeface="Nunito" pitchFamily="2"/>
              </a:rPr>
              <a:t>public void businessLogic() { ... use entity manager inside a transaction ... } </a:t>
            </a:r>
          </a:p>
        </p:txBody>
      </p:sp>
      <p:sp>
        <p:nvSpPr>
          <p:cNvPr id="7" name="Rectangle 6">
            <a:extLst>
              <a:ext uri="{FF2B5EF4-FFF2-40B4-BE49-F238E27FC236}">
                <a16:creationId xmlns:a16="http://schemas.microsoft.com/office/drawing/2014/main" id="{4B91EF02-3B89-99EA-F624-E7A39E794FF3}"/>
              </a:ext>
            </a:extLst>
          </p:cNvPr>
          <p:cNvSpPr/>
          <p:nvPr/>
        </p:nvSpPr>
        <p:spPr>
          <a:xfrm>
            <a:off x="486305" y="3429000"/>
            <a:ext cx="2789541"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JPA</a:t>
            </a:r>
            <a:endParaRPr lang="en-US" sz="3200" b="0" i="0" u="none" strike="noStrike" kern="1200" cap="none" spc="0" baseline="0">
              <a:solidFill>
                <a:srgbClr val="000000"/>
              </a:solidFill>
              <a:uFillTx/>
              <a:latin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25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1E578-5286-6C3E-75B7-73859039785C}"/>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D1221BAA-0966-01A8-E10E-A06F2733FF91}"/>
              </a:ext>
            </a:extLst>
          </p:cNvPr>
          <p:cNvCxnSpPr/>
          <p:nvPr/>
        </p:nvCxnSpPr>
        <p:spPr>
          <a:xfrm>
            <a:off x="4188884" y="1393088"/>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F3168F3C-4C22-4FFF-B223-8E3B0EFC120E}"/>
              </a:ext>
            </a:extLst>
          </p:cNvPr>
          <p:cNvCxnSpPr/>
          <p:nvPr/>
        </p:nvCxnSpPr>
        <p:spPr>
          <a:xfrm>
            <a:off x="4051157" y="5966615"/>
            <a:ext cx="7112798" cy="0"/>
          </a:xfrm>
          <a:prstGeom prst="straightConnector1">
            <a:avLst/>
          </a:prstGeom>
          <a:noFill/>
          <a:ln w="6345" cap="flat">
            <a:solidFill>
              <a:srgbClr val="4472C4"/>
            </a:solidFill>
            <a:prstDash val="solid"/>
            <a:miter/>
          </a:ln>
        </p:spPr>
      </p:cxnSp>
      <p:sp>
        <p:nvSpPr>
          <p:cNvPr id="5" name="Google Shape;2141;p196">
            <a:extLst>
              <a:ext uri="{FF2B5EF4-FFF2-40B4-BE49-F238E27FC236}">
                <a16:creationId xmlns:a16="http://schemas.microsoft.com/office/drawing/2014/main" id="{FE1FDA4E-4EBD-0CA8-8A95-1A60771D3EF9}"/>
              </a:ext>
            </a:extLst>
          </p:cNvPr>
          <p:cNvSpPr/>
          <p:nvPr/>
        </p:nvSpPr>
        <p:spPr>
          <a:xfrm>
            <a:off x="4051157" y="1554534"/>
            <a:ext cx="7388251" cy="4555056"/>
          </a:xfrm>
          <a:prstGeom prst="rect">
            <a:avLst/>
          </a:prstGeom>
          <a:noFill/>
          <a:ln cap="flat">
            <a:noFill/>
            <a:prstDash val="solid"/>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C00000"/>
                </a:solidFill>
                <a:uFillTx/>
                <a:latin typeface="Nunito" pitchFamily="2"/>
              </a:rPr>
              <a:t>Keyword</a:t>
            </a:r>
            <a:r>
              <a:rPr lang="en-US" sz="1800" b="0" i="0" u="none" strike="noStrike" kern="1200" cap="none" spc="0" baseline="0">
                <a:solidFill>
                  <a:srgbClr val="44546A"/>
                </a:solidFill>
                <a:uFillTx/>
                <a:latin typeface="Nunito" pitchFamily="2"/>
              </a:rPr>
              <a:t>				</a:t>
            </a:r>
            <a:r>
              <a:rPr lang="en-US" sz="1800" b="1" i="0" u="none" strike="noStrike" kern="1200" cap="none" spc="0" baseline="0">
                <a:solidFill>
                  <a:srgbClr val="C00000"/>
                </a:solidFill>
                <a:uFillTx/>
                <a:latin typeface="Nunito" pitchFamily="2"/>
              </a:rPr>
              <a:t>Sample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44546A"/>
              </a:solidFill>
              <a:uFillTx/>
              <a:latin typeface="Nuni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44546A"/>
                </a:solidFill>
                <a:uFillTx/>
                <a:latin typeface="Nunito" pitchFamily="2"/>
              </a:rPr>
              <a:t>And		       		findByLastnameAndFirstname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44546A"/>
                </a:solidFill>
                <a:uFillTx/>
                <a:latin typeface="Nunito" pitchFamily="2"/>
              </a:rPr>
              <a:t>Or		      	 	findByLastnameOrFirstname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44546A"/>
                </a:solidFill>
                <a:uFillTx/>
                <a:latin typeface="Nunito" pitchFamily="2"/>
              </a:rPr>
              <a:t>Between 			findByStartDateBetween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44546A"/>
                </a:solidFill>
                <a:uFillTx/>
                <a:latin typeface="Nunito" pitchFamily="2"/>
              </a:rPr>
              <a:t>LessThan			findByAgeLessThan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44546A"/>
                </a:solidFill>
                <a:uFillTx/>
                <a:latin typeface="Nunito" pitchFamily="2"/>
              </a:rPr>
              <a:t>GreaterThan			findByAgeGreaterThan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44546A"/>
                </a:solidFill>
                <a:uFillTx/>
                <a:latin typeface="Nunito" pitchFamily="2"/>
              </a:rPr>
              <a:t>After				findByStartDateAfter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44546A"/>
                </a:solidFill>
                <a:uFillTx/>
                <a:latin typeface="Nunito" pitchFamily="2"/>
              </a:rPr>
              <a:t>Before				findByStartDateBefore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44546A"/>
                </a:solidFill>
                <a:uFillTx/>
                <a:latin typeface="Nunito" pitchFamily="2"/>
              </a:rPr>
              <a:t>IsNull				findByAgeIsNull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44546A"/>
                </a:solidFill>
                <a:uFillTx/>
                <a:latin typeface="Nunito" pitchFamily="2"/>
              </a:rPr>
              <a:t>IsNotNull  			findByAge(Is)NotNull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44546A"/>
                </a:solidFill>
                <a:uFillTx/>
                <a:latin typeface="Nunito" pitchFamily="2"/>
              </a:rPr>
              <a:t>Like		       		findByFirstnameLike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44546A"/>
                </a:solidFill>
                <a:uFillTx/>
                <a:latin typeface="Nunito" pitchFamily="2"/>
              </a:rPr>
              <a:t>NotLike				findByFirstnameNotLike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44546A"/>
                </a:solidFill>
                <a:uFillTx/>
                <a:latin typeface="Nunito" pitchFamily="2"/>
              </a:rPr>
              <a:t>StartingWith			findByFirstnameStartingWith</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44546A"/>
                </a:solidFill>
                <a:uFillTx/>
                <a:latin typeface="Nunito" pitchFamily="2"/>
              </a:rPr>
              <a:t>EndingWith			findByFirstnameEndingWith</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onsolas"/>
              <a:ea typeface="Consolas"/>
              <a:cs typeface="Consolas"/>
            </a:endParaRPr>
          </a:p>
        </p:txBody>
      </p:sp>
      <p:sp>
        <p:nvSpPr>
          <p:cNvPr id="6" name="TextBox 8">
            <a:extLst>
              <a:ext uri="{FF2B5EF4-FFF2-40B4-BE49-F238E27FC236}">
                <a16:creationId xmlns:a16="http://schemas.microsoft.com/office/drawing/2014/main" id="{5B74A3CB-A2E6-D127-F563-2A7DF6C67EF8}"/>
              </a:ext>
            </a:extLst>
          </p:cNvPr>
          <p:cNvSpPr txBox="1"/>
          <p:nvPr/>
        </p:nvSpPr>
        <p:spPr>
          <a:xfrm>
            <a:off x="4051157" y="831537"/>
            <a:ext cx="6093616"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Custom JPA methods</a:t>
            </a:r>
            <a:endParaRPr lang="-" sz="2000" b="1" i="0" u="none" strike="noStrike" kern="1200" cap="none" spc="0" baseline="0">
              <a:solidFill>
                <a:srgbClr val="C55A11"/>
              </a:solidFill>
              <a:uFillTx/>
              <a:latin typeface="Nunito" pitchFamily="2"/>
            </a:endParaRPr>
          </a:p>
        </p:txBody>
      </p:sp>
      <p:sp>
        <p:nvSpPr>
          <p:cNvPr id="7" name="Rectangle 9">
            <a:extLst>
              <a:ext uri="{FF2B5EF4-FFF2-40B4-BE49-F238E27FC236}">
                <a16:creationId xmlns:a16="http://schemas.microsoft.com/office/drawing/2014/main" id="{75BB884D-443E-2DA8-3ACE-CF1DE48305BC}"/>
              </a:ext>
            </a:extLst>
          </p:cNvPr>
          <p:cNvSpPr/>
          <p:nvPr/>
        </p:nvSpPr>
        <p:spPr>
          <a:xfrm>
            <a:off x="486305" y="3429000"/>
            <a:ext cx="2789541"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JPA</a:t>
            </a:r>
            <a:endParaRPr lang="en-US" sz="3200" b="0" i="0" u="none" strike="noStrike" kern="1200" cap="none" spc="0" baseline="0">
              <a:solidFill>
                <a:srgbClr val="000000"/>
              </a:solidFill>
              <a:uFillTx/>
              <a:latin typeface="Calibri"/>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25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A2BF3-AE86-1E46-A051-8AA524124FBD}"/>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03A72991-2767-C612-E79A-E7DBF4F5895C}"/>
              </a:ext>
            </a:extLst>
          </p:cNvPr>
          <p:cNvCxnSpPr/>
          <p:nvPr/>
        </p:nvCxnSpPr>
        <p:spPr>
          <a:xfrm>
            <a:off x="4188884" y="1512765"/>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0F7530D1-DA71-7B17-211F-8691930185CF}"/>
              </a:ext>
            </a:extLst>
          </p:cNvPr>
          <p:cNvCxnSpPr/>
          <p:nvPr/>
        </p:nvCxnSpPr>
        <p:spPr>
          <a:xfrm>
            <a:off x="4188884" y="6480965"/>
            <a:ext cx="7112798" cy="0"/>
          </a:xfrm>
          <a:prstGeom prst="straightConnector1">
            <a:avLst/>
          </a:prstGeom>
          <a:noFill/>
          <a:ln w="6345" cap="flat">
            <a:solidFill>
              <a:srgbClr val="4472C4"/>
            </a:solidFill>
            <a:prstDash val="solid"/>
            <a:miter/>
          </a:ln>
        </p:spPr>
      </p:cxnSp>
      <p:sp>
        <p:nvSpPr>
          <p:cNvPr id="5" name="Google Shape;2139;p196">
            <a:extLst>
              <a:ext uri="{FF2B5EF4-FFF2-40B4-BE49-F238E27FC236}">
                <a16:creationId xmlns:a16="http://schemas.microsoft.com/office/drawing/2014/main" id="{1F9D169E-7C3A-7ED4-C113-065E2D3283D1}"/>
              </a:ext>
            </a:extLst>
          </p:cNvPr>
          <p:cNvSpPr txBox="1"/>
          <p:nvPr/>
        </p:nvSpPr>
        <p:spPr>
          <a:xfrm>
            <a:off x="4188884" y="1816108"/>
            <a:ext cx="7364650" cy="3447132"/>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ED7D31"/>
                </a:solidFill>
                <a:uFillTx/>
                <a:latin typeface="Consolas"/>
                <a:ea typeface="Consolas"/>
                <a:cs typeface="Consolas"/>
              </a:rPr>
              <a:t> </a:t>
            </a:r>
            <a:r>
              <a:rPr lang="en-US" sz="1800" b="1" i="0" u="none" strike="noStrike" kern="1200" cap="none" spc="0" baseline="0">
                <a:solidFill>
                  <a:srgbClr val="C00000"/>
                </a:solidFill>
                <a:uFillTx/>
                <a:latin typeface="Nunito" pitchFamily="2"/>
              </a:rPr>
              <a:t>Keyword</a:t>
            </a:r>
            <a:r>
              <a:rPr lang="en-US" sz="1800" b="0" i="0" u="none" strike="noStrike" kern="1200" cap="none" spc="0" baseline="0">
                <a:solidFill>
                  <a:srgbClr val="44546A"/>
                </a:solidFill>
                <a:uFillTx/>
                <a:latin typeface="Nunito" pitchFamily="2"/>
              </a:rPr>
              <a:t>		</a:t>
            </a:r>
            <a:r>
              <a:rPr lang="en-US" sz="1800" b="1" i="0" u="none" strike="noStrike" kern="1200" cap="none" spc="0" baseline="0">
                <a:solidFill>
                  <a:srgbClr val="C00000"/>
                </a:solidFill>
                <a:uFillTx/>
                <a:latin typeface="Nunito" pitchFamily="2"/>
              </a:rPr>
              <a:t>Sample</a:t>
            </a:r>
          </a:p>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44546A"/>
                </a:solidFill>
                <a:uFillTx/>
                <a:latin typeface="Nunito" pitchFamily="2"/>
              </a:rPr>
              <a:t>Containing	 	findByFirstnameContaining()</a:t>
            </a:r>
          </a:p>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44546A"/>
                </a:solidFill>
                <a:uFillTx/>
                <a:latin typeface="Nunito" pitchFamily="2"/>
              </a:rPr>
              <a:t>OrderBy		 	findByAgeOrderByLastnameDesc()</a:t>
            </a:r>
          </a:p>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44546A"/>
                </a:solidFill>
                <a:uFillTx/>
                <a:latin typeface="Nunito" pitchFamily="2"/>
              </a:rPr>
              <a:t>Not			findByLastnameNot()</a:t>
            </a:r>
          </a:p>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44546A"/>
                </a:solidFill>
                <a:uFillTx/>
                <a:latin typeface="Nunito" pitchFamily="2"/>
              </a:rPr>
              <a:t>In			findByAgeIn(Collection&lt;Age&gt; ages)</a:t>
            </a:r>
          </a:p>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44546A"/>
                </a:solidFill>
                <a:uFillTx/>
                <a:latin typeface="Nunito" pitchFamily="2"/>
              </a:rPr>
              <a:t>NotIn		 	findByAgeNotIn(Collection&lt;Age&gt; age)</a:t>
            </a:r>
          </a:p>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44546A"/>
                </a:solidFill>
                <a:uFillTx/>
                <a:latin typeface="Nunito" pitchFamily="2"/>
              </a:rPr>
              <a:t>TRUE		 	findByActiveTrue()</a:t>
            </a:r>
          </a:p>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44546A"/>
                </a:solidFill>
                <a:uFillTx/>
                <a:latin typeface="Nunito" pitchFamily="2"/>
              </a:rPr>
              <a:t>FALSE		 	findByActiveFalse()</a:t>
            </a:r>
          </a:p>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3F3F3F"/>
              </a:solidFill>
              <a:uFillTx/>
              <a:latin typeface="Arial"/>
              <a:ea typeface="Arial"/>
              <a:cs typeface="Arial"/>
            </a:endParaRPr>
          </a:p>
        </p:txBody>
      </p:sp>
      <p:sp>
        <p:nvSpPr>
          <p:cNvPr id="6" name="TextBox 7">
            <a:extLst>
              <a:ext uri="{FF2B5EF4-FFF2-40B4-BE49-F238E27FC236}">
                <a16:creationId xmlns:a16="http://schemas.microsoft.com/office/drawing/2014/main" id="{0F0142A9-E7BE-C629-A6BE-3A25E35B5961}"/>
              </a:ext>
            </a:extLst>
          </p:cNvPr>
          <p:cNvSpPr txBox="1"/>
          <p:nvPr/>
        </p:nvSpPr>
        <p:spPr>
          <a:xfrm>
            <a:off x="4188884" y="899431"/>
            <a:ext cx="6093616"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1200" cap="none" spc="0" baseline="0">
                <a:solidFill>
                  <a:srgbClr val="C55A11"/>
                </a:solidFill>
                <a:uFillTx/>
                <a:latin typeface="var(--font-family-special)"/>
              </a:rPr>
              <a:t>Custom JPA methods</a:t>
            </a:r>
            <a:endParaRPr lang="-" sz="2400" b="1" i="0" u="none" strike="noStrike" kern="1200" cap="none" spc="0" baseline="0">
              <a:solidFill>
                <a:srgbClr val="C55A11"/>
              </a:solidFill>
              <a:uFillTx/>
              <a:latin typeface="var(--font-family-special)"/>
            </a:endParaRPr>
          </a:p>
        </p:txBody>
      </p:sp>
      <p:sp>
        <p:nvSpPr>
          <p:cNvPr id="7" name="Rectangle 8">
            <a:extLst>
              <a:ext uri="{FF2B5EF4-FFF2-40B4-BE49-F238E27FC236}">
                <a16:creationId xmlns:a16="http://schemas.microsoft.com/office/drawing/2014/main" id="{E5D7C2AC-CC00-5213-6F1D-14A77133B2C0}"/>
              </a:ext>
            </a:extLst>
          </p:cNvPr>
          <p:cNvSpPr/>
          <p:nvPr/>
        </p:nvSpPr>
        <p:spPr>
          <a:xfrm>
            <a:off x="486305" y="3429000"/>
            <a:ext cx="2789541"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JPA</a:t>
            </a:r>
            <a:endParaRPr lang="en-US" sz="3200" b="0" i="0" u="none" strike="noStrike" kern="1200" cap="none" spc="0" baseline="0">
              <a:solidFill>
                <a:srgbClr val="000000"/>
              </a:solidFill>
              <a:uFillTx/>
              <a:latin typeface="Calibri"/>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25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A1006-5B92-207F-B16E-C64E6766C51D}"/>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404445EB-41AB-F053-E301-7D32D8C099F8}"/>
              </a:ext>
            </a:extLst>
          </p:cNvPr>
          <p:cNvCxnSpPr/>
          <p:nvPr/>
        </p:nvCxnSpPr>
        <p:spPr>
          <a:xfrm>
            <a:off x="4188884" y="2191249"/>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28C3CA84-E898-92F7-71C6-509C26D3B6BD}"/>
              </a:ext>
            </a:extLst>
          </p:cNvPr>
          <p:cNvCxnSpPr/>
          <p:nvPr/>
        </p:nvCxnSpPr>
        <p:spPr>
          <a:xfrm>
            <a:off x="4375806" y="5395115"/>
            <a:ext cx="7112797" cy="0"/>
          </a:xfrm>
          <a:prstGeom prst="straightConnector1">
            <a:avLst/>
          </a:prstGeom>
          <a:noFill/>
          <a:ln w="6345" cap="flat">
            <a:solidFill>
              <a:srgbClr val="4472C4"/>
            </a:solidFill>
            <a:prstDash val="solid"/>
            <a:miter/>
          </a:ln>
        </p:spPr>
      </p:cxnSp>
      <p:sp>
        <p:nvSpPr>
          <p:cNvPr id="5" name="TextBox 7">
            <a:extLst>
              <a:ext uri="{FF2B5EF4-FFF2-40B4-BE49-F238E27FC236}">
                <a16:creationId xmlns:a16="http://schemas.microsoft.com/office/drawing/2014/main" id="{5C21335D-1A41-4D4A-DFAD-CB58DB77B9A9}"/>
              </a:ext>
            </a:extLst>
          </p:cNvPr>
          <p:cNvSpPr txBox="1"/>
          <p:nvPr/>
        </p:nvSpPr>
        <p:spPr>
          <a:xfrm>
            <a:off x="4188884" y="1520089"/>
            <a:ext cx="6093232"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1200" cap="none" spc="0" baseline="0">
                <a:solidFill>
                  <a:srgbClr val="C55A11"/>
                </a:solidFill>
                <a:uFillTx/>
                <a:latin typeface="var(--font-family-special)"/>
              </a:rPr>
              <a:t>Custom JPA methods </a:t>
            </a:r>
          </a:p>
        </p:txBody>
      </p:sp>
      <p:sp>
        <p:nvSpPr>
          <p:cNvPr id="6" name="TextBox 7">
            <a:extLst>
              <a:ext uri="{FF2B5EF4-FFF2-40B4-BE49-F238E27FC236}">
                <a16:creationId xmlns:a16="http://schemas.microsoft.com/office/drawing/2014/main" id="{05A16D8E-E05C-89CC-5963-F73FA4B808B1}"/>
              </a:ext>
            </a:extLst>
          </p:cNvPr>
          <p:cNvSpPr txBox="1"/>
          <p:nvPr/>
        </p:nvSpPr>
        <p:spPr>
          <a:xfrm>
            <a:off x="3850282" y="2708672"/>
            <a:ext cx="8003121" cy="224677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533E70"/>
                </a:solidFill>
                <a:uFillTx/>
                <a:latin typeface="Nunito" pitchFamily="2"/>
              </a:rPr>
              <a:t>public interface </a:t>
            </a:r>
            <a:r>
              <a:rPr lang="en-US" sz="2000" b="0" i="0" u="none" strike="noStrike" kern="1200" cap="none" spc="0" baseline="0">
                <a:solidFill>
                  <a:srgbClr val="44546A"/>
                </a:solidFill>
                <a:uFillTx/>
                <a:latin typeface="Nunito" pitchFamily="2"/>
              </a:rPr>
              <a:t>UserRepository </a:t>
            </a:r>
            <a:r>
              <a:rPr lang="en-US" sz="2000" b="0" i="0" u="none" strike="noStrike" kern="1200" cap="none" spc="0" baseline="0">
                <a:solidFill>
                  <a:srgbClr val="533E70"/>
                </a:solidFill>
                <a:uFillTx/>
                <a:latin typeface="Nunito" pitchFamily="2"/>
              </a:rPr>
              <a:t>extends</a:t>
            </a:r>
            <a:r>
              <a:rPr lang="en-US" sz="2000" b="0" i="0" u="none" strike="noStrike" kern="1200" cap="none" spc="0" baseline="0">
                <a:solidFill>
                  <a:srgbClr val="44546A"/>
                </a:solidFill>
                <a:uFillTx/>
                <a:latin typeface="Nunito" pitchFamily="2"/>
              </a:rPr>
              <a:t> JpaRepository&lt;User, Long&gt;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44546A"/>
                </a:solidFill>
                <a:uFillTx/>
                <a:latin typeface="Nunito" pitchFamily="2"/>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44546A"/>
                </a:solidFill>
                <a:uFillTx/>
                <a:latin typeface="Nunito" pitchFamily="2"/>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44546A"/>
                </a:solidFill>
                <a:uFillTx/>
                <a:latin typeface="Nunito" pitchFamily="2"/>
              </a:rPr>
              <a:t>	User  </a:t>
            </a:r>
            <a:r>
              <a:rPr lang="en-US" sz="2000" b="1" i="0" u="none" strike="noStrike" kern="1200" cap="none" spc="0" baseline="0">
                <a:solidFill>
                  <a:srgbClr val="44546A"/>
                </a:solidFill>
                <a:uFillTx/>
                <a:latin typeface="Nunito" pitchFamily="2"/>
              </a:rPr>
              <a:t>findByEmailAddress</a:t>
            </a:r>
            <a:r>
              <a:rPr lang="en-US" sz="2000" b="0" i="0" u="none" strike="noStrike" kern="1200" cap="none" spc="0" baseline="0">
                <a:solidFill>
                  <a:srgbClr val="44546A"/>
                </a:solidFill>
                <a:uFillTx/>
                <a:latin typeface="Nunito" pitchFamily="2"/>
              </a:rPr>
              <a:t>(String emailAddress);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0" i="0" u="none" strike="noStrike" kern="1200" cap="none" spc="0" baseline="0">
              <a:solidFill>
                <a:srgbClr val="44546A"/>
              </a:solidFill>
              <a:uFillTx/>
              <a:latin typeface="Nuni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44546A"/>
                </a:solidFill>
                <a:uFillTx/>
                <a:latin typeface="Nunito" pitchFamily="2"/>
              </a:rPr>
              <a:t>	List&lt;User&gt; </a:t>
            </a:r>
            <a:r>
              <a:rPr lang="en-US" sz="2000" b="1" i="0" u="none" strike="noStrike" kern="1200" cap="none" spc="0" baseline="0">
                <a:solidFill>
                  <a:srgbClr val="44546A"/>
                </a:solidFill>
                <a:uFillTx/>
                <a:latin typeface="Nunito" pitchFamily="2"/>
              </a:rPr>
              <a:t>findByFirstnameEndsWith</a:t>
            </a:r>
            <a:r>
              <a:rPr lang="en-US" sz="2000" b="0" i="0" u="none" strike="noStrike" kern="1200" cap="none" spc="0" baseline="0">
                <a:solidFill>
                  <a:srgbClr val="44546A"/>
                </a:solidFill>
                <a:uFillTx/>
                <a:latin typeface="Nunito" pitchFamily="2"/>
              </a:rPr>
              <a:t>(String firstname);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44546A"/>
                </a:solidFill>
                <a:uFillTx/>
                <a:latin typeface="Nunito" pitchFamily="2"/>
              </a:rPr>
              <a:t>   }</a:t>
            </a:r>
          </a:p>
        </p:txBody>
      </p:sp>
      <p:sp>
        <p:nvSpPr>
          <p:cNvPr id="7" name="Rectangle 8">
            <a:extLst>
              <a:ext uri="{FF2B5EF4-FFF2-40B4-BE49-F238E27FC236}">
                <a16:creationId xmlns:a16="http://schemas.microsoft.com/office/drawing/2014/main" id="{A4643241-C226-3378-1BFD-2696ACC20FAD}"/>
              </a:ext>
            </a:extLst>
          </p:cNvPr>
          <p:cNvSpPr/>
          <p:nvPr/>
        </p:nvSpPr>
        <p:spPr>
          <a:xfrm>
            <a:off x="486305" y="3429000"/>
            <a:ext cx="2789541"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JPA</a:t>
            </a:r>
            <a:endParaRPr lang="en-US" sz="3200" b="0" i="0" u="none" strike="noStrike" kern="1200" cap="none" spc="0" baseline="0">
              <a:solidFill>
                <a:srgbClr val="000000"/>
              </a:solidFill>
              <a:uFillTx/>
              <a:latin typeface="Calibri"/>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25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5E283-0A08-E6DF-A25C-B13CF5048186}"/>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31B878B2-74E5-189F-2193-93D20BAE3A26}"/>
              </a:ext>
            </a:extLst>
          </p:cNvPr>
          <p:cNvCxnSpPr/>
          <p:nvPr/>
        </p:nvCxnSpPr>
        <p:spPr>
          <a:xfrm>
            <a:off x="4188884" y="2252057"/>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C5E3ED48-D2B9-738F-3D70-41196C7FDF71}"/>
              </a:ext>
            </a:extLst>
          </p:cNvPr>
          <p:cNvCxnSpPr/>
          <p:nvPr/>
        </p:nvCxnSpPr>
        <p:spPr>
          <a:xfrm>
            <a:off x="4375806" y="5266523"/>
            <a:ext cx="7112797" cy="0"/>
          </a:xfrm>
          <a:prstGeom prst="straightConnector1">
            <a:avLst/>
          </a:prstGeom>
          <a:noFill/>
          <a:ln w="6345" cap="flat">
            <a:solidFill>
              <a:srgbClr val="4472C4"/>
            </a:solidFill>
            <a:prstDash val="solid"/>
            <a:miter/>
          </a:ln>
        </p:spPr>
      </p:cxnSp>
      <p:sp>
        <p:nvSpPr>
          <p:cNvPr id="5" name="TextBox 9">
            <a:extLst>
              <a:ext uri="{FF2B5EF4-FFF2-40B4-BE49-F238E27FC236}">
                <a16:creationId xmlns:a16="http://schemas.microsoft.com/office/drawing/2014/main" id="{E3F8719B-3E88-0C9C-3C3F-1861EAB17396}"/>
              </a:ext>
            </a:extLst>
          </p:cNvPr>
          <p:cNvSpPr txBox="1"/>
          <p:nvPr/>
        </p:nvSpPr>
        <p:spPr>
          <a:xfrm>
            <a:off x="4188875" y="1615397"/>
            <a:ext cx="6093616"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Custom JPA Queries</a:t>
            </a:r>
            <a:endParaRPr lang="-" sz="2000" b="1" i="0" u="none" strike="noStrike" kern="1200" cap="none" spc="0" baseline="0">
              <a:solidFill>
                <a:srgbClr val="C55A11"/>
              </a:solidFill>
              <a:uFillTx/>
              <a:latin typeface="Nunito" pitchFamily="2"/>
            </a:endParaRPr>
          </a:p>
        </p:txBody>
      </p:sp>
      <p:sp>
        <p:nvSpPr>
          <p:cNvPr id="6" name="TextBox 18">
            <a:extLst>
              <a:ext uri="{FF2B5EF4-FFF2-40B4-BE49-F238E27FC236}">
                <a16:creationId xmlns:a16="http://schemas.microsoft.com/office/drawing/2014/main" id="{6D6DF513-94C7-0735-9775-E5D93DD64D4B}"/>
              </a:ext>
            </a:extLst>
          </p:cNvPr>
          <p:cNvSpPr txBox="1"/>
          <p:nvPr/>
        </p:nvSpPr>
        <p:spPr>
          <a:xfrm>
            <a:off x="4188875" y="2551834"/>
            <a:ext cx="7299728" cy="230832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 sz="1800" b="1" i="0" u="none" strike="noStrike" kern="1200" cap="none" spc="0" baseline="0">
                <a:solidFill>
                  <a:srgbClr val="C00000"/>
                </a:solidFill>
                <a:uFillTx/>
                <a:latin typeface="Nunito" pitchFamily="2"/>
              </a:rPr>
              <a:t>@Query</a:t>
            </a:r>
            <a:r>
              <a:rPr lang="-" sz="1800" b="1" i="0" u="none" strike="noStrike" kern="1200" cap="none" spc="0" baseline="0">
                <a:solidFill>
                  <a:srgbClr val="44546A"/>
                </a:solidFill>
                <a:uFillTx/>
                <a:latin typeface="Nunito" pitchFamily="2"/>
              </a:rPr>
              <a:t> </a:t>
            </a:r>
            <a:r>
              <a:rPr lang="-" sz="1800" b="0" i="0" u="none" strike="noStrike" kern="1200" cap="none" spc="0" baseline="0">
                <a:solidFill>
                  <a:srgbClr val="44546A"/>
                </a:solidFill>
                <a:uFillTx/>
                <a:latin typeface="Nunito" pitchFamily="2"/>
              </a:rPr>
              <a:t>annotation is used to define custom queries for data access operations</a:t>
            </a:r>
            <a:endParaRPr lang="en-US" sz="1800" b="0" i="0" u="none" strike="noStrike" kern="1200" cap="none" spc="0" baseline="0">
              <a:solidFill>
                <a:srgbClr val="44546A"/>
              </a:solidFill>
              <a:uFillTx/>
              <a:latin typeface="Nuni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44546A"/>
              </a:solidFill>
              <a:uFillTx/>
              <a:latin typeface="Nuni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44546A"/>
                </a:solidFill>
                <a:uFillTx/>
                <a:latin typeface="Nunito" pitchFamily="2"/>
              </a:rPr>
              <a:t> The custom queries are typically written in </a:t>
            </a:r>
            <a:r>
              <a:rPr lang="en-US" sz="1800" b="0" i="0" u="none" strike="noStrike" kern="1200" cap="none" spc="0" baseline="0">
                <a:solidFill>
                  <a:srgbClr val="44546A"/>
                </a:solidFill>
                <a:uFillTx/>
                <a:latin typeface="Nunito" pitchFamily="2"/>
              </a:rPr>
              <a:t>:</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1" i="0" u="none" strike="noStrike" kern="1200" cap="none" spc="0" baseline="0">
              <a:solidFill>
                <a:srgbClr val="C00000"/>
              </a:solidFill>
              <a:uFillTx/>
              <a:latin typeface="Nunito" pitchFamily="2"/>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 sz="1800" b="1" i="0" u="none" strike="noStrike" kern="1200" cap="none" spc="0" baseline="0">
                <a:solidFill>
                  <a:srgbClr val="C00000"/>
                </a:solidFill>
                <a:uFillTx/>
                <a:latin typeface="Nunito" pitchFamily="2"/>
              </a:rPr>
              <a:t>HQL</a:t>
            </a:r>
            <a:r>
              <a:rPr lang="-" sz="1800" b="0" i="0" u="none" strike="noStrike" kern="1200" cap="none" spc="0" baseline="0">
                <a:solidFill>
                  <a:srgbClr val="44546A"/>
                </a:solidFill>
                <a:uFillTx/>
                <a:latin typeface="Nunito" pitchFamily="2"/>
              </a:rPr>
              <a:t> </a:t>
            </a:r>
            <a:r>
              <a:rPr lang="en-US" sz="1800" b="0" i="0" u="none" strike="noStrike" kern="1200" cap="none" spc="0" baseline="0">
                <a:solidFill>
                  <a:srgbClr val="44546A"/>
                </a:solidFill>
                <a:uFillTx/>
                <a:latin typeface="Nunito" pitchFamily="2"/>
              </a:rPr>
              <a:t>- </a:t>
            </a:r>
            <a:r>
              <a:rPr lang="-" sz="1800" b="1" i="0" u="none" strike="noStrike" kern="1200" cap="none" spc="0" baseline="0">
                <a:solidFill>
                  <a:srgbClr val="44546A"/>
                </a:solidFill>
                <a:uFillTx/>
                <a:latin typeface="Nunito" pitchFamily="2"/>
              </a:rPr>
              <a:t>Hibernate Query Language</a:t>
            </a:r>
            <a:r>
              <a:rPr lang="en-US" sz="1800" b="1" i="0" u="none" strike="noStrike" kern="1200" cap="none" spc="0" baseline="0">
                <a:solidFill>
                  <a:srgbClr val="44546A"/>
                </a:solidFill>
                <a:uFillTx/>
                <a:latin typeface="Nunito" pitchFamily="2"/>
              </a:rPr>
              <a:t>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44546A"/>
              </a:solidFill>
              <a:uFillTx/>
              <a:latin typeface="Nunito" pitchFamily="2"/>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 sz="1800" b="1" i="0" u="none" strike="noStrike" kern="1200" cap="none" spc="0" baseline="0">
                <a:solidFill>
                  <a:srgbClr val="C00000"/>
                </a:solidFill>
                <a:uFillTx/>
                <a:latin typeface="Nunito" pitchFamily="2"/>
              </a:rPr>
              <a:t>JPQL</a:t>
            </a:r>
            <a:r>
              <a:rPr lang="-" sz="1800" b="0" i="0" u="none" strike="noStrike" kern="1200" cap="none" spc="0" baseline="0">
                <a:solidFill>
                  <a:srgbClr val="44546A"/>
                </a:solidFill>
                <a:uFillTx/>
                <a:latin typeface="Nunito" pitchFamily="2"/>
              </a:rPr>
              <a:t> </a:t>
            </a:r>
            <a:r>
              <a:rPr lang="en-US" sz="1800" b="0" i="0" u="none" strike="noStrike" kern="1200" cap="none" spc="0" baseline="0">
                <a:solidFill>
                  <a:srgbClr val="44546A"/>
                </a:solidFill>
                <a:uFillTx/>
                <a:latin typeface="Nunito" pitchFamily="2"/>
              </a:rPr>
              <a:t>- </a:t>
            </a:r>
            <a:r>
              <a:rPr lang="-" sz="1800" b="1" i="0" u="none" strike="noStrike" kern="1200" cap="none" spc="0" baseline="0">
                <a:solidFill>
                  <a:srgbClr val="44546A"/>
                </a:solidFill>
                <a:uFillTx/>
                <a:latin typeface="Nunito" pitchFamily="2"/>
              </a:rPr>
              <a:t>Java Persistence Query Language</a:t>
            </a:r>
            <a:endParaRPr lang="-" sz="1800" b="0" i="0" u="none" strike="noStrike" kern="1200" cap="none" spc="0" baseline="0">
              <a:solidFill>
                <a:srgbClr val="44546A"/>
              </a:solidFill>
              <a:uFillTx/>
              <a:latin typeface="Nunito" pitchFamily="2"/>
            </a:endParaRPr>
          </a:p>
        </p:txBody>
      </p:sp>
      <p:sp>
        <p:nvSpPr>
          <p:cNvPr id="7" name="Rectangle 19">
            <a:extLst>
              <a:ext uri="{FF2B5EF4-FFF2-40B4-BE49-F238E27FC236}">
                <a16:creationId xmlns:a16="http://schemas.microsoft.com/office/drawing/2014/main" id="{02413B85-2BA1-3625-D00E-BC87A2C036CE}"/>
              </a:ext>
            </a:extLst>
          </p:cNvPr>
          <p:cNvSpPr/>
          <p:nvPr/>
        </p:nvSpPr>
        <p:spPr>
          <a:xfrm>
            <a:off x="486305" y="3429000"/>
            <a:ext cx="2789541"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JPA</a:t>
            </a:r>
            <a:endParaRPr lang="en-US" sz="3200" b="0" i="0" u="none" strike="noStrike" kern="1200" cap="none" spc="0" baseline="0">
              <a:solidFill>
                <a:srgbClr val="000000"/>
              </a:solidFill>
              <a:uFillTx/>
              <a:latin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18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B773B-5B2A-5D36-E1B1-555C8305E326}"/>
              </a:ext>
            </a:extLst>
          </p:cNvPr>
          <p:cNvSpPr txBox="1">
            <a:spLocks noGrp="1"/>
          </p:cNvSpPr>
          <p:nvPr>
            <p:ph type="title"/>
          </p:nvPr>
        </p:nvSpPr>
        <p:spPr>
          <a:xfrm>
            <a:off x="643472" y="623392"/>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C5FC172D-AB4E-BBA8-7108-EBF6A1A38977}"/>
              </a:ext>
            </a:extLst>
          </p:cNvPr>
          <p:cNvCxnSpPr/>
          <p:nvPr/>
        </p:nvCxnSpPr>
        <p:spPr>
          <a:xfrm>
            <a:off x="4093640" y="2230450"/>
            <a:ext cx="6601072"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AA2C6600-CCA7-597A-6835-CC6C2066B840}"/>
              </a:ext>
            </a:extLst>
          </p:cNvPr>
          <p:cNvCxnSpPr/>
          <p:nvPr/>
        </p:nvCxnSpPr>
        <p:spPr>
          <a:xfrm>
            <a:off x="4428603" y="6623758"/>
            <a:ext cx="6577581" cy="0"/>
          </a:xfrm>
          <a:prstGeom prst="straightConnector1">
            <a:avLst/>
          </a:prstGeom>
          <a:noFill/>
          <a:ln w="6345" cap="flat">
            <a:solidFill>
              <a:srgbClr val="4472C4"/>
            </a:solidFill>
            <a:prstDash val="solid"/>
            <a:miter/>
          </a:ln>
        </p:spPr>
      </p:cxnSp>
      <p:sp>
        <p:nvSpPr>
          <p:cNvPr id="5" name="Google Shape;315;p9">
            <a:extLst>
              <a:ext uri="{FF2B5EF4-FFF2-40B4-BE49-F238E27FC236}">
                <a16:creationId xmlns:a16="http://schemas.microsoft.com/office/drawing/2014/main" id="{3F3DB662-4646-2958-50B0-E96B05D20D02}"/>
              </a:ext>
            </a:extLst>
          </p:cNvPr>
          <p:cNvSpPr txBox="1"/>
          <p:nvPr/>
        </p:nvSpPr>
        <p:spPr>
          <a:xfrm>
            <a:off x="4007449" y="1808838"/>
            <a:ext cx="1165183" cy="461662"/>
          </a:xfrm>
          <a:prstGeom prst="rect">
            <a:avLst/>
          </a:prstGeom>
          <a:noFill/>
          <a:ln cap="flat">
            <a:noFill/>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a:solidFill>
                  <a:srgbClr val="C55A11"/>
                </a:solidFill>
                <a:uFillTx/>
                <a:latin typeface="var(--font-family-special)"/>
              </a:rPr>
              <a:t>Beans</a:t>
            </a:r>
          </a:p>
        </p:txBody>
      </p:sp>
      <p:sp>
        <p:nvSpPr>
          <p:cNvPr id="6" name="TextBox 7">
            <a:extLst>
              <a:ext uri="{FF2B5EF4-FFF2-40B4-BE49-F238E27FC236}">
                <a16:creationId xmlns:a16="http://schemas.microsoft.com/office/drawing/2014/main" id="{4479AEC4-54AB-BAF9-50A4-190ADFD33DEC}"/>
              </a:ext>
            </a:extLst>
          </p:cNvPr>
          <p:cNvSpPr txBox="1"/>
          <p:nvPr/>
        </p:nvSpPr>
        <p:spPr>
          <a:xfrm>
            <a:off x="4156359" y="2547875"/>
            <a:ext cx="6601071" cy="1250341"/>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90000"/>
              </a:lnSpc>
              <a:spcBef>
                <a:spcPts val="1200"/>
              </a:spcBef>
              <a:spcAft>
                <a:spcPts val="0"/>
              </a:spcAft>
              <a:buClr>
                <a:srgbClr val="FFC000"/>
              </a:buClr>
              <a:buSzPts val="2400"/>
              <a:buFont typeface="Arial" pitchFamily="34"/>
              <a:buChar char="•"/>
              <a:tabLst/>
              <a:defRPr sz="1800" b="0" i="0" u="none" strike="noStrike" kern="0" cap="none" spc="0" baseline="0">
                <a:solidFill>
                  <a:srgbClr val="000000"/>
                </a:solidFill>
                <a:uFillTx/>
              </a:defRPr>
            </a:pPr>
            <a:r>
              <a:rPr lang="en-US" sz="1800" b="0" i="0" u="none" strike="noStrike" kern="0" cap="none" spc="0" baseline="0">
                <a:solidFill>
                  <a:srgbClr val="000000"/>
                </a:solidFill>
                <a:uFillTx/>
                <a:latin typeface="Nunito" pitchFamily="2"/>
              </a:rPr>
              <a:t>When a Bean is instantiated, it might have to perform some actions to get into its initial state.</a:t>
            </a:r>
          </a:p>
          <a:p>
            <a:pPr marL="285750" marR="0" lvl="0" indent="-285750" algn="l" defTabSz="914400" rtl="0" fontAlgn="auto" hangingPunct="1">
              <a:lnSpc>
                <a:spcPct val="90000"/>
              </a:lnSpc>
              <a:spcBef>
                <a:spcPts val="1200"/>
              </a:spcBef>
              <a:spcAft>
                <a:spcPts val="0"/>
              </a:spcAft>
              <a:buClr>
                <a:srgbClr val="FFC000"/>
              </a:buClr>
              <a:buSzPts val="2400"/>
              <a:buFont typeface="Arial" pitchFamily="34"/>
              <a:buChar char="•"/>
              <a:tabLst/>
              <a:defRPr sz="1800" b="0" i="0" u="none" strike="noStrike" kern="0" cap="none" spc="0" baseline="0">
                <a:solidFill>
                  <a:srgbClr val="000000"/>
                </a:solidFill>
                <a:uFillTx/>
              </a:defRPr>
            </a:pPr>
            <a:r>
              <a:rPr lang="en-US" sz="1800" b="0" i="0" u="none" strike="noStrike" kern="0" cap="none" spc="0" baseline="0">
                <a:solidFill>
                  <a:srgbClr val="000000"/>
                </a:solidFill>
                <a:uFillTx/>
                <a:latin typeface="Nunito" pitchFamily="2"/>
              </a:rPr>
              <a:t>The container assists the Bean to achieve all required resources to get into initial state</a:t>
            </a:r>
          </a:p>
        </p:txBody>
      </p:sp>
      <p:pic>
        <p:nvPicPr>
          <p:cNvPr id="7" name="Google Shape;369;p15">
            <a:extLst>
              <a:ext uri="{FF2B5EF4-FFF2-40B4-BE49-F238E27FC236}">
                <a16:creationId xmlns:a16="http://schemas.microsoft.com/office/drawing/2014/main" id="{E84C48FC-0A76-8BCE-B06E-698A5D49730E}"/>
              </a:ext>
            </a:extLst>
          </p:cNvPr>
          <p:cNvPicPr>
            <a:picLocks noChangeAspect="1"/>
          </p:cNvPicPr>
          <p:nvPr/>
        </p:nvPicPr>
        <p:blipFill>
          <a:blip r:embed="rId2">
            <a:alphaModFix/>
          </a:blip>
          <a:srcRect/>
          <a:stretch>
            <a:fillRect/>
          </a:stretch>
        </p:blipFill>
        <p:spPr>
          <a:xfrm>
            <a:off x="4428603" y="347167"/>
            <a:ext cx="6726699" cy="5859127"/>
          </a:xfrm>
          <a:prstGeom prst="rect">
            <a:avLst/>
          </a:prstGeom>
          <a:noFill/>
          <a:ln cap="flat">
            <a:noFill/>
          </a:ln>
        </p:spPr>
      </p:pic>
      <p:sp>
        <p:nvSpPr>
          <p:cNvPr id="8" name="Rectangle 4">
            <a:extLst>
              <a:ext uri="{FF2B5EF4-FFF2-40B4-BE49-F238E27FC236}">
                <a16:creationId xmlns:a16="http://schemas.microsoft.com/office/drawing/2014/main" id="{4D035C78-67FF-B5FA-5971-0868AE92203E}"/>
              </a:ext>
            </a:extLst>
          </p:cNvPr>
          <p:cNvSpPr/>
          <p:nvPr/>
        </p:nvSpPr>
        <p:spPr>
          <a:xfrm>
            <a:off x="1142286" y="3136611"/>
            <a:ext cx="2366357"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Introduction </a:t>
            </a:r>
            <a:endParaRPr lang="en-US" sz="3200" b="0" i="0" u="none" strike="noStrike" kern="1200" cap="none" spc="0" baseline="0">
              <a:solidFill>
                <a:srgbClr val="000000"/>
              </a:solidFill>
              <a:uFillTx/>
              <a:latin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25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5B4D-B38D-5643-14CA-F7745CB58B69}"/>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2B082B34-A66C-5197-424D-379E717C0AE4}"/>
              </a:ext>
            </a:extLst>
          </p:cNvPr>
          <p:cNvCxnSpPr/>
          <p:nvPr/>
        </p:nvCxnSpPr>
        <p:spPr>
          <a:xfrm>
            <a:off x="4188884" y="2252057"/>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1675FDB6-92A3-6D50-1B8A-B4C1741A55BB}"/>
              </a:ext>
            </a:extLst>
          </p:cNvPr>
          <p:cNvCxnSpPr/>
          <p:nvPr/>
        </p:nvCxnSpPr>
        <p:spPr>
          <a:xfrm>
            <a:off x="4375806" y="5980898"/>
            <a:ext cx="7112797"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1670427E-07F1-5CE3-B77A-6F2B7720B4EC}"/>
              </a:ext>
            </a:extLst>
          </p:cNvPr>
          <p:cNvSpPr/>
          <p:nvPr/>
        </p:nvSpPr>
        <p:spPr>
          <a:xfrm>
            <a:off x="486305" y="3429000"/>
            <a:ext cx="2789541"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JPA</a:t>
            </a:r>
            <a:endParaRPr lang="en-US" sz="3200" b="0" i="0" u="none" strike="noStrike" kern="1200" cap="none" spc="0" baseline="0">
              <a:solidFill>
                <a:srgbClr val="000000"/>
              </a:solidFill>
              <a:uFillTx/>
              <a:latin typeface="Calibri"/>
            </a:endParaRPr>
          </a:p>
        </p:txBody>
      </p:sp>
      <p:sp>
        <p:nvSpPr>
          <p:cNvPr id="6" name="TextBox 9">
            <a:extLst>
              <a:ext uri="{FF2B5EF4-FFF2-40B4-BE49-F238E27FC236}">
                <a16:creationId xmlns:a16="http://schemas.microsoft.com/office/drawing/2014/main" id="{F29A87D1-6A59-5233-E822-AC11404D6B9C}"/>
              </a:ext>
            </a:extLst>
          </p:cNvPr>
          <p:cNvSpPr txBox="1"/>
          <p:nvPr/>
        </p:nvSpPr>
        <p:spPr>
          <a:xfrm>
            <a:off x="4188875" y="1615397"/>
            <a:ext cx="6093616"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Custom JPA Queries</a:t>
            </a:r>
            <a:endParaRPr lang="-" sz="2000" b="1" i="0" u="none" strike="noStrike" kern="1200" cap="none" spc="0" baseline="0">
              <a:solidFill>
                <a:srgbClr val="C55A11"/>
              </a:solidFill>
              <a:uFillTx/>
              <a:latin typeface="Nunito" pitchFamily="2"/>
            </a:endParaRPr>
          </a:p>
        </p:txBody>
      </p:sp>
      <p:sp>
        <p:nvSpPr>
          <p:cNvPr id="7" name="TextBox 11">
            <a:extLst>
              <a:ext uri="{FF2B5EF4-FFF2-40B4-BE49-F238E27FC236}">
                <a16:creationId xmlns:a16="http://schemas.microsoft.com/office/drawing/2014/main" id="{B1D29AA3-7A0C-9F00-7F6D-08126D62F150}"/>
              </a:ext>
            </a:extLst>
          </p:cNvPr>
          <p:cNvSpPr txBox="1"/>
          <p:nvPr/>
        </p:nvSpPr>
        <p:spPr>
          <a:xfrm>
            <a:off x="3318275" y="2843290"/>
            <a:ext cx="8668941" cy="286231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44546A"/>
                </a:solidFill>
                <a:uFillTx/>
                <a:latin typeface="Nunito" pitchFamily="2"/>
              </a:rPr>
              <a:t>public interface </a:t>
            </a:r>
            <a:r>
              <a:rPr lang="en-US" sz="2000" b="1" i="0" u="none" strike="noStrike" kern="1200" cap="none" spc="0" baseline="0">
                <a:solidFill>
                  <a:srgbClr val="44546A"/>
                </a:solidFill>
                <a:uFillTx/>
                <a:latin typeface="Nunito" pitchFamily="2"/>
              </a:rPr>
              <a:t>UserRepository</a:t>
            </a:r>
            <a:r>
              <a:rPr lang="en-US" sz="2000" b="0" i="0" u="none" strike="noStrike" kern="1200" cap="none" spc="0" baseline="0">
                <a:solidFill>
                  <a:srgbClr val="44546A"/>
                </a:solidFill>
                <a:uFillTx/>
                <a:latin typeface="Nunito" pitchFamily="2"/>
              </a:rPr>
              <a:t> extends</a:t>
            </a:r>
            <a:r>
              <a:rPr lang="en-US" sz="2000" b="1" i="0" u="none" strike="noStrike" kern="1200" cap="none" spc="0" baseline="0">
                <a:solidFill>
                  <a:srgbClr val="44546A"/>
                </a:solidFill>
                <a:uFillTx/>
                <a:latin typeface="Nunito" pitchFamily="2"/>
              </a:rPr>
              <a:t> JpaRepository&lt;User, Long&gt; </a:t>
            </a:r>
            <a:r>
              <a:rPr lang="en-US" sz="2000" b="0" i="0" u="none" strike="noStrike" kern="1200" cap="none" spc="0" baseline="0">
                <a:solidFill>
                  <a:srgbClr val="44546A"/>
                </a:solidFill>
                <a:uFillTx/>
                <a:latin typeface="Nunito" pitchFamily="2"/>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0" i="0" u="none" strike="noStrike" kern="1200" cap="none" spc="0" baseline="0">
              <a:solidFill>
                <a:srgbClr val="44546A"/>
              </a:solidFill>
              <a:uFillTx/>
              <a:latin typeface="Nuni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44546A"/>
                </a:solidFill>
                <a:uFillTx/>
                <a:latin typeface="Nunito" pitchFamily="2"/>
              </a:rPr>
              <a:t>      </a:t>
            </a:r>
            <a:r>
              <a:rPr lang="en-US" sz="2000" b="1" i="0" u="none" strike="noStrike" kern="1200" cap="none" spc="0" baseline="0">
                <a:solidFill>
                  <a:srgbClr val="C00000"/>
                </a:solidFill>
                <a:uFillTx/>
                <a:latin typeface="Nunito" pitchFamily="2"/>
              </a:rPr>
              <a:t>@Query("select u from User u where u.emailAddress = ?1")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00000"/>
                </a:solidFill>
                <a:uFillTx/>
                <a:latin typeface="Nunito" pitchFamily="2"/>
              </a:rPr>
              <a:t>      </a:t>
            </a:r>
            <a:r>
              <a:rPr lang="en-US" sz="2000" b="0" i="0" u="none" strike="noStrike" kern="1200" cap="none" spc="0" baseline="0">
                <a:solidFill>
                  <a:srgbClr val="44546A"/>
                </a:solidFill>
                <a:uFillTx/>
                <a:latin typeface="Nunito" pitchFamily="2"/>
              </a:rPr>
              <a:t>User  </a:t>
            </a:r>
            <a:r>
              <a:rPr lang="en-US" sz="2000" b="1" i="0" u="none" strike="noStrike" kern="1200" cap="none" spc="0" baseline="0">
                <a:solidFill>
                  <a:srgbClr val="44546A"/>
                </a:solidFill>
                <a:uFillTx/>
                <a:latin typeface="Nunito" pitchFamily="2"/>
              </a:rPr>
              <a:t>findByEmailAddress</a:t>
            </a:r>
            <a:r>
              <a:rPr lang="en-US" sz="2000" b="0" i="0" u="none" strike="noStrike" kern="1200" cap="none" spc="0" baseline="0">
                <a:solidFill>
                  <a:srgbClr val="44546A"/>
                </a:solidFill>
                <a:uFillTx/>
                <a:latin typeface="Nunito" pitchFamily="2"/>
              </a:rPr>
              <a:t>(String emailAddress);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0" i="0" u="none" strike="noStrike" kern="1200" cap="none" spc="0" baseline="0">
              <a:solidFill>
                <a:srgbClr val="44546A"/>
              </a:solidFill>
              <a:uFillTx/>
              <a:latin typeface="Nuni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44546A"/>
                </a:solidFill>
                <a:uFillTx/>
                <a:latin typeface="Nunito" pitchFamily="2"/>
              </a:rPr>
              <a:t>     </a:t>
            </a:r>
            <a:r>
              <a:rPr lang="en-US" sz="2000" b="1" i="0" u="none" strike="noStrike" kern="1200" cap="none" spc="0" baseline="0">
                <a:solidFill>
                  <a:srgbClr val="C00000"/>
                </a:solidFill>
                <a:uFillTx/>
                <a:latin typeface="Nunito" pitchFamily="2"/>
              </a:rPr>
              <a:t>@Query("select u from User u where u.firstname like %?1")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44546A"/>
                </a:solidFill>
                <a:uFillTx/>
                <a:latin typeface="Nunito" pitchFamily="2"/>
              </a:rPr>
              <a:t>      List&lt;User&gt; </a:t>
            </a:r>
            <a:r>
              <a:rPr lang="en-US" sz="2000" b="1" i="0" u="none" strike="noStrike" kern="1200" cap="none" spc="0" baseline="0">
                <a:solidFill>
                  <a:srgbClr val="44546A"/>
                </a:solidFill>
                <a:uFillTx/>
                <a:latin typeface="Nunito" pitchFamily="2"/>
              </a:rPr>
              <a:t>findByFirstnameEndsWith</a:t>
            </a:r>
            <a:r>
              <a:rPr lang="en-US" sz="2000" b="0" i="0" u="none" strike="noStrike" kern="1200" cap="none" spc="0" baseline="0">
                <a:solidFill>
                  <a:srgbClr val="44546A"/>
                </a:solidFill>
                <a:uFillTx/>
                <a:latin typeface="Nunito" pitchFamily="2"/>
              </a:rPr>
              <a:t>(String firstname);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44546A"/>
                </a:solidFill>
                <a:uFillTx/>
                <a:latin typeface="Nunito" pitchFamily="2"/>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44546A"/>
                </a:solidFill>
                <a:uFillTx/>
                <a:latin typeface="Nunito" pitchFamily="2"/>
              </a:rPr>
              <a: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25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EBA44-C3D4-2EAC-4DC3-F23CC43D3328}"/>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0A0405BA-5741-8702-05CD-3A4B7536CB20}"/>
              </a:ext>
            </a:extLst>
          </p:cNvPr>
          <p:cNvCxnSpPr/>
          <p:nvPr/>
        </p:nvCxnSpPr>
        <p:spPr>
          <a:xfrm>
            <a:off x="2752792" y="2437799"/>
            <a:ext cx="7112797"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E4E26287-077F-B47E-3E1A-164A69CEC4FB}"/>
              </a:ext>
            </a:extLst>
          </p:cNvPr>
          <p:cNvCxnSpPr/>
          <p:nvPr/>
        </p:nvCxnSpPr>
        <p:spPr>
          <a:xfrm>
            <a:off x="2747031" y="6538115"/>
            <a:ext cx="7112797" cy="0"/>
          </a:xfrm>
          <a:prstGeom prst="straightConnector1">
            <a:avLst/>
          </a:prstGeom>
          <a:noFill/>
          <a:ln w="6345" cap="flat">
            <a:solidFill>
              <a:srgbClr val="4472C4"/>
            </a:solidFill>
            <a:prstDash val="solid"/>
            <a:miter/>
          </a:ln>
        </p:spPr>
      </p:cxnSp>
      <p:sp>
        <p:nvSpPr>
          <p:cNvPr id="5" name="TextBox 9">
            <a:extLst>
              <a:ext uri="{FF2B5EF4-FFF2-40B4-BE49-F238E27FC236}">
                <a16:creationId xmlns:a16="http://schemas.microsoft.com/office/drawing/2014/main" id="{1823A642-C0AD-6251-51B2-19895D73F567}"/>
              </a:ext>
            </a:extLst>
          </p:cNvPr>
          <p:cNvSpPr txBox="1"/>
          <p:nvPr/>
        </p:nvSpPr>
        <p:spPr>
          <a:xfrm>
            <a:off x="4188875" y="1615397"/>
            <a:ext cx="6093616"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Custom JPA Queries</a:t>
            </a:r>
            <a:endParaRPr lang="-" sz="2000" b="1" i="0" u="none" strike="noStrike" kern="1200" cap="none" spc="0" baseline="0">
              <a:solidFill>
                <a:srgbClr val="C55A11"/>
              </a:solidFill>
              <a:uFillTx/>
              <a:latin typeface="Nunito" pitchFamily="2"/>
            </a:endParaRPr>
          </a:p>
        </p:txBody>
      </p:sp>
      <p:sp>
        <p:nvSpPr>
          <p:cNvPr id="6" name="TextBox 6">
            <a:extLst>
              <a:ext uri="{FF2B5EF4-FFF2-40B4-BE49-F238E27FC236}">
                <a16:creationId xmlns:a16="http://schemas.microsoft.com/office/drawing/2014/main" id="{A585CE44-484D-CA21-E1DE-59EE52221C76}"/>
              </a:ext>
            </a:extLst>
          </p:cNvPr>
          <p:cNvSpPr txBox="1"/>
          <p:nvPr/>
        </p:nvSpPr>
        <p:spPr>
          <a:xfrm>
            <a:off x="373852" y="2678972"/>
            <a:ext cx="11444282" cy="372409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600" b="0" i="0" u="none" strike="noStrike" kern="1200" cap="none" spc="0" baseline="0">
              <a:solidFill>
                <a:srgbClr val="595959"/>
              </a:solidFill>
              <a:uFillTx/>
              <a:latin typeface="Arial"/>
              <a:ea typeface="Arial"/>
              <a:cs typeface="Arial"/>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44546A"/>
                </a:solidFill>
                <a:uFillTx/>
                <a:latin typeface="Nunito" pitchFamily="2"/>
              </a:rPr>
              <a:t>public interface </a:t>
            </a:r>
            <a:r>
              <a:rPr lang="en-US" sz="2000" b="1" i="0" u="none" strike="noStrike" kern="1200" cap="none" spc="0" baseline="0">
                <a:solidFill>
                  <a:srgbClr val="44546A"/>
                </a:solidFill>
                <a:uFillTx/>
                <a:latin typeface="Nunito" pitchFamily="2"/>
              </a:rPr>
              <a:t>FileUploadRepository</a:t>
            </a:r>
            <a:r>
              <a:rPr lang="en-US" sz="2000" b="0" i="0" u="none" strike="noStrike" kern="1200" cap="none" spc="0" baseline="0">
                <a:solidFill>
                  <a:srgbClr val="44546A"/>
                </a:solidFill>
                <a:uFillTx/>
                <a:latin typeface="Nunito" pitchFamily="2"/>
              </a:rPr>
              <a:t>  extends JpaRepository&lt;FileUpload, Long&gt;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44546A"/>
                </a:solidFill>
                <a:uFillTx/>
                <a:latin typeface="Nunito" pitchFamily="2"/>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0" i="0" u="none" strike="noStrike" kern="1200" cap="none" spc="0" baseline="0">
              <a:solidFill>
                <a:srgbClr val="44546A"/>
              </a:solidFill>
              <a:uFillTx/>
              <a:latin typeface="Nuni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00000"/>
                </a:solidFill>
                <a:uFillTx/>
                <a:latin typeface="Nunito" pitchFamily="2"/>
              </a:rPr>
              <a:t>@Query("Select a from VInboxMessage a where a.accountNumber = :accountNumber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00000"/>
                </a:solidFill>
                <a:uFillTx/>
                <a:latin typeface="Nunito" pitchFamily="2"/>
              </a:rPr>
              <a:t>         + ” And a.accountBranchNumber = :accountBranchNumber And a.idType Is Null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00000"/>
                </a:solidFill>
                <a:uFillTx/>
                <a:latin typeface="Nunito" pitchFamily="2"/>
              </a:rPr>
              <a:t>         + “ And a.idNumber Is Null And a.archiveInboxDate Between :fromDate  And :toDate “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44546A"/>
                </a:solidFill>
                <a:uFillTx/>
                <a:latin typeface="Nunito" pitchFamily="2"/>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44546A"/>
                </a:solidFill>
                <a:uFillTx/>
                <a:latin typeface="Nunito" pitchFamily="2"/>
              </a:rPr>
              <a:t> public List&lt;VInboxMessage&gt; </a:t>
            </a:r>
            <a:r>
              <a:rPr lang="en-US" sz="2000" b="1" i="0" u="none" strike="noStrike" kern="1200" cap="none" spc="0" baseline="0">
                <a:solidFill>
                  <a:srgbClr val="44546A"/>
                </a:solidFill>
                <a:uFillTx/>
                <a:latin typeface="Nunito" pitchFamily="2"/>
              </a:rPr>
              <a:t>findByFewParams</a:t>
            </a:r>
            <a:r>
              <a:rPr lang="en-US" sz="2000" b="0" i="0" u="none" strike="noStrike" kern="1200" cap="none" spc="0" baseline="0">
                <a:solidFill>
                  <a:srgbClr val="44546A"/>
                </a:solidFill>
                <a:uFillTx/>
                <a:latin typeface="Nunito" pitchFamily="2"/>
              </a:rPr>
              <a:t> (@Param("accountNumber")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44546A"/>
                </a:solidFill>
                <a:uFillTx/>
                <a:latin typeface="Nunito" pitchFamily="2"/>
              </a:rPr>
              <a:t>	String accountNumber, </a:t>
            </a:r>
            <a:r>
              <a:rPr lang="en-US" sz="2000" b="1" i="0" u="none" strike="noStrike" kern="1200" cap="none" spc="0" baseline="0">
                <a:solidFill>
                  <a:srgbClr val="C00000"/>
                </a:solidFill>
                <a:uFillTx/>
                <a:latin typeface="Nunito" pitchFamily="2"/>
              </a:rPr>
              <a:t>@Param("accountBranchNumber") </a:t>
            </a:r>
            <a:r>
              <a:rPr lang="en-US" sz="2000" b="0" i="0" u="none" strike="noStrike" kern="1200" cap="none" spc="0" baseline="0">
                <a:solidFill>
                  <a:srgbClr val="44546A"/>
                </a:solidFill>
                <a:uFillTx/>
                <a:latin typeface="Nunito" pitchFamily="2"/>
              </a:rPr>
              <a:t>String accountBranchNumber,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44546A"/>
                </a:solidFill>
                <a:uFillTx/>
                <a:latin typeface="Nunito" pitchFamily="2"/>
              </a:rPr>
              <a:t>   </a:t>
            </a:r>
            <a:r>
              <a:rPr lang="en-US" sz="2000" b="0" i="0" u="none" strike="noStrike" kern="1200" cap="none" spc="0" baseline="0">
                <a:solidFill>
                  <a:srgbClr val="C00000"/>
                </a:solidFill>
                <a:uFillTx/>
                <a:latin typeface="Nunito" pitchFamily="2"/>
              </a:rPr>
              <a:t> </a:t>
            </a:r>
            <a:r>
              <a:rPr lang="en-US" sz="2000" b="1" i="0" u="none" strike="noStrike" kern="1200" cap="none" spc="0" baseline="0">
                <a:solidFill>
                  <a:srgbClr val="C00000"/>
                </a:solidFill>
                <a:uFillTx/>
                <a:latin typeface="Nunito" pitchFamily="2"/>
              </a:rPr>
              <a:t>@Param("fromDate") </a:t>
            </a:r>
            <a:r>
              <a:rPr lang="en-US" sz="2000" b="0" i="0" u="none" strike="noStrike" kern="1200" cap="none" spc="0" baseline="0">
                <a:solidFill>
                  <a:srgbClr val="44546A"/>
                </a:solidFill>
                <a:uFillTx/>
                <a:latin typeface="Nunito" pitchFamily="2"/>
              </a:rPr>
              <a:t>Date fromDate, </a:t>
            </a:r>
            <a:r>
              <a:rPr lang="en-US" sz="2000" b="1" i="0" u="none" strike="noStrike" kern="1200" cap="none" spc="0" baseline="0">
                <a:solidFill>
                  <a:srgbClr val="C00000"/>
                </a:solidFill>
                <a:uFillTx/>
                <a:latin typeface="Nunito" pitchFamily="2"/>
              </a:rPr>
              <a:t>@Param("toDate") </a:t>
            </a:r>
            <a:r>
              <a:rPr lang="en-US" sz="2000" b="0" i="0" u="none" strike="noStrike" kern="1200" cap="none" spc="0" baseline="0">
                <a:solidFill>
                  <a:srgbClr val="44546A"/>
                </a:solidFill>
                <a:uFillTx/>
                <a:latin typeface="Nunito" pitchFamily="2"/>
              </a:rPr>
              <a:t>Date toDate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44546A"/>
                </a:solidFill>
                <a:uFillTx/>
                <a:latin typeface="Nunito" pitchFamily="2"/>
              </a:rPr>
              <a: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32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6ED56-2CE7-7221-9350-F0032A6C499E}"/>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AFC3DE07-AFAC-60CC-4479-5366F7C30247}"/>
              </a:ext>
            </a:extLst>
          </p:cNvPr>
          <p:cNvCxnSpPr/>
          <p:nvPr/>
        </p:nvCxnSpPr>
        <p:spPr>
          <a:xfrm>
            <a:off x="4153908" y="2180432"/>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7C343857-0339-1B06-E1C5-F1B11BF2C3A0}"/>
              </a:ext>
            </a:extLst>
          </p:cNvPr>
          <p:cNvCxnSpPr/>
          <p:nvPr/>
        </p:nvCxnSpPr>
        <p:spPr>
          <a:xfrm>
            <a:off x="4153908" y="5605043"/>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670CACD0-F52E-A26B-B49A-907139297C83}"/>
              </a:ext>
            </a:extLst>
          </p:cNvPr>
          <p:cNvSpPr/>
          <p:nvPr/>
        </p:nvSpPr>
        <p:spPr>
          <a:xfrm>
            <a:off x="4153908" y="3357576"/>
            <a:ext cx="6384724" cy="1015660"/>
          </a:xfrm>
          <a:prstGeom prst="rect">
            <a:avLst/>
          </a:prstGeom>
          <a:noFill/>
          <a:ln w="9528" cap="flat">
            <a:solidFill>
              <a:srgbClr val="C55A11"/>
            </a:solid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6000" b="0" i="0" u="none" strike="noStrike" kern="0" cap="none" spc="0" baseline="0">
                <a:solidFill>
                  <a:srgbClr val="000000"/>
                </a:solidFill>
                <a:uFillTx/>
                <a:latin typeface="Calibri"/>
              </a:rPr>
              <a:t>Spring NOSQL Data</a:t>
            </a:r>
            <a:endParaRPr lang="en-US" sz="6000" b="0" i="0" u="none" strike="noStrike" kern="1200" cap="none" spc="0" baseline="0">
              <a:solidFill>
                <a:srgbClr val="000000"/>
              </a:solidFill>
              <a:uFillTx/>
              <a:latin typeface="Calibri"/>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25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59C4C-79E1-B4EE-254D-81524E081FBE}"/>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BA5C0163-61B2-D6A0-DD17-7B9E591C0333}"/>
              </a:ext>
            </a:extLst>
          </p:cNvPr>
          <p:cNvCxnSpPr/>
          <p:nvPr/>
        </p:nvCxnSpPr>
        <p:spPr>
          <a:xfrm>
            <a:off x="4195102" y="2196882"/>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B57CDE3E-CE9C-E778-915F-45FB76C54707}"/>
              </a:ext>
            </a:extLst>
          </p:cNvPr>
          <p:cNvCxnSpPr/>
          <p:nvPr/>
        </p:nvCxnSpPr>
        <p:spPr>
          <a:xfrm>
            <a:off x="4431785" y="6484751"/>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B468E0FC-BAD1-FC8B-BBE0-C79C423A7CB7}"/>
              </a:ext>
            </a:extLst>
          </p:cNvPr>
          <p:cNvSpPr/>
          <p:nvPr/>
        </p:nvSpPr>
        <p:spPr>
          <a:xfrm>
            <a:off x="486305" y="3429000"/>
            <a:ext cx="3384258"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NOSQL</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DB968390-91D4-7BC0-954E-C54CA68ABB41}"/>
              </a:ext>
            </a:extLst>
          </p:cNvPr>
          <p:cNvSpPr txBox="1"/>
          <p:nvPr/>
        </p:nvSpPr>
        <p:spPr>
          <a:xfrm>
            <a:off x="4099246" y="1728106"/>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Challenges with Relational Databases</a:t>
            </a:r>
            <a:endParaRPr lang="-" sz="2000" b="1" i="0" u="none" strike="noStrike" kern="1200" cap="none" spc="0" baseline="0">
              <a:solidFill>
                <a:srgbClr val="C55A11"/>
              </a:solidFill>
              <a:uFillTx/>
              <a:latin typeface="Nunito" pitchFamily="2"/>
            </a:endParaRPr>
          </a:p>
        </p:txBody>
      </p:sp>
      <p:sp>
        <p:nvSpPr>
          <p:cNvPr id="7" name="TextBox 10">
            <a:extLst>
              <a:ext uri="{FF2B5EF4-FFF2-40B4-BE49-F238E27FC236}">
                <a16:creationId xmlns:a16="http://schemas.microsoft.com/office/drawing/2014/main" id="{63EDCEAF-A272-2081-E5D0-BA7E0718466F}"/>
              </a:ext>
            </a:extLst>
          </p:cNvPr>
          <p:cNvSpPr txBox="1"/>
          <p:nvPr/>
        </p:nvSpPr>
        <p:spPr>
          <a:xfrm>
            <a:off x="4195102" y="2487862"/>
            <a:ext cx="7401171" cy="350865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a:solidFill>
                  <a:srgbClr val="374151"/>
                </a:solidFill>
                <a:uFillTx/>
                <a:latin typeface="Söhne"/>
              </a:rPr>
              <a:t>Scalability issues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Söhne"/>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Söhne"/>
              </a:rPr>
              <a:t>Traditional relational databases often struggle to scale horizontally to accommodate increasing volumes of data and traffic.</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Söhne"/>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Söhne"/>
              </a:rPr>
              <a:t>Scaling a relational database typically involves vertical scaling, which means upgrading hardware resources such as CPU, memory, and storage. However, this approach has its limitations in terms of cost and feasibility.</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Söhne"/>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Söhne"/>
              </a:rPr>
              <a:t>Horizontal scaling, which involves distributing data across multiple servers, is challenging to implement in relational databases due to their tightly coupled nature and ACID compliance requirements.</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25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71AA6-0777-47A6-8F37-1BA246736581}"/>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A13C1AA5-D7EA-D1CD-5980-496C575F0590}"/>
              </a:ext>
            </a:extLst>
          </p:cNvPr>
          <p:cNvCxnSpPr/>
          <p:nvPr/>
        </p:nvCxnSpPr>
        <p:spPr>
          <a:xfrm>
            <a:off x="4195102" y="2196882"/>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1CB87C12-2C0F-3030-709E-779929179F9A}"/>
              </a:ext>
            </a:extLst>
          </p:cNvPr>
          <p:cNvCxnSpPr/>
          <p:nvPr/>
        </p:nvCxnSpPr>
        <p:spPr>
          <a:xfrm>
            <a:off x="4431785" y="6484751"/>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4072A85A-E97F-3B8D-4F93-D47050AF7135}"/>
              </a:ext>
            </a:extLst>
          </p:cNvPr>
          <p:cNvSpPr/>
          <p:nvPr/>
        </p:nvSpPr>
        <p:spPr>
          <a:xfrm>
            <a:off x="486305" y="3429000"/>
            <a:ext cx="3384258"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NOSQL</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10290B88-6178-8416-F69B-5CD0DB7F4E7F}"/>
              </a:ext>
            </a:extLst>
          </p:cNvPr>
          <p:cNvSpPr txBox="1"/>
          <p:nvPr/>
        </p:nvSpPr>
        <p:spPr>
          <a:xfrm>
            <a:off x="4099246" y="1728106"/>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Challenges with Relational Databases</a:t>
            </a:r>
            <a:endParaRPr lang="-" sz="2000" b="1" i="0" u="none" strike="noStrike" kern="1200" cap="none" spc="0" baseline="0">
              <a:solidFill>
                <a:srgbClr val="C55A11"/>
              </a:solidFill>
              <a:uFillTx/>
              <a:latin typeface="Nunito" pitchFamily="2"/>
            </a:endParaRPr>
          </a:p>
        </p:txBody>
      </p:sp>
      <p:sp>
        <p:nvSpPr>
          <p:cNvPr id="7" name="TextBox 10">
            <a:extLst>
              <a:ext uri="{FF2B5EF4-FFF2-40B4-BE49-F238E27FC236}">
                <a16:creationId xmlns:a16="http://schemas.microsoft.com/office/drawing/2014/main" id="{261E9D1E-09AC-9DBA-9C97-88AECB589BBF}"/>
              </a:ext>
            </a:extLst>
          </p:cNvPr>
          <p:cNvSpPr txBox="1"/>
          <p:nvPr/>
        </p:nvSpPr>
        <p:spPr>
          <a:xfrm>
            <a:off x="4195102" y="2487862"/>
            <a:ext cx="7401171" cy="397031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a:solidFill>
                  <a:srgbClr val="374151"/>
                </a:solidFill>
                <a:uFillTx/>
                <a:latin typeface="Söhne"/>
              </a:rPr>
              <a:t>Schema flexibility requirements: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400" b="0" i="0" u="none" strike="noStrike" kern="1200" cap="none" spc="0" baseline="0">
              <a:solidFill>
                <a:srgbClr val="374151"/>
              </a:solidFill>
              <a:uFillTx/>
              <a:latin typeface="Söhne"/>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Söhne"/>
              </a:rPr>
              <a:t>Relational databases enforce a rigid schema, where data must conform to predefined tables, columns, and relationships.</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Söhne"/>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Söhne"/>
              </a:rPr>
              <a:t>Any changes to the schema, such as adding new columns or altering existing ones, often require downtime and schema migrations, which can be complex and disruptive.</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Söhne"/>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Söhne"/>
              </a:rPr>
              <a:t>This lack of flexibility can be problematic in scenarios where the data model evolves frequently, or when dealing with semi-structured or unstructured data that doesn't fit neatly into a tabular format.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a:solidFill>
                  <a:srgbClr val="374151"/>
                </a:solidFill>
                <a:uFillTx/>
                <a:latin typeface="Söhne"/>
              </a:rPr>
              <a:t>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26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0112-2984-E33D-675E-9E58E60E4B6B}"/>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227B4CB0-1F19-E532-2EF1-5D9E9F27E640}"/>
              </a:ext>
            </a:extLst>
          </p:cNvPr>
          <p:cNvCxnSpPr/>
          <p:nvPr/>
        </p:nvCxnSpPr>
        <p:spPr>
          <a:xfrm>
            <a:off x="4195102" y="2196882"/>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ACEBA89D-EF12-50EC-20D7-17EE09E5C219}"/>
              </a:ext>
            </a:extLst>
          </p:cNvPr>
          <p:cNvCxnSpPr/>
          <p:nvPr/>
        </p:nvCxnSpPr>
        <p:spPr>
          <a:xfrm>
            <a:off x="4431785" y="6484751"/>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95F3427D-8BA6-A90E-B663-4B035ABBAFB2}"/>
              </a:ext>
            </a:extLst>
          </p:cNvPr>
          <p:cNvSpPr/>
          <p:nvPr/>
        </p:nvSpPr>
        <p:spPr>
          <a:xfrm>
            <a:off x="486305" y="3429000"/>
            <a:ext cx="3384258"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NOSQL</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A41729CB-3CE7-AD71-B0D0-D132B4E4B2F0}"/>
              </a:ext>
            </a:extLst>
          </p:cNvPr>
          <p:cNvSpPr txBox="1"/>
          <p:nvPr/>
        </p:nvSpPr>
        <p:spPr>
          <a:xfrm>
            <a:off x="4099246" y="1728106"/>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Challenges with Relational Databases</a:t>
            </a:r>
            <a:endParaRPr lang="-" sz="2000" b="1" i="0" u="none" strike="noStrike" kern="1200" cap="none" spc="0" baseline="0">
              <a:solidFill>
                <a:srgbClr val="C55A11"/>
              </a:solidFill>
              <a:uFillTx/>
              <a:latin typeface="Nunito" pitchFamily="2"/>
            </a:endParaRPr>
          </a:p>
        </p:txBody>
      </p:sp>
      <p:sp>
        <p:nvSpPr>
          <p:cNvPr id="7" name="TextBox 10">
            <a:extLst>
              <a:ext uri="{FF2B5EF4-FFF2-40B4-BE49-F238E27FC236}">
                <a16:creationId xmlns:a16="http://schemas.microsoft.com/office/drawing/2014/main" id="{42C2C78B-2162-6FC5-74E1-0842F4149F41}"/>
              </a:ext>
            </a:extLst>
          </p:cNvPr>
          <p:cNvSpPr txBox="1"/>
          <p:nvPr/>
        </p:nvSpPr>
        <p:spPr>
          <a:xfrm>
            <a:off x="4195102" y="2355658"/>
            <a:ext cx="7401171" cy="369331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a:solidFill>
                  <a:srgbClr val="374151"/>
                </a:solidFill>
                <a:uFillTx/>
                <a:latin typeface="Söhne"/>
              </a:rPr>
              <a:t>Handling semi-structured and unstructured data</a:t>
            </a: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400" b="0" i="0" u="none" strike="noStrike" kern="1200" cap="none" spc="0" baseline="0">
              <a:solidFill>
                <a:srgbClr val="374151"/>
              </a:solidFill>
              <a:uFillTx/>
              <a:latin typeface="Söhne"/>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Söhne"/>
              </a:rPr>
              <a:t>Traditional relational databases are designed primarily for structured data with well-defined schemas.</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Söhne"/>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Söhne"/>
              </a:rPr>
              <a:t>They struggle to efficiently handle semi-structured and unstructured data types such as JSON, XML, text documents, images, videos, etc.</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Söhne"/>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Söhne"/>
              </a:rPr>
              <a:t>Storing and querying semi-structured or unstructured data in relational databases often involves cumbersome workarounds, such as storing serialized objects or using large object (LOB) fields.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a:solidFill>
                  <a:srgbClr val="374151"/>
                </a:solidFill>
                <a:uFillTx/>
                <a:latin typeface="Söhne"/>
              </a:rPr>
              <a:t>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26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93890-7060-1CA1-3C72-E66B639C3BCC}"/>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23DFC870-5EF6-0240-6318-3F33C4669F22}"/>
              </a:ext>
            </a:extLst>
          </p:cNvPr>
          <p:cNvCxnSpPr/>
          <p:nvPr/>
        </p:nvCxnSpPr>
        <p:spPr>
          <a:xfrm>
            <a:off x="4195102" y="2196882"/>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C85B4DBB-202A-0266-03F7-B8C42FB74802}"/>
              </a:ext>
            </a:extLst>
          </p:cNvPr>
          <p:cNvCxnSpPr/>
          <p:nvPr/>
        </p:nvCxnSpPr>
        <p:spPr>
          <a:xfrm>
            <a:off x="4288718" y="5893810"/>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A13B00A5-0EA4-E5C2-6AAC-0672DE3BDF42}"/>
              </a:ext>
            </a:extLst>
          </p:cNvPr>
          <p:cNvSpPr/>
          <p:nvPr/>
        </p:nvSpPr>
        <p:spPr>
          <a:xfrm>
            <a:off x="486305" y="3429000"/>
            <a:ext cx="3384258"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NOSQL</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246E38BC-10D9-2D8D-744C-DBF1EE3B9DD8}"/>
              </a:ext>
            </a:extLst>
          </p:cNvPr>
          <p:cNvSpPr txBox="1"/>
          <p:nvPr/>
        </p:nvSpPr>
        <p:spPr>
          <a:xfrm>
            <a:off x="4099246" y="1728106"/>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Challenges with Relational Databases</a:t>
            </a:r>
            <a:endParaRPr lang="-" sz="2000" b="1" i="0" u="none" strike="noStrike" kern="1200" cap="none" spc="0" baseline="0">
              <a:solidFill>
                <a:srgbClr val="C55A11"/>
              </a:solidFill>
              <a:uFillTx/>
              <a:latin typeface="Nunito" pitchFamily="2"/>
            </a:endParaRPr>
          </a:p>
        </p:txBody>
      </p:sp>
      <p:sp>
        <p:nvSpPr>
          <p:cNvPr id="7" name="TextBox 10">
            <a:extLst>
              <a:ext uri="{FF2B5EF4-FFF2-40B4-BE49-F238E27FC236}">
                <a16:creationId xmlns:a16="http://schemas.microsoft.com/office/drawing/2014/main" id="{10CC7730-C74F-05CB-6193-067A8DFFA910}"/>
              </a:ext>
            </a:extLst>
          </p:cNvPr>
          <p:cNvSpPr txBox="1"/>
          <p:nvPr/>
        </p:nvSpPr>
        <p:spPr>
          <a:xfrm>
            <a:off x="4195102" y="2355658"/>
            <a:ext cx="7401171" cy="369331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a:solidFill>
                  <a:srgbClr val="374151"/>
                </a:solidFill>
                <a:uFillTx/>
                <a:latin typeface="Söhne"/>
              </a:rPr>
              <a:t>Performance and Complexity:</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400" b="0" i="0" u="none" strike="noStrike" kern="1200" cap="none" spc="0" baseline="0">
              <a:solidFill>
                <a:srgbClr val="374151"/>
              </a:solidFill>
              <a:uFillTx/>
              <a:latin typeface="Söhne"/>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Söhne"/>
              </a:rPr>
              <a:t>As the volume of data grows and the complexity of queries increases, traditional relational databases may suffer from performance degradation.</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Söhne"/>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Söhne"/>
              </a:rPr>
              <a:t>Join operations, especially across large tables, can be resource-intensive and may lead to slower query execution times.</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Söhne"/>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Söhne"/>
              </a:rPr>
              <a:t>Optimizing the performance of relational databases often requires expertise in database tuning, indexing, and query optimization, adding complexity to database management.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400" b="0" i="0" u="none" strike="noStrike" kern="1200" cap="none" spc="0" baseline="0">
              <a:solidFill>
                <a:srgbClr val="374151"/>
              </a:solidFill>
              <a:uFillTx/>
              <a:latin typeface="Söhne"/>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26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AE85C-FF4D-2672-1121-5E075D7E8C5C}"/>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A6496F15-74DF-FB67-778C-F18994542773}"/>
              </a:ext>
            </a:extLst>
          </p:cNvPr>
          <p:cNvCxnSpPr/>
          <p:nvPr/>
        </p:nvCxnSpPr>
        <p:spPr>
          <a:xfrm>
            <a:off x="4195102" y="2196882"/>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F72971B0-FB54-333F-2847-3746A2477325}"/>
              </a:ext>
            </a:extLst>
          </p:cNvPr>
          <p:cNvCxnSpPr/>
          <p:nvPr/>
        </p:nvCxnSpPr>
        <p:spPr>
          <a:xfrm>
            <a:off x="4339294" y="5721931"/>
            <a:ext cx="7112797"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13D7BCC1-D28D-BD94-2E26-9E155EC48AFE}"/>
              </a:ext>
            </a:extLst>
          </p:cNvPr>
          <p:cNvSpPr/>
          <p:nvPr/>
        </p:nvSpPr>
        <p:spPr>
          <a:xfrm>
            <a:off x="486305" y="3429000"/>
            <a:ext cx="3384258"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NOSQL</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493A6AED-38D2-3DE1-F617-5B994E5D15A2}"/>
              </a:ext>
            </a:extLst>
          </p:cNvPr>
          <p:cNvSpPr txBox="1"/>
          <p:nvPr/>
        </p:nvSpPr>
        <p:spPr>
          <a:xfrm>
            <a:off x="4099246" y="1728106"/>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Challenges with Relational Databases</a:t>
            </a:r>
            <a:endParaRPr lang="-" sz="2000" b="1" i="0" u="none" strike="noStrike" kern="1200" cap="none" spc="0" baseline="0">
              <a:solidFill>
                <a:srgbClr val="C55A11"/>
              </a:solidFill>
              <a:uFillTx/>
              <a:latin typeface="Nunito" pitchFamily="2"/>
            </a:endParaRPr>
          </a:p>
        </p:txBody>
      </p:sp>
      <p:sp>
        <p:nvSpPr>
          <p:cNvPr id="7" name="TextBox 10">
            <a:extLst>
              <a:ext uri="{FF2B5EF4-FFF2-40B4-BE49-F238E27FC236}">
                <a16:creationId xmlns:a16="http://schemas.microsoft.com/office/drawing/2014/main" id="{82688754-3AD3-175C-3EC9-18F76448A219}"/>
              </a:ext>
            </a:extLst>
          </p:cNvPr>
          <p:cNvSpPr txBox="1"/>
          <p:nvPr/>
        </p:nvSpPr>
        <p:spPr>
          <a:xfrm>
            <a:off x="4195102" y="2305613"/>
            <a:ext cx="7401171" cy="304699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a:solidFill>
                  <a:srgbClr val="374151"/>
                </a:solidFill>
                <a:uFillTx/>
                <a:latin typeface="Söhne"/>
              </a:rPr>
              <a:t>High Availability and Disaster Recovery:</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400" b="0" i="0" u="none" strike="noStrike" kern="1200" cap="none" spc="0" baseline="0">
              <a:solidFill>
                <a:srgbClr val="374151"/>
              </a:solidFill>
              <a:uFillTx/>
              <a:latin typeface="Söhne"/>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Söhne"/>
              </a:rPr>
              <a:t>Achieving high availability and disaster recovery in traditional relational databases can be challenging and expensive.</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Söhne"/>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Söhne"/>
              </a:rPr>
              <a:t>Implementing features such as replication, failover, and backup/restore procedures may require additional infrastructure and expertise.</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Söhne"/>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Söhne"/>
              </a:rPr>
              <a:t>Downtime during maintenance activities or hardware failures can impact business operations and lead to data loss.</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26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4511B-922E-2A9A-17D0-F041A9448D65}"/>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14C66AD8-D732-BF19-255E-90630560C660}"/>
              </a:ext>
            </a:extLst>
          </p:cNvPr>
          <p:cNvCxnSpPr/>
          <p:nvPr/>
        </p:nvCxnSpPr>
        <p:spPr>
          <a:xfrm>
            <a:off x="4195102" y="2196882"/>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7DE13710-6FCE-26BA-6FD0-4E682FF18F98}"/>
              </a:ext>
            </a:extLst>
          </p:cNvPr>
          <p:cNvCxnSpPr/>
          <p:nvPr/>
        </p:nvCxnSpPr>
        <p:spPr>
          <a:xfrm>
            <a:off x="4195102" y="5291047"/>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BEC1FC34-26BE-0760-4AEB-6531D01EFE71}"/>
              </a:ext>
            </a:extLst>
          </p:cNvPr>
          <p:cNvSpPr/>
          <p:nvPr/>
        </p:nvSpPr>
        <p:spPr>
          <a:xfrm>
            <a:off x="486305" y="3429000"/>
            <a:ext cx="3384258"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NOSQL</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4E9BF171-0D6A-149D-2AC7-B89720E310C5}"/>
              </a:ext>
            </a:extLst>
          </p:cNvPr>
          <p:cNvSpPr txBox="1"/>
          <p:nvPr/>
        </p:nvSpPr>
        <p:spPr>
          <a:xfrm>
            <a:off x="4099246" y="1728106"/>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What is NOSQL?</a:t>
            </a:r>
            <a:endParaRPr lang="-" sz="2000" b="1" i="0" u="none" strike="noStrike" kern="1200" cap="none" spc="0" baseline="0">
              <a:solidFill>
                <a:srgbClr val="C55A11"/>
              </a:solidFill>
              <a:uFillTx/>
              <a:latin typeface="Nunito" pitchFamily="2"/>
            </a:endParaRPr>
          </a:p>
        </p:txBody>
      </p:sp>
      <p:sp>
        <p:nvSpPr>
          <p:cNvPr id="7" name="TextBox 10">
            <a:extLst>
              <a:ext uri="{FF2B5EF4-FFF2-40B4-BE49-F238E27FC236}">
                <a16:creationId xmlns:a16="http://schemas.microsoft.com/office/drawing/2014/main" id="{B7F60C33-8B57-8571-7D98-298BCD5767B5}"/>
              </a:ext>
            </a:extLst>
          </p:cNvPr>
          <p:cNvSpPr txBox="1"/>
          <p:nvPr/>
        </p:nvSpPr>
        <p:spPr>
          <a:xfrm>
            <a:off x="3940780" y="2428728"/>
            <a:ext cx="7909806" cy="2862318"/>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Söhne"/>
              </a:rPr>
              <a:t>NoSQL "Not Only SQL," is a category of database management systems (DBMS).</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Söhne"/>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Söhne"/>
              </a:rPr>
              <a:t>NoSQL databases are designed to address specific challenges which may not be efficiently handled by traditional relational databases like </a:t>
            </a:r>
            <a:r>
              <a:rPr lang="en-US" sz="1800" b="1" i="0" u="none" strike="noStrike" kern="1200" cap="none" spc="0" baseline="0">
                <a:solidFill>
                  <a:srgbClr val="374151"/>
                </a:solidFill>
                <a:uFillTx/>
                <a:latin typeface="Söhne"/>
              </a:rPr>
              <a:t>Large-scale , Distributed data processing and Storage.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1" i="0" u="none" strike="noStrike" kern="1200" cap="none" spc="0" baseline="0">
              <a:solidFill>
                <a:srgbClr val="374151"/>
              </a:solidFill>
              <a:uFillTx/>
              <a:latin typeface="Söhne"/>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Söhne"/>
              </a:rPr>
              <a:t>NoSQL databases support flexible data models that can accommodate various types of data structures, including </a:t>
            </a:r>
            <a:r>
              <a:rPr lang="en-US" sz="1800" b="1" i="0" u="none" strike="noStrike" kern="1200" cap="none" spc="0" baseline="0">
                <a:solidFill>
                  <a:srgbClr val="374151"/>
                </a:solidFill>
                <a:uFillTx/>
                <a:latin typeface="Söhne"/>
              </a:rPr>
              <a:t>key-value pairs</a:t>
            </a:r>
            <a:r>
              <a:rPr lang="en-US" sz="1800" b="0" i="0" u="none" strike="noStrike" kern="1200" cap="none" spc="0" baseline="0">
                <a:solidFill>
                  <a:srgbClr val="374151"/>
                </a:solidFill>
                <a:uFillTx/>
                <a:latin typeface="Söhne"/>
              </a:rPr>
              <a:t>, </a:t>
            </a:r>
            <a:r>
              <a:rPr lang="en-US" sz="1800" b="1" i="0" u="none" strike="noStrike" kern="1200" cap="none" spc="0" baseline="0">
                <a:solidFill>
                  <a:srgbClr val="374151"/>
                </a:solidFill>
                <a:uFillTx/>
                <a:latin typeface="Söhne"/>
              </a:rPr>
              <a:t>documents</a:t>
            </a:r>
            <a:r>
              <a:rPr lang="en-US" sz="1800" b="0" i="0" u="none" strike="noStrike" kern="1200" cap="none" spc="0" baseline="0">
                <a:solidFill>
                  <a:srgbClr val="374151"/>
                </a:solidFill>
                <a:uFillTx/>
                <a:latin typeface="Söhne"/>
              </a:rPr>
              <a:t>, </a:t>
            </a:r>
            <a:r>
              <a:rPr lang="en-US" sz="1800" b="1" i="0" u="none" strike="noStrike" kern="1200" cap="none" spc="0" baseline="0">
                <a:solidFill>
                  <a:srgbClr val="374151"/>
                </a:solidFill>
                <a:uFillTx/>
                <a:latin typeface="Söhne"/>
              </a:rPr>
              <a:t>wide-column stores</a:t>
            </a:r>
            <a:r>
              <a:rPr lang="en-US" sz="1800" b="0" i="0" u="none" strike="noStrike" kern="1200" cap="none" spc="0" baseline="0">
                <a:solidFill>
                  <a:srgbClr val="374151"/>
                </a:solidFill>
                <a:uFillTx/>
                <a:latin typeface="Söhne"/>
              </a:rPr>
              <a:t>, and </a:t>
            </a:r>
            <a:r>
              <a:rPr lang="en-US" sz="1800" b="1" i="0" u="none" strike="noStrike" kern="1200" cap="none" spc="0" baseline="0">
                <a:solidFill>
                  <a:srgbClr val="374151"/>
                </a:solidFill>
                <a:uFillTx/>
                <a:latin typeface="Söhne"/>
              </a:rPr>
              <a:t>graph</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1" i="0" u="none" strike="noStrike" kern="1200" cap="none" spc="0" baseline="0">
              <a:solidFill>
                <a:srgbClr val="374151"/>
              </a:solidFill>
              <a:uFillTx/>
              <a:latin typeface="Söhne"/>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26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46DAE-4932-6365-BCC1-CEB76558CE21}"/>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7C36E804-B219-3427-EF91-7F12352D29FA}"/>
              </a:ext>
            </a:extLst>
          </p:cNvPr>
          <p:cNvCxnSpPr/>
          <p:nvPr/>
        </p:nvCxnSpPr>
        <p:spPr>
          <a:xfrm>
            <a:off x="4195102" y="2196882"/>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2531B655-3375-5A3E-8725-CC4F52163133}"/>
              </a:ext>
            </a:extLst>
          </p:cNvPr>
          <p:cNvCxnSpPr/>
          <p:nvPr/>
        </p:nvCxnSpPr>
        <p:spPr>
          <a:xfrm>
            <a:off x="4018385" y="5334591"/>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CDCB06F6-F4C0-2490-6CBD-2E05E8196B51}"/>
              </a:ext>
            </a:extLst>
          </p:cNvPr>
          <p:cNvSpPr/>
          <p:nvPr/>
        </p:nvSpPr>
        <p:spPr>
          <a:xfrm>
            <a:off x="486305" y="3429000"/>
            <a:ext cx="3384258"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NOSQL</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A8AD3D71-2BA1-CFFB-2F9F-23938C9642CF}"/>
              </a:ext>
            </a:extLst>
          </p:cNvPr>
          <p:cNvSpPr txBox="1"/>
          <p:nvPr/>
        </p:nvSpPr>
        <p:spPr>
          <a:xfrm>
            <a:off x="4099246" y="1728106"/>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Types of NOSQL</a:t>
            </a:r>
            <a:endParaRPr lang="-" sz="2000" b="1" i="0" u="none" strike="noStrike" kern="1200" cap="none" spc="0" baseline="0">
              <a:solidFill>
                <a:srgbClr val="C55A11"/>
              </a:solidFill>
              <a:uFillTx/>
              <a:latin typeface="Nunito" pitchFamily="2"/>
            </a:endParaRPr>
          </a:p>
        </p:txBody>
      </p:sp>
      <p:sp>
        <p:nvSpPr>
          <p:cNvPr id="7" name="TextBox 10">
            <a:extLst>
              <a:ext uri="{FF2B5EF4-FFF2-40B4-BE49-F238E27FC236}">
                <a16:creationId xmlns:a16="http://schemas.microsoft.com/office/drawing/2014/main" id="{D1565B3A-94A9-C1B4-7C47-2A9DD3EF4D4A}"/>
              </a:ext>
            </a:extLst>
          </p:cNvPr>
          <p:cNvSpPr txBox="1"/>
          <p:nvPr/>
        </p:nvSpPr>
        <p:spPr>
          <a:xfrm>
            <a:off x="4195102" y="2428728"/>
            <a:ext cx="6497058" cy="2585319"/>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Söhne"/>
              </a:rPr>
              <a:t>Document-oriented: </a:t>
            </a:r>
            <a:r>
              <a:rPr lang="en-US" sz="1800" b="1" i="0" u="none" strike="noStrike" kern="1200" cap="none" spc="0" baseline="0">
                <a:solidFill>
                  <a:srgbClr val="374151"/>
                </a:solidFill>
                <a:uFillTx/>
                <a:latin typeface="Söhne"/>
              </a:rPr>
              <a:t>MongoDB</a:t>
            </a:r>
            <a:r>
              <a:rPr lang="en-US" sz="1800" b="0" i="0" u="none" strike="noStrike" kern="1200" cap="none" spc="0" baseline="0">
                <a:solidFill>
                  <a:srgbClr val="374151"/>
                </a:solidFill>
                <a:uFillTx/>
                <a:latin typeface="Söhne"/>
              </a:rPr>
              <a:t>, </a:t>
            </a:r>
            <a:r>
              <a:rPr lang="en-US" sz="1800" b="1" i="0" u="none" strike="noStrike" kern="1200" cap="none" spc="0" baseline="0">
                <a:solidFill>
                  <a:srgbClr val="374151"/>
                </a:solidFill>
                <a:uFillTx/>
                <a:latin typeface="Söhne"/>
              </a:rPr>
              <a:t>Couchbase</a:t>
            </a:r>
            <a:r>
              <a:rPr lang="en-US" sz="1800" b="0" i="0" u="none" strike="noStrike" kern="1200" cap="none" spc="0" baseline="0">
                <a:solidFill>
                  <a:srgbClr val="374151"/>
                </a:solidFill>
                <a:uFillTx/>
                <a:latin typeface="Söhne"/>
              </a:rPr>
              <a:t>, </a:t>
            </a:r>
            <a:r>
              <a:rPr lang="en-US" sz="1800" b="1" i="0" u="none" strike="noStrike" kern="1200" cap="none" spc="0" baseline="0">
                <a:solidFill>
                  <a:srgbClr val="374151"/>
                </a:solidFill>
                <a:uFillTx/>
                <a:latin typeface="Söhne"/>
              </a:rPr>
              <a:t>Amazon DynamoDB</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Söhne"/>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Söhne"/>
              </a:rPr>
              <a:t>Key-Value: </a:t>
            </a:r>
            <a:r>
              <a:rPr lang="en-US" sz="1800" b="1" i="0" u="none" strike="noStrike" kern="1200" cap="none" spc="0" baseline="0">
                <a:solidFill>
                  <a:srgbClr val="374151"/>
                </a:solidFill>
                <a:uFillTx/>
                <a:latin typeface="Söhne"/>
              </a:rPr>
              <a:t>Redis</a:t>
            </a:r>
            <a:r>
              <a:rPr lang="en-US" sz="1800" b="0" i="0" u="none" strike="noStrike" kern="1200" cap="none" spc="0" baseline="0">
                <a:solidFill>
                  <a:srgbClr val="374151"/>
                </a:solidFill>
                <a:uFillTx/>
                <a:latin typeface="Söhne"/>
              </a:rPr>
              <a:t>, </a:t>
            </a:r>
            <a:r>
              <a:rPr lang="en-US" sz="1800" b="1" i="0" u="none" strike="noStrike" kern="1200" cap="none" spc="0" baseline="0">
                <a:solidFill>
                  <a:srgbClr val="374151"/>
                </a:solidFill>
                <a:uFillTx/>
                <a:latin typeface="Söhne"/>
              </a:rPr>
              <a:t>Amazon DynamoDB</a:t>
            </a:r>
            <a:r>
              <a:rPr lang="en-US" sz="1800" b="0" i="0" u="none" strike="noStrike" kern="1200" cap="none" spc="0" baseline="0">
                <a:solidFill>
                  <a:srgbClr val="374151"/>
                </a:solidFill>
                <a:uFillTx/>
                <a:latin typeface="Söhne"/>
              </a:rPr>
              <a:t>, </a:t>
            </a:r>
            <a:r>
              <a:rPr lang="en-US" sz="1800" b="1" i="0" u="none" strike="noStrike" kern="1200" cap="none" spc="0" baseline="0">
                <a:solidFill>
                  <a:srgbClr val="374151"/>
                </a:solidFill>
                <a:uFillTx/>
                <a:latin typeface="Söhne"/>
              </a:rPr>
              <a:t>Riak</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Söhne"/>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Söhne"/>
              </a:rPr>
              <a:t>Columnar: </a:t>
            </a:r>
            <a:r>
              <a:rPr lang="en-US" sz="1800" b="1" i="0" u="none" strike="noStrike" kern="1200" cap="none" spc="0" baseline="0">
                <a:solidFill>
                  <a:srgbClr val="374151"/>
                </a:solidFill>
                <a:uFillTx/>
                <a:latin typeface="Söhne"/>
              </a:rPr>
              <a:t>Apache</a:t>
            </a:r>
            <a:r>
              <a:rPr lang="en-US" sz="1800" b="0" i="0" u="none" strike="noStrike" kern="1200" cap="none" spc="0" baseline="0">
                <a:solidFill>
                  <a:srgbClr val="374151"/>
                </a:solidFill>
                <a:uFillTx/>
                <a:latin typeface="Söhne"/>
              </a:rPr>
              <a:t> </a:t>
            </a:r>
            <a:r>
              <a:rPr lang="en-US" sz="1800" b="1" i="0" u="none" strike="noStrike" kern="1200" cap="none" spc="0" baseline="0">
                <a:solidFill>
                  <a:srgbClr val="374151"/>
                </a:solidFill>
                <a:uFillTx/>
                <a:latin typeface="Söhne"/>
              </a:rPr>
              <a:t>Cassandra</a:t>
            </a:r>
            <a:r>
              <a:rPr lang="en-US" sz="1800" b="0" i="0" u="none" strike="noStrike" kern="1200" cap="none" spc="0" baseline="0">
                <a:solidFill>
                  <a:srgbClr val="374151"/>
                </a:solidFill>
                <a:uFillTx/>
                <a:latin typeface="Söhne"/>
              </a:rPr>
              <a:t>, </a:t>
            </a:r>
            <a:r>
              <a:rPr lang="en-US" sz="1800" b="1" i="0" u="none" strike="noStrike" kern="1200" cap="none" spc="0" baseline="0">
                <a:solidFill>
                  <a:srgbClr val="374151"/>
                </a:solidFill>
                <a:uFillTx/>
                <a:latin typeface="Söhne"/>
              </a:rPr>
              <a:t>HBase</a:t>
            </a:r>
            <a:r>
              <a:rPr lang="en-US" sz="1800" b="0" i="0" u="none" strike="noStrike" kern="1200" cap="none" spc="0" baseline="0">
                <a:solidFill>
                  <a:srgbClr val="374151"/>
                </a:solidFill>
                <a:uFillTx/>
                <a:latin typeface="Söhne"/>
              </a:rPr>
              <a:t>, </a:t>
            </a:r>
            <a:r>
              <a:rPr lang="en-US" sz="1800" b="1" i="0" u="none" strike="noStrike" kern="1200" cap="none" spc="0" baseline="0">
                <a:solidFill>
                  <a:srgbClr val="374151"/>
                </a:solidFill>
                <a:uFillTx/>
                <a:latin typeface="Söhne"/>
              </a:rPr>
              <a:t>Google Bigtable</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Söhne"/>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Söhne"/>
              </a:rPr>
              <a:t>Graph: </a:t>
            </a:r>
            <a:r>
              <a:rPr lang="en-US" sz="1800" b="1" i="0" u="none" strike="noStrike" kern="1200" cap="none" spc="0" baseline="0">
                <a:solidFill>
                  <a:srgbClr val="374151"/>
                </a:solidFill>
                <a:uFillTx/>
                <a:latin typeface="Söhne"/>
              </a:rPr>
              <a:t>Neo4j</a:t>
            </a:r>
            <a:r>
              <a:rPr lang="en-US" sz="1800" b="0" i="0" u="none" strike="noStrike" kern="1200" cap="none" spc="0" baseline="0">
                <a:solidFill>
                  <a:srgbClr val="374151"/>
                </a:solidFill>
                <a:uFillTx/>
                <a:latin typeface="Söhne"/>
              </a:rPr>
              <a:t>, </a:t>
            </a:r>
            <a:r>
              <a:rPr lang="en-US" sz="1800" b="1" i="0" u="none" strike="noStrike" kern="1200" cap="none" spc="0" baseline="0">
                <a:solidFill>
                  <a:srgbClr val="374151"/>
                </a:solidFill>
                <a:uFillTx/>
                <a:latin typeface="Söhne"/>
              </a:rPr>
              <a:t>Amazon Neptune</a:t>
            </a:r>
            <a:r>
              <a:rPr lang="en-US" sz="1800" b="0" i="0" u="none" strike="noStrike" kern="1200" cap="none" spc="0" baseline="0">
                <a:solidFill>
                  <a:srgbClr val="374151"/>
                </a:solidFill>
                <a:uFillTx/>
                <a:latin typeface="Söhne"/>
              </a:rPr>
              <a:t>, </a:t>
            </a:r>
            <a:r>
              <a:rPr lang="en-US" sz="1800" b="1" i="0" u="none" strike="noStrike" kern="1200" cap="none" spc="0" baseline="0">
                <a:solidFill>
                  <a:srgbClr val="374151"/>
                </a:solidFill>
                <a:uFillTx/>
                <a:latin typeface="Söhne"/>
              </a:rPr>
              <a:t>ArangoDB</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Söhne"/>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Söhne"/>
              </a:rPr>
              <a:t>Time-Series: </a:t>
            </a:r>
            <a:r>
              <a:rPr lang="en-US" sz="1800" b="1" i="0" u="none" strike="noStrike" kern="1200" cap="none" spc="0" baseline="0">
                <a:solidFill>
                  <a:srgbClr val="374151"/>
                </a:solidFill>
                <a:uFillTx/>
                <a:latin typeface="Söhne"/>
              </a:rPr>
              <a:t>Influx DB</a:t>
            </a:r>
            <a:r>
              <a:rPr lang="en-US" sz="1800" b="0" i="0" u="none" strike="noStrike" kern="1200" cap="none" spc="0" baseline="0">
                <a:solidFill>
                  <a:srgbClr val="374151"/>
                </a:solidFill>
                <a:uFillTx/>
                <a:latin typeface="Söhne"/>
              </a:rPr>
              <a:t>, </a:t>
            </a:r>
            <a:r>
              <a:rPr lang="en-US" sz="1800" b="1" i="0" u="none" strike="noStrike" kern="1200" cap="none" spc="0" baseline="0">
                <a:solidFill>
                  <a:srgbClr val="374151"/>
                </a:solidFill>
                <a:uFillTx/>
                <a:latin typeface="Söhne"/>
              </a:rPr>
              <a:t>Prometheus</a:t>
            </a:r>
            <a:r>
              <a:rPr lang="en-US" sz="1800" b="0" i="0" u="none" strike="noStrike" kern="1200" cap="none" spc="0" baseline="0">
                <a:solidFill>
                  <a:srgbClr val="374151"/>
                </a:solidFill>
                <a:uFillTx/>
                <a:latin typeface="Söhne"/>
              </a:rPr>
              <a:t>, </a:t>
            </a:r>
            <a:r>
              <a:rPr lang="en-US" sz="1800" b="1" i="0" u="none" strike="noStrike" kern="1200" cap="none" spc="0" baseline="0">
                <a:solidFill>
                  <a:srgbClr val="374151"/>
                </a:solidFill>
                <a:uFillTx/>
                <a:latin typeface="Söhne"/>
              </a:rPr>
              <a:t>OpenTSDB</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8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651A-3AC6-4AAF-B669-FD0A1E4BF868}"/>
              </a:ext>
            </a:extLst>
          </p:cNvPr>
          <p:cNvSpPr txBox="1">
            <a:spLocks noGrp="1"/>
          </p:cNvSpPr>
          <p:nvPr>
            <p:ph type="title"/>
          </p:nvPr>
        </p:nvSpPr>
        <p:spPr>
          <a:xfrm>
            <a:off x="643472" y="623392"/>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30A2596E-7855-F49B-67A5-1A8678859EB9}"/>
              </a:ext>
            </a:extLst>
          </p:cNvPr>
          <p:cNvCxnSpPr/>
          <p:nvPr/>
        </p:nvCxnSpPr>
        <p:spPr>
          <a:xfrm>
            <a:off x="4066711" y="2243388"/>
            <a:ext cx="6601072"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628B319B-D5D5-C9E1-6687-5848C642B867}"/>
              </a:ext>
            </a:extLst>
          </p:cNvPr>
          <p:cNvCxnSpPr/>
          <p:nvPr/>
        </p:nvCxnSpPr>
        <p:spPr>
          <a:xfrm>
            <a:off x="4529471" y="6651939"/>
            <a:ext cx="6577581" cy="0"/>
          </a:xfrm>
          <a:prstGeom prst="straightConnector1">
            <a:avLst/>
          </a:prstGeom>
          <a:noFill/>
          <a:ln w="6345" cap="flat">
            <a:solidFill>
              <a:srgbClr val="4472C4"/>
            </a:solidFill>
            <a:prstDash val="solid"/>
            <a:miter/>
          </a:ln>
        </p:spPr>
      </p:cxnSp>
      <p:sp>
        <p:nvSpPr>
          <p:cNvPr id="5" name="Google Shape;315;p9">
            <a:extLst>
              <a:ext uri="{FF2B5EF4-FFF2-40B4-BE49-F238E27FC236}">
                <a16:creationId xmlns:a16="http://schemas.microsoft.com/office/drawing/2014/main" id="{73FFF005-AF19-4B40-B06D-46D2B4862714}"/>
              </a:ext>
            </a:extLst>
          </p:cNvPr>
          <p:cNvSpPr txBox="1"/>
          <p:nvPr/>
        </p:nvSpPr>
        <p:spPr>
          <a:xfrm>
            <a:off x="3995534" y="1831762"/>
            <a:ext cx="4432041" cy="461625"/>
          </a:xfrm>
          <a:prstGeom prst="rect">
            <a:avLst/>
          </a:prstGeom>
          <a:noFill/>
          <a:ln cap="flat">
            <a:noFill/>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a:solidFill>
                  <a:srgbClr val="C55A11"/>
                </a:solidFill>
                <a:uFillTx/>
                <a:latin typeface="var(--font-family-special)"/>
              </a:rPr>
              <a:t>Spring Application Design</a:t>
            </a:r>
          </a:p>
        </p:txBody>
      </p:sp>
      <p:sp>
        <p:nvSpPr>
          <p:cNvPr id="6" name="TextBox 7">
            <a:extLst>
              <a:ext uri="{FF2B5EF4-FFF2-40B4-BE49-F238E27FC236}">
                <a16:creationId xmlns:a16="http://schemas.microsoft.com/office/drawing/2014/main" id="{4A96E51D-4609-B48A-49F5-8B960A503511}"/>
              </a:ext>
            </a:extLst>
          </p:cNvPr>
          <p:cNvSpPr txBox="1"/>
          <p:nvPr/>
        </p:nvSpPr>
        <p:spPr>
          <a:xfrm>
            <a:off x="4066711" y="2522408"/>
            <a:ext cx="6376330" cy="59785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90000"/>
              </a:lnSpc>
              <a:spcBef>
                <a:spcPts val="120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Nunito" pitchFamily="2"/>
                <a:ea typeface="Consolas"/>
                <a:cs typeface="Consolas"/>
              </a:rPr>
              <a:t>when building a Spring application, is to split application into layers:</a:t>
            </a:r>
            <a:endParaRPr lang="en-US" sz="1800" b="0" i="0" u="none" strike="noStrike" kern="1200" cap="none" spc="0" baseline="0">
              <a:solidFill>
                <a:srgbClr val="000000"/>
              </a:solidFill>
              <a:uFillTx/>
              <a:latin typeface="Nunito" pitchFamily="2"/>
            </a:endParaRPr>
          </a:p>
        </p:txBody>
      </p:sp>
      <p:pic>
        <p:nvPicPr>
          <p:cNvPr id="7" name="Google Shape;379;p16">
            <a:extLst>
              <a:ext uri="{FF2B5EF4-FFF2-40B4-BE49-F238E27FC236}">
                <a16:creationId xmlns:a16="http://schemas.microsoft.com/office/drawing/2014/main" id="{C395F768-E917-F76A-9583-BACF5B57EA3B}"/>
              </a:ext>
            </a:extLst>
          </p:cNvPr>
          <p:cNvPicPr>
            <a:picLocks noChangeAspect="1"/>
          </p:cNvPicPr>
          <p:nvPr/>
        </p:nvPicPr>
        <p:blipFill>
          <a:blip r:embed="rId3">
            <a:alphaModFix/>
          </a:blip>
          <a:srcRect/>
          <a:stretch>
            <a:fillRect/>
          </a:stretch>
        </p:blipFill>
        <p:spPr>
          <a:xfrm>
            <a:off x="5767652" y="3136611"/>
            <a:ext cx="4271010" cy="3198203"/>
          </a:xfrm>
          <a:prstGeom prst="rect">
            <a:avLst/>
          </a:prstGeom>
          <a:noFill/>
          <a:ln cap="flat">
            <a:noFill/>
          </a:ln>
        </p:spPr>
      </p:pic>
      <p:sp>
        <p:nvSpPr>
          <p:cNvPr id="8" name="Rectangle 4">
            <a:extLst>
              <a:ext uri="{FF2B5EF4-FFF2-40B4-BE49-F238E27FC236}">
                <a16:creationId xmlns:a16="http://schemas.microsoft.com/office/drawing/2014/main" id="{C3CC17D0-9B37-E511-82FE-27ACF9CFEE05}"/>
              </a:ext>
            </a:extLst>
          </p:cNvPr>
          <p:cNvSpPr/>
          <p:nvPr/>
        </p:nvSpPr>
        <p:spPr>
          <a:xfrm>
            <a:off x="1142286" y="3136611"/>
            <a:ext cx="2366357"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Introduction </a:t>
            </a:r>
            <a:endParaRPr lang="en-US" sz="3200" b="0" i="0" u="none" strike="noStrike" kern="1200" cap="none" spc="0" baseline="0">
              <a:solidFill>
                <a:srgbClr val="000000"/>
              </a:solidFill>
              <a:uFillTx/>
              <a:latin typeface="Calibri"/>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26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18C2B-16BC-A3AF-CF00-59D14FA2A8AF}"/>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A791C15A-4E83-5D62-F43F-0F44FB8336D4}"/>
              </a:ext>
            </a:extLst>
          </p:cNvPr>
          <p:cNvCxnSpPr/>
          <p:nvPr/>
        </p:nvCxnSpPr>
        <p:spPr>
          <a:xfrm>
            <a:off x="4195102" y="2196882"/>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DD791623-0E55-C7F4-D15C-B65DEF1268CD}"/>
              </a:ext>
            </a:extLst>
          </p:cNvPr>
          <p:cNvCxnSpPr/>
          <p:nvPr/>
        </p:nvCxnSpPr>
        <p:spPr>
          <a:xfrm>
            <a:off x="4099246" y="4948833"/>
            <a:ext cx="7112797"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7E93E707-B05C-4E07-F8E1-204DBCF72C90}"/>
              </a:ext>
            </a:extLst>
          </p:cNvPr>
          <p:cNvSpPr/>
          <p:nvPr/>
        </p:nvSpPr>
        <p:spPr>
          <a:xfrm>
            <a:off x="486305" y="3429000"/>
            <a:ext cx="3384258"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NOSQL</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AAB56F81-31C7-5FF3-A753-359D9C7EF2A5}"/>
              </a:ext>
            </a:extLst>
          </p:cNvPr>
          <p:cNvSpPr txBox="1"/>
          <p:nvPr/>
        </p:nvSpPr>
        <p:spPr>
          <a:xfrm>
            <a:off x="4099246" y="1728106"/>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Use Cases and Applications</a:t>
            </a:r>
            <a:endParaRPr lang="-" sz="2000" b="1" i="0" u="none" strike="noStrike" kern="1200" cap="none" spc="0" baseline="0">
              <a:solidFill>
                <a:srgbClr val="C55A11"/>
              </a:solidFill>
              <a:uFillTx/>
              <a:latin typeface="Nunito" pitchFamily="2"/>
            </a:endParaRPr>
          </a:p>
        </p:txBody>
      </p:sp>
      <p:sp>
        <p:nvSpPr>
          <p:cNvPr id="7" name="TextBox 10">
            <a:extLst>
              <a:ext uri="{FF2B5EF4-FFF2-40B4-BE49-F238E27FC236}">
                <a16:creationId xmlns:a16="http://schemas.microsoft.com/office/drawing/2014/main" id="{C018A50B-5463-467A-2BD0-51A293F332EC}"/>
              </a:ext>
            </a:extLst>
          </p:cNvPr>
          <p:cNvSpPr txBox="1"/>
          <p:nvPr/>
        </p:nvSpPr>
        <p:spPr>
          <a:xfrm>
            <a:off x="4195102" y="2428728"/>
            <a:ext cx="6497058" cy="2308320"/>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Söhne"/>
              </a:rPr>
              <a:t>Real-time analytics and reporting</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Söhne"/>
              </a:rPr>
              <a:t>Content management systems</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Söhne"/>
              </a:rPr>
              <a:t>E-commerce platforms</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Söhne"/>
              </a:rPr>
              <a:t>Social media and networking applications</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Söhne"/>
              </a:rPr>
              <a:t>Internet of Things (IoT) data processing</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Söhne"/>
              </a:rPr>
              <a:t>Mobile app development</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Söhne"/>
              </a:rPr>
              <a:t>Gaming and recommendation engines</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Söhne"/>
              </a:rPr>
              <a:t>Logging and event data processing</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26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50BB2-48E6-67B6-499F-738E502B1C74}"/>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E0AA7ADE-4584-0C75-F29D-28F6E9E946F3}"/>
              </a:ext>
            </a:extLst>
          </p:cNvPr>
          <p:cNvCxnSpPr/>
          <p:nvPr/>
        </p:nvCxnSpPr>
        <p:spPr>
          <a:xfrm>
            <a:off x="4195102" y="2196882"/>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70B71A85-FA2B-3261-D8F5-299ECAC84CBD}"/>
              </a:ext>
            </a:extLst>
          </p:cNvPr>
          <p:cNvCxnSpPr/>
          <p:nvPr/>
        </p:nvCxnSpPr>
        <p:spPr>
          <a:xfrm>
            <a:off x="4195102" y="6363291"/>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04AD6890-9AA8-FBF2-D5F2-15C820A61D44}"/>
              </a:ext>
            </a:extLst>
          </p:cNvPr>
          <p:cNvSpPr/>
          <p:nvPr/>
        </p:nvSpPr>
        <p:spPr>
          <a:xfrm>
            <a:off x="486305" y="3429000"/>
            <a:ext cx="3384258"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NOSQL</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90AF4C48-DD4E-24CE-9B24-6E64AF870894}"/>
              </a:ext>
            </a:extLst>
          </p:cNvPr>
          <p:cNvSpPr txBox="1"/>
          <p:nvPr/>
        </p:nvSpPr>
        <p:spPr>
          <a:xfrm>
            <a:off x="4099246" y="1728106"/>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Advantages of NoSQL Databases</a:t>
            </a:r>
            <a:endParaRPr lang="-" sz="2000" b="1" i="0" u="none" strike="noStrike" kern="1200" cap="none" spc="0" baseline="0">
              <a:solidFill>
                <a:srgbClr val="C55A11"/>
              </a:solidFill>
              <a:uFillTx/>
              <a:latin typeface="Nunito" pitchFamily="2"/>
            </a:endParaRPr>
          </a:p>
        </p:txBody>
      </p:sp>
      <p:sp>
        <p:nvSpPr>
          <p:cNvPr id="7" name="TextBox 10">
            <a:extLst>
              <a:ext uri="{FF2B5EF4-FFF2-40B4-BE49-F238E27FC236}">
                <a16:creationId xmlns:a16="http://schemas.microsoft.com/office/drawing/2014/main" id="{41A624E8-CAE5-D790-7ED3-0C2A1B006916}"/>
              </a:ext>
            </a:extLst>
          </p:cNvPr>
          <p:cNvSpPr txBox="1"/>
          <p:nvPr/>
        </p:nvSpPr>
        <p:spPr>
          <a:xfrm>
            <a:off x="4195102" y="2428728"/>
            <a:ext cx="6497058" cy="3693316"/>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Söhne"/>
              </a:rPr>
              <a:t>Scalability</a:t>
            </a:r>
            <a:r>
              <a:rPr lang="en-US" sz="1800" b="0" i="0" u="none" strike="noStrike" kern="1200" cap="none" spc="0" baseline="0">
                <a:solidFill>
                  <a:srgbClr val="374151"/>
                </a:solidFill>
                <a:uFillTx/>
                <a:latin typeface="Söhne"/>
              </a:rPr>
              <a:t>: Easily scale to handle growing data volumes and user traffic.</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Söhne"/>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Söhne"/>
              </a:rPr>
              <a:t>Flexibility</a:t>
            </a:r>
            <a:r>
              <a:rPr lang="en-US" sz="1800" b="0" i="0" u="none" strike="noStrike" kern="1200" cap="none" spc="0" baseline="0">
                <a:solidFill>
                  <a:srgbClr val="374151"/>
                </a:solidFill>
                <a:uFillTx/>
                <a:latin typeface="Söhne"/>
              </a:rPr>
              <a:t>: Accommodate changing data models and requirements.</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Söhne"/>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Söhne"/>
              </a:rPr>
              <a:t>Performance</a:t>
            </a:r>
            <a:r>
              <a:rPr lang="en-US" sz="1800" b="0" i="0" u="none" strike="noStrike" kern="1200" cap="none" spc="0" baseline="0">
                <a:solidFill>
                  <a:srgbClr val="374151"/>
                </a:solidFill>
                <a:uFillTx/>
                <a:latin typeface="Söhne"/>
              </a:rPr>
              <a:t>: High throughput and low latency for read and write operations.</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Söhne"/>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Söhne"/>
              </a:rPr>
              <a:t>Fault Tolerance</a:t>
            </a:r>
            <a:r>
              <a:rPr lang="en-US" sz="1800" b="0" i="0" u="none" strike="noStrike" kern="1200" cap="none" spc="0" baseline="0">
                <a:solidFill>
                  <a:srgbClr val="374151"/>
                </a:solidFill>
                <a:uFillTx/>
                <a:latin typeface="Söhne"/>
              </a:rPr>
              <a:t>: Built-in redundancy and failover mechanisms for high availability</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Söhne"/>
              </a:rPr>
              <a:t>Cost-Effectiveness</a:t>
            </a:r>
            <a:r>
              <a:rPr lang="en-US" sz="1800" b="0" i="0" u="none" strike="noStrike" kern="1200" cap="none" spc="0" baseline="0">
                <a:solidFill>
                  <a:srgbClr val="374151"/>
                </a:solidFill>
                <a:uFillTx/>
                <a:latin typeface="Söhne"/>
              </a:rPr>
              <a:t>: Lower total cost of ownership compared to traditional relational databases for certain use cases</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26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F41BA-6134-B16D-C94B-9DA5CE1197B1}"/>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880FD4A9-5C0D-39B3-466B-6B4C57D28535}"/>
              </a:ext>
            </a:extLst>
          </p:cNvPr>
          <p:cNvCxnSpPr/>
          <p:nvPr/>
        </p:nvCxnSpPr>
        <p:spPr>
          <a:xfrm>
            <a:off x="4195102" y="2196882"/>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6F610929-8732-DE0A-4A0C-8CD596BA26C2}"/>
              </a:ext>
            </a:extLst>
          </p:cNvPr>
          <p:cNvCxnSpPr/>
          <p:nvPr/>
        </p:nvCxnSpPr>
        <p:spPr>
          <a:xfrm>
            <a:off x="4195102" y="6363291"/>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44D622F9-EEE0-70EF-8F5C-6C64E0033D99}"/>
              </a:ext>
            </a:extLst>
          </p:cNvPr>
          <p:cNvSpPr/>
          <p:nvPr/>
        </p:nvSpPr>
        <p:spPr>
          <a:xfrm>
            <a:off x="486305" y="3429000"/>
            <a:ext cx="3384258"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NOSQL</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258DBA60-6676-DF5D-AD87-49B6ED6C8F0F}"/>
              </a:ext>
            </a:extLst>
          </p:cNvPr>
          <p:cNvSpPr txBox="1"/>
          <p:nvPr/>
        </p:nvSpPr>
        <p:spPr>
          <a:xfrm>
            <a:off x="4099246" y="1728106"/>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Challenges and Considerations</a:t>
            </a:r>
            <a:endParaRPr lang="-" sz="2000" b="1" i="0" u="none" strike="noStrike" kern="1200" cap="none" spc="0" baseline="0">
              <a:solidFill>
                <a:srgbClr val="C55A11"/>
              </a:solidFill>
              <a:uFillTx/>
              <a:latin typeface="Nunito" pitchFamily="2"/>
            </a:endParaRPr>
          </a:p>
        </p:txBody>
      </p:sp>
      <p:sp>
        <p:nvSpPr>
          <p:cNvPr id="7" name="TextBox 10">
            <a:extLst>
              <a:ext uri="{FF2B5EF4-FFF2-40B4-BE49-F238E27FC236}">
                <a16:creationId xmlns:a16="http://schemas.microsoft.com/office/drawing/2014/main" id="{F0144B47-0C3D-AA50-DAB4-B41726BBA958}"/>
              </a:ext>
            </a:extLst>
          </p:cNvPr>
          <p:cNvSpPr txBox="1"/>
          <p:nvPr/>
        </p:nvSpPr>
        <p:spPr>
          <a:xfrm>
            <a:off x="4195102" y="2428728"/>
            <a:ext cx="7320622" cy="3139318"/>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Söhne"/>
              </a:rPr>
              <a:t>Lack of ACID transactions in some NoSQL databases.</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1" i="0" u="none" strike="noStrike" kern="1200" cap="none" spc="0" baseline="0">
              <a:solidFill>
                <a:srgbClr val="374151"/>
              </a:solidFill>
              <a:uFillTx/>
              <a:latin typeface="Söhne"/>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Söhne"/>
              </a:rPr>
              <a:t>Data consistency trade-offs in distributed systems.</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1" i="0" u="none" strike="noStrike" kern="1200" cap="none" spc="0" baseline="0">
              <a:solidFill>
                <a:srgbClr val="374151"/>
              </a:solidFill>
              <a:uFillTx/>
              <a:latin typeface="Söhne"/>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Söhne"/>
              </a:rPr>
              <a:t>Complex querying and data modeling in some NoSQL databases.</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1" i="0" u="none" strike="noStrike" kern="1200" cap="none" spc="0" baseline="0">
              <a:solidFill>
                <a:srgbClr val="374151"/>
              </a:solidFill>
              <a:uFillTx/>
              <a:latin typeface="Söhne"/>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Söhne"/>
              </a:rPr>
              <a:t>Operational complexity of managing distributed systems.</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1" i="0" u="none" strike="noStrike" kern="1200" cap="none" spc="0" baseline="0">
              <a:solidFill>
                <a:srgbClr val="374151"/>
              </a:solidFill>
              <a:uFillTx/>
              <a:latin typeface="Söhne"/>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Söhne"/>
              </a:rPr>
              <a:t>Integration with existing systems and tools.</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1" i="0" u="none" strike="noStrike" kern="1200" cap="none" spc="0" baseline="0">
              <a:solidFill>
                <a:srgbClr val="374151"/>
              </a:solidFill>
              <a:uFillTx/>
              <a:latin typeface="Söhne"/>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Söhne"/>
              </a:rPr>
              <a:t>Security and compliance concerns</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26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90A16-0932-604B-ABA8-AE6D39EE0F02}"/>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CDDDC00B-FA97-6F61-7424-03FAA4672D07}"/>
              </a:ext>
            </a:extLst>
          </p:cNvPr>
          <p:cNvCxnSpPr/>
          <p:nvPr/>
        </p:nvCxnSpPr>
        <p:spPr>
          <a:xfrm>
            <a:off x="4195102" y="2196882"/>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12644376-5C38-EA16-8235-603C1D312F15}"/>
              </a:ext>
            </a:extLst>
          </p:cNvPr>
          <p:cNvCxnSpPr/>
          <p:nvPr/>
        </p:nvCxnSpPr>
        <p:spPr>
          <a:xfrm>
            <a:off x="4195102" y="5834649"/>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366267B2-EE56-77E3-4CBE-4F60FE2B6AAC}"/>
              </a:ext>
            </a:extLst>
          </p:cNvPr>
          <p:cNvSpPr/>
          <p:nvPr/>
        </p:nvSpPr>
        <p:spPr>
          <a:xfrm>
            <a:off x="486305" y="3429000"/>
            <a:ext cx="3384258"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NOSQL</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CBD8B913-6950-4E0E-A299-DED30093A475}"/>
              </a:ext>
            </a:extLst>
          </p:cNvPr>
          <p:cNvSpPr txBox="1"/>
          <p:nvPr/>
        </p:nvSpPr>
        <p:spPr>
          <a:xfrm>
            <a:off x="4099246" y="1728106"/>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Challenges and Considerations</a:t>
            </a:r>
            <a:endParaRPr lang="-" sz="2000" b="1" i="0" u="none" strike="noStrike" kern="1200" cap="none" spc="0" baseline="0">
              <a:solidFill>
                <a:srgbClr val="C55A11"/>
              </a:solidFill>
              <a:uFillTx/>
              <a:latin typeface="Nunito" pitchFamily="2"/>
            </a:endParaRPr>
          </a:p>
        </p:txBody>
      </p:sp>
      <p:sp>
        <p:nvSpPr>
          <p:cNvPr id="7" name="TextBox 10">
            <a:extLst>
              <a:ext uri="{FF2B5EF4-FFF2-40B4-BE49-F238E27FC236}">
                <a16:creationId xmlns:a16="http://schemas.microsoft.com/office/drawing/2014/main" id="{8A4C5E05-C920-7F9B-9AAC-F559D78A584B}"/>
              </a:ext>
            </a:extLst>
          </p:cNvPr>
          <p:cNvSpPr txBox="1"/>
          <p:nvPr/>
        </p:nvSpPr>
        <p:spPr>
          <a:xfrm>
            <a:off x="4195102" y="2428728"/>
            <a:ext cx="7320622" cy="3139318"/>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Söhne"/>
              </a:rPr>
              <a:t>Lack of ACID transactions in some NoSQL databases.</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1" i="0" u="none" strike="noStrike" kern="1200" cap="none" spc="0" baseline="0">
              <a:solidFill>
                <a:srgbClr val="374151"/>
              </a:solidFill>
              <a:uFillTx/>
              <a:latin typeface="Söhne"/>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Söhne"/>
              </a:rPr>
              <a:t>Data consistency trade-offs in distributed systems.</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1" i="0" u="none" strike="noStrike" kern="1200" cap="none" spc="0" baseline="0">
              <a:solidFill>
                <a:srgbClr val="374151"/>
              </a:solidFill>
              <a:uFillTx/>
              <a:latin typeface="Söhne"/>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Söhne"/>
              </a:rPr>
              <a:t>Complex querying and data modeling in some NoSQL databases.</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1" i="0" u="none" strike="noStrike" kern="1200" cap="none" spc="0" baseline="0">
              <a:solidFill>
                <a:srgbClr val="374151"/>
              </a:solidFill>
              <a:uFillTx/>
              <a:latin typeface="Söhne"/>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Söhne"/>
              </a:rPr>
              <a:t>Operational complexity of managing distributed systems.</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1" i="0" u="none" strike="noStrike" kern="1200" cap="none" spc="0" baseline="0">
              <a:solidFill>
                <a:srgbClr val="374151"/>
              </a:solidFill>
              <a:uFillTx/>
              <a:latin typeface="Söhne"/>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Söhne"/>
              </a:rPr>
              <a:t>Integration with existing systems and tools.</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1" i="0" u="none" strike="noStrike" kern="1200" cap="none" spc="0" baseline="0">
              <a:solidFill>
                <a:srgbClr val="374151"/>
              </a:solidFill>
              <a:uFillTx/>
              <a:latin typeface="Söhne"/>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374151"/>
                </a:solidFill>
                <a:uFillTx/>
                <a:latin typeface="Söhne"/>
              </a:rPr>
              <a:t>Security and compliance concerns</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26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2ADD-88F3-D760-D74C-291011274422}"/>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08E38528-7968-0390-AB0E-7BC456561CC5}"/>
              </a:ext>
            </a:extLst>
          </p:cNvPr>
          <p:cNvCxnSpPr/>
          <p:nvPr/>
        </p:nvCxnSpPr>
        <p:spPr>
          <a:xfrm>
            <a:off x="4153908" y="2221799"/>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0508CDE8-4F26-FF97-5965-523E235F73FC}"/>
              </a:ext>
            </a:extLst>
          </p:cNvPr>
          <p:cNvCxnSpPr/>
          <p:nvPr/>
        </p:nvCxnSpPr>
        <p:spPr>
          <a:xfrm>
            <a:off x="4153908" y="5877516"/>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A702F77B-4A98-6DA0-863C-4F2C6AEA1377}"/>
              </a:ext>
            </a:extLst>
          </p:cNvPr>
          <p:cNvSpPr/>
          <p:nvPr/>
        </p:nvSpPr>
        <p:spPr>
          <a:xfrm>
            <a:off x="486305" y="3429000"/>
            <a:ext cx="3384258"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NOSQL</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C52BC9F5-2C62-67DB-56F3-1B478788D706}"/>
              </a:ext>
            </a:extLst>
          </p:cNvPr>
          <p:cNvSpPr txBox="1"/>
          <p:nvPr/>
        </p:nvSpPr>
        <p:spPr>
          <a:xfrm>
            <a:off x="4153908" y="1653564"/>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MongoDB VS RDBMS</a:t>
            </a:r>
            <a:endParaRPr lang="-" sz="2000" b="1" i="0" u="none" strike="noStrike" kern="1200" cap="none" spc="0" baseline="0">
              <a:solidFill>
                <a:srgbClr val="C55A11"/>
              </a:solidFill>
              <a:uFillTx/>
              <a:latin typeface="Nunito" pitchFamily="2"/>
            </a:endParaRPr>
          </a:p>
        </p:txBody>
      </p:sp>
      <p:graphicFrame>
        <p:nvGraphicFramePr>
          <p:cNvPr id="7" name="Table 6">
            <a:extLst>
              <a:ext uri="{FF2B5EF4-FFF2-40B4-BE49-F238E27FC236}">
                <a16:creationId xmlns:a16="http://schemas.microsoft.com/office/drawing/2014/main" id="{5AEBC4F9-F882-8496-0104-715A34399825}"/>
              </a:ext>
            </a:extLst>
          </p:cNvPr>
          <p:cNvGraphicFramePr>
            <a:graphicFrameLocks noGrp="1"/>
          </p:cNvGraphicFramePr>
          <p:nvPr/>
        </p:nvGraphicFramePr>
        <p:xfrm>
          <a:off x="4153908" y="2505666"/>
          <a:ext cx="7112797" cy="2994614"/>
        </p:xfrm>
        <a:graphic>
          <a:graphicData uri="http://schemas.openxmlformats.org/drawingml/2006/table">
            <a:tbl>
              <a:tblPr firstRow="1" bandRow="1">
                <a:effectLst/>
                <a:tableStyleId>{5C22544A-7EE6-4342-B048-85BDC9FD1C3A}</a:tableStyleId>
              </a:tblPr>
              <a:tblGrid>
                <a:gridCol w="3536954">
                  <a:extLst>
                    <a:ext uri="{9D8B030D-6E8A-4147-A177-3AD203B41FA5}">
                      <a16:colId xmlns:a16="http://schemas.microsoft.com/office/drawing/2014/main" val="2445166406"/>
                    </a:ext>
                  </a:extLst>
                </a:gridCol>
                <a:gridCol w="3575843">
                  <a:extLst>
                    <a:ext uri="{9D8B030D-6E8A-4147-A177-3AD203B41FA5}">
                      <a16:colId xmlns:a16="http://schemas.microsoft.com/office/drawing/2014/main" val="2900329968"/>
                    </a:ext>
                  </a:extLst>
                </a:gridCol>
              </a:tblGrid>
              <a:tr h="392423">
                <a:tc>
                  <a:txBody>
                    <a:bodyPr/>
                    <a:lstStyle/>
                    <a:p>
                      <a:pPr lvl="0"/>
                      <a:r>
                        <a:rPr lang="en-US" sz="1800" b="1" i="0" kern="1200">
                          <a:solidFill>
                            <a:srgbClr val="FFFFFF"/>
                          </a:solidFill>
                          <a:latin typeface="Nunito" pitchFamily="2"/>
                        </a:rPr>
                        <a:t>MongoDB</a:t>
                      </a:r>
                      <a:endParaRPr lang="-">
                        <a:latin typeface="Nunito" pitchFamily="2"/>
                      </a:endParaRPr>
                    </a:p>
                  </a:txBody>
                  <a:tcPr/>
                </a:tc>
                <a:tc>
                  <a:txBody>
                    <a:bodyPr/>
                    <a:lstStyle/>
                    <a:p>
                      <a:pPr lvl="0"/>
                      <a:r>
                        <a:rPr lang="en-US" sz="1800" b="1" i="0" kern="1200">
                          <a:solidFill>
                            <a:srgbClr val="FFFFFF"/>
                          </a:solidFill>
                          <a:latin typeface="Nunito" pitchFamily="2"/>
                        </a:rPr>
                        <a:t>RDBMS</a:t>
                      </a:r>
                      <a:endParaRPr lang="-">
                        <a:latin typeface="Nunito" pitchFamily="2"/>
                      </a:endParaRPr>
                    </a:p>
                  </a:txBody>
                  <a:tcPr/>
                </a:tc>
                <a:extLst>
                  <a:ext uri="{0D108BD9-81ED-4DB2-BD59-A6C34878D82A}">
                    <a16:rowId xmlns:a16="http://schemas.microsoft.com/office/drawing/2014/main" val="3909413766"/>
                  </a:ext>
                </a:extLst>
              </a:tr>
              <a:tr h="392423">
                <a:tc>
                  <a:txBody>
                    <a:bodyPr/>
                    <a:lstStyle/>
                    <a:p>
                      <a:pPr lvl="0"/>
                      <a:r>
                        <a:rPr lang="en-US" sz="1800" b="0" i="0" kern="1200">
                          <a:solidFill>
                            <a:srgbClr val="000000"/>
                          </a:solidFill>
                          <a:latin typeface="Nunito" pitchFamily="2"/>
                        </a:rPr>
                        <a:t>Database</a:t>
                      </a:r>
                      <a:endParaRPr lang="-">
                        <a:latin typeface="Nunito" pitchFamily="2"/>
                      </a:endParaRPr>
                    </a:p>
                  </a:txBody>
                  <a:tcPr/>
                </a:tc>
                <a:tc>
                  <a:txBody>
                    <a:bodyPr/>
                    <a:lstStyle/>
                    <a:p>
                      <a:pPr lvl="0"/>
                      <a:r>
                        <a:rPr lang="en-US" sz="1800" b="0" i="0" kern="1200">
                          <a:solidFill>
                            <a:srgbClr val="000000"/>
                          </a:solidFill>
                          <a:latin typeface="Nunito" pitchFamily="2"/>
                        </a:rPr>
                        <a:t>Database</a:t>
                      </a:r>
                      <a:endParaRPr lang="-">
                        <a:latin typeface="Nunito" pitchFamily="2"/>
                      </a:endParaRPr>
                    </a:p>
                  </a:txBody>
                  <a:tcPr/>
                </a:tc>
                <a:extLst>
                  <a:ext uri="{0D108BD9-81ED-4DB2-BD59-A6C34878D82A}">
                    <a16:rowId xmlns:a16="http://schemas.microsoft.com/office/drawing/2014/main" val="3692193910"/>
                  </a:ext>
                </a:extLst>
              </a:tr>
              <a:tr h="392423">
                <a:tc>
                  <a:txBody>
                    <a:bodyPr/>
                    <a:lstStyle/>
                    <a:p>
                      <a:pPr lvl="0"/>
                      <a:r>
                        <a:rPr lang="en-US" sz="1800" b="0" i="0" kern="1200">
                          <a:solidFill>
                            <a:srgbClr val="000000"/>
                          </a:solidFill>
                          <a:latin typeface="Nunito" pitchFamily="2"/>
                        </a:rPr>
                        <a:t>Collection</a:t>
                      </a:r>
                      <a:endParaRPr lang="-">
                        <a:latin typeface="Nunito" pitchFamily="2"/>
                      </a:endParaRPr>
                    </a:p>
                  </a:txBody>
                  <a:tcPr/>
                </a:tc>
                <a:tc>
                  <a:txBody>
                    <a:bodyPr/>
                    <a:lstStyle/>
                    <a:p>
                      <a:pPr lvl="0"/>
                      <a:r>
                        <a:rPr lang="en-US" sz="1800" b="0" i="0" kern="1200">
                          <a:solidFill>
                            <a:srgbClr val="000000"/>
                          </a:solidFill>
                          <a:latin typeface="Nunito" pitchFamily="2"/>
                        </a:rPr>
                        <a:t>Table</a:t>
                      </a:r>
                      <a:endParaRPr lang="-">
                        <a:latin typeface="Nunito" pitchFamily="2"/>
                      </a:endParaRPr>
                    </a:p>
                  </a:txBody>
                  <a:tcPr/>
                </a:tc>
                <a:extLst>
                  <a:ext uri="{0D108BD9-81ED-4DB2-BD59-A6C34878D82A}">
                    <a16:rowId xmlns:a16="http://schemas.microsoft.com/office/drawing/2014/main" val="3114369086"/>
                  </a:ext>
                </a:extLst>
              </a:tr>
              <a:tr h="392423">
                <a:tc>
                  <a:txBody>
                    <a:bodyPr/>
                    <a:lstStyle/>
                    <a:p>
                      <a:pPr lvl="0"/>
                      <a:r>
                        <a:rPr lang="en-US" sz="1800" b="0" i="0" kern="1200">
                          <a:solidFill>
                            <a:srgbClr val="000000"/>
                          </a:solidFill>
                          <a:latin typeface="Nunito" pitchFamily="2"/>
                        </a:rPr>
                        <a:t>Document</a:t>
                      </a:r>
                      <a:endParaRPr lang="-">
                        <a:latin typeface="Nunito" pitchFamily="2"/>
                      </a:endParaRPr>
                    </a:p>
                  </a:txBody>
                  <a:tcPr/>
                </a:tc>
                <a:tc>
                  <a:txBody>
                    <a:bodyPr/>
                    <a:lstStyle/>
                    <a:p>
                      <a:pPr lvl="0"/>
                      <a:r>
                        <a:rPr lang="en-US" sz="1800" b="0" i="0" kern="1200">
                          <a:solidFill>
                            <a:srgbClr val="000000"/>
                          </a:solidFill>
                          <a:latin typeface="Nunito" pitchFamily="2"/>
                        </a:rPr>
                        <a:t>Tuple/Row</a:t>
                      </a:r>
                      <a:endParaRPr lang="-">
                        <a:latin typeface="Nunito" pitchFamily="2"/>
                      </a:endParaRPr>
                    </a:p>
                  </a:txBody>
                  <a:tcPr/>
                </a:tc>
                <a:extLst>
                  <a:ext uri="{0D108BD9-81ED-4DB2-BD59-A6C34878D82A}">
                    <a16:rowId xmlns:a16="http://schemas.microsoft.com/office/drawing/2014/main" val="3105905648"/>
                  </a:ext>
                </a:extLst>
              </a:tr>
              <a:tr h="392423">
                <a:tc>
                  <a:txBody>
                    <a:bodyPr/>
                    <a:lstStyle/>
                    <a:p>
                      <a:pPr lvl="0"/>
                      <a:r>
                        <a:rPr lang="en-US" sz="1800" b="0" i="0" kern="1200">
                          <a:solidFill>
                            <a:srgbClr val="000000"/>
                          </a:solidFill>
                          <a:latin typeface="Nunito" pitchFamily="2"/>
                        </a:rPr>
                        <a:t>Field</a:t>
                      </a:r>
                      <a:endParaRPr lang="-">
                        <a:latin typeface="Nunito" pitchFamily="2"/>
                      </a:endParaRPr>
                    </a:p>
                  </a:txBody>
                  <a:tcPr/>
                </a:tc>
                <a:tc>
                  <a:txBody>
                    <a:bodyPr/>
                    <a:lstStyle/>
                    <a:p>
                      <a:pPr lvl="0"/>
                      <a:r>
                        <a:rPr lang="en-US" sz="1800" b="0" i="0" kern="1200">
                          <a:solidFill>
                            <a:srgbClr val="000000"/>
                          </a:solidFill>
                          <a:latin typeface="Nunito" pitchFamily="2"/>
                        </a:rPr>
                        <a:t>column</a:t>
                      </a:r>
                      <a:endParaRPr lang="-">
                        <a:latin typeface="Nunito" pitchFamily="2"/>
                      </a:endParaRPr>
                    </a:p>
                  </a:txBody>
                  <a:tcPr/>
                </a:tc>
                <a:extLst>
                  <a:ext uri="{0D108BD9-81ED-4DB2-BD59-A6C34878D82A}">
                    <a16:rowId xmlns:a16="http://schemas.microsoft.com/office/drawing/2014/main" val="3197719467"/>
                  </a:ext>
                </a:extLst>
              </a:tr>
              <a:tr h="392423">
                <a:tc>
                  <a:txBody>
                    <a:bodyPr/>
                    <a:lstStyle/>
                    <a:p>
                      <a:pPr lvl="0"/>
                      <a:r>
                        <a:rPr lang="en-US" sz="1800" b="0" i="0" kern="1200">
                          <a:solidFill>
                            <a:srgbClr val="000000"/>
                          </a:solidFill>
                          <a:latin typeface="Nunito" pitchFamily="2"/>
                        </a:rPr>
                        <a:t>Embedded Documents</a:t>
                      </a:r>
                      <a:endParaRPr lang="-">
                        <a:latin typeface="Nunito" pitchFamily="2"/>
                      </a:endParaRPr>
                    </a:p>
                  </a:txBody>
                  <a:tcPr/>
                </a:tc>
                <a:tc>
                  <a:txBody>
                    <a:bodyPr/>
                    <a:lstStyle/>
                    <a:p>
                      <a:pPr lvl="0"/>
                      <a:r>
                        <a:rPr lang="en-US" sz="1800" b="0" i="0" kern="1200">
                          <a:solidFill>
                            <a:srgbClr val="000000"/>
                          </a:solidFill>
                          <a:latin typeface="Nunito" pitchFamily="2"/>
                        </a:rPr>
                        <a:t>Table Join</a:t>
                      </a:r>
                      <a:endParaRPr lang="-">
                        <a:latin typeface="Nunito" pitchFamily="2"/>
                      </a:endParaRPr>
                    </a:p>
                  </a:txBody>
                  <a:tcPr/>
                </a:tc>
                <a:extLst>
                  <a:ext uri="{0D108BD9-81ED-4DB2-BD59-A6C34878D82A}">
                    <a16:rowId xmlns:a16="http://schemas.microsoft.com/office/drawing/2014/main" val="962039198"/>
                  </a:ext>
                </a:extLst>
              </a:tr>
              <a:tr h="392423">
                <a:tc>
                  <a:txBody>
                    <a:bodyPr/>
                    <a:lstStyle/>
                    <a:p>
                      <a:pPr lvl="0"/>
                      <a:r>
                        <a:rPr lang="en-US" sz="1800" b="0" i="0" kern="1200">
                          <a:solidFill>
                            <a:srgbClr val="000000"/>
                          </a:solidFill>
                          <a:latin typeface="Nunito" pitchFamily="2"/>
                        </a:rPr>
                        <a:t>Primary Key (Default key _id provided by MongoDB itself)</a:t>
                      </a:r>
                      <a:endParaRPr lang="-">
                        <a:latin typeface="Nunito" pitchFamily="2"/>
                      </a:endParaRPr>
                    </a:p>
                  </a:txBody>
                  <a:tcPr/>
                </a:tc>
                <a:tc>
                  <a:txBody>
                    <a:bodyPr/>
                    <a:lstStyle/>
                    <a:p>
                      <a:pPr lvl="0"/>
                      <a:r>
                        <a:rPr lang="en-US" sz="1800" b="0" i="0" kern="1200">
                          <a:solidFill>
                            <a:srgbClr val="000000"/>
                          </a:solidFill>
                          <a:latin typeface="Nunito" pitchFamily="2"/>
                        </a:rPr>
                        <a:t>Primary Key</a:t>
                      </a:r>
                      <a:endParaRPr lang="-">
                        <a:latin typeface="Nunito" pitchFamily="2"/>
                      </a:endParaRPr>
                    </a:p>
                  </a:txBody>
                  <a:tcPr/>
                </a:tc>
                <a:extLst>
                  <a:ext uri="{0D108BD9-81ED-4DB2-BD59-A6C34878D82A}">
                    <a16:rowId xmlns:a16="http://schemas.microsoft.com/office/drawing/2014/main" val="1692043921"/>
                  </a:ext>
                </a:extLst>
              </a:tr>
            </a:tbl>
          </a:graphicData>
        </a:graphic>
      </p:graphicFrame>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27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EEAB2-FB3D-A4AF-12BE-1CA74EC08DF2}"/>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FFD0AD01-E385-4038-4E33-0DA00FC7B45F}"/>
              </a:ext>
            </a:extLst>
          </p:cNvPr>
          <p:cNvCxnSpPr/>
          <p:nvPr/>
        </p:nvCxnSpPr>
        <p:spPr>
          <a:xfrm>
            <a:off x="4153908" y="2221799"/>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1527B4D9-06AE-5E8F-46E5-DF4ABC46F9CC}"/>
              </a:ext>
            </a:extLst>
          </p:cNvPr>
          <p:cNvCxnSpPr/>
          <p:nvPr/>
        </p:nvCxnSpPr>
        <p:spPr>
          <a:xfrm>
            <a:off x="4236140" y="4805949"/>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454D1071-8FDC-2592-C13F-A82660751EAF}"/>
              </a:ext>
            </a:extLst>
          </p:cNvPr>
          <p:cNvSpPr/>
          <p:nvPr/>
        </p:nvSpPr>
        <p:spPr>
          <a:xfrm>
            <a:off x="486305" y="3429000"/>
            <a:ext cx="3384258"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NOSQL</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E2975829-84CF-4AA8-10D8-4A499C00DAE7}"/>
              </a:ext>
            </a:extLst>
          </p:cNvPr>
          <p:cNvSpPr txBox="1"/>
          <p:nvPr/>
        </p:nvSpPr>
        <p:spPr>
          <a:xfrm>
            <a:off x="4153908" y="1653564"/>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MongoDB</a:t>
            </a:r>
            <a:endParaRPr lang="-" sz="2000" b="1" i="0" u="none" strike="noStrike" kern="1200" cap="none" spc="0" baseline="0">
              <a:solidFill>
                <a:srgbClr val="C55A11"/>
              </a:solidFill>
              <a:uFillTx/>
              <a:latin typeface="Nunito" pitchFamily="2"/>
            </a:endParaRPr>
          </a:p>
        </p:txBody>
      </p:sp>
      <p:sp>
        <p:nvSpPr>
          <p:cNvPr id="7" name="TextBox 7">
            <a:extLst>
              <a:ext uri="{FF2B5EF4-FFF2-40B4-BE49-F238E27FC236}">
                <a16:creationId xmlns:a16="http://schemas.microsoft.com/office/drawing/2014/main" id="{56D909F2-C195-6524-0F33-AE85857DBDF9}"/>
              </a:ext>
            </a:extLst>
          </p:cNvPr>
          <p:cNvSpPr txBox="1"/>
          <p:nvPr/>
        </p:nvSpPr>
        <p:spPr>
          <a:xfrm>
            <a:off x="4583119" y="2413339"/>
            <a:ext cx="6418841" cy="2031321"/>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Nunito" pitchFamily="2"/>
              </a:rPr>
              <a:t>Collection</a:t>
            </a:r>
            <a:r>
              <a:rPr lang="en-US" sz="1800" b="0" i="0" u="none" strike="noStrike" kern="1200" cap="none" spc="0" baseline="0">
                <a:solidFill>
                  <a:srgbClr val="000000"/>
                </a:solidFill>
                <a:uFillTx/>
                <a:latin typeface="Nunito" pitchFamily="2"/>
              </a:rPr>
              <a:t> is a group of MongoDB documents.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Nunito" pitchFamily="2"/>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Nunito" pitchFamily="2"/>
              </a:rPr>
              <a:t>Collection</a:t>
            </a:r>
            <a:r>
              <a:rPr lang="en-US" sz="1800" b="0" i="0" u="none" strike="noStrike" kern="1200" cap="none" spc="0" baseline="0">
                <a:solidFill>
                  <a:srgbClr val="000000"/>
                </a:solidFill>
                <a:uFillTx/>
                <a:latin typeface="Nunito" pitchFamily="2"/>
              </a:rPr>
              <a:t> is the equivalent of an RDBMS table.</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Nunito" pitchFamily="2"/>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Nunito" pitchFamily="2"/>
              </a:rPr>
              <a:t>Collection</a:t>
            </a:r>
            <a:r>
              <a:rPr lang="en-US" sz="1800" b="0" i="0" u="none" strike="noStrike" kern="1200" cap="none" spc="0" baseline="0">
                <a:solidFill>
                  <a:srgbClr val="000000"/>
                </a:solidFill>
                <a:uFillTx/>
                <a:latin typeface="Nunito" pitchFamily="2"/>
              </a:rPr>
              <a:t> exists within a single database.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Nunito" pitchFamily="2"/>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Nunito" pitchFamily="2"/>
              </a:rPr>
              <a:t>Collections</a:t>
            </a:r>
            <a:r>
              <a:rPr lang="en-US" sz="1800" b="0" i="0" u="none" strike="noStrike" kern="1200" cap="none" spc="0" baseline="0">
                <a:solidFill>
                  <a:srgbClr val="000000"/>
                </a:solidFill>
                <a:uFillTx/>
                <a:latin typeface="Nunito" pitchFamily="2"/>
              </a:rPr>
              <a:t> do not enforce a schema. </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27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3CC4C-A6BE-6750-6BBC-F15F7D8D65EB}"/>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517ACED0-5C6E-4ACF-AC13-4EB090499BDE}"/>
              </a:ext>
            </a:extLst>
          </p:cNvPr>
          <p:cNvCxnSpPr/>
          <p:nvPr/>
        </p:nvCxnSpPr>
        <p:spPr>
          <a:xfrm>
            <a:off x="4153908" y="2196617"/>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8392A70A-854E-5993-3156-E1CEE5D6912C}"/>
              </a:ext>
            </a:extLst>
          </p:cNvPr>
          <p:cNvCxnSpPr/>
          <p:nvPr/>
        </p:nvCxnSpPr>
        <p:spPr>
          <a:xfrm>
            <a:off x="4236140" y="4734516"/>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F7DB93EB-7EEF-AA58-1A42-362AEB928771}"/>
              </a:ext>
            </a:extLst>
          </p:cNvPr>
          <p:cNvSpPr/>
          <p:nvPr/>
        </p:nvSpPr>
        <p:spPr>
          <a:xfrm>
            <a:off x="486305" y="3429000"/>
            <a:ext cx="3384258"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NOSQL</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5F4F706D-4E22-FBE3-D167-982EA345AF7F}"/>
              </a:ext>
            </a:extLst>
          </p:cNvPr>
          <p:cNvSpPr txBox="1"/>
          <p:nvPr/>
        </p:nvSpPr>
        <p:spPr>
          <a:xfrm>
            <a:off x="4153908" y="1653564"/>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MongoDB</a:t>
            </a:r>
            <a:endParaRPr lang="-" sz="2000" b="1" i="0" u="none" strike="noStrike" kern="1200" cap="none" spc="0" baseline="0">
              <a:solidFill>
                <a:srgbClr val="C55A11"/>
              </a:solidFill>
              <a:uFillTx/>
              <a:latin typeface="Nunito" pitchFamily="2"/>
            </a:endParaRPr>
          </a:p>
        </p:txBody>
      </p:sp>
      <p:sp>
        <p:nvSpPr>
          <p:cNvPr id="7" name="TextBox 7">
            <a:extLst>
              <a:ext uri="{FF2B5EF4-FFF2-40B4-BE49-F238E27FC236}">
                <a16:creationId xmlns:a16="http://schemas.microsoft.com/office/drawing/2014/main" id="{6B4BF559-D7AA-7074-4145-BAEA7D11D534}"/>
              </a:ext>
            </a:extLst>
          </p:cNvPr>
          <p:cNvSpPr txBox="1"/>
          <p:nvPr/>
        </p:nvSpPr>
        <p:spPr>
          <a:xfrm>
            <a:off x="4236140" y="2413339"/>
            <a:ext cx="7345146" cy="2031321"/>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Nunito" pitchFamily="2"/>
              </a:rPr>
              <a:t>Document</a:t>
            </a:r>
            <a:r>
              <a:rPr lang="en-US" sz="1800" b="0" i="0" u="none" strike="noStrike" kern="1200" cap="none" spc="0" baseline="0">
                <a:solidFill>
                  <a:srgbClr val="000000"/>
                </a:solidFill>
                <a:uFillTx/>
                <a:latin typeface="Nunito" pitchFamily="2"/>
              </a:rPr>
              <a:t> is a set of key-value pairs.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Nunito" pitchFamily="2"/>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Nunito" pitchFamily="2"/>
              </a:rPr>
              <a:t>Documents</a:t>
            </a:r>
            <a:r>
              <a:rPr lang="en-US" sz="1800" b="0" i="0" u="none" strike="noStrike" kern="1200" cap="none" spc="0" baseline="0">
                <a:solidFill>
                  <a:srgbClr val="000000"/>
                </a:solidFill>
                <a:uFillTx/>
                <a:latin typeface="Nunito" pitchFamily="2"/>
              </a:rPr>
              <a:t> have dynamic schema :</a:t>
            </a:r>
          </a:p>
          <a:p>
            <a:pPr marL="742950" marR="0" lvl="1"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Nunito" pitchFamily="2"/>
              </a:rPr>
              <a:t>Documents</a:t>
            </a:r>
            <a:r>
              <a:rPr lang="en-US" sz="1800" b="0" i="0" u="none" strike="noStrike" kern="1200" cap="none" spc="0" baseline="0">
                <a:solidFill>
                  <a:srgbClr val="000000"/>
                </a:solidFill>
                <a:uFillTx/>
                <a:latin typeface="Nunito" pitchFamily="2"/>
              </a:rPr>
              <a:t> in the same </a:t>
            </a:r>
            <a:r>
              <a:rPr lang="en-US" sz="1800" b="1" i="0" u="none" strike="noStrike" kern="1200" cap="none" spc="0" baseline="0">
                <a:solidFill>
                  <a:srgbClr val="000000"/>
                </a:solidFill>
                <a:uFillTx/>
                <a:latin typeface="Nunito" pitchFamily="2"/>
              </a:rPr>
              <a:t>collection</a:t>
            </a:r>
            <a:r>
              <a:rPr lang="en-US" sz="1800" b="0" i="0" u="none" strike="noStrike" kern="1200" cap="none" spc="0" baseline="0">
                <a:solidFill>
                  <a:srgbClr val="000000"/>
                </a:solidFill>
                <a:uFillTx/>
                <a:latin typeface="Nunito" pitchFamily="2"/>
              </a:rPr>
              <a:t> do not need to have the same set of fields or structure.</a:t>
            </a:r>
          </a:p>
          <a:p>
            <a:pPr marL="742950" marR="0" lvl="1"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Nunito" pitchFamily="2"/>
              </a:rPr>
              <a:t>common fields in a </a:t>
            </a:r>
            <a:r>
              <a:rPr lang="en-US" sz="1800" b="1" i="0" u="none" strike="noStrike" kern="1200" cap="none" spc="0" baseline="0">
                <a:solidFill>
                  <a:srgbClr val="000000"/>
                </a:solidFill>
                <a:uFillTx/>
                <a:latin typeface="Nunito" pitchFamily="2"/>
              </a:rPr>
              <a:t>collection's</a:t>
            </a:r>
            <a:r>
              <a:rPr lang="en-US" sz="1800" b="0" i="0" u="none" strike="noStrike" kern="1200" cap="none" spc="0" baseline="0">
                <a:solidFill>
                  <a:srgbClr val="000000"/>
                </a:solidFill>
                <a:uFillTx/>
                <a:latin typeface="Nunito" pitchFamily="2"/>
              </a:rPr>
              <a:t> </a:t>
            </a:r>
            <a:r>
              <a:rPr lang="en-US" sz="1800" b="1" i="0" u="none" strike="noStrike" kern="1200" cap="none" spc="0" baseline="0">
                <a:solidFill>
                  <a:srgbClr val="000000"/>
                </a:solidFill>
                <a:uFillTx/>
                <a:latin typeface="Nunito" pitchFamily="2"/>
              </a:rPr>
              <a:t>documents</a:t>
            </a:r>
            <a:r>
              <a:rPr lang="en-US" sz="1800" b="0" i="0" u="none" strike="noStrike" kern="1200" cap="none" spc="0" baseline="0">
                <a:solidFill>
                  <a:srgbClr val="000000"/>
                </a:solidFill>
                <a:uFillTx/>
                <a:latin typeface="Nunito" pitchFamily="2"/>
              </a:rPr>
              <a:t> may hold different types of data.</a:t>
            </a:r>
            <a:endParaRPr lang="-" sz="1800" b="0" i="0" u="none" strike="noStrike" kern="1200" cap="none" spc="0" baseline="0">
              <a:solidFill>
                <a:srgbClr val="000000"/>
              </a:solidFill>
              <a:uFillTx/>
              <a:latin typeface="Nunito" pitchFamily="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27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E9C36-10BA-B036-4C50-191D6F236794}"/>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8DBD01B4-6DD2-F8A7-5DB9-C0C5AC211DA7}"/>
              </a:ext>
            </a:extLst>
          </p:cNvPr>
          <p:cNvCxnSpPr/>
          <p:nvPr/>
        </p:nvCxnSpPr>
        <p:spPr>
          <a:xfrm>
            <a:off x="4153908" y="2196617"/>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865C3174-05D7-2346-CB69-AE4E57E76FA3}"/>
              </a:ext>
            </a:extLst>
          </p:cNvPr>
          <p:cNvCxnSpPr/>
          <p:nvPr/>
        </p:nvCxnSpPr>
        <p:spPr>
          <a:xfrm>
            <a:off x="4153908" y="6606174"/>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3B288661-F676-D1EF-725E-E1408EBEA015}"/>
              </a:ext>
            </a:extLst>
          </p:cNvPr>
          <p:cNvSpPr/>
          <p:nvPr/>
        </p:nvSpPr>
        <p:spPr>
          <a:xfrm>
            <a:off x="486305" y="3429000"/>
            <a:ext cx="3384258"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NOSQL</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2FF821D2-E252-94BA-A2E8-42C3B5598C79}"/>
              </a:ext>
            </a:extLst>
          </p:cNvPr>
          <p:cNvSpPr txBox="1"/>
          <p:nvPr/>
        </p:nvSpPr>
        <p:spPr>
          <a:xfrm>
            <a:off x="4153908" y="1653564"/>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MongoDB</a:t>
            </a:r>
            <a:endParaRPr lang="-" sz="2000" b="1" i="0" u="none" strike="noStrike" kern="1200" cap="none" spc="0" baseline="0">
              <a:solidFill>
                <a:srgbClr val="C55A11"/>
              </a:solidFill>
              <a:uFillTx/>
              <a:latin typeface="Nunito" pitchFamily="2"/>
            </a:endParaRPr>
          </a:p>
        </p:txBody>
      </p:sp>
      <p:sp>
        <p:nvSpPr>
          <p:cNvPr id="7" name="TextBox 7">
            <a:extLst>
              <a:ext uri="{FF2B5EF4-FFF2-40B4-BE49-F238E27FC236}">
                <a16:creationId xmlns:a16="http://schemas.microsoft.com/office/drawing/2014/main" id="{76740272-7C1B-4028-1ACA-AF1911D19999}"/>
              </a:ext>
            </a:extLst>
          </p:cNvPr>
          <p:cNvSpPr txBox="1"/>
          <p:nvPr/>
        </p:nvSpPr>
        <p:spPr>
          <a:xfrm>
            <a:off x="4037734" y="2339565"/>
            <a:ext cx="7920898" cy="397031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666600"/>
                </a:solidFill>
                <a:uFillTx/>
                <a:latin typeface="Nunito" pitchFamily="2"/>
              </a:rPr>
              <a:t>{</a:t>
            </a:r>
            <a:r>
              <a:rPr lang="-" sz="1800" b="0" i="0" u="none" strike="noStrike" kern="1200" cap="none" spc="0" baseline="0">
                <a:solidFill>
                  <a:srgbClr val="000000"/>
                </a:solidFill>
                <a:uFillTx/>
                <a:latin typeface="Nunito" pitchFamily="2"/>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000000"/>
                </a:solidFill>
                <a:uFillTx/>
                <a:latin typeface="Nunito" pitchFamily="2"/>
              </a:rPr>
              <a:t>_</a:t>
            </a:r>
            <a:r>
              <a:rPr lang="-" sz="1800" b="1" i="0" u="none" strike="noStrike" kern="1200" cap="none" spc="0" baseline="0">
                <a:solidFill>
                  <a:srgbClr val="44546A"/>
                </a:solidFill>
                <a:uFillTx/>
                <a:latin typeface="Nunito" pitchFamily="2"/>
              </a:rPr>
              <a:t>id</a:t>
            </a:r>
            <a:r>
              <a:rPr lang="-" sz="1800" b="0" i="0" u="none" strike="noStrike" kern="1200" cap="none" spc="0" baseline="0">
                <a:solidFill>
                  <a:srgbClr val="666600"/>
                </a:solidFill>
                <a:uFillTx/>
                <a:latin typeface="Nunito" pitchFamily="2"/>
              </a:rPr>
              <a:t>:</a:t>
            </a:r>
            <a:r>
              <a:rPr lang="-" sz="1800" b="0" i="0" u="none" strike="noStrike" kern="1200" cap="none" spc="0" baseline="0">
                <a:solidFill>
                  <a:srgbClr val="000000"/>
                </a:solidFill>
                <a:uFillTx/>
                <a:latin typeface="Nunito" pitchFamily="2"/>
              </a:rPr>
              <a:t> </a:t>
            </a:r>
            <a:r>
              <a:rPr lang="-" sz="1800" b="0" i="0" u="none" strike="noStrike" kern="1200" cap="none" spc="0" baseline="0">
                <a:solidFill>
                  <a:srgbClr val="660066"/>
                </a:solidFill>
                <a:uFillTx/>
                <a:latin typeface="Nunito" pitchFamily="2"/>
              </a:rPr>
              <a:t>ObjectId</a:t>
            </a:r>
            <a:r>
              <a:rPr lang="-" sz="1800" b="0" i="0" u="none" strike="noStrike" kern="1200" cap="none" spc="0" baseline="0">
                <a:solidFill>
                  <a:srgbClr val="666600"/>
                </a:solidFill>
                <a:uFillTx/>
                <a:latin typeface="Nunito" pitchFamily="2"/>
              </a:rPr>
              <a:t>(</a:t>
            </a:r>
            <a:r>
              <a:rPr lang="-" sz="1800" b="0" i="0" u="none" strike="noStrike" kern="1200" cap="none" spc="0" baseline="0">
                <a:solidFill>
                  <a:srgbClr val="006666"/>
                </a:solidFill>
                <a:uFillTx/>
                <a:latin typeface="Nunito" pitchFamily="2"/>
              </a:rPr>
              <a:t>7df78ad8902c</a:t>
            </a:r>
            <a:r>
              <a:rPr lang="-" sz="1800" b="0" i="0" u="none" strike="noStrike" kern="1200" cap="none" spc="0" baseline="0">
                <a:solidFill>
                  <a:srgbClr val="666600"/>
                </a:solidFill>
                <a:uFillTx/>
                <a:latin typeface="Nunito" pitchFamily="2"/>
              </a:rPr>
              <a:t>)</a:t>
            </a:r>
            <a:r>
              <a:rPr lang="-" sz="1800" b="0" i="0" u="none" strike="noStrike" kern="1200" cap="none" spc="0" baseline="0">
                <a:solidFill>
                  <a:srgbClr val="000000"/>
                </a:solidFill>
                <a:uFillTx/>
                <a:latin typeface="Nunito" pitchFamily="2"/>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 sz="1800" b="1" i="0" u="none" strike="noStrike" kern="1200" cap="none" spc="0" baseline="0">
                <a:solidFill>
                  <a:srgbClr val="44546A"/>
                </a:solidFill>
                <a:uFillTx/>
                <a:latin typeface="Nunito" pitchFamily="2"/>
              </a:rPr>
              <a:t>title</a:t>
            </a:r>
            <a:r>
              <a:rPr lang="-" sz="1800" b="0" i="0" u="none" strike="noStrike" kern="1200" cap="none" spc="0" baseline="0">
                <a:solidFill>
                  <a:srgbClr val="666600"/>
                </a:solidFill>
                <a:uFillTx/>
                <a:latin typeface="Nunito" pitchFamily="2"/>
              </a:rPr>
              <a:t>:</a:t>
            </a:r>
            <a:r>
              <a:rPr lang="-" sz="1800" b="0" i="0" u="none" strike="noStrike" kern="1200" cap="none" spc="0" baseline="0">
                <a:solidFill>
                  <a:srgbClr val="000000"/>
                </a:solidFill>
                <a:uFillTx/>
                <a:latin typeface="Nunito" pitchFamily="2"/>
              </a:rPr>
              <a:t> </a:t>
            </a:r>
            <a:r>
              <a:rPr lang="-" sz="1800" b="0" i="0" u="none" strike="noStrike" kern="1200" cap="none" spc="0" baseline="0">
                <a:solidFill>
                  <a:srgbClr val="008800"/>
                </a:solidFill>
                <a:uFillTx/>
                <a:latin typeface="Nunito" pitchFamily="2"/>
              </a:rPr>
              <a:t>'MongoDB Overview’</a:t>
            </a:r>
            <a:r>
              <a:rPr lang="-" sz="1800" b="0" i="0" u="none" strike="noStrike" kern="1200" cap="none" spc="0" baseline="0">
                <a:solidFill>
                  <a:srgbClr val="666600"/>
                </a:solidFill>
                <a:uFillTx/>
                <a:latin typeface="Nunito" pitchFamily="2"/>
              </a:rPr>
              <a:t>,</a:t>
            </a:r>
            <a:r>
              <a:rPr lang="-" sz="1800" b="0" i="0" u="none" strike="noStrike" kern="1200" cap="none" spc="0" baseline="0">
                <a:solidFill>
                  <a:srgbClr val="000000"/>
                </a:solidFill>
                <a:uFillTx/>
                <a:latin typeface="Nunito" pitchFamily="2"/>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 sz="1800" b="1" i="0" u="none" strike="noStrike" kern="1200" cap="none" spc="0" baseline="0">
                <a:solidFill>
                  <a:srgbClr val="44546A"/>
                </a:solidFill>
                <a:uFillTx/>
                <a:latin typeface="Nunito" pitchFamily="2"/>
              </a:rPr>
              <a:t>description</a:t>
            </a:r>
            <a:r>
              <a:rPr lang="-" sz="1800" b="0" i="0" u="none" strike="noStrike" kern="1200" cap="none" spc="0" baseline="0">
                <a:solidFill>
                  <a:srgbClr val="666600"/>
                </a:solidFill>
                <a:uFillTx/>
                <a:latin typeface="Nunito" pitchFamily="2"/>
              </a:rPr>
              <a:t>:</a:t>
            </a:r>
            <a:r>
              <a:rPr lang="-" sz="1800" b="0" i="0" u="none" strike="noStrike" kern="1200" cap="none" spc="0" baseline="0">
                <a:solidFill>
                  <a:srgbClr val="000000"/>
                </a:solidFill>
                <a:uFillTx/>
                <a:latin typeface="Nunito" pitchFamily="2"/>
              </a:rPr>
              <a:t> </a:t>
            </a:r>
            <a:r>
              <a:rPr lang="-" sz="1800" b="0" i="0" u="none" strike="noStrike" kern="1200" cap="none" spc="0" baseline="0">
                <a:solidFill>
                  <a:srgbClr val="008800"/>
                </a:solidFill>
                <a:uFillTx/>
                <a:latin typeface="Nunito" pitchFamily="2"/>
              </a:rPr>
              <a:t>'MongoDB is no sql database’</a:t>
            </a:r>
            <a:r>
              <a:rPr lang="-" sz="1800" b="0" i="0" u="none" strike="noStrike" kern="1200" cap="none" spc="0" baseline="0">
                <a:solidFill>
                  <a:srgbClr val="666600"/>
                </a:solidFill>
                <a:uFillTx/>
                <a:latin typeface="Nunito" pitchFamily="2"/>
              </a:rPr>
              <a:t>,</a:t>
            </a:r>
            <a:r>
              <a:rPr lang="-" sz="1800" b="0" i="0" u="none" strike="noStrike" kern="1200" cap="none" spc="0" baseline="0">
                <a:solidFill>
                  <a:srgbClr val="000000"/>
                </a:solidFill>
                <a:uFillTx/>
                <a:latin typeface="Nunito" pitchFamily="2"/>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 sz="1800" b="1" i="0" u="none" strike="noStrike" kern="1200" cap="none" spc="0" baseline="0">
                <a:solidFill>
                  <a:srgbClr val="000088"/>
                </a:solidFill>
                <a:uFillTx/>
                <a:latin typeface="Nunito" pitchFamily="2"/>
              </a:rPr>
              <a:t>by</a:t>
            </a:r>
            <a:r>
              <a:rPr lang="-" sz="1800" b="0" i="0" u="none" strike="noStrike" kern="1200" cap="none" spc="0" baseline="0">
                <a:solidFill>
                  <a:srgbClr val="666600"/>
                </a:solidFill>
                <a:uFillTx/>
                <a:latin typeface="Nunito" pitchFamily="2"/>
              </a:rPr>
              <a:t>:</a:t>
            </a:r>
            <a:r>
              <a:rPr lang="-" sz="1800" b="0" i="0" u="none" strike="noStrike" kern="1200" cap="none" spc="0" baseline="0">
                <a:solidFill>
                  <a:srgbClr val="000000"/>
                </a:solidFill>
                <a:uFillTx/>
                <a:latin typeface="Nunito" pitchFamily="2"/>
              </a:rPr>
              <a:t> </a:t>
            </a:r>
            <a:r>
              <a:rPr lang="-" sz="1800" b="0" i="0" u="none" strike="noStrike" kern="1200" cap="none" spc="0" baseline="0">
                <a:solidFill>
                  <a:srgbClr val="008800"/>
                </a:solidFill>
                <a:uFillTx/>
                <a:latin typeface="Nunito" pitchFamily="2"/>
              </a:rPr>
              <a:t>‘Tsofen’</a:t>
            </a:r>
            <a:r>
              <a:rPr lang="-" sz="1800" b="0" i="0" u="none" strike="noStrike" kern="1200" cap="none" spc="0" baseline="0">
                <a:solidFill>
                  <a:srgbClr val="666600"/>
                </a:solidFill>
                <a:uFillTx/>
                <a:latin typeface="Nunito" pitchFamily="2"/>
              </a:rPr>
              <a:t>,</a:t>
            </a:r>
            <a:r>
              <a:rPr lang="-" sz="1800" b="0" i="0" u="none" strike="noStrike" kern="1200" cap="none" spc="0" baseline="0">
                <a:solidFill>
                  <a:srgbClr val="000000"/>
                </a:solidFill>
                <a:uFillTx/>
                <a:latin typeface="Nunito" pitchFamily="2"/>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 sz="1800" b="1" i="0" u="none" strike="noStrike" kern="1200" cap="none" spc="0" baseline="0">
                <a:solidFill>
                  <a:srgbClr val="44546A"/>
                </a:solidFill>
                <a:uFillTx/>
                <a:latin typeface="Nunito" pitchFamily="2"/>
              </a:rPr>
              <a:t>url</a:t>
            </a:r>
            <a:r>
              <a:rPr lang="-" sz="1800" b="0" i="0" u="none" strike="noStrike" kern="1200" cap="none" spc="0" baseline="0">
                <a:solidFill>
                  <a:srgbClr val="666600"/>
                </a:solidFill>
                <a:uFillTx/>
                <a:latin typeface="Nunito" pitchFamily="2"/>
              </a:rPr>
              <a:t>:</a:t>
            </a:r>
            <a:r>
              <a:rPr lang="-" sz="1800" b="0" i="0" u="none" strike="noStrike" kern="1200" cap="none" spc="0" baseline="0">
                <a:solidFill>
                  <a:srgbClr val="000000"/>
                </a:solidFill>
                <a:uFillTx/>
                <a:latin typeface="Nunito" pitchFamily="2"/>
              </a:rPr>
              <a:t> </a:t>
            </a:r>
            <a:r>
              <a:rPr lang="-" sz="1800" b="0" i="0" u="none" strike="noStrike" kern="1200" cap="none" spc="0" baseline="0">
                <a:solidFill>
                  <a:srgbClr val="008800"/>
                </a:solidFill>
                <a:uFillTx/>
                <a:latin typeface="Nunito" pitchFamily="2"/>
              </a:rPr>
              <a:t>'http://www.tutorialspoint.com’</a:t>
            </a:r>
            <a:r>
              <a:rPr lang="-" sz="1800" b="0" i="0" u="none" strike="noStrike" kern="1200" cap="none" spc="0" baseline="0">
                <a:solidFill>
                  <a:srgbClr val="666600"/>
                </a:solidFill>
                <a:uFillTx/>
                <a:latin typeface="Nunito" pitchFamily="2"/>
              </a:rPr>
              <a:t>,</a:t>
            </a:r>
            <a:r>
              <a:rPr lang="-" sz="1800" b="0" i="0" u="none" strike="noStrike" kern="1200" cap="none" spc="0" baseline="0">
                <a:solidFill>
                  <a:srgbClr val="000000"/>
                </a:solidFill>
                <a:uFillTx/>
                <a:latin typeface="Nunito" pitchFamily="2"/>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 sz="1800" b="1" i="0" u="none" strike="noStrike" kern="1200" cap="none" spc="0" baseline="0">
                <a:solidFill>
                  <a:srgbClr val="44546A"/>
                </a:solidFill>
                <a:uFillTx/>
                <a:latin typeface="Nunito" pitchFamily="2"/>
              </a:rPr>
              <a:t>tags</a:t>
            </a:r>
            <a:r>
              <a:rPr lang="-" sz="1800" b="0" i="0" u="none" strike="noStrike" kern="1200" cap="none" spc="0" baseline="0">
                <a:solidFill>
                  <a:srgbClr val="666600"/>
                </a:solidFill>
                <a:uFillTx/>
                <a:latin typeface="Nunito" pitchFamily="2"/>
              </a:rPr>
              <a:t>:</a:t>
            </a:r>
            <a:r>
              <a:rPr lang="-" sz="1800" b="0" i="0" u="none" strike="noStrike" kern="1200" cap="none" spc="0" baseline="0">
                <a:solidFill>
                  <a:srgbClr val="000000"/>
                </a:solidFill>
                <a:uFillTx/>
                <a:latin typeface="Nunito" pitchFamily="2"/>
              </a:rPr>
              <a:t> </a:t>
            </a:r>
            <a:r>
              <a:rPr lang="-" sz="1800" b="0" i="0" u="none" strike="noStrike" kern="1200" cap="none" spc="0" baseline="0">
                <a:solidFill>
                  <a:srgbClr val="666600"/>
                </a:solidFill>
                <a:uFillTx/>
                <a:latin typeface="Nunito" pitchFamily="2"/>
              </a:rPr>
              <a:t>[</a:t>
            </a:r>
            <a:r>
              <a:rPr lang="-" sz="1800" b="0" i="0" u="none" strike="noStrike" kern="1200" cap="none" spc="0" baseline="0">
                <a:solidFill>
                  <a:srgbClr val="008800"/>
                </a:solidFill>
                <a:uFillTx/>
                <a:latin typeface="Nunito" pitchFamily="2"/>
              </a:rPr>
              <a:t>'mongodb'</a:t>
            </a:r>
            <a:r>
              <a:rPr lang="-" sz="1800" b="0" i="0" u="none" strike="noStrike" kern="1200" cap="none" spc="0" baseline="0">
                <a:solidFill>
                  <a:srgbClr val="666600"/>
                </a:solidFill>
                <a:uFillTx/>
                <a:latin typeface="Nunito" pitchFamily="2"/>
              </a:rPr>
              <a:t>,</a:t>
            </a:r>
            <a:r>
              <a:rPr lang="-" sz="1800" b="0" i="0" u="none" strike="noStrike" kern="1200" cap="none" spc="0" baseline="0">
                <a:solidFill>
                  <a:srgbClr val="000000"/>
                </a:solidFill>
                <a:uFillTx/>
                <a:latin typeface="Nunito" pitchFamily="2"/>
              </a:rPr>
              <a:t> </a:t>
            </a:r>
            <a:r>
              <a:rPr lang="-" sz="1800" b="0" i="0" u="none" strike="noStrike" kern="1200" cap="none" spc="0" baseline="0">
                <a:solidFill>
                  <a:srgbClr val="008800"/>
                </a:solidFill>
                <a:uFillTx/>
                <a:latin typeface="Nunito" pitchFamily="2"/>
              </a:rPr>
              <a:t>'database'</a:t>
            </a:r>
            <a:r>
              <a:rPr lang="-" sz="1800" b="0" i="0" u="none" strike="noStrike" kern="1200" cap="none" spc="0" baseline="0">
                <a:solidFill>
                  <a:srgbClr val="666600"/>
                </a:solidFill>
                <a:uFillTx/>
                <a:latin typeface="Nunito" pitchFamily="2"/>
              </a:rPr>
              <a:t>,</a:t>
            </a:r>
            <a:r>
              <a:rPr lang="-" sz="1800" b="0" i="0" u="none" strike="noStrike" kern="1200" cap="none" spc="0" baseline="0">
                <a:solidFill>
                  <a:srgbClr val="000000"/>
                </a:solidFill>
                <a:uFillTx/>
                <a:latin typeface="Nunito" pitchFamily="2"/>
              </a:rPr>
              <a:t> </a:t>
            </a:r>
            <a:r>
              <a:rPr lang="-" sz="1800" b="0" i="0" u="none" strike="noStrike" kern="1200" cap="none" spc="0" baseline="0">
                <a:solidFill>
                  <a:srgbClr val="008800"/>
                </a:solidFill>
                <a:uFillTx/>
                <a:latin typeface="Nunito" pitchFamily="2"/>
              </a:rPr>
              <a:t>'NoSQL’</a:t>
            </a:r>
            <a:r>
              <a:rPr lang="-" sz="1800" b="0" i="0" u="none" strike="noStrike" kern="1200" cap="none" spc="0" baseline="0">
                <a:solidFill>
                  <a:srgbClr val="666600"/>
                </a:solidFill>
                <a:uFillTx/>
                <a:latin typeface="Nunito" pitchFamily="2"/>
              </a:rPr>
              <a:t>],</a:t>
            </a:r>
            <a:r>
              <a:rPr lang="-" sz="1800" b="0" i="0" u="none" strike="noStrike" kern="1200" cap="none" spc="0" baseline="0">
                <a:solidFill>
                  <a:srgbClr val="000000"/>
                </a:solidFill>
                <a:uFillTx/>
                <a:latin typeface="Nunito" pitchFamily="2"/>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 sz="1800" b="1" i="0" u="none" strike="noStrike" kern="1200" cap="none" spc="0" baseline="0">
                <a:solidFill>
                  <a:srgbClr val="44546A"/>
                </a:solidFill>
                <a:uFillTx/>
                <a:latin typeface="Nunito" pitchFamily="2"/>
              </a:rPr>
              <a:t>likes</a:t>
            </a:r>
            <a:r>
              <a:rPr lang="-" sz="1800" b="0" i="0" u="none" strike="noStrike" kern="1200" cap="none" spc="0" baseline="0">
                <a:solidFill>
                  <a:srgbClr val="666600"/>
                </a:solidFill>
                <a:uFillTx/>
                <a:latin typeface="Nunito" pitchFamily="2"/>
              </a:rPr>
              <a:t>:</a:t>
            </a:r>
            <a:r>
              <a:rPr lang="-" sz="1800" b="0" i="0" u="none" strike="noStrike" kern="1200" cap="none" spc="0" baseline="0">
                <a:solidFill>
                  <a:srgbClr val="000000"/>
                </a:solidFill>
                <a:uFillTx/>
                <a:latin typeface="Nunito" pitchFamily="2"/>
              </a:rPr>
              <a:t> </a:t>
            </a:r>
            <a:r>
              <a:rPr lang="-" sz="1800" b="0" i="0" u="none" strike="noStrike" kern="1200" cap="none" spc="0" baseline="0">
                <a:solidFill>
                  <a:srgbClr val="006666"/>
                </a:solidFill>
                <a:uFillTx/>
                <a:latin typeface="Nunito" pitchFamily="2"/>
              </a:rPr>
              <a:t>100</a:t>
            </a:r>
            <a:r>
              <a:rPr lang="-" sz="1800" b="0" i="0" u="none" strike="noStrike" kern="1200" cap="none" spc="0" baseline="0">
                <a:solidFill>
                  <a:srgbClr val="666600"/>
                </a:solidFill>
                <a:uFillTx/>
                <a:latin typeface="Nunito" pitchFamily="2"/>
              </a:rPr>
              <a:t>,</a:t>
            </a:r>
            <a:r>
              <a:rPr lang="-" sz="1800" b="0" i="0" u="none" strike="noStrike" kern="1200" cap="none" spc="0" baseline="0">
                <a:solidFill>
                  <a:srgbClr val="000000"/>
                </a:solidFill>
                <a:uFillTx/>
                <a:latin typeface="Nunito" pitchFamily="2"/>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 sz="1800" b="1" i="0" u="none" strike="noStrike" kern="1200" cap="none" spc="0" baseline="0">
                <a:solidFill>
                  <a:srgbClr val="44546A"/>
                </a:solidFill>
                <a:uFillTx/>
                <a:latin typeface="Nunito" pitchFamily="2"/>
              </a:rPr>
              <a:t>comments</a:t>
            </a:r>
            <a:r>
              <a:rPr lang="-" sz="1800" b="0" i="0" u="none" strike="noStrike" kern="1200" cap="none" spc="0" baseline="0">
                <a:solidFill>
                  <a:srgbClr val="666600"/>
                </a:solidFill>
                <a:uFillTx/>
                <a:latin typeface="Nunito" pitchFamily="2"/>
              </a:rPr>
              <a:t>:</a:t>
            </a:r>
            <a:r>
              <a:rPr lang="-" sz="1800" b="0" i="0" u="none" strike="noStrike" kern="1200" cap="none" spc="0" baseline="0">
                <a:solidFill>
                  <a:srgbClr val="000000"/>
                </a:solidFill>
                <a:uFillTx/>
                <a:latin typeface="Nunito" pitchFamily="2"/>
              </a:rPr>
              <a:t> </a:t>
            </a:r>
            <a:r>
              <a:rPr lang="-" sz="1800" b="1" i="0" u="none" strike="noStrike" kern="1200" cap="none" spc="0" baseline="0">
                <a:solidFill>
                  <a:srgbClr val="44546A"/>
                </a:solidFill>
                <a:uFillTx/>
                <a:latin typeface="Nunito" pitchFamily="2"/>
              </a:rPr>
              <a:t>[</a:t>
            </a:r>
            <a:r>
              <a:rPr lang="-" sz="1800" b="0" i="0" u="none" strike="noStrike" kern="1200" cap="none" spc="0" baseline="0">
                <a:solidFill>
                  <a:srgbClr val="000000"/>
                </a:solidFill>
                <a:uFillTx/>
                <a:latin typeface="Nunito" pitchFamily="2"/>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000000"/>
                </a:solidFill>
                <a:uFillTx/>
                <a:latin typeface="Nunito" pitchFamily="2"/>
              </a:rPr>
              <a:t>	</a:t>
            </a:r>
            <a:r>
              <a:rPr lang="-" sz="1800" b="0" i="0" u="none" strike="noStrike" kern="1200" cap="none" spc="0" baseline="0">
                <a:solidFill>
                  <a:srgbClr val="666600"/>
                </a:solidFill>
                <a:uFillTx/>
                <a:latin typeface="Nunito" pitchFamily="2"/>
              </a:rPr>
              <a:t>{</a:t>
            </a:r>
            <a:r>
              <a:rPr lang="-" sz="1800" b="0" i="0" u="none" strike="noStrike" kern="1200" cap="none" spc="0" baseline="0">
                <a:solidFill>
                  <a:srgbClr val="000000"/>
                </a:solidFill>
                <a:uFillTx/>
                <a:latin typeface="Nunito" pitchFamily="2"/>
              </a:rPr>
              <a:t> </a:t>
            </a:r>
            <a:r>
              <a:rPr lang="-" sz="1800" b="1" i="0" u="none" strike="noStrike" kern="1200" cap="none" spc="0" baseline="0">
                <a:solidFill>
                  <a:srgbClr val="000000"/>
                </a:solidFill>
                <a:uFillTx/>
                <a:latin typeface="Nunito" pitchFamily="2"/>
              </a:rPr>
              <a:t>user</a:t>
            </a:r>
            <a:r>
              <a:rPr lang="-" sz="1800" b="0" i="0" u="none" strike="noStrike" kern="1200" cap="none" spc="0" baseline="0">
                <a:solidFill>
                  <a:srgbClr val="666600"/>
                </a:solidFill>
                <a:uFillTx/>
                <a:latin typeface="Nunito" pitchFamily="2"/>
              </a:rPr>
              <a:t>:</a:t>
            </a:r>
            <a:r>
              <a:rPr lang="-" sz="1800" b="0" i="0" u="none" strike="noStrike" kern="1200" cap="none" spc="0" baseline="0">
                <a:solidFill>
                  <a:srgbClr val="008800"/>
                </a:solidFill>
                <a:uFillTx/>
                <a:latin typeface="Nunito" pitchFamily="2"/>
              </a:rPr>
              <a:t>'user1'</a:t>
            </a:r>
            <a:r>
              <a:rPr lang="-" sz="1800" b="0" i="0" u="none" strike="noStrike" kern="1200" cap="none" spc="0" baseline="0">
                <a:solidFill>
                  <a:srgbClr val="666600"/>
                </a:solidFill>
                <a:uFillTx/>
                <a:latin typeface="Nunito" pitchFamily="2"/>
              </a:rPr>
              <a:t>,</a:t>
            </a:r>
            <a:r>
              <a:rPr lang="-" sz="1800" b="0" i="0" u="none" strike="noStrike" kern="1200" cap="none" spc="0" baseline="0">
                <a:solidFill>
                  <a:srgbClr val="000000"/>
                </a:solidFill>
                <a:uFillTx/>
                <a:latin typeface="Nunito" pitchFamily="2"/>
              </a:rPr>
              <a:t> </a:t>
            </a:r>
            <a:r>
              <a:rPr lang="-" sz="1800" b="1" i="0" u="none" strike="noStrike" kern="1200" cap="none" spc="0" baseline="0">
                <a:solidFill>
                  <a:srgbClr val="000000"/>
                </a:solidFill>
                <a:uFillTx/>
                <a:latin typeface="Nunito" pitchFamily="2"/>
              </a:rPr>
              <a:t>message</a:t>
            </a:r>
            <a:r>
              <a:rPr lang="-" sz="1800" b="0" i="0" u="none" strike="noStrike" kern="1200" cap="none" spc="0" baseline="0">
                <a:solidFill>
                  <a:srgbClr val="666600"/>
                </a:solidFill>
                <a:uFillTx/>
                <a:latin typeface="Nunito" pitchFamily="2"/>
              </a:rPr>
              <a:t>:</a:t>
            </a:r>
            <a:r>
              <a:rPr lang="-" sz="1800" b="0" i="0" u="none" strike="noStrike" kern="1200" cap="none" spc="0" baseline="0">
                <a:solidFill>
                  <a:srgbClr val="000000"/>
                </a:solidFill>
                <a:uFillTx/>
                <a:latin typeface="Nunito" pitchFamily="2"/>
              </a:rPr>
              <a:t> </a:t>
            </a:r>
            <a:r>
              <a:rPr lang="-" sz="1800" b="0" i="0" u="none" strike="noStrike" kern="1200" cap="none" spc="0" baseline="0">
                <a:solidFill>
                  <a:srgbClr val="008800"/>
                </a:solidFill>
                <a:uFillTx/>
                <a:latin typeface="Nunito" pitchFamily="2"/>
              </a:rPr>
              <a:t>'My first comment'</a:t>
            </a:r>
            <a:r>
              <a:rPr lang="-" sz="1800" b="0" i="0" u="none" strike="noStrike" kern="1200" cap="none" spc="0" baseline="0">
                <a:solidFill>
                  <a:srgbClr val="666600"/>
                </a:solidFill>
                <a:uFillTx/>
                <a:latin typeface="Nunito" pitchFamily="2"/>
              </a:rPr>
              <a:t>,</a:t>
            </a:r>
            <a:r>
              <a:rPr lang="-" sz="1800" b="0" i="0" u="none" strike="noStrike" kern="1200" cap="none" spc="0" baseline="0">
                <a:solidFill>
                  <a:srgbClr val="000000"/>
                </a:solidFill>
                <a:uFillTx/>
                <a:latin typeface="Nunito" pitchFamily="2"/>
              </a:rPr>
              <a:t> </a:t>
            </a:r>
            <a:r>
              <a:rPr lang="-" sz="1800" b="1" i="0" u="none" strike="noStrike" kern="1200" cap="none" spc="0" baseline="0">
                <a:solidFill>
                  <a:srgbClr val="000000"/>
                </a:solidFill>
                <a:uFillTx/>
                <a:latin typeface="Nunito" pitchFamily="2"/>
              </a:rPr>
              <a:t>dateCreated</a:t>
            </a:r>
            <a:r>
              <a:rPr lang="-" sz="1800" b="0" i="0" u="none" strike="noStrike" kern="1200" cap="none" spc="0" baseline="0">
                <a:solidFill>
                  <a:srgbClr val="666600"/>
                </a:solidFill>
                <a:uFillTx/>
                <a:latin typeface="Nunito" pitchFamily="2"/>
              </a:rPr>
              <a:t>:</a:t>
            </a:r>
            <a:r>
              <a:rPr lang="-" sz="1800" b="0" i="0" u="none" strike="noStrike" kern="1200" cap="none" spc="0" baseline="0">
                <a:solidFill>
                  <a:srgbClr val="000000"/>
                </a:solidFill>
                <a:uFillTx/>
                <a:latin typeface="Nunito" pitchFamily="2"/>
              </a:rPr>
              <a:t> </a:t>
            </a:r>
            <a:r>
              <a:rPr lang="-" sz="1800" b="0" i="0" u="none" strike="noStrike" kern="1200" cap="none" spc="0" baseline="0">
                <a:solidFill>
                  <a:srgbClr val="000088"/>
                </a:solidFill>
                <a:uFillTx/>
                <a:latin typeface="Nunito" pitchFamily="2"/>
              </a:rPr>
              <a:t>new</a:t>
            </a:r>
            <a:r>
              <a:rPr lang="-" sz="1800" b="0" i="0" u="none" strike="noStrike" kern="1200" cap="none" spc="0" baseline="0">
                <a:solidFill>
                  <a:srgbClr val="000000"/>
                </a:solidFill>
                <a:uFillTx/>
                <a:latin typeface="Nunito" pitchFamily="2"/>
              </a:rPr>
              <a:t> 	</a:t>
            </a:r>
            <a:r>
              <a:rPr lang="-" sz="1800" b="0" i="0" u="none" strike="noStrike" kern="1200" cap="none" spc="0" baseline="0">
                <a:solidFill>
                  <a:srgbClr val="660066"/>
                </a:solidFill>
                <a:uFillTx/>
                <a:latin typeface="Nunito" pitchFamily="2"/>
              </a:rPr>
              <a:t>Date</a:t>
            </a:r>
            <a:r>
              <a:rPr lang="-" sz="1800" b="0" i="0" u="none" strike="noStrike" kern="1200" cap="none" spc="0" baseline="0">
                <a:solidFill>
                  <a:srgbClr val="666600"/>
                </a:solidFill>
                <a:uFillTx/>
                <a:latin typeface="Nunito" pitchFamily="2"/>
              </a:rPr>
              <a:t>(</a:t>
            </a:r>
            <a:r>
              <a:rPr lang="-" sz="1800" b="0" i="0" u="none" strike="noStrike" kern="1200" cap="none" spc="0" baseline="0">
                <a:solidFill>
                  <a:srgbClr val="006666"/>
                </a:solidFill>
                <a:uFillTx/>
                <a:latin typeface="Nunito" pitchFamily="2"/>
              </a:rPr>
              <a:t>2011</a:t>
            </a:r>
            <a:r>
              <a:rPr lang="-" sz="1800" b="0" i="0" u="none" strike="noStrike" kern="1200" cap="none" spc="0" baseline="0">
                <a:solidFill>
                  <a:srgbClr val="666600"/>
                </a:solidFill>
                <a:uFillTx/>
                <a:latin typeface="Nunito" pitchFamily="2"/>
              </a:rPr>
              <a:t>,</a:t>
            </a:r>
            <a:r>
              <a:rPr lang="-" sz="1800" b="0" i="0" u="none" strike="noStrike" kern="1200" cap="none" spc="0" baseline="0">
                <a:solidFill>
                  <a:srgbClr val="006666"/>
                </a:solidFill>
                <a:uFillTx/>
                <a:latin typeface="Nunito" pitchFamily="2"/>
              </a:rPr>
              <a:t>1</a:t>
            </a:r>
            <a:r>
              <a:rPr lang="-" sz="1800" b="0" i="0" u="none" strike="noStrike" kern="1200" cap="none" spc="0" baseline="0">
                <a:solidFill>
                  <a:srgbClr val="666600"/>
                </a:solidFill>
                <a:uFillTx/>
                <a:latin typeface="Nunito" pitchFamily="2"/>
              </a:rPr>
              <a:t>,</a:t>
            </a:r>
            <a:r>
              <a:rPr lang="-" sz="1800" b="0" i="0" u="none" strike="noStrike" kern="1200" cap="none" spc="0" baseline="0">
                <a:solidFill>
                  <a:srgbClr val="006666"/>
                </a:solidFill>
                <a:uFillTx/>
                <a:latin typeface="Nunito" pitchFamily="2"/>
              </a:rPr>
              <a:t>20</a:t>
            </a:r>
            <a:r>
              <a:rPr lang="-" sz="1800" b="0" i="0" u="none" strike="noStrike" kern="1200" cap="none" spc="0" baseline="0">
                <a:solidFill>
                  <a:srgbClr val="666600"/>
                </a:solidFill>
                <a:uFillTx/>
                <a:latin typeface="Nunito" pitchFamily="2"/>
              </a:rPr>
              <a:t>,</a:t>
            </a:r>
            <a:r>
              <a:rPr lang="-" sz="1800" b="0" i="0" u="none" strike="noStrike" kern="1200" cap="none" spc="0" baseline="0">
                <a:solidFill>
                  <a:srgbClr val="006666"/>
                </a:solidFill>
                <a:uFillTx/>
                <a:latin typeface="Nunito" pitchFamily="2"/>
              </a:rPr>
              <a:t>2</a:t>
            </a:r>
            <a:r>
              <a:rPr lang="-" sz="1800" b="0" i="0" u="none" strike="noStrike" kern="1200" cap="none" spc="0" baseline="0">
                <a:solidFill>
                  <a:srgbClr val="666600"/>
                </a:solidFill>
                <a:uFillTx/>
                <a:latin typeface="Nunito" pitchFamily="2"/>
              </a:rPr>
              <a:t>,</a:t>
            </a:r>
            <a:r>
              <a:rPr lang="-" sz="1800" b="0" i="0" u="none" strike="noStrike" kern="1200" cap="none" spc="0" baseline="0">
                <a:solidFill>
                  <a:srgbClr val="006666"/>
                </a:solidFill>
                <a:uFillTx/>
                <a:latin typeface="Nunito" pitchFamily="2"/>
              </a:rPr>
              <a:t>15</a:t>
            </a:r>
            <a:r>
              <a:rPr lang="-" sz="1800" b="0" i="0" u="none" strike="noStrike" kern="1200" cap="none" spc="0" baseline="0">
                <a:solidFill>
                  <a:srgbClr val="666600"/>
                </a:solidFill>
                <a:uFillTx/>
                <a:latin typeface="Nunito" pitchFamily="2"/>
              </a:rPr>
              <a:t>),</a:t>
            </a:r>
            <a:r>
              <a:rPr lang="-" sz="1800" b="0" i="0" u="none" strike="noStrike" kern="1200" cap="none" spc="0" baseline="0">
                <a:solidFill>
                  <a:srgbClr val="000000"/>
                </a:solidFill>
                <a:uFillTx/>
                <a:latin typeface="Nunito" pitchFamily="2"/>
              </a:rPr>
              <a:t> like</a:t>
            </a:r>
            <a:r>
              <a:rPr lang="-" sz="1800" b="0" i="0" u="none" strike="noStrike" kern="1200" cap="none" spc="0" baseline="0">
                <a:solidFill>
                  <a:srgbClr val="666600"/>
                </a:solidFill>
                <a:uFillTx/>
                <a:latin typeface="Nunito" pitchFamily="2"/>
              </a:rPr>
              <a:t>:</a:t>
            </a:r>
            <a:r>
              <a:rPr lang="-" sz="1800" b="0" i="0" u="none" strike="noStrike" kern="1200" cap="none" spc="0" baseline="0">
                <a:solidFill>
                  <a:srgbClr val="000000"/>
                </a:solidFill>
                <a:uFillTx/>
                <a:latin typeface="Nunito" pitchFamily="2"/>
              </a:rPr>
              <a:t> </a:t>
            </a:r>
            <a:r>
              <a:rPr lang="-" sz="1800" b="0" i="0" u="none" strike="noStrike" kern="1200" cap="none" spc="0" baseline="0">
                <a:solidFill>
                  <a:srgbClr val="006666"/>
                </a:solidFill>
                <a:uFillTx/>
                <a:latin typeface="Nunito" pitchFamily="2"/>
              </a:rPr>
              <a:t>0</a:t>
            </a:r>
            <a:r>
              <a:rPr lang="-" sz="1800" b="0" i="0" u="none" strike="noStrike" kern="1200" cap="none" spc="0" baseline="0">
                <a:solidFill>
                  <a:srgbClr val="000000"/>
                </a:solidFill>
                <a:uFillTx/>
                <a:latin typeface="Nunito" pitchFamily="2"/>
              </a:rPr>
              <a:t> </a:t>
            </a:r>
            <a:r>
              <a:rPr lang="-" sz="1800" b="0" i="0" u="none" strike="noStrike" kern="1200" cap="none" spc="0" baseline="0">
                <a:solidFill>
                  <a:srgbClr val="666600"/>
                </a:solidFill>
                <a:uFillTx/>
                <a:latin typeface="Nunito" pitchFamily="2"/>
              </a:rPr>
              <a:t>},</a:t>
            </a:r>
            <a:r>
              <a:rPr lang="-" sz="1800" b="0" i="0" u="none" strike="noStrike" kern="1200" cap="none" spc="0" baseline="0">
                <a:solidFill>
                  <a:srgbClr val="000000"/>
                </a:solidFill>
                <a:uFillTx/>
                <a:latin typeface="Nunito" pitchFamily="2"/>
              </a:rPr>
              <a:t> </a:t>
            </a:r>
            <a:r>
              <a:rPr lang="-" sz="1800" b="0" i="0" u="none" strike="noStrike" kern="1200" cap="none" spc="0" baseline="0">
                <a:solidFill>
                  <a:srgbClr val="666600"/>
                </a:solidFill>
                <a:uFillTx/>
                <a:latin typeface="Nunito" pitchFamily="2"/>
              </a:rPr>
              <a:t>{</a:t>
            </a:r>
            <a:r>
              <a:rPr lang="-" sz="1800" b="0" i="0" u="none" strike="noStrike" kern="1200" cap="none" spc="0" baseline="0">
                <a:solidFill>
                  <a:srgbClr val="000000"/>
                </a:solidFill>
                <a:uFillTx/>
                <a:latin typeface="Nunito" pitchFamily="2"/>
              </a:rPr>
              <a:t> </a:t>
            </a:r>
            <a:r>
              <a:rPr lang="-" sz="1800" b="1" i="0" u="none" strike="noStrike" kern="1200" cap="none" spc="0" baseline="0">
                <a:solidFill>
                  <a:srgbClr val="000000"/>
                </a:solidFill>
                <a:uFillTx/>
                <a:latin typeface="Nunito" pitchFamily="2"/>
              </a:rPr>
              <a:t>user</a:t>
            </a:r>
            <a:r>
              <a:rPr lang="-" sz="1800" b="0" i="0" u="none" strike="noStrike" kern="1200" cap="none" spc="0" baseline="0">
                <a:solidFill>
                  <a:srgbClr val="666600"/>
                </a:solidFill>
                <a:uFillTx/>
                <a:latin typeface="Nunito" pitchFamily="2"/>
              </a:rPr>
              <a:t>:</a:t>
            </a:r>
            <a:r>
              <a:rPr lang="-" sz="1800" b="0" i="0" u="none" strike="noStrike" kern="1200" cap="none" spc="0" baseline="0">
                <a:solidFill>
                  <a:srgbClr val="008800"/>
                </a:solidFill>
                <a:uFillTx/>
                <a:latin typeface="Nunito" pitchFamily="2"/>
              </a:rPr>
              <a:t>'user2'</a:t>
            </a:r>
            <a:r>
              <a:rPr lang="-" sz="1800" b="0" i="0" u="none" strike="noStrike" kern="1200" cap="none" spc="0" baseline="0">
                <a:solidFill>
                  <a:srgbClr val="666600"/>
                </a:solidFill>
                <a:uFillTx/>
                <a:latin typeface="Nunito" pitchFamily="2"/>
              </a:rPr>
              <a:t>,</a:t>
            </a:r>
            <a:r>
              <a:rPr lang="-" sz="1800" b="0" i="0" u="none" strike="noStrike" kern="1200" cap="none" spc="0" baseline="0">
                <a:solidFill>
                  <a:srgbClr val="000000"/>
                </a:solidFill>
                <a:uFillTx/>
                <a:latin typeface="Nunito" pitchFamily="2"/>
              </a:rPr>
              <a:t> </a:t>
            </a:r>
            <a:r>
              <a:rPr lang="-" sz="1800" b="1" i="0" u="none" strike="noStrike" kern="1200" cap="none" spc="0" baseline="0">
                <a:solidFill>
                  <a:srgbClr val="000000"/>
                </a:solidFill>
                <a:uFillTx/>
                <a:latin typeface="Nunito" pitchFamily="2"/>
              </a:rPr>
              <a:t>message</a:t>
            </a:r>
            <a:r>
              <a:rPr lang="-" sz="1800" b="0" i="0" u="none" strike="noStrike" kern="1200" cap="none" spc="0" baseline="0">
                <a:solidFill>
                  <a:srgbClr val="666600"/>
                </a:solidFill>
                <a:uFillTx/>
                <a:latin typeface="Nunito" pitchFamily="2"/>
              </a:rPr>
              <a:t>:</a:t>
            </a:r>
            <a:r>
              <a:rPr lang="-" sz="1800" b="0" i="0" u="none" strike="noStrike" kern="1200" cap="none" spc="0" baseline="0">
                <a:solidFill>
                  <a:srgbClr val="000000"/>
                </a:solidFill>
                <a:uFillTx/>
                <a:latin typeface="Nunito" pitchFamily="2"/>
              </a:rPr>
              <a:t> </a:t>
            </a:r>
            <a:r>
              <a:rPr lang="-" sz="1800" b="0" i="0" u="none" strike="noStrike" kern="1200" cap="none" spc="0" baseline="0">
                <a:solidFill>
                  <a:srgbClr val="008800"/>
                </a:solidFill>
                <a:uFillTx/>
                <a:latin typeface="Nunito" pitchFamily="2"/>
              </a:rPr>
              <a:t>'My second 	comments'</a:t>
            </a:r>
            <a:r>
              <a:rPr lang="-" sz="1800" b="0" i="0" u="none" strike="noStrike" kern="1200" cap="none" spc="0" baseline="0">
                <a:solidFill>
                  <a:srgbClr val="666600"/>
                </a:solidFill>
                <a:uFillTx/>
                <a:latin typeface="Nunito" pitchFamily="2"/>
              </a:rPr>
              <a:t>,</a:t>
            </a:r>
            <a:r>
              <a:rPr lang="-" sz="1800" b="0" i="0" u="none" strike="noStrike" kern="1200" cap="none" spc="0" baseline="0">
                <a:solidFill>
                  <a:srgbClr val="000000"/>
                </a:solidFill>
                <a:uFillTx/>
                <a:latin typeface="Nunito" pitchFamily="2"/>
              </a:rPr>
              <a:t> </a:t>
            </a:r>
            <a:r>
              <a:rPr lang="-" sz="1800" b="1" i="0" u="none" strike="noStrike" kern="1200" cap="none" spc="0" baseline="0">
                <a:solidFill>
                  <a:srgbClr val="000000"/>
                </a:solidFill>
                <a:uFillTx/>
                <a:latin typeface="Nunito" pitchFamily="2"/>
              </a:rPr>
              <a:t>dateCreated</a:t>
            </a:r>
            <a:r>
              <a:rPr lang="-" sz="1800" b="0" i="0" u="none" strike="noStrike" kern="1200" cap="none" spc="0" baseline="0">
                <a:solidFill>
                  <a:srgbClr val="666600"/>
                </a:solidFill>
                <a:uFillTx/>
                <a:latin typeface="Nunito" pitchFamily="2"/>
              </a:rPr>
              <a:t>:</a:t>
            </a:r>
            <a:r>
              <a:rPr lang="-" sz="1800" b="0" i="0" u="none" strike="noStrike" kern="1200" cap="none" spc="0" baseline="0">
                <a:solidFill>
                  <a:srgbClr val="000000"/>
                </a:solidFill>
                <a:uFillTx/>
                <a:latin typeface="Nunito" pitchFamily="2"/>
              </a:rPr>
              <a:t> </a:t>
            </a:r>
            <a:r>
              <a:rPr lang="-" sz="1800" b="0" i="0" u="none" strike="noStrike" kern="1200" cap="none" spc="0" baseline="0">
                <a:solidFill>
                  <a:srgbClr val="000088"/>
                </a:solidFill>
                <a:uFillTx/>
                <a:latin typeface="Nunito" pitchFamily="2"/>
              </a:rPr>
              <a:t>new</a:t>
            </a:r>
            <a:r>
              <a:rPr lang="-" sz="1800" b="0" i="0" u="none" strike="noStrike" kern="1200" cap="none" spc="0" baseline="0">
                <a:solidFill>
                  <a:srgbClr val="000000"/>
                </a:solidFill>
                <a:uFillTx/>
                <a:latin typeface="Nunito" pitchFamily="2"/>
              </a:rPr>
              <a:t> </a:t>
            </a:r>
            <a:r>
              <a:rPr lang="-" sz="1800" b="0" i="0" u="none" strike="noStrike" kern="1200" cap="none" spc="0" baseline="0">
                <a:solidFill>
                  <a:srgbClr val="660066"/>
                </a:solidFill>
                <a:uFillTx/>
                <a:latin typeface="Nunito" pitchFamily="2"/>
              </a:rPr>
              <a:t>Date</a:t>
            </a:r>
            <a:r>
              <a:rPr lang="-" sz="1800" b="0" i="0" u="none" strike="noStrike" kern="1200" cap="none" spc="0" baseline="0">
                <a:solidFill>
                  <a:srgbClr val="666600"/>
                </a:solidFill>
                <a:uFillTx/>
                <a:latin typeface="Nunito" pitchFamily="2"/>
              </a:rPr>
              <a:t>(</a:t>
            </a:r>
            <a:r>
              <a:rPr lang="-" sz="1800" b="0" i="0" u="none" strike="noStrike" kern="1200" cap="none" spc="0" baseline="0">
                <a:solidFill>
                  <a:srgbClr val="006666"/>
                </a:solidFill>
                <a:uFillTx/>
                <a:latin typeface="Nunito" pitchFamily="2"/>
              </a:rPr>
              <a:t>2011</a:t>
            </a:r>
            <a:r>
              <a:rPr lang="-" sz="1800" b="0" i="0" u="none" strike="noStrike" kern="1200" cap="none" spc="0" baseline="0">
                <a:solidFill>
                  <a:srgbClr val="666600"/>
                </a:solidFill>
                <a:uFillTx/>
                <a:latin typeface="Nunito" pitchFamily="2"/>
              </a:rPr>
              <a:t>,</a:t>
            </a:r>
            <a:r>
              <a:rPr lang="-" sz="1800" b="0" i="0" u="none" strike="noStrike" kern="1200" cap="none" spc="0" baseline="0">
                <a:solidFill>
                  <a:srgbClr val="006666"/>
                </a:solidFill>
                <a:uFillTx/>
                <a:latin typeface="Nunito" pitchFamily="2"/>
              </a:rPr>
              <a:t>1</a:t>
            </a:r>
            <a:r>
              <a:rPr lang="-" sz="1800" b="0" i="0" u="none" strike="noStrike" kern="1200" cap="none" spc="0" baseline="0">
                <a:solidFill>
                  <a:srgbClr val="666600"/>
                </a:solidFill>
                <a:uFillTx/>
                <a:latin typeface="Nunito" pitchFamily="2"/>
              </a:rPr>
              <a:t>,</a:t>
            </a:r>
            <a:r>
              <a:rPr lang="-" sz="1800" b="0" i="0" u="none" strike="noStrike" kern="1200" cap="none" spc="0" baseline="0">
                <a:solidFill>
                  <a:srgbClr val="006666"/>
                </a:solidFill>
                <a:uFillTx/>
                <a:latin typeface="Nunito" pitchFamily="2"/>
              </a:rPr>
              <a:t>25</a:t>
            </a:r>
            <a:r>
              <a:rPr lang="-" sz="1800" b="0" i="0" u="none" strike="noStrike" kern="1200" cap="none" spc="0" baseline="0">
                <a:solidFill>
                  <a:srgbClr val="666600"/>
                </a:solidFill>
                <a:uFillTx/>
                <a:latin typeface="Nunito" pitchFamily="2"/>
              </a:rPr>
              <a:t>,</a:t>
            </a:r>
            <a:r>
              <a:rPr lang="-" sz="1800" b="0" i="0" u="none" strike="noStrike" kern="1200" cap="none" spc="0" baseline="0">
                <a:solidFill>
                  <a:srgbClr val="006666"/>
                </a:solidFill>
                <a:uFillTx/>
                <a:latin typeface="Nunito" pitchFamily="2"/>
              </a:rPr>
              <a:t>7</a:t>
            </a:r>
            <a:r>
              <a:rPr lang="-" sz="1800" b="0" i="0" u="none" strike="noStrike" kern="1200" cap="none" spc="0" baseline="0">
                <a:solidFill>
                  <a:srgbClr val="666600"/>
                </a:solidFill>
                <a:uFillTx/>
                <a:latin typeface="Nunito" pitchFamily="2"/>
              </a:rPr>
              <a:t>,</a:t>
            </a:r>
            <a:r>
              <a:rPr lang="-" sz="1800" b="0" i="0" u="none" strike="noStrike" kern="1200" cap="none" spc="0" baseline="0">
                <a:solidFill>
                  <a:srgbClr val="006666"/>
                </a:solidFill>
                <a:uFillTx/>
                <a:latin typeface="Nunito" pitchFamily="2"/>
              </a:rPr>
              <a:t>45</a:t>
            </a:r>
            <a:r>
              <a:rPr lang="-" sz="1800" b="0" i="0" u="none" strike="noStrike" kern="1200" cap="none" spc="0" baseline="0">
                <a:solidFill>
                  <a:srgbClr val="666600"/>
                </a:solidFill>
                <a:uFillTx/>
                <a:latin typeface="Nunito" pitchFamily="2"/>
              </a:rPr>
              <a:t>),</a:t>
            </a:r>
            <a:r>
              <a:rPr lang="-" sz="1800" b="0" i="0" u="none" strike="noStrike" kern="1200" cap="none" spc="0" baseline="0">
                <a:solidFill>
                  <a:srgbClr val="000000"/>
                </a:solidFill>
                <a:uFillTx/>
                <a:latin typeface="Nunito" pitchFamily="2"/>
              </a:rPr>
              <a:t> </a:t>
            </a:r>
            <a:r>
              <a:rPr lang="-" sz="1800" b="1" i="0" u="none" strike="noStrike" kern="1200" cap="none" spc="0" baseline="0">
                <a:solidFill>
                  <a:srgbClr val="000000"/>
                </a:solidFill>
                <a:uFillTx/>
                <a:latin typeface="Nunito" pitchFamily="2"/>
              </a:rPr>
              <a:t>like</a:t>
            </a:r>
            <a:r>
              <a:rPr lang="-" sz="1800" b="0" i="0" u="none" strike="noStrike" kern="1200" cap="none" spc="0" baseline="0">
                <a:solidFill>
                  <a:srgbClr val="666600"/>
                </a:solidFill>
                <a:uFillTx/>
                <a:latin typeface="Nunito" pitchFamily="2"/>
              </a:rPr>
              <a:t>:</a:t>
            </a:r>
            <a:r>
              <a:rPr lang="-" sz="1800" b="0" i="0" u="none" strike="noStrike" kern="1200" cap="none" spc="0" baseline="0">
                <a:solidFill>
                  <a:srgbClr val="000000"/>
                </a:solidFill>
                <a:uFillTx/>
                <a:latin typeface="Nunito" pitchFamily="2"/>
              </a:rPr>
              <a:t> </a:t>
            </a:r>
            <a:r>
              <a:rPr lang="-" sz="1800" b="0" i="0" u="none" strike="noStrike" kern="1200" cap="none" spc="0" baseline="0">
                <a:solidFill>
                  <a:srgbClr val="006666"/>
                </a:solidFill>
                <a:uFillTx/>
                <a:latin typeface="Nunito" pitchFamily="2"/>
              </a:rPr>
              <a:t>5</a:t>
            </a:r>
            <a:r>
              <a:rPr lang="-" sz="1800" b="0" i="0" u="none" strike="noStrike" kern="1200" cap="none" spc="0" baseline="0">
                <a:solidFill>
                  <a:srgbClr val="000000"/>
                </a:solidFill>
                <a:uFillTx/>
                <a:latin typeface="Nunito" pitchFamily="2"/>
              </a:rPr>
              <a:t> </a:t>
            </a:r>
            <a:r>
              <a:rPr lang="-" sz="1800" b="0" i="0" u="none" strike="noStrike" kern="1200" cap="none" spc="0" baseline="0">
                <a:solidFill>
                  <a:srgbClr val="666600"/>
                </a:solidFill>
                <a:uFillTx/>
                <a:latin typeface="Nunito" pitchFamily="2"/>
              </a:rPr>
              <a:t>}</a:t>
            </a:r>
            <a:r>
              <a:rPr lang="-" sz="1800" b="0" i="0" u="none" strike="noStrike" kern="1200" cap="none" spc="0" baseline="0">
                <a:solidFill>
                  <a:srgbClr val="000000"/>
                </a:solidFill>
                <a:uFillTx/>
                <a:latin typeface="Nunito" pitchFamily="2"/>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 sz="1800" b="1" i="0" u="none" strike="noStrike" kern="1200" cap="none" spc="0" baseline="0">
                <a:solidFill>
                  <a:srgbClr val="666600"/>
                </a:solidFill>
                <a:uFillTx/>
                <a:latin typeface="Nunito" pitchFamily="2"/>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000000"/>
                </a:solidFill>
                <a:uFillTx/>
                <a:latin typeface="Nunito" pitchFamily="2"/>
              </a:rPr>
              <a:t> </a:t>
            </a:r>
            <a:r>
              <a:rPr lang="-" sz="1800" b="0" i="0" u="none" strike="noStrike" kern="1200" cap="none" spc="0" baseline="0">
                <a:solidFill>
                  <a:srgbClr val="666600"/>
                </a:solidFill>
                <a:uFillTx/>
                <a:latin typeface="Nunito" pitchFamily="2"/>
              </a:rPr>
              <a:t>}</a:t>
            </a:r>
            <a:r>
              <a:rPr lang="-" sz="800" b="0" i="0" u="none" strike="noStrike" kern="1200" cap="none" spc="0" baseline="0">
                <a:solidFill>
                  <a:srgbClr val="000000"/>
                </a:solidFill>
                <a:uFillTx/>
                <a:latin typeface="Nunito" pitchFamily="2"/>
              </a:rPr>
              <a:t> </a:t>
            </a:r>
            <a:endParaRPr lang="-" sz="4000" b="0" i="0" u="none" strike="noStrike" kern="1200" cap="none" spc="0" baseline="0">
              <a:solidFill>
                <a:srgbClr val="000000"/>
              </a:solidFill>
              <a:uFillTx/>
              <a:latin typeface="Nunito" pitchFamily="2"/>
            </a:endParaRPr>
          </a:p>
        </p:txBody>
      </p:sp>
      <p:sp>
        <p:nvSpPr>
          <p:cNvPr id="8" name="Rectangle 1">
            <a:extLst>
              <a:ext uri="{FF2B5EF4-FFF2-40B4-BE49-F238E27FC236}">
                <a16:creationId xmlns:a16="http://schemas.microsoft.com/office/drawing/2014/main" id="{4D8281BB-B25B-3AB7-F0C9-A426ADBE61A7}"/>
              </a:ext>
            </a:extLst>
          </p:cNvPr>
          <p:cNvSpPr/>
          <p:nvPr/>
        </p:nvSpPr>
        <p:spPr>
          <a:xfrm>
            <a:off x="0" y="43936"/>
            <a:ext cx="184727" cy="369335"/>
          </a:xfrm>
          <a:prstGeom prst="rect">
            <a:avLst/>
          </a:prstGeom>
          <a:solidFill>
            <a:srgbClr val="EEEEEE"/>
          </a:solidFill>
          <a:ln cap="flat">
            <a:noFill/>
            <a:prstDash val="solid"/>
          </a:ln>
        </p:spPr>
        <p:txBody>
          <a:bodyPr vert="horz" wrap="none" lIns="91440" tIns="45720" rIns="91440" bIns="45720" anchor="ctr" anchorCtr="0" compatLnSpc="1">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1800" b="0" i="0" u="none" strike="noStrike" kern="1200" cap="none" spc="0" baseline="0">
              <a:solidFill>
                <a:srgbClr val="000000"/>
              </a:solidFill>
              <a:uFillTx/>
              <a:latin typeface="Arial" pitchFamily="34"/>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27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20F1A-82E8-699F-3B3D-667C337C11EF}"/>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D643F088-BCC6-9E9B-439D-20F55BA5431E}"/>
              </a:ext>
            </a:extLst>
          </p:cNvPr>
          <p:cNvCxnSpPr/>
          <p:nvPr/>
        </p:nvCxnSpPr>
        <p:spPr>
          <a:xfrm>
            <a:off x="4153908" y="2196617"/>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41A7E967-43A7-323F-BC2A-5A23B8600E31}"/>
              </a:ext>
            </a:extLst>
          </p:cNvPr>
          <p:cNvCxnSpPr/>
          <p:nvPr/>
        </p:nvCxnSpPr>
        <p:spPr>
          <a:xfrm>
            <a:off x="4153908" y="4705941"/>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F50C4B42-9B5D-1620-15D0-AB2328C2726B}"/>
              </a:ext>
            </a:extLst>
          </p:cNvPr>
          <p:cNvSpPr/>
          <p:nvPr/>
        </p:nvSpPr>
        <p:spPr>
          <a:xfrm>
            <a:off x="486305" y="3429000"/>
            <a:ext cx="3384258"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NOSQL</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A544FC1C-59B8-2C54-91FA-09EC0CD56CD3}"/>
              </a:ext>
            </a:extLst>
          </p:cNvPr>
          <p:cNvSpPr txBox="1"/>
          <p:nvPr/>
        </p:nvSpPr>
        <p:spPr>
          <a:xfrm>
            <a:off x="4153908" y="1653564"/>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MongoDB Relationships </a:t>
            </a:r>
            <a:endParaRPr lang="-" sz="2000" b="1" i="0" u="none" strike="noStrike" kern="1200" cap="none" spc="0" baseline="0">
              <a:solidFill>
                <a:srgbClr val="C55A11"/>
              </a:solidFill>
              <a:uFillTx/>
              <a:latin typeface="Nunito" pitchFamily="2"/>
            </a:endParaRPr>
          </a:p>
        </p:txBody>
      </p:sp>
      <p:sp>
        <p:nvSpPr>
          <p:cNvPr id="7" name="TextBox 7">
            <a:extLst>
              <a:ext uri="{FF2B5EF4-FFF2-40B4-BE49-F238E27FC236}">
                <a16:creationId xmlns:a16="http://schemas.microsoft.com/office/drawing/2014/main" id="{962FADE5-6156-DFED-F7AF-73107214AAB1}"/>
              </a:ext>
            </a:extLst>
          </p:cNvPr>
          <p:cNvSpPr txBox="1"/>
          <p:nvPr/>
        </p:nvSpPr>
        <p:spPr>
          <a:xfrm>
            <a:off x="4153908" y="2413339"/>
            <a:ext cx="7112797" cy="2031321"/>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Nunito" pitchFamily="2"/>
              </a:rPr>
              <a:t>Relationships</a:t>
            </a:r>
            <a:r>
              <a:rPr lang="en-US" sz="1800" b="0" i="0" u="none" strike="noStrike" kern="1200" cap="none" spc="0" baseline="0">
                <a:solidFill>
                  <a:srgbClr val="000000"/>
                </a:solidFill>
                <a:uFillTx/>
                <a:latin typeface="Nunito" pitchFamily="2"/>
              </a:rPr>
              <a:t> in MongoDB represent how various documents are logically related to each other.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Nunito" pitchFamily="2"/>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Nunito" pitchFamily="2"/>
              </a:rPr>
              <a:t>Relationships</a:t>
            </a:r>
            <a:r>
              <a:rPr lang="en-US" sz="1800" b="0" i="0" u="none" strike="noStrike" kern="1200" cap="none" spc="0" baseline="0">
                <a:solidFill>
                  <a:srgbClr val="000000"/>
                </a:solidFill>
                <a:uFillTx/>
                <a:latin typeface="Nunito" pitchFamily="2"/>
              </a:rPr>
              <a:t> can be modeled via Embedded and Referenced approaches.</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1" i="0" u="none" strike="noStrike" kern="1200" cap="none" spc="0" baseline="0">
              <a:solidFill>
                <a:srgbClr val="000000"/>
              </a:solidFill>
              <a:uFillTx/>
              <a:latin typeface="Nunito" pitchFamily="2"/>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Nunito" pitchFamily="2"/>
              </a:rPr>
              <a:t>Relationships</a:t>
            </a:r>
            <a:r>
              <a:rPr lang="en-US" sz="1800" b="0" i="0" u="none" strike="noStrike" kern="1200" cap="none" spc="0" baseline="0">
                <a:solidFill>
                  <a:srgbClr val="000000"/>
                </a:solidFill>
                <a:uFillTx/>
                <a:latin typeface="Nunito" pitchFamily="2"/>
              </a:rPr>
              <a:t> can be either </a:t>
            </a:r>
            <a:r>
              <a:rPr lang="en-US" sz="1800" b="1" i="0" u="none" strike="noStrike" kern="1200" cap="none" spc="0" baseline="0">
                <a:solidFill>
                  <a:srgbClr val="000000"/>
                </a:solidFill>
                <a:uFillTx/>
                <a:latin typeface="Nunito" pitchFamily="2"/>
              </a:rPr>
              <a:t>1:1</a:t>
            </a:r>
            <a:r>
              <a:rPr lang="en-US" sz="1800" b="0" i="0" u="none" strike="noStrike" kern="1200" cap="none" spc="0" baseline="0">
                <a:solidFill>
                  <a:srgbClr val="000000"/>
                </a:solidFill>
                <a:uFillTx/>
                <a:latin typeface="Nunito" pitchFamily="2"/>
              </a:rPr>
              <a:t>, </a:t>
            </a:r>
            <a:r>
              <a:rPr lang="en-US" sz="1800" b="1" i="0" u="none" strike="noStrike" kern="1200" cap="none" spc="0" baseline="0">
                <a:solidFill>
                  <a:srgbClr val="000000"/>
                </a:solidFill>
                <a:uFillTx/>
                <a:latin typeface="Nunito" pitchFamily="2"/>
              </a:rPr>
              <a:t>1:N</a:t>
            </a:r>
            <a:r>
              <a:rPr lang="en-US" sz="1800" b="0" i="0" u="none" strike="noStrike" kern="1200" cap="none" spc="0" baseline="0">
                <a:solidFill>
                  <a:srgbClr val="000000"/>
                </a:solidFill>
                <a:uFillTx/>
                <a:latin typeface="Nunito" pitchFamily="2"/>
              </a:rPr>
              <a:t>, </a:t>
            </a:r>
            <a:r>
              <a:rPr lang="en-US" sz="1800" b="1" i="0" u="none" strike="noStrike" kern="1200" cap="none" spc="0" baseline="0">
                <a:solidFill>
                  <a:srgbClr val="000000"/>
                </a:solidFill>
                <a:uFillTx/>
                <a:latin typeface="Nunito" pitchFamily="2"/>
              </a:rPr>
              <a:t>N:1 </a:t>
            </a:r>
            <a:r>
              <a:rPr lang="en-US" sz="1800" b="0" i="0" u="none" strike="noStrike" kern="1200" cap="none" spc="0" baseline="0">
                <a:solidFill>
                  <a:srgbClr val="000000"/>
                </a:solidFill>
                <a:uFillTx/>
                <a:latin typeface="Nunito" pitchFamily="2"/>
              </a:rPr>
              <a:t>or </a:t>
            </a:r>
            <a:r>
              <a:rPr lang="en-US" sz="1800" b="1" i="0" u="none" strike="noStrike" kern="1200" cap="none" spc="0" baseline="0">
                <a:solidFill>
                  <a:srgbClr val="000000"/>
                </a:solidFill>
                <a:uFillTx/>
                <a:latin typeface="Nunito" pitchFamily="2"/>
              </a:rPr>
              <a:t>N:N</a:t>
            </a:r>
            <a:r>
              <a:rPr lang="en-US" sz="1800" b="0" i="0" u="none" strike="noStrike" kern="1200" cap="none" spc="0" baseline="0">
                <a:solidFill>
                  <a:srgbClr val="000000"/>
                </a:solidFill>
                <a:uFillTx/>
                <a:latin typeface="Nunito" pitchFamily="2"/>
              </a:rPr>
              <a:t>.</a:t>
            </a:r>
            <a:endParaRPr lang="-" sz="1800" b="0" i="0" u="none" strike="noStrike" kern="1200" cap="none" spc="0" baseline="0">
              <a:solidFill>
                <a:srgbClr val="000000"/>
              </a:solidFill>
              <a:uFillTx/>
              <a:latin typeface="Nunito" pitchFamily="2"/>
            </a:endParaRPr>
          </a:p>
        </p:txBody>
      </p:sp>
      <p:sp>
        <p:nvSpPr>
          <p:cNvPr id="8" name="Rectangle 1">
            <a:extLst>
              <a:ext uri="{FF2B5EF4-FFF2-40B4-BE49-F238E27FC236}">
                <a16:creationId xmlns:a16="http://schemas.microsoft.com/office/drawing/2014/main" id="{EC807E27-088E-98E7-190F-F9291DECAA97}"/>
              </a:ext>
            </a:extLst>
          </p:cNvPr>
          <p:cNvSpPr/>
          <p:nvPr/>
        </p:nvSpPr>
        <p:spPr>
          <a:xfrm>
            <a:off x="0" y="43936"/>
            <a:ext cx="184727" cy="369335"/>
          </a:xfrm>
          <a:prstGeom prst="rect">
            <a:avLst/>
          </a:prstGeom>
          <a:solidFill>
            <a:srgbClr val="EEEEEE"/>
          </a:solidFill>
          <a:ln cap="flat">
            <a:noFill/>
            <a:prstDash val="solid"/>
          </a:ln>
        </p:spPr>
        <p:txBody>
          <a:bodyPr vert="horz" wrap="none" lIns="91440" tIns="45720" rIns="91440" bIns="45720" anchor="ctr" anchorCtr="0" compatLnSpc="1">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1800" b="0" i="0" u="none" strike="noStrike" kern="1200" cap="none" spc="0" baseline="0">
              <a:solidFill>
                <a:srgbClr val="000000"/>
              </a:solidFill>
              <a:uFillTx/>
              <a:latin typeface="Arial" pitchFamily="34"/>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29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A77F-FB66-EFEA-BF9A-8215B2C1A1F0}"/>
              </a:ext>
            </a:extLst>
          </p:cNvPr>
          <p:cNvSpPr txBox="1">
            <a:spLocks noGrp="1"/>
          </p:cNvSpPr>
          <p:nvPr>
            <p:ph type="title"/>
          </p:nvPr>
        </p:nvSpPr>
        <p:spPr>
          <a:xfrm>
            <a:off x="486305" y="589559"/>
            <a:ext cx="3363977" cy="1607058"/>
          </a:xfrm>
          <a:ln w="19046">
            <a:solidFill>
              <a:srgbClr val="000000"/>
            </a:solidFill>
            <a:prstDash val="solid"/>
          </a:ln>
          <a:effectLst>
            <a:outerShdw dist="19046" dir="5400000" algn="tl">
              <a:srgbClr val="000000">
                <a:alpha val="63000"/>
              </a:srgbClr>
            </a:outerShdw>
          </a:effectLst>
        </p:spPr>
        <p:txBody>
          <a:bodyPr anchorCtr="1"/>
          <a:lstStyle/>
          <a:p>
            <a:pPr lvl="0" algn="ctr"/>
            <a:r>
              <a:rPr lang="en-US" sz="2800"/>
              <a:t>Spring</a:t>
            </a:r>
          </a:p>
        </p:txBody>
      </p:sp>
      <p:cxnSp>
        <p:nvCxnSpPr>
          <p:cNvPr id="3" name="Straight Connector 9">
            <a:extLst>
              <a:ext uri="{FF2B5EF4-FFF2-40B4-BE49-F238E27FC236}">
                <a16:creationId xmlns:a16="http://schemas.microsoft.com/office/drawing/2014/main" id="{E08BA726-62FB-C5F3-89F2-68CEF4732A9B}"/>
              </a:ext>
            </a:extLst>
          </p:cNvPr>
          <p:cNvCxnSpPr/>
          <p:nvPr/>
        </p:nvCxnSpPr>
        <p:spPr>
          <a:xfrm>
            <a:off x="4153908" y="2196617"/>
            <a:ext cx="7112798" cy="0"/>
          </a:xfrm>
          <a:prstGeom prst="straightConnector1">
            <a:avLst/>
          </a:prstGeom>
          <a:noFill/>
          <a:ln w="6345" cap="flat">
            <a:solidFill>
              <a:srgbClr val="4472C4"/>
            </a:solidFill>
            <a:prstDash val="solid"/>
            <a:miter/>
          </a:ln>
        </p:spPr>
      </p:cxnSp>
      <p:cxnSp>
        <p:nvCxnSpPr>
          <p:cNvPr id="4" name="Straight Connector 12">
            <a:extLst>
              <a:ext uri="{FF2B5EF4-FFF2-40B4-BE49-F238E27FC236}">
                <a16:creationId xmlns:a16="http://schemas.microsoft.com/office/drawing/2014/main" id="{7D7EA0E8-D4C2-6CD8-9FDF-5A5CDB6310BD}"/>
              </a:ext>
            </a:extLst>
          </p:cNvPr>
          <p:cNvCxnSpPr/>
          <p:nvPr/>
        </p:nvCxnSpPr>
        <p:spPr>
          <a:xfrm>
            <a:off x="4153908" y="4705941"/>
            <a:ext cx="7112798" cy="0"/>
          </a:xfrm>
          <a:prstGeom prst="straightConnector1">
            <a:avLst/>
          </a:prstGeom>
          <a:noFill/>
          <a:ln w="6345" cap="flat">
            <a:solidFill>
              <a:srgbClr val="4472C4"/>
            </a:solidFill>
            <a:prstDash val="solid"/>
            <a:miter/>
          </a:ln>
        </p:spPr>
      </p:cxnSp>
      <p:sp>
        <p:nvSpPr>
          <p:cNvPr id="5" name="Rectangle 4">
            <a:extLst>
              <a:ext uri="{FF2B5EF4-FFF2-40B4-BE49-F238E27FC236}">
                <a16:creationId xmlns:a16="http://schemas.microsoft.com/office/drawing/2014/main" id="{5080A278-0D93-BFC0-9660-50674A703C70}"/>
              </a:ext>
            </a:extLst>
          </p:cNvPr>
          <p:cNvSpPr/>
          <p:nvPr/>
        </p:nvSpPr>
        <p:spPr>
          <a:xfrm>
            <a:off x="486305" y="3429000"/>
            <a:ext cx="3384258" cy="584777"/>
          </a:xfrm>
          <a:prstGeom prst="rect">
            <a:avLst/>
          </a:prstGeom>
          <a:noFill/>
          <a:ln w="9528" cap="flat">
            <a:solidFill>
              <a:srgbClr val="C55A11"/>
            </a:solidFill>
            <a:prstDash val="solid"/>
            <a:miter/>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a:solidFill>
                  <a:srgbClr val="000000"/>
                </a:solidFill>
                <a:uFillTx/>
                <a:latin typeface="Calibri"/>
              </a:rPr>
              <a:t>Spring Data NOSQL</a:t>
            </a:r>
            <a:endParaRPr lang="en-US" sz="3200" b="0" i="0" u="none" strike="noStrike" kern="1200" cap="none" spc="0" baseline="0">
              <a:solidFill>
                <a:srgbClr val="000000"/>
              </a:solidFill>
              <a:uFillTx/>
              <a:latin typeface="Calibri"/>
            </a:endParaRPr>
          </a:p>
        </p:txBody>
      </p:sp>
      <p:sp>
        <p:nvSpPr>
          <p:cNvPr id="6" name="TextBox 8">
            <a:extLst>
              <a:ext uri="{FF2B5EF4-FFF2-40B4-BE49-F238E27FC236}">
                <a16:creationId xmlns:a16="http://schemas.microsoft.com/office/drawing/2014/main" id="{FFA8CEAF-08E1-C5F2-6F9D-9BE1663AB520}"/>
              </a:ext>
            </a:extLst>
          </p:cNvPr>
          <p:cNvSpPr txBox="1"/>
          <p:nvPr/>
        </p:nvSpPr>
        <p:spPr>
          <a:xfrm>
            <a:off x="4153908" y="1653564"/>
            <a:ext cx="609600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C55A11"/>
                </a:solidFill>
                <a:uFillTx/>
                <a:latin typeface="Nunito" pitchFamily="2"/>
              </a:rPr>
              <a:t>MongoDB Relationships </a:t>
            </a:r>
            <a:endParaRPr lang="-" sz="2000" b="1" i="0" u="none" strike="noStrike" kern="1200" cap="none" spc="0" baseline="0">
              <a:solidFill>
                <a:srgbClr val="C55A11"/>
              </a:solidFill>
              <a:uFillTx/>
              <a:latin typeface="Nunito" pitchFamily="2"/>
            </a:endParaRPr>
          </a:p>
        </p:txBody>
      </p:sp>
      <p:sp>
        <p:nvSpPr>
          <p:cNvPr id="7" name="TextBox 7">
            <a:extLst>
              <a:ext uri="{FF2B5EF4-FFF2-40B4-BE49-F238E27FC236}">
                <a16:creationId xmlns:a16="http://schemas.microsoft.com/office/drawing/2014/main" id="{CEAC8C64-17E2-E4D6-EE75-E8415396949D}"/>
              </a:ext>
            </a:extLst>
          </p:cNvPr>
          <p:cNvSpPr txBox="1"/>
          <p:nvPr/>
        </p:nvSpPr>
        <p:spPr>
          <a:xfrm>
            <a:off x="4153908" y="2413339"/>
            <a:ext cx="6647441" cy="92333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800" b="0" i="0" u="none" strike="noStrike" kern="1200" cap="none" spc="0" baseline="0">
                <a:solidFill>
                  <a:srgbClr val="666600"/>
                </a:solidFill>
                <a:uFillTx/>
                <a:latin typeface="Courier New" pitchFamily="49"/>
                <a:cs typeface="Courier New" pitchFamily="49"/>
              </a:rPr>
              <a:t>{</a:t>
            </a:r>
            <a:r>
              <a:rPr lang="-" sz="1800" b="0" i="0" u="none" strike="noStrike" kern="1200" cap="none" spc="0" baseline="0">
                <a:solidFill>
                  <a:srgbClr val="000000"/>
                </a:solidFill>
                <a:uFillTx/>
                <a:latin typeface="Courier New" pitchFamily="49"/>
                <a:cs typeface="Courier New" pitchFamily="49"/>
              </a:rPr>
              <a:t> </a:t>
            </a:r>
            <a:r>
              <a:rPr lang="-" sz="1800" b="1" i="0" u="none" strike="noStrike" kern="1200" cap="none" spc="0" baseline="0">
                <a:solidFill>
                  <a:srgbClr val="C00000"/>
                </a:solidFill>
                <a:uFillTx/>
                <a:latin typeface="Courier New" pitchFamily="49"/>
                <a:cs typeface="Courier New" pitchFamily="49"/>
              </a:rPr>
              <a:t>"_id</a:t>
            </a:r>
            <a:r>
              <a:rPr lang="-" sz="1800" b="0" i="0" u="none" strike="noStrike" kern="1200" cap="none" spc="0" baseline="0">
                <a:solidFill>
                  <a:srgbClr val="008800"/>
                </a:solidFill>
                <a:uFillTx/>
                <a:latin typeface="Courier New" pitchFamily="49"/>
                <a:cs typeface="Courier New" pitchFamily="49"/>
              </a:rPr>
              <a:t>"</a:t>
            </a:r>
            <a:r>
              <a:rPr lang="-" sz="1800" b="0" i="0" u="none" strike="noStrike" kern="1200" cap="none" spc="0" baseline="0">
                <a:solidFill>
                  <a:srgbClr val="666600"/>
                </a:solidFill>
                <a:uFillTx/>
                <a:latin typeface="Courier New" pitchFamily="49"/>
                <a:cs typeface="Courier New" pitchFamily="49"/>
              </a:rPr>
              <a:t>:</a:t>
            </a:r>
            <a:r>
              <a:rPr lang="-" sz="1800" b="0" i="0" u="none" strike="noStrike" kern="1200" cap="none" spc="0" baseline="0">
                <a:solidFill>
                  <a:srgbClr val="660066"/>
                </a:solidFill>
                <a:uFillTx/>
                <a:latin typeface="Courier New" pitchFamily="49"/>
                <a:cs typeface="Courier New" pitchFamily="49"/>
              </a:rPr>
              <a:t>ObjectId</a:t>
            </a:r>
            <a:r>
              <a:rPr lang="-" sz="1800" b="0" i="0" u="none" strike="noStrike" kern="1200" cap="none" spc="0" baseline="0">
                <a:solidFill>
                  <a:srgbClr val="666600"/>
                </a:solidFill>
                <a:uFillTx/>
                <a:latin typeface="Courier New" pitchFamily="49"/>
                <a:cs typeface="Courier New" pitchFamily="49"/>
              </a:rPr>
              <a:t>(</a:t>
            </a:r>
            <a:r>
              <a:rPr lang="-" sz="1800" b="0" i="0" u="none" strike="noStrike" kern="1200" cap="none" spc="0" baseline="0">
                <a:solidFill>
                  <a:srgbClr val="008800"/>
                </a:solidFill>
                <a:uFillTx/>
                <a:latin typeface="Courier New" pitchFamily="49"/>
                <a:cs typeface="Courier New" pitchFamily="49"/>
              </a:rPr>
              <a:t>"52ffc33cd85242f436000001"</a:t>
            </a:r>
            <a:r>
              <a:rPr lang="-" sz="1800" b="0" i="0" u="none" strike="noStrike" kern="1200" cap="none" spc="0" baseline="0">
                <a:solidFill>
                  <a:srgbClr val="666600"/>
                </a:solidFill>
                <a:uFillTx/>
                <a:latin typeface="Courier New" pitchFamily="49"/>
                <a:cs typeface="Courier New" pitchFamily="49"/>
              </a:rPr>
              <a:t>),</a:t>
            </a:r>
            <a:r>
              <a:rPr lang="-" sz="1800" b="0" i="0" u="none" strike="noStrike" kern="1200" cap="none" spc="0" baseline="0">
                <a:solidFill>
                  <a:srgbClr val="000000"/>
                </a:solidFill>
                <a:uFillTx/>
                <a:latin typeface="Courier New" pitchFamily="49"/>
                <a:cs typeface="Courier New" pitchFamily="49"/>
              </a:rPr>
              <a:t>     </a:t>
            </a:r>
            <a:r>
              <a:rPr lang="-" sz="1800" b="0" i="0" u="none" strike="noStrike" kern="1200" cap="none" spc="0" baseline="0">
                <a:solidFill>
                  <a:srgbClr val="C00000"/>
                </a:solidFill>
                <a:uFillTx/>
                <a:latin typeface="Courier New" pitchFamily="49"/>
                <a:cs typeface="Courier New" pitchFamily="49"/>
              </a:rPr>
              <a:t>"name": </a:t>
            </a:r>
            <a:r>
              <a:rPr lang="-" sz="1800" b="0" i="0" u="none" strike="noStrike" kern="1200" cap="none" spc="0" baseline="0">
                <a:solidFill>
                  <a:srgbClr val="008800"/>
                </a:solidFill>
                <a:uFillTx/>
                <a:latin typeface="Courier New" pitchFamily="49"/>
                <a:cs typeface="Courier New" pitchFamily="49"/>
              </a:rPr>
              <a:t>"Tom Hanks"</a:t>
            </a:r>
            <a:r>
              <a:rPr lang="-" sz="1800" b="0" i="0" u="none" strike="noStrike" kern="1200" cap="none" spc="0" baseline="0">
                <a:solidFill>
                  <a:srgbClr val="666600"/>
                </a:solidFill>
                <a:uFillTx/>
                <a:latin typeface="Courier New" pitchFamily="49"/>
                <a:cs typeface="Courier New" pitchFamily="49"/>
              </a:rPr>
              <a:t>,</a:t>
            </a:r>
            <a:r>
              <a:rPr lang="-" sz="1800" b="0" i="0" u="none" strike="noStrike" kern="1200" cap="none" spc="0" baseline="0">
                <a:solidFill>
                  <a:srgbClr val="000000"/>
                </a:solidFill>
                <a:uFillTx/>
                <a:latin typeface="Courier New" pitchFamily="49"/>
                <a:cs typeface="Courier New" pitchFamily="49"/>
              </a:rPr>
              <a:t> </a:t>
            </a:r>
            <a:r>
              <a:rPr lang="-" sz="1800" b="1" i="0" u="none" strike="noStrike" kern="1200" cap="none" spc="0" baseline="0">
                <a:solidFill>
                  <a:srgbClr val="C00000"/>
                </a:solidFill>
                <a:uFillTx/>
                <a:latin typeface="Courier New" pitchFamily="49"/>
                <a:cs typeface="Courier New" pitchFamily="49"/>
              </a:rPr>
              <a:t>"contact": </a:t>
            </a:r>
            <a:r>
              <a:rPr lang="-" sz="1800" b="0" i="0" u="none" strike="noStrike" kern="1200" cap="none" spc="0" baseline="0">
                <a:solidFill>
                  <a:srgbClr val="008800"/>
                </a:solidFill>
                <a:uFillTx/>
                <a:latin typeface="Courier New" pitchFamily="49"/>
                <a:cs typeface="Courier New" pitchFamily="49"/>
              </a:rPr>
              <a:t>"987654321"</a:t>
            </a:r>
            <a:r>
              <a:rPr lang="-" sz="1800" b="0" i="0" u="none" strike="noStrike" kern="1200" cap="none" spc="0" baseline="0">
                <a:solidFill>
                  <a:srgbClr val="666600"/>
                </a:solidFill>
                <a:uFillTx/>
                <a:latin typeface="Courier New" pitchFamily="49"/>
                <a:cs typeface="Courier New" pitchFamily="49"/>
              </a:rPr>
              <a:t>,</a:t>
            </a:r>
            <a:r>
              <a:rPr lang="-" sz="1800" b="0" i="0" u="none" strike="noStrike" kern="1200" cap="none" spc="0" baseline="0">
                <a:solidFill>
                  <a:srgbClr val="000000"/>
                </a:solidFill>
                <a:uFillTx/>
                <a:latin typeface="Courier New" pitchFamily="49"/>
                <a:cs typeface="Courier New" pitchFamily="49"/>
              </a:rPr>
              <a:t> </a:t>
            </a:r>
            <a:r>
              <a:rPr lang="-" sz="1800" b="1" i="0" u="none" strike="noStrike" kern="1200" cap="none" spc="0" baseline="0">
                <a:solidFill>
                  <a:srgbClr val="C00000"/>
                </a:solidFill>
                <a:uFillTx/>
                <a:latin typeface="Courier New" pitchFamily="49"/>
                <a:cs typeface="Courier New" pitchFamily="49"/>
              </a:rPr>
              <a:t>"dob": </a:t>
            </a:r>
            <a:r>
              <a:rPr lang="-" sz="1800" b="0" i="0" u="none" strike="noStrike" kern="1200" cap="none" spc="0" baseline="0">
                <a:solidFill>
                  <a:srgbClr val="008800"/>
                </a:solidFill>
                <a:uFillTx/>
                <a:latin typeface="Courier New" pitchFamily="49"/>
                <a:cs typeface="Courier New" pitchFamily="49"/>
              </a:rPr>
              <a:t>"01-01-1991"</a:t>
            </a:r>
            <a:r>
              <a:rPr lang="-" sz="1800" b="0" i="0" u="none" strike="noStrike" kern="1200" cap="none" spc="0" baseline="0">
                <a:solidFill>
                  <a:srgbClr val="000000"/>
                </a:solidFill>
                <a:uFillTx/>
                <a:latin typeface="Courier New" pitchFamily="49"/>
                <a:cs typeface="Courier New" pitchFamily="49"/>
              </a:rPr>
              <a:t> </a:t>
            </a:r>
            <a:r>
              <a:rPr lang="-" sz="1800" b="0" i="0" u="none" strike="noStrike" kern="1200" cap="none" spc="0" baseline="0">
                <a:solidFill>
                  <a:srgbClr val="666600"/>
                </a:solidFill>
                <a:uFillTx/>
                <a:latin typeface="Courier New" pitchFamily="49"/>
                <a:cs typeface="Courier New" pitchFamily="49"/>
              </a:rPr>
              <a:t>}</a:t>
            </a:r>
            <a:r>
              <a:rPr lang="-" sz="800" b="0" i="0" u="none" strike="noStrike" kern="1200" cap="none" spc="0" baseline="0">
                <a:solidFill>
                  <a:srgbClr val="000000"/>
                </a:solidFill>
                <a:uFillTx/>
                <a:latin typeface="Calibri"/>
              </a:rPr>
              <a:t> </a:t>
            </a:r>
            <a:endParaRPr lang="-" sz="4000" b="0" i="0" u="none" strike="noStrike" kern="1200" cap="none" spc="0" baseline="0">
              <a:solidFill>
                <a:srgbClr val="000000"/>
              </a:solidFill>
              <a:uFillTx/>
              <a:latin typeface="Arial" pitchFamily="34"/>
            </a:endParaRPr>
          </a:p>
        </p:txBody>
      </p:sp>
      <p:sp>
        <p:nvSpPr>
          <p:cNvPr id="8" name="Rectangle 1">
            <a:extLst>
              <a:ext uri="{FF2B5EF4-FFF2-40B4-BE49-F238E27FC236}">
                <a16:creationId xmlns:a16="http://schemas.microsoft.com/office/drawing/2014/main" id="{36EA91F3-4A59-D4BB-728A-687C7C0CC7C7}"/>
              </a:ext>
            </a:extLst>
          </p:cNvPr>
          <p:cNvSpPr/>
          <p:nvPr/>
        </p:nvSpPr>
        <p:spPr>
          <a:xfrm>
            <a:off x="0" y="43936"/>
            <a:ext cx="184727" cy="369335"/>
          </a:xfrm>
          <a:prstGeom prst="rect">
            <a:avLst/>
          </a:prstGeom>
          <a:solidFill>
            <a:srgbClr val="EEEEEE"/>
          </a:solidFill>
          <a:ln cap="flat">
            <a:noFill/>
            <a:prstDash val="solid"/>
          </a:ln>
        </p:spPr>
        <p:txBody>
          <a:bodyPr vert="horz" wrap="none" lIns="91440" tIns="45720" rIns="91440" bIns="45720" anchor="ctr" anchorCtr="0" compatLnSpc="1">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1800" b="0" i="0" u="none" strike="noStrike" kern="1200" cap="none" spc="0" baseline="0">
              <a:solidFill>
                <a:srgbClr val="000000"/>
              </a:solidFill>
              <a:uFillTx/>
              <a:latin typeface="Arial" pitchFamily="3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14921</TotalTime>
  <Words>9253</Words>
  <Application>Microsoft Office PowerPoint</Application>
  <PresentationFormat>Widescreen</PresentationFormat>
  <Paragraphs>1618</Paragraphs>
  <Slides>177</Slides>
  <Notes>129</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177</vt:i4>
      </vt:variant>
    </vt:vector>
  </HeadingPairs>
  <TitlesOfParts>
    <vt:vector size="195" baseType="lpstr">
      <vt:lpstr>Abadi Extra Light</vt:lpstr>
      <vt:lpstr>Aptos</vt:lpstr>
      <vt:lpstr>Aptos Display</vt:lpstr>
      <vt:lpstr>arial</vt:lpstr>
      <vt:lpstr>arial</vt:lpstr>
      <vt:lpstr>Calibri</vt:lpstr>
      <vt:lpstr>Calibri Light</vt:lpstr>
      <vt:lpstr>Consolas</vt:lpstr>
      <vt:lpstr>Courier New</vt:lpstr>
      <vt:lpstr>inter-regular</vt:lpstr>
      <vt:lpstr>Noto Sans Symbols</vt:lpstr>
      <vt:lpstr>Nunito</vt:lpstr>
      <vt:lpstr>Roboto Mono</vt:lpstr>
      <vt:lpstr>Söhne</vt:lpstr>
      <vt:lpstr>source-serif-pro</vt:lpstr>
      <vt:lpstr>ui-monospace</vt:lpstr>
      <vt:lpstr>var(--font-family-special)</vt:lpstr>
      <vt:lpstr>Office Theme</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PowerPoint Presentation</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PowerPoint Presentation</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Dawod Kabha</dc:creator>
  <cp:lastModifiedBy>Dawod Kabha</cp:lastModifiedBy>
  <cp:revision>32</cp:revision>
  <dcterms:created xsi:type="dcterms:W3CDTF">2024-06-14T06:44:45Z</dcterms:created>
  <dcterms:modified xsi:type="dcterms:W3CDTF">2024-08-30T06:31:10Z</dcterms:modified>
</cp:coreProperties>
</file>