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69" r:id="rId2"/>
    <p:sldId id="406" r:id="rId3"/>
    <p:sldId id="407" r:id="rId4"/>
    <p:sldId id="408" r:id="rId5"/>
    <p:sldId id="410" r:id="rId6"/>
    <p:sldId id="409" r:id="rId7"/>
    <p:sldId id="432" r:id="rId8"/>
    <p:sldId id="415" r:id="rId9"/>
    <p:sldId id="430" r:id="rId10"/>
    <p:sldId id="428" r:id="rId11"/>
    <p:sldId id="429" r:id="rId12"/>
    <p:sldId id="412" r:id="rId13"/>
    <p:sldId id="414" r:id="rId14"/>
    <p:sldId id="411" r:id="rId15"/>
    <p:sldId id="418" r:id="rId16"/>
    <p:sldId id="419" r:id="rId17"/>
    <p:sldId id="413" r:id="rId18"/>
    <p:sldId id="417" r:id="rId19"/>
    <p:sldId id="420" r:id="rId20"/>
    <p:sldId id="424" r:id="rId21"/>
    <p:sldId id="421" r:id="rId22"/>
    <p:sldId id="422" r:id="rId23"/>
    <p:sldId id="423" r:id="rId24"/>
    <p:sldId id="425" r:id="rId25"/>
    <p:sldId id="426" r:id="rId26"/>
    <p:sldId id="427" r:id="rId27"/>
    <p:sldId id="43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6318" autoAdjust="0"/>
  </p:normalViewPr>
  <p:slideViewPr>
    <p:cSldViewPr snapToGrid="0">
      <p:cViewPr varScale="1">
        <p:scale>
          <a:sx n="103" d="100"/>
          <a:sy n="103" d="100"/>
        </p:scale>
        <p:origin x="132" y="32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8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F340BA-A4A6-4B62-8E9A-2963793F1190}" type="datetimeFigureOut">
              <a:rPr lang="en-US" smtClean="0"/>
              <a:t>7/26/2024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9E370C-008A-4A95-8FB8-7E2DBDE87C9B}" type="slidenum">
              <a:rPr lang="en-US" smtClean="0"/>
              <a:t>‹#›</a:t>
            </a:fld>
            <a:endParaRPr lang="en-US"/>
          </a:p>
        </p:txBody>
      </p:sp>
    </p:spTree>
    <p:extLst>
      <p:ext uri="{BB962C8B-B14F-4D97-AF65-F5344CB8AC3E}">
        <p14:creationId xmlns:p14="http://schemas.microsoft.com/office/powerpoint/2010/main" val="114110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 IOStream (Input/Output Stream) is a fundamental concept in Java programming used for handling input and output operations. </a:t>
            </a:r>
          </a:p>
          <a:p>
            <a:r>
              <a:rPr lang="en-US" dirty="0"/>
              <a:t>It allows </a:t>
            </a:r>
            <a:r>
              <a:rPr lang="en-US" b="1" dirty="0"/>
              <a:t>Java programs</a:t>
            </a:r>
            <a:r>
              <a:rPr lang="en-US" dirty="0"/>
              <a:t> to </a:t>
            </a:r>
            <a:r>
              <a:rPr lang="en-US" b="1" dirty="0"/>
              <a:t>read</a:t>
            </a:r>
            <a:r>
              <a:rPr lang="en-US" dirty="0"/>
              <a:t> from and </a:t>
            </a:r>
            <a:r>
              <a:rPr lang="en-US" b="1" dirty="0"/>
              <a:t>write</a:t>
            </a:r>
            <a:r>
              <a:rPr lang="en-US" dirty="0"/>
              <a:t> to </a:t>
            </a:r>
            <a:r>
              <a:rPr lang="en-US" b="1" dirty="0"/>
              <a:t>data streams</a:t>
            </a:r>
            <a:r>
              <a:rPr lang="en-US" dirty="0"/>
              <a:t>, </a:t>
            </a:r>
          </a:p>
          <a:p>
            <a:r>
              <a:rPr lang="en-US" dirty="0"/>
              <a:t>which can be </a:t>
            </a:r>
            <a:r>
              <a:rPr lang="en-US" b="1" dirty="0"/>
              <a:t>files</a:t>
            </a:r>
            <a:r>
              <a:rPr lang="en-US" dirty="0"/>
              <a:t>, </a:t>
            </a:r>
            <a:r>
              <a:rPr lang="en-US" b="1" dirty="0"/>
              <a:t>network connections</a:t>
            </a:r>
            <a:r>
              <a:rPr lang="en-US" dirty="0"/>
              <a:t>, or other </a:t>
            </a:r>
            <a:r>
              <a:rPr lang="en-US" b="1" dirty="0"/>
              <a:t>data sources</a:t>
            </a:r>
            <a:r>
              <a:rPr lang="en-US" dirty="0"/>
              <a:t>. </a:t>
            </a:r>
          </a:p>
          <a:p>
            <a:r>
              <a:rPr lang="en-US" b="1" dirty="0" err="1"/>
              <a:t>IOStreams</a:t>
            </a:r>
            <a:r>
              <a:rPr lang="en-US" b="1" dirty="0"/>
              <a:t> </a:t>
            </a:r>
            <a:r>
              <a:rPr lang="en-US" dirty="0"/>
              <a:t>provide a </a:t>
            </a:r>
            <a:r>
              <a:rPr lang="en-US" b="1" dirty="0"/>
              <a:t>standardized way </a:t>
            </a:r>
            <a:r>
              <a:rPr lang="en-US" dirty="0"/>
              <a:t>to handle various types of </a:t>
            </a:r>
            <a:r>
              <a:rPr lang="en-US" b="1" dirty="0"/>
              <a:t>input</a:t>
            </a:r>
            <a:r>
              <a:rPr lang="en-US" dirty="0"/>
              <a:t> and </a:t>
            </a:r>
            <a:r>
              <a:rPr lang="en-US" b="1" dirty="0"/>
              <a:t>output</a:t>
            </a:r>
            <a:r>
              <a:rPr lang="en-US" dirty="0"/>
              <a:t> in a consistent manner.</a:t>
            </a:r>
          </a:p>
          <a:p>
            <a:endParaRPr lang="en-US" dirty="0"/>
          </a:p>
        </p:txBody>
      </p:sp>
      <p:sp>
        <p:nvSpPr>
          <p:cNvPr id="4" name="Slide Number Placeholder 3"/>
          <p:cNvSpPr>
            <a:spLocks noGrp="1"/>
          </p:cNvSpPr>
          <p:nvPr>
            <p:ph type="sldNum" sz="quarter" idx="5"/>
          </p:nvPr>
        </p:nvSpPr>
        <p:spPr/>
        <p:txBody>
          <a:bodyPr/>
          <a:lstStyle/>
          <a:p>
            <a:fld id="{8A9E370C-008A-4A95-8FB8-7E2DBDE87C9B}" type="slidenum">
              <a:rPr lang="en-US" smtClean="0"/>
              <a:t>1</a:t>
            </a:fld>
            <a:endParaRPr lang="en-US"/>
          </a:p>
        </p:txBody>
      </p:sp>
    </p:spTree>
    <p:extLst>
      <p:ext uri="{BB962C8B-B14F-4D97-AF65-F5344CB8AC3E}">
        <p14:creationId xmlns:p14="http://schemas.microsoft.com/office/powerpoint/2010/main" val="3538803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System.in </a:t>
            </a:r>
            <a:r>
              <a:rPr lang="en-US" dirty="0"/>
              <a:t>is a static field in the System class in Java, representing the standard input stream. It is of type InputStream and is typically used to read data from the console or standard input device (like a keyboard) in a Java application.</a:t>
            </a:r>
          </a:p>
          <a:p>
            <a:endParaRPr lang="en-US" dirty="0"/>
          </a:p>
          <a:p>
            <a:r>
              <a:rPr lang="en-US" b="1" dirty="0" err="1"/>
              <a:t>System.out</a:t>
            </a:r>
            <a:r>
              <a:rPr lang="en-US" b="1" dirty="0"/>
              <a:t> </a:t>
            </a:r>
            <a:r>
              <a:rPr lang="en-US" dirty="0"/>
              <a:t>is a static field in the System class in Java that represents the standard output stream. It is an instance of PrintStream and is commonly used to output data to the console or standard output device (like a terminal or console window).</a:t>
            </a:r>
          </a:p>
          <a:p>
            <a:endParaRPr lang="en-US" dirty="0"/>
          </a:p>
          <a:p>
            <a:r>
              <a:rPr lang="en-US" b="1" dirty="0" err="1"/>
              <a:t>System.err</a:t>
            </a:r>
            <a:r>
              <a:rPr lang="en-US" b="1" dirty="0"/>
              <a:t> is </a:t>
            </a:r>
            <a:r>
              <a:rPr lang="en-US" dirty="0"/>
              <a:t>a static field in the System class in Java, representing the standard error stream. It is an instance of PrintStream and is used for outputting error messages or other diagnostic information to the console or standard error device. Unlike </a:t>
            </a:r>
            <a:r>
              <a:rPr lang="en-US" dirty="0" err="1"/>
              <a:t>System.out</a:t>
            </a:r>
            <a:r>
              <a:rPr lang="en-US" dirty="0"/>
              <a:t>, which is used for regular output, </a:t>
            </a:r>
            <a:r>
              <a:rPr lang="en-US" dirty="0" err="1"/>
              <a:t>System.err</a:t>
            </a:r>
            <a:r>
              <a:rPr lang="en-US" dirty="0"/>
              <a:t> is specifically intended for error reporting.</a:t>
            </a:r>
          </a:p>
          <a:p>
            <a:endParaRPr lang="en-US" dirty="0"/>
          </a:p>
        </p:txBody>
      </p:sp>
      <p:sp>
        <p:nvSpPr>
          <p:cNvPr id="4" name="Slide Number Placeholder 3"/>
          <p:cNvSpPr>
            <a:spLocks noGrp="1"/>
          </p:cNvSpPr>
          <p:nvPr>
            <p:ph type="sldNum" sz="quarter" idx="5"/>
          </p:nvPr>
        </p:nvSpPr>
        <p:spPr/>
        <p:txBody>
          <a:bodyPr/>
          <a:lstStyle/>
          <a:p>
            <a:fld id="{8A9E370C-008A-4A95-8FB8-7E2DBDE87C9B}" type="slidenum">
              <a:rPr lang="en-US" smtClean="0"/>
              <a:t>13</a:t>
            </a:fld>
            <a:endParaRPr lang="en-US"/>
          </a:p>
        </p:txBody>
      </p:sp>
    </p:spTree>
    <p:extLst>
      <p:ext uri="{BB962C8B-B14F-4D97-AF65-F5344CB8AC3E}">
        <p14:creationId xmlns:p14="http://schemas.microsoft.com/office/powerpoint/2010/main" val="3879921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Java I/O (Input/Output) streams framework is designed to handle input and output operations in a consistent manner. It provides a unified way to read from and write to various data sources such as files, network connections, and memory buffers. Here's an overview of how I/O streams work in Java:</a:t>
            </a:r>
          </a:p>
          <a:p>
            <a:r>
              <a:rPr lang="en-US" b="1" dirty="0"/>
              <a:t>Basic Concepts</a:t>
            </a:r>
          </a:p>
          <a:p>
            <a:pPr>
              <a:buFont typeface="+mj-lt"/>
              <a:buAutoNum type="arabicPeriod"/>
            </a:pPr>
            <a:r>
              <a:rPr lang="en-US" b="1" dirty="0"/>
              <a:t>Streams</a:t>
            </a:r>
            <a:r>
              <a:rPr lang="en-US" dirty="0"/>
              <a:t>:</a:t>
            </a:r>
          </a:p>
          <a:p>
            <a:pPr marL="742950" lvl="1" indent="-285750">
              <a:buFont typeface="+mj-lt"/>
              <a:buAutoNum type="arabicPeriod"/>
            </a:pPr>
            <a:r>
              <a:rPr lang="en-US" b="1" dirty="0"/>
              <a:t>Streams</a:t>
            </a:r>
            <a:r>
              <a:rPr lang="en-US" dirty="0"/>
              <a:t> are sequences of data that can be read from or written to. Java I/O streams come in two main types:</a:t>
            </a:r>
          </a:p>
          <a:p>
            <a:pPr marL="1143000" lvl="2" indent="-228600">
              <a:buFont typeface="+mj-lt"/>
              <a:buAutoNum type="arabicPeriod"/>
            </a:pPr>
            <a:r>
              <a:rPr lang="en-US" b="1" dirty="0"/>
              <a:t>Input Streams</a:t>
            </a:r>
            <a:r>
              <a:rPr lang="en-US" dirty="0"/>
              <a:t>: Used for reading data from a source (e.g., files, network).</a:t>
            </a:r>
          </a:p>
          <a:p>
            <a:pPr marL="1143000" lvl="2" indent="-228600">
              <a:buFont typeface="+mj-lt"/>
              <a:buAutoNum type="arabicPeriod"/>
            </a:pPr>
            <a:r>
              <a:rPr lang="en-US" b="1" dirty="0"/>
              <a:t>Output Streams</a:t>
            </a:r>
            <a:r>
              <a:rPr lang="en-US" dirty="0"/>
              <a:t>: Used for writing data to a destination (e.g., files, network).</a:t>
            </a:r>
          </a:p>
          <a:p>
            <a:pPr>
              <a:buFont typeface="+mj-lt"/>
              <a:buAutoNum type="arabicPeriod"/>
            </a:pPr>
            <a:r>
              <a:rPr lang="en-US" b="1" dirty="0"/>
              <a:t>Byte Streams vs. Character Streams</a:t>
            </a:r>
            <a:r>
              <a:rPr lang="en-US" dirty="0"/>
              <a:t>:</a:t>
            </a:r>
          </a:p>
          <a:p>
            <a:pPr marL="742950" lvl="1" indent="-285750">
              <a:buFont typeface="+mj-lt"/>
              <a:buAutoNum type="arabicPeriod"/>
            </a:pPr>
            <a:r>
              <a:rPr lang="en-US" b="1" dirty="0"/>
              <a:t>Byte Streams</a:t>
            </a:r>
            <a:r>
              <a:rPr lang="en-US" dirty="0"/>
              <a:t>: Handle I/O of raw bytes and are suitable for binary data. They are represented by classes in the java.io package that end with Stream (e.g., FileInputStream, FileOutputStream).</a:t>
            </a:r>
          </a:p>
          <a:p>
            <a:pPr marL="742950" lvl="1" indent="-285750">
              <a:buFont typeface="+mj-lt"/>
              <a:buAutoNum type="arabicPeriod"/>
            </a:pPr>
            <a:r>
              <a:rPr lang="en-US" b="1" dirty="0"/>
              <a:t>Character Streams</a:t>
            </a:r>
            <a:r>
              <a:rPr lang="en-US" dirty="0"/>
              <a:t>: Handle I/O of characters and are suitable for text data. They automatically handle character encoding. They are represented by classes in the java.io package that end with Reader or Writer (e.g., FileReader, FileWriter).</a:t>
            </a:r>
          </a:p>
          <a:p>
            <a:r>
              <a:rPr lang="en-US" b="1" dirty="0"/>
              <a:t>How Streams Work</a:t>
            </a:r>
          </a:p>
          <a:p>
            <a:pPr>
              <a:buFont typeface="+mj-lt"/>
              <a:buAutoNum type="arabicPeriod"/>
            </a:pPr>
            <a:r>
              <a:rPr lang="en-US" b="1" dirty="0"/>
              <a:t>Reading from a Stream (InputStream)</a:t>
            </a:r>
            <a:r>
              <a:rPr lang="en-US" dirty="0"/>
              <a:t>:</a:t>
            </a:r>
          </a:p>
          <a:p>
            <a:pPr marL="742950" lvl="1" indent="-285750">
              <a:buFont typeface="+mj-lt"/>
              <a:buAutoNum type="arabicPeriod"/>
            </a:pPr>
            <a:r>
              <a:rPr lang="en-US" b="1" dirty="0"/>
              <a:t>InputStream</a:t>
            </a:r>
            <a:r>
              <a:rPr lang="en-US" dirty="0"/>
              <a:t>: This is the abstract base class for all byte-based input streams.</a:t>
            </a:r>
          </a:p>
          <a:p>
            <a:pPr marL="742950" lvl="1" indent="-285750">
              <a:buFont typeface="+mj-lt"/>
              <a:buAutoNum type="arabicPeriod"/>
            </a:pPr>
            <a:r>
              <a:rPr lang="en-US" b="1" dirty="0"/>
              <a:t>Methods</a:t>
            </a:r>
            <a:r>
              <a:rPr lang="en-US" dirty="0"/>
              <a:t>:</a:t>
            </a:r>
          </a:p>
          <a:p>
            <a:pPr marL="1143000" lvl="2" indent="-228600">
              <a:buFont typeface="+mj-lt"/>
              <a:buAutoNum type="arabicPeriod"/>
            </a:pPr>
            <a:r>
              <a:rPr lang="en-US" dirty="0"/>
              <a:t>int read(): Reads a single byte of data from the stream and returns it as an integer. Returns -1 if the end of the stream is reached.</a:t>
            </a:r>
          </a:p>
          <a:p>
            <a:pPr marL="1143000" lvl="2" indent="-228600">
              <a:buFont typeface="+mj-lt"/>
              <a:buAutoNum type="arabicPeriod"/>
            </a:pPr>
            <a:r>
              <a:rPr lang="en-US" dirty="0"/>
              <a:t>int read(byte[] b): Reads up to </a:t>
            </a:r>
            <a:r>
              <a:rPr lang="en-US" dirty="0" err="1"/>
              <a:t>b.length</a:t>
            </a:r>
            <a:r>
              <a:rPr lang="en-US" dirty="0"/>
              <a:t> bytes of data into the byte array b. Returns the number of bytes read or -1 if the end of the stream is reached.</a:t>
            </a:r>
          </a:p>
          <a:p>
            <a:pPr marL="1143000" lvl="2" indent="-228600">
              <a:buFont typeface="+mj-lt"/>
              <a:buAutoNum type="arabicPeriod"/>
            </a:pPr>
            <a:r>
              <a:rPr lang="en-US" dirty="0"/>
              <a:t>int read(byte[] b, int off, int len): Reads up to len bytes of data into the byte array b starting at offset off.</a:t>
            </a:r>
          </a:p>
          <a:p>
            <a:pPr marL="742950" lvl="1" indent="-285750">
              <a:buFont typeface="+mj-lt"/>
              <a:buAutoNum type="arabicPeriod"/>
            </a:pPr>
            <a:r>
              <a:rPr lang="en-US" b="1" dirty="0" err="1"/>
              <a:t>Example</a:t>
            </a:r>
            <a:r>
              <a:rPr lang="en-US" dirty="0" err="1"/>
              <a:t>:javaCopy</a:t>
            </a:r>
            <a:r>
              <a:rPr lang="en-US" dirty="0"/>
              <a:t> code</a:t>
            </a:r>
          </a:p>
          <a:p>
            <a:pPr marL="742950" lvl="1" indent="-285750" rtl="0">
              <a:buFont typeface="+mj-lt"/>
              <a:buAutoNum type="arabicPeriod"/>
            </a:pPr>
            <a:r>
              <a:rPr lang="en-US" dirty="0"/>
              <a:t>InputStream in = new FileInputStream("example.txt"); int data = </a:t>
            </a:r>
            <a:r>
              <a:rPr lang="en-US" dirty="0" err="1"/>
              <a:t>in.read</a:t>
            </a:r>
            <a:r>
              <a:rPr lang="en-US" dirty="0"/>
              <a:t>(); // Read one byte byte[] buffer = new byte[1024]; int </a:t>
            </a:r>
            <a:r>
              <a:rPr lang="en-US" dirty="0" err="1"/>
              <a:t>bytesRead</a:t>
            </a:r>
            <a:r>
              <a:rPr lang="en-US" dirty="0"/>
              <a:t> = </a:t>
            </a:r>
            <a:r>
              <a:rPr lang="en-US" dirty="0" err="1"/>
              <a:t>in.read</a:t>
            </a:r>
            <a:r>
              <a:rPr lang="en-US" dirty="0"/>
              <a:t>(buffer); // Read multiple bytes </a:t>
            </a:r>
            <a:r>
              <a:rPr lang="en-US" dirty="0" err="1"/>
              <a:t>in.close</a:t>
            </a:r>
            <a:r>
              <a:rPr lang="en-US" dirty="0"/>
              <a:t>(); </a:t>
            </a:r>
          </a:p>
          <a:p>
            <a:pPr>
              <a:buFont typeface="+mj-lt"/>
              <a:buAutoNum type="arabicPeriod"/>
            </a:pPr>
            <a:r>
              <a:rPr lang="en-US" b="1" dirty="0"/>
              <a:t>Writing to a Stream (OutputStream)</a:t>
            </a:r>
            <a:r>
              <a:rPr lang="en-US" dirty="0"/>
              <a:t>:</a:t>
            </a:r>
          </a:p>
          <a:p>
            <a:pPr marL="742950" lvl="1" indent="-285750">
              <a:buFont typeface="+mj-lt"/>
              <a:buAutoNum type="arabicPeriod"/>
            </a:pPr>
            <a:r>
              <a:rPr lang="en-US" b="1" dirty="0"/>
              <a:t>OutputStream</a:t>
            </a:r>
            <a:r>
              <a:rPr lang="en-US" dirty="0"/>
              <a:t>: This is the abstract base class for all byte-based output streams.</a:t>
            </a:r>
          </a:p>
          <a:p>
            <a:pPr marL="742950" lvl="1" indent="-285750">
              <a:buFont typeface="+mj-lt"/>
              <a:buAutoNum type="arabicPeriod"/>
            </a:pPr>
            <a:r>
              <a:rPr lang="en-US" b="1" dirty="0"/>
              <a:t>Methods</a:t>
            </a:r>
            <a:r>
              <a:rPr lang="en-US" dirty="0"/>
              <a:t>:</a:t>
            </a:r>
          </a:p>
          <a:p>
            <a:pPr marL="1143000" lvl="2" indent="-228600">
              <a:buFont typeface="+mj-lt"/>
              <a:buAutoNum type="arabicPeriod"/>
            </a:pPr>
            <a:r>
              <a:rPr lang="en-US" dirty="0"/>
              <a:t>void write(int b): Writes a single byte of data to the stream.</a:t>
            </a:r>
          </a:p>
          <a:p>
            <a:pPr marL="1143000" lvl="2" indent="-228600">
              <a:buFont typeface="+mj-lt"/>
              <a:buAutoNum type="arabicPeriod"/>
            </a:pPr>
            <a:r>
              <a:rPr lang="en-US" dirty="0"/>
              <a:t>void write(byte[] b): Writes the entire byte array b to the stream.</a:t>
            </a:r>
          </a:p>
          <a:p>
            <a:pPr marL="1143000" lvl="2" indent="-228600">
              <a:buFont typeface="+mj-lt"/>
              <a:buAutoNum type="arabicPeriod"/>
            </a:pPr>
            <a:r>
              <a:rPr lang="en-US" dirty="0"/>
              <a:t>void write(byte[] b, int off, int len): Writes a portion of the byte array b to the stream.</a:t>
            </a:r>
          </a:p>
          <a:p>
            <a:pPr marL="1143000" lvl="2" indent="-228600">
              <a:buFont typeface="+mj-lt"/>
              <a:buAutoNum type="arabicPeriod"/>
            </a:pPr>
            <a:r>
              <a:rPr lang="en-US" dirty="0"/>
              <a:t>void flush(): Flushes the stream, ensuring that any buffered data is written out.</a:t>
            </a:r>
          </a:p>
          <a:p>
            <a:pPr marL="1143000" lvl="2" indent="-228600">
              <a:buFont typeface="+mj-lt"/>
              <a:buAutoNum type="arabicPeriod"/>
            </a:pPr>
            <a:r>
              <a:rPr lang="en-US" dirty="0"/>
              <a:t>void close(): Closes the stream and releases any system resources associated with it.</a:t>
            </a:r>
          </a:p>
          <a:p>
            <a:pPr marL="742950" lvl="1" indent="-285750">
              <a:buFont typeface="+mj-lt"/>
              <a:buAutoNum type="arabicPeriod"/>
            </a:pPr>
            <a:r>
              <a:rPr lang="en-US" b="1" dirty="0" err="1"/>
              <a:t>Example</a:t>
            </a:r>
            <a:r>
              <a:rPr lang="en-US" dirty="0" err="1"/>
              <a:t>:javaCopy</a:t>
            </a:r>
            <a:r>
              <a:rPr lang="en-US" dirty="0"/>
              <a:t> code</a:t>
            </a:r>
          </a:p>
          <a:p>
            <a:pPr marL="742950" lvl="1" indent="-285750" rtl="0">
              <a:buFont typeface="+mj-lt"/>
              <a:buAutoNum type="arabicPeriod"/>
            </a:pPr>
            <a:r>
              <a:rPr lang="en-US" dirty="0"/>
              <a:t>OutputStream out = new FileOutputStream("example.txt"); </a:t>
            </a:r>
            <a:r>
              <a:rPr lang="en-US" dirty="0" err="1"/>
              <a:t>out.write</a:t>
            </a:r>
            <a:r>
              <a:rPr lang="en-US" dirty="0"/>
              <a:t>(65); // Write one byte (representing 'A') byte[] data = {66, 67, 68}; // Represents 'BCD' </a:t>
            </a:r>
            <a:r>
              <a:rPr lang="en-US" dirty="0" err="1"/>
              <a:t>out.write</a:t>
            </a:r>
            <a:r>
              <a:rPr lang="en-US" dirty="0"/>
              <a:t>(data); // Write the byte array </a:t>
            </a:r>
            <a:r>
              <a:rPr lang="en-US" dirty="0" err="1"/>
              <a:t>out.close</a:t>
            </a:r>
            <a:r>
              <a:rPr lang="en-US" dirty="0"/>
              <a:t>(); </a:t>
            </a:r>
          </a:p>
          <a:p>
            <a:r>
              <a:rPr lang="en-US" b="1" dirty="0"/>
              <a:t>Buffered Streams</a:t>
            </a:r>
          </a:p>
          <a:p>
            <a:pPr>
              <a:buFont typeface="Arial" panose="020B0604020202020204" pitchFamily="34" charset="0"/>
              <a:buChar char="•"/>
            </a:pPr>
            <a:r>
              <a:rPr lang="en-US" b="1" dirty="0"/>
              <a:t>Buffered Streams</a:t>
            </a:r>
            <a:r>
              <a:rPr lang="en-US" dirty="0"/>
              <a:t>: These streams use an internal buffer to improve performance by reducing the number of I/O operations. For example, BufferedInputStream and BufferedOutputStream wrap around other input/output streams to provide buffering.</a:t>
            </a:r>
          </a:p>
          <a:p>
            <a:pPr>
              <a:buFont typeface="Arial" panose="020B0604020202020204" pitchFamily="34" charset="0"/>
              <a:buChar char="•"/>
            </a:pPr>
            <a:r>
              <a:rPr lang="en-US" b="1" dirty="0"/>
              <a:t>Benefits</a:t>
            </a:r>
            <a:r>
              <a:rPr lang="en-US" dirty="0"/>
              <a:t>:</a:t>
            </a:r>
          </a:p>
          <a:p>
            <a:pPr marL="742950" lvl="1" indent="-285750">
              <a:buFont typeface="Arial" panose="020B0604020202020204" pitchFamily="34" charset="0"/>
              <a:buChar char="•"/>
            </a:pPr>
            <a:r>
              <a:rPr lang="en-US" dirty="0"/>
              <a:t>Reduces the number of read/write operations to the underlying source/destination.</a:t>
            </a:r>
          </a:p>
          <a:p>
            <a:pPr marL="742950" lvl="1" indent="-285750">
              <a:buFont typeface="Arial" panose="020B0604020202020204" pitchFamily="34" charset="0"/>
              <a:buChar char="•"/>
            </a:pPr>
            <a:r>
              <a:rPr lang="en-US" dirty="0"/>
              <a:t>Improves performance, especially when dealing with small chunks of data.</a:t>
            </a:r>
          </a:p>
          <a:p>
            <a:pPr>
              <a:buFont typeface="Arial" panose="020B0604020202020204" pitchFamily="34" charset="0"/>
              <a:buChar char="•"/>
            </a:pPr>
            <a:r>
              <a:rPr lang="en-US" b="1" dirty="0" err="1"/>
              <a:t>Example</a:t>
            </a:r>
            <a:r>
              <a:rPr lang="en-US" dirty="0" err="1"/>
              <a:t>:javaCopy</a:t>
            </a:r>
            <a:r>
              <a:rPr lang="en-US" dirty="0"/>
              <a:t> code</a:t>
            </a:r>
          </a:p>
          <a:p>
            <a:pPr rtl="0">
              <a:buFont typeface="Arial" panose="020B0604020202020204" pitchFamily="34" charset="0"/>
              <a:buChar char="•"/>
            </a:pPr>
            <a:r>
              <a:rPr lang="en-US" dirty="0"/>
              <a:t>BufferedOutputStream </a:t>
            </a:r>
            <a:r>
              <a:rPr lang="en-US" dirty="0" err="1"/>
              <a:t>bos</a:t>
            </a:r>
            <a:r>
              <a:rPr lang="en-US" dirty="0"/>
              <a:t> = new BufferedOutputStream(new FileOutputStream("example.txt")); </a:t>
            </a:r>
            <a:r>
              <a:rPr lang="en-US" dirty="0" err="1"/>
              <a:t>bos.write</a:t>
            </a:r>
            <a:r>
              <a:rPr lang="en-US" dirty="0"/>
              <a:t>(65); // Write one byte </a:t>
            </a:r>
            <a:r>
              <a:rPr lang="en-US" dirty="0" err="1"/>
              <a:t>bos.flush</a:t>
            </a:r>
            <a:r>
              <a:rPr lang="en-US" dirty="0"/>
              <a:t>(); // Flush buffered data to the file </a:t>
            </a:r>
            <a:r>
              <a:rPr lang="en-US" dirty="0" err="1"/>
              <a:t>bos.close</a:t>
            </a:r>
            <a:r>
              <a:rPr lang="en-US" dirty="0"/>
              <a:t>(); </a:t>
            </a:r>
          </a:p>
          <a:p>
            <a:r>
              <a:rPr lang="en-US" b="1" dirty="0"/>
              <a:t>Character Streams</a:t>
            </a:r>
          </a:p>
          <a:p>
            <a:pPr>
              <a:buFont typeface="Arial" panose="020B0604020202020204" pitchFamily="34" charset="0"/>
              <a:buChar char="•"/>
            </a:pPr>
            <a:r>
              <a:rPr lang="en-US" b="1" dirty="0"/>
              <a:t>Character Streams</a:t>
            </a:r>
            <a:r>
              <a:rPr lang="en-US" dirty="0"/>
              <a:t>: Handle text data and automatically handle character encoding/decoding.</a:t>
            </a:r>
          </a:p>
          <a:p>
            <a:pPr>
              <a:buFont typeface="Arial" panose="020B0604020202020204" pitchFamily="34" charset="0"/>
              <a:buChar char="•"/>
            </a:pPr>
            <a:r>
              <a:rPr lang="en-US" b="1" dirty="0"/>
              <a:t>Reader</a:t>
            </a:r>
            <a:r>
              <a:rPr lang="en-US" dirty="0"/>
              <a:t> and </a:t>
            </a:r>
            <a:r>
              <a:rPr lang="en-US" b="1" dirty="0"/>
              <a:t>Writer</a:t>
            </a:r>
            <a:r>
              <a:rPr lang="en-US" dirty="0"/>
              <a:t> classes are used for character-based I/O.</a:t>
            </a:r>
          </a:p>
          <a:p>
            <a:pPr marL="742950" lvl="1" indent="-285750">
              <a:buFont typeface="Arial" panose="020B0604020202020204" pitchFamily="34" charset="0"/>
              <a:buChar char="•"/>
            </a:pPr>
            <a:r>
              <a:rPr lang="en-US" b="1" dirty="0"/>
              <a:t>FileReader</a:t>
            </a:r>
            <a:r>
              <a:rPr lang="en-US" dirty="0"/>
              <a:t>: Reads characters from a file.</a:t>
            </a:r>
          </a:p>
          <a:p>
            <a:pPr marL="742950" lvl="1" indent="-285750">
              <a:buFont typeface="Arial" panose="020B0604020202020204" pitchFamily="34" charset="0"/>
              <a:buChar char="•"/>
            </a:pPr>
            <a:r>
              <a:rPr lang="en-US" b="1" dirty="0"/>
              <a:t>FileWriter</a:t>
            </a:r>
            <a:r>
              <a:rPr lang="en-US" dirty="0"/>
              <a:t>: Writes characters to a file.</a:t>
            </a:r>
          </a:p>
          <a:p>
            <a:pPr>
              <a:buFont typeface="Arial" panose="020B0604020202020204" pitchFamily="34" charset="0"/>
              <a:buChar char="•"/>
            </a:pPr>
            <a:r>
              <a:rPr lang="en-US" b="1" dirty="0" err="1"/>
              <a:t>Example</a:t>
            </a:r>
            <a:r>
              <a:rPr lang="en-US" dirty="0" err="1"/>
              <a:t>:javaCopy</a:t>
            </a:r>
            <a:r>
              <a:rPr lang="en-US" dirty="0"/>
              <a:t> code</a:t>
            </a:r>
          </a:p>
          <a:p>
            <a:pPr rtl="0">
              <a:buFont typeface="Arial" panose="020B0604020202020204" pitchFamily="34" charset="0"/>
              <a:buChar char="•"/>
            </a:pPr>
            <a:r>
              <a:rPr lang="en-US" dirty="0"/>
              <a:t>FileWriter writer = new FileWriter("example.txt"); </a:t>
            </a:r>
            <a:r>
              <a:rPr lang="en-US" dirty="0" err="1"/>
              <a:t>writer.write</a:t>
            </a:r>
            <a:r>
              <a:rPr lang="en-US" dirty="0"/>
              <a:t>("Hello, World!"); </a:t>
            </a:r>
            <a:r>
              <a:rPr lang="en-US" dirty="0" err="1"/>
              <a:t>writer.close</a:t>
            </a:r>
            <a:r>
              <a:rPr lang="en-US" dirty="0"/>
              <a:t>(); FileReader reader = new FileReader("example.txt"); int </a:t>
            </a:r>
            <a:r>
              <a:rPr lang="en-US" dirty="0" err="1"/>
              <a:t>ch</a:t>
            </a:r>
            <a:r>
              <a:rPr lang="en-US" dirty="0"/>
              <a:t>; while ((</a:t>
            </a:r>
            <a:r>
              <a:rPr lang="en-US" dirty="0" err="1"/>
              <a:t>ch</a:t>
            </a:r>
            <a:r>
              <a:rPr lang="en-US" dirty="0"/>
              <a:t> = </a:t>
            </a:r>
            <a:r>
              <a:rPr lang="en-US" dirty="0" err="1"/>
              <a:t>reader.read</a:t>
            </a:r>
            <a:r>
              <a:rPr lang="en-US" dirty="0"/>
              <a:t>()) != -1) { </a:t>
            </a:r>
            <a:r>
              <a:rPr lang="en-US" dirty="0" err="1"/>
              <a:t>System.out.print</a:t>
            </a:r>
            <a:r>
              <a:rPr lang="en-US" dirty="0"/>
              <a:t>((char) </a:t>
            </a:r>
            <a:r>
              <a:rPr lang="en-US" dirty="0" err="1"/>
              <a:t>ch</a:t>
            </a:r>
            <a:r>
              <a:rPr lang="en-US" dirty="0"/>
              <a:t>); } </a:t>
            </a:r>
            <a:r>
              <a:rPr lang="en-US" dirty="0" err="1"/>
              <a:t>reader.close</a:t>
            </a:r>
            <a:r>
              <a:rPr lang="en-US" dirty="0"/>
              <a:t>(); </a:t>
            </a:r>
          </a:p>
          <a:p>
            <a:r>
              <a:rPr lang="en-US" b="1" dirty="0"/>
              <a:t>Error Handling</a:t>
            </a:r>
          </a:p>
          <a:p>
            <a:pPr>
              <a:buFont typeface="Arial" panose="020B0604020202020204" pitchFamily="34" charset="0"/>
              <a:buChar char="•"/>
            </a:pPr>
            <a:r>
              <a:rPr lang="en-US" b="1" dirty="0" err="1"/>
              <a:t>IOException</a:t>
            </a:r>
            <a:r>
              <a:rPr lang="en-US" dirty="0"/>
              <a:t>: Most I/O operations can throw </a:t>
            </a:r>
            <a:r>
              <a:rPr lang="en-US" dirty="0" err="1"/>
              <a:t>IOException</a:t>
            </a:r>
            <a:r>
              <a:rPr lang="en-US" dirty="0"/>
              <a:t>, which must be handled using try-catch blocks or by declaring the exception in the method signature.</a:t>
            </a:r>
          </a:p>
          <a:p>
            <a:r>
              <a:rPr lang="en-US" b="1" dirty="0"/>
              <a:t>Summary</a:t>
            </a:r>
          </a:p>
          <a:p>
            <a:r>
              <a:rPr lang="en-US" dirty="0"/>
              <a:t>Java's I/O streams framework provides a flexible and powerful way to handle I/O operations for both byte and character data. Byte streams are used for raw binary data, while character streams handle text data with automatic encoding. Buffered streams enhance performance by reducing the number of I/O operations, and exception handling ensures that errors during I/O operations are properly managed.</a:t>
            </a:r>
          </a:p>
          <a:p>
            <a:endParaRPr lang="en-US" dirty="0"/>
          </a:p>
        </p:txBody>
      </p:sp>
      <p:sp>
        <p:nvSpPr>
          <p:cNvPr id="4" name="Slide Number Placeholder 3"/>
          <p:cNvSpPr>
            <a:spLocks noGrp="1"/>
          </p:cNvSpPr>
          <p:nvPr>
            <p:ph type="sldNum" sz="quarter" idx="5"/>
          </p:nvPr>
        </p:nvSpPr>
        <p:spPr/>
        <p:txBody>
          <a:bodyPr/>
          <a:lstStyle/>
          <a:p>
            <a:fld id="{8A9E370C-008A-4A95-8FB8-7E2DBDE87C9B}" type="slidenum">
              <a:rPr lang="en-US" smtClean="0"/>
              <a:t>14</a:t>
            </a:fld>
            <a:endParaRPr lang="en-US"/>
          </a:p>
        </p:txBody>
      </p:sp>
    </p:spTree>
    <p:extLst>
      <p:ext uri="{BB962C8B-B14F-4D97-AF65-F5344CB8AC3E}">
        <p14:creationId xmlns:p14="http://schemas.microsoft.com/office/powerpoint/2010/main" val="3504847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int available()</a:t>
            </a:r>
            <a:r>
              <a:rPr lang="en-US" dirty="0"/>
              <a:t>:Returns the estimated number of bytes that can be read from the input stream without blocking. This method provides a hint about the number of bytes that are currently available.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int read()</a:t>
            </a:r>
            <a:r>
              <a:rPr lang="en-US" dirty="0"/>
              <a:t>:Reads the next byte of data from the input stream. Returns the byte as an integer in the range 0 to 255 (0x00 to 0xff). Returns -1 if the end of the stream has been reached.</a:t>
            </a:r>
          </a:p>
          <a:p>
            <a:endParaRPr lang="en-US" dirty="0"/>
          </a:p>
          <a:p>
            <a:r>
              <a:rPr lang="en-US" b="1" dirty="0"/>
              <a:t>int read(byte[] b)</a:t>
            </a:r>
            <a:r>
              <a:rPr lang="en-US" dirty="0"/>
              <a:t>:</a:t>
            </a:r>
          </a:p>
          <a:p>
            <a:pPr>
              <a:buFont typeface="Arial" panose="020B0604020202020204" pitchFamily="34" charset="0"/>
              <a:buChar char="•"/>
            </a:pPr>
            <a:r>
              <a:rPr lang="en-US" dirty="0"/>
              <a:t>Reads up to </a:t>
            </a:r>
            <a:r>
              <a:rPr lang="en-US" dirty="0" err="1"/>
              <a:t>b.length</a:t>
            </a:r>
            <a:r>
              <a:rPr lang="en-US" dirty="0"/>
              <a:t> bytes of data from the input stream into the byte array b. Returns the number of bytes read, or -1 if the end of the stream has been reached.</a:t>
            </a:r>
          </a:p>
          <a:p>
            <a:endParaRPr lang="en-US" dirty="0"/>
          </a:p>
          <a:p>
            <a:r>
              <a:rPr lang="en-US" b="1" dirty="0"/>
              <a:t>int read(byte[] b, int off, int len)</a:t>
            </a:r>
            <a:r>
              <a:rPr lang="en-US" dirty="0"/>
              <a:t>:</a:t>
            </a:r>
          </a:p>
          <a:p>
            <a:pPr>
              <a:buFont typeface="Arial" panose="020B0604020202020204" pitchFamily="34" charset="0"/>
              <a:buChar char="•"/>
            </a:pPr>
            <a:r>
              <a:rPr lang="en-US" dirty="0"/>
              <a:t>Reads up to len bytes of data from the input stream into the byte array b, starting at offset off. Returns the number of bytes read, or -1 if the end of the stream has been reached.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long skip(long n)</a:t>
            </a:r>
            <a:r>
              <a:rPr lang="en-US" dirty="0"/>
              <a:t>:Skips over and discards n bytes of data from the input stream. Returns the number of bytes actually skipped.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void close()</a:t>
            </a:r>
            <a:r>
              <a:rPr lang="en-US" dirty="0"/>
              <a:t>:Closes the input stream and releases any system resources associated with it. It is important to close the stream when done to avoid resource leaks.</a:t>
            </a:r>
          </a:p>
          <a:p>
            <a:endParaRPr lang="en-US" b="1" dirty="0"/>
          </a:p>
          <a:p>
            <a:r>
              <a:rPr lang="en-US" b="1" dirty="0"/>
              <a:t>void mark(int readlimit)</a:t>
            </a:r>
            <a:r>
              <a:rPr lang="en-US" dirty="0"/>
              <a:t>:</a:t>
            </a:r>
          </a:p>
          <a:p>
            <a:pPr>
              <a:buFont typeface="Arial" panose="020B0604020202020204" pitchFamily="34" charset="0"/>
              <a:buChar char="•"/>
            </a:pPr>
            <a:r>
              <a:rPr lang="en-US" dirty="0"/>
              <a:t>Marks the current position in the input stream. You can later call reset() to return to this position. Not all InputStream implementations support marking.</a:t>
            </a:r>
          </a:p>
          <a:p>
            <a:endParaRPr lang="en-US" dirty="0"/>
          </a:p>
          <a:p>
            <a:r>
              <a:rPr lang="en-US" b="1" dirty="0"/>
              <a:t>void reset()</a:t>
            </a:r>
            <a:r>
              <a:rPr lang="en-US" dirty="0"/>
              <a:t>:</a:t>
            </a:r>
          </a:p>
          <a:p>
            <a:pPr>
              <a:buFont typeface="Arial" panose="020B0604020202020204" pitchFamily="34" charset="0"/>
              <a:buChar char="•"/>
            </a:pPr>
            <a:r>
              <a:rPr lang="en-US" dirty="0"/>
              <a:t>Resets the input stream to the last marked position. Throws </a:t>
            </a:r>
            <a:r>
              <a:rPr lang="en-US" dirty="0" err="1"/>
              <a:t>IOException</a:t>
            </a:r>
            <a:r>
              <a:rPr lang="en-US" dirty="0"/>
              <a:t> if the stream does not support marking or if no mark has been set.</a:t>
            </a:r>
          </a:p>
          <a:p>
            <a:endParaRPr lang="en-US" dirty="0"/>
          </a:p>
          <a:p>
            <a:pPr>
              <a:buFont typeface="Arial" panose="020B0604020202020204" pitchFamily="34" charset="0"/>
              <a:buChar char="•"/>
            </a:pPr>
            <a:r>
              <a:rPr lang="en-US" b="1" dirty="0"/>
              <a:t>markSupported()</a:t>
            </a:r>
            <a:r>
              <a:rPr lang="en-US" dirty="0"/>
              <a:t>:Indicates whether the stream supports the mark() and reset() methods. It helps to avoid </a:t>
            </a:r>
            <a:r>
              <a:rPr lang="en-US" dirty="0" err="1"/>
              <a:t>IOException</a:t>
            </a:r>
            <a:r>
              <a:rPr lang="en-US" dirty="0"/>
              <a:t> by checking support before using these methods.</a:t>
            </a:r>
          </a:p>
          <a:p>
            <a:pPr>
              <a:buFont typeface="Arial" panose="020B0604020202020204" pitchFamily="34" charset="0"/>
              <a:buChar char="•"/>
            </a:pPr>
            <a:r>
              <a:rPr lang="en-US" dirty="0"/>
              <a:t>Use markSupported() to ensure that marking and resetting operations are feasible for the given InputStream.</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A9E370C-008A-4A95-8FB8-7E2DBDE87C9B}" type="slidenum">
              <a:rPr lang="en-US" smtClean="0"/>
              <a:t>15</a:t>
            </a:fld>
            <a:endParaRPr lang="en-US"/>
          </a:p>
        </p:txBody>
      </p:sp>
    </p:spTree>
    <p:extLst>
      <p:ext uri="{BB962C8B-B14F-4D97-AF65-F5344CB8AC3E}">
        <p14:creationId xmlns:p14="http://schemas.microsoft.com/office/powerpoint/2010/main" val="3822075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void write(int b)</a:t>
            </a:r>
            <a:r>
              <a:rPr lang="en-US" dirty="0"/>
              <a:t>:</a:t>
            </a:r>
          </a:p>
          <a:p>
            <a:pPr marL="171450" indent="-171450">
              <a:buFont typeface="Arial" panose="020B0604020202020204" pitchFamily="34" charset="0"/>
              <a:buChar char="•"/>
            </a:pPr>
            <a:r>
              <a:rPr lang="en-US" dirty="0"/>
              <a:t>Writes the specified byte to the output stream. The byte is given as an integer, but only the lower 8 bits of the integer are written.</a:t>
            </a:r>
          </a:p>
          <a:p>
            <a:endParaRPr lang="en-US" dirty="0"/>
          </a:p>
          <a:p>
            <a:r>
              <a:rPr lang="en-US" b="1" dirty="0"/>
              <a:t>void write(byte[] b)</a:t>
            </a:r>
            <a:r>
              <a:rPr lang="en-US" dirty="0"/>
              <a:t>:</a:t>
            </a:r>
          </a:p>
          <a:p>
            <a:pPr marL="171450" indent="-171450">
              <a:buFont typeface="Arial" panose="020B0604020202020204" pitchFamily="34" charset="0"/>
              <a:buChar char="•"/>
            </a:pPr>
            <a:r>
              <a:rPr lang="en-US" dirty="0"/>
              <a:t>Writes the entire byte array to the output stream. The array is written from the beginning to the end.</a:t>
            </a:r>
          </a:p>
          <a:p>
            <a:endParaRPr lang="en-US" dirty="0"/>
          </a:p>
          <a:p>
            <a:r>
              <a:rPr lang="en-US" b="1" dirty="0"/>
              <a:t>void write(byte[] b, int off, int len)</a:t>
            </a:r>
            <a:r>
              <a:rPr lang="en-US" dirty="0"/>
              <a:t>:</a:t>
            </a:r>
          </a:p>
          <a:p>
            <a:pPr marL="171450" indent="-171450">
              <a:buFont typeface="Arial" panose="020B0604020202020204" pitchFamily="34" charset="0"/>
              <a:buChar char="•"/>
            </a:pPr>
            <a:r>
              <a:rPr lang="en-US" dirty="0"/>
              <a:t>Writes a portion of the byte array to the output stream. off is the starting offset in the array, and len is the number of bytes to write.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void flush()</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Flushes the output stream. This method forces any buffered output bytes to be written out. It is important to call flush() to ensure that all data is sent to the underlying stream before closing it.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void close()</a:t>
            </a:r>
            <a:r>
              <a:rPr lang="en-US"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Closes the output stream and releases any system resources associated with it. It is important to close the stream after operations are complete to avoid resource leaks. Note that closing a stream also flushes it.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8A9E370C-008A-4A95-8FB8-7E2DBDE87C9B}" type="slidenum">
              <a:rPr lang="en-US" smtClean="0"/>
              <a:t>16</a:t>
            </a:fld>
            <a:endParaRPr lang="en-US"/>
          </a:p>
        </p:txBody>
      </p:sp>
    </p:spTree>
    <p:extLst>
      <p:ext uri="{BB962C8B-B14F-4D97-AF65-F5344CB8AC3E}">
        <p14:creationId xmlns:p14="http://schemas.microsoft.com/office/powerpoint/2010/main" val="3569073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Methods of DataInputStream (THERE IS no </a:t>
            </a:r>
            <a:r>
              <a:rPr lang="en-US" b="1" dirty="0" err="1"/>
              <a:t>readLine</a:t>
            </a:r>
            <a:r>
              <a:rPr lang="en-US" b="1" dirty="0"/>
              <a:t>())</a:t>
            </a:r>
          </a:p>
          <a:p>
            <a:pPr>
              <a:buFont typeface="+mj-lt"/>
              <a:buAutoNum type="arabicPeriod"/>
            </a:pPr>
            <a:r>
              <a:rPr lang="en-US" b="1" dirty="0"/>
              <a:t>Reading Primitive Data Types</a:t>
            </a:r>
            <a:endParaRPr lang="en-US" b="0" dirty="0"/>
          </a:p>
          <a:p>
            <a:pPr>
              <a:buFont typeface="+mj-lt"/>
              <a:buNone/>
            </a:pPr>
            <a:r>
              <a:rPr lang="en-US" b="1" dirty="0"/>
              <a:t>boolean readBoolean()</a:t>
            </a:r>
            <a:r>
              <a:rPr lang="en-US" dirty="0"/>
              <a:t>:</a:t>
            </a:r>
          </a:p>
          <a:p>
            <a:pPr marL="171450" indent="-171450">
              <a:buFont typeface="Arial" panose="020B0604020202020204" pitchFamily="34" charset="0"/>
              <a:buChar char="•"/>
            </a:pPr>
            <a:r>
              <a:rPr lang="en-US" dirty="0"/>
              <a:t>Reads a boolean value from the input stream. It reads a single byte and interprets it as a boolean. A byte value of 0 is considered false, and any non-zero value is considered true.</a:t>
            </a:r>
          </a:p>
          <a:p>
            <a:r>
              <a:rPr lang="en-US" b="1" dirty="0"/>
              <a:t>byte </a:t>
            </a:r>
            <a:r>
              <a:rPr lang="en-US" b="1" dirty="0" err="1"/>
              <a:t>readByte</a:t>
            </a:r>
            <a:r>
              <a:rPr lang="en-US" b="1" dirty="0"/>
              <a:t>()</a:t>
            </a:r>
            <a:r>
              <a:rPr lang="en-US" dirty="0"/>
              <a:t>:</a:t>
            </a:r>
          </a:p>
          <a:p>
            <a:pPr>
              <a:buFont typeface="Arial" panose="020B0604020202020204" pitchFamily="34" charset="0"/>
              <a:buChar char="•"/>
            </a:pPr>
            <a:r>
              <a:rPr lang="en-US" dirty="0"/>
              <a:t>Reads a byte value from the input stream. It reads one byte and returns it as a byte.</a:t>
            </a:r>
          </a:p>
          <a:p>
            <a:r>
              <a:rPr lang="en-US" b="1" dirty="0"/>
              <a:t>char </a:t>
            </a:r>
            <a:r>
              <a:rPr lang="en-US" b="1" dirty="0" err="1"/>
              <a:t>readChar</a:t>
            </a:r>
            <a:r>
              <a:rPr lang="en-US" b="1" dirty="0"/>
              <a:t>()</a:t>
            </a:r>
            <a:r>
              <a:rPr lang="en-US" dirty="0"/>
              <a:t>:</a:t>
            </a:r>
          </a:p>
          <a:p>
            <a:pPr>
              <a:buFont typeface="Arial" panose="020B0604020202020204" pitchFamily="34" charset="0"/>
              <a:buChar char="•"/>
            </a:pPr>
            <a:r>
              <a:rPr lang="en-US" dirty="0"/>
              <a:t>Reads a char value from the input stream. It reads two bytes and converts them into a char using the UTF-16 encoding.</a:t>
            </a:r>
          </a:p>
          <a:p>
            <a:r>
              <a:rPr lang="en-US" b="1" dirty="0"/>
              <a:t>short </a:t>
            </a:r>
            <a:r>
              <a:rPr lang="en-US" b="1" dirty="0" err="1"/>
              <a:t>readShort</a:t>
            </a:r>
            <a:r>
              <a:rPr lang="en-US" b="1" dirty="0"/>
              <a:t>()</a:t>
            </a:r>
            <a:r>
              <a:rPr lang="en-US" dirty="0"/>
              <a:t>:</a:t>
            </a:r>
          </a:p>
          <a:p>
            <a:pPr>
              <a:buFont typeface="Arial" panose="020B0604020202020204" pitchFamily="34" charset="0"/>
              <a:buChar char="•"/>
            </a:pPr>
            <a:r>
              <a:rPr lang="en-US" dirty="0"/>
              <a:t>Reads a short value from the input stream. It reads two bytes and converts them into a short.</a:t>
            </a:r>
          </a:p>
          <a:p>
            <a:r>
              <a:rPr lang="en-US" b="1" dirty="0"/>
              <a:t>int readInt()</a:t>
            </a:r>
            <a:r>
              <a:rPr lang="en-US" dirty="0"/>
              <a:t>:</a:t>
            </a:r>
          </a:p>
          <a:p>
            <a:pPr>
              <a:buFont typeface="Arial" panose="020B0604020202020204" pitchFamily="34" charset="0"/>
              <a:buChar char="•"/>
            </a:pPr>
            <a:r>
              <a:rPr lang="en-US" dirty="0"/>
              <a:t>Reads an int value from the input stream. It reads four bytes and converts them into an int.</a:t>
            </a:r>
          </a:p>
          <a:p>
            <a:r>
              <a:rPr lang="en-US" b="1" dirty="0"/>
              <a:t>long </a:t>
            </a:r>
            <a:r>
              <a:rPr lang="en-US" b="1" dirty="0" err="1"/>
              <a:t>readLong</a:t>
            </a:r>
            <a:r>
              <a:rPr lang="en-US" b="1" dirty="0"/>
              <a:t>()</a:t>
            </a:r>
            <a:r>
              <a:rPr lang="en-US" dirty="0"/>
              <a:t>:</a:t>
            </a:r>
          </a:p>
          <a:p>
            <a:pPr>
              <a:buFont typeface="Arial" panose="020B0604020202020204" pitchFamily="34" charset="0"/>
              <a:buChar char="•"/>
            </a:pPr>
            <a:r>
              <a:rPr lang="en-US" dirty="0"/>
              <a:t>Reads a long value from the input stream. It reads eight bytes and converts them into a long.</a:t>
            </a:r>
          </a:p>
          <a:p>
            <a:r>
              <a:rPr lang="en-US" b="1" dirty="0"/>
              <a:t>float </a:t>
            </a:r>
            <a:r>
              <a:rPr lang="en-US" b="1" dirty="0" err="1"/>
              <a:t>readFloat</a:t>
            </a:r>
            <a:r>
              <a:rPr lang="en-US" b="1" dirty="0"/>
              <a:t>()</a:t>
            </a:r>
            <a:r>
              <a:rPr lang="en-US" dirty="0"/>
              <a:t>:</a:t>
            </a:r>
          </a:p>
          <a:p>
            <a:pPr>
              <a:buFont typeface="Arial" panose="020B0604020202020204" pitchFamily="34" charset="0"/>
              <a:buChar char="•"/>
            </a:pPr>
            <a:r>
              <a:rPr lang="en-US" dirty="0"/>
              <a:t>Reads a float value from the input stream. It reads four bytes and converts them into a float.</a:t>
            </a:r>
          </a:p>
          <a:p>
            <a:r>
              <a:rPr lang="en-US" b="1" dirty="0"/>
              <a:t>double </a:t>
            </a:r>
            <a:r>
              <a:rPr lang="en-US" b="1" dirty="0" err="1"/>
              <a:t>readDouble</a:t>
            </a:r>
            <a:r>
              <a:rPr lang="en-US" b="1" dirty="0"/>
              <a:t>()</a:t>
            </a:r>
            <a:r>
              <a:rPr lang="en-US" dirty="0"/>
              <a:t>:</a:t>
            </a:r>
          </a:p>
          <a:p>
            <a:pPr>
              <a:buFont typeface="Arial" panose="020B0604020202020204" pitchFamily="34" charset="0"/>
              <a:buChar char="•"/>
            </a:pPr>
            <a:r>
              <a:rPr lang="en-US" dirty="0"/>
              <a:t>Reads a double value from the input stream. It reads eight bytes and converts them into a double.</a:t>
            </a:r>
          </a:p>
          <a:p>
            <a:r>
              <a:rPr lang="en-US" b="1" dirty="0"/>
              <a:t>String readUTF()</a:t>
            </a:r>
            <a:r>
              <a:rPr lang="en-US" dirty="0"/>
              <a:t>:</a:t>
            </a:r>
          </a:p>
          <a:p>
            <a:pPr>
              <a:buFont typeface="Arial" panose="020B0604020202020204" pitchFamily="34" charset="0"/>
              <a:buChar char="•"/>
            </a:pPr>
            <a:r>
              <a:rPr lang="en-US" dirty="0"/>
              <a:t>Reads a string encoded in UTF-8 from the input stream. The string is prefixed with a variable-length UTF-8 encoding length.</a:t>
            </a:r>
          </a:p>
          <a:p>
            <a:endParaRPr lang="en-US" dirty="0"/>
          </a:p>
          <a:p>
            <a:endParaRPr lang="en-US" dirty="0"/>
          </a:p>
          <a:p>
            <a:endParaRPr lang="en-US" dirty="0"/>
          </a:p>
          <a:p>
            <a:r>
              <a:rPr lang="en-US" dirty="0"/>
              <a:t>The </a:t>
            </a:r>
            <a:r>
              <a:rPr lang="en-US" b="1" dirty="0"/>
              <a:t>DataOutputStream</a:t>
            </a:r>
            <a:r>
              <a:rPr lang="en-US" dirty="0"/>
              <a:t> class in Java is used to write primitive data types to an output stream in a portable way. It is part of the java.io package and extends FilterOutputStream. It allows you to write data in a format that can be read by DataInputStream, ensuring data integrity across different platforms.</a:t>
            </a:r>
          </a:p>
          <a:p>
            <a:r>
              <a:rPr lang="en-US" b="1" dirty="0"/>
              <a:t>Key Methods of DataOutputStream</a:t>
            </a:r>
          </a:p>
          <a:p>
            <a:pPr>
              <a:buFont typeface="+mj-lt"/>
              <a:buAutoNum type="arabicPeriod"/>
            </a:pPr>
            <a:r>
              <a:rPr lang="en-US" b="1" dirty="0"/>
              <a:t>Writing Primitive Data Types</a:t>
            </a:r>
            <a:endParaRPr lang="en-US" dirty="0"/>
          </a:p>
          <a:p>
            <a:pPr marL="742950" lvl="1" indent="-285750">
              <a:buFont typeface="+mj-lt"/>
              <a:buAutoNum type="arabicPeriod"/>
            </a:pPr>
            <a:r>
              <a:rPr lang="en-US" b="1" dirty="0"/>
              <a:t>void writeBoolean(boolean v)</a:t>
            </a:r>
            <a:r>
              <a:rPr lang="en-US" dirty="0"/>
              <a:t>:</a:t>
            </a:r>
          </a:p>
          <a:p>
            <a:pPr marL="1143000" lvl="2" indent="-228600">
              <a:buFont typeface="+mj-lt"/>
              <a:buAutoNum type="arabicPeriod"/>
            </a:pPr>
            <a:r>
              <a:rPr lang="en-US" dirty="0"/>
              <a:t>Writes a boolean value to the output stream. It writes 0 for false and 1 for true.</a:t>
            </a:r>
          </a:p>
          <a:p>
            <a:pPr marL="1143000" lvl="2" indent="-228600">
              <a:buFont typeface="+mj-lt"/>
              <a:buAutoNum type="arabicPeriod"/>
            </a:pPr>
            <a:r>
              <a:rPr lang="en-US" b="1" dirty="0" err="1"/>
              <a:t>Example</a:t>
            </a:r>
            <a:r>
              <a:rPr lang="en-US" dirty="0" err="1"/>
              <a:t>:javaCopy</a:t>
            </a:r>
            <a:r>
              <a:rPr lang="en-US" dirty="0"/>
              <a:t> code</a:t>
            </a:r>
          </a:p>
          <a:p>
            <a:pPr marL="1143000" lvl="2" indent="-228600" rtl="0">
              <a:buFont typeface="+mj-lt"/>
              <a:buAutoNum type="arabicPeriod"/>
            </a:pPr>
            <a:r>
              <a:rPr lang="en-US" dirty="0"/>
              <a:t>DataOutputStream dos = new DataOutputStream(new FileOutputStream("</a:t>
            </a:r>
            <a:r>
              <a:rPr lang="en-US" dirty="0" err="1"/>
              <a:t>data.bin</a:t>
            </a:r>
            <a:r>
              <a:rPr lang="en-US" dirty="0"/>
              <a:t>")); </a:t>
            </a:r>
            <a:r>
              <a:rPr lang="en-US" dirty="0" err="1"/>
              <a:t>dos.writeBoolean</a:t>
            </a:r>
            <a:r>
              <a:rPr lang="en-US" dirty="0"/>
              <a:t>(true); </a:t>
            </a:r>
            <a:r>
              <a:rPr lang="en-US" dirty="0" err="1"/>
              <a:t>dos.close</a:t>
            </a:r>
            <a:r>
              <a:rPr lang="en-US" dirty="0"/>
              <a:t>(); </a:t>
            </a:r>
          </a:p>
          <a:p>
            <a:pPr marL="742950" lvl="1" indent="-285750">
              <a:buFont typeface="+mj-lt"/>
              <a:buAutoNum type="arabicPeriod"/>
            </a:pPr>
            <a:r>
              <a:rPr lang="en-US" b="1" dirty="0"/>
              <a:t>void </a:t>
            </a:r>
            <a:r>
              <a:rPr lang="en-US" b="1" dirty="0" err="1"/>
              <a:t>writeByte</a:t>
            </a:r>
            <a:r>
              <a:rPr lang="en-US" b="1" dirty="0"/>
              <a:t>(int v)</a:t>
            </a:r>
            <a:r>
              <a:rPr lang="en-US" dirty="0"/>
              <a:t>:</a:t>
            </a:r>
          </a:p>
          <a:p>
            <a:pPr marL="1143000" lvl="2" indent="-228600">
              <a:buFont typeface="+mj-lt"/>
              <a:buAutoNum type="arabicPeriod"/>
            </a:pPr>
            <a:r>
              <a:rPr lang="en-US" dirty="0"/>
              <a:t>Writes a byte value to the output stream. The value is treated as an int, but only the lower 8 bits are written.</a:t>
            </a:r>
          </a:p>
          <a:p>
            <a:pPr marL="1143000" lvl="2" indent="-228600">
              <a:buFont typeface="+mj-lt"/>
              <a:buAutoNum type="arabicPeriod"/>
            </a:pPr>
            <a:r>
              <a:rPr lang="en-US" b="1" dirty="0" err="1"/>
              <a:t>Example</a:t>
            </a:r>
            <a:r>
              <a:rPr lang="en-US" dirty="0" err="1"/>
              <a:t>:javaCopy</a:t>
            </a:r>
            <a:r>
              <a:rPr lang="en-US" dirty="0"/>
              <a:t> code</a:t>
            </a:r>
          </a:p>
          <a:p>
            <a:pPr marL="1143000" lvl="2" indent="-228600" rtl="0">
              <a:buFont typeface="+mj-lt"/>
              <a:buAutoNum type="arabicPeriod"/>
            </a:pPr>
            <a:r>
              <a:rPr lang="en-US" dirty="0"/>
              <a:t>DataOutputStream dos = new DataOutputStream(new FileOutputStream("</a:t>
            </a:r>
            <a:r>
              <a:rPr lang="en-US" dirty="0" err="1"/>
              <a:t>data.bin</a:t>
            </a:r>
            <a:r>
              <a:rPr lang="en-US" dirty="0"/>
              <a:t>")); </a:t>
            </a:r>
            <a:r>
              <a:rPr lang="en-US" dirty="0" err="1"/>
              <a:t>dos.writeByte</a:t>
            </a:r>
            <a:r>
              <a:rPr lang="en-US" dirty="0"/>
              <a:t>(65); // Writes the byte value corresponding to 'A' </a:t>
            </a:r>
            <a:r>
              <a:rPr lang="en-US" dirty="0" err="1"/>
              <a:t>dos.close</a:t>
            </a:r>
            <a:r>
              <a:rPr lang="en-US" dirty="0"/>
              <a:t>(); </a:t>
            </a:r>
          </a:p>
          <a:p>
            <a:pPr marL="742950" lvl="1" indent="-285750">
              <a:buFont typeface="+mj-lt"/>
              <a:buAutoNum type="arabicPeriod"/>
            </a:pPr>
            <a:r>
              <a:rPr lang="en-US" b="1" dirty="0"/>
              <a:t>void </a:t>
            </a:r>
            <a:r>
              <a:rPr lang="en-US" b="1" dirty="0" err="1"/>
              <a:t>writeChar</a:t>
            </a:r>
            <a:r>
              <a:rPr lang="en-US" b="1" dirty="0"/>
              <a:t>(int v)</a:t>
            </a:r>
            <a:r>
              <a:rPr lang="en-US" dirty="0"/>
              <a:t>:</a:t>
            </a:r>
          </a:p>
          <a:p>
            <a:pPr marL="1143000" lvl="2" indent="-228600">
              <a:buFont typeface="+mj-lt"/>
              <a:buAutoNum type="arabicPeriod"/>
            </a:pPr>
            <a:r>
              <a:rPr lang="en-US" dirty="0"/>
              <a:t>Writes a char value to the output stream. The value is treated as an int, but only the lower 16 bits are written.</a:t>
            </a:r>
          </a:p>
          <a:p>
            <a:pPr marL="1143000" lvl="2" indent="-228600">
              <a:buFont typeface="+mj-lt"/>
              <a:buAutoNum type="arabicPeriod"/>
            </a:pPr>
            <a:r>
              <a:rPr lang="en-US" b="1" dirty="0" err="1"/>
              <a:t>Example</a:t>
            </a:r>
            <a:r>
              <a:rPr lang="en-US" dirty="0" err="1"/>
              <a:t>:javaCopy</a:t>
            </a:r>
            <a:r>
              <a:rPr lang="en-US" dirty="0"/>
              <a:t> code</a:t>
            </a:r>
          </a:p>
          <a:p>
            <a:pPr marL="1143000" lvl="2" indent="-228600" rtl="0">
              <a:buFont typeface="+mj-lt"/>
              <a:buAutoNum type="arabicPeriod"/>
            </a:pPr>
            <a:r>
              <a:rPr lang="en-US" dirty="0"/>
              <a:t>DataOutputStream dos = new DataOutputStream(new FileOutputStream("</a:t>
            </a:r>
            <a:r>
              <a:rPr lang="en-US" dirty="0" err="1"/>
              <a:t>data.bin</a:t>
            </a:r>
            <a:r>
              <a:rPr lang="en-US" dirty="0"/>
              <a:t>")); </a:t>
            </a:r>
            <a:r>
              <a:rPr lang="en-US" dirty="0" err="1"/>
              <a:t>dos.writeChar</a:t>
            </a:r>
            <a:r>
              <a:rPr lang="en-US" dirty="0"/>
              <a:t>('A'); </a:t>
            </a:r>
            <a:r>
              <a:rPr lang="en-US" dirty="0" err="1"/>
              <a:t>dos.close</a:t>
            </a:r>
            <a:r>
              <a:rPr lang="en-US" dirty="0"/>
              <a:t>(); </a:t>
            </a:r>
          </a:p>
          <a:p>
            <a:pPr marL="742950" lvl="1" indent="-285750">
              <a:buFont typeface="+mj-lt"/>
              <a:buAutoNum type="arabicPeriod"/>
            </a:pPr>
            <a:r>
              <a:rPr lang="en-US" b="1" dirty="0"/>
              <a:t>void </a:t>
            </a:r>
            <a:r>
              <a:rPr lang="en-US" b="1" dirty="0" err="1"/>
              <a:t>writeShort</a:t>
            </a:r>
            <a:r>
              <a:rPr lang="en-US" b="1" dirty="0"/>
              <a:t>(int v)</a:t>
            </a:r>
            <a:r>
              <a:rPr lang="en-US" dirty="0"/>
              <a:t>:</a:t>
            </a:r>
          </a:p>
          <a:p>
            <a:pPr marL="1143000" lvl="2" indent="-228600">
              <a:buFont typeface="+mj-lt"/>
              <a:buAutoNum type="arabicPeriod"/>
            </a:pPr>
            <a:r>
              <a:rPr lang="en-US" dirty="0"/>
              <a:t>Writes a short value to the output stream. The value is treated as an int, but only the lower 16 bits are written.</a:t>
            </a:r>
          </a:p>
          <a:p>
            <a:pPr marL="1143000" lvl="2" indent="-228600">
              <a:buFont typeface="+mj-lt"/>
              <a:buAutoNum type="arabicPeriod"/>
            </a:pPr>
            <a:r>
              <a:rPr lang="en-US" b="1" dirty="0" err="1"/>
              <a:t>Example</a:t>
            </a:r>
            <a:r>
              <a:rPr lang="en-US" dirty="0" err="1"/>
              <a:t>:javaCopy</a:t>
            </a:r>
            <a:r>
              <a:rPr lang="en-US" dirty="0"/>
              <a:t> code</a:t>
            </a:r>
          </a:p>
          <a:p>
            <a:pPr marL="1143000" lvl="2" indent="-228600" rtl="0">
              <a:buFont typeface="+mj-lt"/>
              <a:buAutoNum type="arabicPeriod"/>
            </a:pPr>
            <a:r>
              <a:rPr lang="en-US" dirty="0"/>
              <a:t>DataOutputStream dos = new DataOutputStream(new FileOutputStream("</a:t>
            </a:r>
            <a:r>
              <a:rPr lang="en-US" dirty="0" err="1"/>
              <a:t>data.bin</a:t>
            </a:r>
            <a:r>
              <a:rPr lang="en-US" dirty="0"/>
              <a:t>")); </a:t>
            </a:r>
            <a:r>
              <a:rPr lang="en-US" dirty="0" err="1"/>
              <a:t>dos.writeShort</a:t>
            </a:r>
            <a:r>
              <a:rPr lang="en-US" dirty="0"/>
              <a:t>(12345); </a:t>
            </a:r>
            <a:r>
              <a:rPr lang="en-US" dirty="0" err="1"/>
              <a:t>dos.close</a:t>
            </a:r>
            <a:r>
              <a:rPr lang="en-US" dirty="0"/>
              <a:t>(); </a:t>
            </a:r>
          </a:p>
          <a:p>
            <a:pPr marL="742950" lvl="1" indent="-285750">
              <a:buFont typeface="+mj-lt"/>
              <a:buAutoNum type="arabicPeriod"/>
            </a:pPr>
            <a:r>
              <a:rPr lang="en-US" b="1" dirty="0"/>
              <a:t>void writeInt(int v)</a:t>
            </a:r>
            <a:r>
              <a:rPr lang="en-US" dirty="0"/>
              <a:t>:</a:t>
            </a:r>
          </a:p>
          <a:p>
            <a:pPr marL="1143000" lvl="2" indent="-228600">
              <a:buFont typeface="+mj-lt"/>
              <a:buAutoNum type="arabicPeriod"/>
            </a:pPr>
            <a:r>
              <a:rPr lang="en-US" dirty="0"/>
              <a:t>Writes an int value to the output stream. It writes four bytes.</a:t>
            </a:r>
          </a:p>
          <a:p>
            <a:pPr marL="1143000" lvl="2" indent="-228600">
              <a:buFont typeface="+mj-lt"/>
              <a:buAutoNum type="arabicPeriod"/>
            </a:pPr>
            <a:r>
              <a:rPr lang="en-US" b="1" dirty="0" err="1"/>
              <a:t>Example</a:t>
            </a:r>
            <a:r>
              <a:rPr lang="en-US" dirty="0" err="1"/>
              <a:t>:javaCopy</a:t>
            </a:r>
            <a:r>
              <a:rPr lang="en-US" dirty="0"/>
              <a:t> code</a:t>
            </a:r>
          </a:p>
          <a:p>
            <a:pPr marL="1143000" lvl="2" indent="-228600" rtl="0">
              <a:buFont typeface="+mj-lt"/>
              <a:buAutoNum type="arabicPeriod"/>
            </a:pPr>
            <a:r>
              <a:rPr lang="en-US" dirty="0"/>
              <a:t>DataOutputStream dos = new DataOutputStream(new FileOutputStream("</a:t>
            </a:r>
            <a:r>
              <a:rPr lang="en-US" dirty="0" err="1"/>
              <a:t>data.bin</a:t>
            </a:r>
            <a:r>
              <a:rPr lang="en-US" dirty="0"/>
              <a:t>")); </a:t>
            </a:r>
            <a:r>
              <a:rPr lang="en-US" dirty="0" err="1"/>
              <a:t>dos.writeInt</a:t>
            </a:r>
            <a:r>
              <a:rPr lang="en-US" dirty="0"/>
              <a:t>(123456789); </a:t>
            </a:r>
            <a:r>
              <a:rPr lang="en-US" dirty="0" err="1"/>
              <a:t>dos.close</a:t>
            </a:r>
            <a:r>
              <a:rPr lang="en-US" dirty="0"/>
              <a:t>(); </a:t>
            </a:r>
          </a:p>
          <a:p>
            <a:pPr marL="742950" lvl="1" indent="-285750">
              <a:buFont typeface="+mj-lt"/>
              <a:buAutoNum type="arabicPeriod"/>
            </a:pPr>
            <a:r>
              <a:rPr lang="en-US" b="1" dirty="0"/>
              <a:t>void </a:t>
            </a:r>
            <a:r>
              <a:rPr lang="en-US" b="1" dirty="0" err="1"/>
              <a:t>writeLong</a:t>
            </a:r>
            <a:r>
              <a:rPr lang="en-US" b="1" dirty="0"/>
              <a:t>(long v)</a:t>
            </a:r>
            <a:r>
              <a:rPr lang="en-US" dirty="0"/>
              <a:t>:</a:t>
            </a:r>
          </a:p>
          <a:p>
            <a:pPr marL="1143000" lvl="2" indent="-228600">
              <a:buFont typeface="+mj-lt"/>
              <a:buAutoNum type="arabicPeriod"/>
            </a:pPr>
            <a:r>
              <a:rPr lang="en-US" dirty="0"/>
              <a:t>Writes a long value to the output stream. It writes eight bytes.</a:t>
            </a:r>
          </a:p>
          <a:p>
            <a:pPr marL="1143000" lvl="2" indent="-228600">
              <a:buFont typeface="+mj-lt"/>
              <a:buAutoNum type="arabicPeriod"/>
            </a:pPr>
            <a:r>
              <a:rPr lang="en-US" b="1" dirty="0" err="1"/>
              <a:t>Example</a:t>
            </a:r>
            <a:r>
              <a:rPr lang="en-US" dirty="0" err="1"/>
              <a:t>:javaCopy</a:t>
            </a:r>
            <a:r>
              <a:rPr lang="en-US" dirty="0"/>
              <a:t> code</a:t>
            </a:r>
          </a:p>
          <a:p>
            <a:pPr marL="1143000" lvl="2" indent="-228600" rtl="0">
              <a:buFont typeface="+mj-lt"/>
              <a:buAutoNum type="arabicPeriod"/>
            </a:pPr>
            <a:r>
              <a:rPr lang="en-US" dirty="0"/>
              <a:t>DataOutputStream dos = new DataOutputStream(new FileOutputStream("</a:t>
            </a:r>
            <a:r>
              <a:rPr lang="en-US" dirty="0" err="1"/>
              <a:t>data.bin</a:t>
            </a:r>
            <a:r>
              <a:rPr lang="en-US" dirty="0"/>
              <a:t>")); </a:t>
            </a:r>
            <a:r>
              <a:rPr lang="en-US" dirty="0" err="1"/>
              <a:t>dos.writeLong</a:t>
            </a:r>
            <a:r>
              <a:rPr lang="en-US" dirty="0"/>
              <a:t>(1234567890123456789L); </a:t>
            </a:r>
            <a:r>
              <a:rPr lang="en-US" dirty="0" err="1"/>
              <a:t>dos.close</a:t>
            </a:r>
            <a:r>
              <a:rPr lang="en-US" dirty="0"/>
              <a:t>(); </a:t>
            </a:r>
          </a:p>
          <a:p>
            <a:pPr marL="742950" lvl="1" indent="-285750">
              <a:buFont typeface="+mj-lt"/>
              <a:buAutoNum type="arabicPeriod"/>
            </a:pPr>
            <a:r>
              <a:rPr lang="en-US" b="1" dirty="0"/>
              <a:t>void </a:t>
            </a:r>
            <a:r>
              <a:rPr lang="en-US" b="1" dirty="0" err="1"/>
              <a:t>writeFloat</a:t>
            </a:r>
            <a:r>
              <a:rPr lang="en-US" b="1" dirty="0"/>
              <a:t>(float v)</a:t>
            </a:r>
            <a:r>
              <a:rPr lang="en-US" dirty="0"/>
              <a:t>:</a:t>
            </a:r>
          </a:p>
          <a:p>
            <a:pPr marL="1143000" lvl="2" indent="-228600">
              <a:buFont typeface="+mj-lt"/>
              <a:buAutoNum type="arabicPeriod"/>
            </a:pPr>
            <a:r>
              <a:rPr lang="en-US" dirty="0"/>
              <a:t>Writes a float value to the output stream. It writes four bytes.</a:t>
            </a:r>
          </a:p>
          <a:p>
            <a:pPr marL="1143000" lvl="2" indent="-228600">
              <a:buFont typeface="+mj-lt"/>
              <a:buAutoNum type="arabicPeriod"/>
            </a:pPr>
            <a:r>
              <a:rPr lang="en-US" b="1" dirty="0" err="1"/>
              <a:t>Example</a:t>
            </a:r>
            <a:r>
              <a:rPr lang="en-US" dirty="0" err="1"/>
              <a:t>:javaCopy</a:t>
            </a:r>
            <a:r>
              <a:rPr lang="en-US" dirty="0"/>
              <a:t> code</a:t>
            </a:r>
          </a:p>
          <a:p>
            <a:pPr marL="1143000" lvl="2" indent="-228600" rtl="0">
              <a:buFont typeface="+mj-lt"/>
              <a:buAutoNum type="arabicPeriod"/>
            </a:pPr>
            <a:r>
              <a:rPr lang="en-US" dirty="0"/>
              <a:t>DataOutputStream dos = new DataOutputStream(new FileOutputStream("</a:t>
            </a:r>
            <a:r>
              <a:rPr lang="en-US" dirty="0" err="1"/>
              <a:t>data.bin</a:t>
            </a:r>
            <a:r>
              <a:rPr lang="en-US" dirty="0"/>
              <a:t>")); </a:t>
            </a:r>
            <a:r>
              <a:rPr lang="en-US" dirty="0" err="1"/>
              <a:t>dos.writeFloat</a:t>
            </a:r>
            <a:r>
              <a:rPr lang="en-US" dirty="0"/>
              <a:t>(3.14f); </a:t>
            </a:r>
            <a:r>
              <a:rPr lang="en-US" dirty="0" err="1"/>
              <a:t>dos.close</a:t>
            </a:r>
            <a:r>
              <a:rPr lang="en-US" dirty="0"/>
              <a:t>(); </a:t>
            </a:r>
          </a:p>
          <a:p>
            <a:pPr marL="742950" lvl="1" indent="-285750">
              <a:buFont typeface="+mj-lt"/>
              <a:buAutoNum type="arabicPeriod"/>
            </a:pPr>
            <a:r>
              <a:rPr lang="en-US" b="1" dirty="0"/>
              <a:t>void </a:t>
            </a:r>
            <a:r>
              <a:rPr lang="en-US" b="1" dirty="0" err="1"/>
              <a:t>writeDouble</a:t>
            </a:r>
            <a:r>
              <a:rPr lang="en-US" b="1" dirty="0"/>
              <a:t>(double v)</a:t>
            </a:r>
            <a:r>
              <a:rPr lang="en-US" dirty="0"/>
              <a:t>:</a:t>
            </a:r>
          </a:p>
          <a:p>
            <a:pPr marL="1143000" lvl="2" indent="-228600">
              <a:buFont typeface="+mj-lt"/>
              <a:buAutoNum type="arabicPeriod"/>
            </a:pPr>
            <a:r>
              <a:rPr lang="en-US" dirty="0"/>
              <a:t>Writes a double value to the output stream. It writes eight bytes.</a:t>
            </a:r>
          </a:p>
          <a:p>
            <a:pPr marL="1143000" lvl="2" indent="-228600">
              <a:buFont typeface="+mj-lt"/>
              <a:buAutoNum type="arabicPeriod"/>
            </a:pPr>
            <a:r>
              <a:rPr lang="en-US" b="1" dirty="0" err="1"/>
              <a:t>Example</a:t>
            </a:r>
            <a:r>
              <a:rPr lang="en-US" dirty="0" err="1"/>
              <a:t>:javaCopy</a:t>
            </a:r>
            <a:r>
              <a:rPr lang="en-US" dirty="0"/>
              <a:t> code</a:t>
            </a:r>
          </a:p>
          <a:p>
            <a:pPr marL="1143000" lvl="2" indent="-228600" rtl="0">
              <a:buFont typeface="+mj-lt"/>
              <a:buAutoNum type="arabicPeriod"/>
            </a:pPr>
            <a:r>
              <a:rPr lang="en-US" dirty="0"/>
              <a:t>DataOutputStream dos = new DataOutputStream(new FileOutputStream("</a:t>
            </a:r>
            <a:r>
              <a:rPr lang="en-US" dirty="0" err="1"/>
              <a:t>data.bin</a:t>
            </a:r>
            <a:r>
              <a:rPr lang="en-US" dirty="0"/>
              <a:t>")); </a:t>
            </a:r>
            <a:r>
              <a:rPr lang="en-US" dirty="0" err="1"/>
              <a:t>dos.writeDouble</a:t>
            </a:r>
            <a:r>
              <a:rPr lang="en-US" dirty="0"/>
              <a:t>(3.141592653589793); </a:t>
            </a:r>
            <a:r>
              <a:rPr lang="en-US" dirty="0" err="1"/>
              <a:t>dos.close</a:t>
            </a:r>
            <a:r>
              <a:rPr lang="en-US" dirty="0"/>
              <a:t>(); </a:t>
            </a:r>
          </a:p>
          <a:p>
            <a:pPr marL="742950" lvl="1" indent="-285750">
              <a:buFont typeface="+mj-lt"/>
              <a:buAutoNum type="arabicPeriod"/>
            </a:pPr>
            <a:r>
              <a:rPr lang="en-US" b="1" dirty="0"/>
              <a:t>void writeUTF(String str)</a:t>
            </a:r>
            <a:r>
              <a:rPr lang="en-US" dirty="0"/>
              <a:t>:</a:t>
            </a:r>
          </a:p>
          <a:p>
            <a:pPr marL="1143000" lvl="2" indent="-228600">
              <a:buFont typeface="+mj-lt"/>
              <a:buAutoNum type="arabicPeriod"/>
            </a:pPr>
            <a:r>
              <a:rPr lang="en-US" dirty="0"/>
              <a:t>Writes a String in UTF-8 format to the output stream. The string is preceded by a variable-length encoding of its length.</a:t>
            </a:r>
          </a:p>
          <a:p>
            <a:pPr marL="1143000" lvl="2" indent="-228600">
              <a:buFont typeface="+mj-lt"/>
              <a:buAutoNum type="arabicPeriod"/>
            </a:pPr>
            <a:r>
              <a:rPr lang="en-US" b="1" dirty="0" err="1"/>
              <a:t>Example</a:t>
            </a:r>
            <a:r>
              <a:rPr lang="en-US" dirty="0" err="1"/>
              <a:t>:javaCopy</a:t>
            </a:r>
            <a:r>
              <a:rPr lang="en-US" dirty="0"/>
              <a:t> code</a:t>
            </a:r>
          </a:p>
          <a:p>
            <a:pPr marL="1143000" lvl="2" indent="-228600" rtl="0">
              <a:buFont typeface="+mj-lt"/>
              <a:buAutoNum type="arabicPeriod"/>
            </a:pPr>
            <a:r>
              <a:rPr lang="en-US" dirty="0"/>
              <a:t>DataOutputStream dos = new DataOutputStream(new FileOutputStream("</a:t>
            </a:r>
            <a:r>
              <a:rPr lang="en-US" dirty="0" err="1"/>
              <a:t>data.bin</a:t>
            </a:r>
            <a:r>
              <a:rPr lang="en-US" dirty="0"/>
              <a:t>")); </a:t>
            </a:r>
            <a:r>
              <a:rPr lang="en-US" dirty="0" err="1"/>
              <a:t>dos.writeUTF</a:t>
            </a:r>
            <a:r>
              <a:rPr lang="en-US" dirty="0"/>
              <a:t>("Hello, World!"); </a:t>
            </a:r>
            <a:r>
              <a:rPr lang="en-US" dirty="0" err="1"/>
              <a:t>dos.close</a:t>
            </a:r>
            <a:r>
              <a:rPr lang="en-US" dirty="0"/>
              <a:t>(); </a:t>
            </a:r>
          </a:p>
          <a:p>
            <a:pPr>
              <a:buFont typeface="+mj-lt"/>
              <a:buAutoNum type="arabicPeriod"/>
            </a:pPr>
            <a:r>
              <a:rPr lang="en-US" b="1" dirty="0"/>
              <a:t>Additional Methods</a:t>
            </a:r>
            <a:endParaRPr lang="en-US" dirty="0"/>
          </a:p>
          <a:p>
            <a:pPr marL="742950" lvl="1" indent="-285750">
              <a:buFont typeface="+mj-lt"/>
              <a:buAutoNum type="arabicPeriod"/>
            </a:pPr>
            <a:r>
              <a:rPr lang="en-US" b="1" dirty="0"/>
              <a:t>void write(byte[] b)</a:t>
            </a:r>
            <a:r>
              <a:rPr lang="en-US" dirty="0"/>
              <a:t>:</a:t>
            </a:r>
          </a:p>
          <a:p>
            <a:pPr marL="1143000" lvl="2" indent="-228600">
              <a:buFont typeface="+mj-lt"/>
              <a:buAutoNum type="arabicPeriod"/>
            </a:pPr>
            <a:r>
              <a:rPr lang="en-US" dirty="0"/>
              <a:t>Writes an array of bytes to the output stream.</a:t>
            </a:r>
          </a:p>
          <a:p>
            <a:pPr marL="1143000" lvl="2" indent="-228600">
              <a:buFont typeface="+mj-lt"/>
              <a:buAutoNum type="arabicPeriod"/>
            </a:pPr>
            <a:r>
              <a:rPr lang="en-US" b="1" dirty="0" err="1"/>
              <a:t>Example</a:t>
            </a:r>
            <a:r>
              <a:rPr lang="en-US" dirty="0" err="1"/>
              <a:t>:javaCopy</a:t>
            </a:r>
            <a:r>
              <a:rPr lang="en-US" dirty="0"/>
              <a:t> code</a:t>
            </a:r>
          </a:p>
          <a:p>
            <a:pPr marL="1143000" lvl="2" indent="-228600" rtl="0">
              <a:buFont typeface="+mj-lt"/>
              <a:buAutoNum type="arabicPeriod"/>
            </a:pPr>
            <a:r>
              <a:rPr lang="en-US" dirty="0"/>
              <a:t>DataOutputStream dos = new DataOutputStream(new FileOutputStream("</a:t>
            </a:r>
            <a:r>
              <a:rPr lang="en-US" dirty="0" err="1"/>
              <a:t>data.bin</a:t>
            </a:r>
            <a:r>
              <a:rPr lang="en-US" dirty="0"/>
              <a:t>")); byte[] data = {65, 66, 67}; // Represents 'ABC' </a:t>
            </a:r>
            <a:r>
              <a:rPr lang="en-US" dirty="0" err="1"/>
              <a:t>dos.write</a:t>
            </a:r>
            <a:r>
              <a:rPr lang="en-US" dirty="0"/>
              <a:t>(data); </a:t>
            </a:r>
            <a:r>
              <a:rPr lang="en-US" dirty="0" err="1"/>
              <a:t>dos.close</a:t>
            </a:r>
            <a:r>
              <a:rPr lang="en-US" dirty="0"/>
              <a:t>(); </a:t>
            </a:r>
          </a:p>
          <a:p>
            <a:pPr marL="742950" lvl="1" indent="-285750">
              <a:buFont typeface="+mj-lt"/>
              <a:buAutoNum type="arabicPeriod"/>
            </a:pPr>
            <a:r>
              <a:rPr lang="en-US" b="1" dirty="0"/>
              <a:t>void write(byte[] b, int off, int len)</a:t>
            </a:r>
            <a:r>
              <a:rPr lang="en-US" dirty="0"/>
              <a:t>:</a:t>
            </a:r>
          </a:p>
          <a:p>
            <a:pPr marL="1143000" lvl="2" indent="-228600">
              <a:buFont typeface="+mj-lt"/>
              <a:buAutoNum type="arabicPeriod"/>
            </a:pPr>
            <a:r>
              <a:rPr lang="en-US" dirty="0"/>
              <a:t>Writes a portion of an array of bytes to the output stream, starting at offset off and writing len bytes.</a:t>
            </a:r>
          </a:p>
          <a:p>
            <a:pPr marL="1143000" lvl="2" indent="-228600">
              <a:buFont typeface="+mj-lt"/>
              <a:buAutoNum type="arabicPeriod"/>
            </a:pPr>
            <a:r>
              <a:rPr lang="en-US" b="1" dirty="0" err="1"/>
              <a:t>Example</a:t>
            </a:r>
            <a:r>
              <a:rPr lang="en-US" dirty="0" err="1"/>
              <a:t>:javaCopy</a:t>
            </a:r>
            <a:r>
              <a:rPr lang="en-US" dirty="0"/>
              <a:t> code</a:t>
            </a:r>
          </a:p>
          <a:p>
            <a:pPr marL="1143000" lvl="2" indent="-228600" rtl="0">
              <a:buFont typeface="+mj-lt"/>
              <a:buAutoNum type="arabicPeriod"/>
            </a:pPr>
            <a:r>
              <a:rPr lang="en-US" dirty="0"/>
              <a:t>DataOutputStream dos = new DataOutputStream(new FileOutputStream("</a:t>
            </a:r>
            <a:r>
              <a:rPr lang="en-US" dirty="0" err="1"/>
              <a:t>data.bin</a:t>
            </a:r>
            <a:r>
              <a:rPr lang="en-US" dirty="0"/>
              <a:t>")); byte[] data = {65, 66, 67, 68, 69}; </a:t>
            </a:r>
            <a:r>
              <a:rPr lang="en-US" dirty="0" err="1"/>
              <a:t>dos.write</a:t>
            </a:r>
            <a:r>
              <a:rPr lang="en-US" dirty="0"/>
              <a:t>(data, 1, 3); // Writes bytes 66, 67, and 68 </a:t>
            </a:r>
            <a:r>
              <a:rPr lang="en-US" dirty="0" err="1"/>
              <a:t>dos.close</a:t>
            </a:r>
            <a:r>
              <a:rPr lang="en-US" dirty="0"/>
              <a:t>(); </a:t>
            </a:r>
          </a:p>
          <a:p>
            <a:pPr marL="742950" lvl="1" indent="-285750">
              <a:buFont typeface="+mj-lt"/>
              <a:buAutoNum type="arabicPeriod"/>
            </a:pPr>
            <a:r>
              <a:rPr lang="en-US" b="1" dirty="0"/>
              <a:t>void flush()</a:t>
            </a:r>
            <a:r>
              <a:rPr lang="en-US" dirty="0"/>
              <a:t>:</a:t>
            </a:r>
          </a:p>
          <a:p>
            <a:pPr marL="1143000" lvl="2" indent="-228600">
              <a:buFont typeface="+mj-lt"/>
              <a:buAutoNum type="arabicPeriod"/>
            </a:pPr>
            <a:r>
              <a:rPr lang="en-US" dirty="0"/>
              <a:t>Flushes the output stream. This method forces any buffered output bytes to be written out.</a:t>
            </a:r>
          </a:p>
          <a:p>
            <a:pPr marL="1143000" lvl="2" indent="-228600">
              <a:buFont typeface="+mj-lt"/>
              <a:buAutoNum type="arabicPeriod"/>
            </a:pPr>
            <a:r>
              <a:rPr lang="en-US" b="1" dirty="0" err="1"/>
              <a:t>Example</a:t>
            </a:r>
            <a:r>
              <a:rPr lang="en-US" dirty="0" err="1"/>
              <a:t>:javaCopy</a:t>
            </a:r>
            <a:r>
              <a:rPr lang="en-US" dirty="0"/>
              <a:t> code</a:t>
            </a:r>
          </a:p>
          <a:p>
            <a:pPr marL="1143000" lvl="2" indent="-228600" rtl="0">
              <a:buFont typeface="+mj-lt"/>
              <a:buAutoNum type="arabicPeriod"/>
            </a:pPr>
            <a:r>
              <a:rPr lang="en-US" dirty="0"/>
              <a:t>DataOutputStream dos = new DataOutputStream(new FileOutputStream("</a:t>
            </a:r>
            <a:r>
              <a:rPr lang="en-US" dirty="0" err="1"/>
              <a:t>data.bin</a:t>
            </a:r>
            <a:r>
              <a:rPr lang="en-US" dirty="0"/>
              <a:t>")); </a:t>
            </a:r>
            <a:r>
              <a:rPr lang="en-US" dirty="0" err="1"/>
              <a:t>dos.writeInt</a:t>
            </a:r>
            <a:r>
              <a:rPr lang="en-US" dirty="0"/>
              <a:t>(123456789); </a:t>
            </a:r>
            <a:r>
              <a:rPr lang="en-US" dirty="0" err="1"/>
              <a:t>dos.flush</a:t>
            </a:r>
            <a:r>
              <a:rPr lang="en-US" dirty="0"/>
              <a:t>(); // Ensure the data is written to the file </a:t>
            </a:r>
            <a:r>
              <a:rPr lang="en-US" dirty="0" err="1"/>
              <a:t>dos.close</a:t>
            </a:r>
            <a:r>
              <a:rPr lang="en-US" dirty="0"/>
              <a:t>(); </a:t>
            </a:r>
          </a:p>
          <a:p>
            <a:pPr marL="742950" lvl="1" indent="-285750">
              <a:buFont typeface="+mj-lt"/>
              <a:buAutoNum type="arabicPeriod"/>
            </a:pPr>
            <a:r>
              <a:rPr lang="en-US" b="1" dirty="0"/>
              <a:t>void close()</a:t>
            </a:r>
            <a:r>
              <a:rPr lang="en-US" dirty="0"/>
              <a:t>:</a:t>
            </a:r>
          </a:p>
          <a:p>
            <a:pPr marL="1143000" lvl="2" indent="-228600">
              <a:buFont typeface="+mj-lt"/>
              <a:buAutoNum type="arabicPeriod"/>
            </a:pPr>
            <a:r>
              <a:rPr lang="en-US" dirty="0"/>
              <a:t>Closes the output stream and releases any system resources associated with it. It is important to close the stream to avoid resource leaks.</a:t>
            </a:r>
          </a:p>
          <a:p>
            <a:pPr marL="1143000" lvl="2" indent="-228600">
              <a:buFont typeface="+mj-lt"/>
              <a:buAutoNum type="arabicPeriod"/>
            </a:pPr>
            <a:r>
              <a:rPr lang="en-US" b="1" dirty="0" err="1"/>
              <a:t>Example</a:t>
            </a:r>
            <a:r>
              <a:rPr lang="en-US" dirty="0" err="1"/>
              <a:t>:javaCopy</a:t>
            </a:r>
            <a:r>
              <a:rPr lang="en-US" dirty="0"/>
              <a:t> code</a:t>
            </a:r>
          </a:p>
          <a:p>
            <a:pPr marL="1143000" lvl="2" indent="-228600" rtl="0">
              <a:buFont typeface="+mj-lt"/>
              <a:buAutoNum type="arabicPeriod"/>
            </a:pPr>
            <a:r>
              <a:rPr lang="en-US" dirty="0"/>
              <a:t>DataOutputStream dos = new DataOutputStream(new FileOutputStream("</a:t>
            </a:r>
            <a:r>
              <a:rPr lang="en-US" dirty="0" err="1"/>
              <a:t>data.bin</a:t>
            </a:r>
            <a:r>
              <a:rPr lang="en-US" dirty="0"/>
              <a:t>")); </a:t>
            </a:r>
            <a:r>
              <a:rPr lang="en-US" dirty="0" err="1"/>
              <a:t>dos.writeInt</a:t>
            </a:r>
            <a:r>
              <a:rPr lang="en-US" dirty="0"/>
              <a:t>(123456789); </a:t>
            </a:r>
            <a:r>
              <a:rPr lang="en-US" dirty="0" err="1"/>
              <a:t>dos.close</a:t>
            </a:r>
            <a:r>
              <a:rPr lang="en-US" dirty="0"/>
              <a:t>(); // Close the stream </a:t>
            </a:r>
          </a:p>
          <a:p>
            <a:r>
              <a:rPr lang="en-US" b="1" dirty="0"/>
              <a:t>Summary</a:t>
            </a:r>
          </a:p>
          <a:p>
            <a:r>
              <a:rPr lang="en-US" dirty="0"/>
              <a:t>DataOutputStream provides methods for writing primitive data types (such as int, float, long, etc.) and strings in a portable way. It ensures that data is written in a format that can be read back using DataInputStream. The class also supports writing byte arrays and offers flush() and close() methods to manage output and resources.</a:t>
            </a:r>
          </a:p>
          <a:p>
            <a:endParaRPr lang="en-US" dirty="0"/>
          </a:p>
          <a:p>
            <a:endParaRPr lang="en-US" dirty="0"/>
          </a:p>
        </p:txBody>
      </p:sp>
      <p:sp>
        <p:nvSpPr>
          <p:cNvPr id="4" name="Slide Number Placeholder 3"/>
          <p:cNvSpPr>
            <a:spLocks noGrp="1"/>
          </p:cNvSpPr>
          <p:nvPr>
            <p:ph type="sldNum" sz="quarter" idx="5"/>
          </p:nvPr>
        </p:nvSpPr>
        <p:spPr/>
        <p:txBody>
          <a:bodyPr/>
          <a:lstStyle/>
          <a:p>
            <a:fld id="{8A9E370C-008A-4A95-8FB8-7E2DBDE87C9B}" type="slidenum">
              <a:rPr lang="en-US" smtClean="0"/>
              <a:t>17</a:t>
            </a:fld>
            <a:endParaRPr lang="en-US"/>
          </a:p>
        </p:txBody>
      </p:sp>
    </p:spTree>
    <p:extLst>
      <p:ext uri="{BB962C8B-B14F-4D97-AF65-F5344CB8AC3E}">
        <p14:creationId xmlns:p14="http://schemas.microsoft.com/office/powerpoint/2010/main" val="2026921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ECLIPSE – AFTER explanation: </a:t>
            </a:r>
          </a:p>
          <a:p>
            <a:r>
              <a:rPr lang="en-US" b="1" dirty="0"/>
              <a:t>C:\Users\Administrator\Desktop\MST\Material\05IOStream\NewExamples\FilterStreamExample.java</a:t>
            </a:r>
          </a:p>
          <a:p>
            <a:endParaRPr lang="en-US" b="1" dirty="0"/>
          </a:p>
          <a:p>
            <a:endParaRPr lang="en-US" b="1" dirty="0"/>
          </a:p>
          <a:p>
            <a:r>
              <a:rPr lang="en-US" b="1" dirty="0"/>
              <a:t>Filter streams </a:t>
            </a:r>
            <a:r>
              <a:rPr lang="en-US" dirty="0"/>
              <a:t>in Java are a way to modify or enhance the functionality of existing streams. They are part of the java.io package and act as decorators for other streams. The concept of filter streams allows you to add specific functionalities, such as buffering, data transformation, or compression, without modifying the underlying stream's core operations.</a:t>
            </a:r>
          </a:p>
          <a:p>
            <a:endParaRPr lang="en-US" dirty="0"/>
          </a:p>
          <a:p>
            <a:r>
              <a:rPr lang="en-US" b="1" dirty="0"/>
              <a:t>What Are Filter Streams?</a:t>
            </a:r>
          </a:p>
          <a:p>
            <a:r>
              <a:rPr lang="en-US" dirty="0"/>
              <a:t>Filter streams are classes that extend InputStream, OutputStream, Reader, or Writer and provide additional functionality to the stream they wrap. The underlying stream is referred to as the "base stream," and the filter stream acts as a "decorator" that adds extra behavior.</a:t>
            </a:r>
          </a:p>
          <a:p>
            <a:endParaRPr lang="en-US" dirty="0"/>
          </a:p>
          <a:p>
            <a:r>
              <a:rPr lang="en-US" b="1" dirty="0"/>
              <a:t>How Filter Streams Work</a:t>
            </a:r>
          </a:p>
          <a:p>
            <a:pPr>
              <a:buFont typeface="+mj-lt"/>
              <a:buAutoNum type="arabicPeriod"/>
            </a:pPr>
            <a:r>
              <a:rPr lang="en-US" b="1" dirty="0"/>
              <a:t>Composition</a:t>
            </a:r>
            <a:r>
              <a:rPr lang="en-US" dirty="0"/>
              <a:t>:</a:t>
            </a:r>
          </a:p>
          <a:p>
            <a:pPr marL="742950" lvl="1" indent="-285750">
              <a:buFont typeface="+mj-lt"/>
              <a:buAutoNum type="arabicPeriod"/>
            </a:pPr>
            <a:r>
              <a:rPr lang="en-US" dirty="0"/>
              <a:t>Filter streams are typically composed of two layers: the base stream and the filter stream. The filter stream wraps around the base stream, enhancing or modifying its behavior.</a:t>
            </a:r>
          </a:p>
          <a:p>
            <a:pPr>
              <a:buFont typeface="+mj-lt"/>
              <a:buAutoNum type="arabicPeriod"/>
            </a:pPr>
            <a:r>
              <a:rPr lang="en-US" b="1" dirty="0"/>
              <a:t>Delegation</a:t>
            </a:r>
            <a:r>
              <a:rPr lang="en-US" dirty="0"/>
              <a:t>:</a:t>
            </a:r>
          </a:p>
          <a:p>
            <a:pPr marL="742950" lvl="1" indent="-285750">
              <a:buFont typeface="+mj-lt"/>
              <a:buAutoNum type="arabicPeriod"/>
            </a:pPr>
            <a:r>
              <a:rPr lang="en-US" dirty="0"/>
              <a:t>The filter stream delegates calls to the underlying base stream. For example, BufferedInputStream delegates read operations to the FileInputStream but provides buffering to improve performance.</a:t>
            </a:r>
          </a:p>
          <a:p>
            <a:pPr>
              <a:buFont typeface="+mj-lt"/>
              <a:buAutoNum type="arabicPeriod"/>
            </a:pPr>
            <a:r>
              <a:rPr lang="en-US" b="1" dirty="0"/>
              <a:t>Enhanced Functionality</a:t>
            </a:r>
            <a:r>
              <a:rPr lang="en-US" dirty="0"/>
              <a:t>:</a:t>
            </a:r>
          </a:p>
          <a:p>
            <a:pPr marL="742950" lvl="1" indent="-285750">
              <a:buFont typeface="+mj-lt"/>
              <a:buAutoNum type="arabicPeriod"/>
            </a:pPr>
            <a:r>
              <a:rPr lang="en-US" dirty="0"/>
              <a:t>Filter streams can add additional features, such as buffering, formatting, or data transformation, to the base stream's functionality. This allows you to create a chain of stream decorations to achieve the desired behavior.</a:t>
            </a:r>
          </a:p>
          <a:p>
            <a:endParaRPr lang="en-US" dirty="0"/>
          </a:p>
          <a:p>
            <a:endParaRPr lang="en-US" dirty="0"/>
          </a:p>
          <a:p>
            <a:r>
              <a:rPr lang="en-US" b="1" dirty="0"/>
              <a:t>Common Filter Streams in Java</a:t>
            </a:r>
          </a:p>
          <a:p>
            <a:r>
              <a:rPr lang="en-US" b="1" dirty="0"/>
              <a:t>1. Buffered Streams</a:t>
            </a:r>
          </a:p>
          <a:p>
            <a:pPr>
              <a:buFont typeface="Arial" panose="020B0604020202020204" pitchFamily="34" charset="0"/>
              <a:buChar char="•"/>
            </a:pPr>
            <a:r>
              <a:rPr lang="en-US" b="1" dirty="0"/>
              <a:t>BufferedInputStream</a:t>
            </a:r>
            <a:r>
              <a:rPr lang="en-US" dirty="0"/>
              <a:t> and </a:t>
            </a:r>
            <a:r>
              <a:rPr lang="en-US" b="1" dirty="0"/>
              <a:t>BufferedOutputStream</a:t>
            </a:r>
            <a:r>
              <a:rPr lang="en-US" dirty="0"/>
              <a:t>:</a:t>
            </a:r>
          </a:p>
          <a:p>
            <a:pPr marL="742950" lvl="1" indent="-285750">
              <a:buFont typeface="Arial" panose="020B0604020202020204" pitchFamily="34" charset="0"/>
              <a:buChar char="•"/>
            </a:pPr>
            <a:r>
              <a:rPr lang="en-US" dirty="0"/>
              <a:t>Provide buffering for input and output operations, which improves performance by reducing the number of read and write operations on the underlying stream.</a:t>
            </a:r>
          </a:p>
          <a:p>
            <a:pPr marL="742950" lvl="1" indent="-285750">
              <a:buFont typeface="Arial" panose="020B0604020202020204" pitchFamily="34" charset="0"/>
              <a:buChar char="•"/>
            </a:pPr>
            <a:r>
              <a:rPr lang="en-US" b="1" dirty="0" err="1"/>
              <a:t>Example</a:t>
            </a:r>
            <a:r>
              <a:rPr lang="en-US" dirty="0" err="1"/>
              <a:t>:javaCopy</a:t>
            </a:r>
            <a:r>
              <a:rPr lang="en-US" dirty="0"/>
              <a:t> code</a:t>
            </a:r>
          </a:p>
          <a:p>
            <a:pPr marL="742950" lvl="1" indent="-285750" rtl="0">
              <a:buFont typeface="Arial" panose="020B0604020202020204" pitchFamily="34" charset="0"/>
              <a:buChar char="•"/>
            </a:pPr>
            <a:r>
              <a:rPr lang="en-US" dirty="0"/>
              <a:t>BufferedInputStream bis = new BufferedInputStream(new FileInputStream("file.txt")); BufferedOutputStream </a:t>
            </a:r>
            <a:r>
              <a:rPr lang="en-US" dirty="0" err="1"/>
              <a:t>bos</a:t>
            </a:r>
            <a:r>
              <a:rPr lang="en-US" dirty="0"/>
              <a:t> = new BufferedOutputStream(new FileOutputStream("file.txt")); </a:t>
            </a:r>
          </a:p>
          <a:p>
            <a:pPr>
              <a:buFont typeface="Arial" panose="020B0604020202020204" pitchFamily="34" charset="0"/>
              <a:buChar char="•"/>
            </a:pPr>
            <a:r>
              <a:rPr lang="en-US" b="1" dirty="0"/>
              <a:t>BufferedReader</a:t>
            </a:r>
            <a:r>
              <a:rPr lang="en-US" dirty="0"/>
              <a:t> and </a:t>
            </a:r>
            <a:r>
              <a:rPr lang="en-US" b="1" dirty="0"/>
              <a:t>BufferedWriter</a:t>
            </a:r>
            <a:r>
              <a:rPr lang="en-US" dirty="0"/>
              <a:t>:</a:t>
            </a:r>
          </a:p>
          <a:p>
            <a:pPr marL="742950" lvl="1" indent="-285750">
              <a:buFont typeface="Arial" panose="020B0604020202020204" pitchFamily="34" charset="0"/>
              <a:buChar char="•"/>
            </a:pPr>
            <a:r>
              <a:rPr lang="en-US" dirty="0"/>
              <a:t>Provide buffering for character input and output operations, as well as methods for efficient text reading and writing.</a:t>
            </a:r>
          </a:p>
          <a:p>
            <a:pPr marL="742950" lvl="1" indent="-285750">
              <a:buFont typeface="Arial" panose="020B0604020202020204" pitchFamily="34" charset="0"/>
              <a:buChar char="•"/>
            </a:pPr>
            <a:r>
              <a:rPr lang="en-US" b="1" dirty="0" err="1"/>
              <a:t>Example</a:t>
            </a:r>
            <a:r>
              <a:rPr lang="en-US" dirty="0" err="1"/>
              <a:t>:javaCopy</a:t>
            </a:r>
            <a:r>
              <a:rPr lang="en-US" dirty="0"/>
              <a:t> code</a:t>
            </a:r>
          </a:p>
          <a:p>
            <a:pPr marL="742950" lvl="1" indent="-285750" rtl="0">
              <a:buFont typeface="Arial" panose="020B0604020202020204" pitchFamily="34" charset="0"/>
              <a:buChar char="•"/>
            </a:pPr>
            <a:r>
              <a:rPr lang="en-US" dirty="0"/>
              <a:t>BufferedReader </a:t>
            </a:r>
            <a:r>
              <a:rPr lang="en-US" dirty="0" err="1"/>
              <a:t>br</a:t>
            </a:r>
            <a:r>
              <a:rPr lang="en-US" dirty="0"/>
              <a:t> = new BufferedReader(new FileReader("file.txt")); BufferedWriter </a:t>
            </a:r>
            <a:r>
              <a:rPr lang="en-US" dirty="0" err="1"/>
              <a:t>bw</a:t>
            </a:r>
            <a:r>
              <a:rPr lang="en-US" dirty="0"/>
              <a:t> = new BufferedWriter(new FileWriter("file.txt")); </a:t>
            </a:r>
          </a:p>
          <a:p>
            <a:r>
              <a:rPr lang="en-US" b="1" dirty="0"/>
              <a:t>2. Data Streams</a:t>
            </a:r>
          </a:p>
          <a:p>
            <a:pPr>
              <a:buFont typeface="Arial" panose="020B0604020202020204" pitchFamily="34" charset="0"/>
              <a:buChar char="•"/>
            </a:pPr>
            <a:r>
              <a:rPr lang="en-US" b="1" dirty="0"/>
              <a:t>DataInputStream</a:t>
            </a:r>
            <a:r>
              <a:rPr lang="en-US" dirty="0"/>
              <a:t> and </a:t>
            </a:r>
            <a:r>
              <a:rPr lang="en-US" b="1" dirty="0"/>
              <a:t>DataOutputStream</a:t>
            </a:r>
            <a:r>
              <a:rPr lang="en-US" dirty="0"/>
              <a:t>:</a:t>
            </a:r>
          </a:p>
          <a:p>
            <a:pPr marL="742950" lvl="1" indent="-285750">
              <a:buFont typeface="Arial" panose="020B0604020202020204" pitchFamily="34" charset="0"/>
              <a:buChar char="•"/>
            </a:pPr>
            <a:r>
              <a:rPr lang="en-US" dirty="0"/>
              <a:t>Allow reading and writing of primitive data types (like int, float, long) in a machine-independent way.</a:t>
            </a:r>
          </a:p>
          <a:p>
            <a:pPr marL="742950" lvl="1" indent="-285750">
              <a:buFont typeface="Arial" panose="020B0604020202020204" pitchFamily="34" charset="0"/>
              <a:buChar char="•"/>
            </a:pPr>
            <a:r>
              <a:rPr lang="en-US" b="1" dirty="0" err="1"/>
              <a:t>Example</a:t>
            </a:r>
            <a:r>
              <a:rPr lang="en-US" dirty="0" err="1"/>
              <a:t>:javaCopy</a:t>
            </a:r>
            <a:r>
              <a:rPr lang="en-US" dirty="0"/>
              <a:t> code</a:t>
            </a:r>
          </a:p>
          <a:p>
            <a:pPr marL="742950" lvl="1" indent="-285750" rtl="0">
              <a:buFont typeface="Arial" panose="020B0604020202020204" pitchFamily="34" charset="0"/>
              <a:buChar char="•"/>
            </a:pPr>
            <a:r>
              <a:rPr lang="en-US" dirty="0"/>
              <a:t>DataInputStream dis = new DataInputStream(new FileInputStream("</a:t>
            </a:r>
            <a:r>
              <a:rPr lang="en-US" dirty="0" err="1"/>
              <a:t>data.bin</a:t>
            </a:r>
            <a:r>
              <a:rPr lang="en-US" dirty="0"/>
              <a:t>")); DataOutputStream dos = new DataOutputStream(new FileOutputStream("</a:t>
            </a:r>
            <a:r>
              <a:rPr lang="en-US" dirty="0" err="1"/>
              <a:t>data.bin</a:t>
            </a:r>
            <a:r>
              <a:rPr lang="en-US" dirty="0"/>
              <a:t>")); </a:t>
            </a:r>
          </a:p>
          <a:p>
            <a:r>
              <a:rPr lang="en-US" b="1" dirty="0"/>
              <a:t>3. Object Streams</a:t>
            </a:r>
          </a:p>
          <a:p>
            <a:pPr>
              <a:buFont typeface="Arial" panose="020B0604020202020204" pitchFamily="34" charset="0"/>
              <a:buChar char="•"/>
            </a:pPr>
            <a:r>
              <a:rPr lang="en-US" b="1" dirty="0"/>
              <a:t>ObjectInputStream</a:t>
            </a:r>
            <a:r>
              <a:rPr lang="en-US" dirty="0"/>
              <a:t> and </a:t>
            </a:r>
            <a:r>
              <a:rPr lang="en-US" b="1" dirty="0"/>
              <a:t>ObjectOutputStream</a:t>
            </a:r>
            <a:r>
              <a:rPr lang="en-US" dirty="0"/>
              <a:t>:</a:t>
            </a:r>
          </a:p>
          <a:p>
            <a:pPr marL="742950" lvl="1" indent="-285750">
              <a:buFont typeface="Arial" panose="020B0604020202020204" pitchFamily="34" charset="0"/>
              <a:buChar char="•"/>
            </a:pPr>
            <a:r>
              <a:rPr lang="en-US" dirty="0"/>
              <a:t>Allow reading and writing of serialized objects.</a:t>
            </a:r>
          </a:p>
          <a:p>
            <a:pPr marL="742950" lvl="1" indent="-285750">
              <a:buFont typeface="Arial" panose="020B0604020202020204" pitchFamily="34" charset="0"/>
              <a:buChar char="•"/>
            </a:pPr>
            <a:r>
              <a:rPr lang="en-US" b="1" dirty="0" err="1"/>
              <a:t>Example</a:t>
            </a:r>
            <a:r>
              <a:rPr lang="en-US" dirty="0" err="1"/>
              <a:t>:javaCopy</a:t>
            </a:r>
            <a:r>
              <a:rPr lang="en-US" dirty="0"/>
              <a:t> code</a:t>
            </a:r>
          </a:p>
          <a:p>
            <a:pPr marL="742950" lvl="1" indent="-285750" rtl="0">
              <a:buFont typeface="Arial" panose="020B0604020202020204" pitchFamily="34" charset="0"/>
              <a:buChar char="•"/>
            </a:pPr>
            <a:r>
              <a:rPr lang="en-US" dirty="0"/>
              <a:t>ObjectInputStream </a:t>
            </a:r>
            <a:r>
              <a:rPr lang="en-US" dirty="0" err="1"/>
              <a:t>ois</a:t>
            </a:r>
            <a:r>
              <a:rPr lang="en-US" dirty="0"/>
              <a:t> = new ObjectInputStream(new FileInputStream("object.dat")); ObjectOutputStream </a:t>
            </a:r>
            <a:r>
              <a:rPr lang="en-US" dirty="0" err="1"/>
              <a:t>oos</a:t>
            </a:r>
            <a:r>
              <a:rPr lang="en-US" dirty="0"/>
              <a:t> = new ObjectOutputStream(new FileOutputStream("object.dat")); </a:t>
            </a:r>
          </a:p>
          <a:p>
            <a:r>
              <a:rPr lang="en-US" b="1" dirty="0"/>
              <a:t>4. Print Streams</a:t>
            </a:r>
          </a:p>
          <a:p>
            <a:pPr>
              <a:buFont typeface="Arial" panose="020B0604020202020204" pitchFamily="34" charset="0"/>
              <a:buChar char="•"/>
            </a:pPr>
            <a:r>
              <a:rPr lang="en-US" b="1" dirty="0"/>
              <a:t>PrintStream</a:t>
            </a:r>
            <a:r>
              <a:rPr lang="en-US" dirty="0"/>
              <a:t> and </a:t>
            </a:r>
            <a:r>
              <a:rPr lang="en-US" b="1" dirty="0" err="1"/>
              <a:t>PrintWriter</a:t>
            </a:r>
            <a:r>
              <a:rPr lang="en-US" dirty="0"/>
              <a:t>:</a:t>
            </a:r>
          </a:p>
          <a:p>
            <a:pPr marL="742950" lvl="1" indent="-285750">
              <a:buFont typeface="Arial" panose="020B0604020202020204" pitchFamily="34" charset="0"/>
              <a:buChar char="•"/>
            </a:pPr>
            <a:r>
              <a:rPr lang="en-US" dirty="0"/>
              <a:t>Provide convenient methods for writing formatted representations of objects to text streams.</a:t>
            </a:r>
          </a:p>
          <a:p>
            <a:pPr marL="742950" lvl="1" indent="-285750">
              <a:buFont typeface="Arial" panose="020B0604020202020204" pitchFamily="34" charset="0"/>
              <a:buChar char="•"/>
            </a:pPr>
            <a:r>
              <a:rPr lang="en-US" b="1" dirty="0" err="1"/>
              <a:t>Example</a:t>
            </a:r>
            <a:r>
              <a:rPr lang="en-US" dirty="0" err="1"/>
              <a:t>:javaCopy</a:t>
            </a:r>
            <a:r>
              <a:rPr lang="en-US" dirty="0"/>
              <a:t> code</a:t>
            </a:r>
          </a:p>
          <a:p>
            <a:pPr marL="742950" lvl="1" indent="-285750" rtl="0">
              <a:buFont typeface="Arial" panose="020B0604020202020204" pitchFamily="34" charset="0"/>
              <a:buChar char="•"/>
            </a:pPr>
            <a:r>
              <a:rPr lang="en-US" dirty="0"/>
              <a:t>PrintStream </a:t>
            </a:r>
            <a:r>
              <a:rPr lang="en-US" dirty="0" err="1"/>
              <a:t>ps</a:t>
            </a:r>
            <a:r>
              <a:rPr lang="en-US" dirty="0"/>
              <a:t> = new PrintStream(new FileOutputStream("output.txt")); </a:t>
            </a:r>
            <a:r>
              <a:rPr lang="en-US" dirty="0" err="1"/>
              <a:t>PrintWriter</a:t>
            </a:r>
            <a:r>
              <a:rPr lang="en-US" dirty="0"/>
              <a:t> pw = new </a:t>
            </a:r>
            <a:r>
              <a:rPr lang="en-US" dirty="0" err="1"/>
              <a:t>PrintWriter</a:t>
            </a:r>
            <a:r>
              <a:rPr lang="en-US" dirty="0"/>
              <a:t>(new FileWriter("output.txt")); </a:t>
            </a:r>
          </a:p>
          <a:p>
            <a:r>
              <a:rPr lang="en-US" b="1" dirty="0"/>
              <a:t>5. Compressed Streams</a:t>
            </a:r>
          </a:p>
          <a:p>
            <a:pPr>
              <a:buFont typeface="Arial" panose="020B0604020202020204" pitchFamily="34" charset="0"/>
              <a:buChar char="•"/>
            </a:pPr>
            <a:r>
              <a:rPr lang="en-US" b="1" dirty="0" err="1"/>
              <a:t>GZIPInputStream</a:t>
            </a:r>
            <a:r>
              <a:rPr lang="en-US" dirty="0"/>
              <a:t> and </a:t>
            </a:r>
            <a:r>
              <a:rPr lang="en-US" b="1" dirty="0" err="1"/>
              <a:t>GZIPOutputStream</a:t>
            </a:r>
            <a:r>
              <a:rPr lang="en-US" dirty="0"/>
              <a:t>:</a:t>
            </a:r>
          </a:p>
          <a:p>
            <a:pPr marL="742950" lvl="1" indent="-285750">
              <a:buFont typeface="Arial" panose="020B0604020202020204" pitchFamily="34" charset="0"/>
              <a:buChar char="•"/>
            </a:pPr>
            <a:r>
              <a:rPr lang="en-US" dirty="0"/>
              <a:t>Provide compression and decompression functionality for streams using the GZIP format.</a:t>
            </a:r>
          </a:p>
          <a:p>
            <a:pPr marL="742950" lvl="1" indent="-285750">
              <a:buFont typeface="Arial" panose="020B0604020202020204" pitchFamily="34" charset="0"/>
              <a:buChar char="•"/>
            </a:pPr>
            <a:r>
              <a:rPr lang="en-US" b="1" dirty="0" err="1"/>
              <a:t>Example</a:t>
            </a:r>
            <a:r>
              <a:rPr lang="en-US" dirty="0" err="1"/>
              <a:t>:javaCopy</a:t>
            </a:r>
            <a:r>
              <a:rPr lang="en-US" dirty="0"/>
              <a:t> code</a:t>
            </a:r>
          </a:p>
          <a:p>
            <a:pPr marL="742950" lvl="1" indent="-285750" rtl="0">
              <a:buFont typeface="Arial" panose="020B0604020202020204" pitchFamily="34" charset="0"/>
              <a:buChar char="•"/>
            </a:pPr>
            <a:r>
              <a:rPr lang="en-US" dirty="0" err="1"/>
              <a:t>GZIPInputStream</a:t>
            </a:r>
            <a:r>
              <a:rPr lang="en-US" dirty="0"/>
              <a:t> </a:t>
            </a:r>
            <a:r>
              <a:rPr lang="en-US" dirty="0" err="1"/>
              <a:t>gzipIn</a:t>
            </a:r>
            <a:r>
              <a:rPr lang="en-US" dirty="0"/>
              <a:t> = new </a:t>
            </a:r>
            <a:r>
              <a:rPr lang="en-US" dirty="0" err="1"/>
              <a:t>GZIPInputStream</a:t>
            </a:r>
            <a:r>
              <a:rPr lang="en-US" dirty="0"/>
              <a:t>(new FileInputStream("compressed.gz")); </a:t>
            </a:r>
            <a:r>
              <a:rPr lang="en-US" dirty="0" err="1"/>
              <a:t>GZIPOutputStream</a:t>
            </a:r>
            <a:r>
              <a:rPr lang="en-US" dirty="0"/>
              <a:t> </a:t>
            </a:r>
            <a:r>
              <a:rPr lang="en-US" dirty="0" err="1"/>
              <a:t>gzipOut</a:t>
            </a:r>
            <a:r>
              <a:rPr lang="en-US" dirty="0"/>
              <a:t> = new </a:t>
            </a:r>
            <a:r>
              <a:rPr lang="en-US" dirty="0" err="1"/>
              <a:t>GZIPOutputStream</a:t>
            </a:r>
            <a:r>
              <a:rPr lang="en-US" dirty="0"/>
              <a:t>(new FileOutputStream("compressed.gz")); </a:t>
            </a:r>
          </a:p>
          <a:p>
            <a:endParaRPr lang="en-US" dirty="0"/>
          </a:p>
        </p:txBody>
      </p:sp>
      <p:sp>
        <p:nvSpPr>
          <p:cNvPr id="4" name="Slide Number Placeholder 3"/>
          <p:cNvSpPr>
            <a:spLocks noGrp="1"/>
          </p:cNvSpPr>
          <p:nvPr>
            <p:ph type="sldNum" sz="quarter" idx="5"/>
          </p:nvPr>
        </p:nvSpPr>
        <p:spPr/>
        <p:txBody>
          <a:bodyPr/>
          <a:lstStyle/>
          <a:p>
            <a:fld id="{8A9E370C-008A-4A95-8FB8-7E2DBDE87C9B}" type="slidenum">
              <a:rPr lang="en-US" smtClean="0"/>
              <a:t>18</a:t>
            </a:fld>
            <a:endParaRPr lang="en-US"/>
          </a:p>
        </p:txBody>
      </p:sp>
    </p:spTree>
    <p:extLst>
      <p:ext uri="{BB962C8B-B14F-4D97-AF65-F5344CB8AC3E}">
        <p14:creationId xmlns:p14="http://schemas.microsoft.com/office/powerpoint/2010/main" val="3752764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ECLIPSE </a:t>
            </a:r>
            <a:r>
              <a:rPr lang="en-US" dirty="0"/>
              <a:t>example: C:\Users\Administrator\Desktop\MST\Material\05IOStream\NewExamples\ChainedDecorationsExample.java</a:t>
            </a:r>
          </a:p>
          <a:p>
            <a:endParaRPr lang="en-US" dirty="0"/>
          </a:p>
          <a:p>
            <a:r>
              <a:rPr lang="en-US" b="1" dirty="0"/>
              <a:t>Chaining decorations</a:t>
            </a:r>
            <a:r>
              <a:rPr lang="en-US" dirty="0"/>
              <a:t> in the context of filter streams refers to the practice of combining multiple filter streams together to build a pipeline of decorations that enhance or modify the behavior of the base stream. This allows you to apply multiple layers of functionality in a flexible and composable way.</a:t>
            </a:r>
          </a:p>
          <a:p>
            <a:r>
              <a:rPr lang="en-US" b="1" dirty="0"/>
              <a:t>How Chaining Decorations Works</a:t>
            </a:r>
          </a:p>
          <a:p>
            <a:pPr>
              <a:buFont typeface="+mj-lt"/>
              <a:buAutoNum type="arabicPeriod"/>
            </a:pPr>
            <a:r>
              <a:rPr lang="en-US" b="1" dirty="0"/>
              <a:t>Base Stream</a:t>
            </a:r>
            <a:r>
              <a:rPr lang="en-US" dirty="0"/>
              <a:t>: Start with a base stream, which is an instance of a fundamental stream class such as FileInputStream or FileOutputStream.</a:t>
            </a:r>
          </a:p>
          <a:p>
            <a:pPr>
              <a:buFont typeface="+mj-lt"/>
              <a:buAutoNum type="arabicPeriod"/>
            </a:pPr>
            <a:r>
              <a:rPr lang="en-US" b="1" dirty="0"/>
              <a:t>Filter Streams</a:t>
            </a:r>
            <a:r>
              <a:rPr lang="en-US" dirty="0"/>
              <a:t>: Wrap the base stream with one or more filter streams. Each filter stream adds a specific enhancement or functionality. For example, you might wrap a FileInputStream with a BufferedInputStream to add buffering, and then wrap that with a DataInputStream to enable reading primitive data types.</a:t>
            </a:r>
          </a:p>
          <a:p>
            <a:pPr>
              <a:buFont typeface="+mj-lt"/>
              <a:buAutoNum type="arabicPeriod"/>
            </a:pPr>
            <a:r>
              <a:rPr lang="en-US" b="1" dirty="0"/>
              <a:t>Pipeline</a:t>
            </a:r>
            <a:r>
              <a:rPr lang="en-US" dirty="0"/>
              <a:t>: The filter streams are arranged in a chain, where each filter stream wraps around the previous one. The input stream flows through this chain, and each filter stream in the chain processes the data or enhances the behavior of the base stream.</a:t>
            </a:r>
          </a:p>
          <a:p>
            <a:r>
              <a:rPr lang="en-US" b="1" dirty="0"/>
              <a:t>Benefits of Chaining Decorations</a:t>
            </a:r>
          </a:p>
          <a:p>
            <a:pPr>
              <a:buFont typeface="Arial" panose="020B0604020202020204" pitchFamily="34" charset="0"/>
              <a:buChar char="•"/>
            </a:pPr>
            <a:r>
              <a:rPr lang="en-US" b="1" dirty="0"/>
              <a:t>Modularity</a:t>
            </a:r>
            <a:r>
              <a:rPr lang="en-US" dirty="0"/>
              <a:t>: Each filter stream focuses on a single aspect of functionality, making the code modular and easier to maintain.</a:t>
            </a:r>
          </a:p>
          <a:p>
            <a:pPr>
              <a:buFont typeface="Arial" panose="020B0604020202020204" pitchFamily="34" charset="0"/>
              <a:buChar char="•"/>
            </a:pPr>
            <a:r>
              <a:rPr lang="en-US" b="1" dirty="0"/>
              <a:t>Flexibility</a:t>
            </a:r>
            <a:r>
              <a:rPr lang="en-US" dirty="0"/>
              <a:t>: You can easily change or rearrange the order of filter streams to achieve different behaviors.</a:t>
            </a:r>
          </a:p>
          <a:p>
            <a:pPr>
              <a:buFont typeface="Arial" panose="020B0604020202020204" pitchFamily="34" charset="0"/>
              <a:buChar char="•"/>
            </a:pPr>
            <a:r>
              <a:rPr lang="en-US" b="1" dirty="0"/>
              <a:t>Reuse</a:t>
            </a:r>
            <a:r>
              <a:rPr lang="en-US" dirty="0"/>
              <a:t>: Filter streams can be reused in different chains to provide consistent functionality across various parts of your application.</a:t>
            </a:r>
          </a:p>
          <a:p>
            <a:r>
              <a:rPr lang="en-US" b="1" dirty="0"/>
              <a:t>Example of Chaining Decorations</a:t>
            </a:r>
          </a:p>
          <a:p>
            <a:r>
              <a:rPr lang="en-US" dirty="0"/>
              <a:t>Consider an example where you want to read primitive data types from a file, but with added buffering to improve performance and support for data types:</a:t>
            </a:r>
          </a:p>
          <a:p>
            <a:endParaRPr lang="en-US" dirty="0"/>
          </a:p>
          <a:p>
            <a:r>
              <a:rPr lang="en-US" b="1" dirty="0"/>
              <a:t>Decorator Design Pattern Overview</a:t>
            </a:r>
          </a:p>
          <a:p>
            <a:pPr>
              <a:buFont typeface="Arial" panose="020B0604020202020204" pitchFamily="34" charset="0"/>
              <a:buChar char="•"/>
            </a:pPr>
            <a:r>
              <a:rPr lang="en-US" b="1" dirty="0"/>
              <a:t>Base Component</a:t>
            </a:r>
            <a:r>
              <a:rPr lang="en-US" dirty="0"/>
              <a:t>: This is the core component or interface that defines the basic operations. In the case of I/O streams, Reader and Writer are the base components.</a:t>
            </a:r>
          </a:p>
          <a:p>
            <a:pPr>
              <a:buFont typeface="Arial" panose="020B0604020202020204" pitchFamily="34" charset="0"/>
              <a:buChar char="•"/>
            </a:pPr>
            <a:r>
              <a:rPr lang="en-US" b="1" dirty="0"/>
              <a:t>Concrete Component</a:t>
            </a:r>
            <a:r>
              <a:rPr lang="en-US" dirty="0"/>
              <a:t>: This is a specific implementation of the base component. For example, FileReader and FileWriter are concrete implementations of Reader and Writer, respectively.</a:t>
            </a:r>
          </a:p>
          <a:p>
            <a:pPr>
              <a:buFont typeface="Arial" panose="020B0604020202020204" pitchFamily="34" charset="0"/>
              <a:buChar char="•"/>
            </a:pPr>
            <a:r>
              <a:rPr lang="en-US" b="1" dirty="0"/>
              <a:t>Decorator</a:t>
            </a:r>
            <a:r>
              <a:rPr lang="en-US" dirty="0"/>
              <a:t>: This wraps around the concrete component to add or enhance functionality. BufferedReader and BufferedWriter are decorators that enhance the capabilities of Reader and Writer by adding buffering.</a:t>
            </a:r>
          </a:p>
          <a:p>
            <a:endParaRPr lang="en-US" dirty="0"/>
          </a:p>
        </p:txBody>
      </p:sp>
      <p:sp>
        <p:nvSpPr>
          <p:cNvPr id="4" name="Slide Number Placeholder 3"/>
          <p:cNvSpPr>
            <a:spLocks noGrp="1"/>
          </p:cNvSpPr>
          <p:nvPr>
            <p:ph type="sldNum" sz="quarter" idx="5"/>
          </p:nvPr>
        </p:nvSpPr>
        <p:spPr/>
        <p:txBody>
          <a:bodyPr/>
          <a:lstStyle/>
          <a:p>
            <a:fld id="{8A9E370C-008A-4A95-8FB8-7E2DBDE87C9B}" type="slidenum">
              <a:rPr lang="en-US" smtClean="0"/>
              <a:t>19</a:t>
            </a:fld>
            <a:endParaRPr lang="en-US"/>
          </a:p>
        </p:txBody>
      </p:sp>
    </p:spTree>
    <p:extLst>
      <p:ext uri="{BB962C8B-B14F-4D97-AF65-F5344CB8AC3E}">
        <p14:creationId xmlns:p14="http://schemas.microsoft.com/office/powerpoint/2010/main" val="2737350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InputStreamReader</a:t>
            </a:r>
            <a:r>
              <a:rPr lang="en-US" dirty="0"/>
              <a:t> class in Java is a bridge between byte streams and character streams. It reads bytes from an InputStream and decodes them into characters using a specified charset. This is particularly useful when you need to read text data from a byte-based stream, such as a file or network connection, and you want to interpret the bytes as characters.</a:t>
            </a:r>
          </a:p>
          <a:p>
            <a:endParaRPr lang="en-US" dirty="0"/>
          </a:p>
          <a:p>
            <a:r>
              <a:rPr lang="en-US" dirty="0"/>
              <a:t>The </a:t>
            </a:r>
            <a:r>
              <a:rPr lang="en-US" b="1" dirty="0"/>
              <a:t>OutputStreamWriter</a:t>
            </a:r>
            <a:r>
              <a:rPr lang="en-US" dirty="0"/>
              <a:t> class in Java is a bridge between character streams and byte streams. It encodes characters into bytes using a specified charset and writes them to an OutputStream. This is particularly useful when you need to write text data to a byte-based stream, such as a file or network connection, and you want to ensure the characters are properly encoded.</a:t>
            </a:r>
          </a:p>
          <a:p>
            <a:endParaRPr lang="en-US" dirty="0"/>
          </a:p>
        </p:txBody>
      </p:sp>
      <p:sp>
        <p:nvSpPr>
          <p:cNvPr id="4" name="Slide Number Placeholder 3"/>
          <p:cNvSpPr>
            <a:spLocks noGrp="1"/>
          </p:cNvSpPr>
          <p:nvPr>
            <p:ph type="sldNum" sz="quarter" idx="5"/>
          </p:nvPr>
        </p:nvSpPr>
        <p:spPr/>
        <p:txBody>
          <a:bodyPr/>
          <a:lstStyle/>
          <a:p>
            <a:fld id="{8A9E370C-008A-4A95-8FB8-7E2DBDE87C9B}" type="slidenum">
              <a:rPr lang="en-US" smtClean="0"/>
              <a:t>20</a:t>
            </a:fld>
            <a:endParaRPr lang="en-US"/>
          </a:p>
        </p:txBody>
      </p:sp>
    </p:spTree>
    <p:extLst>
      <p:ext uri="{BB962C8B-B14F-4D97-AF65-F5344CB8AC3E}">
        <p14:creationId xmlns:p14="http://schemas.microsoft.com/office/powerpoint/2010/main" val="2168701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Text decorators </a:t>
            </a:r>
            <a:r>
              <a:rPr lang="en-US" dirty="0"/>
              <a:t>in Java are classes that add functionality to text processing streams, enhancing or modifying their behavior. These decorators typically wrap around other text streams or readers/writers to provide additional capabilities such as buffering, formatting, or text conversion. </a:t>
            </a:r>
          </a:p>
          <a:p>
            <a:endParaRPr lang="en-US" dirty="0"/>
          </a:p>
          <a:p>
            <a:r>
              <a:rPr lang="en-US" dirty="0"/>
              <a:t>Here are some common </a:t>
            </a:r>
            <a:r>
              <a:rPr lang="en-US" b="1" dirty="0"/>
              <a:t>types</a:t>
            </a:r>
            <a:r>
              <a:rPr lang="en-US" dirty="0"/>
              <a:t> of </a:t>
            </a:r>
            <a:r>
              <a:rPr lang="en-US" b="1" dirty="0"/>
              <a:t>text decorators</a:t>
            </a:r>
            <a:r>
              <a:rPr lang="en-US" dirty="0"/>
              <a:t>:</a:t>
            </a:r>
          </a:p>
          <a:p>
            <a:r>
              <a:rPr lang="en-US" b="1" dirty="0"/>
              <a:t>1. Buffered Decorators</a:t>
            </a:r>
          </a:p>
          <a:p>
            <a:pPr>
              <a:buFont typeface="Arial" panose="020B0604020202020204" pitchFamily="34" charset="0"/>
              <a:buChar char="•"/>
            </a:pPr>
            <a:r>
              <a:rPr lang="en-US" b="1" dirty="0"/>
              <a:t>BufferedReader</a:t>
            </a:r>
            <a:r>
              <a:rPr lang="en-US" dirty="0"/>
              <a:t>:</a:t>
            </a:r>
          </a:p>
          <a:p>
            <a:pPr marL="742950" lvl="1" indent="-285750">
              <a:buFont typeface="Arial" panose="020B0604020202020204" pitchFamily="34" charset="0"/>
              <a:buChar char="•"/>
            </a:pPr>
            <a:r>
              <a:rPr lang="en-US" dirty="0"/>
              <a:t>Adds buffering to a Reader to improve efficiency by reducing the number of read operations.</a:t>
            </a:r>
          </a:p>
          <a:p>
            <a:pPr marL="742950" lvl="1" indent="-285750">
              <a:buFont typeface="Arial" panose="020B0604020202020204" pitchFamily="34" charset="0"/>
              <a:buChar char="•"/>
            </a:pPr>
            <a:r>
              <a:rPr lang="en-US" b="1" dirty="0" err="1"/>
              <a:t>Example</a:t>
            </a:r>
            <a:r>
              <a:rPr lang="en-US" dirty="0" err="1"/>
              <a:t>:javaCopy</a:t>
            </a:r>
            <a:r>
              <a:rPr lang="en-US" dirty="0"/>
              <a:t> code</a:t>
            </a:r>
          </a:p>
          <a:p>
            <a:pPr marL="742950" lvl="1" indent="-285750" rtl="0">
              <a:buFont typeface="Arial" panose="020B0604020202020204" pitchFamily="34" charset="0"/>
              <a:buChar char="•"/>
            </a:pPr>
            <a:r>
              <a:rPr lang="en-US" dirty="0"/>
              <a:t>BufferedReader </a:t>
            </a:r>
            <a:r>
              <a:rPr lang="en-US" dirty="0" err="1"/>
              <a:t>br</a:t>
            </a:r>
            <a:r>
              <a:rPr lang="en-US" dirty="0"/>
              <a:t> = new BufferedReader(new FileReader("file.txt")); </a:t>
            </a:r>
          </a:p>
          <a:p>
            <a:pPr>
              <a:buFont typeface="Arial" panose="020B0604020202020204" pitchFamily="34" charset="0"/>
              <a:buChar char="•"/>
            </a:pPr>
            <a:r>
              <a:rPr lang="en-US" b="1" dirty="0"/>
              <a:t>BufferedWriter</a:t>
            </a:r>
            <a:r>
              <a:rPr lang="en-US" dirty="0"/>
              <a:t>:</a:t>
            </a:r>
          </a:p>
          <a:p>
            <a:pPr marL="742950" lvl="1" indent="-285750">
              <a:buFont typeface="Arial" panose="020B0604020202020204" pitchFamily="34" charset="0"/>
              <a:buChar char="•"/>
            </a:pPr>
            <a:r>
              <a:rPr lang="en-US" dirty="0"/>
              <a:t>Adds buffering to a Writer to improve efficiency by reducing the number of write operations.</a:t>
            </a:r>
          </a:p>
          <a:p>
            <a:pPr marL="742950" lvl="1" indent="-285750">
              <a:buFont typeface="Arial" panose="020B0604020202020204" pitchFamily="34" charset="0"/>
              <a:buChar char="•"/>
            </a:pPr>
            <a:r>
              <a:rPr lang="en-US" b="1" dirty="0" err="1"/>
              <a:t>Example</a:t>
            </a:r>
            <a:r>
              <a:rPr lang="en-US" dirty="0" err="1"/>
              <a:t>:javaCopy</a:t>
            </a:r>
            <a:r>
              <a:rPr lang="en-US" dirty="0"/>
              <a:t> code</a:t>
            </a:r>
          </a:p>
          <a:p>
            <a:pPr marL="742950" lvl="1" indent="-285750" rtl="0">
              <a:buFont typeface="Arial" panose="020B0604020202020204" pitchFamily="34" charset="0"/>
              <a:buChar char="•"/>
            </a:pPr>
            <a:r>
              <a:rPr lang="en-US" dirty="0"/>
              <a:t>BufferedWriter </a:t>
            </a:r>
            <a:r>
              <a:rPr lang="en-US" dirty="0" err="1"/>
              <a:t>bw</a:t>
            </a:r>
            <a:r>
              <a:rPr lang="en-US" dirty="0"/>
              <a:t> = new BufferedWriter(new FileWriter("file.txt")); </a:t>
            </a:r>
          </a:p>
          <a:p>
            <a:r>
              <a:rPr lang="en-US" b="1" dirty="0"/>
              <a:t>2. Print Decorators</a:t>
            </a:r>
          </a:p>
          <a:p>
            <a:pPr>
              <a:buFont typeface="Arial" panose="020B0604020202020204" pitchFamily="34" charset="0"/>
              <a:buChar char="•"/>
            </a:pPr>
            <a:r>
              <a:rPr lang="en-US" b="1" dirty="0" err="1"/>
              <a:t>PrintWriter</a:t>
            </a:r>
            <a:r>
              <a:rPr lang="en-US" dirty="0"/>
              <a:t>:</a:t>
            </a:r>
          </a:p>
          <a:p>
            <a:pPr marL="742950" lvl="1" indent="-285750">
              <a:buFont typeface="Arial" panose="020B0604020202020204" pitchFamily="34" charset="0"/>
              <a:buChar char="•"/>
            </a:pPr>
            <a:r>
              <a:rPr lang="en-US" dirty="0"/>
              <a:t>Provides convenient methods for writing formatted text and handles text encoding. It can be used to write data to various output streams, including files and network connections.</a:t>
            </a:r>
          </a:p>
          <a:p>
            <a:pPr marL="742950" lvl="1" indent="-285750">
              <a:buFont typeface="Arial" panose="020B0604020202020204" pitchFamily="34" charset="0"/>
              <a:buChar char="•"/>
            </a:pPr>
            <a:r>
              <a:rPr lang="en-US" b="1" dirty="0" err="1"/>
              <a:t>Example</a:t>
            </a:r>
            <a:r>
              <a:rPr lang="en-US" dirty="0" err="1"/>
              <a:t>:javaCopy</a:t>
            </a:r>
            <a:r>
              <a:rPr lang="en-US" dirty="0"/>
              <a:t> code</a:t>
            </a:r>
          </a:p>
          <a:p>
            <a:pPr marL="742950" lvl="1" indent="-285750" rtl="0">
              <a:buFont typeface="Arial" panose="020B0604020202020204" pitchFamily="34" charset="0"/>
              <a:buChar char="•"/>
            </a:pPr>
            <a:r>
              <a:rPr lang="en-US" dirty="0" err="1"/>
              <a:t>PrintWriter</a:t>
            </a:r>
            <a:r>
              <a:rPr lang="en-US" dirty="0"/>
              <a:t> pw = new </a:t>
            </a:r>
            <a:r>
              <a:rPr lang="en-US" dirty="0" err="1"/>
              <a:t>PrintWriter</a:t>
            </a:r>
            <a:r>
              <a:rPr lang="en-US" dirty="0"/>
              <a:t>(new FileWriter("file.txt")); </a:t>
            </a:r>
          </a:p>
          <a:p>
            <a:pPr>
              <a:buFont typeface="Arial" panose="020B0604020202020204" pitchFamily="34" charset="0"/>
              <a:buChar char="•"/>
            </a:pPr>
            <a:r>
              <a:rPr lang="en-US" b="1" dirty="0"/>
              <a:t>PrintStream</a:t>
            </a:r>
            <a:r>
              <a:rPr lang="en-US" dirty="0"/>
              <a:t>:</a:t>
            </a:r>
          </a:p>
          <a:p>
            <a:pPr marL="742950" lvl="1" indent="-285750">
              <a:buFont typeface="Arial" panose="020B0604020202020204" pitchFamily="34" charset="0"/>
              <a:buChar char="•"/>
            </a:pPr>
            <a:r>
              <a:rPr lang="en-US" dirty="0"/>
              <a:t>Similar to </a:t>
            </a:r>
            <a:r>
              <a:rPr lang="en-US" dirty="0" err="1"/>
              <a:t>PrintWriter</a:t>
            </a:r>
            <a:r>
              <a:rPr lang="en-US" dirty="0"/>
              <a:t> but extends OutputStream. It provides methods for printing formatted representations of objects.</a:t>
            </a:r>
          </a:p>
          <a:p>
            <a:pPr marL="742950" lvl="1" indent="-285750">
              <a:buFont typeface="Arial" panose="020B0604020202020204" pitchFamily="34" charset="0"/>
              <a:buChar char="•"/>
            </a:pPr>
            <a:r>
              <a:rPr lang="en-US" b="1" dirty="0" err="1"/>
              <a:t>Example</a:t>
            </a:r>
            <a:r>
              <a:rPr lang="en-US" dirty="0" err="1"/>
              <a:t>:javaCopy</a:t>
            </a:r>
            <a:r>
              <a:rPr lang="en-US" dirty="0"/>
              <a:t> code</a:t>
            </a:r>
          </a:p>
          <a:p>
            <a:pPr marL="742950" lvl="1" indent="-285750" rtl="0">
              <a:buFont typeface="Arial" panose="020B0604020202020204" pitchFamily="34" charset="0"/>
              <a:buChar char="•"/>
            </a:pPr>
            <a:r>
              <a:rPr lang="en-US" dirty="0"/>
              <a:t>PrintStream </a:t>
            </a:r>
            <a:r>
              <a:rPr lang="en-US" dirty="0" err="1"/>
              <a:t>ps</a:t>
            </a:r>
            <a:r>
              <a:rPr lang="en-US" dirty="0"/>
              <a:t> = new PrintStream(new FileOutputStream("file.txt")); </a:t>
            </a:r>
          </a:p>
          <a:p>
            <a:r>
              <a:rPr lang="en-US" b="1" dirty="0"/>
              <a:t>3. Character Encoding Decorators</a:t>
            </a:r>
          </a:p>
          <a:p>
            <a:pPr>
              <a:buFont typeface="Arial" panose="020B0604020202020204" pitchFamily="34" charset="0"/>
              <a:buChar char="•"/>
            </a:pPr>
            <a:r>
              <a:rPr lang="en-US" b="1" dirty="0"/>
              <a:t>InputStreamReader</a:t>
            </a:r>
            <a:r>
              <a:rPr lang="en-US" dirty="0"/>
              <a:t>:</a:t>
            </a:r>
          </a:p>
          <a:p>
            <a:pPr marL="742950" lvl="1" indent="-285750">
              <a:buFont typeface="Arial" panose="020B0604020202020204" pitchFamily="34" charset="0"/>
              <a:buChar char="•"/>
            </a:pPr>
            <a:r>
              <a:rPr lang="en-US" dirty="0"/>
              <a:t>Converts bytes from an InputStream into characters using a specified charset.</a:t>
            </a:r>
          </a:p>
          <a:p>
            <a:pPr marL="742950" lvl="1" indent="-285750">
              <a:buFont typeface="Arial" panose="020B0604020202020204" pitchFamily="34" charset="0"/>
              <a:buChar char="•"/>
            </a:pPr>
            <a:r>
              <a:rPr lang="en-US" b="1" dirty="0" err="1"/>
              <a:t>Example</a:t>
            </a:r>
            <a:r>
              <a:rPr lang="en-US" dirty="0" err="1"/>
              <a:t>:javaCopy</a:t>
            </a:r>
            <a:r>
              <a:rPr lang="en-US" dirty="0"/>
              <a:t> code</a:t>
            </a:r>
          </a:p>
          <a:p>
            <a:pPr marL="742950" lvl="1" indent="-285750" rtl="0">
              <a:buFont typeface="Arial" panose="020B0604020202020204" pitchFamily="34" charset="0"/>
              <a:buChar char="•"/>
            </a:pPr>
            <a:r>
              <a:rPr lang="en-US" dirty="0"/>
              <a:t>InputStreamReader </a:t>
            </a:r>
            <a:r>
              <a:rPr lang="en-US" dirty="0" err="1"/>
              <a:t>isr</a:t>
            </a:r>
            <a:r>
              <a:rPr lang="en-US" dirty="0"/>
              <a:t> = new InputStreamReader(new FileInputStream("file.txt"), "UTF-8"); </a:t>
            </a:r>
          </a:p>
          <a:p>
            <a:pPr>
              <a:buFont typeface="Arial" panose="020B0604020202020204" pitchFamily="34" charset="0"/>
              <a:buChar char="•"/>
            </a:pPr>
            <a:r>
              <a:rPr lang="en-US" b="1" dirty="0"/>
              <a:t>OutputStreamWriter</a:t>
            </a:r>
            <a:r>
              <a:rPr lang="en-US" dirty="0"/>
              <a:t>:</a:t>
            </a:r>
          </a:p>
          <a:p>
            <a:pPr marL="742950" lvl="1" indent="-285750">
              <a:buFont typeface="Arial" panose="020B0604020202020204" pitchFamily="34" charset="0"/>
              <a:buChar char="•"/>
            </a:pPr>
            <a:r>
              <a:rPr lang="en-US" dirty="0"/>
              <a:t>Encodes characters into bytes using a specified charset before writing them to an OutputStream.</a:t>
            </a:r>
          </a:p>
          <a:p>
            <a:pPr marL="742950" lvl="1" indent="-285750">
              <a:buFont typeface="Arial" panose="020B0604020202020204" pitchFamily="34" charset="0"/>
              <a:buChar char="•"/>
            </a:pPr>
            <a:r>
              <a:rPr lang="en-US" b="1" dirty="0" err="1"/>
              <a:t>Example</a:t>
            </a:r>
            <a:r>
              <a:rPr lang="en-US" dirty="0" err="1"/>
              <a:t>:javaCopy</a:t>
            </a:r>
            <a:r>
              <a:rPr lang="en-US" dirty="0"/>
              <a:t> code</a:t>
            </a:r>
          </a:p>
          <a:p>
            <a:pPr marL="742950" lvl="1" indent="-285750" rtl="0">
              <a:buFont typeface="Arial" panose="020B0604020202020204" pitchFamily="34" charset="0"/>
              <a:buChar char="•"/>
            </a:pPr>
            <a:r>
              <a:rPr lang="en-US" dirty="0"/>
              <a:t>OutputStreamWriter </a:t>
            </a:r>
            <a:r>
              <a:rPr lang="en-US" dirty="0" err="1"/>
              <a:t>osw</a:t>
            </a:r>
            <a:r>
              <a:rPr lang="en-US" dirty="0"/>
              <a:t> = new OutputStreamWriter(new FileOutputStream("file.txt"), "UTF-8"); </a:t>
            </a:r>
          </a:p>
          <a:p>
            <a:r>
              <a:rPr lang="en-US" b="1" dirty="0"/>
              <a:t>4. Data Handling Decorators</a:t>
            </a:r>
          </a:p>
          <a:p>
            <a:pPr>
              <a:buFont typeface="Arial" panose="020B0604020202020204" pitchFamily="34" charset="0"/>
              <a:buChar char="•"/>
            </a:pPr>
            <a:r>
              <a:rPr lang="en-US" b="1" dirty="0"/>
              <a:t>DataInputStream</a:t>
            </a:r>
            <a:r>
              <a:rPr lang="en-US" dirty="0"/>
              <a:t>:</a:t>
            </a:r>
          </a:p>
          <a:p>
            <a:pPr marL="742950" lvl="1" indent="-285750">
              <a:buFont typeface="Arial" panose="020B0604020202020204" pitchFamily="34" charset="0"/>
              <a:buChar char="•"/>
            </a:pPr>
            <a:r>
              <a:rPr lang="en-US" dirty="0"/>
              <a:t>Provides methods for reading primitive data types (e.g., int, float) in a portable way from an underlying byte stream.</a:t>
            </a:r>
          </a:p>
          <a:p>
            <a:pPr marL="742950" lvl="1" indent="-285750">
              <a:buFont typeface="Arial" panose="020B0604020202020204" pitchFamily="34" charset="0"/>
              <a:buChar char="•"/>
            </a:pPr>
            <a:r>
              <a:rPr lang="en-US" b="1" dirty="0" err="1"/>
              <a:t>Example</a:t>
            </a:r>
            <a:r>
              <a:rPr lang="en-US" dirty="0" err="1"/>
              <a:t>:javaCopy</a:t>
            </a:r>
            <a:r>
              <a:rPr lang="en-US" dirty="0"/>
              <a:t> code</a:t>
            </a:r>
          </a:p>
          <a:p>
            <a:pPr marL="742950" lvl="1" indent="-285750" rtl="0">
              <a:buFont typeface="Arial" panose="020B0604020202020204" pitchFamily="34" charset="0"/>
              <a:buChar char="•"/>
            </a:pPr>
            <a:r>
              <a:rPr lang="en-US" dirty="0"/>
              <a:t>DataInputStream dis = new DataInputStream(new FileInputStream("</a:t>
            </a:r>
            <a:r>
              <a:rPr lang="en-US" dirty="0" err="1"/>
              <a:t>data.bin</a:t>
            </a:r>
            <a:r>
              <a:rPr lang="en-US" dirty="0"/>
              <a:t>")); </a:t>
            </a:r>
          </a:p>
          <a:p>
            <a:pPr>
              <a:buFont typeface="Arial" panose="020B0604020202020204" pitchFamily="34" charset="0"/>
              <a:buChar char="•"/>
            </a:pPr>
            <a:r>
              <a:rPr lang="en-US" b="1" dirty="0"/>
              <a:t>DataOutputStream</a:t>
            </a:r>
            <a:r>
              <a:rPr lang="en-US" dirty="0"/>
              <a:t>:</a:t>
            </a:r>
          </a:p>
          <a:p>
            <a:pPr marL="742950" lvl="1" indent="-285750">
              <a:buFont typeface="Arial" panose="020B0604020202020204" pitchFamily="34" charset="0"/>
              <a:buChar char="•"/>
            </a:pPr>
            <a:r>
              <a:rPr lang="en-US" dirty="0"/>
              <a:t>Provides methods for writing primitive data types in a portable way to an underlying byte stream.</a:t>
            </a:r>
          </a:p>
          <a:p>
            <a:pPr marL="742950" lvl="1" indent="-285750">
              <a:buFont typeface="Arial" panose="020B0604020202020204" pitchFamily="34" charset="0"/>
              <a:buChar char="•"/>
            </a:pPr>
            <a:r>
              <a:rPr lang="en-US" b="1" dirty="0" err="1"/>
              <a:t>Example</a:t>
            </a:r>
            <a:r>
              <a:rPr lang="en-US" dirty="0" err="1"/>
              <a:t>:javaCopy</a:t>
            </a:r>
            <a:r>
              <a:rPr lang="en-US" dirty="0"/>
              <a:t> code</a:t>
            </a:r>
          </a:p>
          <a:p>
            <a:pPr marL="742950" lvl="1" indent="-285750" rtl="0">
              <a:buFont typeface="Arial" panose="020B0604020202020204" pitchFamily="34" charset="0"/>
              <a:buChar char="•"/>
            </a:pPr>
            <a:r>
              <a:rPr lang="en-US" dirty="0"/>
              <a:t>DataOutputStream dos = new DataOutputStream(new FileOutputStream("</a:t>
            </a:r>
            <a:r>
              <a:rPr lang="en-US" dirty="0" err="1"/>
              <a:t>data.bin</a:t>
            </a:r>
            <a:r>
              <a:rPr lang="en-US" dirty="0"/>
              <a:t>")); </a:t>
            </a:r>
          </a:p>
          <a:p>
            <a:r>
              <a:rPr lang="en-US" b="1" dirty="0"/>
              <a:t>5. Object Serialization Decorators</a:t>
            </a:r>
          </a:p>
          <a:p>
            <a:pPr>
              <a:buFont typeface="Arial" panose="020B0604020202020204" pitchFamily="34" charset="0"/>
              <a:buChar char="•"/>
            </a:pPr>
            <a:r>
              <a:rPr lang="en-US" b="1" dirty="0"/>
              <a:t>ObjectInputStream</a:t>
            </a:r>
            <a:r>
              <a:rPr lang="en-US" dirty="0"/>
              <a:t>:</a:t>
            </a:r>
          </a:p>
          <a:p>
            <a:pPr marL="742950" lvl="1" indent="-285750">
              <a:buFont typeface="Arial" panose="020B0604020202020204" pitchFamily="34" charset="0"/>
              <a:buChar char="•"/>
            </a:pPr>
            <a:r>
              <a:rPr lang="en-US" dirty="0"/>
              <a:t>Allows for reading and deserializing objects from an input stream.</a:t>
            </a:r>
          </a:p>
          <a:p>
            <a:pPr marL="742950" lvl="1" indent="-285750">
              <a:buFont typeface="Arial" panose="020B0604020202020204" pitchFamily="34" charset="0"/>
              <a:buChar char="•"/>
            </a:pPr>
            <a:r>
              <a:rPr lang="en-US" b="1" dirty="0" err="1"/>
              <a:t>Example</a:t>
            </a:r>
            <a:r>
              <a:rPr lang="en-US" dirty="0" err="1"/>
              <a:t>:javaCopy</a:t>
            </a:r>
            <a:r>
              <a:rPr lang="en-US" dirty="0"/>
              <a:t> code</a:t>
            </a:r>
          </a:p>
          <a:p>
            <a:pPr marL="742950" lvl="1" indent="-285750" rtl="0">
              <a:buFont typeface="Arial" panose="020B0604020202020204" pitchFamily="34" charset="0"/>
              <a:buChar char="•"/>
            </a:pPr>
            <a:r>
              <a:rPr lang="en-US" dirty="0"/>
              <a:t>ObjectInputStream </a:t>
            </a:r>
            <a:r>
              <a:rPr lang="en-US" dirty="0" err="1"/>
              <a:t>ois</a:t>
            </a:r>
            <a:r>
              <a:rPr lang="en-US" dirty="0"/>
              <a:t> = new ObjectInputStream(new FileInputStream("object.dat")); </a:t>
            </a:r>
          </a:p>
          <a:p>
            <a:pPr>
              <a:buFont typeface="Arial" panose="020B0604020202020204" pitchFamily="34" charset="0"/>
              <a:buChar char="•"/>
            </a:pPr>
            <a:r>
              <a:rPr lang="en-US" b="1" dirty="0"/>
              <a:t>ObjectOutputStream</a:t>
            </a:r>
            <a:r>
              <a:rPr lang="en-US" dirty="0"/>
              <a:t>:</a:t>
            </a:r>
          </a:p>
          <a:p>
            <a:pPr marL="742950" lvl="1" indent="-285750">
              <a:buFont typeface="Arial" panose="020B0604020202020204" pitchFamily="34" charset="0"/>
              <a:buChar char="•"/>
            </a:pPr>
            <a:r>
              <a:rPr lang="en-US" dirty="0"/>
              <a:t>Allows for writing and serializing objects to an output stream.</a:t>
            </a:r>
          </a:p>
          <a:p>
            <a:pPr marL="742950" lvl="1" indent="-285750">
              <a:buFont typeface="Arial" panose="020B0604020202020204" pitchFamily="34" charset="0"/>
              <a:buChar char="•"/>
            </a:pPr>
            <a:r>
              <a:rPr lang="en-US" b="1" dirty="0" err="1"/>
              <a:t>Example</a:t>
            </a:r>
            <a:r>
              <a:rPr lang="en-US" dirty="0" err="1"/>
              <a:t>:javaCopy</a:t>
            </a:r>
            <a:r>
              <a:rPr lang="en-US" dirty="0"/>
              <a:t> code</a:t>
            </a:r>
          </a:p>
          <a:p>
            <a:pPr marL="742950" lvl="1" indent="-285750" rtl="0">
              <a:buFont typeface="Arial" panose="020B0604020202020204" pitchFamily="34" charset="0"/>
              <a:buChar char="•"/>
            </a:pPr>
            <a:r>
              <a:rPr lang="en-US" dirty="0"/>
              <a:t>ObjectOutputStream </a:t>
            </a:r>
            <a:r>
              <a:rPr lang="en-US" dirty="0" err="1"/>
              <a:t>oos</a:t>
            </a:r>
            <a:r>
              <a:rPr lang="en-US" dirty="0"/>
              <a:t> = new ObjectOutputStream(new FileOutputStream("object.dat")); </a:t>
            </a:r>
          </a:p>
          <a:p>
            <a:r>
              <a:rPr lang="en-US" b="1" dirty="0"/>
              <a:t>6. Compression Decorators</a:t>
            </a:r>
          </a:p>
          <a:p>
            <a:pPr>
              <a:buFont typeface="Arial" panose="020B0604020202020204" pitchFamily="34" charset="0"/>
              <a:buChar char="•"/>
            </a:pPr>
            <a:r>
              <a:rPr lang="en-US" b="1" dirty="0" err="1"/>
              <a:t>GZIPInputStream</a:t>
            </a:r>
            <a:r>
              <a:rPr lang="en-US" dirty="0"/>
              <a:t>:</a:t>
            </a:r>
          </a:p>
          <a:p>
            <a:pPr marL="742950" lvl="1" indent="-285750">
              <a:buFont typeface="Arial" panose="020B0604020202020204" pitchFamily="34" charset="0"/>
              <a:buChar char="•"/>
            </a:pPr>
            <a:r>
              <a:rPr lang="en-US" dirty="0"/>
              <a:t>Provides decompression for reading GZIP-compressed data from an input stream.</a:t>
            </a:r>
          </a:p>
          <a:p>
            <a:pPr marL="742950" lvl="1" indent="-285750">
              <a:buFont typeface="Arial" panose="020B0604020202020204" pitchFamily="34" charset="0"/>
              <a:buChar char="•"/>
            </a:pPr>
            <a:r>
              <a:rPr lang="en-US" b="1" dirty="0" err="1"/>
              <a:t>Example</a:t>
            </a:r>
            <a:r>
              <a:rPr lang="en-US" dirty="0" err="1"/>
              <a:t>:javaCopy</a:t>
            </a:r>
            <a:r>
              <a:rPr lang="en-US" dirty="0"/>
              <a:t> code</a:t>
            </a:r>
          </a:p>
          <a:p>
            <a:pPr marL="742950" lvl="1" indent="-285750" rtl="0">
              <a:buFont typeface="Arial" panose="020B0604020202020204" pitchFamily="34" charset="0"/>
              <a:buChar char="•"/>
            </a:pPr>
            <a:r>
              <a:rPr lang="en-US" dirty="0" err="1"/>
              <a:t>GZIPInputStream</a:t>
            </a:r>
            <a:r>
              <a:rPr lang="en-US" dirty="0"/>
              <a:t> </a:t>
            </a:r>
            <a:r>
              <a:rPr lang="en-US" dirty="0" err="1"/>
              <a:t>gzipIn</a:t>
            </a:r>
            <a:r>
              <a:rPr lang="en-US" dirty="0"/>
              <a:t> = new </a:t>
            </a:r>
            <a:r>
              <a:rPr lang="en-US" dirty="0" err="1"/>
              <a:t>GZIPInputStream</a:t>
            </a:r>
            <a:r>
              <a:rPr lang="en-US" dirty="0"/>
              <a:t>(new FileInputStream("compressed.gz")); </a:t>
            </a:r>
          </a:p>
          <a:p>
            <a:pPr>
              <a:buFont typeface="Arial" panose="020B0604020202020204" pitchFamily="34" charset="0"/>
              <a:buChar char="•"/>
            </a:pPr>
            <a:r>
              <a:rPr lang="en-US" b="1" dirty="0" err="1"/>
              <a:t>GZIPOutputStream</a:t>
            </a:r>
            <a:r>
              <a:rPr lang="en-US" dirty="0"/>
              <a:t>:</a:t>
            </a:r>
          </a:p>
          <a:p>
            <a:pPr marL="742950" lvl="1" indent="-285750">
              <a:buFont typeface="Arial" panose="020B0604020202020204" pitchFamily="34" charset="0"/>
              <a:buChar char="•"/>
            </a:pPr>
            <a:r>
              <a:rPr lang="en-US" dirty="0"/>
              <a:t>Provides compression for writing GZIP-compressed data to an output stream.</a:t>
            </a:r>
          </a:p>
          <a:p>
            <a:pPr marL="742950" lvl="1" indent="-285750">
              <a:buFont typeface="Arial" panose="020B0604020202020204" pitchFamily="34" charset="0"/>
              <a:buChar char="•"/>
            </a:pPr>
            <a:r>
              <a:rPr lang="en-US" b="1" dirty="0" err="1"/>
              <a:t>Example</a:t>
            </a:r>
            <a:r>
              <a:rPr lang="en-US" dirty="0" err="1"/>
              <a:t>:javaCopy</a:t>
            </a:r>
            <a:r>
              <a:rPr lang="en-US" dirty="0"/>
              <a:t> code</a:t>
            </a:r>
          </a:p>
          <a:p>
            <a:pPr marL="742950" lvl="1" indent="-285750" rtl="0">
              <a:buFont typeface="Arial" panose="020B0604020202020204" pitchFamily="34" charset="0"/>
              <a:buChar char="•"/>
            </a:pPr>
            <a:r>
              <a:rPr lang="en-US" dirty="0" err="1"/>
              <a:t>GZIPOutputStream</a:t>
            </a:r>
            <a:r>
              <a:rPr lang="en-US" dirty="0"/>
              <a:t> </a:t>
            </a:r>
            <a:r>
              <a:rPr lang="en-US" dirty="0" err="1"/>
              <a:t>gzipOut</a:t>
            </a:r>
            <a:r>
              <a:rPr lang="en-US" dirty="0"/>
              <a:t> = new </a:t>
            </a:r>
            <a:r>
              <a:rPr lang="en-US" dirty="0" err="1"/>
              <a:t>GZIPOutputStream</a:t>
            </a:r>
            <a:r>
              <a:rPr lang="en-US" dirty="0"/>
              <a:t>(new FileOutputStream("compressed.gz")); </a:t>
            </a:r>
          </a:p>
          <a:p>
            <a:r>
              <a:rPr lang="en-US" b="1" dirty="0"/>
              <a:t>Summary</a:t>
            </a:r>
          </a:p>
          <a:p>
            <a:r>
              <a:rPr lang="en-US" dirty="0"/>
              <a:t>Text decorators in Java enhance or modify the behavior of text processing streams by adding functionality such as buffering, formatting, character encoding, data handling, object serialization, or compression. These decorators can be combined to create complex text processing pipelines that are efficient and flexible.</a:t>
            </a:r>
          </a:p>
          <a:p>
            <a:endParaRPr lang="en-US" dirty="0"/>
          </a:p>
        </p:txBody>
      </p:sp>
      <p:sp>
        <p:nvSpPr>
          <p:cNvPr id="4" name="Slide Number Placeholder 3"/>
          <p:cNvSpPr>
            <a:spLocks noGrp="1"/>
          </p:cNvSpPr>
          <p:nvPr>
            <p:ph type="sldNum" sz="quarter" idx="5"/>
          </p:nvPr>
        </p:nvSpPr>
        <p:spPr/>
        <p:txBody>
          <a:bodyPr/>
          <a:lstStyle/>
          <a:p>
            <a:fld id="{8A9E370C-008A-4A95-8FB8-7E2DBDE87C9B}" type="slidenum">
              <a:rPr lang="en-US" smtClean="0"/>
              <a:t>21</a:t>
            </a:fld>
            <a:endParaRPr lang="en-US"/>
          </a:p>
        </p:txBody>
      </p:sp>
    </p:spTree>
    <p:extLst>
      <p:ext uri="{BB962C8B-B14F-4D97-AF65-F5344CB8AC3E}">
        <p14:creationId xmlns:p14="http://schemas.microsoft.com/office/powerpoint/2010/main" val="449198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ECLIPSE </a:t>
            </a:r>
            <a:r>
              <a:rPr lang="en-US" dirty="0"/>
              <a:t>: C:\Users\Administrator\Desktop\MST\Material\05IOStream\code\ObjectStreamExample.java</a:t>
            </a:r>
          </a:p>
          <a:p>
            <a:endParaRPr lang="en-US" dirty="0"/>
          </a:p>
          <a:p>
            <a:r>
              <a:rPr lang="en-US" dirty="0"/>
              <a:t>In Java, a </a:t>
            </a:r>
            <a:r>
              <a:rPr lang="en-US" b="1" dirty="0"/>
              <a:t>serializable object</a:t>
            </a:r>
            <a:r>
              <a:rPr lang="en-US" dirty="0"/>
              <a:t> refers to an object whose state can be converted into a byte stream for purposes such as saving to a file, sending over a network, or persisting to a database. </a:t>
            </a:r>
          </a:p>
          <a:p>
            <a:r>
              <a:rPr lang="en-US" dirty="0"/>
              <a:t>This process is known as </a:t>
            </a:r>
            <a:r>
              <a:rPr lang="en-US" b="1" dirty="0"/>
              <a:t>serialization</a:t>
            </a:r>
            <a:r>
              <a:rPr lang="en-US" dirty="0"/>
              <a:t>. </a:t>
            </a:r>
          </a:p>
          <a:p>
            <a:endParaRPr lang="en-US" dirty="0"/>
          </a:p>
          <a:p>
            <a:r>
              <a:rPr lang="en-US" dirty="0"/>
              <a:t>Conversely, the byte stream can be converted back into a copy of the original object through </a:t>
            </a:r>
            <a:r>
              <a:rPr lang="en-US" b="1" dirty="0"/>
              <a:t>deserialization</a:t>
            </a:r>
            <a:r>
              <a:rPr lang="en-US" dirty="0"/>
              <a:t>.</a:t>
            </a:r>
          </a:p>
          <a:p>
            <a:endParaRPr lang="en-US" dirty="0"/>
          </a:p>
        </p:txBody>
      </p:sp>
      <p:sp>
        <p:nvSpPr>
          <p:cNvPr id="4" name="Slide Number Placeholder 3"/>
          <p:cNvSpPr>
            <a:spLocks noGrp="1"/>
          </p:cNvSpPr>
          <p:nvPr>
            <p:ph type="sldNum" sz="quarter" idx="5"/>
          </p:nvPr>
        </p:nvSpPr>
        <p:spPr/>
        <p:txBody>
          <a:bodyPr/>
          <a:lstStyle/>
          <a:p>
            <a:fld id="{8A9E370C-008A-4A95-8FB8-7E2DBDE87C9B}" type="slidenum">
              <a:rPr lang="en-US" smtClean="0"/>
              <a:t>23</a:t>
            </a:fld>
            <a:endParaRPr lang="en-US"/>
          </a:p>
        </p:txBody>
      </p:sp>
    </p:spTree>
    <p:extLst>
      <p:ext uri="{BB962C8B-B14F-4D97-AF65-F5344CB8AC3E}">
        <p14:creationId xmlns:p14="http://schemas.microsoft.com/office/powerpoint/2010/main" val="810555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streaming data - </a:t>
            </a:r>
            <a:r>
              <a:rPr lang="he-IL" dirty="0"/>
              <a:t>הזרמת נתונים</a:t>
            </a:r>
            <a:r>
              <a:rPr lang="en-US" dirty="0"/>
              <a:t> - </a:t>
            </a:r>
            <a:r>
              <a:rPr lang="ar-SA" dirty="0"/>
              <a:t>تدفق البيانات</a:t>
            </a:r>
            <a:endParaRPr lang="en-US" dirty="0"/>
          </a:p>
          <a:p>
            <a:endParaRPr lang="en-US" b="1" dirty="0"/>
          </a:p>
          <a:p>
            <a:r>
              <a:rPr lang="en-US" b="1" dirty="0"/>
              <a:t>Input streams</a:t>
            </a:r>
            <a:r>
              <a:rPr lang="en-US" dirty="0"/>
              <a:t> (</a:t>
            </a:r>
            <a:r>
              <a:rPr lang="he-IL" dirty="0"/>
              <a:t>זרמי קלט</a:t>
            </a:r>
            <a:r>
              <a:rPr lang="en-US" dirty="0"/>
              <a:t>) read data from a source into a Java program. </a:t>
            </a:r>
          </a:p>
          <a:p>
            <a:r>
              <a:rPr lang="en-US" dirty="0"/>
              <a:t>The source can be a </a:t>
            </a:r>
            <a:r>
              <a:rPr lang="en-US" b="1" dirty="0"/>
              <a:t>file</a:t>
            </a:r>
            <a:r>
              <a:rPr lang="en-US" dirty="0"/>
              <a:t>, a </a:t>
            </a:r>
            <a:r>
              <a:rPr lang="en-US" b="1" dirty="0"/>
              <a:t>network connection</a:t>
            </a:r>
            <a:r>
              <a:rPr lang="en-US" dirty="0"/>
              <a:t>, a </a:t>
            </a:r>
            <a:r>
              <a:rPr lang="en-US" b="1" dirty="0"/>
              <a:t>byte array</a:t>
            </a:r>
            <a:r>
              <a:rPr lang="en-US" dirty="0"/>
              <a:t>, or any </a:t>
            </a:r>
            <a:r>
              <a:rPr lang="en-US" b="1" dirty="0"/>
              <a:t>other data source</a:t>
            </a:r>
            <a:r>
              <a:rPr lang="en-US" dirty="0"/>
              <a:t>. </a:t>
            </a:r>
          </a:p>
          <a:p>
            <a:r>
              <a:rPr lang="en-US" dirty="0"/>
              <a:t>The data flows into the program from the external source.</a:t>
            </a:r>
          </a:p>
          <a:p>
            <a:endParaRPr lang="en-US" dirty="0"/>
          </a:p>
          <a:p>
            <a:r>
              <a:rPr lang="en-US" b="1" dirty="0"/>
              <a:t>Output Streams (</a:t>
            </a:r>
            <a:r>
              <a:rPr lang="he-IL" dirty="0"/>
              <a:t>זרמי פלט</a:t>
            </a:r>
            <a:r>
              <a:rPr lang="en-US" b="1" dirty="0"/>
              <a:t>) (To a Sink) (</a:t>
            </a:r>
            <a:r>
              <a:rPr lang="ar-SA" b="1" dirty="0"/>
              <a:t>حوض – </a:t>
            </a:r>
            <a:r>
              <a:rPr lang="he-IL" b="1" dirty="0"/>
              <a:t>כיור</a:t>
            </a:r>
            <a:r>
              <a:rPr lang="en-US" b="1" dirty="0"/>
              <a:t>)</a:t>
            </a:r>
          </a:p>
          <a:p>
            <a:r>
              <a:rPr lang="en-US" b="1" dirty="0"/>
              <a:t>Output streams</a:t>
            </a:r>
            <a:r>
              <a:rPr lang="en-US" dirty="0"/>
              <a:t> write data from a Java program to a sink. </a:t>
            </a:r>
          </a:p>
          <a:p>
            <a:r>
              <a:rPr lang="en-US" dirty="0"/>
              <a:t>The sink can be a file, a network connection, a byte array, or any other data destination. </a:t>
            </a:r>
          </a:p>
          <a:p>
            <a:r>
              <a:rPr lang="en-US" dirty="0"/>
              <a:t>The data flows out from the program to the external sink.</a:t>
            </a:r>
          </a:p>
          <a:p>
            <a:endParaRPr lang="en-US" dirty="0"/>
          </a:p>
          <a:p>
            <a:endParaRPr lang="en-US" dirty="0"/>
          </a:p>
          <a:p>
            <a:r>
              <a:rPr lang="en-US" b="1" dirty="0"/>
              <a:t>Examples of Input Streams</a:t>
            </a:r>
            <a:r>
              <a:rPr lang="en-US" dirty="0"/>
              <a:t>:</a:t>
            </a:r>
          </a:p>
          <a:p>
            <a:pPr>
              <a:buFont typeface="Arial" panose="020B0604020202020204" pitchFamily="34" charset="0"/>
              <a:buChar char="•"/>
            </a:pPr>
            <a:r>
              <a:rPr lang="en-US" b="1" dirty="0"/>
              <a:t>FileInputStream</a:t>
            </a:r>
            <a:r>
              <a:rPr lang="en-US" dirty="0"/>
              <a:t>: Reads bytes from a file.</a:t>
            </a:r>
          </a:p>
          <a:p>
            <a:pPr>
              <a:buFont typeface="Arial" panose="020B0604020202020204" pitchFamily="34" charset="0"/>
              <a:buChar char="•"/>
            </a:pPr>
            <a:r>
              <a:rPr lang="en-US" b="1" dirty="0"/>
              <a:t>ByteArrayInputStream</a:t>
            </a:r>
            <a:r>
              <a:rPr lang="en-US" dirty="0"/>
              <a:t>: Reads bytes from a byte array.</a:t>
            </a:r>
          </a:p>
          <a:p>
            <a:pPr>
              <a:buFont typeface="Arial" panose="020B0604020202020204" pitchFamily="34" charset="0"/>
              <a:buChar char="•"/>
            </a:pPr>
            <a:r>
              <a:rPr lang="en-US" b="1" dirty="0"/>
              <a:t>BufferedInputStream</a:t>
            </a:r>
            <a:r>
              <a:rPr lang="en-US" dirty="0"/>
              <a:t>: Adds buffering capabilities to an input stream to improve reading efficiency.</a:t>
            </a:r>
          </a:p>
          <a:p>
            <a:pPr>
              <a:buFont typeface="Arial" panose="020B0604020202020204" pitchFamily="34" charset="0"/>
              <a:buChar char="•"/>
            </a:pPr>
            <a:r>
              <a:rPr lang="en-US" b="1" dirty="0"/>
              <a:t>InputStreamReader</a:t>
            </a:r>
            <a:r>
              <a:rPr lang="en-US" dirty="0"/>
              <a:t>: Converts byte streams to character streams (often used to read text data).</a:t>
            </a:r>
          </a:p>
          <a:p>
            <a:endParaRPr lang="en-US" dirty="0"/>
          </a:p>
          <a:p>
            <a:r>
              <a:rPr lang="en-US" b="1" dirty="0"/>
              <a:t>Examples of Output Streams</a:t>
            </a:r>
            <a:r>
              <a:rPr lang="en-US" dirty="0"/>
              <a:t>:</a:t>
            </a:r>
          </a:p>
          <a:p>
            <a:pPr>
              <a:buFont typeface="Arial" panose="020B0604020202020204" pitchFamily="34" charset="0"/>
              <a:buChar char="•"/>
            </a:pPr>
            <a:r>
              <a:rPr lang="en-US" b="1" dirty="0"/>
              <a:t>FileOutputStream</a:t>
            </a:r>
            <a:r>
              <a:rPr lang="en-US" dirty="0"/>
              <a:t>: Writes bytes to a file.</a:t>
            </a:r>
          </a:p>
          <a:p>
            <a:pPr>
              <a:buFont typeface="Arial" panose="020B0604020202020204" pitchFamily="34" charset="0"/>
              <a:buChar char="•"/>
            </a:pPr>
            <a:r>
              <a:rPr lang="en-US" b="1" dirty="0"/>
              <a:t>ByteArrayOutputStream</a:t>
            </a:r>
            <a:r>
              <a:rPr lang="en-US" dirty="0"/>
              <a:t>: Writes bytes to a byte array.</a:t>
            </a:r>
          </a:p>
          <a:p>
            <a:pPr>
              <a:buFont typeface="Arial" panose="020B0604020202020204" pitchFamily="34" charset="0"/>
              <a:buChar char="•"/>
            </a:pPr>
            <a:r>
              <a:rPr lang="en-US" b="1" dirty="0"/>
              <a:t>BufferedOutputStream</a:t>
            </a:r>
            <a:r>
              <a:rPr lang="en-US" dirty="0"/>
              <a:t>: Adds buffering capabilities to an output stream to improve writing efficiency.</a:t>
            </a:r>
          </a:p>
          <a:p>
            <a:pPr>
              <a:buFont typeface="Arial" panose="020B0604020202020204" pitchFamily="34" charset="0"/>
              <a:buChar char="•"/>
            </a:pPr>
            <a:r>
              <a:rPr lang="en-US" b="1" dirty="0"/>
              <a:t>OutputStreamWriter</a:t>
            </a:r>
            <a:r>
              <a:rPr lang="en-US" dirty="0"/>
              <a:t>: Converts character streams to byte streams (often used to write text data).</a:t>
            </a:r>
          </a:p>
          <a:p>
            <a:endParaRPr lang="en-US" dirty="0"/>
          </a:p>
          <a:p>
            <a:endParaRPr lang="en-US" dirty="0"/>
          </a:p>
        </p:txBody>
      </p:sp>
      <p:sp>
        <p:nvSpPr>
          <p:cNvPr id="4" name="Slide Number Placeholder 3"/>
          <p:cNvSpPr>
            <a:spLocks noGrp="1"/>
          </p:cNvSpPr>
          <p:nvPr>
            <p:ph type="sldNum" sz="quarter" idx="5"/>
          </p:nvPr>
        </p:nvSpPr>
        <p:spPr/>
        <p:txBody>
          <a:bodyPr/>
          <a:lstStyle/>
          <a:p>
            <a:fld id="{8A9E370C-008A-4A95-8FB8-7E2DBDE87C9B}" type="slidenum">
              <a:rPr lang="en-US" smtClean="0"/>
              <a:t>4</a:t>
            </a:fld>
            <a:endParaRPr lang="en-US"/>
          </a:p>
        </p:txBody>
      </p:sp>
    </p:spTree>
    <p:extLst>
      <p:ext uri="{BB962C8B-B14F-4D97-AF65-F5344CB8AC3E}">
        <p14:creationId xmlns:p14="http://schemas.microsoft.com/office/powerpoint/2010/main" val="18556793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1" dirty="0"/>
              <a:t>Serialization</a:t>
            </a:r>
            <a:r>
              <a:rPr lang="en-US" dirty="0"/>
              <a:t>:</a:t>
            </a:r>
          </a:p>
          <a:p>
            <a:pPr>
              <a:buFont typeface="Arial" panose="020B0604020202020204" pitchFamily="34" charset="0"/>
              <a:buChar char="•"/>
            </a:pPr>
            <a:r>
              <a:rPr lang="en-US" b="1" dirty="0"/>
              <a:t>Serialization</a:t>
            </a:r>
            <a:r>
              <a:rPr lang="en-US" dirty="0"/>
              <a:t> is the process of converting an object's state into a byte stream. This allows the object to be saved to a file or transmitted over a network.</a:t>
            </a:r>
          </a:p>
          <a:p>
            <a:pPr>
              <a:buFont typeface="Arial" panose="020B0604020202020204" pitchFamily="34" charset="0"/>
              <a:buChar char="•"/>
            </a:pPr>
            <a:r>
              <a:rPr lang="en-US" dirty="0"/>
              <a:t>The ObjectOutputStream class is used for serialization in Java.</a:t>
            </a:r>
          </a:p>
          <a:p>
            <a:r>
              <a:rPr lang="en-US" b="1" dirty="0"/>
              <a:t>Deserialization</a:t>
            </a:r>
            <a:r>
              <a:rPr lang="en-US" dirty="0"/>
              <a:t>:</a:t>
            </a:r>
          </a:p>
          <a:p>
            <a:pPr>
              <a:buFont typeface="Arial" panose="020B0604020202020204" pitchFamily="34" charset="0"/>
              <a:buChar char="•"/>
            </a:pPr>
            <a:r>
              <a:rPr lang="en-US" b="1" dirty="0"/>
              <a:t>Deserialization</a:t>
            </a:r>
            <a:r>
              <a:rPr lang="en-US" dirty="0"/>
              <a:t> is the process of converting a byte stream back into an object. This reconstructs the original object from the byte stream.</a:t>
            </a:r>
          </a:p>
          <a:p>
            <a:pPr>
              <a:buFont typeface="Arial" panose="020B0604020202020204" pitchFamily="34" charset="0"/>
              <a:buChar char="•"/>
            </a:pPr>
            <a:r>
              <a:rPr lang="en-US" dirty="0"/>
              <a:t>The ObjectInputStream class is used for deserialization in Java.</a:t>
            </a:r>
          </a:p>
          <a:p>
            <a:r>
              <a:rPr lang="en-US" b="1" dirty="0"/>
              <a:t>Serializable Interface</a:t>
            </a:r>
            <a:r>
              <a:rPr lang="en-US" dirty="0"/>
              <a:t>:</a:t>
            </a:r>
          </a:p>
          <a:p>
            <a:pPr>
              <a:buFont typeface="Arial" panose="020B0604020202020204" pitchFamily="34" charset="0"/>
              <a:buChar char="•"/>
            </a:pPr>
            <a:r>
              <a:rPr lang="en-US" dirty="0"/>
              <a:t>To make an object serializable, the class must implement the </a:t>
            </a:r>
            <a:r>
              <a:rPr lang="en-US" dirty="0" err="1"/>
              <a:t>java.io.Serializable</a:t>
            </a:r>
            <a:r>
              <a:rPr lang="en-US" dirty="0"/>
              <a:t> interface. This is a marker interface, meaning it does not contain any methods. Its purpose is to indicate that a class can be serialized.</a:t>
            </a:r>
          </a:p>
          <a:p>
            <a:endParaRPr lang="en-US" dirty="0"/>
          </a:p>
          <a:p>
            <a:pPr>
              <a:buFont typeface="+mj-lt"/>
              <a:buAutoNum type="arabicPeriod"/>
            </a:pPr>
            <a:endParaRPr lang="en-US" dirty="0"/>
          </a:p>
          <a:p>
            <a:pPr marL="742950" lvl="1" indent="-285750">
              <a:buFont typeface="+mj-lt"/>
              <a:buAutoNum type="arabicPeriod"/>
            </a:pPr>
            <a:r>
              <a:rPr lang="en-US" b="1" dirty="0" err="1"/>
              <a:t>Example</a:t>
            </a:r>
            <a:r>
              <a:rPr lang="en-US" dirty="0" err="1"/>
              <a:t>:javaCopy</a:t>
            </a:r>
            <a:r>
              <a:rPr lang="en-US" dirty="0"/>
              <a:t> code</a:t>
            </a:r>
          </a:p>
          <a:p>
            <a:pPr marL="742950" lvl="1" indent="-285750" rtl="0">
              <a:buFont typeface="+mj-lt"/>
              <a:buAutoNum type="arabicPeriod"/>
            </a:pPr>
            <a:r>
              <a:rPr lang="en-US" dirty="0"/>
              <a:t>import </a:t>
            </a:r>
            <a:r>
              <a:rPr lang="en-US" dirty="0" err="1"/>
              <a:t>java.io.Serializable</a:t>
            </a:r>
            <a:r>
              <a:rPr lang="en-US" dirty="0"/>
              <a:t>; public class Person implements Serializable { private static final long </a:t>
            </a:r>
            <a:r>
              <a:rPr lang="en-US" dirty="0" err="1"/>
              <a:t>serialVersionUID</a:t>
            </a:r>
            <a:r>
              <a:rPr lang="en-US" dirty="0"/>
              <a:t> = 1L; private String name; private int age; // Constructor, getters, setters, etc. } </a:t>
            </a:r>
          </a:p>
          <a:p>
            <a:pPr>
              <a:buFont typeface="+mj-lt"/>
              <a:buAutoNum type="arabicPeriod"/>
            </a:pPr>
            <a:r>
              <a:rPr lang="en-US" b="1" dirty="0" err="1"/>
              <a:t>serialVersionUID</a:t>
            </a:r>
            <a:r>
              <a:rPr lang="en-US" dirty="0"/>
              <a:t>:</a:t>
            </a:r>
          </a:p>
          <a:p>
            <a:pPr marL="742950" lvl="1" indent="-285750">
              <a:buFont typeface="+mj-lt"/>
              <a:buAutoNum type="arabicPeriod"/>
            </a:pPr>
            <a:r>
              <a:rPr lang="en-US" dirty="0" err="1"/>
              <a:t>serialVersionUID</a:t>
            </a:r>
            <a:r>
              <a:rPr lang="en-US" dirty="0"/>
              <a:t> is a unique identifier for each serializable class. It is used to ensure that during deserialization, the class definition matches the serialized version.</a:t>
            </a:r>
          </a:p>
          <a:p>
            <a:pPr marL="742950" lvl="1" indent="-285750">
              <a:buFont typeface="+mj-lt"/>
              <a:buAutoNum type="arabicPeriod"/>
            </a:pPr>
            <a:r>
              <a:rPr lang="en-US" dirty="0"/>
              <a:t>It is a good practice to explicitly declare a </a:t>
            </a:r>
            <a:r>
              <a:rPr lang="en-US" dirty="0" err="1"/>
              <a:t>serialVersionUID</a:t>
            </a:r>
            <a:r>
              <a:rPr lang="en-US" dirty="0"/>
              <a:t> to avoid potential </a:t>
            </a:r>
            <a:r>
              <a:rPr lang="en-US" dirty="0" err="1"/>
              <a:t>InvalidClassException</a:t>
            </a:r>
            <a:r>
              <a:rPr lang="en-US" dirty="0"/>
              <a:t> issues when changes are made to the class.</a:t>
            </a:r>
          </a:p>
          <a:p>
            <a:r>
              <a:rPr lang="en-US" b="1" dirty="0"/>
              <a:t>Example of Serialization and Deserialization</a:t>
            </a:r>
          </a:p>
          <a:p>
            <a:r>
              <a:rPr lang="en-US" dirty="0"/>
              <a:t>Here's a simple example demonstrating serialization and deserialization of a Person object:</a:t>
            </a:r>
          </a:p>
          <a:p>
            <a:r>
              <a:rPr lang="en-US" b="1" dirty="0"/>
              <a:t>Serialization Example:</a:t>
            </a:r>
            <a:endParaRPr lang="en-US" dirty="0"/>
          </a:p>
          <a:p>
            <a:r>
              <a:rPr lang="en-US" dirty="0" err="1"/>
              <a:t>javaCopy</a:t>
            </a:r>
            <a:r>
              <a:rPr lang="en-US" dirty="0"/>
              <a:t> code</a:t>
            </a:r>
          </a:p>
          <a:p>
            <a:pPr rtl="0"/>
            <a:r>
              <a:rPr lang="en-US" dirty="0"/>
              <a:t>import java.io.*; public class </a:t>
            </a:r>
            <a:r>
              <a:rPr lang="en-US" dirty="0" err="1"/>
              <a:t>SerializationExample</a:t>
            </a:r>
            <a:r>
              <a:rPr lang="en-US" dirty="0"/>
              <a:t> { public static void main(String[] </a:t>
            </a:r>
            <a:r>
              <a:rPr lang="en-US" dirty="0" err="1"/>
              <a:t>args</a:t>
            </a:r>
            <a:r>
              <a:rPr lang="en-US" dirty="0"/>
              <a:t>) { Person </a:t>
            </a:r>
            <a:r>
              <a:rPr lang="en-US" dirty="0" err="1"/>
              <a:t>person</a:t>
            </a:r>
            <a:r>
              <a:rPr lang="en-US" dirty="0"/>
              <a:t> = new Person("John Doe", 30); try (ObjectOutputStream </a:t>
            </a:r>
            <a:r>
              <a:rPr lang="en-US" dirty="0" err="1"/>
              <a:t>oos</a:t>
            </a:r>
            <a:r>
              <a:rPr lang="en-US" dirty="0"/>
              <a:t> = new ObjectOutputStream(new FileOutputStream("</a:t>
            </a:r>
            <a:r>
              <a:rPr lang="en-US" dirty="0" err="1"/>
              <a:t>person.ser</a:t>
            </a:r>
            <a:r>
              <a:rPr lang="en-US" dirty="0"/>
              <a:t>"))) { </a:t>
            </a:r>
            <a:r>
              <a:rPr lang="en-US" dirty="0" err="1"/>
              <a:t>oos.writeObject</a:t>
            </a:r>
            <a:r>
              <a:rPr lang="en-US" dirty="0"/>
              <a:t>(person); } catch (</a:t>
            </a:r>
            <a:r>
              <a:rPr lang="en-US" dirty="0" err="1"/>
              <a:t>IOException</a:t>
            </a:r>
            <a:r>
              <a:rPr lang="en-US" dirty="0"/>
              <a:t> e) { </a:t>
            </a:r>
            <a:r>
              <a:rPr lang="en-US" dirty="0" err="1"/>
              <a:t>e.printStackTrace</a:t>
            </a:r>
            <a:r>
              <a:rPr lang="en-US" dirty="0"/>
              <a:t>(); } } } </a:t>
            </a:r>
          </a:p>
          <a:p>
            <a:r>
              <a:rPr lang="en-US" b="1" dirty="0"/>
              <a:t>Deserialization Example:</a:t>
            </a:r>
            <a:endParaRPr lang="en-US" dirty="0"/>
          </a:p>
          <a:p>
            <a:r>
              <a:rPr lang="en-US" dirty="0" err="1"/>
              <a:t>javaCopy</a:t>
            </a:r>
            <a:r>
              <a:rPr lang="en-US" dirty="0"/>
              <a:t> code</a:t>
            </a:r>
          </a:p>
          <a:p>
            <a:pPr rtl="0"/>
            <a:r>
              <a:rPr lang="en-US" dirty="0"/>
              <a:t>import java.io.*; public class </a:t>
            </a:r>
            <a:r>
              <a:rPr lang="en-US" dirty="0" err="1"/>
              <a:t>DeserializationExample</a:t>
            </a:r>
            <a:r>
              <a:rPr lang="en-US" dirty="0"/>
              <a:t> { public static void main(String[] </a:t>
            </a:r>
            <a:r>
              <a:rPr lang="en-US" dirty="0" err="1"/>
              <a:t>args</a:t>
            </a:r>
            <a:r>
              <a:rPr lang="en-US" dirty="0"/>
              <a:t>) { try (ObjectInputStream </a:t>
            </a:r>
            <a:r>
              <a:rPr lang="en-US" dirty="0" err="1"/>
              <a:t>ois</a:t>
            </a:r>
            <a:r>
              <a:rPr lang="en-US" dirty="0"/>
              <a:t> = new ObjectInputStream(new FileInputStream("</a:t>
            </a:r>
            <a:r>
              <a:rPr lang="en-US" dirty="0" err="1"/>
              <a:t>person.ser</a:t>
            </a:r>
            <a:r>
              <a:rPr lang="en-US" dirty="0"/>
              <a:t>"))) { Person </a:t>
            </a:r>
            <a:r>
              <a:rPr lang="en-US" dirty="0" err="1"/>
              <a:t>person</a:t>
            </a:r>
            <a:r>
              <a:rPr lang="en-US" dirty="0"/>
              <a:t> = (Person) </a:t>
            </a:r>
            <a:r>
              <a:rPr lang="en-US" dirty="0" err="1"/>
              <a:t>ois.readObject</a:t>
            </a:r>
            <a:r>
              <a:rPr lang="en-US" dirty="0"/>
              <a:t>(); </a:t>
            </a:r>
            <a:r>
              <a:rPr lang="en-US" dirty="0" err="1"/>
              <a:t>System.out.println</a:t>
            </a:r>
            <a:r>
              <a:rPr lang="en-US" dirty="0"/>
              <a:t>("Name: " + </a:t>
            </a:r>
            <a:r>
              <a:rPr lang="en-US" dirty="0" err="1"/>
              <a:t>person.getName</a:t>
            </a:r>
            <a:r>
              <a:rPr lang="en-US" dirty="0"/>
              <a:t>()); </a:t>
            </a:r>
            <a:r>
              <a:rPr lang="en-US" dirty="0" err="1"/>
              <a:t>System.out.println</a:t>
            </a:r>
            <a:r>
              <a:rPr lang="en-US" dirty="0"/>
              <a:t>("Age: " + </a:t>
            </a:r>
            <a:r>
              <a:rPr lang="en-US" dirty="0" err="1"/>
              <a:t>person.getAge</a:t>
            </a:r>
            <a:r>
              <a:rPr lang="en-US" dirty="0"/>
              <a:t>()); } catch (</a:t>
            </a:r>
            <a:r>
              <a:rPr lang="en-US" dirty="0" err="1"/>
              <a:t>IOException</a:t>
            </a:r>
            <a:r>
              <a:rPr lang="en-US" dirty="0"/>
              <a:t> | </a:t>
            </a:r>
            <a:r>
              <a:rPr lang="en-US" dirty="0" err="1"/>
              <a:t>ClassNotFoundException</a:t>
            </a:r>
            <a:r>
              <a:rPr lang="en-US" dirty="0"/>
              <a:t> e) { </a:t>
            </a:r>
            <a:r>
              <a:rPr lang="en-US" dirty="0" err="1"/>
              <a:t>e.printStackTrace</a:t>
            </a:r>
            <a:r>
              <a:rPr lang="en-US" dirty="0"/>
              <a:t>(); } } } </a:t>
            </a:r>
          </a:p>
          <a:p>
            <a:r>
              <a:rPr lang="en-US" b="1" dirty="0"/>
              <a:t>Important Points</a:t>
            </a:r>
          </a:p>
          <a:p>
            <a:pPr>
              <a:buFont typeface="+mj-lt"/>
              <a:buAutoNum type="arabicPeriod"/>
            </a:pPr>
            <a:r>
              <a:rPr lang="en-US" b="1" dirty="0"/>
              <a:t>Serializable Fields</a:t>
            </a:r>
            <a:r>
              <a:rPr lang="en-US" dirty="0"/>
              <a:t>:</a:t>
            </a:r>
          </a:p>
          <a:p>
            <a:pPr marL="742950" lvl="1" indent="-285750">
              <a:buFont typeface="+mj-lt"/>
              <a:buAutoNum type="arabicPeriod"/>
            </a:pPr>
            <a:r>
              <a:rPr lang="en-US" dirty="0"/>
              <a:t>Only fields marked as serializable are included in the serialized form. Fields that are not serializable should be marked as transient if they should not be serialized.</a:t>
            </a:r>
          </a:p>
          <a:p>
            <a:pPr marL="742950" lvl="1" indent="-285750">
              <a:buFont typeface="+mj-lt"/>
              <a:buAutoNum type="arabicPeriod"/>
            </a:pPr>
            <a:r>
              <a:rPr lang="en-US" b="1" dirty="0" err="1"/>
              <a:t>Example</a:t>
            </a:r>
            <a:r>
              <a:rPr lang="en-US" dirty="0" err="1"/>
              <a:t>:javaCopy</a:t>
            </a:r>
            <a:r>
              <a:rPr lang="en-US" dirty="0"/>
              <a:t> code</a:t>
            </a:r>
          </a:p>
          <a:p>
            <a:pPr marL="742950" lvl="1" indent="-285750" rtl="0">
              <a:buFont typeface="+mj-lt"/>
              <a:buAutoNum type="arabicPeriod"/>
            </a:pPr>
            <a:r>
              <a:rPr lang="en-US" dirty="0"/>
              <a:t>private transient int </a:t>
            </a:r>
            <a:r>
              <a:rPr lang="en-US" dirty="0" err="1"/>
              <a:t>nonSerializableField</a:t>
            </a:r>
            <a:r>
              <a:rPr lang="en-US" dirty="0"/>
              <a:t>; </a:t>
            </a:r>
          </a:p>
          <a:p>
            <a:pPr>
              <a:buFont typeface="+mj-lt"/>
              <a:buAutoNum type="arabicPeriod"/>
            </a:pPr>
            <a:r>
              <a:rPr lang="en-US" b="1" dirty="0"/>
              <a:t>Inheritance</a:t>
            </a:r>
            <a:r>
              <a:rPr lang="en-US" dirty="0"/>
              <a:t>:</a:t>
            </a:r>
          </a:p>
          <a:p>
            <a:pPr marL="742950" lvl="1" indent="-285750">
              <a:buFont typeface="+mj-lt"/>
              <a:buAutoNum type="arabicPeriod"/>
            </a:pPr>
            <a:r>
              <a:rPr lang="en-US" dirty="0"/>
              <a:t>If a class inherits from another class that implements Serializable, it does not need to explicitly implement Serializable itself. However, all non-transient fields in the subclass must be serializable.</a:t>
            </a:r>
          </a:p>
          <a:p>
            <a:pPr>
              <a:buFont typeface="+mj-lt"/>
              <a:buAutoNum type="arabicPeriod"/>
            </a:pPr>
            <a:r>
              <a:rPr lang="en-US" b="1" dirty="0"/>
              <a:t>Custom Serialization</a:t>
            </a:r>
            <a:r>
              <a:rPr lang="en-US" dirty="0"/>
              <a:t>:</a:t>
            </a:r>
          </a:p>
          <a:p>
            <a:pPr marL="742950" lvl="1" indent="-285750">
              <a:buFont typeface="+mj-lt"/>
              <a:buAutoNum type="arabicPeriod"/>
            </a:pPr>
            <a:r>
              <a:rPr lang="en-US" dirty="0"/>
              <a:t>You can customize the serialization process by defining writeObject() and readObject() methods in your class. These methods allow you to control what is serialized and how deserialization is handled.</a:t>
            </a:r>
          </a:p>
          <a:p>
            <a:pPr>
              <a:buFont typeface="+mj-lt"/>
              <a:buAutoNum type="arabicPeriod"/>
            </a:pPr>
            <a:r>
              <a:rPr lang="en-US" dirty="0" err="1"/>
              <a:t>javaCopy</a:t>
            </a:r>
            <a:r>
              <a:rPr lang="en-US" dirty="0"/>
              <a:t> code</a:t>
            </a:r>
          </a:p>
          <a:p>
            <a:pPr rtl="0">
              <a:buFont typeface="+mj-lt"/>
              <a:buAutoNum type="arabicPeriod"/>
            </a:pPr>
            <a:r>
              <a:rPr lang="en-US" dirty="0"/>
              <a:t>private void writeObject(ObjectOutputStream </a:t>
            </a:r>
            <a:r>
              <a:rPr lang="en-US" dirty="0" err="1"/>
              <a:t>oos</a:t>
            </a:r>
            <a:r>
              <a:rPr lang="en-US" dirty="0"/>
              <a:t>) throws </a:t>
            </a:r>
            <a:r>
              <a:rPr lang="en-US" dirty="0" err="1"/>
              <a:t>IOException</a:t>
            </a:r>
            <a:r>
              <a:rPr lang="en-US" dirty="0"/>
              <a:t> { // Custom serialization code } private void readObject(ObjectInputStream </a:t>
            </a:r>
            <a:r>
              <a:rPr lang="en-US" dirty="0" err="1"/>
              <a:t>ois</a:t>
            </a:r>
            <a:r>
              <a:rPr lang="en-US" dirty="0"/>
              <a:t>) throws </a:t>
            </a:r>
            <a:r>
              <a:rPr lang="en-US" dirty="0" err="1"/>
              <a:t>IOException</a:t>
            </a:r>
            <a:r>
              <a:rPr lang="en-US" dirty="0"/>
              <a:t>, </a:t>
            </a:r>
            <a:r>
              <a:rPr lang="en-US" dirty="0" err="1"/>
              <a:t>ClassNotFoundException</a:t>
            </a:r>
            <a:r>
              <a:rPr lang="en-US" dirty="0"/>
              <a:t> { // Custom deserialization code } </a:t>
            </a:r>
          </a:p>
          <a:p>
            <a:r>
              <a:rPr lang="en-US" b="1" dirty="0"/>
              <a:t>Summary</a:t>
            </a:r>
          </a:p>
          <a:p>
            <a:r>
              <a:rPr lang="en-US" dirty="0"/>
              <a:t>A serializable object in Java is an object that implements the Serializable interface, allowing its state to be converted into a byte stream. This enables the object to be saved, transmitted, and reconstructed later. The process involves converting the object's state into bytes (serialization) and then back into an object (deserialization). Key aspects of serialization include managing </a:t>
            </a:r>
            <a:r>
              <a:rPr lang="en-US" dirty="0" err="1"/>
              <a:t>serialVersionUID</a:t>
            </a:r>
            <a:r>
              <a:rPr lang="en-US" dirty="0"/>
              <a:t>, handling transient fields, and potentially customizing the serialization process.</a:t>
            </a:r>
          </a:p>
          <a:p>
            <a:endParaRPr lang="en-US" dirty="0"/>
          </a:p>
        </p:txBody>
      </p:sp>
      <p:sp>
        <p:nvSpPr>
          <p:cNvPr id="4" name="Slide Number Placeholder 3"/>
          <p:cNvSpPr>
            <a:spLocks noGrp="1"/>
          </p:cNvSpPr>
          <p:nvPr>
            <p:ph type="sldNum" sz="quarter" idx="5"/>
          </p:nvPr>
        </p:nvSpPr>
        <p:spPr/>
        <p:txBody>
          <a:bodyPr/>
          <a:lstStyle/>
          <a:p>
            <a:fld id="{8A9E370C-008A-4A95-8FB8-7E2DBDE87C9B}" type="slidenum">
              <a:rPr lang="en-US" smtClean="0"/>
              <a:t>24</a:t>
            </a:fld>
            <a:endParaRPr lang="en-US"/>
          </a:p>
        </p:txBody>
      </p:sp>
    </p:spTree>
    <p:extLst>
      <p:ext uri="{BB962C8B-B14F-4D97-AF65-F5344CB8AC3E}">
        <p14:creationId xmlns:p14="http://schemas.microsoft.com/office/powerpoint/2010/main" val="1850688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ECLIPSE</a:t>
            </a:r>
            <a:r>
              <a:rPr lang="en-US" dirty="0"/>
              <a:t> : C:\Users\Administrator\Desktop\MST\Material\05IOStream\NewExamples\RandomAccessFileExample.java</a:t>
            </a:r>
          </a:p>
          <a:p>
            <a:endParaRPr lang="en-US" dirty="0"/>
          </a:p>
          <a:p>
            <a:r>
              <a:rPr lang="en-US" dirty="0"/>
              <a:t>RandomAccessFile in Java is a class that allows you to read from and write to a file in a non-sequential, random-access manner. Unlike traditional file streams that read or write data sequentially, RandomAccessFile provides the ability to move to any part of the file and perform read or write operations from that position. This makes it useful for applications that need to access different parts of a file quickly, such as database systems, file-based data structures, or for implementing file editing operations.</a:t>
            </a:r>
          </a:p>
          <a:p>
            <a:r>
              <a:rPr lang="en-US" b="1" dirty="0"/>
              <a:t>Key Features of RandomAccessFile</a:t>
            </a:r>
          </a:p>
          <a:p>
            <a:pPr>
              <a:buFont typeface="+mj-lt"/>
              <a:buAutoNum type="arabicPeriod"/>
            </a:pPr>
            <a:r>
              <a:rPr lang="en-US" b="1" dirty="0"/>
              <a:t>Random Access</a:t>
            </a:r>
            <a:r>
              <a:rPr lang="en-US" dirty="0"/>
              <a:t>:</a:t>
            </a:r>
          </a:p>
          <a:p>
            <a:pPr marL="742950" lvl="1" indent="-285750">
              <a:buFont typeface="+mj-lt"/>
              <a:buAutoNum type="arabicPeriod"/>
            </a:pPr>
            <a:r>
              <a:rPr lang="en-US" dirty="0"/>
              <a:t>You can read from or write to any part of the file using the file pointer. This is achieved by setting the file pointer to the desired location using the seek(long pos) method.</a:t>
            </a:r>
          </a:p>
          <a:p>
            <a:pPr>
              <a:buFont typeface="+mj-lt"/>
              <a:buAutoNum type="arabicPeriod"/>
            </a:pPr>
            <a:r>
              <a:rPr lang="en-US" b="1" dirty="0"/>
              <a:t>Dual Functionality</a:t>
            </a:r>
            <a:r>
              <a:rPr lang="en-US" dirty="0"/>
              <a:t>:</a:t>
            </a:r>
          </a:p>
          <a:p>
            <a:pPr marL="742950" lvl="1" indent="-285750">
              <a:buFont typeface="+mj-lt"/>
              <a:buAutoNum type="arabicPeriod"/>
            </a:pPr>
            <a:r>
              <a:rPr lang="en-US" dirty="0"/>
              <a:t>RandomAccessFile can be used both as an input and output stream. You can perform read operations using methods similar to DataInputStream, and write operations similar to DataOutputStream.</a:t>
            </a:r>
          </a:p>
          <a:p>
            <a:pPr>
              <a:buFont typeface="+mj-lt"/>
              <a:buAutoNum type="arabicPeriod"/>
            </a:pPr>
            <a:r>
              <a:rPr lang="en-US" b="1" dirty="0"/>
              <a:t>File Pointer</a:t>
            </a:r>
            <a:r>
              <a:rPr lang="en-US" dirty="0"/>
              <a:t>:</a:t>
            </a:r>
          </a:p>
          <a:p>
            <a:pPr marL="742950" lvl="1" indent="-285750">
              <a:buFont typeface="+mj-lt"/>
              <a:buAutoNum type="arabicPeriod"/>
            </a:pPr>
            <a:r>
              <a:rPr lang="en-US" dirty="0"/>
              <a:t>It maintains a file pointer (or cursor) that indicates the current position in the file. You can move this pointer to any position using the seek() method.</a:t>
            </a:r>
          </a:p>
          <a:p>
            <a:pPr>
              <a:buFont typeface="+mj-lt"/>
              <a:buAutoNum type="arabicPeriod"/>
            </a:pPr>
            <a:r>
              <a:rPr lang="en-US" b="1" dirty="0"/>
              <a:t>File Modes</a:t>
            </a:r>
            <a:r>
              <a:rPr lang="en-US" dirty="0"/>
              <a:t>:</a:t>
            </a:r>
          </a:p>
          <a:p>
            <a:pPr marL="742950" lvl="1" indent="-285750">
              <a:buFont typeface="+mj-lt"/>
              <a:buAutoNum type="arabicPeriod"/>
            </a:pPr>
            <a:r>
              <a:rPr lang="en-US" dirty="0"/>
              <a:t>When creating a RandomAccessFile object, you specify a mode that determines whether the file is opened for reading, writing, or both. The modes are:</a:t>
            </a:r>
          </a:p>
          <a:p>
            <a:pPr marL="1143000" lvl="2" indent="-228600">
              <a:buFont typeface="+mj-lt"/>
              <a:buAutoNum type="arabicPeriod"/>
            </a:pPr>
            <a:r>
              <a:rPr lang="en-US" dirty="0"/>
              <a:t>"r": Open for reading only.</a:t>
            </a:r>
          </a:p>
          <a:p>
            <a:pPr marL="1143000" lvl="2" indent="-228600">
              <a:buFont typeface="+mj-lt"/>
              <a:buAutoNum type="arabicPeriod"/>
            </a:pPr>
            <a:r>
              <a:rPr lang="en-US" dirty="0"/>
              <a:t>"</a:t>
            </a:r>
            <a:r>
              <a:rPr lang="en-US" dirty="0" err="1"/>
              <a:t>rw</a:t>
            </a:r>
            <a:r>
              <a:rPr lang="en-US" dirty="0"/>
              <a:t>": Open for reading and writing.</a:t>
            </a:r>
          </a:p>
          <a:p>
            <a:r>
              <a:rPr lang="en-US" b="1" dirty="0"/>
              <a:t>Key Methods</a:t>
            </a:r>
          </a:p>
          <a:p>
            <a:pPr>
              <a:buFont typeface="Arial" panose="020B0604020202020204" pitchFamily="34" charset="0"/>
              <a:buChar char="•"/>
            </a:pPr>
            <a:r>
              <a:rPr lang="en-US" b="1" dirty="0"/>
              <a:t>long getFilePointer()</a:t>
            </a:r>
            <a:r>
              <a:rPr lang="en-US" dirty="0"/>
              <a:t>:</a:t>
            </a:r>
          </a:p>
          <a:p>
            <a:pPr marL="742950" lvl="1" indent="-285750">
              <a:buFont typeface="Arial" panose="020B0604020202020204" pitchFamily="34" charset="0"/>
              <a:buChar char="•"/>
            </a:pPr>
            <a:r>
              <a:rPr lang="en-US" dirty="0"/>
              <a:t>Returns the current offset (position) in the file.</a:t>
            </a:r>
          </a:p>
          <a:p>
            <a:pPr marL="742950" lvl="1" indent="-285750">
              <a:buFont typeface="Arial" panose="020B0604020202020204" pitchFamily="34" charset="0"/>
              <a:buChar char="•"/>
            </a:pPr>
            <a:r>
              <a:rPr lang="en-US" b="1" dirty="0" err="1"/>
              <a:t>Example</a:t>
            </a:r>
            <a:r>
              <a:rPr lang="en-US" dirty="0" err="1"/>
              <a:t>:javaCopy</a:t>
            </a:r>
            <a:r>
              <a:rPr lang="en-US" dirty="0"/>
              <a:t> code</a:t>
            </a:r>
          </a:p>
          <a:p>
            <a:pPr marL="742950" lvl="1" indent="-285750" rtl="0">
              <a:buFont typeface="Arial" panose="020B0604020202020204" pitchFamily="34" charset="0"/>
              <a:buChar char="•"/>
            </a:pPr>
            <a:r>
              <a:rPr lang="en-US" dirty="0"/>
              <a:t>long pos = </a:t>
            </a:r>
            <a:r>
              <a:rPr lang="en-US" dirty="0" err="1"/>
              <a:t>raf.getFilePointer</a:t>
            </a:r>
            <a:r>
              <a:rPr lang="en-US" dirty="0"/>
              <a:t>(); </a:t>
            </a:r>
          </a:p>
          <a:p>
            <a:pPr>
              <a:buFont typeface="Arial" panose="020B0604020202020204" pitchFamily="34" charset="0"/>
              <a:buChar char="•"/>
            </a:pPr>
            <a:r>
              <a:rPr lang="en-US" b="1" dirty="0"/>
              <a:t>void seek(long pos)</a:t>
            </a:r>
            <a:r>
              <a:rPr lang="en-US" dirty="0"/>
              <a:t>:</a:t>
            </a:r>
          </a:p>
          <a:p>
            <a:pPr marL="742950" lvl="1" indent="-285750">
              <a:buFont typeface="Arial" panose="020B0604020202020204" pitchFamily="34" charset="0"/>
              <a:buChar char="•"/>
            </a:pPr>
            <a:r>
              <a:rPr lang="en-US" dirty="0"/>
              <a:t>Moves the file pointer to the specified position. This allows random access to any part of the file.</a:t>
            </a:r>
          </a:p>
          <a:p>
            <a:pPr marL="742950" lvl="1" indent="-285750">
              <a:buFont typeface="Arial" panose="020B0604020202020204" pitchFamily="34" charset="0"/>
              <a:buChar char="•"/>
            </a:pPr>
            <a:r>
              <a:rPr lang="en-US" b="1" dirty="0" err="1"/>
              <a:t>Example</a:t>
            </a:r>
            <a:r>
              <a:rPr lang="en-US" dirty="0" err="1"/>
              <a:t>:javaCopy</a:t>
            </a:r>
            <a:r>
              <a:rPr lang="en-US" dirty="0"/>
              <a:t> code</a:t>
            </a:r>
          </a:p>
          <a:p>
            <a:pPr marL="742950" lvl="1" indent="-285750" rtl="0">
              <a:buFont typeface="Arial" panose="020B0604020202020204" pitchFamily="34" charset="0"/>
              <a:buChar char="•"/>
            </a:pPr>
            <a:r>
              <a:rPr lang="en-US" dirty="0" err="1"/>
              <a:t>raf.seek</a:t>
            </a:r>
            <a:r>
              <a:rPr lang="en-US" dirty="0"/>
              <a:t>(100); // Move the file pointer to the 100th byte </a:t>
            </a:r>
          </a:p>
          <a:p>
            <a:pPr>
              <a:buFont typeface="Arial" panose="020B0604020202020204" pitchFamily="34" charset="0"/>
              <a:buChar char="•"/>
            </a:pPr>
            <a:r>
              <a:rPr lang="en-US" b="1" dirty="0"/>
              <a:t>int read()</a:t>
            </a:r>
            <a:r>
              <a:rPr lang="en-US" dirty="0"/>
              <a:t>:</a:t>
            </a:r>
          </a:p>
          <a:p>
            <a:pPr marL="742950" lvl="1" indent="-285750">
              <a:buFont typeface="Arial" panose="020B0604020202020204" pitchFamily="34" charset="0"/>
              <a:buChar char="•"/>
            </a:pPr>
            <a:r>
              <a:rPr lang="en-US" dirty="0"/>
              <a:t>Reads the next byte of data from the file. Returns the byte as an int (0–255) or -1 if the end of the file is reached.</a:t>
            </a:r>
          </a:p>
          <a:p>
            <a:pPr marL="742950" lvl="1" indent="-285750">
              <a:buFont typeface="Arial" panose="020B0604020202020204" pitchFamily="34" charset="0"/>
              <a:buChar char="•"/>
            </a:pPr>
            <a:r>
              <a:rPr lang="en-US" b="1" dirty="0" err="1"/>
              <a:t>Example</a:t>
            </a:r>
            <a:r>
              <a:rPr lang="en-US" dirty="0" err="1"/>
              <a:t>:javaCopy</a:t>
            </a:r>
            <a:r>
              <a:rPr lang="en-US" dirty="0"/>
              <a:t> code</a:t>
            </a:r>
          </a:p>
          <a:p>
            <a:pPr marL="742950" lvl="1" indent="-285750" rtl="0">
              <a:buFont typeface="Arial" panose="020B0604020202020204" pitchFamily="34" charset="0"/>
              <a:buChar char="•"/>
            </a:pPr>
            <a:r>
              <a:rPr lang="en-US" dirty="0"/>
              <a:t>int data = </a:t>
            </a:r>
            <a:r>
              <a:rPr lang="en-US" dirty="0" err="1"/>
              <a:t>raf.read</a:t>
            </a:r>
            <a:r>
              <a:rPr lang="en-US" dirty="0"/>
              <a:t>(); </a:t>
            </a:r>
          </a:p>
          <a:p>
            <a:pPr>
              <a:buFont typeface="Arial" panose="020B0604020202020204" pitchFamily="34" charset="0"/>
              <a:buChar char="•"/>
            </a:pPr>
            <a:r>
              <a:rPr lang="en-US" b="1" dirty="0"/>
              <a:t>void write(int b)</a:t>
            </a:r>
            <a:r>
              <a:rPr lang="en-US" dirty="0"/>
              <a:t>:</a:t>
            </a:r>
          </a:p>
          <a:p>
            <a:pPr marL="742950" lvl="1" indent="-285750">
              <a:buFont typeface="Arial" panose="020B0604020202020204" pitchFamily="34" charset="0"/>
              <a:buChar char="•"/>
            </a:pPr>
            <a:r>
              <a:rPr lang="en-US" dirty="0"/>
              <a:t>Writes the specified byte of data to the file at the current file pointer position.</a:t>
            </a:r>
          </a:p>
          <a:p>
            <a:pPr marL="742950" lvl="1" indent="-285750">
              <a:buFont typeface="Arial" panose="020B0604020202020204" pitchFamily="34" charset="0"/>
              <a:buChar char="•"/>
            </a:pPr>
            <a:r>
              <a:rPr lang="en-US" b="1" dirty="0" err="1"/>
              <a:t>Example</a:t>
            </a:r>
            <a:r>
              <a:rPr lang="en-US" dirty="0" err="1"/>
              <a:t>:javaCopy</a:t>
            </a:r>
            <a:r>
              <a:rPr lang="en-US" dirty="0"/>
              <a:t> code</a:t>
            </a:r>
          </a:p>
          <a:p>
            <a:pPr marL="742950" lvl="1" indent="-285750" rtl="0">
              <a:buFont typeface="Arial" panose="020B0604020202020204" pitchFamily="34" charset="0"/>
              <a:buChar char="•"/>
            </a:pPr>
            <a:r>
              <a:rPr lang="en-US" dirty="0" err="1"/>
              <a:t>raf.write</a:t>
            </a:r>
            <a:r>
              <a:rPr lang="en-US" dirty="0"/>
              <a:t>(65); // Write the byte value for 'A' </a:t>
            </a:r>
          </a:p>
          <a:p>
            <a:pPr>
              <a:buFont typeface="Arial" panose="020B0604020202020204" pitchFamily="34" charset="0"/>
              <a:buChar char="•"/>
            </a:pPr>
            <a:r>
              <a:rPr lang="en-US" b="1" dirty="0"/>
              <a:t>void write(byte[] b)</a:t>
            </a:r>
            <a:r>
              <a:rPr lang="en-US" dirty="0"/>
              <a:t>:</a:t>
            </a:r>
          </a:p>
          <a:p>
            <a:pPr marL="742950" lvl="1" indent="-285750">
              <a:buFont typeface="Arial" panose="020B0604020202020204" pitchFamily="34" charset="0"/>
              <a:buChar char="•"/>
            </a:pPr>
            <a:r>
              <a:rPr lang="en-US" dirty="0"/>
              <a:t>Writes an array of bytes to the file at the current file pointer position.</a:t>
            </a:r>
          </a:p>
          <a:p>
            <a:pPr marL="742950" lvl="1" indent="-285750">
              <a:buFont typeface="Arial" panose="020B0604020202020204" pitchFamily="34" charset="0"/>
              <a:buChar char="•"/>
            </a:pPr>
            <a:r>
              <a:rPr lang="en-US" b="1" dirty="0" err="1"/>
              <a:t>Example</a:t>
            </a:r>
            <a:r>
              <a:rPr lang="en-US" dirty="0" err="1"/>
              <a:t>:javaCopy</a:t>
            </a:r>
            <a:r>
              <a:rPr lang="en-US" dirty="0"/>
              <a:t> code</a:t>
            </a:r>
          </a:p>
          <a:p>
            <a:pPr marL="742950" lvl="1" indent="-285750" rtl="0">
              <a:buFont typeface="Arial" panose="020B0604020202020204" pitchFamily="34" charset="0"/>
              <a:buChar char="•"/>
            </a:pPr>
            <a:r>
              <a:rPr lang="en-US" dirty="0"/>
              <a:t>byte[] data = "Hello".</a:t>
            </a:r>
            <a:r>
              <a:rPr lang="en-US" dirty="0" err="1"/>
              <a:t>getBytes</a:t>
            </a:r>
            <a:r>
              <a:rPr lang="en-US" dirty="0"/>
              <a:t>(); </a:t>
            </a:r>
            <a:r>
              <a:rPr lang="en-US" dirty="0" err="1"/>
              <a:t>raf.write</a:t>
            </a:r>
            <a:r>
              <a:rPr lang="en-US" dirty="0"/>
              <a:t>(data); </a:t>
            </a:r>
          </a:p>
          <a:p>
            <a:pPr>
              <a:buFont typeface="Arial" panose="020B0604020202020204" pitchFamily="34" charset="0"/>
              <a:buChar char="•"/>
            </a:pPr>
            <a:r>
              <a:rPr lang="en-US" b="1" dirty="0"/>
              <a:t>void close()</a:t>
            </a:r>
            <a:r>
              <a:rPr lang="en-US" dirty="0"/>
              <a:t>:</a:t>
            </a:r>
          </a:p>
          <a:p>
            <a:pPr marL="742950" lvl="1" indent="-285750">
              <a:buFont typeface="Arial" panose="020B0604020202020204" pitchFamily="34" charset="0"/>
              <a:buChar char="•"/>
            </a:pPr>
            <a:r>
              <a:rPr lang="en-US" dirty="0"/>
              <a:t>Closes the file and releases any associated resources.</a:t>
            </a:r>
          </a:p>
          <a:p>
            <a:pPr marL="742950" lvl="1" indent="-285750">
              <a:buFont typeface="Arial" panose="020B0604020202020204" pitchFamily="34" charset="0"/>
              <a:buChar char="•"/>
            </a:pPr>
            <a:r>
              <a:rPr lang="en-US" b="1" dirty="0" err="1"/>
              <a:t>Example</a:t>
            </a:r>
            <a:r>
              <a:rPr lang="en-US" dirty="0" err="1"/>
              <a:t>:javaCopy</a:t>
            </a:r>
            <a:r>
              <a:rPr lang="en-US" dirty="0"/>
              <a:t> code</a:t>
            </a:r>
          </a:p>
          <a:p>
            <a:pPr marL="742950" lvl="1" indent="-285750" rtl="0">
              <a:buFont typeface="Arial" panose="020B0604020202020204" pitchFamily="34" charset="0"/>
              <a:buChar char="•"/>
            </a:pPr>
            <a:r>
              <a:rPr lang="en-US" dirty="0" err="1"/>
              <a:t>raf.close</a:t>
            </a:r>
            <a:r>
              <a:rPr lang="en-US" dirty="0"/>
              <a:t>(); </a:t>
            </a:r>
          </a:p>
          <a:p>
            <a:endParaRPr lang="en-US" b="1" dirty="0"/>
          </a:p>
          <a:p>
            <a:r>
              <a:rPr lang="en-US" b="1" dirty="0"/>
              <a:t>public int skipBytes(int n)</a:t>
            </a:r>
            <a:r>
              <a:rPr lang="en-US" dirty="0"/>
              <a:t> </a:t>
            </a:r>
          </a:p>
          <a:p>
            <a:r>
              <a:rPr lang="en-US" dirty="0"/>
              <a:t>* skip over a specified number of bytes in the file, effectively advancing the file pointer by that number of bytes. This method is particularly useful when you want to skip over certain sections of a file to reach a specific position or to ignore data that is not relevant for your current operation.</a:t>
            </a:r>
          </a:p>
          <a:p>
            <a:endParaRPr lang="en-US" b="1" dirty="0"/>
          </a:p>
          <a:p>
            <a:r>
              <a:rPr lang="en-US" b="1" dirty="0"/>
              <a:t>Example Usage</a:t>
            </a:r>
          </a:p>
          <a:p>
            <a:r>
              <a:rPr lang="en-US" dirty="0"/>
              <a:t>Here's an example demonstrating how to use RandomAccessFile to read and write data at specific positions in a file:</a:t>
            </a:r>
          </a:p>
          <a:p>
            <a:r>
              <a:rPr lang="en-US" dirty="0" err="1"/>
              <a:t>javaCopy</a:t>
            </a:r>
            <a:r>
              <a:rPr lang="en-US" dirty="0"/>
              <a:t> code</a:t>
            </a:r>
          </a:p>
          <a:p>
            <a:pPr rtl="0"/>
            <a:r>
              <a:rPr lang="en-US" dirty="0"/>
              <a:t>import </a:t>
            </a:r>
            <a:r>
              <a:rPr lang="en-US" dirty="0" err="1"/>
              <a:t>java.io.RandomAccessFile</a:t>
            </a:r>
            <a:r>
              <a:rPr lang="en-US" dirty="0"/>
              <a:t>; import </a:t>
            </a:r>
            <a:r>
              <a:rPr lang="en-US" dirty="0" err="1"/>
              <a:t>java.io.IOException</a:t>
            </a:r>
            <a:r>
              <a:rPr lang="en-US" dirty="0"/>
              <a:t>; public class </a:t>
            </a:r>
            <a:r>
              <a:rPr lang="en-US" dirty="0" err="1"/>
              <a:t>RandomAccessFileExample</a:t>
            </a:r>
            <a:r>
              <a:rPr lang="en-US" dirty="0"/>
              <a:t> { public static void main(String[] </a:t>
            </a:r>
            <a:r>
              <a:rPr lang="en-US" dirty="0" err="1"/>
              <a:t>args</a:t>
            </a:r>
            <a:r>
              <a:rPr lang="en-US" dirty="0"/>
              <a:t>) { String </a:t>
            </a:r>
            <a:r>
              <a:rPr lang="en-US" dirty="0" err="1"/>
              <a:t>filePath</a:t>
            </a:r>
            <a:r>
              <a:rPr lang="en-US" dirty="0"/>
              <a:t> = "example.dat"; try (RandomAccessFile </a:t>
            </a:r>
            <a:r>
              <a:rPr lang="en-US" dirty="0" err="1"/>
              <a:t>raf</a:t>
            </a:r>
            <a:r>
              <a:rPr lang="en-US" dirty="0"/>
              <a:t> = new RandomAccessFile(</a:t>
            </a:r>
            <a:r>
              <a:rPr lang="en-US" dirty="0" err="1"/>
              <a:t>filePath</a:t>
            </a:r>
            <a:r>
              <a:rPr lang="en-US" dirty="0"/>
              <a:t>, "</a:t>
            </a:r>
            <a:r>
              <a:rPr lang="en-US" dirty="0" err="1"/>
              <a:t>rw</a:t>
            </a:r>
            <a:r>
              <a:rPr lang="en-US" dirty="0"/>
              <a:t>")) { // Write data to the file </a:t>
            </a:r>
            <a:r>
              <a:rPr lang="en-US" dirty="0" err="1"/>
              <a:t>raf.writeInt</a:t>
            </a:r>
            <a:r>
              <a:rPr lang="en-US" dirty="0"/>
              <a:t>(123); // Write an integer at position 0 </a:t>
            </a:r>
            <a:r>
              <a:rPr lang="en-US" dirty="0" err="1"/>
              <a:t>raf.writeDouble</a:t>
            </a:r>
            <a:r>
              <a:rPr lang="en-US" dirty="0"/>
              <a:t>(3.14); // Write a double at position 4 (after the integer) // Move the file pointer to the beginning </a:t>
            </a:r>
            <a:r>
              <a:rPr lang="en-US" dirty="0" err="1"/>
              <a:t>raf.seek</a:t>
            </a:r>
            <a:r>
              <a:rPr lang="en-US" dirty="0"/>
              <a:t>(0); // Read data from the file int </a:t>
            </a:r>
            <a:r>
              <a:rPr lang="en-US" dirty="0" err="1"/>
              <a:t>intValue</a:t>
            </a:r>
            <a:r>
              <a:rPr lang="en-US" dirty="0"/>
              <a:t> = </a:t>
            </a:r>
            <a:r>
              <a:rPr lang="en-US" dirty="0" err="1"/>
              <a:t>raf.readInt</a:t>
            </a:r>
            <a:r>
              <a:rPr lang="en-US" dirty="0"/>
              <a:t>(); double </a:t>
            </a:r>
            <a:r>
              <a:rPr lang="en-US" dirty="0" err="1"/>
              <a:t>doubleValue</a:t>
            </a:r>
            <a:r>
              <a:rPr lang="en-US" dirty="0"/>
              <a:t> = </a:t>
            </a:r>
            <a:r>
              <a:rPr lang="en-US" dirty="0" err="1"/>
              <a:t>raf.readDouble</a:t>
            </a:r>
            <a:r>
              <a:rPr lang="en-US" dirty="0"/>
              <a:t>(); // Print read values </a:t>
            </a:r>
            <a:r>
              <a:rPr lang="en-US" dirty="0" err="1"/>
              <a:t>System.out.println</a:t>
            </a:r>
            <a:r>
              <a:rPr lang="en-US" dirty="0"/>
              <a:t>("Read Integer: " + </a:t>
            </a:r>
            <a:r>
              <a:rPr lang="en-US" dirty="0" err="1"/>
              <a:t>intValue</a:t>
            </a:r>
            <a:r>
              <a:rPr lang="en-US" dirty="0"/>
              <a:t>); </a:t>
            </a:r>
            <a:r>
              <a:rPr lang="en-US" dirty="0" err="1"/>
              <a:t>System.out.println</a:t>
            </a:r>
            <a:r>
              <a:rPr lang="en-US" dirty="0"/>
              <a:t>("Read Double: " + </a:t>
            </a:r>
            <a:r>
              <a:rPr lang="en-US" dirty="0" err="1"/>
              <a:t>doubleValue</a:t>
            </a:r>
            <a:r>
              <a:rPr lang="en-US" dirty="0"/>
              <a:t>); } catch (</a:t>
            </a:r>
            <a:r>
              <a:rPr lang="en-US" dirty="0" err="1"/>
              <a:t>IOException</a:t>
            </a:r>
            <a:r>
              <a:rPr lang="en-US" dirty="0"/>
              <a:t> e) { </a:t>
            </a:r>
            <a:r>
              <a:rPr lang="en-US" dirty="0" err="1"/>
              <a:t>e.printStackTrace</a:t>
            </a:r>
            <a:r>
              <a:rPr lang="en-US" dirty="0"/>
              <a:t>(); } } } </a:t>
            </a:r>
          </a:p>
          <a:p>
            <a:r>
              <a:rPr lang="en-US" b="1" dirty="0"/>
              <a:t>Summary</a:t>
            </a:r>
          </a:p>
          <a:p>
            <a:r>
              <a:rPr lang="en-US" dirty="0"/>
              <a:t>RandomAccessFile provides a flexible way to access different parts of a file efficiently. It allows both reading and writing operations with the ability to move the file pointer to any location in the file. This makes it particularly useful for scenarios where you need non-sequential access to file data, such as modifying specific records or implementing file-based data structures.</a:t>
            </a:r>
          </a:p>
          <a:p>
            <a:endParaRPr lang="en-US" dirty="0"/>
          </a:p>
        </p:txBody>
      </p:sp>
      <p:sp>
        <p:nvSpPr>
          <p:cNvPr id="4" name="Slide Number Placeholder 3"/>
          <p:cNvSpPr>
            <a:spLocks noGrp="1"/>
          </p:cNvSpPr>
          <p:nvPr>
            <p:ph type="sldNum" sz="quarter" idx="5"/>
          </p:nvPr>
        </p:nvSpPr>
        <p:spPr/>
        <p:txBody>
          <a:bodyPr/>
          <a:lstStyle/>
          <a:p>
            <a:fld id="{8A9E370C-008A-4A95-8FB8-7E2DBDE87C9B}" type="slidenum">
              <a:rPr lang="en-US" smtClean="0"/>
              <a:t>25</a:t>
            </a:fld>
            <a:endParaRPr lang="en-US"/>
          </a:p>
        </p:txBody>
      </p:sp>
    </p:spTree>
    <p:extLst>
      <p:ext uri="{BB962C8B-B14F-4D97-AF65-F5344CB8AC3E}">
        <p14:creationId xmlns:p14="http://schemas.microsoft.com/office/powerpoint/2010/main" val="3864058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ECLIPSE</a:t>
            </a:r>
            <a:r>
              <a:rPr lang="en-US" dirty="0"/>
              <a:t> - C:\Users\Administrator\Desktop\MST\Material\05IOStream\code\Tokenizer.java</a:t>
            </a:r>
          </a:p>
          <a:p>
            <a:endParaRPr lang="en-US" dirty="0"/>
          </a:p>
          <a:p>
            <a:r>
              <a:rPr lang="en-US" dirty="0"/>
              <a:t>The </a:t>
            </a:r>
            <a:r>
              <a:rPr lang="en-US" b="1" dirty="0"/>
              <a:t>StreamTokenizer</a:t>
            </a:r>
            <a:r>
              <a:rPr lang="en-US" dirty="0"/>
              <a:t> class in Java is a utility class used for tokenizing input streams of text. It provides a way to break down input into tokens (e.g., words, numbers, symbols) based on certain delimiters and patterns. This is particularly useful for parsing and analyzing text files, where you need to process or interpret the content in a structured manner.</a:t>
            </a:r>
          </a:p>
          <a:p>
            <a:r>
              <a:rPr lang="en-US" b="1" dirty="0"/>
              <a:t>Key Features of StreamTokenizer</a:t>
            </a:r>
          </a:p>
          <a:p>
            <a:pPr>
              <a:buFont typeface="+mj-lt"/>
              <a:buAutoNum type="arabicPeriod"/>
            </a:pPr>
            <a:r>
              <a:rPr lang="en-US" b="1" dirty="0"/>
              <a:t>Tokenization</a:t>
            </a:r>
            <a:r>
              <a:rPr lang="en-US" dirty="0"/>
              <a:t>:</a:t>
            </a:r>
          </a:p>
          <a:p>
            <a:pPr marL="742950" lvl="1" indent="-285750">
              <a:buFont typeface="+mj-lt"/>
              <a:buAutoNum type="arabicPeriod"/>
            </a:pPr>
            <a:r>
              <a:rPr lang="en-US" dirty="0"/>
              <a:t>StreamTokenizer reads characters from an input stream and breaks the text into tokens based on specific criteria, such as whitespace, delimiters, and custom patterns.</a:t>
            </a:r>
          </a:p>
          <a:p>
            <a:pPr>
              <a:buFont typeface="+mj-lt"/>
              <a:buAutoNum type="arabicPeriod"/>
            </a:pPr>
            <a:r>
              <a:rPr lang="en-US" b="1" dirty="0"/>
              <a:t>Token Types</a:t>
            </a:r>
            <a:r>
              <a:rPr lang="en-US" dirty="0"/>
              <a:t>:</a:t>
            </a:r>
          </a:p>
          <a:p>
            <a:pPr marL="742950" lvl="1" indent="-285750">
              <a:buFont typeface="+mj-lt"/>
              <a:buAutoNum type="arabicPeriod"/>
            </a:pPr>
            <a:r>
              <a:rPr lang="en-US" dirty="0"/>
              <a:t>Tokens can be of different types, including:</a:t>
            </a:r>
          </a:p>
          <a:p>
            <a:pPr marL="1143000" lvl="2" indent="-228600">
              <a:buFont typeface="+mj-lt"/>
              <a:buAutoNum type="arabicPeriod"/>
            </a:pPr>
            <a:r>
              <a:rPr lang="en-US" b="1" dirty="0"/>
              <a:t>WORD</a:t>
            </a:r>
            <a:r>
              <a:rPr lang="en-US" dirty="0"/>
              <a:t>: A sequence of letters.</a:t>
            </a:r>
          </a:p>
          <a:p>
            <a:pPr marL="1143000" lvl="2" indent="-228600">
              <a:buFont typeface="+mj-lt"/>
              <a:buAutoNum type="arabicPeriod"/>
            </a:pPr>
            <a:r>
              <a:rPr lang="en-US" b="1" dirty="0"/>
              <a:t>NUMBER</a:t>
            </a:r>
            <a:r>
              <a:rPr lang="en-US" dirty="0"/>
              <a:t>: A numerical value.</a:t>
            </a:r>
          </a:p>
          <a:p>
            <a:pPr marL="1143000" lvl="2" indent="-228600">
              <a:buFont typeface="+mj-lt"/>
              <a:buAutoNum type="arabicPeriod"/>
            </a:pPr>
            <a:r>
              <a:rPr lang="en-US" b="1" dirty="0"/>
              <a:t>STRING</a:t>
            </a:r>
            <a:r>
              <a:rPr lang="en-US" dirty="0"/>
              <a:t>: A quoted string.</a:t>
            </a:r>
          </a:p>
          <a:p>
            <a:pPr marL="1143000" lvl="2" indent="-228600">
              <a:buFont typeface="+mj-lt"/>
              <a:buAutoNum type="arabicPeriod"/>
            </a:pPr>
            <a:r>
              <a:rPr lang="en-US" b="1" dirty="0"/>
              <a:t>COMMENT</a:t>
            </a:r>
            <a:r>
              <a:rPr lang="en-US" dirty="0"/>
              <a:t>: A comment (if comment handling is enabled).</a:t>
            </a:r>
          </a:p>
          <a:p>
            <a:pPr marL="1143000" lvl="2" indent="-228600">
              <a:buFont typeface="+mj-lt"/>
              <a:buAutoNum type="arabicPeriod"/>
            </a:pPr>
            <a:r>
              <a:rPr lang="en-US" b="1" dirty="0"/>
              <a:t>EOF</a:t>
            </a:r>
            <a:r>
              <a:rPr lang="en-US" dirty="0"/>
              <a:t>: End of file marker.</a:t>
            </a:r>
          </a:p>
          <a:p>
            <a:pPr>
              <a:buFont typeface="+mj-lt"/>
              <a:buAutoNum type="arabicPeriod"/>
            </a:pPr>
            <a:r>
              <a:rPr lang="en-US" b="1" dirty="0"/>
              <a:t>Customization</a:t>
            </a:r>
            <a:r>
              <a:rPr lang="en-US" dirty="0"/>
              <a:t>:</a:t>
            </a:r>
          </a:p>
          <a:p>
            <a:pPr marL="742950" lvl="1" indent="-285750">
              <a:buFont typeface="+mj-lt"/>
              <a:buAutoNum type="arabicPeriod"/>
            </a:pPr>
            <a:r>
              <a:rPr lang="en-US" dirty="0"/>
              <a:t>You can customize tokenization by specifying which characters are considered delimiters, how comments are handled, and whether to recognize specific characters as part of tokens.</a:t>
            </a:r>
          </a:p>
          <a:p>
            <a:pPr>
              <a:buFont typeface="+mj-lt"/>
              <a:buAutoNum type="arabicPeriod"/>
            </a:pPr>
            <a:r>
              <a:rPr lang="en-US" b="1" dirty="0"/>
              <a:t>Stream-Based</a:t>
            </a:r>
            <a:r>
              <a:rPr lang="en-US" dirty="0"/>
              <a:t>:</a:t>
            </a:r>
          </a:p>
          <a:p>
            <a:pPr marL="742950" lvl="1" indent="-285750">
              <a:buFont typeface="+mj-lt"/>
              <a:buAutoNum type="arabicPeriod"/>
            </a:pPr>
            <a:r>
              <a:rPr lang="en-US" dirty="0"/>
              <a:t>StreamTokenizer works with InputStream and Reader objects, allowing it to tokenize data from various input sources, such as files or network streams.</a:t>
            </a:r>
          </a:p>
          <a:p>
            <a:r>
              <a:rPr lang="en-US" b="1" dirty="0"/>
              <a:t>Key Methods</a:t>
            </a:r>
          </a:p>
          <a:p>
            <a:pPr>
              <a:buFont typeface="Arial" panose="020B0604020202020204" pitchFamily="34" charset="0"/>
              <a:buChar char="•"/>
            </a:pPr>
            <a:r>
              <a:rPr lang="en-US" b="1" dirty="0" err="1"/>
              <a:t>nextToken</a:t>
            </a:r>
            <a:r>
              <a:rPr lang="en-US" b="1" dirty="0"/>
              <a:t>()</a:t>
            </a:r>
            <a:r>
              <a:rPr lang="en-US" dirty="0"/>
              <a:t>:</a:t>
            </a:r>
          </a:p>
          <a:p>
            <a:pPr marL="742950" lvl="1" indent="-285750">
              <a:buFont typeface="Arial" panose="020B0604020202020204" pitchFamily="34" charset="0"/>
              <a:buChar char="•"/>
            </a:pPr>
            <a:r>
              <a:rPr lang="en-US" dirty="0"/>
              <a:t>Reads the next token from the input stream. It sets the </a:t>
            </a:r>
            <a:r>
              <a:rPr lang="en-US" dirty="0" err="1"/>
              <a:t>ttype</a:t>
            </a:r>
            <a:r>
              <a:rPr lang="en-US" dirty="0"/>
              <a:t> field to the type of the token read (e.g., TT_WORD, TT_NUMBER, etc.) and updates the corresponding value field (</a:t>
            </a:r>
            <a:r>
              <a:rPr lang="en-US" dirty="0" err="1"/>
              <a:t>sval</a:t>
            </a:r>
            <a:r>
              <a:rPr lang="en-US" dirty="0"/>
              <a:t>, </a:t>
            </a:r>
            <a:r>
              <a:rPr lang="en-US" dirty="0" err="1"/>
              <a:t>nval</a:t>
            </a:r>
            <a:r>
              <a:rPr lang="en-US" dirty="0"/>
              <a:t>).</a:t>
            </a:r>
          </a:p>
          <a:p>
            <a:pPr marL="742950" lvl="1" indent="-285750">
              <a:buFont typeface="Arial" panose="020B0604020202020204" pitchFamily="34" charset="0"/>
              <a:buChar char="•"/>
            </a:pPr>
            <a:r>
              <a:rPr lang="en-US" b="1" dirty="0" err="1"/>
              <a:t>Example</a:t>
            </a:r>
            <a:r>
              <a:rPr lang="en-US" dirty="0" err="1"/>
              <a:t>:javaCopy</a:t>
            </a:r>
            <a:r>
              <a:rPr lang="en-US" dirty="0"/>
              <a:t> code</a:t>
            </a:r>
          </a:p>
          <a:p>
            <a:pPr marL="742950" lvl="1" indent="-285750" rtl="0">
              <a:buFont typeface="Arial" panose="020B0604020202020204" pitchFamily="34" charset="0"/>
              <a:buChar char="•"/>
            </a:pPr>
            <a:r>
              <a:rPr lang="en-US" dirty="0"/>
              <a:t>int </a:t>
            </a:r>
            <a:r>
              <a:rPr lang="en-US" dirty="0" err="1"/>
              <a:t>tokenType</a:t>
            </a:r>
            <a:r>
              <a:rPr lang="en-US" dirty="0"/>
              <a:t> = </a:t>
            </a:r>
            <a:r>
              <a:rPr lang="en-US" dirty="0" err="1"/>
              <a:t>tokenizer.nextToken</a:t>
            </a:r>
            <a:r>
              <a:rPr lang="en-US" dirty="0"/>
              <a:t>(); </a:t>
            </a:r>
          </a:p>
          <a:p>
            <a:pPr>
              <a:buFont typeface="Arial" panose="020B0604020202020204" pitchFamily="34" charset="0"/>
              <a:buChar char="•"/>
            </a:pPr>
            <a:r>
              <a:rPr lang="en-US" b="1" dirty="0" err="1"/>
              <a:t>parseNumbers</a:t>
            </a:r>
            <a:r>
              <a:rPr lang="en-US" b="1" dirty="0"/>
              <a:t>(boolean </a:t>
            </a:r>
            <a:r>
              <a:rPr lang="en-US" b="1" dirty="0" err="1"/>
              <a:t>parseNumbers</a:t>
            </a:r>
            <a:r>
              <a:rPr lang="en-US" b="1" dirty="0"/>
              <a:t>)</a:t>
            </a:r>
            <a:r>
              <a:rPr lang="en-US" dirty="0"/>
              <a:t>:</a:t>
            </a:r>
          </a:p>
          <a:p>
            <a:pPr marL="742950" lvl="1" indent="-285750">
              <a:buFont typeface="Arial" panose="020B0604020202020204" pitchFamily="34" charset="0"/>
              <a:buChar char="•"/>
            </a:pPr>
            <a:r>
              <a:rPr lang="en-US" dirty="0"/>
              <a:t>Controls whether numbers should be parsed as tokens. By default, numbers are parsed as tokens.</a:t>
            </a:r>
          </a:p>
          <a:p>
            <a:pPr marL="742950" lvl="1" indent="-285750">
              <a:buFont typeface="Arial" panose="020B0604020202020204" pitchFamily="34" charset="0"/>
              <a:buChar char="•"/>
            </a:pPr>
            <a:r>
              <a:rPr lang="en-US" b="1" dirty="0" err="1"/>
              <a:t>Example</a:t>
            </a:r>
            <a:r>
              <a:rPr lang="en-US" dirty="0" err="1"/>
              <a:t>:javaCopy</a:t>
            </a:r>
            <a:r>
              <a:rPr lang="en-US" dirty="0"/>
              <a:t> code</a:t>
            </a:r>
          </a:p>
          <a:p>
            <a:pPr marL="742950" lvl="1" indent="-285750" rtl="0">
              <a:buFont typeface="Arial" panose="020B0604020202020204" pitchFamily="34" charset="0"/>
              <a:buChar char="•"/>
            </a:pPr>
            <a:r>
              <a:rPr lang="en-US" dirty="0" err="1"/>
              <a:t>tokenizer.parseNumbers</a:t>
            </a:r>
            <a:r>
              <a:rPr lang="en-US" dirty="0"/>
              <a:t>(true); </a:t>
            </a:r>
          </a:p>
          <a:p>
            <a:pPr>
              <a:buFont typeface="Arial" panose="020B0604020202020204" pitchFamily="34" charset="0"/>
              <a:buChar char="•"/>
            </a:pPr>
            <a:r>
              <a:rPr lang="en-US" b="1" dirty="0" err="1"/>
              <a:t>resetSyntax</a:t>
            </a:r>
            <a:r>
              <a:rPr lang="en-US" b="1" dirty="0"/>
              <a:t>()</a:t>
            </a:r>
            <a:r>
              <a:rPr lang="en-US" dirty="0"/>
              <a:t>:</a:t>
            </a:r>
          </a:p>
          <a:p>
            <a:pPr marL="742950" lvl="1" indent="-285750">
              <a:buFont typeface="Arial" panose="020B0604020202020204" pitchFamily="34" charset="0"/>
              <a:buChar char="•"/>
            </a:pPr>
            <a:r>
              <a:rPr lang="en-US" dirty="0"/>
              <a:t>Resets the syntax rules to default. This can be useful for reconfiguring the tokenizer after customizations.</a:t>
            </a:r>
          </a:p>
          <a:p>
            <a:pPr marL="742950" lvl="1" indent="-285750">
              <a:buFont typeface="Arial" panose="020B0604020202020204" pitchFamily="34" charset="0"/>
              <a:buChar char="•"/>
            </a:pPr>
            <a:r>
              <a:rPr lang="en-US" b="1" dirty="0" err="1"/>
              <a:t>Example</a:t>
            </a:r>
            <a:r>
              <a:rPr lang="en-US" dirty="0" err="1"/>
              <a:t>:javaCopy</a:t>
            </a:r>
            <a:r>
              <a:rPr lang="en-US" dirty="0"/>
              <a:t> code</a:t>
            </a:r>
          </a:p>
          <a:p>
            <a:pPr marL="742950" lvl="1" indent="-285750" rtl="0">
              <a:buFont typeface="Arial" panose="020B0604020202020204" pitchFamily="34" charset="0"/>
              <a:buChar char="•"/>
            </a:pPr>
            <a:r>
              <a:rPr lang="en-US" dirty="0" err="1"/>
              <a:t>tokenizer.resetSyntax</a:t>
            </a:r>
            <a:r>
              <a:rPr lang="en-US" dirty="0"/>
              <a:t>(); </a:t>
            </a:r>
          </a:p>
          <a:p>
            <a:pPr>
              <a:buFont typeface="Arial" panose="020B0604020202020204" pitchFamily="34" charset="0"/>
              <a:buChar char="•"/>
            </a:pPr>
            <a:r>
              <a:rPr lang="en-US" b="1" dirty="0" err="1"/>
              <a:t>setCommentChar</a:t>
            </a:r>
            <a:r>
              <a:rPr lang="en-US" b="1" dirty="0"/>
              <a:t>(int </a:t>
            </a:r>
            <a:r>
              <a:rPr lang="en-US" b="1" dirty="0" err="1"/>
              <a:t>ch</a:t>
            </a:r>
            <a:r>
              <a:rPr lang="en-US" b="1" dirty="0"/>
              <a:t>)</a:t>
            </a:r>
            <a:r>
              <a:rPr lang="en-US" dirty="0"/>
              <a:t>:</a:t>
            </a:r>
          </a:p>
          <a:p>
            <a:pPr marL="742950" lvl="1" indent="-285750">
              <a:buFont typeface="Arial" panose="020B0604020202020204" pitchFamily="34" charset="0"/>
              <a:buChar char="•"/>
            </a:pPr>
            <a:r>
              <a:rPr lang="en-US" dirty="0"/>
              <a:t>Sets the character that indicates the start of a comment. The rest of the line is treated as a comment if this character is encountered.</a:t>
            </a:r>
          </a:p>
          <a:p>
            <a:pPr marL="742950" lvl="1" indent="-285750">
              <a:buFont typeface="Arial" panose="020B0604020202020204" pitchFamily="34" charset="0"/>
              <a:buChar char="•"/>
            </a:pPr>
            <a:r>
              <a:rPr lang="en-US" b="1" dirty="0" err="1"/>
              <a:t>Example</a:t>
            </a:r>
            <a:r>
              <a:rPr lang="en-US" dirty="0" err="1"/>
              <a:t>:javaCopy</a:t>
            </a:r>
            <a:r>
              <a:rPr lang="en-US" dirty="0"/>
              <a:t> code</a:t>
            </a:r>
          </a:p>
          <a:p>
            <a:pPr marL="742950" lvl="1" indent="-285750" rtl="0">
              <a:buFont typeface="Arial" panose="020B0604020202020204" pitchFamily="34" charset="0"/>
              <a:buChar char="•"/>
            </a:pPr>
            <a:r>
              <a:rPr lang="en-US" dirty="0" err="1"/>
              <a:t>tokenizer.setCommentChar</a:t>
            </a:r>
            <a:r>
              <a:rPr lang="en-US" dirty="0"/>
              <a:t>('#'); </a:t>
            </a:r>
          </a:p>
          <a:p>
            <a:pPr>
              <a:buFont typeface="Arial" panose="020B0604020202020204" pitchFamily="34" charset="0"/>
              <a:buChar char="•"/>
            </a:pPr>
            <a:r>
              <a:rPr lang="en-US" b="1" dirty="0" err="1"/>
              <a:t>setWhitespaceChars</a:t>
            </a:r>
            <a:r>
              <a:rPr lang="en-US" b="1" dirty="0"/>
              <a:t>(int </a:t>
            </a:r>
            <a:r>
              <a:rPr lang="en-US" b="1" dirty="0" err="1"/>
              <a:t>lowVal</a:t>
            </a:r>
            <a:r>
              <a:rPr lang="en-US" b="1" dirty="0"/>
              <a:t>, int </a:t>
            </a:r>
            <a:r>
              <a:rPr lang="en-US" b="1" dirty="0" err="1"/>
              <a:t>hiVal</a:t>
            </a:r>
            <a:r>
              <a:rPr lang="en-US" b="1" dirty="0"/>
              <a:t>)</a:t>
            </a:r>
            <a:r>
              <a:rPr lang="en-US" dirty="0"/>
              <a:t>:</a:t>
            </a:r>
          </a:p>
          <a:p>
            <a:pPr marL="742950" lvl="1" indent="-285750">
              <a:buFont typeface="Arial" panose="020B0604020202020204" pitchFamily="34" charset="0"/>
              <a:buChar char="•"/>
            </a:pPr>
            <a:r>
              <a:rPr lang="en-US" dirty="0"/>
              <a:t>Specifies which characters are considered whitespace. Characters in this range are treated as delimiters.</a:t>
            </a:r>
          </a:p>
          <a:p>
            <a:pPr marL="742950" lvl="1" indent="-285750">
              <a:buFont typeface="Arial" panose="020B0604020202020204" pitchFamily="34" charset="0"/>
              <a:buChar char="•"/>
            </a:pPr>
            <a:r>
              <a:rPr lang="en-US" b="1" dirty="0" err="1"/>
              <a:t>Example</a:t>
            </a:r>
            <a:r>
              <a:rPr lang="en-US" dirty="0" err="1"/>
              <a:t>:javaCopy</a:t>
            </a:r>
            <a:r>
              <a:rPr lang="en-US" dirty="0"/>
              <a:t> code</a:t>
            </a:r>
          </a:p>
          <a:p>
            <a:pPr marL="742950" lvl="1" indent="-285750" rtl="0">
              <a:buFont typeface="Arial" panose="020B0604020202020204" pitchFamily="34" charset="0"/>
              <a:buChar char="•"/>
            </a:pPr>
            <a:r>
              <a:rPr lang="en-US" dirty="0" err="1"/>
              <a:t>tokenizer.setWhitespaceChars</a:t>
            </a:r>
            <a:r>
              <a:rPr lang="en-US" dirty="0"/>
              <a:t>(' ', ' '); </a:t>
            </a:r>
          </a:p>
          <a:p>
            <a:r>
              <a:rPr lang="en-US" b="1" dirty="0"/>
              <a:t>Example Usage</a:t>
            </a:r>
          </a:p>
          <a:p>
            <a:r>
              <a:rPr lang="en-US" dirty="0"/>
              <a:t>Here's a simple example of using StreamTokenizer to tokenize the contents of a file:</a:t>
            </a:r>
          </a:p>
          <a:p>
            <a:r>
              <a:rPr lang="en-US" dirty="0" err="1"/>
              <a:t>javaCopy</a:t>
            </a:r>
            <a:r>
              <a:rPr lang="en-US" dirty="0"/>
              <a:t> code</a:t>
            </a:r>
          </a:p>
          <a:p>
            <a:pPr rtl="0"/>
            <a:r>
              <a:rPr lang="en-US" dirty="0"/>
              <a:t>import </a:t>
            </a:r>
            <a:r>
              <a:rPr lang="en-US" dirty="0" err="1"/>
              <a:t>java.io.FileReader</a:t>
            </a:r>
            <a:r>
              <a:rPr lang="en-US" dirty="0"/>
              <a:t>; import </a:t>
            </a:r>
            <a:r>
              <a:rPr lang="en-US" dirty="0" err="1"/>
              <a:t>java.io.IOException</a:t>
            </a:r>
            <a:r>
              <a:rPr lang="en-US" dirty="0"/>
              <a:t>; import </a:t>
            </a:r>
            <a:r>
              <a:rPr lang="en-US" dirty="0" err="1"/>
              <a:t>java.io.StreamTokenizer</a:t>
            </a:r>
            <a:r>
              <a:rPr lang="en-US" dirty="0"/>
              <a:t>; public class </a:t>
            </a:r>
            <a:r>
              <a:rPr lang="en-US" dirty="0" err="1"/>
              <a:t>StreamTokenizerExample</a:t>
            </a:r>
            <a:r>
              <a:rPr lang="en-US" dirty="0"/>
              <a:t> { public static void main(String[] </a:t>
            </a:r>
            <a:r>
              <a:rPr lang="en-US" dirty="0" err="1"/>
              <a:t>args</a:t>
            </a:r>
            <a:r>
              <a:rPr lang="en-US" dirty="0"/>
              <a:t>) { String </a:t>
            </a:r>
            <a:r>
              <a:rPr lang="en-US" dirty="0" err="1"/>
              <a:t>filePath</a:t>
            </a:r>
            <a:r>
              <a:rPr lang="en-US" dirty="0"/>
              <a:t> = "example.txt"; try (FileReader </a:t>
            </a:r>
            <a:r>
              <a:rPr lang="en-US" dirty="0" err="1"/>
              <a:t>fileReader</a:t>
            </a:r>
            <a:r>
              <a:rPr lang="en-US" dirty="0"/>
              <a:t> = new FileReader(</a:t>
            </a:r>
            <a:r>
              <a:rPr lang="en-US" dirty="0" err="1"/>
              <a:t>filePath</a:t>
            </a:r>
            <a:r>
              <a:rPr lang="en-US" dirty="0"/>
              <a:t>); StreamTokenizer tokenizer = new StreamTokenizer(</a:t>
            </a:r>
            <a:r>
              <a:rPr lang="en-US" dirty="0" err="1"/>
              <a:t>fileReader</a:t>
            </a:r>
            <a:r>
              <a:rPr lang="en-US" dirty="0"/>
              <a:t>)) { // Configure the tokenizer (e.g., enable number parsing) </a:t>
            </a:r>
            <a:r>
              <a:rPr lang="en-US" dirty="0" err="1"/>
              <a:t>tokenizer.parseNumbers</a:t>
            </a:r>
            <a:r>
              <a:rPr lang="en-US" dirty="0"/>
              <a:t>(true); </a:t>
            </a:r>
            <a:r>
              <a:rPr lang="en-US" dirty="0" err="1"/>
              <a:t>tokenizer.eolIsSignificant</a:t>
            </a:r>
            <a:r>
              <a:rPr lang="en-US" dirty="0"/>
              <a:t>(true); int </a:t>
            </a:r>
            <a:r>
              <a:rPr lang="en-US" dirty="0" err="1"/>
              <a:t>tokenType</a:t>
            </a:r>
            <a:r>
              <a:rPr lang="en-US" dirty="0"/>
              <a:t>; while ((</a:t>
            </a:r>
            <a:r>
              <a:rPr lang="en-US" dirty="0" err="1"/>
              <a:t>tokenType</a:t>
            </a:r>
            <a:r>
              <a:rPr lang="en-US" dirty="0"/>
              <a:t> = </a:t>
            </a:r>
            <a:r>
              <a:rPr lang="en-US" dirty="0" err="1"/>
              <a:t>tokenizer.nextToken</a:t>
            </a:r>
            <a:r>
              <a:rPr lang="en-US" dirty="0"/>
              <a:t>()) != </a:t>
            </a:r>
            <a:r>
              <a:rPr lang="en-US" dirty="0" err="1"/>
              <a:t>StreamTokenizer.TT_EOF</a:t>
            </a:r>
            <a:r>
              <a:rPr lang="en-US" dirty="0"/>
              <a:t>) { switch (</a:t>
            </a:r>
            <a:r>
              <a:rPr lang="en-US" dirty="0" err="1"/>
              <a:t>tokenType</a:t>
            </a:r>
            <a:r>
              <a:rPr lang="en-US" dirty="0"/>
              <a:t>) { case </a:t>
            </a:r>
            <a:r>
              <a:rPr lang="en-US" dirty="0" err="1"/>
              <a:t>StreamTokenizer.TT_WORD</a:t>
            </a:r>
            <a:r>
              <a:rPr lang="en-US" dirty="0"/>
              <a:t>: </a:t>
            </a:r>
            <a:r>
              <a:rPr lang="en-US" dirty="0" err="1"/>
              <a:t>System.out.println</a:t>
            </a:r>
            <a:r>
              <a:rPr lang="en-US" dirty="0"/>
              <a:t>("Word: " + </a:t>
            </a:r>
            <a:r>
              <a:rPr lang="en-US" dirty="0" err="1"/>
              <a:t>tokenizer.sval</a:t>
            </a:r>
            <a:r>
              <a:rPr lang="en-US" dirty="0"/>
              <a:t>); break; case </a:t>
            </a:r>
            <a:r>
              <a:rPr lang="en-US" dirty="0" err="1"/>
              <a:t>StreamTokenizer.TT_NUMBER</a:t>
            </a:r>
            <a:r>
              <a:rPr lang="en-US" dirty="0"/>
              <a:t>: </a:t>
            </a:r>
            <a:r>
              <a:rPr lang="en-US" dirty="0" err="1"/>
              <a:t>System.out.println</a:t>
            </a:r>
            <a:r>
              <a:rPr lang="en-US" dirty="0"/>
              <a:t>("Number: " + </a:t>
            </a:r>
            <a:r>
              <a:rPr lang="en-US" dirty="0" err="1"/>
              <a:t>tokenizer.nval</a:t>
            </a:r>
            <a:r>
              <a:rPr lang="en-US" dirty="0"/>
              <a:t>); break; case </a:t>
            </a:r>
            <a:r>
              <a:rPr lang="en-US" dirty="0" err="1"/>
              <a:t>StreamTokenizer.TT_EOL</a:t>
            </a:r>
            <a:r>
              <a:rPr lang="en-US" dirty="0"/>
              <a:t>: </a:t>
            </a:r>
            <a:r>
              <a:rPr lang="en-US" dirty="0" err="1"/>
              <a:t>System.out.println</a:t>
            </a:r>
            <a:r>
              <a:rPr lang="en-US" dirty="0"/>
              <a:t>("End of Line"); break; default: </a:t>
            </a:r>
            <a:r>
              <a:rPr lang="en-US" dirty="0" err="1"/>
              <a:t>System.out.println</a:t>
            </a:r>
            <a:r>
              <a:rPr lang="en-US" dirty="0"/>
              <a:t>("Other: " + (char) </a:t>
            </a:r>
            <a:r>
              <a:rPr lang="en-US" dirty="0" err="1"/>
              <a:t>tokenType</a:t>
            </a:r>
            <a:r>
              <a:rPr lang="en-US" dirty="0"/>
              <a:t>); break; } } } catch (</a:t>
            </a:r>
            <a:r>
              <a:rPr lang="en-US" dirty="0" err="1"/>
              <a:t>IOException</a:t>
            </a:r>
            <a:r>
              <a:rPr lang="en-US" dirty="0"/>
              <a:t> e) { </a:t>
            </a:r>
            <a:r>
              <a:rPr lang="en-US" dirty="0" err="1"/>
              <a:t>e.printStackTrace</a:t>
            </a:r>
            <a:r>
              <a:rPr lang="en-US" dirty="0"/>
              <a:t>(); } } } </a:t>
            </a:r>
          </a:p>
          <a:p>
            <a:r>
              <a:rPr lang="en-US" b="1" dirty="0"/>
              <a:t>Explanation</a:t>
            </a:r>
          </a:p>
          <a:p>
            <a:pPr>
              <a:buFont typeface="+mj-lt"/>
              <a:buAutoNum type="arabicPeriod"/>
            </a:pPr>
            <a:r>
              <a:rPr lang="en-US" b="1" dirty="0"/>
              <a:t>Initialization</a:t>
            </a:r>
            <a:r>
              <a:rPr lang="en-US" dirty="0"/>
              <a:t>:</a:t>
            </a:r>
          </a:p>
          <a:p>
            <a:pPr marL="742950" lvl="1" indent="-285750">
              <a:buFont typeface="+mj-lt"/>
              <a:buAutoNum type="arabicPeriod"/>
            </a:pPr>
            <a:r>
              <a:rPr lang="en-US" dirty="0"/>
              <a:t>StreamTokenizer is initialized with a FileReader that reads from the file.</a:t>
            </a:r>
          </a:p>
          <a:p>
            <a:pPr>
              <a:buFont typeface="+mj-lt"/>
              <a:buAutoNum type="arabicPeriod"/>
            </a:pPr>
            <a:r>
              <a:rPr lang="en-US" b="1" dirty="0"/>
              <a:t>Configuration</a:t>
            </a:r>
            <a:r>
              <a:rPr lang="en-US" dirty="0"/>
              <a:t>:</a:t>
            </a:r>
          </a:p>
          <a:p>
            <a:pPr marL="742950" lvl="1" indent="-285750">
              <a:buFont typeface="+mj-lt"/>
              <a:buAutoNum type="arabicPeriod"/>
            </a:pPr>
            <a:r>
              <a:rPr lang="en-US" dirty="0" err="1"/>
              <a:t>parseNumbers</a:t>
            </a:r>
            <a:r>
              <a:rPr lang="en-US" dirty="0"/>
              <a:t>(true) enables number parsing.</a:t>
            </a:r>
          </a:p>
          <a:p>
            <a:pPr marL="742950" lvl="1" indent="-285750">
              <a:buFont typeface="+mj-lt"/>
              <a:buAutoNum type="arabicPeriod"/>
            </a:pPr>
            <a:r>
              <a:rPr lang="en-US" dirty="0" err="1"/>
              <a:t>eolIsSignificant</a:t>
            </a:r>
            <a:r>
              <a:rPr lang="en-US" dirty="0"/>
              <a:t>(true) treats end-of-line characters as significant.</a:t>
            </a:r>
          </a:p>
          <a:p>
            <a:pPr>
              <a:buFont typeface="+mj-lt"/>
              <a:buAutoNum type="arabicPeriod"/>
            </a:pPr>
            <a:r>
              <a:rPr lang="en-US" b="1" dirty="0"/>
              <a:t>Token Processing</a:t>
            </a:r>
            <a:r>
              <a:rPr lang="en-US" dirty="0"/>
              <a:t>:</a:t>
            </a:r>
          </a:p>
          <a:p>
            <a:pPr marL="742950" lvl="1" indent="-285750">
              <a:buFont typeface="+mj-lt"/>
              <a:buAutoNum type="arabicPeriod"/>
            </a:pPr>
            <a:r>
              <a:rPr lang="en-US" dirty="0" err="1"/>
              <a:t>nextToken</a:t>
            </a:r>
            <a:r>
              <a:rPr lang="en-US" dirty="0"/>
              <a:t>() reads tokens from the file.</a:t>
            </a:r>
          </a:p>
          <a:p>
            <a:pPr marL="742950" lvl="1" indent="-285750">
              <a:buFont typeface="+mj-lt"/>
              <a:buAutoNum type="arabicPeriod"/>
            </a:pPr>
            <a:r>
              <a:rPr lang="en-US" dirty="0"/>
              <a:t>Depending on the token type, different actions are taken (e.g., printing words, numbers, or handling end-of-line).</a:t>
            </a:r>
          </a:p>
          <a:p>
            <a:r>
              <a:rPr lang="en-US" b="1" dirty="0"/>
              <a:t>Summary</a:t>
            </a:r>
          </a:p>
          <a:p>
            <a:r>
              <a:rPr lang="en-US" dirty="0"/>
              <a:t>StreamTokenizer is a versatile class for parsing text input in Java. It breaks down input into tokens based on various criteria and supports customization for different tokenization needs. This makes it a useful tool for tasks like file parsing, data extraction, and text analysis.</a:t>
            </a:r>
          </a:p>
          <a:p>
            <a:endParaRPr lang="en-US" dirty="0"/>
          </a:p>
        </p:txBody>
      </p:sp>
      <p:sp>
        <p:nvSpPr>
          <p:cNvPr id="4" name="Slide Number Placeholder 3"/>
          <p:cNvSpPr>
            <a:spLocks noGrp="1"/>
          </p:cNvSpPr>
          <p:nvPr>
            <p:ph type="sldNum" sz="quarter" idx="5"/>
          </p:nvPr>
        </p:nvSpPr>
        <p:spPr/>
        <p:txBody>
          <a:bodyPr/>
          <a:lstStyle/>
          <a:p>
            <a:fld id="{8A9E370C-008A-4A95-8FB8-7E2DBDE87C9B}" type="slidenum">
              <a:rPr lang="en-US" smtClean="0"/>
              <a:t>26</a:t>
            </a:fld>
            <a:endParaRPr lang="en-US"/>
          </a:p>
        </p:txBody>
      </p:sp>
    </p:spTree>
    <p:extLst>
      <p:ext uri="{BB962C8B-B14F-4D97-AF65-F5344CB8AC3E}">
        <p14:creationId xmlns:p14="http://schemas.microsoft.com/office/powerpoint/2010/main" val="3113760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InputStream</a:t>
            </a:r>
          </a:p>
          <a:p>
            <a:pPr>
              <a:buFont typeface="Arial" panose="020B0604020202020204" pitchFamily="34" charset="0"/>
              <a:buChar char="•"/>
            </a:pPr>
            <a:r>
              <a:rPr lang="en-US" b="1" dirty="0"/>
              <a:t>Type of Data</a:t>
            </a:r>
            <a:r>
              <a:rPr lang="en-US" dirty="0"/>
              <a:t>: InputStream handles raw byte data.</a:t>
            </a:r>
          </a:p>
          <a:p>
            <a:pPr>
              <a:buFont typeface="Arial" panose="020B0604020202020204" pitchFamily="34" charset="0"/>
              <a:buChar char="•"/>
            </a:pPr>
            <a:r>
              <a:rPr lang="en-US" b="1" dirty="0"/>
              <a:t>Read Method</a:t>
            </a:r>
            <a:r>
              <a:rPr lang="en-US" dirty="0"/>
              <a:t>: The primary read() method in InputStream reads one byte at a time.</a:t>
            </a:r>
          </a:p>
          <a:p>
            <a:pPr>
              <a:buFont typeface="Arial" panose="020B0604020202020204" pitchFamily="34" charset="0"/>
              <a:buChar char="•"/>
            </a:pPr>
            <a:r>
              <a:rPr lang="en-US" b="1" dirty="0"/>
              <a:t>Number of Bits Read</a:t>
            </a:r>
            <a:r>
              <a:rPr lang="en-US" dirty="0"/>
              <a:t>: Since a byte consists of 8 bits, each call to read() reads 8 bits.</a:t>
            </a:r>
          </a:p>
          <a:p>
            <a:br>
              <a:rPr lang="en-US" b="1" dirty="0"/>
            </a:br>
            <a:r>
              <a:rPr lang="en-US" b="1" dirty="0"/>
              <a:t>Reader</a:t>
            </a:r>
          </a:p>
          <a:p>
            <a:pPr>
              <a:buFont typeface="Arial" panose="020B0604020202020204" pitchFamily="34" charset="0"/>
              <a:buChar char="•"/>
            </a:pPr>
            <a:r>
              <a:rPr lang="en-US" b="1" dirty="0"/>
              <a:t>Type of Data</a:t>
            </a:r>
            <a:r>
              <a:rPr lang="en-US" dirty="0"/>
              <a:t>: Reader handles character data.</a:t>
            </a:r>
          </a:p>
          <a:p>
            <a:pPr>
              <a:buFont typeface="Arial" panose="020B0604020202020204" pitchFamily="34" charset="0"/>
              <a:buChar char="•"/>
            </a:pPr>
            <a:r>
              <a:rPr lang="en-US" b="1" dirty="0"/>
              <a:t>Read Method</a:t>
            </a:r>
            <a:r>
              <a:rPr lang="en-US" dirty="0"/>
              <a:t>: The primary read() method in Reader reads one character at a time.</a:t>
            </a:r>
          </a:p>
          <a:p>
            <a:pPr>
              <a:buFont typeface="Arial" panose="020B0604020202020204" pitchFamily="34" charset="0"/>
              <a:buChar char="•"/>
            </a:pPr>
            <a:r>
              <a:rPr lang="en-US" b="1" dirty="0"/>
              <a:t>Number of Bits Read</a:t>
            </a:r>
            <a:r>
              <a:rPr lang="en-US" dirty="0"/>
              <a:t>: Java uses UTF-16 encoding for characters, where each character typically requires 16 bits (2 bytes). Therefore, each call to read() reads 16 bits.</a:t>
            </a:r>
          </a:p>
          <a:p>
            <a:endParaRPr lang="en-US" dirty="0"/>
          </a:p>
          <a:p>
            <a:endParaRPr lang="en-US" dirty="0"/>
          </a:p>
        </p:txBody>
      </p:sp>
      <p:sp>
        <p:nvSpPr>
          <p:cNvPr id="4" name="Slide Number Placeholder 3"/>
          <p:cNvSpPr>
            <a:spLocks noGrp="1"/>
          </p:cNvSpPr>
          <p:nvPr>
            <p:ph type="sldNum" sz="quarter" idx="5"/>
          </p:nvPr>
        </p:nvSpPr>
        <p:spPr/>
        <p:txBody>
          <a:bodyPr/>
          <a:lstStyle/>
          <a:p>
            <a:fld id="{8A9E370C-008A-4A95-8FB8-7E2DBDE87C9B}" type="slidenum">
              <a:rPr lang="en-US" smtClean="0"/>
              <a:t>5</a:t>
            </a:fld>
            <a:endParaRPr lang="en-US"/>
          </a:p>
        </p:txBody>
      </p:sp>
    </p:spTree>
    <p:extLst>
      <p:ext uri="{BB962C8B-B14F-4D97-AF65-F5344CB8AC3E}">
        <p14:creationId xmlns:p14="http://schemas.microsoft.com/office/powerpoint/2010/main" val="2806154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InputStream:</a:t>
            </a:r>
          </a:p>
          <a:p>
            <a:r>
              <a:rPr lang="en-US" b="1" dirty="0"/>
              <a:t>Type of Data</a:t>
            </a:r>
            <a:r>
              <a:rPr lang="en-US" dirty="0"/>
              <a:t>: InputStream is designed for handling raw byte data. </a:t>
            </a:r>
          </a:p>
          <a:p>
            <a:r>
              <a:rPr lang="en-US" dirty="0"/>
              <a:t>It reads data byte by byte, making it suitable for </a:t>
            </a:r>
            <a:r>
              <a:rPr lang="en-US" b="1" dirty="0"/>
              <a:t>binary</a:t>
            </a:r>
            <a:r>
              <a:rPr lang="en-US" dirty="0"/>
              <a:t> data such as </a:t>
            </a:r>
            <a:r>
              <a:rPr lang="en-US" b="1" dirty="0"/>
              <a:t>images</a:t>
            </a:r>
            <a:r>
              <a:rPr lang="en-US" dirty="0"/>
              <a:t>, </a:t>
            </a:r>
            <a:r>
              <a:rPr lang="en-US" b="1" dirty="0"/>
              <a:t>audio files</a:t>
            </a:r>
            <a:r>
              <a:rPr lang="en-US" dirty="0"/>
              <a:t>, and </a:t>
            </a:r>
            <a:r>
              <a:rPr lang="en-US" b="1" dirty="0"/>
              <a:t>other non-text</a:t>
            </a:r>
            <a:r>
              <a:rPr lang="en-US" dirty="0"/>
              <a:t> data.</a:t>
            </a:r>
          </a:p>
          <a:p>
            <a:r>
              <a:rPr lang="en-US" b="1" dirty="0"/>
              <a:t>Class Hierarchy</a:t>
            </a:r>
            <a:r>
              <a:rPr lang="en-US" dirty="0"/>
              <a:t>: </a:t>
            </a:r>
            <a:r>
              <a:rPr lang="en-US" b="1" dirty="0"/>
              <a:t>InputStream</a:t>
            </a:r>
            <a:r>
              <a:rPr lang="en-US" dirty="0"/>
              <a:t> is the </a:t>
            </a:r>
            <a:r>
              <a:rPr lang="en-US" b="1" dirty="0"/>
              <a:t>superclass</a:t>
            </a:r>
            <a:r>
              <a:rPr lang="en-US" dirty="0"/>
              <a:t> for </a:t>
            </a:r>
            <a:r>
              <a:rPr lang="en-US" b="1" dirty="0"/>
              <a:t>all classes </a:t>
            </a:r>
            <a:r>
              <a:rPr lang="en-US" dirty="0"/>
              <a:t>representing an input stream of </a:t>
            </a:r>
            <a:r>
              <a:rPr lang="en-US" b="1" dirty="0"/>
              <a:t>bytes</a:t>
            </a:r>
            <a:r>
              <a:rPr lang="en-US" dirty="0"/>
              <a:t>.</a:t>
            </a:r>
          </a:p>
          <a:p>
            <a:endParaRPr lang="en-US" dirty="0"/>
          </a:p>
          <a:p>
            <a:r>
              <a:rPr lang="en-US" b="1" dirty="0"/>
              <a:t>OutputStream</a:t>
            </a:r>
          </a:p>
          <a:p>
            <a:pPr>
              <a:buFont typeface="Arial" panose="020B0604020202020204" pitchFamily="34" charset="0"/>
              <a:buChar char="•"/>
            </a:pPr>
            <a:r>
              <a:rPr lang="en-US" b="1" dirty="0"/>
              <a:t>Type of Data</a:t>
            </a:r>
            <a:r>
              <a:rPr lang="en-US" dirty="0"/>
              <a:t>: OutputStream is designed for handling raw byte data. It writes data byte by byte, making it suitable for binary data such as images, audio files, and other non-text data.</a:t>
            </a:r>
          </a:p>
          <a:p>
            <a:pPr>
              <a:buFont typeface="Arial" panose="020B0604020202020204" pitchFamily="34" charset="0"/>
              <a:buChar char="•"/>
            </a:pPr>
            <a:r>
              <a:rPr lang="en-US" b="1" dirty="0"/>
              <a:t>Class Hierarchy</a:t>
            </a:r>
            <a:r>
              <a:rPr lang="en-US" dirty="0"/>
              <a:t>: OutputStream is the superclass for all classes representing an output stream of bytes</a:t>
            </a:r>
          </a:p>
          <a:p>
            <a:endParaRPr lang="en-US" dirty="0"/>
          </a:p>
          <a:p>
            <a:endParaRPr lang="en-US" dirty="0"/>
          </a:p>
          <a:p>
            <a:r>
              <a:rPr lang="en-US" b="1" dirty="0"/>
              <a:t>Reader:</a:t>
            </a:r>
          </a:p>
          <a:p>
            <a:pPr>
              <a:buFont typeface="Arial" panose="020B0604020202020204" pitchFamily="34" charset="0"/>
              <a:buChar char="•"/>
            </a:pPr>
            <a:r>
              <a:rPr lang="en-US" b="1" dirty="0"/>
              <a:t>Type of Data</a:t>
            </a:r>
            <a:r>
              <a:rPr lang="en-US" dirty="0"/>
              <a:t>: Reader is designed for handling </a:t>
            </a:r>
            <a:r>
              <a:rPr lang="en-US" b="1" dirty="0"/>
              <a:t>character</a:t>
            </a:r>
            <a:r>
              <a:rPr lang="en-US" dirty="0"/>
              <a:t> data. </a:t>
            </a:r>
          </a:p>
          <a:p>
            <a:pPr>
              <a:buFont typeface="Arial" panose="020B0604020202020204" pitchFamily="34" charset="0"/>
              <a:buNone/>
            </a:pPr>
            <a:r>
              <a:rPr lang="en-US" dirty="0"/>
              <a:t>It reads data character by character, making it suitable for text data such as </a:t>
            </a:r>
            <a:r>
              <a:rPr lang="en-US" b="1" dirty="0"/>
              <a:t>plain text files </a:t>
            </a:r>
            <a:r>
              <a:rPr lang="en-US" dirty="0"/>
              <a:t>and </a:t>
            </a:r>
            <a:r>
              <a:rPr lang="en-US" b="1" dirty="0"/>
              <a:t>text-based network protocols</a:t>
            </a:r>
            <a:r>
              <a:rPr lang="en-US" dirty="0"/>
              <a:t>.</a:t>
            </a:r>
          </a:p>
          <a:p>
            <a:pPr>
              <a:buFont typeface="Arial" panose="020B0604020202020204" pitchFamily="34" charset="0"/>
              <a:buChar char="•"/>
            </a:pPr>
            <a:r>
              <a:rPr lang="en-US" b="1" dirty="0"/>
              <a:t>Class Hierarchy</a:t>
            </a:r>
            <a:r>
              <a:rPr lang="en-US" dirty="0"/>
              <a:t>: </a:t>
            </a:r>
            <a:r>
              <a:rPr lang="en-US" b="1" dirty="0"/>
              <a:t>Reader</a:t>
            </a:r>
            <a:r>
              <a:rPr lang="en-US" dirty="0"/>
              <a:t> is the </a:t>
            </a:r>
            <a:r>
              <a:rPr lang="en-US" b="1" dirty="0"/>
              <a:t>superclass</a:t>
            </a:r>
            <a:r>
              <a:rPr lang="en-US" dirty="0"/>
              <a:t> for </a:t>
            </a:r>
            <a:r>
              <a:rPr lang="en-US" b="1" dirty="0"/>
              <a:t>all classes </a:t>
            </a:r>
            <a:r>
              <a:rPr lang="en-US" dirty="0"/>
              <a:t>representing an input stream of </a:t>
            </a:r>
            <a:r>
              <a:rPr lang="en-US" b="1" dirty="0"/>
              <a:t>characters</a:t>
            </a:r>
            <a:r>
              <a:rPr lang="en-US" dirty="0"/>
              <a:t>.</a:t>
            </a:r>
          </a:p>
          <a:p>
            <a:endParaRPr lang="en-US" dirty="0"/>
          </a:p>
          <a:p>
            <a:r>
              <a:rPr lang="en-US" b="1" dirty="0"/>
              <a:t>Writer</a:t>
            </a:r>
          </a:p>
          <a:p>
            <a:pPr>
              <a:buFont typeface="Arial" panose="020B0604020202020204" pitchFamily="34" charset="0"/>
              <a:buChar char="•"/>
            </a:pPr>
            <a:r>
              <a:rPr lang="en-US" b="1" dirty="0"/>
              <a:t>Type of Data</a:t>
            </a:r>
            <a:r>
              <a:rPr lang="en-US" dirty="0"/>
              <a:t>: Writer is designed for handling character data. It writes data character by character, making it suitable for text data such as plain text files and text-based network protocols.</a:t>
            </a:r>
          </a:p>
          <a:p>
            <a:pPr>
              <a:buFont typeface="Arial" panose="020B0604020202020204" pitchFamily="34" charset="0"/>
              <a:buChar char="•"/>
            </a:pPr>
            <a:r>
              <a:rPr lang="en-US" b="1" dirty="0"/>
              <a:t>Class Hierarchy</a:t>
            </a:r>
            <a:r>
              <a:rPr lang="en-US" dirty="0"/>
              <a:t>: Writer is the superclass for all classes representing an output stream of characters.</a:t>
            </a:r>
          </a:p>
          <a:p>
            <a:endParaRPr lang="en-US" dirty="0"/>
          </a:p>
          <a:p>
            <a:endParaRPr lang="en-US" dirty="0"/>
          </a:p>
        </p:txBody>
      </p:sp>
      <p:sp>
        <p:nvSpPr>
          <p:cNvPr id="4" name="Slide Number Placeholder 3"/>
          <p:cNvSpPr>
            <a:spLocks noGrp="1"/>
          </p:cNvSpPr>
          <p:nvPr>
            <p:ph type="sldNum" sz="quarter" idx="5"/>
          </p:nvPr>
        </p:nvSpPr>
        <p:spPr/>
        <p:txBody>
          <a:bodyPr/>
          <a:lstStyle/>
          <a:p>
            <a:fld id="{8A9E370C-008A-4A95-8FB8-7E2DBDE87C9B}" type="slidenum">
              <a:rPr lang="en-US" smtClean="0"/>
              <a:t>6</a:t>
            </a:fld>
            <a:endParaRPr lang="en-US"/>
          </a:p>
        </p:txBody>
      </p:sp>
    </p:spTree>
    <p:extLst>
      <p:ext uri="{BB962C8B-B14F-4D97-AF65-F5344CB8AC3E}">
        <p14:creationId xmlns:p14="http://schemas.microsoft.com/office/powerpoint/2010/main" val="1736648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a:p>
            <a:pPr rtl="0"/>
            <a:endParaRPr lang="en-US" dirty="0"/>
          </a:p>
        </p:txBody>
      </p:sp>
      <p:sp>
        <p:nvSpPr>
          <p:cNvPr id="4" name="Slide Number Placeholder 3"/>
          <p:cNvSpPr>
            <a:spLocks noGrp="1"/>
          </p:cNvSpPr>
          <p:nvPr>
            <p:ph type="sldNum" sz="quarter" idx="5"/>
          </p:nvPr>
        </p:nvSpPr>
        <p:spPr/>
        <p:txBody>
          <a:bodyPr/>
          <a:lstStyle/>
          <a:p>
            <a:fld id="{8A9E370C-008A-4A95-8FB8-7E2DBDE87C9B}" type="slidenum">
              <a:rPr lang="en-US" smtClean="0"/>
              <a:t>7</a:t>
            </a:fld>
            <a:endParaRPr lang="en-US"/>
          </a:p>
        </p:txBody>
      </p:sp>
    </p:spTree>
    <p:extLst>
      <p:ext uri="{BB962C8B-B14F-4D97-AF65-F5344CB8AC3E}">
        <p14:creationId xmlns:p14="http://schemas.microsoft.com/office/powerpoint/2010/main" val="997620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9E370C-008A-4A95-8FB8-7E2DBDE87C9B}" type="slidenum">
              <a:rPr lang="en-US" smtClean="0"/>
              <a:t>8</a:t>
            </a:fld>
            <a:endParaRPr lang="en-US"/>
          </a:p>
        </p:txBody>
      </p:sp>
    </p:spTree>
    <p:extLst>
      <p:ext uri="{BB962C8B-B14F-4D97-AF65-F5344CB8AC3E}">
        <p14:creationId xmlns:p14="http://schemas.microsoft.com/office/powerpoint/2010/main" val="2362491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BufferedInputStream</a:t>
            </a:r>
            <a:r>
              <a:rPr lang="en-US" dirty="0"/>
              <a:t> is a Java class that provides a buffered mechanism for reading input streams. It extends FilterInputStream and adds functionality to buffer the input, which can significantly improve the efficiency of input operations, especially when reading data from slow sources like files or network connections.</a:t>
            </a:r>
          </a:p>
          <a:p>
            <a:r>
              <a:rPr lang="en-US" dirty="0"/>
              <a:t>default buffer size (usually </a:t>
            </a:r>
            <a:r>
              <a:rPr lang="en-US" b="1" dirty="0"/>
              <a:t>8192</a:t>
            </a:r>
            <a:r>
              <a:rPr lang="en-US" dirty="0"/>
              <a:t> bytes).</a:t>
            </a:r>
          </a:p>
          <a:p>
            <a:endParaRPr lang="en-US" dirty="0"/>
          </a:p>
          <a:p>
            <a:r>
              <a:rPr lang="en-US" b="1" dirty="0"/>
              <a:t>DataInputStream</a:t>
            </a:r>
            <a:r>
              <a:rPr lang="en-US" dirty="0"/>
              <a:t> is a Java class that allows an application to read primitive Java data types from an underlying input stream in a machine-independent way. This class is part of the java.io package and is often used in scenarios where you need to read binary data that was written by a DataOutputStream.</a:t>
            </a:r>
          </a:p>
          <a:p>
            <a:endParaRPr lang="en-US" dirty="0"/>
          </a:p>
          <a:p>
            <a:r>
              <a:rPr lang="en-US" b="1" dirty="0"/>
              <a:t>FileInputStream</a:t>
            </a:r>
            <a:r>
              <a:rPr lang="en-US" dirty="0"/>
              <a:t> is a Java class that provides a means to read bytes from a file. It is part of the java.io package and is a subclass of InputStream. FileInputStream is typically used to read binary data such as image files, audio files, and other non-text files.</a:t>
            </a:r>
          </a:p>
          <a:p>
            <a:endParaRPr lang="en-US" dirty="0"/>
          </a:p>
          <a:p>
            <a:r>
              <a:rPr lang="en-US" b="1" dirty="0"/>
              <a:t>InputStream</a:t>
            </a:r>
            <a:r>
              <a:rPr lang="en-US" dirty="0"/>
              <a:t> is an abstract class in Java that is the superclass for all classes representing an input stream of bytes. It is part of the java.io package and provides a standard interface for reading byte streams.</a:t>
            </a:r>
          </a:p>
          <a:p>
            <a:endParaRPr lang="en-US" dirty="0"/>
          </a:p>
          <a:p>
            <a:r>
              <a:rPr lang="en-US" b="1" dirty="0"/>
              <a:t>PrintStream</a:t>
            </a:r>
            <a:r>
              <a:rPr lang="en-US" dirty="0"/>
              <a:t> is a Java class in the java.io package that provides methods for outputting formatted representations of objects to a text output stream. Unlike other output streams, PrintStream does not throw </a:t>
            </a:r>
            <a:r>
              <a:rPr lang="en-US" dirty="0" err="1"/>
              <a:t>IOException</a:t>
            </a:r>
            <a:r>
              <a:rPr lang="en-US" dirty="0"/>
              <a:t>, which makes it easier to use but requires careful handling to ensure proper error checking.</a:t>
            </a:r>
          </a:p>
          <a:p>
            <a:endParaRPr lang="en-US" dirty="0"/>
          </a:p>
          <a:p>
            <a:r>
              <a:rPr lang="en-US" b="1" dirty="0"/>
              <a:t>BufferedOutputStream</a:t>
            </a:r>
            <a:r>
              <a:rPr lang="en-US" dirty="0"/>
              <a:t> is a Java class in the java.io package that provides a buffered mechanism for writing bytes to an output stream. It extends FilterOutputStream and is designed to improve the efficiency of output operations by reducing the number of write operations to the underlying output stream.</a:t>
            </a:r>
          </a:p>
          <a:p>
            <a:endParaRPr lang="en-US" dirty="0"/>
          </a:p>
          <a:p>
            <a:r>
              <a:rPr lang="en-US" b="1" dirty="0"/>
              <a:t>DataOutputStream</a:t>
            </a:r>
            <a:r>
              <a:rPr lang="en-US" dirty="0"/>
              <a:t> is a Java class that allows an application to write primitive Java data types to an output stream in a machine-independent manner. It is part of the java.io package and is commonly used in conjunction with DataInputStream for reading and writing binary data that needs to be portable across different platforms.</a:t>
            </a:r>
          </a:p>
          <a:p>
            <a:endParaRPr lang="en-US" dirty="0"/>
          </a:p>
          <a:p>
            <a:r>
              <a:rPr lang="en-US" b="1" dirty="0"/>
              <a:t>FileOutputStream </a:t>
            </a:r>
            <a:r>
              <a:rPr lang="en-US" dirty="0"/>
              <a:t>is a Java class in the java.io package that provides a means to write bytes to a file. It is a subclass of OutputStream and is typically used to handle binary data, such as image files, audio files, and other non-textual data.</a:t>
            </a:r>
          </a:p>
          <a:p>
            <a:endParaRPr lang="en-US" dirty="0"/>
          </a:p>
          <a:p>
            <a:r>
              <a:rPr lang="en-US" b="1" dirty="0"/>
              <a:t>OutputStream</a:t>
            </a:r>
            <a:r>
              <a:rPr lang="en-US" dirty="0"/>
              <a:t> is an abstract class in Java located in the java.io package. It is the superclass of all classes that represent an output stream of bytes. As an abstract class, OutputStream cannot be instantiated directly but provides a common interface for writing byte-oriented data to various output destinations, such as files, memory, or network connections.</a:t>
            </a:r>
          </a:p>
          <a:p>
            <a:endParaRPr lang="en-US" dirty="0"/>
          </a:p>
          <a:p>
            <a:endParaRPr lang="en-US" dirty="0"/>
          </a:p>
        </p:txBody>
      </p:sp>
      <p:sp>
        <p:nvSpPr>
          <p:cNvPr id="4" name="Slide Number Placeholder 3"/>
          <p:cNvSpPr>
            <a:spLocks noGrp="1"/>
          </p:cNvSpPr>
          <p:nvPr>
            <p:ph type="sldNum" sz="quarter" idx="5"/>
          </p:nvPr>
        </p:nvSpPr>
        <p:spPr/>
        <p:txBody>
          <a:bodyPr/>
          <a:lstStyle/>
          <a:p>
            <a:fld id="{8A9E370C-008A-4A95-8FB8-7E2DBDE87C9B}" type="slidenum">
              <a:rPr lang="en-US" smtClean="0"/>
              <a:t>10</a:t>
            </a:fld>
            <a:endParaRPr lang="en-US"/>
          </a:p>
        </p:txBody>
      </p:sp>
    </p:spTree>
    <p:extLst>
      <p:ext uri="{BB962C8B-B14F-4D97-AF65-F5344CB8AC3E}">
        <p14:creationId xmlns:p14="http://schemas.microsoft.com/office/powerpoint/2010/main" val="3796166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BufferedReader</a:t>
            </a:r>
            <a:r>
              <a:rPr lang="en-US" dirty="0"/>
              <a:t> is a class in the java.io package that provides efficient reading of characters from a text-based input stream. It extends Reader and adds buffering to improve performance, particularly when reading data from a character-based stream such as files or network connections.</a:t>
            </a:r>
          </a:p>
          <a:p>
            <a:endParaRPr lang="en-US" dirty="0"/>
          </a:p>
          <a:p>
            <a:r>
              <a:rPr lang="en-US" b="1" dirty="0"/>
              <a:t>FileReader</a:t>
            </a:r>
            <a:r>
              <a:rPr lang="en-US" dirty="0"/>
              <a:t> is a class in the java.io package that provides a way to read the contents of a file as a stream of characters. It is a direct subclass of Reader, and it is specifically designed for reading files in a character-based manner.</a:t>
            </a:r>
          </a:p>
          <a:p>
            <a:endParaRPr lang="en-US" dirty="0"/>
          </a:p>
          <a:p>
            <a:r>
              <a:rPr lang="en-US" b="1" dirty="0"/>
              <a:t>InputStreamReader</a:t>
            </a:r>
            <a:r>
              <a:rPr lang="en-US" dirty="0"/>
              <a:t> is a class in the java.io package that acts as a bridge between byte streams (InputStream) and character streams (Reader). It reads bytes from an underlying InputStream and decodes them into characters using a specified character encoding.</a:t>
            </a:r>
          </a:p>
          <a:p>
            <a:endParaRPr lang="en-US" dirty="0"/>
          </a:p>
          <a:p>
            <a:r>
              <a:rPr lang="en-US" b="1" dirty="0"/>
              <a:t>OutputStreamWriter</a:t>
            </a:r>
            <a:r>
              <a:rPr lang="en-US" dirty="0"/>
              <a:t> is a class in the java.io package that serves as a bridge between byte streams (OutputStream) and character streams (Writer). It encodes characters into bytes using a specified character encoding and writes them to an underlying OutputStream.</a:t>
            </a:r>
          </a:p>
          <a:p>
            <a:endParaRPr lang="en-US" dirty="0"/>
          </a:p>
          <a:p>
            <a:r>
              <a:rPr lang="en-US" b="1" dirty="0"/>
              <a:t>Reader</a:t>
            </a:r>
            <a:r>
              <a:rPr lang="en-US" dirty="0"/>
              <a:t> is an abstract class in the java.io package that provides a framework for reading character-based input streams. As the superclass of all classes that represent an input stream of characters, Reader is designed to handle text data and provides methods for reading characters, arrays of characters, and lines of text.</a:t>
            </a:r>
          </a:p>
          <a:p>
            <a:endParaRPr lang="en-US" dirty="0"/>
          </a:p>
          <a:p>
            <a:r>
              <a:rPr lang="en-US" b="1" dirty="0" err="1"/>
              <a:t>PrintWriter</a:t>
            </a:r>
            <a:r>
              <a:rPr lang="en-US" dirty="0"/>
              <a:t> is a class in the java.io package that provides a convenient way to write formatted text to a file or other output streams. It extends Writer and provides methods for writing characters, strings, and formatted output, including support for automatic line flushing.</a:t>
            </a:r>
          </a:p>
          <a:p>
            <a:endParaRPr lang="en-US" dirty="0"/>
          </a:p>
          <a:p>
            <a:r>
              <a:rPr lang="en-US" b="1" dirty="0"/>
              <a:t>Writer</a:t>
            </a:r>
            <a:r>
              <a:rPr lang="en-US" dirty="0"/>
              <a:t> is an abstract class in the java.io package that serves as a superclass for all classes that write character data to a stream. It provides a basic framework for writing characters, arrays of characters, and strings to various output destinations, such as files, network connections, or memory.</a:t>
            </a:r>
          </a:p>
          <a:p>
            <a:endParaRPr lang="en-US" dirty="0"/>
          </a:p>
          <a:p>
            <a:r>
              <a:rPr lang="en-US" b="1" dirty="0"/>
              <a:t>BufferedWriter</a:t>
            </a:r>
            <a:r>
              <a:rPr lang="en-US" dirty="0"/>
              <a:t> is a class in the java.io package that provides buffering for Writer instances. It improves performance by reducing the number of I/O operations when writing characters to an output stream. By using a buffer, BufferedWriter minimizes the number of write operations by accumulating data in memory and writing it out in larger chunks.</a:t>
            </a:r>
          </a:p>
          <a:p>
            <a:endParaRPr lang="en-US" dirty="0"/>
          </a:p>
          <a:p>
            <a:r>
              <a:rPr lang="en-US" b="1" dirty="0"/>
              <a:t>FileWriter</a:t>
            </a:r>
            <a:r>
              <a:rPr lang="en-US" dirty="0"/>
              <a:t> is a class in the java.io package that provides a convenient way to write character data to files. It extends OutputStreamWriter and directly writes characters to files in the default character encoding of the platform.</a:t>
            </a:r>
          </a:p>
          <a:p>
            <a:endParaRPr lang="en-US" dirty="0"/>
          </a:p>
          <a:p>
            <a:endParaRPr lang="en-US" dirty="0"/>
          </a:p>
        </p:txBody>
      </p:sp>
      <p:sp>
        <p:nvSpPr>
          <p:cNvPr id="4" name="Slide Number Placeholder 3"/>
          <p:cNvSpPr>
            <a:spLocks noGrp="1"/>
          </p:cNvSpPr>
          <p:nvPr>
            <p:ph type="sldNum" sz="quarter" idx="5"/>
          </p:nvPr>
        </p:nvSpPr>
        <p:spPr/>
        <p:txBody>
          <a:bodyPr/>
          <a:lstStyle/>
          <a:p>
            <a:fld id="{8A9E370C-008A-4A95-8FB8-7E2DBDE87C9B}" type="slidenum">
              <a:rPr lang="en-US" smtClean="0"/>
              <a:t>11</a:t>
            </a:fld>
            <a:endParaRPr lang="en-US"/>
          </a:p>
        </p:txBody>
      </p:sp>
    </p:spTree>
    <p:extLst>
      <p:ext uri="{BB962C8B-B14F-4D97-AF65-F5344CB8AC3E}">
        <p14:creationId xmlns:p14="http://schemas.microsoft.com/office/powerpoint/2010/main" val="70902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Socket</a:t>
            </a:r>
            <a:r>
              <a:rPr lang="en-US" dirty="0"/>
              <a:t> class in Java, part of the java.net package, represents a client-side socket for communication over a network. </a:t>
            </a:r>
          </a:p>
          <a:p>
            <a:r>
              <a:rPr lang="en-US" dirty="0"/>
              <a:t>It provides methods for establishing a connection to a server, sending and receiving data, and closing the connection. </a:t>
            </a:r>
          </a:p>
          <a:p>
            <a:r>
              <a:rPr lang="en-US" dirty="0"/>
              <a:t>It is commonly used in network programming to facilitate communication between different computers over a network or the Internet.</a:t>
            </a:r>
          </a:p>
          <a:p>
            <a:endParaRPr lang="en-US" dirty="0"/>
          </a:p>
          <a:p>
            <a:r>
              <a:rPr lang="en-US" dirty="0"/>
              <a:t>The </a:t>
            </a:r>
            <a:r>
              <a:rPr lang="en-US" b="1" dirty="0"/>
              <a:t>ServerSocket</a:t>
            </a:r>
            <a:r>
              <a:rPr lang="en-US" dirty="0"/>
              <a:t> class in Java, part of the java.net package, is used to create server-side sockets that listen for incoming client connections. </a:t>
            </a:r>
          </a:p>
          <a:p>
            <a:r>
              <a:rPr lang="en-US" dirty="0"/>
              <a:t>It provides the means for a server application to accept connections from clients over a network.</a:t>
            </a:r>
          </a:p>
          <a:p>
            <a:endParaRPr lang="en-US" dirty="0"/>
          </a:p>
          <a:p>
            <a:r>
              <a:rPr lang="en-US" b="1" dirty="0"/>
              <a:t>PipedInputStream</a:t>
            </a:r>
            <a:r>
              <a:rPr lang="en-US" dirty="0"/>
              <a:t> is a class in the java.io package that implements an input stream where data can be read from another thread's PipedOutputStream. </a:t>
            </a:r>
          </a:p>
          <a:p>
            <a:r>
              <a:rPr lang="en-US" dirty="0"/>
              <a:t>It is part of Java's support for inter-thread communication and allows data to be passed between threads in a producer-consumer fashion.</a:t>
            </a:r>
          </a:p>
          <a:p>
            <a:endParaRPr lang="en-US" dirty="0"/>
          </a:p>
          <a:p>
            <a:r>
              <a:rPr lang="en-US" dirty="0"/>
              <a:t>The </a:t>
            </a:r>
            <a:r>
              <a:rPr lang="en-US" b="1" dirty="0"/>
              <a:t>PipedOutputStream </a:t>
            </a:r>
            <a:r>
              <a:rPr lang="en-US" dirty="0"/>
              <a:t>class in Java, part of the java.io package, is used to create an output stream that is connected to a PipedInputStream. </a:t>
            </a:r>
          </a:p>
          <a:p>
            <a:r>
              <a:rPr lang="en-US" dirty="0"/>
              <a:t>This class allows data to be written to the pipe and subsequently read from it by a connected PipedInputStream. It is commonly used for inter-thread communication, enabling one thread to write data to a pipe while another thread reads from it.</a:t>
            </a:r>
          </a:p>
          <a:p>
            <a:endParaRPr lang="en-US" dirty="0"/>
          </a:p>
        </p:txBody>
      </p:sp>
      <p:sp>
        <p:nvSpPr>
          <p:cNvPr id="4" name="Slide Number Placeholder 3"/>
          <p:cNvSpPr>
            <a:spLocks noGrp="1"/>
          </p:cNvSpPr>
          <p:nvPr>
            <p:ph type="sldNum" sz="quarter" idx="5"/>
          </p:nvPr>
        </p:nvSpPr>
        <p:spPr/>
        <p:txBody>
          <a:bodyPr/>
          <a:lstStyle/>
          <a:p>
            <a:fld id="{8A9E370C-008A-4A95-8FB8-7E2DBDE87C9B}" type="slidenum">
              <a:rPr lang="en-US" smtClean="0"/>
              <a:t>12</a:t>
            </a:fld>
            <a:endParaRPr lang="en-US"/>
          </a:p>
        </p:txBody>
      </p:sp>
    </p:spTree>
    <p:extLst>
      <p:ext uri="{BB962C8B-B14F-4D97-AF65-F5344CB8AC3E}">
        <p14:creationId xmlns:p14="http://schemas.microsoft.com/office/powerpoint/2010/main" val="2321565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55178-9412-A36A-63B8-D90329C16EDF}"/>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
          </a:p>
        </p:txBody>
      </p:sp>
      <p:sp>
        <p:nvSpPr>
          <p:cNvPr id="3" name="Subtitle 2">
            <a:extLst>
              <a:ext uri="{FF2B5EF4-FFF2-40B4-BE49-F238E27FC236}">
                <a16:creationId xmlns:a16="http://schemas.microsoft.com/office/drawing/2014/main" id="{9F1DEC2D-175B-6C03-DD10-798192449AC9}"/>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
          </a:p>
        </p:txBody>
      </p:sp>
      <p:sp>
        <p:nvSpPr>
          <p:cNvPr id="4" name="Date Placeholder 3">
            <a:extLst>
              <a:ext uri="{FF2B5EF4-FFF2-40B4-BE49-F238E27FC236}">
                <a16:creationId xmlns:a16="http://schemas.microsoft.com/office/drawing/2014/main" id="{0C53A404-0BCA-53EF-A564-9E58B02EFBAC}"/>
              </a:ext>
            </a:extLst>
          </p:cNvPr>
          <p:cNvSpPr txBox="1">
            <a:spLocks noGrp="1"/>
          </p:cNvSpPr>
          <p:nvPr>
            <p:ph type="dt" sz="half" idx="7"/>
          </p:nvPr>
        </p:nvSpPr>
        <p:spPr/>
        <p:txBody>
          <a:bodyPr/>
          <a:lstStyle>
            <a:lvl1pPr>
              <a:defRPr/>
            </a:lvl1pPr>
          </a:lstStyle>
          <a:p>
            <a:pPr lvl="0"/>
            <a:fld id="{3A3AFD2B-C5A7-4CA5-80AB-AF172CE58927}" type="datetime1">
              <a:rPr lang="-"/>
              <a:pPr lvl="0"/>
              <a:t>07/26/2024</a:t>
            </a:fld>
            <a:endParaRPr lang="-"/>
          </a:p>
        </p:txBody>
      </p:sp>
      <p:sp>
        <p:nvSpPr>
          <p:cNvPr id="5" name="Footer Placeholder 4">
            <a:extLst>
              <a:ext uri="{FF2B5EF4-FFF2-40B4-BE49-F238E27FC236}">
                <a16:creationId xmlns:a16="http://schemas.microsoft.com/office/drawing/2014/main" id="{D72FE164-F2A8-E303-C741-4AFAA292F4F7}"/>
              </a:ext>
            </a:extLst>
          </p:cNvPr>
          <p:cNvSpPr txBox="1">
            <a:spLocks noGrp="1"/>
          </p:cNvSpPr>
          <p:nvPr>
            <p:ph type="ftr" sz="quarter" idx="9"/>
          </p:nvPr>
        </p:nvSpPr>
        <p:spPr/>
        <p:txBody>
          <a:bodyPr/>
          <a:lstStyle>
            <a:lvl1pPr>
              <a:defRPr/>
            </a:lvl1pPr>
          </a:lstStyle>
          <a:p>
            <a:pPr lvl="0"/>
            <a:endParaRPr lang="-"/>
          </a:p>
        </p:txBody>
      </p:sp>
      <p:sp>
        <p:nvSpPr>
          <p:cNvPr id="6" name="Slide Number Placeholder 5">
            <a:extLst>
              <a:ext uri="{FF2B5EF4-FFF2-40B4-BE49-F238E27FC236}">
                <a16:creationId xmlns:a16="http://schemas.microsoft.com/office/drawing/2014/main" id="{65C16687-4758-EEC7-07D5-454251144014}"/>
              </a:ext>
            </a:extLst>
          </p:cNvPr>
          <p:cNvSpPr txBox="1">
            <a:spLocks noGrp="1"/>
          </p:cNvSpPr>
          <p:nvPr>
            <p:ph type="sldNum" sz="quarter" idx="8"/>
          </p:nvPr>
        </p:nvSpPr>
        <p:spPr/>
        <p:txBody>
          <a:bodyPr/>
          <a:lstStyle>
            <a:lvl1pPr>
              <a:defRPr/>
            </a:lvl1pPr>
          </a:lstStyle>
          <a:p>
            <a:pPr lvl="0"/>
            <a:fld id="{23701ECD-7B56-4D5C-A592-647910CAF3E4}" type="slidenum">
              <a:t>‹#›</a:t>
            </a:fld>
            <a:endParaRPr lang="-"/>
          </a:p>
        </p:txBody>
      </p:sp>
    </p:spTree>
    <p:extLst>
      <p:ext uri="{BB962C8B-B14F-4D97-AF65-F5344CB8AC3E}">
        <p14:creationId xmlns:p14="http://schemas.microsoft.com/office/powerpoint/2010/main" val="1629830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E12-B2DB-B677-0BD0-FAB32C8EFA14}"/>
              </a:ext>
            </a:extLst>
          </p:cNvPr>
          <p:cNvSpPr txBox="1">
            <a:spLocks noGrp="1"/>
          </p:cNvSpPr>
          <p:nvPr>
            <p:ph type="title"/>
          </p:nvPr>
        </p:nvSpPr>
        <p:spPr/>
        <p:txBody>
          <a:bodyPr/>
          <a:lstStyle>
            <a:lvl1pPr>
              <a:defRPr/>
            </a:lvl1pPr>
          </a:lstStyle>
          <a:p>
            <a:pPr lvl="0"/>
            <a:r>
              <a:rPr lang="en-US"/>
              <a:t>Click to edit Master title style</a:t>
            </a:r>
            <a:endParaRPr lang="-"/>
          </a:p>
        </p:txBody>
      </p:sp>
      <p:sp>
        <p:nvSpPr>
          <p:cNvPr id="3" name="Vertical Text Placeholder 2">
            <a:extLst>
              <a:ext uri="{FF2B5EF4-FFF2-40B4-BE49-F238E27FC236}">
                <a16:creationId xmlns:a16="http://schemas.microsoft.com/office/drawing/2014/main" id="{71CBC625-E7B9-9DD0-0787-FEBD01037C79}"/>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
          </a:p>
        </p:txBody>
      </p:sp>
      <p:sp>
        <p:nvSpPr>
          <p:cNvPr id="4" name="Date Placeholder 3">
            <a:extLst>
              <a:ext uri="{FF2B5EF4-FFF2-40B4-BE49-F238E27FC236}">
                <a16:creationId xmlns:a16="http://schemas.microsoft.com/office/drawing/2014/main" id="{5829929F-541D-96D8-5E3A-42FC013E4DDE}"/>
              </a:ext>
            </a:extLst>
          </p:cNvPr>
          <p:cNvSpPr txBox="1">
            <a:spLocks noGrp="1"/>
          </p:cNvSpPr>
          <p:nvPr>
            <p:ph type="dt" sz="half" idx="7"/>
          </p:nvPr>
        </p:nvSpPr>
        <p:spPr/>
        <p:txBody>
          <a:bodyPr/>
          <a:lstStyle>
            <a:lvl1pPr>
              <a:defRPr/>
            </a:lvl1pPr>
          </a:lstStyle>
          <a:p>
            <a:pPr lvl="0"/>
            <a:fld id="{0AD90431-E18B-45DC-8E94-82E2DE1BA2B0}" type="datetime1">
              <a:rPr lang="-"/>
              <a:pPr lvl="0"/>
              <a:t>07/26/2024</a:t>
            </a:fld>
            <a:endParaRPr lang="-"/>
          </a:p>
        </p:txBody>
      </p:sp>
      <p:sp>
        <p:nvSpPr>
          <p:cNvPr id="5" name="Footer Placeholder 4">
            <a:extLst>
              <a:ext uri="{FF2B5EF4-FFF2-40B4-BE49-F238E27FC236}">
                <a16:creationId xmlns:a16="http://schemas.microsoft.com/office/drawing/2014/main" id="{FAB0C981-60FB-46EB-43AD-1FBC126A823D}"/>
              </a:ext>
            </a:extLst>
          </p:cNvPr>
          <p:cNvSpPr txBox="1">
            <a:spLocks noGrp="1"/>
          </p:cNvSpPr>
          <p:nvPr>
            <p:ph type="ftr" sz="quarter" idx="9"/>
          </p:nvPr>
        </p:nvSpPr>
        <p:spPr/>
        <p:txBody>
          <a:bodyPr/>
          <a:lstStyle>
            <a:lvl1pPr>
              <a:defRPr/>
            </a:lvl1pPr>
          </a:lstStyle>
          <a:p>
            <a:pPr lvl="0"/>
            <a:endParaRPr lang="-"/>
          </a:p>
        </p:txBody>
      </p:sp>
      <p:sp>
        <p:nvSpPr>
          <p:cNvPr id="6" name="Slide Number Placeholder 5">
            <a:extLst>
              <a:ext uri="{FF2B5EF4-FFF2-40B4-BE49-F238E27FC236}">
                <a16:creationId xmlns:a16="http://schemas.microsoft.com/office/drawing/2014/main" id="{97429288-8939-77E2-FB4E-05FBA4720A83}"/>
              </a:ext>
            </a:extLst>
          </p:cNvPr>
          <p:cNvSpPr txBox="1">
            <a:spLocks noGrp="1"/>
          </p:cNvSpPr>
          <p:nvPr>
            <p:ph type="sldNum" sz="quarter" idx="8"/>
          </p:nvPr>
        </p:nvSpPr>
        <p:spPr/>
        <p:txBody>
          <a:bodyPr/>
          <a:lstStyle>
            <a:lvl1pPr>
              <a:defRPr/>
            </a:lvl1pPr>
          </a:lstStyle>
          <a:p>
            <a:pPr lvl="0"/>
            <a:fld id="{7CF7B106-610C-4B1A-B12F-A9DD865EFC3B}" type="slidenum">
              <a:t>‹#›</a:t>
            </a:fld>
            <a:endParaRPr lang="-"/>
          </a:p>
        </p:txBody>
      </p:sp>
    </p:spTree>
    <p:extLst>
      <p:ext uri="{BB962C8B-B14F-4D97-AF65-F5344CB8AC3E}">
        <p14:creationId xmlns:p14="http://schemas.microsoft.com/office/powerpoint/2010/main" val="663994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005A46-458D-2AE1-20D4-D29A01E9D6CB}"/>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
          </a:p>
        </p:txBody>
      </p:sp>
      <p:sp>
        <p:nvSpPr>
          <p:cNvPr id="3" name="Vertical Text Placeholder 2">
            <a:extLst>
              <a:ext uri="{FF2B5EF4-FFF2-40B4-BE49-F238E27FC236}">
                <a16:creationId xmlns:a16="http://schemas.microsoft.com/office/drawing/2014/main" id="{43FFE385-7F5E-BD41-A7F1-DCCAF79D537E}"/>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
          </a:p>
        </p:txBody>
      </p:sp>
      <p:sp>
        <p:nvSpPr>
          <p:cNvPr id="4" name="Date Placeholder 3">
            <a:extLst>
              <a:ext uri="{FF2B5EF4-FFF2-40B4-BE49-F238E27FC236}">
                <a16:creationId xmlns:a16="http://schemas.microsoft.com/office/drawing/2014/main" id="{41C7B4FC-609E-8096-12E3-2FFED0325659}"/>
              </a:ext>
            </a:extLst>
          </p:cNvPr>
          <p:cNvSpPr txBox="1">
            <a:spLocks noGrp="1"/>
          </p:cNvSpPr>
          <p:nvPr>
            <p:ph type="dt" sz="half" idx="7"/>
          </p:nvPr>
        </p:nvSpPr>
        <p:spPr/>
        <p:txBody>
          <a:bodyPr/>
          <a:lstStyle>
            <a:lvl1pPr>
              <a:defRPr/>
            </a:lvl1pPr>
          </a:lstStyle>
          <a:p>
            <a:pPr lvl="0"/>
            <a:fld id="{631DE32E-84CF-4F49-BCD4-6EA239275F10}" type="datetime1">
              <a:rPr lang="-"/>
              <a:pPr lvl="0"/>
              <a:t>07/26/2024</a:t>
            </a:fld>
            <a:endParaRPr lang="-"/>
          </a:p>
        </p:txBody>
      </p:sp>
      <p:sp>
        <p:nvSpPr>
          <p:cNvPr id="5" name="Footer Placeholder 4">
            <a:extLst>
              <a:ext uri="{FF2B5EF4-FFF2-40B4-BE49-F238E27FC236}">
                <a16:creationId xmlns:a16="http://schemas.microsoft.com/office/drawing/2014/main" id="{EEEB1718-2464-08F0-D727-2D21CB6123DE}"/>
              </a:ext>
            </a:extLst>
          </p:cNvPr>
          <p:cNvSpPr txBox="1">
            <a:spLocks noGrp="1"/>
          </p:cNvSpPr>
          <p:nvPr>
            <p:ph type="ftr" sz="quarter" idx="9"/>
          </p:nvPr>
        </p:nvSpPr>
        <p:spPr/>
        <p:txBody>
          <a:bodyPr/>
          <a:lstStyle>
            <a:lvl1pPr>
              <a:defRPr/>
            </a:lvl1pPr>
          </a:lstStyle>
          <a:p>
            <a:pPr lvl="0"/>
            <a:endParaRPr lang="-"/>
          </a:p>
        </p:txBody>
      </p:sp>
      <p:sp>
        <p:nvSpPr>
          <p:cNvPr id="6" name="Slide Number Placeholder 5">
            <a:extLst>
              <a:ext uri="{FF2B5EF4-FFF2-40B4-BE49-F238E27FC236}">
                <a16:creationId xmlns:a16="http://schemas.microsoft.com/office/drawing/2014/main" id="{10D50266-4FA4-80D6-C6C9-373F22C8CD66}"/>
              </a:ext>
            </a:extLst>
          </p:cNvPr>
          <p:cNvSpPr txBox="1">
            <a:spLocks noGrp="1"/>
          </p:cNvSpPr>
          <p:nvPr>
            <p:ph type="sldNum" sz="quarter" idx="8"/>
          </p:nvPr>
        </p:nvSpPr>
        <p:spPr/>
        <p:txBody>
          <a:bodyPr/>
          <a:lstStyle>
            <a:lvl1pPr>
              <a:defRPr/>
            </a:lvl1pPr>
          </a:lstStyle>
          <a:p>
            <a:pPr lvl="0"/>
            <a:fld id="{15DD673B-E603-40C6-8B72-9CCD5EE7753B}" type="slidenum">
              <a:t>‹#›</a:t>
            </a:fld>
            <a:endParaRPr lang="-"/>
          </a:p>
        </p:txBody>
      </p:sp>
    </p:spTree>
    <p:extLst>
      <p:ext uri="{BB962C8B-B14F-4D97-AF65-F5344CB8AC3E}">
        <p14:creationId xmlns:p14="http://schemas.microsoft.com/office/powerpoint/2010/main" val="1789153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938A4-8070-4277-BCD3-81B1E1438B73}"/>
              </a:ext>
            </a:extLst>
          </p:cNvPr>
          <p:cNvSpPr txBox="1">
            <a:spLocks noGrp="1"/>
          </p:cNvSpPr>
          <p:nvPr>
            <p:ph type="title"/>
          </p:nvPr>
        </p:nvSpPr>
        <p:spPr/>
        <p:txBody>
          <a:bodyPr/>
          <a:lstStyle>
            <a:lvl1pPr>
              <a:defRPr/>
            </a:lvl1pPr>
          </a:lstStyle>
          <a:p>
            <a:pPr lvl="0"/>
            <a:r>
              <a:rPr lang="en-US"/>
              <a:t>Click to edit Master title style</a:t>
            </a:r>
            <a:endParaRPr lang="-"/>
          </a:p>
        </p:txBody>
      </p:sp>
      <p:sp>
        <p:nvSpPr>
          <p:cNvPr id="3" name="Content Placeholder 2">
            <a:extLst>
              <a:ext uri="{FF2B5EF4-FFF2-40B4-BE49-F238E27FC236}">
                <a16:creationId xmlns:a16="http://schemas.microsoft.com/office/drawing/2014/main" id="{D587FB8D-5066-8415-B1F5-C9FD96B48E1B}"/>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
          </a:p>
        </p:txBody>
      </p:sp>
      <p:sp>
        <p:nvSpPr>
          <p:cNvPr id="4" name="Date Placeholder 3">
            <a:extLst>
              <a:ext uri="{FF2B5EF4-FFF2-40B4-BE49-F238E27FC236}">
                <a16:creationId xmlns:a16="http://schemas.microsoft.com/office/drawing/2014/main" id="{7DFB367F-3B69-073F-D484-A52466236719}"/>
              </a:ext>
            </a:extLst>
          </p:cNvPr>
          <p:cNvSpPr txBox="1">
            <a:spLocks noGrp="1"/>
          </p:cNvSpPr>
          <p:nvPr>
            <p:ph type="dt" sz="half" idx="7"/>
          </p:nvPr>
        </p:nvSpPr>
        <p:spPr/>
        <p:txBody>
          <a:bodyPr/>
          <a:lstStyle>
            <a:lvl1pPr>
              <a:defRPr/>
            </a:lvl1pPr>
          </a:lstStyle>
          <a:p>
            <a:pPr lvl="0"/>
            <a:fld id="{48CF1134-2455-4816-9EA1-16E48E9AE121}" type="datetime1">
              <a:rPr lang="-"/>
              <a:pPr lvl="0"/>
              <a:t>07/26/2024</a:t>
            </a:fld>
            <a:endParaRPr lang="-"/>
          </a:p>
        </p:txBody>
      </p:sp>
      <p:sp>
        <p:nvSpPr>
          <p:cNvPr id="5" name="Footer Placeholder 4">
            <a:extLst>
              <a:ext uri="{FF2B5EF4-FFF2-40B4-BE49-F238E27FC236}">
                <a16:creationId xmlns:a16="http://schemas.microsoft.com/office/drawing/2014/main" id="{9246B30A-E185-E788-C9A8-3D797B9DE4BF}"/>
              </a:ext>
            </a:extLst>
          </p:cNvPr>
          <p:cNvSpPr txBox="1">
            <a:spLocks noGrp="1"/>
          </p:cNvSpPr>
          <p:nvPr>
            <p:ph type="ftr" sz="quarter" idx="9"/>
          </p:nvPr>
        </p:nvSpPr>
        <p:spPr/>
        <p:txBody>
          <a:bodyPr/>
          <a:lstStyle>
            <a:lvl1pPr>
              <a:defRPr/>
            </a:lvl1pPr>
          </a:lstStyle>
          <a:p>
            <a:pPr lvl="0"/>
            <a:endParaRPr lang="-"/>
          </a:p>
        </p:txBody>
      </p:sp>
      <p:sp>
        <p:nvSpPr>
          <p:cNvPr id="6" name="Slide Number Placeholder 5">
            <a:extLst>
              <a:ext uri="{FF2B5EF4-FFF2-40B4-BE49-F238E27FC236}">
                <a16:creationId xmlns:a16="http://schemas.microsoft.com/office/drawing/2014/main" id="{A6E6D5EF-FCAE-4E17-FF20-6E360E496F52}"/>
              </a:ext>
            </a:extLst>
          </p:cNvPr>
          <p:cNvSpPr txBox="1">
            <a:spLocks noGrp="1"/>
          </p:cNvSpPr>
          <p:nvPr>
            <p:ph type="sldNum" sz="quarter" idx="8"/>
          </p:nvPr>
        </p:nvSpPr>
        <p:spPr/>
        <p:txBody>
          <a:bodyPr/>
          <a:lstStyle>
            <a:lvl1pPr>
              <a:defRPr/>
            </a:lvl1pPr>
          </a:lstStyle>
          <a:p>
            <a:pPr lvl="0"/>
            <a:fld id="{F3A0D4A8-D7C0-4228-9DD7-5607BFFBDAB0}" type="slidenum">
              <a:t>‹#›</a:t>
            </a:fld>
            <a:endParaRPr lang="-"/>
          </a:p>
        </p:txBody>
      </p:sp>
    </p:spTree>
    <p:extLst>
      <p:ext uri="{BB962C8B-B14F-4D97-AF65-F5344CB8AC3E}">
        <p14:creationId xmlns:p14="http://schemas.microsoft.com/office/powerpoint/2010/main" val="350986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0E5F3-535C-74C3-9EF7-29A865945F6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
          </a:p>
        </p:txBody>
      </p:sp>
      <p:sp>
        <p:nvSpPr>
          <p:cNvPr id="3" name="Text Placeholder 2">
            <a:extLst>
              <a:ext uri="{FF2B5EF4-FFF2-40B4-BE49-F238E27FC236}">
                <a16:creationId xmlns:a16="http://schemas.microsoft.com/office/drawing/2014/main" id="{912D247E-1485-0900-C42E-2C78F626A979}"/>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11BD8CFE-2121-B6C8-82D2-5E0A05A00910}"/>
              </a:ext>
            </a:extLst>
          </p:cNvPr>
          <p:cNvSpPr txBox="1">
            <a:spLocks noGrp="1"/>
          </p:cNvSpPr>
          <p:nvPr>
            <p:ph type="dt" sz="half" idx="7"/>
          </p:nvPr>
        </p:nvSpPr>
        <p:spPr/>
        <p:txBody>
          <a:bodyPr/>
          <a:lstStyle>
            <a:lvl1pPr>
              <a:defRPr/>
            </a:lvl1pPr>
          </a:lstStyle>
          <a:p>
            <a:pPr lvl="0"/>
            <a:fld id="{460A5074-BF05-4AAE-8A44-7D7BFEA6691D}" type="datetime1">
              <a:rPr lang="-"/>
              <a:pPr lvl="0"/>
              <a:t>07/26/2024</a:t>
            </a:fld>
            <a:endParaRPr lang="-"/>
          </a:p>
        </p:txBody>
      </p:sp>
      <p:sp>
        <p:nvSpPr>
          <p:cNvPr id="5" name="Footer Placeholder 4">
            <a:extLst>
              <a:ext uri="{FF2B5EF4-FFF2-40B4-BE49-F238E27FC236}">
                <a16:creationId xmlns:a16="http://schemas.microsoft.com/office/drawing/2014/main" id="{A8FDBF15-BB7D-9A45-F393-56CA5AF5FAB0}"/>
              </a:ext>
            </a:extLst>
          </p:cNvPr>
          <p:cNvSpPr txBox="1">
            <a:spLocks noGrp="1"/>
          </p:cNvSpPr>
          <p:nvPr>
            <p:ph type="ftr" sz="quarter" idx="9"/>
          </p:nvPr>
        </p:nvSpPr>
        <p:spPr/>
        <p:txBody>
          <a:bodyPr/>
          <a:lstStyle>
            <a:lvl1pPr>
              <a:defRPr/>
            </a:lvl1pPr>
          </a:lstStyle>
          <a:p>
            <a:pPr lvl="0"/>
            <a:endParaRPr lang="-"/>
          </a:p>
        </p:txBody>
      </p:sp>
      <p:sp>
        <p:nvSpPr>
          <p:cNvPr id="6" name="Slide Number Placeholder 5">
            <a:extLst>
              <a:ext uri="{FF2B5EF4-FFF2-40B4-BE49-F238E27FC236}">
                <a16:creationId xmlns:a16="http://schemas.microsoft.com/office/drawing/2014/main" id="{0C983E34-5617-4A7E-0C63-BF192D464A58}"/>
              </a:ext>
            </a:extLst>
          </p:cNvPr>
          <p:cNvSpPr txBox="1">
            <a:spLocks noGrp="1"/>
          </p:cNvSpPr>
          <p:nvPr>
            <p:ph type="sldNum" sz="quarter" idx="8"/>
          </p:nvPr>
        </p:nvSpPr>
        <p:spPr/>
        <p:txBody>
          <a:bodyPr/>
          <a:lstStyle>
            <a:lvl1pPr>
              <a:defRPr/>
            </a:lvl1pPr>
          </a:lstStyle>
          <a:p>
            <a:pPr lvl="0"/>
            <a:fld id="{D28E16B0-4938-48C9-8A78-8A700CE513C6}" type="slidenum">
              <a:t>‹#›</a:t>
            </a:fld>
            <a:endParaRPr lang="-"/>
          </a:p>
        </p:txBody>
      </p:sp>
    </p:spTree>
    <p:extLst>
      <p:ext uri="{BB962C8B-B14F-4D97-AF65-F5344CB8AC3E}">
        <p14:creationId xmlns:p14="http://schemas.microsoft.com/office/powerpoint/2010/main" val="903884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208D5-6516-68D3-7917-4E31DDA34757}"/>
              </a:ext>
            </a:extLst>
          </p:cNvPr>
          <p:cNvSpPr txBox="1">
            <a:spLocks noGrp="1"/>
          </p:cNvSpPr>
          <p:nvPr>
            <p:ph type="title"/>
          </p:nvPr>
        </p:nvSpPr>
        <p:spPr/>
        <p:txBody>
          <a:bodyPr/>
          <a:lstStyle>
            <a:lvl1pPr>
              <a:defRPr/>
            </a:lvl1pPr>
          </a:lstStyle>
          <a:p>
            <a:pPr lvl="0"/>
            <a:r>
              <a:rPr lang="en-US"/>
              <a:t>Click to edit Master title style</a:t>
            </a:r>
            <a:endParaRPr lang="-"/>
          </a:p>
        </p:txBody>
      </p:sp>
      <p:sp>
        <p:nvSpPr>
          <p:cNvPr id="3" name="Content Placeholder 2">
            <a:extLst>
              <a:ext uri="{FF2B5EF4-FFF2-40B4-BE49-F238E27FC236}">
                <a16:creationId xmlns:a16="http://schemas.microsoft.com/office/drawing/2014/main" id="{55AEA371-4313-D611-14BB-8C2A85ED2A77}"/>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
          </a:p>
        </p:txBody>
      </p:sp>
      <p:sp>
        <p:nvSpPr>
          <p:cNvPr id="4" name="Content Placeholder 3">
            <a:extLst>
              <a:ext uri="{FF2B5EF4-FFF2-40B4-BE49-F238E27FC236}">
                <a16:creationId xmlns:a16="http://schemas.microsoft.com/office/drawing/2014/main" id="{6DDAC0C1-DFBC-2FF6-8C5F-23D7AD33B1C2}"/>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
          </a:p>
        </p:txBody>
      </p:sp>
      <p:sp>
        <p:nvSpPr>
          <p:cNvPr id="5" name="Date Placeholder 4">
            <a:extLst>
              <a:ext uri="{FF2B5EF4-FFF2-40B4-BE49-F238E27FC236}">
                <a16:creationId xmlns:a16="http://schemas.microsoft.com/office/drawing/2014/main" id="{61AAEF70-E293-EA80-A1B5-70758938605E}"/>
              </a:ext>
            </a:extLst>
          </p:cNvPr>
          <p:cNvSpPr txBox="1">
            <a:spLocks noGrp="1"/>
          </p:cNvSpPr>
          <p:nvPr>
            <p:ph type="dt" sz="half" idx="7"/>
          </p:nvPr>
        </p:nvSpPr>
        <p:spPr/>
        <p:txBody>
          <a:bodyPr/>
          <a:lstStyle>
            <a:lvl1pPr>
              <a:defRPr/>
            </a:lvl1pPr>
          </a:lstStyle>
          <a:p>
            <a:pPr lvl="0"/>
            <a:fld id="{623E531E-FE1E-4792-ACA2-2FDE04151342}" type="datetime1">
              <a:rPr lang="-"/>
              <a:pPr lvl="0"/>
              <a:t>07/26/2024</a:t>
            </a:fld>
            <a:endParaRPr lang="-"/>
          </a:p>
        </p:txBody>
      </p:sp>
      <p:sp>
        <p:nvSpPr>
          <p:cNvPr id="6" name="Footer Placeholder 5">
            <a:extLst>
              <a:ext uri="{FF2B5EF4-FFF2-40B4-BE49-F238E27FC236}">
                <a16:creationId xmlns:a16="http://schemas.microsoft.com/office/drawing/2014/main" id="{C33285D9-93D3-C06D-BF2F-3CB401FA8F26}"/>
              </a:ext>
            </a:extLst>
          </p:cNvPr>
          <p:cNvSpPr txBox="1">
            <a:spLocks noGrp="1"/>
          </p:cNvSpPr>
          <p:nvPr>
            <p:ph type="ftr" sz="quarter" idx="9"/>
          </p:nvPr>
        </p:nvSpPr>
        <p:spPr/>
        <p:txBody>
          <a:bodyPr/>
          <a:lstStyle>
            <a:lvl1pPr>
              <a:defRPr/>
            </a:lvl1pPr>
          </a:lstStyle>
          <a:p>
            <a:pPr lvl="0"/>
            <a:endParaRPr lang="-"/>
          </a:p>
        </p:txBody>
      </p:sp>
      <p:sp>
        <p:nvSpPr>
          <p:cNvPr id="7" name="Slide Number Placeholder 6">
            <a:extLst>
              <a:ext uri="{FF2B5EF4-FFF2-40B4-BE49-F238E27FC236}">
                <a16:creationId xmlns:a16="http://schemas.microsoft.com/office/drawing/2014/main" id="{82BD4239-C500-D79D-E7E4-B4AD787EC978}"/>
              </a:ext>
            </a:extLst>
          </p:cNvPr>
          <p:cNvSpPr txBox="1">
            <a:spLocks noGrp="1"/>
          </p:cNvSpPr>
          <p:nvPr>
            <p:ph type="sldNum" sz="quarter" idx="8"/>
          </p:nvPr>
        </p:nvSpPr>
        <p:spPr/>
        <p:txBody>
          <a:bodyPr/>
          <a:lstStyle>
            <a:lvl1pPr>
              <a:defRPr/>
            </a:lvl1pPr>
          </a:lstStyle>
          <a:p>
            <a:pPr lvl="0"/>
            <a:fld id="{EFDC3340-3468-44D3-A0E9-C05B2A53CC86}" type="slidenum">
              <a:t>‹#›</a:t>
            </a:fld>
            <a:endParaRPr lang="-"/>
          </a:p>
        </p:txBody>
      </p:sp>
      <p:pic>
        <p:nvPicPr>
          <p:cNvPr id="8" name="Picture 6">
            <a:extLst>
              <a:ext uri="{FF2B5EF4-FFF2-40B4-BE49-F238E27FC236}">
                <a16:creationId xmlns:a16="http://schemas.microsoft.com/office/drawing/2014/main" id="{A7509C73-6BF5-836E-4F35-1B76A3F38BF6}"/>
              </a:ext>
            </a:extLst>
          </p:cNvPr>
          <p:cNvPicPr>
            <a:picLocks noChangeAspect="1"/>
          </p:cNvPicPr>
          <p:nvPr userDrawn="1"/>
        </p:nvPicPr>
        <p:blipFill>
          <a:blip r:embed="rId2"/>
          <a:srcRect/>
          <a:stretch>
            <a:fillRect/>
          </a:stretch>
        </p:blipFill>
        <p:spPr>
          <a:xfrm>
            <a:off x="10786884" y="265121"/>
            <a:ext cx="1099822" cy="453386"/>
          </a:xfrm>
          <a:prstGeom prst="rect">
            <a:avLst/>
          </a:prstGeom>
          <a:noFill/>
          <a:ln cap="flat">
            <a:noFill/>
          </a:ln>
        </p:spPr>
      </p:pic>
      <p:sp>
        <p:nvSpPr>
          <p:cNvPr id="11" name="Title 1">
            <a:extLst>
              <a:ext uri="{FF2B5EF4-FFF2-40B4-BE49-F238E27FC236}">
                <a16:creationId xmlns:a16="http://schemas.microsoft.com/office/drawing/2014/main" id="{D3EB9B6D-9528-1C27-BBCB-CD6265B3F04B}"/>
              </a:ext>
            </a:extLst>
          </p:cNvPr>
          <p:cNvSpPr txBox="1">
            <a:spLocks/>
          </p:cNvSpPr>
          <p:nvPr userDrawn="1"/>
        </p:nvSpPr>
        <p:spPr>
          <a:xfrm>
            <a:off x="643472" y="623392"/>
            <a:ext cx="3363977" cy="1607058"/>
          </a:xfrm>
          <a:prstGeom prst="rect">
            <a:avLst/>
          </a:prstGeom>
          <a:noFill/>
          <a:ln w="19046">
            <a:solidFill>
              <a:srgbClr val="000000"/>
            </a:solidFill>
            <a:prstDash val="solid"/>
          </a:ln>
          <a:effectLst>
            <a:outerShdw dist="19046" dir="5400000" algn="tl">
              <a:srgbClr val="000000">
                <a:alpha val="63000"/>
              </a:srgbClr>
            </a:outerShdw>
          </a:effectLst>
        </p:spPr>
        <p:txBody>
          <a:bodyPr vert="horz" wrap="square" lIns="91440" tIns="45720" rIns="91440" bIns="45720" anchor="ctr" anchorCtr="1" compatLnSpc="1">
            <a:normAutofit/>
          </a:bodyPr>
          <a:lst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a:lstStyle>
          <a:p>
            <a:pPr algn="ctr"/>
            <a:r>
              <a:rPr lang="en-US" sz="2800" dirty="0"/>
              <a:t> </a:t>
            </a:r>
            <a:r>
              <a:rPr lang="en-US" sz="2800" dirty="0">
                <a:latin typeface="Aptos Display"/>
              </a:rPr>
              <a:t>Iostream</a:t>
            </a:r>
          </a:p>
        </p:txBody>
      </p:sp>
    </p:spTree>
    <p:extLst>
      <p:ext uri="{BB962C8B-B14F-4D97-AF65-F5344CB8AC3E}">
        <p14:creationId xmlns:p14="http://schemas.microsoft.com/office/powerpoint/2010/main" val="263277451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2AE27-8DA0-7988-D412-BBA713BE2CDB}"/>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
          </a:p>
        </p:txBody>
      </p:sp>
      <p:sp>
        <p:nvSpPr>
          <p:cNvPr id="3" name="Text Placeholder 2">
            <a:extLst>
              <a:ext uri="{FF2B5EF4-FFF2-40B4-BE49-F238E27FC236}">
                <a16:creationId xmlns:a16="http://schemas.microsoft.com/office/drawing/2014/main" id="{264A8995-7AFC-8041-453F-35FEA924E856}"/>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EF0857AF-8BE7-8DD2-A9D6-20AF4FFE2CF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
          </a:p>
        </p:txBody>
      </p:sp>
      <p:sp>
        <p:nvSpPr>
          <p:cNvPr id="5" name="Text Placeholder 4">
            <a:extLst>
              <a:ext uri="{FF2B5EF4-FFF2-40B4-BE49-F238E27FC236}">
                <a16:creationId xmlns:a16="http://schemas.microsoft.com/office/drawing/2014/main" id="{A7DD484C-CF58-2D9A-8A15-B45BA427ADB5}"/>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8878D96B-DBA8-4D98-C035-10B8C669DE4F}"/>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
          </a:p>
        </p:txBody>
      </p:sp>
      <p:sp>
        <p:nvSpPr>
          <p:cNvPr id="7" name="Date Placeholder 6">
            <a:extLst>
              <a:ext uri="{FF2B5EF4-FFF2-40B4-BE49-F238E27FC236}">
                <a16:creationId xmlns:a16="http://schemas.microsoft.com/office/drawing/2014/main" id="{C4EE8FB3-E465-33AF-70B3-FE4DFA782CD8}"/>
              </a:ext>
            </a:extLst>
          </p:cNvPr>
          <p:cNvSpPr txBox="1">
            <a:spLocks noGrp="1"/>
          </p:cNvSpPr>
          <p:nvPr>
            <p:ph type="dt" sz="half" idx="7"/>
          </p:nvPr>
        </p:nvSpPr>
        <p:spPr/>
        <p:txBody>
          <a:bodyPr/>
          <a:lstStyle>
            <a:lvl1pPr>
              <a:defRPr/>
            </a:lvl1pPr>
          </a:lstStyle>
          <a:p>
            <a:pPr lvl="0"/>
            <a:fld id="{472E426C-CF8E-4FD1-8C5F-1B6435DC126B}" type="datetime1">
              <a:rPr lang="-"/>
              <a:pPr lvl="0"/>
              <a:t>07/26/2024</a:t>
            </a:fld>
            <a:endParaRPr lang="-"/>
          </a:p>
        </p:txBody>
      </p:sp>
      <p:sp>
        <p:nvSpPr>
          <p:cNvPr id="8" name="Footer Placeholder 7">
            <a:extLst>
              <a:ext uri="{FF2B5EF4-FFF2-40B4-BE49-F238E27FC236}">
                <a16:creationId xmlns:a16="http://schemas.microsoft.com/office/drawing/2014/main" id="{A1B39B23-56D0-8171-E3B5-2095AE1776E0}"/>
              </a:ext>
            </a:extLst>
          </p:cNvPr>
          <p:cNvSpPr txBox="1">
            <a:spLocks noGrp="1"/>
          </p:cNvSpPr>
          <p:nvPr>
            <p:ph type="ftr" sz="quarter" idx="9"/>
          </p:nvPr>
        </p:nvSpPr>
        <p:spPr/>
        <p:txBody>
          <a:bodyPr/>
          <a:lstStyle>
            <a:lvl1pPr>
              <a:defRPr/>
            </a:lvl1pPr>
          </a:lstStyle>
          <a:p>
            <a:pPr lvl="0"/>
            <a:endParaRPr lang="-"/>
          </a:p>
        </p:txBody>
      </p:sp>
      <p:sp>
        <p:nvSpPr>
          <p:cNvPr id="9" name="Slide Number Placeholder 8">
            <a:extLst>
              <a:ext uri="{FF2B5EF4-FFF2-40B4-BE49-F238E27FC236}">
                <a16:creationId xmlns:a16="http://schemas.microsoft.com/office/drawing/2014/main" id="{13740C05-8DCC-28D9-023A-351FECBAF03D}"/>
              </a:ext>
            </a:extLst>
          </p:cNvPr>
          <p:cNvSpPr txBox="1">
            <a:spLocks noGrp="1"/>
          </p:cNvSpPr>
          <p:nvPr>
            <p:ph type="sldNum" sz="quarter" idx="8"/>
          </p:nvPr>
        </p:nvSpPr>
        <p:spPr/>
        <p:txBody>
          <a:bodyPr/>
          <a:lstStyle>
            <a:lvl1pPr>
              <a:defRPr/>
            </a:lvl1pPr>
          </a:lstStyle>
          <a:p>
            <a:pPr lvl="0"/>
            <a:fld id="{1A3D682B-EC5F-449D-801D-C70BB8E0037E}" type="slidenum">
              <a:t>‹#›</a:t>
            </a:fld>
            <a:endParaRPr lang="-"/>
          </a:p>
        </p:txBody>
      </p:sp>
    </p:spTree>
    <p:extLst>
      <p:ext uri="{BB962C8B-B14F-4D97-AF65-F5344CB8AC3E}">
        <p14:creationId xmlns:p14="http://schemas.microsoft.com/office/powerpoint/2010/main" val="3258116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F75C1-6721-932A-FE42-93A54EC9F5B6}"/>
              </a:ext>
            </a:extLst>
          </p:cNvPr>
          <p:cNvSpPr txBox="1">
            <a:spLocks noGrp="1"/>
          </p:cNvSpPr>
          <p:nvPr>
            <p:ph type="title"/>
          </p:nvPr>
        </p:nvSpPr>
        <p:spPr/>
        <p:txBody>
          <a:bodyPr/>
          <a:lstStyle>
            <a:lvl1pPr>
              <a:defRPr/>
            </a:lvl1pPr>
          </a:lstStyle>
          <a:p>
            <a:pPr lvl="0"/>
            <a:r>
              <a:rPr lang="en-US"/>
              <a:t>Click to edit Master title style</a:t>
            </a:r>
            <a:endParaRPr lang="-"/>
          </a:p>
        </p:txBody>
      </p:sp>
      <p:sp>
        <p:nvSpPr>
          <p:cNvPr id="3" name="Date Placeholder 2">
            <a:extLst>
              <a:ext uri="{FF2B5EF4-FFF2-40B4-BE49-F238E27FC236}">
                <a16:creationId xmlns:a16="http://schemas.microsoft.com/office/drawing/2014/main" id="{9F0B4D7A-6590-0E56-DE67-D45E101CBEB2}"/>
              </a:ext>
            </a:extLst>
          </p:cNvPr>
          <p:cNvSpPr txBox="1">
            <a:spLocks noGrp="1"/>
          </p:cNvSpPr>
          <p:nvPr>
            <p:ph type="dt" sz="half" idx="7"/>
          </p:nvPr>
        </p:nvSpPr>
        <p:spPr/>
        <p:txBody>
          <a:bodyPr/>
          <a:lstStyle>
            <a:lvl1pPr>
              <a:defRPr/>
            </a:lvl1pPr>
          </a:lstStyle>
          <a:p>
            <a:pPr lvl="0"/>
            <a:fld id="{26F0F782-BB4B-4AB1-BA48-1E5CD87DFAA4}" type="datetime1">
              <a:rPr lang="-"/>
              <a:pPr lvl="0"/>
              <a:t>07/26/2024</a:t>
            </a:fld>
            <a:endParaRPr lang="-"/>
          </a:p>
        </p:txBody>
      </p:sp>
      <p:sp>
        <p:nvSpPr>
          <p:cNvPr id="4" name="Footer Placeholder 3">
            <a:extLst>
              <a:ext uri="{FF2B5EF4-FFF2-40B4-BE49-F238E27FC236}">
                <a16:creationId xmlns:a16="http://schemas.microsoft.com/office/drawing/2014/main" id="{85673216-B359-8115-20D2-63A214EB5231}"/>
              </a:ext>
            </a:extLst>
          </p:cNvPr>
          <p:cNvSpPr txBox="1">
            <a:spLocks noGrp="1"/>
          </p:cNvSpPr>
          <p:nvPr>
            <p:ph type="ftr" sz="quarter" idx="9"/>
          </p:nvPr>
        </p:nvSpPr>
        <p:spPr/>
        <p:txBody>
          <a:bodyPr/>
          <a:lstStyle>
            <a:lvl1pPr>
              <a:defRPr/>
            </a:lvl1pPr>
          </a:lstStyle>
          <a:p>
            <a:pPr lvl="0"/>
            <a:endParaRPr lang="-"/>
          </a:p>
        </p:txBody>
      </p:sp>
      <p:sp>
        <p:nvSpPr>
          <p:cNvPr id="5" name="Slide Number Placeholder 4">
            <a:extLst>
              <a:ext uri="{FF2B5EF4-FFF2-40B4-BE49-F238E27FC236}">
                <a16:creationId xmlns:a16="http://schemas.microsoft.com/office/drawing/2014/main" id="{E3262C5A-0B9C-E168-6555-B78F75C41933}"/>
              </a:ext>
            </a:extLst>
          </p:cNvPr>
          <p:cNvSpPr txBox="1">
            <a:spLocks noGrp="1"/>
          </p:cNvSpPr>
          <p:nvPr>
            <p:ph type="sldNum" sz="quarter" idx="8"/>
          </p:nvPr>
        </p:nvSpPr>
        <p:spPr/>
        <p:txBody>
          <a:bodyPr/>
          <a:lstStyle>
            <a:lvl1pPr>
              <a:defRPr/>
            </a:lvl1pPr>
          </a:lstStyle>
          <a:p>
            <a:pPr lvl="0"/>
            <a:fld id="{2CEE1F0C-2E72-4E7D-9A00-D4E66D6F24B3}" type="slidenum">
              <a:t>‹#›</a:t>
            </a:fld>
            <a:endParaRPr lang="-"/>
          </a:p>
        </p:txBody>
      </p:sp>
    </p:spTree>
    <p:extLst>
      <p:ext uri="{BB962C8B-B14F-4D97-AF65-F5344CB8AC3E}">
        <p14:creationId xmlns:p14="http://schemas.microsoft.com/office/powerpoint/2010/main" val="2177631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906F9A-D967-1C62-BAAE-C6DEF5109ED3}"/>
              </a:ext>
            </a:extLst>
          </p:cNvPr>
          <p:cNvSpPr txBox="1">
            <a:spLocks noGrp="1"/>
          </p:cNvSpPr>
          <p:nvPr>
            <p:ph type="dt" sz="half" idx="7"/>
          </p:nvPr>
        </p:nvSpPr>
        <p:spPr/>
        <p:txBody>
          <a:bodyPr/>
          <a:lstStyle>
            <a:lvl1pPr>
              <a:defRPr/>
            </a:lvl1pPr>
          </a:lstStyle>
          <a:p>
            <a:pPr lvl="0"/>
            <a:fld id="{A9A62B6C-6DD8-46F4-ACC0-555BE497C716}" type="datetime1">
              <a:rPr lang="-"/>
              <a:pPr lvl="0"/>
              <a:t>07/26/2024</a:t>
            </a:fld>
            <a:endParaRPr lang="-"/>
          </a:p>
        </p:txBody>
      </p:sp>
      <p:sp>
        <p:nvSpPr>
          <p:cNvPr id="3" name="Footer Placeholder 2">
            <a:extLst>
              <a:ext uri="{FF2B5EF4-FFF2-40B4-BE49-F238E27FC236}">
                <a16:creationId xmlns:a16="http://schemas.microsoft.com/office/drawing/2014/main" id="{6D9D664F-7494-BF2B-41DD-D43337304E03}"/>
              </a:ext>
            </a:extLst>
          </p:cNvPr>
          <p:cNvSpPr txBox="1">
            <a:spLocks noGrp="1"/>
          </p:cNvSpPr>
          <p:nvPr>
            <p:ph type="ftr" sz="quarter" idx="9"/>
          </p:nvPr>
        </p:nvSpPr>
        <p:spPr/>
        <p:txBody>
          <a:bodyPr/>
          <a:lstStyle>
            <a:lvl1pPr>
              <a:defRPr/>
            </a:lvl1pPr>
          </a:lstStyle>
          <a:p>
            <a:pPr lvl="0"/>
            <a:endParaRPr lang="-"/>
          </a:p>
        </p:txBody>
      </p:sp>
      <p:sp>
        <p:nvSpPr>
          <p:cNvPr id="4" name="Slide Number Placeholder 3">
            <a:extLst>
              <a:ext uri="{FF2B5EF4-FFF2-40B4-BE49-F238E27FC236}">
                <a16:creationId xmlns:a16="http://schemas.microsoft.com/office/drawing/2014/main" id="{C45E44DD-9F72-24FE-4D2B-EF1387CFC29C}"/>
              </a:ext>
            </a:extLst>
          </p:cNvPr>
          <p:cNvSpPr txBox="1">
            <a:spLocks noGrp="1"/>
          </p:cNvSpPr>
          <p:nvPr>
            <p:ph type="sldNum" sz="quarter" idx="8"/>
          </p:nvPr>
        </p:nvSpPr>
        <p:spPr/>
        <p:txBody>
          <a:bodyPr/>
          <a:lstStyle>
            <a:lvl1pPr>
              <a:defRPr/>
            </a:lvl1pPr>
          </a:lstStyle>
          <a:p>
            <a:pPr lvl="0"/>
            <a:fld id="{264843C4-D3F4-478E-B8C9-03546B9E8B59}" type="slidenum">
              <a:t>‹#›</a:t>
            </a:fld>
            <a:endParaRPr lang="-"/>
          </a:p>
        </p:txBody>
      </p:sp>
    </p:spTree>
    <p:extLst>
      <p:ext uri="{BB962C8B-B14F-4D97-AF65-F5344CB8AC3E}">
        <p14:creationId xmlns:p14="http://schemas.microsoft.com/office/powerpoint/2010/main" val="4029494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0A1C0-66EC-0F2F-ED19-56675122F111}"/>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
          </a:p>
        </p:txBody>
      </p:sp>
      <p:sp>
        <p:nvSpPr>
          <p:cNvPr id="3" name="Content Placeholder 2">
            <a:extLst>
              <a:ext uri="{FF2B5EF4-FFF2-40B4-BE49-F238E27FC236}">
                <a16:creationId xmlns:a16="http://schemas.microsoft.com/office/drawing/2014/main" id="{102B8635-F11A-E777-EAB6-5603EDAA8B2B}"/>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
          </a:p>
        </p:txBody>
      </p:sp>
      <p:sp>
        <p:nvSpPr>
          <p:cNvPr id="4" name="Text Placeholder 3">
            <a:extLst>
              <a:ext uri="{FF2B5EF4-FFF2-40B4-BE49-F238E27FC236}">
                <a16:creationId xmlns:a16="http://schemas.microsoft.com/office/drawing/2014/main" id="{6C786442-5FC0-CB1D-C857-AAD7ED58B111}"/>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46C91F80-B5D8-B200-C69C-6D92B705C682}"/>
              </a:ext>
            </a:extLst>
          </p:cNvPr>
          <p:cNvSpPr txBox="1">
            <a:spLocks noGrp="1"/>
          </p:cNvSpPr>
          <p:nvPr>
            <p:ph type="dt" sz="half" idx="7"/>
          </p:nvPr>
        </p:nvSpPr>
        <p:spPr/>
        <p:txBody>
          <a:bodyPr/>
          <a:lstStyle>
            <a:lvl1pPr>
              <a:defRPr/>
            </a:lvl1pPr>
          </a:lstStyle>
          <a:p>
            <a:pPr lvl="0"/>
            <a:fld id="{2721A70A-A8A4-48F6-AD98-F9228E14A338}" type="datetime1">
              <a:rPr lang="-"/>
              <a:pPr lvl="0"/>
              <a:t>07/26/2024</a:t>
            </a:fld>
            <a:endParaRPr lang="-"/>
          </a:p>
        </p:txBody>
      </p:sp>
      <p:sp>
        <p:nvSpPr>
          <p:cNvPr id="6" name="Footer Placeholder 5">
            <a:extLst>
              <a:ext uri="{FF2B5EF4-FFF2-40B4-BE49-F238E27FC236}">
                <a16:creationId xmlns:a16="http://schemas.microsoft.com/office/drawing/2014/main" id="{C40BD3E3-51B8-B07E-E0FE-021252190E67}"/>
              </a:ext>
            </a:extLst>
          </p:cNvPr>
          <p:cNvSpPr txBox="1">
            <a:spLocks noGrp="1"/>
          </p:cNvSpPr>
          <p:nvPr>
            <p:ph type="ftr" sz="quarter" idx="9"/>
          </p:nvPr>
        </p:nvSpPr>
        <p:spPr/>
        <p:txBody>
          <a:bodyPr/>
          <a:lstStyle>
            <a:lvl1pPr>
              <a:defRPr/>
            </a:lvl1pPr>
          </a:lstStyle>
          <a:p>
            <a:pPr lvl="0"/>
            <a:endParaRPr lang="-"/>
          </a:p>
        </p:txBody>
      </p:sp>
      <p:sp>
        <p:nvSpPr>
          <p:cNvPr id="7" name="Slide Number Placeholder 6">
            <a:extLst>
              <a:ext uri="{FF2B5EF4-FFF2-40B4-BE49-F238E27FC236}">
                <a16:creationId xmlns:a16="http://schemas.microsoft.com/office/drawing/2014/main" id="{B79FCE06-03FD-C903-7102-5E40D9A76125}"/>
              </a:ext>
            </a:extLst>
          </p:cNvPr>
          <p:cNvSpPr txBox="1">
            <a:spLocks noGrp="1"/>
          </p:cNvSpPr>
          <p:nvPr>
            <p:ph type="sldNum" sz="quarter" idx="8"/>
          </p:nvPr>
        </p:nvSpPr>
        <p:spPr/>
        <p:txBody>
          <a:bodyPr/>
          <a:lstStyle>
            <a:lvl1pPr>
              <a:defRPr/>
            </a:lvl1pPr>
          </a:lstStyle>
          <a:p>
            <a:pPr lvl="0"/>
            <a:fld id="{9AA7648E-7F5C-44EF-9D93-7E25EEC5EEEA}" type="slidenum">
              <a:t>‹#›</a:t>
            </a:fld>
            <a:endParaRPr lang="-"/>
          </a:p>
        </p:txBody>
      </p:sp>
    </p:spTree>
    <p:extLst>
      <p:ext uri="{BB962C8B-B14F-4D97-AF65-F5344CB8AC3E}">
        <p14:creationId xmlns:p14="http://schemas.microsoft.com/office/powerpoint/2010/main" val="2387430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B9FBE-87DC-E973-DB69-148E7D4CC121}"/>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
          </a:p>
        </p:txBody>
      </p:sp>
      <p:sp>
        <p:nvSpPr>
          <p:cNvPr id="3" name="Picture Placeholder 2">
            <a:extLst>
              <a:ext uri="{FF2B5EF4-FFF2-40B4-BE49-F238E27FC236}">
                <a16:creationId xmlns:a16="http://schemas.microsoft.com/office/drawing/2014/main" id="{DA57C4D4-E86B-870B-F930-3BB23F25418C}"/>
              </a:ext>
            </a:extLst>
          </p:cNvPr>
          <p:cNvSpPr txBox="1">
            <a:spLocks noGrp="1"/>
          </p:cNvSpPr>
          <p:nvPr>
            <p:ph type="pic" idx="1"/>
          </p:nvPr>
        </p:nvSpPr>
        <p:spPr>
          <a:xfrm>
            <a:off x="5183184" y="987423"/>
            <a:ext cx="6172200" cy="4873623"/>
          </a:xfrm>
        </p:spPr>
        <p:txBody>
          <a:bodyPr/>
          <a:lstStyle>
            <a:lvl1pPr marL="0" indent="0">
              <a:buNone/>
              <a:defRPr lang="-" sz="3200"/>
            </a:lvl1pPr>
          </a:lstStyle>
          <a:p>
            <a:pPr lvl="0"/>
            <a:endParaRPr lang="-"/>
          </a:p>
        </p:txBody>
      </p:sp>
      <p:sp>
        <p:nvSpPr>
          <p:cNvPr id="4" name="Text Placeholder 3">
            <a:extLst>
              <a:ext uri="{FF2B5EF4-FFF2-40B4-BE49-F238E27FC236}">
                <a16:creationId xmlns:a16="http://schemas.microsoft.com/office/drawing/2014/main" id="{43E210D9-1C94-83DB-98F1-648E17711506}"/>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6A63236C-2E8A-5E70-4464-E8020A581C93}"/>
              </a:ext>
            </a:extLst>
          </p:cNvPr>
          <p:cNvSpPr txBox="1">
            <a:spLocks noGrp="1"/>
          </p:cNvSpPr>
          <p:nvPr>
            <p:ph type="dt" sz="half" idx="7"/>
          </p:nvPr>
        </p:nvSpPr>
        <p:spPr/>
        <p:txBody>
          <a:bodyPr/>
          <a:lstStyle>
            <a:lvl1pPr>
              <a:defRPr/>
            </a:lvl1pPr>
          </a:lstStyle>
          <a:p>
            <a:pPr lvl="0"/>
            <a:fld id="{A999090A-6D78-4E71-A54B-BDCD6FB7B149}" type="datetime1">
              <a:rPr lang="-"/>
              <a:pPr lvl="0"/>
              <a:t>07/26/2024</a:t>
            </a:fld>
            <a:endParaRPr lang="-"/>
          </a:p>
        </p:txBody>
      </p:sp>
      <p:sp>
        <p:nvSpPr>
          <p:cNvPr id="6" name="Footer Placeholder 5">
            <a:extLst>
              <a:ext uri="{FF2B5EF4-FFF2-40B4-BE49-F238E27FC236}">
                <a16:creationId xmlns:a16="http://schemas.microsoft.com/office/drawing/2014/main" id="{D2935CF5-0814-D363-7711-D281198B90FF}"/>
              </a:ext>
            </a:extLst>
          </p:cNvPr>
          <p:cNvSpPr txBox="1">
            <a:spLocks noGrp="1"/>
          </p:cNvSpPr>
          <p:nvPr>
            <p:ph type="ftr" sz="quarter" idx="9"/>
          </p:nvPr>
        </p:nvSpPr>
        <p:spPr/>
        <p:txBody>
          <a:bodyPr/>
          <a:lstStyle>
            <a:lvl1pPr>
              <a:defRPr/>
            </a:lvl1pPr>
          </a:lstStyle>
          <a:p>
            <a:pPr lvl="0"/>
            <a:endParaRPr lang="-"/>
          </a:p>
        </p:txBody>
      </p:sp>
      <p:sp>
        <p:nvSpPr>
          <p:cNvPr id="7" name="Slide Number Placeholder 6">
            <a:extLst>
              <a:ext uri="{FF2B5EF4-FFF2-40B4-BE49-F238E27FC236}">
                <a16:creationId xmlns:a16="http://schemas.microsoft.com/office/drawing/2014/main" id="{35080902-863F-8BF1-F399-52ADA16FA4DD}"/>
              </a:ext>
            </a:extLst>
          </p:cNvPr>
          <p:cNvSpPr txBox="1">
            <a:spLocks noGrp="1"/>
          </p:cNvSpPr>
          <p:nvPr>
            <p:ph type="sldNum" sz="quarter" idx="8"/>
          </p:nvPr>
        </p:nvSpPr>
        <p:spPr/>
        <p:txBody>
          <a:bodyPr/>
          <a:lstStyle>
            <a:lvl1pPr>
              <a:defRPr/>
            </a:lvl1pPr>
          </a:lstStyle>
          <a:p>
            <a:pPr lvl="0"/>
            <a:fld id="{2D8AFD22-7088-48A6-A1F6-4D958E6580CF}" type="slidenum">
              <a:t>‹#›</a:t>
            </a:fld>
            <a:endParaRPr lang="-"/>
          </a:p>
        </p:txBody>
      </p:sp>
    </p:spTree>
    <p:extLst>
      <p:ext uri="{BB962C8B-B14F-4D97-AF65-F5344CB8AC3E}">
        <p14:creationId xmlns:p14="http://schemas.microsoft.com/office/powerpoint/2010/main" val="4244968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8CFF6B-8190-5049-36D7-234CC87F2A6A}"/>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
          </a:p>
        </p:txBody>
      </p:sp>
      <p:sp>
        <p:nvSpPr>
          <p:cNvPr id="3" name="Text Placeholder 2">
            <a:extLst>
              <a:ext uri="{FF2B5EF4-FFF2-40B4-BE49-F238E27FC236}">
                <a16:creationId xmlns:a16="http://schemas.microsoft.com/office/drawing/2014/main" id="{8EB26C16-13A4-CAB7-4568-B81A2D163965}"/>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
          </a:p>
        </p:txBody>
      </p:sp>
      <p:sp>
        <p:nvSpPr>
          <p:cNvPr id="4" name="Date Placeholder 3">
            <a:extLst>
              <a:ext uri="{FF2B5EF4-FFF2-40B4-BE49-F238E27FC236}">
                <a16:creationId xmlns:a16="http://schemas.microsoft.com/office/drawing/2014/main" id="{7D250ACB-01B2-A632-C5A1-0BEAEDF894F4}"/>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 sz="1200" b="0" i="0" u="none" strike="noStrike" kern="1200" cap="none" spc="0" baseline="0">
                <a:solidFill>
                  <a:srgbClr val="898989"/>
                </a:solidFill>
                <a:uFillTx/>
                <a:latin typeface="Calibri"/>
              </a:defRPr>
            </a:lvl1pPr>
          </a:lstStyle>
          <a:p>
            <a:pPr lvl="0"/>
            <a:fld id="{FC5E9202-4821-441E-9788-871B6BB11989}" type="datetime1">
              <a:rPr lang="-"/>
              <a:pPr lvl="0"/>
              <a:t>07/26/2024</a:t>
            </a:fld>
            <a:endParaRPr lang="-"/>
          </a:p>
        </p:txBody>
      </p:sp>
      <p:sp>
        <p:nvSpPr>
          <p:cNvPr id="5" name="Footer Placeholder 4">
            <a:extLst>
              <a:ext uri="{FF2B5EF4-FFF2-40B4-BE49-F238E27FC236}">
                <a16:creationId xmlns:a16="http://schemas.microsoft.com/office/drawing/2014/main" id="{09682CBB-330A-5DE1-E60C-B9FCB7E6D547}"/>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 sz="1200" b="0" i="0" u="none" strike="noStrike" kern="1200" cap="none" spc="0" baseline="0">
                <a:solidFill>
                  <a:srgbClr val="898989"/>
                </a:solidFill>
                <a:uFillTx/>
                <a:latin typeface="Calibri"/>
              </a:defRPr>
            </a:lvl1pPr>
          </a:lstStyle>
          <a:p>
            <a:pPr lvl="0"/>
            <a:endParaRPr lang="-"/>
          </a:p>
        </p:txBody>
      </p:sp>
      <p:sp>
        <p:nvSpPr>
          <p:cNvPr id="6" name="Slide Number Placeholder 5">
            <a:extLst>
              <a:ext uri="{FF2B5EF4-FFF2-40B4-BE49-F238E27FC236}">
                <a16:creationId xmlns:a16="http://schemas.microsoft.com/office/drawing/2014/main" id="{048BCEDF-B02C-DD9B-AB42-F222A0D9E8D2}"/>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 sz="1200" b="0" i="0" u="none" strike="noStrike" kern="1200" cap="none" spc="0" baseline="0">
                <a:solidFill>
                  <a:srgbClr val="898989"/>
                </a:solidFill>
                <a:uFillTx/>
                <a:latin typeface="Calibri"/>
              </a:defRPr>
            </a:lvl1pPr>
          </a:lstStyle>
          <a:p>
            <a:pPr lvl="0"/>
            <a:fld id="{E455E22C-86AE-4FFE-A19A-BF2CA97CF721}" type="slidenum">
              <a:t>‹#›</a:t>
            </a:fld>
            <a:endParaRPr lang="-"/>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name="Slide114">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28D23F5-66D3-231A-9038-380E435DC305}"/>
              </a:ext>
            </a:extLst>
          </p:cNvPr>
          <p:cNvSpPr txBox="1">
            <a:spLocks noGrp="1"/>
          </p:cNvSpPr>
          <p:nvPr>
            <p:ph idx="1"/>
          </p:nvPr>
        </p:nvSpPr>
        <p:spPr>
          <a:xfrm>
            <a:off x="643472" y="2399056"/>
            <a:ext cx="3363977" cy="3415622"/>
          </a:xfrm>
        </p:spPr>
        <p:txBody>
          <a:bodyPr/>
          <a:lstStyle/>
          <a:p>
            <a:pPr marL="0" lvl="0" indent="0">
              <a:buNone/>
            </a:pPr>
            <a:endParaRPr lang="en-US" sz="4400" b="1" dirty="0"/>
          </a:p>
          <a:p>
            <a:pPr marL="0" lvl="0" indent="0">
              <a:buNone/>
            </a:pPr>
            <a:endParaRPr lang="en-US" sz="4400" b="1" dirty="0"/>
          </a:p>
          <a:p>
            <a:pPr lvl="0"/>
            <a:endParaRPr lang="en-US" sz="4400" b="1" dirty="0"/>
          </a:p>
        </p:txBody>
      </p:sp>
      <p:pic>
        <p:nvPicPr>
          <p:cNvPr id="4" name="Content Placeholder 4">
            <a:extLst>
              <a:ext uri="{FF2B5EF4-FFF2-40B4-BE49-F238E27FC236}">
                <a16:creationId xmlns:a16="http://schemas.microsoft.com/office/drawing/2014/main" id="{E003A6FF-15C2-3D3C-070E-06F6A2A720D9}"/>
              </a:ext>
            </a:extLst>
          </p:cNvPr>
          <p:cNvPicPr>
            <a:picLocks noGrp="1" noChangeAspect="1"/>
          </p:cNvPicPr>
          <p:nvPr>
            <p:ph idx="2"/>
          </p:nvPr>
        </p:nvPicPr>
        <p:blipFill>
          <a:blip r:embed="rId3"/>
          <a:stretch>
            <a:fillRect/>
          </a:stretch>
        </p:blipFill>
        <p:spPr>
          <a:xfrm>
            <a:off x="4520682" y="3093634"/>
            <a:ext cx="5181603" cy="2026465"/>
          </a:xfrm>
        </p:spPr>
      </p:pic>
      <p:cxnSp>
        <p:nvCxnSpPr>
          <p:cNvPr id="2" name="Straight Connector 9">
            <a:extLst>
              <a:ext uri="{FF2B5EF4-FFF2-40B4-BE49-F238E27FC236}">
                <a16:creationId xmlns:a16="http://schemas.microsoft.com/office/drawing/2014/main" id="{E3CA8FCF-698B-139B-1BA4-34C4A87CD0EE}"/>
              </a:ext>
            </a:extLst>
          </p:cNvPr>
          <p:cNvCxnSpPr/>
          <p:nvPr/>
        </p:nvCxnSpPr>
        <p:spPr>
          <a:xfrm>
            <a:off x="4079165" y="2253794"/>
            <a:ext cx="6601081" cy="0"/>
          </a:xfrm>
          <a:prstGeom prst="straightConnector1">
            <a:avLst/>
          </a:prstGeom>
          <a:noFill/>
          <a:ln w="6345" cap="flat">
            <a:solidFill>
              <a:srgbClr val="4472C4"/>
            </a:solidFill>
            <a:prstDash val="solid"/>
            <a:miter/>
          </a:ln>
        </p:spPr>
      </p:cxnSp>
      <p:cxnSp>
        <p:nvCxnSpPr>
          <p:cNvPr id="5" name="Straight Connector 12">
            <a:extLst>
              <a:ext uri="{FF2B5EF4-FFF2-40B4-BE49-F238E27FC236}">
                <a16:creationId xmlns:a16="http://schemas.microsoft.com/office/drawing/2014/main" id="{97CE9E53-6AB6-B8B9-9D90-D8EC50AB266E}"/>
              </a:ext>
            </a:extLst>
          </p:cNvPr>
          <p:cNvCxnSpPr/>
          <p:nvPr/>
        </p:nvCxnSpPr>
        <p:spPr>
          <a:xfrm>
            <a:off x="4201411" y="6059929"/>
            <a:ext cx="6585125" cy="0"/>
          </a:xfrm>
          <a:prstGeom prst="straightConnector1">
            <a:avLst/>
          </a:prstGeom>
          <a:noFill/>
          <a:ln w="6345" cap="flat">
            <a:solidFill>
              <a:srgbClr val="4472C4"/>
            </a:solidFill>
            <a:prstDash val="solid"/>
            <a:miter/>
          </a:ln>
        </p:spPr>
      </p:cxnSp>
      <p:sp>
        <p:nvSpPr>
          <p:cNvPr id="7" name="Rectangle 6">
            <a:extLst>
              <a:ext uri="{FF2B5EF4-FFF2-40B4-BE49-F238E27FC236}">
                <a16:creationId xmlns:a16="http://schemas.microsoft.com/office/drawing/2014/main" id="{B7D48283-1C22-8BDD-712C-C33951570D41}"/>
              </a:ext>
            </a:extLst>
          </p:cNvPr>
          <p:cNvSpPr/>
          <p:nvPr/>
        </p:nvSpPr>
        <p:spPr>
          <a:xfrm>
            <a:off x="1302562" y="3429000"/>
            <a:ext cx="2373325" cy="461665"/>
          </a:xfrm>
          <a:prstGeom prst="rect">
            <a:avLst/>
          </a:prstGeom>
          <a:noFill/>
          <a:ln w="9528" cap="flat">
            <a:solidFill>
              <a:srgbClr val="C55A11"/>
            </a:solidFill>
            <a:prstDash val="solid"/>
            <a:miter/>
          </a:ln>
        </p:spPr>
        <p:txBody>
          <a:bodyPr vert="horz" wrap="square" lIns="91440" tIns="45720" rIns="91440" bIns="45720" anchor="t" anchorCtr="1" compatLnSpc="1">
            <a:spAutoFit/>
          </a:bodyPr>
          <a:lstStyle/>
          <a:p>
            <a:pPr algn="ctr">
              <a:defRPr sz="1800" b="0" i="0" u="none" strike="noStrike" kern="0" cap="none" spc="0" baseline="0">
                <a:solidFill>
                  <a:srgbClr val="000000"/>
                </a:solidFill>
                <a:uFillTx/>
              </a:defRPr>
            </a:pPr>
            <a:r>
              <a:rPr lang="en-US" dirty="0">
                <a:latin typeface="Aptos" panose="020B0004020202020204" pitchFamily="34" charset="0"/>
                <a:cs typeface="Aparajita" panose="020B0502040204020203" pitchFamily="18" charset="0"/>
              </a:rPr>
              <a:t>Iostream</a:t>
            </a:r>
            <a:r>
              <a:rPr lang="en-US" sz="2400" b="0" i="0" u="none" strike="noStrike" kern="1200" cap="none" spc="0" baseline="0" dirty="0">
                <a:solidFill>
                  <a:srgbClr val="000000"/>
                </a:solidFill>
                <a:uFillTx/>
                <a:latin typeface="Aptos Display"/>
              </a:rPr>
              <a:t> </a:t>
            </a:r>
            <a:endParaRPr lang="en-US" sz="2400" b="0" i="0" u="none" strike="noStrike" kern="1200" cap="none" spc="0" baseline="0" dirty="0">
              <a:solidFill>
                <a:srgbClr val="0D0D0D"/>
              </a:solidFill>
              <a:highlight>
                <a:srgbClr val="FFFFFF"/>
              </a:highlight>
              <a:uFillTx/>
              <a:latin typeface="ui-sans-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73">
    <p:bg>
      <p:bgPr>
        <a:solidFill>
          <a:srgbClr val="FFFFFF"/>
        </a:solidFill>
        <a:effectLst/>
      </p:bgPr>
    </p:bg>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C3CAC747-28E2-3DAB-A83A-E393E7F10733}"/>
              </a:ext>
            </a:extLst>
          </p:cNvPr>
          <p:cNvPicPr>
            <a:picLocks noChangeAspect="1"/>
          </p:cNvPicPr>
          <p:nvPr/>
        </p:nvPicPr>
        <p:blipFill>
          <a:blip r:embed="rId3"/>
          <a:stretch>
            <a:fillRect/>
          </a:stretch>
        </p:blipFill>
        <p:spPr>
          <a:xfrm>
            <a:off x="4716329" y="2335512"/>
            <a:ext cx="5248766" cy="4354529"/>
          </a:xfrm>
          <a:prstGeom prst="rect">
            <a:avLst/>
          </a:prstGeom>
          <a:noFill/>
          <a:ln cap="flat">
            <a:noFill/>
          </a:ln>
        </p:spPr>
      </p:pic>
      <p:cxnSp>
        <p:nvCxnSpPr>
          <p:cNvPr id="7" name="Straight Connector 9">
            <a:extLst>
              <a:ext uri="{FF2B5EF4-FFF2-40B4-BE49-F238E27FC236}">
                <a16:creationId xmlns:a16="http://schemas.microsoft.com/office/drawing/2014/main" id="{9428CCB4-4262-142A-E83B-2A395BF04275}"/>
              </a:ext>
            </a:extLst>
          </p:cNvPr>
          <p:cNvCxnSpPr/>
          <p:nvPr/>
        </p:nvCxnSpPr>
        <p:spPr>
          <a:xfrm>
            <a:off x="4079165" y="2201942"/>
            <a:ext cx="6601081" cy="0"/>
          </a:xfrm>
          <a:prstGeom prst="straightConnector1">
            <a:avLst/>
          </a:prstGeom>
          <a:noFill/>
          <a:ln w="6345" cap="flat">
            <a:solidFill>
              <a:srgbClr val="4472C4"/>
            </a:solidFill>
            <a:prstDash val="solid"/>
            <a:miter/>
          </a:ln>
        </p:spPr>
      </p:cxnSp>
      <p:cxnSp>
        <p:nvCxnSpPr>
          <p:cNvPr id="8" name="Straight Connector 12">
            <a:extLst>
              <a:ext uri="{FF2B5EF4-FFF2-40B4-BE49-F238E27FC236}">
                <a16:creationId xmlns:a16="http://schemas.microsoft.com/office/drawing/2014/main" id="{1926C71C-5114-C1E8-4AD6-B29C2FD64941}"/>
              </a:ext>
            </a:extLst>
          </p:cNvPr>
          <p:cNvCxnSpPr/>
          <p:nvPr/>
        </p:nvCxnSpPr>
        <p:spPr>
          <a:xfrm>
            <a:off x="4210741" y="6769424"/>
            <a:ext cx="6585125" cy="0"/>
          </a:xfrm>
          <a:prstGeom prst="straightConnector1">
            <a:avLst/>
          </a:prstGeom>
          <a:noFill/>
          <a:ln w="6345" cap="flat">
            <a:solidFill>
              <a:srgbClr val="4472C4"/>
            </a:solidFill>
            <a:prstDash val="solid"/>
            <a:miter/>
          </a:ln>
        </p:spPr>
      </p:cxnSp>
      <p:sp>
        <p:nvSpPr>
          <p:cNvPr id="10" name="TextBox 10">
            <a:extLst>
              <a:ext uri="{FF2B5EF4-FFF2-40B4-BE49-F238E27FC236}">
                <a16:creationId xmlns:a16="http://schemas.microsoft.com/office/drawing/2014/main" id="{D8866108-5EC8-723B-8EB7-C7E73DD1DC30}"/>
              </a:ext>
            </a:extLst>
          </p:cNvPr>
          <p:cNvSpPr txBox="1"/>
          <p:nvPr/>
        </p:nvSpPr>
        <p:spPr>
          <a:xfrm>
            <a:off x="4004520" y="1926489"/>
            <a:ext cx="2797496" cy="369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E97132"/>
                </a:solidFill>
                <a:uFillTx/>
                <a:latin typeface="Aptos"/>
              </a:rPr>
              <a:t>Byte Streaming Methods</a:t>
            </a:r>
            <a:endParaRPr lang="-" sz="1800" b="1" i="0" u="none" strike="noStrike" kern="1200" cap="none" spc="0" baseline="0" dirty="0">
              <a:solidFill>
                <a:srgbClr val="E97132"/>
              </a:solidFill>
              <a:uFillTx/>
              <a:latin typeface="Aptos"/>
            </a:endParaRPr>
          </a:p>
        </p:txBody>
      </p:sp>
      <p:sp>
        <p:nvSpPr>
          <p:cNvPr id="2" name="Rectangle 1">
            <a:extLst>
              <a:ext uri="{FF2B5EF4-FFF2-40B4-BE49-F238E27FC236}">
                <a16:creationId xmlns:a16="http://schemas.microsoft.com/office/drawing/2014/main" id="{C24F43D4-75C4-0D71-18F9-C3897EEFC897}"/>
              </a:ext>
            </a:extLst>
          </p:cNvPr>
          <p:cNvSpPr/>
          <p:nvPr/>
        </p:nvSpPr>
        <p:spPr>
          <a:xfrm>
            <a:off x="1244184" y="3429000"/>
            <a:ext cx="2431703" cy="369332"/>
          </a:xfrm>
          <a:prstGeom prst="rect">
            <a:avLst/>
          </a:prstGeom>
          <a:noFill/>
          <a:ln w="9528" cap="flat">
            <a:solidFill>
              <a:srgbClr val="C55A11"/>
            </a:solidFill>
            <a:prstDash val="solid"/>
            <a:miter/>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i="0" u="none" strike="noStrike" kern="1200" cap="none" spc="0" baseline="0" dirty="0">
                <a:solidFill>
                  <a:srgbClr val="000000"/>
                </a:solidFill>
                <a:uFillTx/>
                <a:latin typeface="Aptos" panose="020B0004020202020204" pitchFamily="34" charset="0"/>
                <a:cs typeface="Aparajita" panose="02020603050405020304" pitchFamily="18" charset="0"/>
              </a:rPr>
              <a:t>Streaming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74">
    <p:bg>
      <p:bgPr>
        <a:solidFill>
          <a:srgbClr val="FFFFFF"/>
        </a:solidFill>
        <a:effectLst/>
      </p:bgPr>
    </p:bg>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FE538A36-95D4-3235-C88F-631D4DA385FE}"/>
              </a:ext>
            </a:extLst>
          </p:cNvPr>
          <p:cNvPicPr>
            <a:picLocks noChangeAspect="1"/>
          </p:cNvPicPr>
          <p:nvPr/>
        </p:nvPicPr>
        <p:blipFill>
          <a:blip r:embed="rId3"/>
          <a:stretch>
            <a:fillRect/>
          </a:stretch>
        </p:blipFill>
        <p:spPr>
          <a:xfrm>
            <a:off x="4300425" y="2486010"/>
            <a:ext cx="4928242" cy="4036189"/>
          </a:xfrm>
          <a:prstGeom prst="rect">
            <a:avLst/>
          </a:prstGeom>
          <a:noFill/>
          <a:ln cap="flat">
            <a:solidFill>
              <a:schemeClr val="accent1"/>
            </a:solidFill>
          </a:ln>
        </p:spPr>
      </p:pic>
      <p:cxnSp>
        <p:nvCxnSpPr>
          <p:cNvPr id="7" name="Straight Connector 9">
            <a:extLst>
              <a:ext uri="{FF2B5EF4-FFF2-40B4-BE49-F238E27FC236}">
                <a16:creationId xmlns:a16="http://schemas.microsoft.com/office/drawing/2014/main" id="{B85DABB6-7D54-42E7-EA25-17B194A450CF}"/>
              </a:ext>
            </a:extLst>
          </p:cNvPr>
          <p:cNvCxnSpPr/>
          <p:nvPr/>
        </p:nvCxnSpPr>
        <p:spPr>
          <a:xfrm>
            <a:off x="4079164" y="2234296"/>
            <a:ext cx="6601081" cy="0"/>
          </a:xfrm>
          <a:prstGeom prst="straightConnector1">
            <a:avLst/>
          </a:prstGeom>
          <a:noFill/>
          <a:ln w="6345" cap="flat">
            <a:solidFill>
              <a:srgbClr val="4472C4"/>
            </a:solidFill>
            <a:prstDash val="solid"/>
            <a:miter/>
          </a:ln>
        </p:spPr>
      </p:cxnSp>
      <p:cxnSp>
        <p:nvCxnSpPr>
          <p:cNvPr id="8" name="Straight Connector 12">
            <a:extLst>
              <a:ext uri="{FF2B5EF4-FFF2-40B4-BE49-F238E27FC236}">
                <a16:creationId xmlns:a16="http://schemas.microsoft.com/office/drawing/2014/main" id="{E39712C9-A52A-C095-6F00-980B7D1FDC45}"/>
              </a:ext>
            </a:extLst>
          </p:cNvPr>
          <p:cNvCxnSpPr/>
          <p:nvPr/>
        </p:nvCxnSpPr>
        <p:spPr>
          <a:xfrm>
            <a:off x="4095120" y="6750590"/>
            <a:ext cx="6585125" cy="0"/>
          </a:xfrm>
          <a:prstGeom prst="straightConnector1">
            <a:avLst/>
          </a:prstGeom>
          <a:noFill/>
          <a:ln w="6345" cap="flat">
            <a:solidFill>
              <a:srgbClr val="4472C4"/>
            </a:solidFill>
            <a:prstDash val="solid"/>
            <a:miter/>
          </a:ln>
        </p:spPr>
      </p:cxnSp>
      <p:sp>
        <p:nvSpPr>
          <p:cNvPr id="10" name="TextBox 10">
            <a:extLst>
              <a:ext uri="{FF2B5EF4-FFF2-40B4-BE49-F238E27FC236}">
                <a16:creationId xmlns:a16="http://schemas.microsoft.com/office/drawing/2014/main" id="{5C8C940B-7794-56C5-C0EC-6F9E6FDBBD76}"/>
              </a:ext>
            </a:extLst>
          </p:cNvPr>
          <p:cNvSpPr txBox="1"/>
          <p:nvPr/>
        </p:nvSpPr>
        <p:spPr>
          <a:xfrm>
            <a:off x="3977565" y="1876626"/>
            <a:ext cx="3058235" cy="369332"/>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n-US" b="1" dirty="0">
                <a:solidFill>
                  <a:srgbClr val="E97132"/>
                </a:solidFill>
                <a:latin typeface="Aptos"/>
              </a:rPr>
              <a:t>Character Stream methods</a:t>
            </a:r>
          </a:p>
        </p:txBody>
      </p:sp>
      <p:sp>
        <p:nvSpPr>
          <p:cNvPr id="2" name="Rectangle 1">
            <a:extLst>
              <a:ext uri="{FF2B5EF4-FFF2-40B4-BE49-F238E27FC236}">
                <a16:creationId xmlns:a16="http://schemas.microsoft.com/office/drawing/2014/main" id="{AA62A7DD-223C-13B0-EAE8-E6722193DF7C}"/>
              </a:ext>
            </a:extLst>
          </p:cNvPr>
          <p:cNvSpPr/>
          <p:nvPr/>
        </p:nvSpPr>
        <p:spPr>
          <a:xfrm>
            <a:off x="1244184" y="3429000"/>
            <a:ext cx="2431703" cy="369332"/>
          </a:xfrm>
          <a:prstGeom prst="rect">
            <a:avLst/>
          </a:prstGeom>
          <a:noFill/>
          <a:ln w="9528" cap="flat">
            <a:solidFill>
              <a:srgbClr val="C55A11"/>
            </a:solidFill>
            <a:prstDash val="solid"/>
            <a:miter/>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i="0" u="none" strike="noStrike" kern="1200" cap="none" spc="0" baseline="0" dirty="0">
                <a:solidFill>
                  <a:srgbClr val="000000"/>
                </a:solidFill>
                <a:uFillTx/>
                <a:latin typeface="Aptos" panose="020B0004020202020204" pitchFamily="34" charset="0"/>
                <a:cs typeface="Aparajita" panose="02020603050405020304" pitchFamily="18" charset="0"/>
              </a:rPr>
              <a:t>Streaming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57">
    <p:spTree>
      <p:nvGrpSpPr>
        <p:cNvPr id="1" name=""/>
        <p:cNvGrpSpPr/>
        <p:nvPr/>
      </p:nvGrpSpPr>
      <p:grpSpPr>
        <a:xfrm>
          <a:off x="0" y="0"/>
          <a:ext cx="0" cy="0"/>
          <a:chOff x="0" y="0"/>
          <a:chExt cx="0" cy="0"/>
        </a:xfrm>
      </p:grpSpPr>
      <p:sp>
        <p:nvSpPr>
          <p:cNvPr id="4" name="TextBox 2">
            <a:extLst>
              <a:ext uri="{FF2B5EF4-FFF2-40B4-BE49-F238E27FC236}">
                <a16:creationId xmlns:a16="http://schemas.microsoft.com/office/drawing/2014/main" id="{5DB207CE-493D-9CB9-57E9-2EB550ED7F21}"/>
              </a:ext>
            </a:extLst>
          </p:cNvPr>
          <p:cNvSpPr txBox="1"/>
          <p:nvPr/>
        </p:nvSpPr>
        <p:spPr>
          <a:xfrm>
            <a:off x="4079165" y="2464906"/>
            <a:ext cx="7503235" cy="2893100"/>
          </a:xfrm>
          <a:prstGeom prst="rect">
            <a:avLst/>
          </a:prstGeom>
          <a:noFill/>
          <a:ln w="9528" cap="flat">
            <a:solidFill>
              <a:srgbClr val="002060"/>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i="0" u="none" strike="noStrike" kern="1200" cap="none" spc="0" baseline="0" dirty="0">
                <a:solidFill>
                  <a:srgbClr val="000000"/>
                </a:solidFill>
                <a:uFillTx/>
                <a:latin typeface="Aptos" panose="020B0004020202020204" pitchFamily="34" charset="0"/>
              </a:rPr>
              <a:t>Main IO endpoints (sources and sinks):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b="0" i="0" u="none" strike="noStrike" kern="1200" cap="none" spc="0" baseline="0" dirty="0">
              <a:solidFill>
                <a:srgbClr val="000000"/>
              </a:solidFill>
              <a:uFillTx/>
              <a:latin typeface="Aptos" panose="020B0004020202020204" pitchFamily="34" charset="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b="1" i="0" u="none" strike="noStrike" kern="1200" cap="none" spc="0" baseline="0" dirty="0">
                <a:solidFill>
                  <a:srgbClr val="000000"/>
                </a:solidFill>
                <a:uFillTx/>
                <a:latin typeface="Aptos" panose="020B0004020202020204" pitchFamily="34" charset="0"/>
              </a:rPr>
              <a:t>File System: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b="0" i="0" u="none" strike="noStrike" kern="1200" cap="none" spc="0" baseline="0" dirty="0">
                <a:solidFill>
                  <a:srgbClr val="000000"/>
                </a:solidFill>
                <a:uFillTx/>
                <a:latin typeface="Aptos" panose="020B0004020202020204" pitchFamily="34" charset="0"/>
              </a:rPr>
              <a:t>	• </a:t>
            </a:r>
            <a:r>
              <a:rPr lang="en-US" b="0" i="0" u="none" strike="noStrike" kern="1200" cap="none" spc="0" baseline="0" dirty="0">
                <a:solidFill>
                  <a:srgbClr val="C00000"/>
                </a:solidFill>
                <a:uFillTx/>
                <a:latin typeface="Aptos" panose="020B0004020202020204" pitchFamily="34" charset="0"/>
              </a:rPr>
              <a:t>FileReader </a:t>
            </a:r>
            <a:r>
              <a:rPr lang="en-US" b="0" i="0" u="none" strike="noStrike" kern="1200" cap="none" spc="0" baseline="0" dirty="0">
                <a:solidFill>
                  <a:srgbClr val="000000"/>
                </a:solidFill>
                <a:uFillTx/>
                <a:latin typeface="Aptos" panose="020B0004020202020204" pitchFamily="34" charset="0"/>
              </a:rPr>
              <a:t>/ </a:t>
            </a:r>
            <a:r>
              <a:rPr lang="en-US" b="0" i="0" u="none" strike="noStrike" kern="1200" cap="none" spc="0" baseline="0" dirty="0">
                <a:solidFill>
                  <a:srgbClr val="C00000"/>
                </a:solidFill>
                <a:uFillTx/>
                <a:latin typeface="Aptos" panose="020B0004020202020204" pitchFamily="34" charset="0"/>
              </a:rPr>
              <a:t>FileWriter</a:t>
            </a:r>
            <a:r>
              <a:rPr lang="en-US" b="0" i="0" u="none" strike="noStrike" kern="1200" cap="none" spc="0" baseline="0" dirty="0">
                <a:solidFill>
                  <a:srgbClr val="000000"/>
                </a:solidFill>
                <a:uFillTx/>
                <a:latin typeface="Aptos" panose="020B0004020202020204" pitchFamily="34" charset="0"/>
              </a:rPr>
              <a:t> / 	</a:t>
            </a:r>
            <a:r>
              <a:rPr lang="en-US" b="0" i="0" u="none" strike="noStrike" kern="1200" cap="none" spc="0" baseline="0" dirty="0">
                <a:solidFill>
                  <a:srgbClr val="C00000"/>
                </a:solidFill>
                <a:uFillTx/>
                <a:latin typeface="Aptos" panose="020B0004020202020204" pitchFamily="34" charset="0"/>
              </a:rPr>
              <a:t>FileInputStream</a:t>
            </a:r>
            <a:r>
              <a:rPr lang="en-US" b="0" i="0" u="none" strike="noStrike" kern="1200" cap="none" spc="0" baseline="0" dirty="0">
                <a:solidFill>
                  <a:srgbClr val="000000"/>
                </a:solidFill>
                <a:uFillTx/>
                <a:latin typeface="Aptos" panose="020B0004020202020204" pitchFamily="34" charset="0"/>
              </a:rPr>
              <a:t> / </a:t>
            </a:r>
            <a:r>
              <a:rPr lang="en-US" b="0" i="0" u="none" strike="noStrike" kern="1200" cap="none" spc="0" baseline="0" dirty="0">
                <a:solidFill>
                  <a:srgbClr val="C00000"/>
                </a:solidFill>
                <a:uFillTx/>
                <a:latin typeface="Aptos" panose="020B0004020202020204" pitchFamily="34" charset="0"/>
              </a:rPr>
              <a:t>FileOutputStream</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b="0" i="0" u="none" strike="noStrike" kern="1200" cap="none" spc="0" baseline="0" dirty="0">
              <a:solidFill>
                <a:srgbClr val="000000"/>
              </a:solidFill>
              <a:uFillTx/>
              <a:latin typeface="Aptos" panose="020B0004020202020204" pitchFamily="34" charset="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b="1" i="0" u="none" strike="noStrike" kern="1200" cap="none" spc="0" baseline="0" dirty="0">
                <a:solidFill>
                  <a:srgbClr val="000000"/>
                </a:solidFill>
                <a:uFillTx/>
                <a:latin typeface="Aptos" panose="020B0004020202020204" pitchFamily="34" charset="0"/>
              </a:rPr>
              <a:t> Networking: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b="0" i="0" u="none" strike="noStrike" kern="1200" cap="none" spc="0" baseline="0" dirty="0">
                <a:solidFill>
                  <a:srgbClr val="000000"/>
                </a:solidFill>
                <a:uFillTx/>
                <a:latin typeface="Aptos" panose="020B0004020202020204" pitchFamily="34" charset="0"/>
              </a:rPr>
              <a:t>	• </a:t>
            </a:r>
            <a:r>
              <a:rPr lang="en-US" b="0" i="0" u="none" strike="noStrike" kern="1200" cap="none" spc="0" baseline="0" dirty="0">
                <a:solidFill>
                  <a:srgbClr val="C00000"/>
                </a:solidFill>
                <a:uFillTx/>
                <a:latin typeface="Aptos" panose="020B0004020202020204" pitchFamily="34" charset="0"/>
              </a:rPr>
              <a:t>Socket</a:t>
            </a:r>
            <a:r>
              <a:rPr lang="en-US" b="0" i="0" u="none" strike="noStrike" kern="1200" cap="none" spc="0" baseline="0" dirty="0">
                <a:solidFill>
                  <a:srgbClr val="000000"/>
                </a:solidFill>
                <a:uFillTx/>
                <a:latin typeface="Aptos" panose="020B0004020202020204" pitchFamily="34" charset="0"/>
              </a:rPr>
              <a:t> / </a:t>
            </a:r>
            <a:r>
              <a:rPr lang="en-US" b="0" i="0" u="none" strike="noStrike" kern="1200" cap="none" spc="0" baseline="0" dirty="0">
                <a:solidFill>
                  <a:srgbClr val="C00000"/>
                </a:solidFill>
                <a:uFillTx/>
                <a:latin typeface="Aptos" panose="020B0004020202020204" pitchFamily="34" charset="0"/>
              </a:rPr>
              <a:t>ServerSocket</a:t>
            </a:r>
            <a:r>
              <a:rPr lang="en-US" b="0" i="0" u="none" strike="noStrike" kern="1200" cap="none" spc="0" baseline="0" dirty="0">
                <a:solidFill>
                  <a:srgbClr val="000000"/>
                </a:solidFill>
                <a:uFillTx/>
                <a:latin typeface="Aptos" panose="020B0004020202020204" pitchFamily="34" charset="0"/>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b="0" i="0" u="none" strike="noStrike" kern="1200" cap="none" spc="0" baseline="0" dirty="0">
              <a:solidFill>
                <a:srgbClr val="000000"/>
              </a:solidFill>
              <a:uFillTx/>
              <a:latin typeface="Aptos" panose="020B0004020202020204" pitchFamily="34" charset="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b="1" i="0" u="none" strike="noStrike" kern="1200" cap="none" spc="0" baseline="0" dirty="0">
                <a:solidFill>
                  <a:srgbClr val="000000"/>
                </a:solidFill>
                <a:uFillTx/>
                <a:latin typeface="Aptos" panose="020B0004020202020204" pitchFamily="34" charset="0"/>
              </a:rPr>
              <a:t>Threads communication (pipes):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b="0" i="0" u="none" strike="noStrike" kern="1200" cap="none" spc="0" baseline="0" dirty="0">
                <a:solidFill>
                  <a:srgbClr val="000000"/>
                </a:solidFill>
                <a:uFillTx/>
                <a:latin typeface="Aptos" panose="020B0004020202020204" pitchFamily="34" charset="0"/>
              </a:rPr>
              <a:t>	• </a:t>
            </a:r>
            <a:r>
              <a:rPr lang="en-US" b="0" i="0" u="none" strike="noStrike" kern="1200" cap="none" spc="0" baseline="0" dirty="0">
                <a:solidFill>
                  <a:srgbClr val="C00000"/>
                </a:solidFill>
                <a:uFillTx/>
                <a:latin typeface="Aptos" panose="020B0004020202020204" pitchFamily="34" charset="0"/>
              </a:rPr>
              <a:t>PipedInputStream</a:t>
            </a:r>
            <a:r>
              <a:rPr lang="en-US" b="0" i="0" u="none" strike="noStrike" kern="1200" cap="none" spc="0" baseline="0" dirty="0">
                <a:solidFill>
                  <a:srgbClr val="000000"/>
                </a:solidFill>
                <a:uFillTx/>
                <a:latin typeface="Aptos" panose="020B0004020202020204" pitchFamily="34" charset="0"/>
              </a:rPr>
              <a:t> / </a:t>
            </a:r>
            <a:r>
              <a:rPr lang="en-US" b="0" i="0" u="none" strike="noStrike" kern="1200" cap="none" spc="0" baseline="0" dirty="0">
                <a:solidFill>
                  <a:srgbClr val="C00000"/>
                </a:solidFill>
                <a:uFillTx/>
                <a:latin typeface="Aptos" panose="020B0004020202020204" pitchFamily="34" charset="0"/>
              </a:rPr>
              <a:t>PipedOutputStream</a:t>
            </a:r>
            <a:endParaRPr lang="-" b="0" i="0" u="none" strike="noStrike" kern="1200" cap="none" spc="0" baseline="0" dirty="0">
              <a:solidFill>
                <a:srgbClr val="C00000"/>
              </a:solidFill>
              <a:uFillTx/>
              <a:latin typeface="Aptos" panose="020B0004020202020204" pitchFamily="34" charset="0"/>
            </a:endParaRPr>
          </a:p>
        </p:txBody>
      </p:sp>
      <p:cxnSp>
        <p:nvCxnSpPr>
          <p:cNvPr id="6" name="Straight Connector 9">
            <a:extLst>
              <a:ext uri="{FF2B5EF4-FFF2-40B4-BE49-F238E27FC236}">
                <a16:creationId xmlns:a16="http://schemas.microsoft.com/office/drawing/2014/main" id="{D4923AEC-C6C5-C4B5-CD97-9F165D8FBEA1}"/>
              </a:ext>
            </a:extLst>
          </p:cNvPr>
          <p:cNvCxnSpPr/>
          <p:nvPr/>
        </p:nvCxnSpPr>
        <p:spPr>
          <a:xfrm>
            <a:off x="4079165" y="2241165"/>
            <a:ext cx="6601081" cy="0"/>
          </a:xfrm>
          <a:prstGeom prst="straightConnector1">
            <a:avLst/>
          </a:prstGeom>
          <a:noFill/>
          <a:ln w="6345" cap="flat">
            <a:solidFill>
              <a:srgbClr val="4472C4"/>
            </a:solidFill>
            <a:prstDash val="solid"/>
            <a:miter/>
          </a:ln>
        </p:spPr>
      </p:cxnSp>
      <p:cxnSp>
        <p:nvCxnSpPr>
          <p:cNvPr id="7" name="Straight Connector 12">
            <a:extLst>
              <a:ext uri="{FF2B5EF4-FFF2-40B4-BE49-F238E27FC236}">
                <a16:creationId xmlns:a16="http://schemas.microsoft.com/office/drawing/2014/main" id="{B2617B71-6A50-413F-99B9-872108596AAA}"/>
              </a:ext>
            </a:extLst>
          </p:cNvPr>
          <p:cNvCxnSpPr/>
          <p:nvPr/>
        </p:nvCxnSpPr>
        <p:spPr>
          <a:xfrm>
            <a:off x="4079165" y="5734591"/>
            <a:ext cx="6585125" cy="0"/>
          </a:xfrm>
          <a:prstGeom prst="straightConnector1">
            <a:avLst/>
          </a:prstGeom>
          <a:noFill/>
          <a:ln w="6345" cap="flat">
            <a:solidFill>
              <a:srgbClr val="4472C4"/>
            </a:solidFill>
            <a:prstDash val="solid"/>
            <a:miter/>
          </a:ln>
        </p:spPr>
      </p:cxnSp>
      <p:sp>
        <p:nvSpPr>
          <p:cNvPr id="9" name="TextBox 10">
            <a:extLst>
              <a:ext uri="{FF2B5EF4-FFF2-40B4-BE49-F238E27FC236}">
                <a16:creationId xmlns:a16="http://schemas.microsoft.com/office/drawing/2014/main" id="{3B5F247D-15B8-4228-D68F-33A4E4A1BCF6}"/>
              </a:ext>
            </a:extLst>
          </p:cNvPr>
          <p:cNvSpPr txBox="1"/>
          <p:nvPr/>
        </p:nvSpPr>
        <p:spPr>
          <a:xfrm>
            <a:off x="3994498" y="1871830"/>
            <a:ext cx="2393350"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E97132"/>
                </a:solidFill>
                <a:uFillTx/>
                <a:latin typeface="Aptos"/>
              </a:rPr>
              <a:t>IO endpoints</a:t>
            </a:r>
            <a:endParaRPr lang="-" sz="1800" b="1" i="0" u="none" strike="noStrike" kern="1200" cap="none" spc="0" baseline="0" dirty="0">
              <a:solidFill>
                <a:srgbClr val="E97132"/>
              </a:solidFill>
              <a:uFillTx/>
              <a:latin typeface="Aptos"/>
            </a:endParaRPr>
          </a:p>
        </p:txBody>
      </p:sp>
      <p:sp>
        <p:nvSpPr>
          <p:cNvPr id="2" name="Rectangle 1">
            <a:extLst>
              <a:ext uri="{FF2B5EF4-FFF2-40B4-BE49-F238E27FC236}">
                <a16:creationId xmlns:a16="http://schemas.microsoft.com/office/drawing/2014/main" id="{8B68EA77-8089-8E79-D3D7-475DBBEFD96B}"/>
              </a:ext>
            </a:extLst>
          </p:cNvPr>
          <p:cNvSpPr/>
          <p:nvPr/>
        </p:nvSpPr>
        <p:spPr>
          <a:xfrm>
            <a:off x="1244184" y="3429000"/>
            <a:ext cx="2431703" cy="369332"/>
          </a:xfrm>
          <a:prstGeom prst="rect">
            <a:avLst/>
          </a:prstGeom>
          <a:noFill/>
          <a:ln w="9528" cap="flat">
            <a:solidFill>
              <a:srgbClr val="C55A11"/>
            </a:solidFill>
            <a:prstDash val="solid"/>
            <a:miter/>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i="0" u="none" strike="noStrike" kern="1200" cap="none" spc="0" baseline="0" dirty="0">
                <a:solidFill>
                  <a:srgbClr val="000000"/>
                </a:solidFill>
                <a:uFillTx/>
                <a:latin typeface="Aptos" panose="020B0004020202020204" pitchFamily="34" charset="0"/>
                <a:cs typeface="Aparajita" panose="02020603050405020304" pitchFamily="18" charset="0"/>
              </a:rPr>
              <a:t>Streaming Data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59">
    <p:spTree>
      <p:nvGrpSpPr>
        <p:cNvPr id="1" name=""/>
        <p:cNvGrpSpPr/>
        <p:nvPr/>
      </p:nvGrpSpPr>
      <p:grpSpPr>
        <a:xfrm>
          <a:off x="0" y="0"/>
          <a:ext cx="0" cy="0"/>
          <a:chOff x="0" y="0"/>
          <a:chExt cx="0" cy="0"/>
        </a:xfrm>
      </p:grpSpPr>
      <p:sp>
        <p:nvSpPr>
          <p:cNvPr id="4" name="TextBox 2">
            <a:extLst>
              <a:ext uri="{FF2B5EF4-FFF2-40B4-BE49-F238E27FC236}">
                <a16:creationId xmlns:a16="http://schemas.microsoft.com/office/drawing/2014/main" id="{C7EC0EBB-F750-B0F6-8149-E64613316CDC}"/>
              </a:ext>
            </a:extLst>
          </p:cNvPr>
          <p:cNvSpPr txBox="1"/>
          <p:nvPr/>
        </p:nvSpPr>
        <p:spPr>
          <a:xfrm>
            <a:off x="4140287" y="2623121"/>
            <a:ext cx="6707371" cy="2031325"/>
          </a:xfrm>
          <a:prstGeom prst="rect">
            <a:avLst/>
          </a:prstGeom>
          <a:noFill/>
          <a:ln w="9528" cap="flat">
            <a:solidFill>
              <a:srgbClr val="002060"/>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b="0" i="0" u="none" strike="noStrike" kern="1200" cap="none" spc="0" baseline="0" dirty="0">
                <a:solidFill>
                  <a:srgbClr val="000000"/>
                </a:solidFill>
                <a:uFillTx/>
                <a:latin typeface="Aptos" panose="020B0004020202020204" pitchFamily="34" charset="0"/>
              </a:rPr>
              <a:t>Three default accessed streams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b="0" i="0" u="none" strike="noStrike" kern="1200" cap="none" spc="0" baseline="0" dirty="0">
              <a:solidFill>
                <a:srgbClr val="C00000"/>
              </a:solidFill>
              <a:uFillTx/>
              <a:latin typeface="Aptos" panose="020B0004020202020204" pitchFamily="34" charset="0"/>
            </a:endParaRP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b="0" i="0" u="none" strike="noStrike" kern="1200" cap="none" spc="0" baseline="0" dirty="0">
                <a:solidFill>
                  <a:srgbClr val="000000"/>
                </a:solidFill>
                <a:uFillTx/>
                <a:latin typeface="Aptos" panose="020B0004020202020204" pitchFamily="34" charset="0"/>
              </a:rPr>
              <a:t>System.in – InputStream</a:t>
            </a: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b="0" i="0" u="none" strike="noStrike" kern="1200" cap="none" spc="0" baseline="0" dirty="0">
              <a:solidFill>
                <a:srgbClr val="000000"/>
              </a:solidFill>
              <a:uFillTx/>
              <a:latin typeface="Aptos" panose="020B0004020202020204" pitchFamily="34" charset="0"/>
            </a:endParaRP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b="0" i="0" u="none" strike="noStrike" kern="1200" cap="none" spc="0" baseline="0" dirty="0">
                <a:solidFill>
                  <a:srgbClr val="000000"/>
                </a:solidFill>
                <a:uFillTx/>
                <a:latin typeface="Aptos" panose="020B0004020202020204" pitchFamily="34" charset="0"/>
              </a:rPr>
              <a:t>System.out - PrintStream (OutputStream) </a:t>
            </a: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b="0" i="0" u="none" strike="noStrike" kern="1200" cap="none" spc="0" baseline="0" dirty="0">
              <a:solidFill>
                <a:srgbClr val="000000"/>
              </a:solidFill>
              <a:uFillTx/>
              <a:latin typeface="Aptos" panose="020B0004020202020204" pitchFamily="34" charset="0"/>
            </a:endParaRP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b="0" i="0" u="none" strike="noStrike" kern="1200" cap="none" spc="0" baseline="0" dirty="0">
                <a:solidFill>
                  <a:srgbClr val="000000"/>
                </a:solidFill>
                <a:uFillTx/>
                <a:latin typeface="Aptos" panose="020B0004020202020204" pitchFamily="34" charset="0"/>
              </a:rPr>
              <a:t>System.err - PrintStream</a:t>
            </a:r>
            <a:endParaRPr lang="-" b="0" i="0" u="none" strike="noStrike" kern="1200" cap="none" spc="0" baseline="0" dirty="0">
              <a:solidFill>
                <a:srgbClr val="C00000"/>
              </a:solidFill>
              <a:uFillTx/>
              <a:latin typeface="Aptos" panose="020B0004020202020204" pitchFamily="34" charset="0"/>
            </a:endParaRPr>
          </a:p>
        </p:txBody>
      </p:sp>
      <p:sp>
        <p:nvSpPr>
          <p:cNvPr id="8" name="Rectangle 7">
            <a:extLst>
              <a:ext uri="{FF2B5EF4-FFF2-40B4-BE49-F238E27FC236}">
                <a16:creationId xmlns:a16="http://schemas.microsoft.com/office/drawing/2014/main" id="{228BD521-F574-E94F-977B-9A47F272E96C}"/>
              </a:ext>
            </a:extLst>
          </p:cNvPr>
          <p:cNvSpPr/>
          <p:nvPr/>
        </p:nvSpPr>
        <p:spPr>
          <a:xfrm>
            <a:off x="1244184" y="3429000"/>
            <a:ext cx="2431703" cy="369332"/>
          </a:xfrm>
          <a:prstGeom prst="rect">
            <a:avLst/>
          </a:prstGeom>
          <a:noFill/>
          <a:ln w="9528" cap="flat">
            <a:solidFill>
              <a:srgbClr val="C55A11"/>
            </a:solidFill>
            <a:prstDash val="solid"/>
            <a:miter/>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i="0" u="none" strike="noStrike" kern="1200" cap="none" spc="0" baseline="0" dirty="0">
                <a:solidFill>
                  <a:srgbClr val="000000"/>
                </a:solidFill>
                <a:uFillTx/>
                <a:latin typeface="Aptos" panose="020B0004020202020204" pitchFamily="34" charset="0"/>
                <a:cs typeface="Aparajita" panose="02020603050405020304" pitchFamily="18" charset="0"/>
              </a:rPr>
              <a:t>Streaming Data</a:t>
            </a:r>
          </a:p>
        </p:txBody>
      </p:sp>
      <p:cxnSp>
        <p:nvCxnSpPr>
          <p:cNvPr id="10" name="Straight Connector 9">
            <a:extLst>
              <a:ext uri="{FF2B5EF4-FFF2-40B4-BE49-F238E27FC236}">
                <a16:creationId xmlns:a16="http://schemas.microsoft.com/office/drawing/2014/main" id="{F466A462-C593-E8EF-84AF-CD7B4595CB08}"/>
              </a:ext>
            </a:extLst>
          </p:cNvPr>
          <p:cNvCxnSpPr/>
          <p:nvPr/>
        </p:nvCxnSpPr>
        <p:spPr>
          <a:xfrm>
            <a:off x="4079165" y="2253794"/>
            <a:ext cx="6601081" cy="0"/>
          </a:xfrm>
          <a:prstGeom prst="straightConnector1">
            <a:avLst/>
          </a:prstGeom>
          <a:noFill/>
          <a:ln w="6345" cap="flat">
            <a:solidFill>
              <a:srgbClr val="4472C4"/>
            </a:solidFill>
            <a:prstDash val="solid"/>
            <a:miter/>
          </a:ln>
        </p:spPr>
      </p:cxnSp>
      <p:cxnSp>
        <p:nvCxnSpPr>
          <p:cNvPr id="11" name="Straight Connector 12">
            <a:extLst>
              <a:ext uri="{FF2B5EF4-FFF2-40B4-BE49-F238E27FC236}">
                <a16:creationId xmlns:a16="http://schemas.microsoft.com/office/drawing/2014/main" id="{39AF0C6B-7B72-84A7-DD2F-E2A0C25846CA}"/>
              </a:ext>
            </a:extLst>
          </p:cNvPr>
          <p:cNvCxnSpPr/>
          <p:nvPr/>
        </p:nvCxnSpPr>
        <p:spPr>
          <a:xfrm>
            <a:off x="4201409" y="5116523"/>
            <a:ext cx="6585125" cy="0"/>
          </a:xfrm>
          <a:prstGeom prst="straightConnector1">
            <a:avLst/>
          </a:prstGeom>
          <a:noFill/>
          <a:ln w="6345" cap="flat">
            <a:solidFill>
              <a:srgbClr val="4472C4"/>
            </a:solidFill>
            <a:prstDash val="solid"/>
            <a:miter/>
          </a:ln>
        </p:spPr>
      </p:cxnSp>
      <p:sp>
        <p:nvSpPr>
          <p:cNvPr id="12" name="TextBox 10">
            <a:extLst>
              <a:ext uri="{FF2B5EF4-FFF2-40B4-BE49-F238E27FC236}">
                <a16:creationId xmlns:a16="http://schemas.microsoft.com/office/drawing/2014/main" id="{92876213-AFF0-D902-1A91-0A6C51BC0F92}"/>
              </a:ext>
            </a:extLst>
          </p:cNvPr>
          <p:cNvSpPr txBox="1"/>
          <p:nvPr/>
        </p:nvSpPr>
        <p:spPr>
          <a:xfrm>
            <a:off x="4079165" y="1884468"/>
            <a:ext cx="2393350"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E97132"/>
                </a:solidFill>
                <a:uFillTx/>
                <a:latin typeface="Aptos"/>
              </a:rPr>
              <a:t>Streams</a:t>
            </a:r>
            <a:endParaRPr lang="-" sz="1800" b="1" i="0" u="none" strike="noStrike" kern="1200" cap="none" spc="0" baseline="0" dirty="0">
              <a:solidFill>
                <a:srgbClr val="E97132"/>
              </a:solidFill>
              <a:uFillTx/>
              <a:latin typeface="Apto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56">
    <p:spTree>
      <p:nvGrpSpPr>
        <p:cNvPr id="1" name=""/>
        <p:cNvGrpSpPr/>
        <p:nvPr/>
      </p:nvGrpSpPr>
      <p:grpSpPr>
        <a:xfrm>
          <a:off x="0" y="0"/>
          <a:ext cx="0" cy="0"/>
          <a:chOff x="0" y="0"/>
          <a:chExt cx="0" cy="0"/>
        </a:xfrm>
      </p:grpSpPr>
      <p:sp>
        <p:nvSpPr>
          <p:cNvPr id="4" name="TextBox 2">
            <a:extLst>
              <a:ext uri="{FF2B5EF4-FFF2-40B4-BE49-F238E27FC236}">
                <a16:creationId xmlns:a16="http://schemas.microsoft.com/office/drawing/2014/main" id="{5E641FFA-F543-1FE6-4FF3-29AB613F27FE}"/>
              </a:ext>
            </a:extLst>
          </p:cNvPr>
          <p:cNvSpPr txBox="1"/>
          <p:nvPr/>
        </p:nvSpPr>
        <p:spPr>
          <a:xfrm>
            <a:off x="4111603" y="2634569"/>
            <a:ext cx="6568644" cy="400110"/>
          </a:xfrm>
          <a:prstGeom prst="rect">
            <a:avLst/>
          </a:prstGeom>
          <a:noFill/>
          <a:ln w="9528" cap="flat">
            <a:solidFill>
              <a:srgbClr val="002060"/>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i="0" u="none" strike="noStrike" kern="1200" cap="none" spc="0" baseline="0" dirty="0">
                <a:solidFill>
                  <a:srgbClr val="000000"/>
                </a:solidFill>
                <a:uFillTx/>
                <a:latin typeface="Aptos" panose="020B0004020202020204" pitchFamily="34" charset="0"/>
              </a:rPr>
              <a:t>Basic input and output stream functionality</a:t>
            </a:r>
          </a:p>
        </p:txBody>
      </p:sp>
      <p:pic>
        <p:nvPicPr>
          <p:cNvPr id="5" name="Picture 7">
            <a:extLst>
              <a:ext uri="{FF2B5EF4-FFF2-40B4-BE49-F238E27FC236}">
                <a16:creationId xmlns:a16="http://schemas.microsoft.com/office/drawing/2014/main" id="{37E315F7-F30C-E485-5034-CE96AAF39656}"/>
              </a:ext>
            </a:extLst>
          </p:cNvPr>
          <p:cNvPicPr>
            <a:picLocks noChangeAspect="1"/>
          </p:cNvPicPr>
          <p:nvPr/>
        </p:nvPicPr>
        <p:blipFill>
          <a:blip r:embed="rId3"/>
          <a:stretch>
            <a:fillRect/>
          </a:stretch>
        </p:blipFill>
        <p:spPr>
          <a:xfrm>
            <a:off x="4111603" y="3823322"/>
            <a:ext cx="6566013" cy="2307830"/>
          </a:xfrm>
          <a:prstGeom prst="rect">
            <a:avLst/>
          </a:prstGeom>
          <a:solidFill>
            <a:srgbClr val="FFFFFF">
              <a:alpha val="96000"/>
            </a:srgbClr>
          </a:solidFill>
          <a:ln w="9528" cap="flat">
            <a:solidFill>
              <a:srgbClr val="002060"/>
            </a:solidFill>
            <a:prstDash val="solid"/>
            <a:miter/>
          </a:ln>
        </p:spPr>
      </p:pic>
      <p:cxnSp>
        <p:nvCxnSpPr>
          <p:cNvPr id="8" name="Straight Connector 9">
            <a:extLst>
              <a:ext uri="{FF2B5EF4-FFF2-40B4-BE49-F238E27FC236}">
                <a16:creationId xmlns:a16="http://schemas.microsoft.com/office/drawing/2014/main" id="{CC963335-7033-858E-BB6D-01E4C08628C7}"/>
              </a:ext>
            </a:extLst>
          </p:cNvPr>
          <p:cNvCxnSpPr/>
          <p:nvPr/>
        </p:nvCxnSpPr>
        <p:spPr>
          <a:xfrm>
            <a:off x="4079165" y="2253794"/>
            <a:ext cx="6601081" cy="0"/>
          </a:xfrm>
          <a:prstGeom prst="straightConnector1">
            <a:avLst/>
          </a:prstGeom>
          <a:noFill/>
          <a:ln w="6345" cap="flat">
            <a:solidFill>
              <a:srgbClr val="4472C4"/>
            </a:solidFill>
            <a:prstDash val="solid"/>
            <a:miter/>
          </a:ln>
        </p:spPr>
      </p:cxnSp>
      <p:cxnSp>
        <p:nvCxnSpPr>
          <p:cNvPr id="9" name="Straight Connector 12">
            <a:extLst>
              <a:ext uri="{FF2B5EF4-FFF2-40B4-BE49-F238E27FC236}">
                <a16:creationId xmlns:a16="http://schemas.microsoft.com/office/drawing/2014/main" id="{DD99D774-05DB-9FC0-048C-215B71A87B59}"/>
              </a:ext>
            </a:extLst>
          </p:cNvPr>
          <p:cNvCxnSpPr/>
          <p:nvPr/>
        </p:nvCxnSpPr>
        <p:spPr>
          <a:xfrm>
            <a:off x="4201411" y="6489506"/>
            <a:ext cx="6585125" cy="0"/>
          </a:xfrm>
          <a:prstGeom prst="straightConnector1">
            <a:avLst/>
          </a:prstGeom>
          <a:noFill/>
          <a:ln w="6345" cap="flat">
            <a:solidFill>
              <a:srgbClr val="4472C4"/>
            </a:solidFill>
            <a:prstDash val="solid"/>
            <a:miter/>
          </a:ln>
        </p:spPr>
      </p:cxnSp>
      <p:sp>
        <p:nvSpPr>
          <p:cNvPr id="10" name="TextBox 10">
            <a:extLst>
              <a:ext uri="{FF2B5EF4-FFF2-40B4-BE49-F238E27FC236}">
                <a16:creationId xmlns:a16="http://schemas.microsoft.com/office/drawing/2014/main" id="{0156404D-E0E4-F8CB-CE6A-F6938D80AC74}"/>
              </a:ext>
            </a:extLst>
          </p:cNvPr>
          <p:cNvSpPr txBox="1"/>
          <p:nvPr/>
        </p:nvSpPr>
        <p:spPr>
          <a:xfrm>
            <a:off x="4079165" y="1884468"/>
            <a:ext cx="2393350"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E97132"/>
                </a:solidFill>
                <a:uFillTx/>
                <a:latin typeface="Aptos"/>
              </a:rPr>
              <a:t>IO Stream Func</a:t>
            </a:r>
            <a:endParaRPr lang="-" sz="1800" b="1" i="0" u="none" strike="noStrike" kern="1200" cap="none" spc="0" baseline="0" dirty="0">
              <a:solidFill>
                <a:srgbClr val="E97132"/>
              </a:solidFill>
              <a:uFillTx/>
              <a:latin typeface="Aptos"/>
            </a:endParaRPr>
          </a:p>
        </p:txBody>
      </p:sp>
      <p:sp>
        <p:nvSpPr>
          <p:cNvPr id="2" name="Rectangle 1">
            <a:extLst>
              <a:ext uri="{FF2B5EF4-FFF2-40B4-BE49-F238E27FC236}">
                <a16:creationId xmlns:a16="http://schemas.microsoft.com/office/drawing/2014/main" id="{52958099-06DD-499D-CE81-DFA73430C505}"/>
              </a:ext>
            </a:extLst>
          </p:cNvPr>
          <p:cNvSpPr/>
          <p:nvPr/>
        </p:nvSpPr>
        <p:spPr>
          <a:xfrm>
            <a:off x="1244184" y="3429000"/>
            <a:ext cx="2431703" cy="369332"/>
          </a:xfrm>
          <a:prstGeom prst="rect">
            <a:avLst/>
          </a:prstGeom>
          <a:noFill/>
          <a:ln w="9528" cap="flat">
            <a:solidFill>
              <a:srgbClr val="C55A11"/>
            </a:solidFill>
            <a:prstDash val="solid"/>
            <a:miter/>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i="0" u="none" strike="noStrike" kern="1200" cap="none" spc="0" baseline="0" dirty="0">
                <a:solidFill>
                  <a:srgbClr val="000000"/>
                </a:solidFill>
                <a:uFillTx/>
                <a:latin typeface="Aptos" panose="020B0004020202020204" pitchFamily="34" charset="0"/>
                <a:cs typeface="Aparajita" panose="02020603050405020304" pitchFamily="18" charset="0"/>
              </a:rPr>
              <a:t>Streaming Data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163">
    <p:bg>
      <p:bgPr>
        <a:solidFill>
          <a:srgbClr val="FFFFFF"/>
        </a:solidFill>
        <a:effectLst/>
      </p:bgPr>
    </p:bg>
    <p:spTree>
      <p:nvGrpSpPr>
        <p:cNvPr id="1" name=""/>
        <p:cNvGrpSpPr/>
        <p:nvPr/>
      </p:nvGrpSpPr>
      <p:grpSpPr>
        <a:xfrm>
          <a:off x="0" y="0"/>
          <a:ext cx="0" cy="0"/>
          <a:chOff x="0" y="0"/>
          <a:chExt cx="0" cy="0"/>
        </a:xfrm>
      </p:grpSpPr>
      <p:sp>
        <p:nvSpPr>
          <p:cNvPr id="5" name="TextBox 3">
            <a:extLst>
              <a:ext uri="{FF2B5EF4-FFF2-40B4-BE49-F238E27FC236}">
                <a16:creationId xmlns:a16="http://schemas.microsoft.com/office/drawing/2014/main" id="{71D3ED2F-1B58-BB5F-300D-063743834EB8}"/>
              </a:ext>
            </a:extLst>
          </p:cNvPr>
          <p:cNvSpPr txBox="1"/>
          <p:nvPr/>
        </p:nvSpPr>
        <p:spPr>
          <a:xfrm>
            <a:off x="4201411" y="2907776"/>
            <a:ext cx="3664295" cy="2862322"/>
          </a:xfrm>
          <a:prstGeom prst="rect">
            <a:avLst/>
          </a:prstGeom>
          <a:noFill/>
          <a:ln w="9528" cap="flat">
            <a:solidFill>
              <a:srgbClr val="002060"/>
            </a:solidFill>
            <a:prstDash val="solid"/>
            <a:miter/>
          </a:ln>
        </p:spPr>
        <p:txBody>
          <a:bodyPr vert="horz" wrap="square" lIns="91440" tIns="45720" rIns="91440" bIns="45720" anchor="t" anchorCtr="0" compatLnSpc="1">
            <a:spAutoFit/>
          </a:bodyPr>
          <a:lstStyle/>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b="0" i="0" u="none" strike="noStrike" kern="1200" cap="none" spc="0" baseline="0" dirty="0">
                <a:solidFill>
                  <a:srgbClr val="000000"/>
                </a:solidFill>
                <a:uFillTx/>
                <a:latin typeface="Aptos" panose="020B0004020202020204" pitchFamily="34" charset="0"/>
              </a:rPr>
              <a:t>int available()</a:t>
            </a: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b="0" i="0" u="none" strike="noStrike" kern="1200" cap="none" spc="0" baseline="0" dirty="0">
              <a:solidFill>
                <a:srgbClr val="000000"/>
              </a:solidFill>
              <a:uFillTx/>
              <a:latin typeface="Aptos" panose="020B0004020202020204" pitchFamily="34" charset="0"/>
            </a:endParaRP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b="0" i="0" u="none" strike="noStrike" kern="1200" cap="none" spc="0" baseline="0" dirty="0">
                <a:solidFill>
                  <a:srgbClr val="000000"/>
                </a:solidFill>
                <a:uFillTx/>
                <a:latin typeface="Aptos" panose="020B0004020202020204" pitchFamily="34" charset="0"/>
              </a:rPr>
              <a:t>int read()</a:t>
            </a: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b="0" i="0" u="none" strike="noStrike" kern="1200" cap="none" spc="0" baseline="0" dirty="0">
              <a:solidFill>
                <a:srgbClr val="000000"/>
              </a:solidFill>
              <a:uFillTx/>
              <a:latin typeface="Aptos" panose="020B0004020202020204" pitchFamily="34" charset="0"/>
            </a:endParaRP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b="0" i="0" u="none" strike="noStrike" kern="1200" cap="none" spc="0" baseline="0" dirty="0">
                <a:solidFill>
                  <a:srgbClr val="000000"/>
                </a:solidFill>
                <a:uFillTx/>
                <a:latin typeface="Aptos" panose="020B0004020202020204" pitchFamily="34" charset="0"/>
              </a:rPr>
              <a:t>int read(byte[] b)</a:t>
            </a: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b="0" i="0" u="none" strike="noStrike" kern="1200" cap="none" spc="0" baseline="0" dirty="0">
              <a:solidFill>
                <a:srgbClr val="000000"/>
              </a:solidFill>
              <a:uFillTx/>
              <a:latin typeface="Aptos" panose="020B0004020202020204" pitchFamily="34" charset="0"/>
            </a:endParaRP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b="0" i="0" u="none" strike="noStrike" kern="1200" cap="none" spc="0" baseline="0" dirty="0">
                <a:solidFill>
                  <a:srgbClr val="000000"/>
                </a:solidFill>
                <a:uFillTx/>
                <a:latin typeface="Aptos" panose="020B0004020202020204" pitchFamily="34" charset="0"/>
              </a:rPr>
              <a:t>int read(byte[] b, int off, int len)</a:t>
            </a: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b="0" i="0" u="none" strike="noStrike" kern="1200" cap="none" spc="0" baseline="0" dirty="0">
              <a:solidFill>
                <a:srgbClr val="000000"/>
              </a:solidFill>
              <a:uFillTx/>
              <a:latin typeface="Aptos" panose="020B0004020202020204" pitchFamily="34" charset="0"/>
            </a:endParaRP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b="0" i="0" u="none" strike="noStrike" kern="1200" cap="none" spc="0" baseline="0" dirty="0">
                <a:solidFill>
                  <a:srgbClr val="000000"/>
                </a:solidFill>
                <a:uFillTx/>
                <a:latin typeface="Aptos" panose="020B0004020202020204" pitchFamily="34" charset="0"/>
              </a:rPr>
              <a:t>long skip(long n) </a:t>
            </a: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b="0" i="0" u="none" strike="noStrike" kern="1200" cap="none" spc="0" baseline="0" dirty="0">
              <a:solidFill>
                <a:srgbClr val="000000"/>
              </a:solidFill>
              <a:uFillTx/>
              <a:latin typeface="Aptos" panose="020B0004020202020204" pitchFamily="34" charset="0"/>
            </a:endParaRPr>
          </a:p>
        </p:txBody>
      </p:sp>
      <p:cxnSp>
        <p:nvCxnSpPr>
          <p:cNvPr id="7" name="Straight Connector 9">
            <a:extLst>
              <a:ext uri="{FF2B5EF4-FFF2-40B4-BE49-F238E27FC236}">
                <a16:creationId xmlns:a16="http://schemas.microsoft.com/office/drawing/2014/main" id="{24097B1C-F511-5EF5-AEA2-5C1EAE92ED70}"/>
              </a:ext>
            </a:extLst>
          </p:cNvPr>
          <p:cNvCxnSpPr/>
          <p:nvPr/>
        </p:nvCxnSpPr>
        <p:spPr>
          <a:xfrm>
            <a:off x="4060504" y="2257926"/>
            <a:ext cx="6601081" cy="0"/>
          </a:xfrm>
          <a:prstGeom prst="straightConnector1">
            <a:avLst/>
          </a:prstGeom>
          <a:noFill/>
          <a:ln w="6345" cap="flat">
            <a:solidFill>
              <a:srgbClr val="4472C4"/>
            </a:solidFill>
            <a:prstDash val="solid"/>
            <a:miter/>
          </a:ln>
        </p:spPr>
      </p:cxnSp>
      <p:cxnSp>
        <p:nvCxnSpPr>
          <p:cNvPr id="8" name="Straight Connector 12">
            <a:extLst>
              <a:ext uri="{FF2B5EF4-FFF2-40B4-BE49-F238E27FC236}">
                <a16:creationId xmlns:a16="http://schemas.microsoft.com/office/drawing/2014/main" id="{8D9E709A-F1B1-108B-B936-7A318A4D25F3}"/>
              </a:ext>
            </a:extLst>
          </p:cNvPr>
          <p:cNvCxnSpPr/>
          <p:nvPr/>
        </p:nvCxnSpPr>
        <p:spPr>
          <a:xfrm>
            <a:off x="4285387" y="6162934"/>
            <a:ext cx="6585125" cy="0"/>
          </a:xfrm>
          <a:prstGeom prst="straightConnector1">
            <a:avLst/>
          </a:prstGeom>
          <a:noFill/>
          <a:ln w="6345" cap="flat">
            <a:solidFill>
              <a:srgbClr val="4472C4"/>
            </a:solidFill>
            <a:prstDash val="solid"/>
            <a:miter/>
          </a:ln>
        </p:spPr>
      </p:cxnSp>
      <p:sp>
        <p:nvSpPr>
          <p:cNvPr id="10" name="TextBox 10">
            <a:extLst>
              <a:ext uri="{FF2B5EF4-FFF2-40B4-BE49-F238E27FC236}">
                <a16:creationId xmlns:a16="http://schemas.microsoft.com/office/drawing/2014/main" id="{B12725CF-A50D-7D37-6A52-4B5B97D6CF3B}"/>
              </a:ext>
            </a:extLst>
          </p:cNvPr>
          <p:cNvSpPr txBox="1"/>
          <p:nvPr/>
        </p:nvSpPr>
        <p:spPr>
          <a:xfrm>
            <a:off x="3948536" y="1930564"/>
            <a:ext cx="2769504" cy="369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E97132"/>
                </a:solidFill>
                <a:uFillTx/>
                <a:latin typeface="Aptos"/>
              </a:rPr>
              <a:t>InputStream methods</a:t>
            </a:r>
            <a:endParaRPr lang="-" sz="1800" b="1" i="0" u="none" strike="noStrike" kern="1200" cap="none" spc="0" baseline="0" dirty="0">
              <a:solidFill>
                <a:srgbClr val="E97132"/>
              </a:solidFill>
              <a:uFillTx/>
              <a:latin typeface="Aptos"/>
            </a:endParaRPr>
          </a:p>
        </p:txBody>
      </p:sp>
      <p:sp>
        <p:nvSpPr>
          <p:cNvPr id="3" name="TextBox 2">
            <a:extLst>
              <a:ext uri="{FF2B5EF4-FFF2-40B4-BE49-F238E27FC236}">
                <a16:creationId xmlns:a16="http://schemas.microsoft.com/office/drawing/2014/main" id="{9F19BB44-1261-6DD3-F905-74F78D292A88}"/>
              </a:ext>
            </a:extLst>
          </p:cNvPr>
          <p:cNvSpPr txBox="1"/>
          <p:nvPr/>
        </p:nvSpPr>
        <p:spPr>
          <a:xfrm>
            <a:off x="8103015" y="2915848"/>
            <a:ext cx="3364307" cy="2031325"/>
          </a:xfrm>
          <a:prstGeom prst="rect">
            <a:avLst/>
          </a:prstGeom>
          <a:noFill/>
          <a:ln>
            <a:solidFill>
              <a:schemeClr val="tx1"/>
            </a:solidFill>
          </a:ln>
        </p:spPr>
        <p:txBody>
          <a:bodyPr wrap="square">
            <a:spAutoFit/>
          </a:bodyPr>
          <a:lstStyle/>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b="0" i="0" u="none" strike="noStrike" kern="1200" cap="none" spc="0" baseline="0" dirty="0">
                <a:solidFill>
                  <a:srgbClr val="000000"/>
                </a:solidFill>
                <a:uFillTx/>
                <a:latin typeface="Aptos" panose="020B0004020202020204" pitchFamily="34" charset="0"/>
              </a:rPr>
              <a:t>void close()</a:t>
            </a: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b="0" i="0" u="none" strike="noStrike" kern="1200" cap="none" spc="0" baseline="0" dirty="0">
              <a:solidFill>
                <a:srgbClr val="000000"/>
              </a:solidFill>
              <a:uFillTx/>
              <a:latin typeface="Aptos" panose="020B0004020202020204" pitchFamily="34" charset="0"/>
            </a:endParaRP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b="0" i="0" u="none" strike="noStrike" kern="1200" cap="none" spc="0" baseline="0" dirty="0">
                <a:solidFill>
                  <a:srgbClr val="000000"/>
                </a:solidFill>
                <a:uFillTx/>
                <a:latin typeface="Aptos" panose="020B0004020202020204" pitchFamily="34" charset="0"/>
              </a:rPr>
              <a:t>void mark(int readlimit)</a:t>
            </a: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b="0" i="0" u="none" strike="noStrike" kern="1200" cap="none" spc="0" baseline="0" dirty="0">
              <a:solidFill>
                <a:srgbClr val="000000"/>
              </a:solidFill>
              <a:uFillTx/>
              <a:latin typeface="Aptos" panose="020B0004020202020204" pitchFamily="34" charset="0"/>
            </a:endParaRP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b="0" i="0" u="none" strike="noStrike" kern="1200" cap="none" spc="0" baseline="0" dirty="0">
                <a:solidFill>
                  <a:srgbClr val="000000"/>
                </a:solidFill>
                <a:uFillTx/>
                <a:latin typeface="Aptos" panose="020B0004020202020204" pitchFamily="34" charset="0"/>
              </a:rPr>
              <a:t>boolean markSupported()</a:t>
            </a: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b="0" i="0" u="none" strike="noStrike" kern="1200" cap="none" spc="0" baseline="0" dirty="0">
              <a:solidFill>
                <a:srgbClr val="000000"/>
              </a:solidFill>
              <a:uFillTx/>
              <a:latin typeface="Aptos" panose="020B0004020202020204" pitchFamily="34" charset="0"/>
            </a:endParaRP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b="0" i="0" u="none" strike="noStrike" kern="1200" cap="none" spc="0" baseline="0" dirty="0">
                <a:solidFill>
                  <a:srgbClr val="000000"/>
                </a:solidFill>
                <a:uFillTx/>
                <a:latin typeface="Aptos" panose="020B0004020202020204" pitchFamily="34" charset="0"/>
              </a:rPr>
              <a:t>void reset()</a:t>
            </a:r>
            <a:endParaRPr lang="-" b="0" i="0" u="none" strike="noStrike" kern="1200" cap="none" spc="0" baseline="0" dirty="0">
              <a:solidFill>
                <a:srgbClr val="000000"/>
              </a:solidFill>
              <a:uFillTx/>
              <a:latin typeface="Aptos" panose="020B0004020202020204" pitchFamily="34" charset="0"/>
            </a:endParaRPr>
          </a:p>
        </p:txBody>
      </p:sp>
      <p:sp>
        <p:nvSpPr>
          <p:cNvPr id="4" name="Rectangle 3">
            <a:extLst>
              <a:ext uri="{FF2B5EF4-FFF2-40B4-BE49-F238E27FC236}">
                <a16:creationId xmlns:a16="http://schemas.microsoft.com/office/drawing/2014/main" id="{D5CAB99F-F0B3-F7EC-F3A9-B1BE1CD1CF8A}"/>
              </a:ext>
            </a:extLst>
          </p:cNvPr>
          <p:cNvSpPr/>
          <p:nvPr/>
        </p:nvSpPr>
        <p:spPr>
          <a:xfrm>
            <a:off x="1244184" y="3429000"/>
            <a:ext cx="2431703" cy="369332"/>
          </a:xfrm>
          <a:prstGeom prst="rect">
            <a:avLst/>
          </a:prstGeom>
          <a:noFill/>
          <a:ln w="9528" cap="flat">
            <a:solidFill>
              <a:srgbClr val="C55A11"/>
            </a:solidFill>
            <a:prstDash val="solid"/>
            <a:miter/>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i="0" u="none" strike="noStrike" kern="1200" cap="none" spc="0" baseline="0" dirty="0">
                <a:solidFill>
                  <a:srgbClr val="000000"/>
                </a:solidFill>
                <a:uFillTx/>
                <a:latin typeface="Aptos" panose="020B0004020202020204" pitchFamily="34" charset="0"/>
                <a:cs typeface="Aparajita" panose="02020603050405020304" pitchFamily="18" charset="0"/>
              </a:rPr>
              <a:t>Streaming Data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164">
    <p:spTree>
      <p:nvGrpSpPr>
        <p:cNvPr id="1" name=""/>
        <p:cNvGrpSpPr/>
        <p:nvPr/>
      </p:nvGrpSpPr>
      <p:grpSpPr>
        <a:xfrm>
          <a:off x="0" y="0"/>
          <a:ext cx="0" cy="0"/>
          <a:chOff x="0" y="0"/>
          <a:chExt cx="0" cy="0"/>
        </a:xfrm>
      </p:grpSpPr>
      <p:sp>
        <p:nvSpPr>
          <p:cNvPr id="5" name="TextBox 3">
            <a:extLst>
              <a:ext uri="{FF2B5EF4-FFF2-40B4-BE49-F238E27FC236}">
                <a16:creationId xmlns:a16="http://schemas.microsoft.com/office/drawing/2014/main" id="{0E390FCE-7E65-ACE8-4E12-AEB07D222B74}"/>
              </a:ext>
            </a:extLst>
          </p:cNvPr>
          <p:cNvSpPr txBox="1"/>
          <p:nvPr/>
        </p:nvSpPr>
        <p:spPr>
          <a:xfrm>
            <a:off x="4079165" y="2508987"/>
            <a:ext cx="6391715" cy="2862322"/>
          </a:xfrm>
          <a:prstGeom prst="rect">
            <a:avLst/>
          </a:prstGeom>
          <a:noFill/>
          <a:ln w="9528" cap="flat">
            <a:solidFill>
              <a:srgbClr val="002060"/>
            </a:solidFill>
            <a:prstDash val="solid"/>
            <a:miter/>
          </a:ln>
        </p:spPr>
        <p:txBody>
          <a:bodyPr vert="horz" wrap="square" lIns="91440" tIns="45720" rIns="91440" bIns="45720" anchor="t" anchorCtr="0" compatLnSpc="1">
            <a:spAutoFit/>
          </a:bodyPr>
          <a:lstStyle/>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Aptos" panose="020B0004020202020204" pitchFamily="34" charset="0"/>
              </a:rPr>
              <a:t>void write(byte[] b)</a:t>
            </a: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000" b="0" i="0" u="none" strike="noStrike" kern="1200" cap="none" spc="0" baseline="0" dirty="0">
              <a:solidFill>
                <a:srgbClr val="000000"/>
              </a:solidFill>
              <a:uFillTx/>
              <a:latin typeface="Aptos" panose="020B0004020202020204" pitchFamily="34" charset="0"/>
            </a:endParaRP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Aptos" panose="020B0004020202020204" pitchFamily="34" charset="0"/>
              </a:rPr>
              <a:t>void write(byte[] b, int off, int len)</a:t>
            </a: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000" b="0" i="0" u="none" strike="noStrike" kern="1200" cap="none" spc="0" baseline="0" dirty="0">
              <a:solidFill>
                <a:srgbClr val="000000"/>
              </a:solidFill>
              <a:uFillTx/>
              <a:latin typeface="Aptos" panose="020B0004020202020204" pitchFamily="34" charset="0"/>
            </a:endParaRP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Aptos" panose="020B0004020202020204" pitchFamily="34" charset="0"/>
              </a:rPr>
              <a:t>void write(int b)</a:t>
            </a: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000" b="0" i="0" u="none" strike="noStrike" kern="1200" cap="none" spc="0" baseline="0" dirty="0">
              <a:solidFill>
                <a:srgbClr val="000000"/>
              </a:solidFill>
              <a:uFillTx/>
              <a:latin typeface="Aptos" panose="020B0004020202020204" pitchFamily="34" charset="0"/>
            </a:endParaRP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Aptos" panose="020B0004020202020204" pitchFamily="34" charset="0"/>
              </a:rPr>
              <a:t>void flush()</a:t>
            </a: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000" b="0" i="0" u="none" strike="noStrike" kern="1200" cap="none" spc="0" baseline="0" dirty="0">
              <a:solidFill>
                <a:srgbClr val="000000"/>
              </a:solidFill>
              <a:uFillTx/>
              <a:latin typeface="Aptos" panose="020B0004020202020204" pitchFamily="34" charset="0"/>
            </a:endParaRP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Aptos" panose="020B0004020202020204" pitchFamily="34" charset="0"/>
              </a:rPr>
              <a:t>void close() </a:t>
            </a:r>
            <a:endParaRPr lang="-" sz="2000" b="0" i="0" u="none" strike="noStrike" kern="1200" cap="none" spc="0" baseline="0" dirty="0">
              <a:solidFill>
                <a:srgbClr val="000000"/>
              </a:solidFill>
              <a:uFillTx/>
              <a:latin typeface="Aptos" panose="020B0004020202020204" pitchFamily="34" charset="0"/>
            </a:endParaRPr>
          </a:p>
        </p:txBody>
      </p:sp>
      <p:cxnSp>
        <p:nvCxnSpPr>
          <p:cNvPr id="12" name="Straight Connector 9">
            <a:extLst>
              <a:ext uri="{FF2B5EF4-FFF2-40B4-BE49-F238E27FC236}">
                <a16:creationId xmlns:a16="http://schemas.microsoft.com/office/drawing/2014/main" id="{23B9D8DC-640F-C0DA-AFE8-AC62A59FED3F}"/>
              </a:ext>
            </a:extLst>
          </p:cNvPr>
          <p:cNvCxnSpPr/>
          <p:nvPr/>
        </p:nvCxnSpPr>
        <p:spPr>
          <a:xfrm>
            <a:off x="4079165" y="2253794"/>
            <a:ext cx="6601081" cy="0"/>
          </a:xfrm>
          <a:prstGeom prst="straightConnector1">
            <a:avLst/>
          </a:prstGeom>
          <a:noFill/>
          <a:ln w="6345" cap="flat">
            <a:solidFill>
              <a:srgbClr val="4472C4"/>
            </a:solidFill>
            <a:prstDash val="solid"/>
            <a:miter/>
          </a:ln>
        </p:spPr>
      </p:cxnSp>
      <p:cxnSp>
        <p:nvCxnSpPr>
          <p:cNvPr id="13" name="Straight Connector 12">
            <a:extLst>
              <a:ext uri="{FF2B5EF4-FFF2-40B4-BE49-F238E27FC236}">
                <a16:creationId xmlns:a16="http://schemas.microsoft.com/office/drawing/2014/main" id="{8363C33F-BC82-135E-48C3-6FD6924E0B73}"/>
              </a:ext>
            </a:extLst>
          </p:cNvPr>
          <p:cNvCxnSpPr/>
          <p:nvPr/>
        </p:nvCxnSpPr>
        <p:spPr>
          <a:xfrm>
            <a:off x="4095121" y="5780379"/>
            <a:ext cx="6585125" cy="0"/>
          </a:xfrm>
          <a:prstGeom prst="straightConnector1">
            <a:avLst/>
          </a:prstGeom>
          <a:noFill/>
          <a:ln w="6345" cap="flat">
            <a:solidFill>
              <a:srgbClr val="4472C4"/>
            </a:solidFill>
            <a:prstDash val="solid"/>
            <a:miter/>
          </a:ln>
        </p:spPr>
      </p:cxnSp>
      <p:sp>
        <p:nvSpPr>
          <p:cNvPr id="14" name="TextBox 10">
            <a:extLst>
              <a:ext uri="{FF2B5EF4-FFF2-40B4-BE49-F238E27FC236}">
                <a16:creationId xmlns:a16="http://schemas.microsoft.com/office/drawing/2014/main" id="{144568BE-2191-3D90-D18D-985BC2519EE2}"/>
              </a:ext>
            </a:extLst>
          </p:cNvPr>
          <p:cNvSpPr txBox="1"/>
          <p:nvPr/>
        </p:nvSpPr>
        <p:spPr>
          <a:xfrm>
            <a:off x="4013850" y="1884462"/>
            <a:ext cx="2750843" cy="369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E97132"/>
                </a:solidFill>
                <a:uFillTx/>
                <a:latin typeface="Aptos"/>
              </a:rPr>
              <a:t>OutputStream methods</a:t>
            </a:r>
            <a:endParaRPr lang="-" sz="1800" b="1" i="0" u="none" strike="noStrike" kern="1200" cap="none" spc="0" baseline="0" dirty="0">
              <a:solidFill>
                <a:srgbClr val="E97132"/>
              </a:solidFill>
              <a:uFillTx/>
              <a:latin typeface="Aptos"/>
            </a:endParaRPr>
          </a:p>
        </p:txBody>
      </p:sp>
      <p:sp>
        <p:nvSpPr>
          <p:cNvPr id="2" name="Rectangle 1">
            <a:extLst>
              <a:ext uri="{FF2B5EF4-FFF2-40B4-BE49-F238E27FC236}">
                <a16:creationId xmlns:a16="http://schemas.microsoft.com/office/drawing/2014/main" id="{7F9049AE-9756-3548-7683-8CF361610EF3}"/>
              </a:ext>
            </a:extLst>
          </p:cNvPr>
          <p:cNvSpPr/>
          <p:nvPr/>
        </p:nvSpPr>
        <p:spPr>
          <a:xfrm>
            <a:off x="1244184" y="3429000"/>
            <a:ext cx="2431703" cy="369332"/>
          </a:xfrm>
          <a:prstGeom prst="rect">
            <a:avLst/>
          </a:prstGeom>
          <a:noFill/>
          <a:ln w="9528" cap="flat">
            <a:solidFill>
              <a:srgbClr val="C55A11"/>
            </a:solidFill>
            <a:prstDash val="solid"/>
            <a:miter/>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i="0" u="none" strike="noStrike" kern="1200" cap="none" spc="0" baseline="0" dirty="0">
                <a:solidFill>
                  <a:srgbClr val="000000"/>
                </a:solidFill>
                <a:uFillTx/>
                <a:latin typeface="Aptos" panose="020B0004020202020204" pitchFamily="34" charset="0"/>
                <a:cs typeface="Aparajita" panose="02020603050405020304" pitchFamily="18" charset="0"/>
              </a:rPr>
              <a:t>Streaming Data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158">
    <p:spTree>
      <p:nvGrpSpPr>
        <p:cNvPr id="1" name=""/>
        <p:cNvGrpSpPr/>
        <p:nvPr/>
      </p:nvGrpSpPr>
      <p:grpSpPr>
        <a:xfrm>
          <a:off x="0" y="0"/>
          <a:ext cx="0" cy="0"/>
          <a:chOff x="0" y="0"/>
          <a:chExt cx="0" cy="0"/>
        </a:xfrm>
      </p:grpSpPr>
      <p:sp>
        <p:nvSpPr>
          <p:cNvPr id="4" name="TextBox 2">
            <a:extLst>
              <a:ext uri="{FF2B5EF4-FFF2-40B4-BE49-F238E27FC236}">
                <a16:creationId xmlns:a16="http://schemas.microsoft.com/office/drawing/2014/main" id="{88293EF0-A8DA-7A40-98E9-BB847DCCFA1D}"/>
              </a:ext>
            </a:extLst>
          </p:cNvPr>
          <p:cNvSpPr txBox="1"/>
          <p:nvPr/>
        </p:nvSpPr>
        <p:spPr>
          <a:xfrm>
            <a:off x="4079165" y="2521216"/>
            <a:ext cx="6408751" cy="400110"/>
          </a:xfrm>
          <a:prstGeom prst="rect">
            <a:avLst/>
          </a:prstGeom>
          <a:noFill/>
          <a:ln w="9528" cap="flat">
            <a:solidFill>
              <a:srgbClr val="002060"/>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i="0" u="none" strike="noStrike" kern="1200" cap="none" spc="0" baseline="0" dirty="0">
                <a:solidFill>
                  <a:srgbClr val="000000"/>
                </a:solidFill>
                <a:uFillTx/>
                <a:latin typeface="Aptos" panose="020B0004020202020204" pitchFamily="34" charset="0"/>
              </a:rPr>
              <a:t>Basic input and output stream functionality</a:t>
            </a:r>
          </a:p>
        </p:txBody>
      </p:sp>
      <p:pic>
        <p:nvPicPr>
          <p:cNvPr id="5" name="Picture 3">
            <a:extLst>
              <a:ext uri="{FF2B5EF4-FFF2-40B4-BE49-F238E27FC236}">
                <a16:creationId xmlns:a16="http://schemas.microsoft.com/office/drawing/2014/main" id="{30BB2C08-8FC4-27CF-3B57-D91BE8E51EBF}"/>
              </a:ext>
            </a:extLst>
          </p:cNvPr>
          <p:cNvPicPr>
            <a:picLocks noChangeAspect="1"/>
          </p:cNvPicPr>
          <p:nvPr/>
        </p:nvPicPr>
        <p:blipFill>
          <a:blip r:embed="rId3"/>
          <a:stretch>
            <a:fillRect/>
          </a:stretch>
        </p:blipFill>
        <p:spPr>
          <a:xfrm>
            <a:off x="4079165" y="3219055"/>
            <a:ext cx="6355562" cy="3112667"/>
          </a:xfrm>
          <a:prstGeom prst="rect">
            <a:avLst/>
          </a:prstGeom>
          <a:noFill/>
          <a:ln w="9528" cap="flat">
            <a:solidFill>
              <a:srgbClr val="002060"/>
            </a:solidFill>
            <a:prstDash val="solid"/>
            <a:miter/>
          </a:ln>
        </p:spPr>
      </p:pic>
      <p:cxnSp>
        <p:nvCxnSpPr>
          <p:cNvPr id="8" name="Straight Connector 9">
            <a:extLst>
              <a:ext uri="{FF2B5EF4-FFF2-40B4-BE49-F238E27FC236}">
                <a16:creationId xmlns:a16="http://schemas.microsoft.com/office/drawing/2014/main" id="{E22DB048-9BA1-DACE-C200-240F45F3B507}"/>
              </a:ext>
            </a:extLst>
          </p:cNvPr>
          <p:cNvCxnSpPr/>
          <p:nvPr/>
        </p:nvCxnSpPr>
        <p:spPr>
          <a:xfrm>
            <a:off x="4079165" y="2253794"/>
            <a:ext cx="6601081" cy="0"/>
          </a:xfrm>
          <a:prstGeom prst="straightConnector1">
            <a:avLst/>
          </a:prstGeom>
          <a:noFill/>
          <a:ln w="6345" cap="flat">
            <a:solidFill>
              <a:srgbClr val="4472C4"/>
            </a:solidFill>
            <a:prstDash val="solid"/>
            <a:miter/>
          </a:ln>
        </p:spPr>
      </p:cxnSp>
      <p:cxnSp>
        <p:nvCxnSpPr>
          <p:cNvPr id="9" name="Straight Connector 12">
            <a:extLst>
              <a:ext uri="{FF2B5EF4-FFF2-40B4-BE49-F238E27FC236}">
                <a16:creationId xmlns:a16="http://schemas.microsoft.com/office/drawing/2014/main" id="{C7394DD8-7508-3B95-CB3D-3687E9FEDA89}"/>
              </a:ext>
            </a:extLst>
          </p:cNvPr>
          <p:cNvCxnSpPr/>
          <p:nvPr/>
        </p:nvCxnSpPr>
        <p:spPr>
          <a:xfrm>
            <a:off x="4079165" y="6638795"/>
            <a:ext cx="6585125" cy="0"/>
          </a:xfrm>
          <a:prstGeom prst="straightConnector1">
            <a:avLst/>
          </a:prstGeom>
          <a:noFill/>
          <a:ln w="6345" cap="flat">
            <a:solidFill>
              <a:srgbClr val="4472C4"/>
            </a:solidFill>
            <a:prstDash val="solid"/>
            <a:miter/>
          </a:ln>
        </p:spPr>
      </p:cxnSp>
      <p:sp>
        <p:nvSpPr>
          <p:cNvPr id="10" name="TextBox 10">
            <a:extLst>
              <a:ext uri="{FF2B5EF4-FFF2-40B4-BE49-F238E27FC236}">
                <a16:creationId xmlns:a16="http://schemas.microsoft.com/office/drawing/2014/main" id="{27762665-272B-FB5D-46B4-EA17EB01CD46}"/>
              </a:ext>
            </a:extLst>
          </p:cNvPr>
          <p:cNvSpPr txBox="1"/>
          <p:nvPr/>
        </p:nvSpPr>
        <p:spPr>
          <a:xfrm>
            <a:off x="4079165" y="1884468"/>
            <a:ext cx="2393350"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E97132"/>
                </a:solidFill>
                <a:uFillTx/>
                <a:latin typeface="Aptos"/>
              </a:rPr>
              <a:t>IOStream Func</a:t>
            </a:r>
            <a:endParaRPr lang="-" sz="1800" b="1" i="0" u="none" strike="noStrike" kern="1200" cap="none" spc="0" baseline="0" dirty="0">
              <a:solidFill>
                <a:srgbClr val="E97132"/>
              </a:solidFill>
              <a:uFillTx/>
              <a:latin typeface="Aptos"/>
            </a:endParaRPr>
          </a:p>
        </p:txBody>
      </p:sp>
      <p:sp>
        <p:nvSpPr>
          <p:cNvPr id="2" name="Rectangle 1">
            <a:extLst>
              <a:ext uri="{FF2B5EF4-FFF2-40B4-BE49-F238E27FC236}">
                <a16:creationId xmlns:a16="http://schemas.microsoft.com/office/drawing/2014/main" id="{ECFCBC7A-FB4C-952A-024D-C20FA3EB93B2}"/>
              </a:ext>
            </a:extLst>
          </p:cNvPr>
          <p:cNvSpPr/>
          <p:nvPr/>
        </p:nvSpPr>
        <p:spPr>
          <a:xfrm>
            <a:off x="1244184" y="3429000"/>
            <a:ext cx="2431703" cy="369332"/>
          </a:xfrm>
          <a:prstGeom prst="rect">
            <a:avLst/>
          </a:prstGeom>
          <a:noFill/>
          <a:ln w="9528" cap="flat">
            <a:solidFill>
              <a:srgbClr val="C55A11"/>
            </a:solidFill>
            <a:prstDash val="solid"/>
            <a:miter/>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i="0" u="none" strike="noStrike" kern="1200" cap="none" spc="0" baseline="0" dirty="0">
                <a:solidFill>
                  <a:srgbClr val="000000"/>
                </a:solidFill>
                <a:uFillTx/>
                <a:latin typeface="Aptos" panose="020B0004020202020204" pitchFamily="34" charset="0"/>
                <a:cs typeface="Aparajita" panose="02020603050405020304" pitchFamily="18" charset="0"/>
              </a:rPr>
              <a:t>Streaming Data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162">
    <p:spTree>
      <p:nvGrpSpPr>
        <p:cNvPr id="1" name=""/>
        <p:cNvGrpSpPr/>
        <p:nvPr/>
      </p:nvGrpSpPr>
      <p:grpSpPr>
        <a:xfrm>
          <a:off x="0" y="0"/>
          <a:ext cx="0" cy="0"/>
          <a:chOff x="0" y="0"/>
          <a:chExt cx="0" cy="0"/>
        </a:xfrm>
      </p:grpSpPr>
      <p:sp>
        <p:nvSpPr>
          <p:cNvPr id="5" name="TextBox 5">
            <a:extLst>
              <a:ext uri="{FF2B5EF4-FFF2-40B4-BE49-F238E27FC236}">
                <a16:creationId xmlns:a16="http://schemas.microsoft.com/office/drawing/2014/main" id="{65239941-C8E9-2434-7BAA-E87452FA7F3E}"/>
              </a:ext>
            </a:extLst>
          </p:cNvPr>
          <p:cNvSpPr txBox="1"/>
          <p:nvPr/>
        </p:nvSpPr>
        <p:spPr>
          <a:xfrm>
            <a:off x="4079165" y="2527657"/>
            <a:ext cx="6478835" cy="3200876"/>
          </a:xfrm>
          <a:prstGeom prst="rect">
            <a:avLst/>
          </a:prstGeom>
          <a:noFill/>
          <a:ln w="9528" cap="flat">
            <a:solidFill>
              <a:srgbClr val="002060"/>
            </a:solidFill>
            <a:prstDash val="solid"/>
            <a:miter/>
          </a:ln>
        </p:spPr>
        <p:txBody>
          <a:bodyPr vert="horz" wrap="square" lIns="91440" tIns="45720" rIns="91440" bIns="45720" anchor="t" anchorCtr="0" compatLnSpc="1">
            <a:spAutoFit/>
          </a:bodyPr>
          <a:lstStyle/>
          <a:p>
            <a:pPr marL="457200" marR="0" lvl="0" indent="-457200" algn="l" defTabSz="914400" rtl="0" fontAlgn="auto" hangingPunct="1">
              <a:lnSpc>
                <a:spcPct val="100000"/>
              </a:lnSpc>
              <a:spcBef>
                <a:spcPts val="0"/>
              </a:spcBef>
              <a:spcAft>
                <a:spcPts val="0"/>
              </a:spcAft>
              <a:buSzPct val="100000"/>
              <a:buFont typeface="+mj-lt"/>
              <a:buAutoNum type="arabicPeriod"/>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Aptos" panose="020B0004020202020204" pitchFamily="34" charset="0"/>
              </a:rPr>
              <a:t>Stream created over another stream</a:t>
            </a:r>
          </a:p>
          <a:p>
            <a:pPr marL="457200" marR="0" lvl="0" indent="-457200" algn="l" defTabSz="914400" rtl="0" fontAlgn="auto" hangingPunct="1">
              <a:lnSpc>
                <a:spcPct val="100000"/>
              </a:lnSpc>
              <a:spcBef>
                <a:spcPts val="0"/>
              </a:spcBef>
              <a:spcAft>
                <a:spcPts val="0"/>
              </a:spcAft>
              <a:buSzPct val="100000"/>
              <a:buFont typeface="+mj-lt"/>
              <a:buAutoNum type="arabicPeriod"/>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Aptos" panose="020B0004020202020204" pitchFamily="34" charset="0"/>
              </a:rPr>
              <a:t>Subclasses of:</a:t>
            </a:r>
          </a:p>
          <a:p>
            <a:pPr marL="742950" marR="0" lvl="1"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b="0" i="0" u="none" strike="noStrike" kern="1200" cap="none" spc="0" baseline="0" dirty="0">
                <a:solidFill>
                  <a:srgbClr val="000000"/>
                </a:solidFill>
                <a:uFillTx/>
                <a:latin typeface="Aptos" panose="020B0004020202020204" pitchFamily="34" charset="0"/>
              </a:rPr>
              <a:t>FilterInputStream</a:t>
            </a:r>
          </a:p>
          <a:p>
            <a:pPr marL="742950" marR="0" lvl="1"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b="0" i="0" u="none" strike="noStrike" kern="1200" cap="none" spc="0" baseline="0" dirty="0">
                <a:solidFill>
                  <a:srgbClr val="000000"/>
                </a:solidFill>
                <a:uFillTx/>
                <a:latin typeface="Aptos" panose="020B0004020202020204" pitchFamily="34" charset="0"/>
              </a:rPr>
              <a:t>FilterOutputStream</a:t>
            </a:r>
          </a:p>
          <a:p>
            <a:pPr marL="742950" marR="0" lvl="1"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b="0" i="0" u="none" strike="noStrike" kern="1200" cap="none" spc="0" baseline="0" dirty="0">
                <a:solidFill>
                  <a:srgbClr val="000000"/>
                </a:solidFill>
                <a:uFillTx/>
                <a:latin typeface="Aptos" panose="020B0004020202020204" pitchFamily="34" charset="0"/>
              </a:rPr>
              <a:t>FilterReader</a:t>
            </a:r>
          </a:p>
          <a:p>
            <a:pPr marL="742950" marR="0" lvl="1"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b="0" i="0" u="none" strike="noStrike" kern="1200" cap="none" spc="0" baseline="0" dirty="0">
                <a:solidFill>
                  <a:srgbClr val="000000"/>
                </a:solidFill>
                <a:uFillTx/>
                <a:latin typeface="Aptos" panose="020B0004020202020204" pitchFamily="34" charset="0"/>
              </a:rPr>
              <a:t>FilterWriter</a:t>
            </a:r>
          </a:p>
          <a:p>
            <a:pPr marL="457200" marR="0" lvl="0" indent="-457200" algn="l" defTabSz="914400" rtl="0" fontAlgn="auto" hangingPunct="1">
              <a:lnSpc>
                <a:spcPct val="100000"/>
              </a:lnSpc>
              <a:spcBef>
                <a:spcPts val="0"/>
              </a:spcBef>
              <a:spcAft>
                <a:spcPts val="0"/>
              </a:spcAft>
              <a:buSzPct val="100000"/>
              <a:buFont typeface="+mj-lt"/>
              <a:buAutoNum type="arabicPeriod"/>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Aptos" panose="020B0004020202020204" pitchFamily="34" charset="0"/>
              </a:rPr>
              <a:t>used frequently to decorate IO into: </a:t>
            </a:r>
          </a:p>
          <a:p>
            <a:pPr marL="742950" marR="0" lvl="1"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b="0" i="0" u="none" strike="noStrike" kern="1200" cap="none" spc="0" baseline="0" dirty="0">
                <a:solidFill>
                  <a:srgbClr val="000000"/>
                </a:solidFill>
                <a:uFillTx/>
                <a:latin typeface="Aptos" panose="020B0004020202020204" pitchFamily="34" charset="0"/>
              </a:rPr>
              <a:t>Text </a:t>
            </a:r>
          </a:p>
          <a:p>
            <a:pPr marL="742950" marR="0" lvl="1"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b="0" i="0" u="none" strike="noStrike" kern="1200" cap="none" spc="0" baseline="0" dirty="0">
                <a:solidFill>
                  <a:srgbClr val="000000"/>
                </a:solidFill>
                <a:uFillTx/>
                <a:latin typeface="Aptos" panose="020B0004020202020204" pitchFamily="34" charset="0"/>
              </a:rPr>
              <a:t>Primitives</a:t>
            </a:r>
          </a:p>
          <a:p>
            <a:pPr marL="742950" marR="0" lvl="1"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b="0" i="0" u="none" strike="noStrike" kern="1200" cap="none" spc="0" baseline="0" dirty="0">
                <a:solidFill>
                  <a:srgbClr val="000000"/>
                </a:solidFill>
                <a:uFillTx/>
                <a:latin typeface="Aptos" panose="020B0004020202020204" pitchFamily="34" charset="0"/>
              </a:rPr>
              <a:t>Objects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 sz="1800" b="0" i="0" u="none" strike="noStrike" kern="1200" cap="none" spc="0" baseline="0" dirty="0">
              <a:solidFill>
                <a:srgbClr val="000000"/>
              </a:solidFill>
              <a:uFillTx/>
              <a:latin typeface="Calibri"/>
            </a:endParaRPr>
          </a:p>
        </p:txBody>
      </p:sp>
      <p:cxnSp>
        <p:nvCxnSpPr>
          <p:cNvPr id="7" name="Straight Connector 9">
            <a:extLst>
              <a:ext uri="{FF2B5EF4-FFF2-40B4-BE49-F238E27FC236}">
                <a16:creationId xmlns:a16="http://schemas.microsoft.com/office/drawing/2014/main" id="{4D4E90F3-F476-B846-4CC7-1BEF6C7D90E0}"/>
              </a:ext>
            </a:extLst>
          </p:cNvPr>
          <p:cNvCxnSpPr/>
          <p:nvPr/>
        </p:nvCxnSpPr>
        <p:spPr>
          <a:xfrm>
            <a:off x="4079165" y="2241166"/>
            <a:ext cx="6601081" cy="0"/>
          </a:xfrm>
          <a:prstGeom prst="straightConnector1">
            <a:avLst/>
          </a:prstGeom>
          <a:noFill/>
          <a:ln w="6345" cap="flat">
            <a:solidFill>
              <a:srgbClr val="4472C4"/>
            </a:solidFill>
            <a:prstDash val="solid"/>
            <a:miter/>
          </a:ln>
        </p:spPr>
      </p:cxnSp>
      <p:cxnSp>
        <p:nvCxnSpPr>
          <p:cNvPr id="8" name="Straight Connector 12">
            <a:extLst>
              <a:ext uri="{FF2B5EF4-FFF2-40B4-BE49-F238E27FC236}">
                <a16:creationId xmlns:a16="http://schemas.microsoft.com/office/drawing/2014/main" id="{74E03CA3-BB73-DCAB-212D-C625A3E3A79E}"/>
              </a:ext>
            </a:extLst>
          </p:cNvPr>
          <p:cNvCxnSpPr/>
          <p:nvPr/>
        </p:nvCxnSpPr>
        <p:spPr>
          <a:xfrm>
            <a:off x="4095121" y="6140991"/>
            <a:ext cx="6585125" cy="0"/>
          </a:xfrm>
          <a:prstGeom prst="straightConnector1">
            <a:avLst/>
          </a:prstGeom>
          <a:noFill/>
          <a:ln w="6345" cap="flat">
            <a:solidFill>
              <a:srgbClr val="4472C4"/>
            </a:solidFill>
            <a:prstDash val="solid"/>
            <a:miter/>
          </a:ln>
        </p:spPr>
      </p:cxnSp>
      <p:sp>
        <p:nvSpPr>
          <p:cNvPr id="9" name="TextBox 10">
            <a:extLst>
              <a:ext uri="{FF2B5EF4-FFF2-40B4-BE49-F238E27FC236}">
                <a16:creationId xmlns:a16="http://schemas.microsoft.com/office/drawing/2014/main" id="{91292825-BD0D-8326-311F-08EE2A052E83}"/>
              </a:ext>
            </a:extLst>
          </p:cNvPr>
          <p:cNvSpPr txBox="1"/>
          <p:nvPr/>
        </p:nvSpPr>
        <p:spPr>
          <a:xfrm>
            <a:off x="3986031" y="1871831"/>
            <a:ext cx="3431806" cy="369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b="1" dirty="0">
                <a:solidFill>
                  <a:srgbClr val="E97132"/>
                </a:solidFill>
                <a:latin typeface="Aptos"/>
              </a:rPr>
              <a:t>Filter Streams Decorators</a:t>
            </a:r>
            <a:endParaRPr lang="-" sz="1800" b="1" i="0" u="none" strike="noStrike" kern="1200" cap="none" spc="0" baseline="0" dirty="0">
              <a:solidFill>
                <a:srgbClr val="E97132"/>
              </a:solidFill>
              <a:uFillTx/>
              <a:latin typeface="Aptos"/>
            </a:endParaRPr>
          </a:p>
        </p:txBody>
      </p:sp>
      <p:sp>
        <p:nvSpPr>
          <p:cNvPr id="2" name="Rectangle 1">
            <a:extLst>
              <a:ext uri="{FF2B5EF4-FFF2-40B4-BE49-F238E27FC236}">
                <a16:creationId xmlns:a16="http://schemas.microsoft.com/office/drawing/2014/main" id="{AB4BC409-4BD7-7E16-329C-9FB9B0FB84E6}"/>
              </a:ext>
            </a:extLst>
          </p:cNvPr>
          <p:cNvSpPr/>
          <p:nvPr/>
        </p:nvSpPr>
        <p:spPr>
          <a:xfrm>
            <a:off x="1244184" y="3429000"/>
            <a:ext cx="2431703" cy="369332"/>
          </a:xfrm>
          <a:prstGeom prst="rect">
            <a:avLst/>
          </a:prstGeom>
          <a:noFill/>
          <a:ln w="9528" cap="flat">
            <a:solidFill>
              <a:srgbClr val="C55A11"/>
            </a:solidFill>
            <a:prstDash val="solid"/>
            <a:miter/>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i="0" u="none" strike="noStrike" kern="1200" cap="none" spc="0" baseline="0" dirty="0">
                <a:solidFill>
                  <a:srgbClr val="000000"/>
                </a:solidFill>
                <a:uFillTx/>
                <a:latin typeface="Aptos" panose="020B0004020202020204" pitchFamily="34" charset="0"/>
              </a:rPr>
              <a:t>Stream Decoration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165">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6A867876-CF7C-D10B-FBDC-52DAC7BF4C55}"/>
              </a:ext>
            </a:extLst>
          </p:cNvPr>
          <p:cNvPicPr>
            <a:picLocks noChangeAspect="1"/>
          </p:cNvPicPr>
          <p:nvPr/>
        </p:nvPicPr>
        <p:blipFill>
          <a:blip r:embed="rId3"/>
          <a:stretch>
            <a:fillRect/>
          </a:stretch>
        </p:blipFill>
        <p:spPr>
          <a:xfrm>
            <a:off x="4016373" y="2619707"/>
            <a:ext cx="6921331" cy="3460171"/>
          </a:xfrm>
          <a:prstGeom prst="rect">
            <a:avLst/>
          </a:prstGeom>
          <a:noFill/>
          <a:ln cap="flat">
            <a:noFill/>
          </a:ln>
          <a:effectLst>
            <a:outerShdw dir="16200000" algn="tl">
              <a:srgbClr val="000000">
                <a:alpha val="70000"/>
              </a:srgbClr>
            </a:outerShdw>
          </a:effectLst>
        </p:spPr>
      </p:pic>
      <p:sp>
        <p:nvSpPr>
          <p:cNvPr id="10" name="Rectangle 9">
            <a:extLst>
              <a:ext uri="{FF2B5EF4-FFF2-40B4-BE49-F238E27FC236}">
                <a16:creationId xmlns:a16="http://schemas.microsoft.com/office/drawing/2014/main" id="{3370665A-1282-C013-0981-A17BBCDB1810}"/>
              </a:ext>
            </a:extLst>
          </p:cNvPr>
          <p:cNvSpPr/>
          <p:nvPr/>
        </p:nvSpPr>
        <p:spPr>
          <a:xfrm>
            <a:off x="1244184" y="3429000"/>
            <a:ext cx="2431703" cy="369332"/>
          </a:xfrm>
          <a:prstGeom prst="rect">
            <a:avLst/>
          </a:prstGeom>
          <a:noFill/>
          <a:ln w="9528" cap="flat">
            <a:solidFill>
              <a:srgbClr val="C55A11"/>
            </a:solidFill>
            <a:prstDash val="solid"/>
            <a:miter/>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i="0" u="none" strike="noStrike" kern="1200" cap="none" spc="0" baseline="0" dirty="0">
                <a:solidFill>
                  <a:srgbClr val="000000"/>
                </a:solidFill>
                <a:uFillTx/>
                <a:latin typeface="Aptos" panose="020B0004020202020204" pitchFamily="34" charset="0"/>
              </a:rPr>
              <a:t>Stream Decoration</a:t>
            </a:r>
          </a:p>
        </p:txBody>
      </p:sp>
      <p:cxnSp>
        <p:nvCxnSpPr>
          <p:cNvPr id="11" name="Straight Connector 9">
            <a:extLst>
              <a:ext uri="{FF2B5EF4-FFF2-40B4-BE49-F238E27FC236}">
                <a16:creationId xmlns:a16="http://schemas.microsoft.com/office/drawing/2014/main" id="{D4791501-3FEA-9A88-4D36-70CA41C17421}"/>
              </a:ext>
            </a:extLst>
          </p:cNvPr>
          <p:cNvCxnSpPr/>
          <p:nvPr/>
        </p:nvCxnSpPr>
        <p:spPr>
          <a:xfrm>
            <a:off x="4079165" y="2253794"/>
            <a:ext cx="6601081" cy="0"/>
          </a:xfrm>
          <a:prstGeom prst="straightConnector1">
            <a:avLst/>
          </a:prstGeom>
          <a:noFill/>
          <a:ln w="6345" cap="flat">
            <a:solidFill>
              <a:srgbClr val="4472C4"/>
            </a:solidFill>
            <a:prstDash val="solid"/>
            <a:miter/>
          </a:ln>
        </p:spPr>
      </p:cxnSp>
      <p:cxnSp>
        <p:nvCxnSpPr>
          <p:cNvPr id="12" name="Straight Connector 12">
            <a:extLst>
              <a:ext uri="{FF2B5EF4-FFF2-40B4-BE49-F238E27FC236}">
                <a16:creationId xmlns:a16="http://schemas.microsoft.com/office/drawing/2014/main" id="{1A3B3A4E-5425-E210-685E-DF1877BDA6B7}"/>
              </a:ext>
            </a:extLst>
          </p:cNvPr>
          <p:cNvCxnSpPr/>
          <p:nvPr/>
        </p:nvCxnSpPr>
        <p:spPr>
          <a:xfrm>
            <a:off x="4184477" y="6445790"/>
            <a:ext cx="6585125" cy="0"/>
          </a:xfrm>
          <a:prstGeom prst="straightConnector1">
            <a:avLst/>
          </a:prstGeom>
          <a:noFill/>
          <a:ln w="6345" cap="flat">
            <a:solidFill>
              <a:srgbClr val="4472C4"/>
            </a:solidFill>
            <a:prstDash val="solid"/>
            <a:miter/>
          </a:ln>
        </p:spPr>
      </p:cxnSp>
      <p:sp>
        <p:nvSpPr>
          <p:cNvPr id="13" name="TextBox 10">
            <a:extLst>
              <a:ext uri="{FF2B5EF4-FFF2-40B4-BE49-F238E27FC236}">
                <a16:creationId xmlns:a16="http://schemas.microsoft.com/office/drawing/2014/main" id="{43185539-7981-1042-D07E-300509B760AF}"/>
              </a:ext>
            </a:extLst>
          </p:cNvPr>
          <p:cNvSpPr txBox="1"/>
          <p:nvPr/>
        </p:nvSpPr>
        <p:spPr>
          <a:xfrm>
            <a:off x="4079165" y="1884468"/>
            <a:ext cx="2393350"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b="1" kern="0" dirty="0">
                <a:solidFill>
                  <a:srgbClr val="E97132"/>
                </a:solidFill>
                <a:latin typeface="Aptos"/>
              </a:rPr>
              <a:t>Chaining Decorators</a:t>
            </a:r>
            <a:endParaRPr lang="-" b="1" kern="0" dirty="0">
              <a:solidFill>
                <a:srgbClr val="E97132"/>
              </a:solidFill>
              <a:latin typeface="Apto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151">
    <p:spTree>
      <p:nvGrpSpPr>
        <p:cNvPr id="1" name=""/>
        <p:cNvGrpSpPr/>
        <p:nvPr/>
      </p:nvGrpSpPr>
      <p:grpSpPr>
        <a:xfrm>
          <a:off x="0" y="0"/>
          <a:ext cx="0" cy="0"/>
          <a:chOff x="0" y="0"/>
          <a:chExt cx="0" cy="0"/>
        </a:xfrm>
      </p:grpSpPr>
      <p:pic>
        <p:nvPicPr>
          <p:cNvPr id="4" name="Picture 12">
            <a:extLst>
              <a:ext uri="{FF2B5EF4-FFF2-40B4-BE49-F238E27FC236}">
                <a16:creationId xmlns:a16="http://schemas.microsoft.com/office/drawing/2014/main" id="{93CAE9E0-BB1A-C667-C9E8-4523636DEFCD}"/>
              </a:ext>
            </a:extLst>
          </p:cNvPr>
          <p:cNvPicPr>
            <a:picLocks noChangeAspect="1"/>
          </p:cNvPicPr>
          <p:nvPr/>
        </p:nvPicPr>
        <p:blipFill>
          <a:blip r:embed="rId2"/>
          <a:stretch>
            <a:fillRect/>
          </a:stretch>
        </p:blipFill>
        <p:spPr>
          <a:xfrm>
            <a:off x="4079165" y="2894798"/>
            <a:ext cx="6601081" cy="2524128"/>
          </a:xfrm>
          <a:prstGeom prst="rect">
            <a:avLst/>
          </a:prstGeom>
          <a:noFill/>
          <a:ln w="9528" cap="flat">
            <a:solidFill>
              <a:srgbClr val="002060"/>
            </a:solidFill>
            <a:prstDash val="solid"/>
            <a:miter/>
          </a:ln>
        </p:spPr>
      </p:pic>
      <p:cxnSp>
        <p:nvCxnSpPr>
          <p:cNvPr id="2" name="Straight Connector 9">
            <a:extLst>
              <a:ext uri="{FF2B5EF4-FFF2-40B4-BE49-F238E27FC236}">
                <a16:creationId xmlns:a16="http://schemas.microsoft.com/office/drawing/2014/main" id="{AE34FD9A-2FF2-4E56-CD8D-164EDC034FCF}"/>
              </a:ext>
            </a:extLst>
          </p:cNvPr>
          <p:cNvCxnSpPr/>
          <p:nvPr/>
        </p:nvCxnSpPr>
        <p:spPr>
          <a:xfrm>
            <a:off x="4079165" y="2253794"/>
            <a:ext cx="6601081" cy="0"/>
          </a:xfrm>
          <a:prstGeom prst="straightConnector1">
            <a:avLst/>
          </a:prstGeom>
          <a:noFill/>
          <a:ln w="6345" cap="flat">
            <a:solidFill>
              <a:srgbClr val="4472C4"/>
            </a:solidFill>
            <a:prstDash val="solid"/>
            <a:miter/>
          </a:ln>
        </p:spPr>
      </p:cxnSp>
      <p:cxnSp>
        <p:nvCxnSpPr>
          <p:cNvPr id="5" name="Straight Connector 12">
            <a:extLst>
              <a:ext uri="{FF2B5EF4-FFF2-40B4-BE49-F238E27FC236}">
                <a16:creationId xmlns:a16="http://schemas.microsoft.com/office/drawing/2014/main" id="{6D512EA1-A243-316D-36C6-4565061D3445}"/>
              </a:ext>
            </a:extLst>
          </p:cNvPr>
          <p:cNvCxnSpPr/>
          <p:nvPr/>
        </p:nvCxnSpPr>
        <p:spPr>
          <a:xfrm>
            <a:off x="4201411" y="6059929"/>
            <a:ext cx="6585125" cy="0"/>
          </a:xfrm>
          <a:prstGeom prst="straightConnector1">
            <a:avLst/>
          </a:prstGeom>
          <a:noFill/>
          <a:ln w="6345" cap="flat">
            <a:solidFill>
              <a:srgbClr val="4472C4"/>
            </a:solidFill>
            <a:prstDash val="solid"/>
            <a:miter/>
          </a:ln>
        </p:spPr>
      </p:cxnSp>
      <p:sp>
        <p:nvSpPr>
          <p:cNvPr id="3" name="TextBox 10">
            <a:extLst>
              <a:ext uri="{FF2B5EF4-FFF2-40B4-BE49-F238E27FC236}">
                <a16:creationId xmlns:a16="http://schemas.microsoft.com/office/drawing/2014/main" id="{2020382A-E0E3-2192-6B60-4E66A8102E78}"/>
              </a:ext>
            </a:extLst>
          </p:cNvPr>
          <p:cNvSpPr txBox="1"/>
          <p:nvPr/>
        </p:nvSpPr>
        <p:spPr>
          <a:xfrm>
            <a:off x="4079165" y="1884468"/>
            <a:ext cx="2393350"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E97132"/>
                </a:solidFill>
                <a:uFillTx/>
                <a:latin typeface="Aptos"/>
              </a:rPr>
              <a:t>Streaming Data</a:t>
            </a:r>
            <a:endParaRPr lang="-" sz="1800" b="1" i="0" u="none" strike="noStrike" kern="1200" cap="none" spc="0" baseline="0" dirty="0">
              <a:solidFill>
                <a:srgbClr val="E97132"/>
              </a:solidFill>
              <a:uFillTx/>
              <a:latin typeface="Aptos"/>
            </a:endParaRPr>
          </a:p>
        </p:txBody>
      </p:sp>
      <p:sp>
        <p:nvSpPr>
          <p:cNvPr id="7" name="Rectangle 6">
            <a:extLst>
              <a:ext uri="{FF2B5EF4-FFF2-40B4-BE49-F238E27FC236}">
                <a16:creationId xmlns:a16="http://schemas.microsoft.com/office/drawing/2014/main" id="{E9BC4941-CBB8-2B6C-AFE2-724D5490632D}"/>
              </a:ext>
            </a:extLst>
          </p:cNvPr>
          <p:cNvSpPr/>
          <p:nvPr/>
        </p:nvSpPr>
        <p:spPr>
          <a:xfrm>
            <a:off x="1302562" y="3429000"/>
            <a:ext cx="2373325" cy="369332"/>
          </a:xfrm>
          <a:prstGeom prst="rect">
            <a:avLst/>
          </a:prstGeom>
          <a:noFill/>
          <a:ln w="9528" cap="flat">
            <a:solidFill>
              <a:srgbClr val="C55A11"/>
            </a:solidFill>
            <a:prstDash val="solid"/>
            <a:miter/>
          </a:ln>
        </p:spPr>
        <p:txBody>
          <a:bodyPr vert="horz" wrap="square" lIns="91440" tIns="45720" rIns="91440" bIns="45720" anchor="t" anchorCtr="1" compatLnSpc="1">
            <a:spAutoFit/>
          </a:bodyPr>
          <a:lstStyle/>
          <a:p>
            <a:pPr lvl="0" algn="ctr" hangingPunct="0">
              <a:lnSpc>
                <a:spcPct val="100000"/>
              </a:lnSpc>
              <a:spcBef>
                <a:spcPts val="0"/>
              </a:spcBef>
            </a:pPr>
            <a:r>
              <a:rPr lang="en-US" dirty="0">
                <a:latin typeface="Aptos" panose="020B0004020202020204" pitchFamily="34" charset="0"/>
              </a:rPr>
              <a:t>Streaming Data</a:t>
            </a:r>
            <a:endParaRPr lang="-" dirty="0">
              <a:latin typeface="Aptos" panose="020B00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169">
    <p:spTree>
      <p:nvGrpSpPr>
        <p:cNvPr id="1" name=""/>
        <p:cNvGrpSpPr/>
        <p:nvPr/>
      </p:nvGrpSpPr>
      <p:grpSpPr>
        <a:xfrm>
          <a:off x="0" y="0"/>
          <a:ext cx="0" cy="0"/>
          <a:chOff x="0" y="0"/>
          <a:chExt cx="0" cy="0"/>
        </a:xfrm>
      </p:grpSpPr>
      <p:sp>
        <p:nvSpPr>
          <p:cNvPr id="4" name="TextBox 2">
            <a:extLst>
              <a:ext uri="{FF2B5EF4-FFF2-40B4-BE49-F238E27FC236}">
                <a16:creationId xmlns:a16="http://schemas.microsoft.com/office/drawing/2014/main" id="{F9D8B43F-3562-F63B-C4F0-62CA523698AA}"/>
              </a:ext>
            </a:extLst>
          </p:cNvPr>
          <p:cNvSpPr txBox="1"/>
          <p:nvPr/>
        </p:nvSpPr>
        <p:spPr>
          <a:xfrm>
            <a:off x="4172753" y="2630880"/>
            <a:ext cx="6507494" cy="369332"/>
          </a:xfrm>
          <a:prstGeom prst="rect">
            <a:avLst/>
          </a:prstGeom>
          <a:noFill/>
          <a:ln w="9528" cap="flat">
            <a:solidFill>
              <a:srgbClr val="002060"/>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i="0" u="none" strike="noStrike" kern="1200" cap="none" spc="0" baseline="0" dirty="0">
                <a:solidFill>
                  <a:srgbClr val="000000"/>
                </a:solidFill>
                <a:uFillTx/>
                <a:latin typeface="Aptos" panose="020B0004020202020204" pitchFamily="34" charset="0"/>
              </a:rPr>
              <a:t>Switch between binary &lt;-&gt; text IO</a:t>
            </a:r>
          </a:p>
        </p:txBody>
      </p:sp>
      <p:sp>
        <p:nvSpPr>
          <p:cNvPr id="5" name="TextBox 5">
            <a:extLst>
              <a:ext uri="{FF2B5EF4-FFF2-40B4-BE49-F238E27FC236}">
                <a16:creationId xmlns:a16="http://schemas.microsoft.com/office/drawing/2014/main" id="{446F966B-F771-670B-CD56-489027E1F3B4}"/>
              </a:ext>
            </a:extLst>
          </p:cNvPr>
          <p:cNvSpPr txBox="1"/>
          <p:nvPr/>
        </p:nvSpPr>
        <p:spPr>
          <a:xfrm>
            <a:off x="4172751" y="3233384"/>
            <a:ext cx="6613785" cy="2092881"/>
          </a:xfrm>
          <a:prstGeom prst="rect">
            <a:avLst/>
          </a:prstGeom>
          <a:noFill/>
          <a:ln w="9528" cap="flat">
            <a:solidFill>
              <a:srgbClr val="002060"/>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1" dirty="0">
                <a:latin typeface="Aptos" panose="020B0004020202020204" pitchFamily="34" charset="0"/>
              </a:rPr>
              <a:t>InputStreamReader</a:t>
            </a:r>
            <a:r>
              <a:rPr lang="en-US" dirty="0">
                <a:latin typeface="Aptos" panose="020B0004020202020204" pitchFamily="34" charset="0"/>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b="0" i="0" u="none" strike="noStrike" kern="1200" cap="none" spc="0" baseline="0" dirty="0">
                <a:solidFill>
                  <a:srgbClr val="000000"/>
                </a:solidFill>
                <a:uFillTx/>
                <a:latin typeface="Aptos" panose="020B0004020202020204" pitchFamily="34" charset="0"/>
              </a:rPr>
              <a:t>Converts bytes read from an InputStream into characters using a specified charset.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b="0" i="0" u="none" strike="noStrike" kern="1200" cap="none" spc="0" baseline="0" dirty="0">
              <a:solidFill>
                <a:srgbClr val="000000"/>
              </a:solidFill>
              <a:uFillTx/>
              <a:latin typeface="Aptos" panose="020B0004020202020204" pitchFamily="34" charset="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1" u="none" strike="noStrike" kern="1200" cap="none" spc="0" baseline="0" dirty="0">
                <a:uFillTx/>
                <a:latin typeface="Aptos" panose="020B0004020202020204" pitchFamily="34" charset="0"/>
              </a:rPr>
              <a:t>OutputStreamReader</a:t>
            </a:r>
            <a:r>
              <a:rPr lang="en-US" sz="2000" b="1" i="1" u="none" strike="noStrike" kern="1200" cap="none" spc="0" baseline="0" dirty="0">
                <a:solidFill>
                  <a:srgbClr val="C00000"/>
                </a:solidFill>
                <a:uFillTx/>
                <a:latin typeface="Aptos" panose="020B0004020202020204" pitchFamily="34" charset="0"/>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b="0" i="0" u="none" strike="noStrike" kern="1200" cap="none" spc="0" baseline="0" dirty="0">
                <a:solidFill>
                  <a:srgbClr val="000000"/>
                </a:solidFill>
                <a:uFillTx/>
                <a:latin typeface="Aptos" panose="020B0004020202020204" pitchFamily="34" charset="0"/>
              </a:rPr>
              <a:t>Converts characters to bytes according to the character coding before writing</a:t>
            </a:r>
          </a:p>
        </p:txBody>
      </p:sp>
      <p:cxnSp>
        <p:nvCxnSpPr>
          <p:cNvPr id="8" name="Straight Connector 9">
            <a:extLst>
              <a:ext uri="{FF2B5EF4-FFF2-40B4-BE49-F238E27FC236}">
                <a16:creationId xmlns:a16="http://schemas.microsoft.com/office/drawing/2014/main" id="{2E22E466-4046-D06D-02A7-00A07A4A6E56}"/>
              </a:ext>
            </a:extLst>
          </p:cNvPr>
          <p:cNvCxnSpPr/>
          <p:nvPr/>
        </p:nvCxnSpPr>
        <p:spPr>
          <a:xfrm>
            <a:off x="4079165" y="2253794"/>
            <a:ext cx="6601081" cy="0"/>
          </a:xfrm>
          <a:prstGeom prst="straightConnector1">
            <a:avLst/>
          </a:prstGeom>
          <a:noFill/>
          <a:ln w="6345" cap="flat">
            <a:solidFill>
              <a:srgbClr val="4472C4"/>
            </a:solidFill>
            <a:prstDash val="solid"/>
            <a:miter/>
          </a:ln>
        </p:spPr>
      </p:cxnSp>
      <p:cxnSp>
        <p:nvCxnSpPr>
          <p:cNvPr id="9" name="Straight Connector 12">
            <a:extLst>
              <a:ext uri="{FF2B5EF4-FFF2-40B4-BE49-F238E27FC236}">
                <a16:creationId xmlns:a16="http://schemas.microsoft.com/office/drawing/2014/main" id="{9E9F35F2-335C-0207-E201-DDCC66B721D5}"/>
              </a:ext>
            </a:extLst>
          </p:cNvPr>
          <p:cNvCxnSpPr/>
          <p:nvPr/>
        </p:nvCxnSpPr>
        <p:spPr>
          <a:xfrm>
            <a:off x="4201411" y="5683791"/>
            <a:ext cx="6585125" cy="0"/>
          </a:xfrm>
          <a:prstGeom prst="straightConnector1">
            <a:avLst/>
          </a:prstGeom>
          <a:noFill/>
          <a:ln w="6345" cap="flat">
            <a:solidFill>
              <a:srgbClr val="4472C4"/>
            </a:solidFill>
            <a:prstDash val="solid"/>
            <a:miter/>
          </a:ln>
        </p:spPr>
      </p:cxnSp>
      <p:sp>
        <p:nvSpPr>
          <p:cNvPr id="10" name="TextBox 10">
            <a:extLst>
              <a:ext uri="{FF2B5EF4-FFF2-40B4-BE49-F238E27FC236}">
                <a16:creationId xmlns:a16="http://schemas.microsoft.com/office/drawing/2014/main" id="{49564AE2-0164-963A-DDDA-4084A8FD0E65}"/>
              </a:ext>
            </a:extLst>
          </p:cNvPr>
          <p:cNvSpPr txBox="1"/>
          <p:nvPr/>
        </p:nvSpPr>
        <p:spPr>
          <a:xfrm>
            <a:off x="4079165" y="1884468"/>
            <a:ext cx="2393350"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b="1" dirty="0">
                <a:solidFill>
                  <a:srgbClr val="E97132"/>
                </a:solidFill>
                <a:latin typeface="Aptos"/>
              </a:rPr>
              <a:t>Switch Stream Type</a:t>
            </a:r>
            <a:endParaRPr lang="-" sz="1800" b="1" i="0" u="none" strike="noStrike" kern="1200" cap="none" spc="0" baseline="0" dirty="0">
              <a:solidFill>
                <a:srgbClr val="E97132"/>
              </a:solidFill>
              <a:uFillTx/>
              <a:latin typeface="Aptos"/>
            </a:endParaRPr>
          </a:p>
        </p:txBody>
      </p:sp>
      <p:sp>
        <p:nvSpPr>
          <p:cNvPr id="2" name="Rectangle 1">
            <a:extLst>
              <a:ext uri="{FF2B5EF4-FFF2-40B4-BE49-F238E27FC236}">
                <a16:creationId xmlns:a16="http://schemas.microsoft.com/office/drawing/2014/main" id="{940AA1C7-7F45-E2AE-B6BE-3CA4C185955D}"/>
              </a:ext>
            </a:extLst>
          </p:cNvPr>
          <p:cNvSpPr/>
          <p:nvPr/>
        </p:nvSpPr>
        <p:spPr>
          <a:xfrm>
            <a:off x="1244184" y="3429000"/>
            <a:ext cx="2431703" cy="369332"/>
          </a:xfrm>
          <a:prstGeom prst="rect">
            <a:avLst/>
          </a:prstGeom>
          <a:noFill/>
          <a:ln w="9528" cap="flat">
            <a:solidFill>
              <a:srgbClr val="C55A11"/>
            </a:solidFill>
            <a:prstDash val="solid"/>
            <a:miter/>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i="0" u="none" strike="noStrike" kern="1200" cap="none" spc="0" baseline="0" dirty="0">
                <a:solidFill>
                  <a:srgbClr val="000000"/>
                </a:solidFill>
                <a:uFillTx/>
                <a:latin typeface="Aptos" panose="020B0004020202020204" pitchFamily="34" charset="0"/>
              </a:rPr>
              <a:t>Stream Decoration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166">
    <p:spTree>
      <p:nvGrpSpPr>
        <p:cNvPr id="1" name=""/>
        <p:cNvGrpSpPr/>
        <p:nvPr/>
      </p:nvGrpSpPr>
      <p:grpSpPr>
        <a:xfrm>
          <a:off x="0" y="0"/>
          <a:ext cx="0" cy="0"/>
          <a:chOff x="0" y="0"/>
          <a:chExt cx="0" cy="0"/>
        </a:xfrm>
      </p:grpSpPr>
      <p:sp>
        <p:nvSpPr>
          <p:cNvPr id="5" name="TextBox 5">
            <a:extLst>
              <a:ext uri="{FF2B5EF4-FFF2-40B4-BE49-F238E27FC236}">
                <a16:creationId xmlns:a16="http://schemas.microsoft.com/office/drawing/2014/main" id="{63B3620E-EBEA-3A5E-4E11-B11345B37E79}"/>
              </a:ext>
            </a:extLst>
          </p:cNvPr>
          <p:cNvSpPr txBox="1"/>
          <p:nvPr/>
        </p:nvSpPr>
        <p:spPr>
          <a:xfrm>
            <a:off x="4142144" y="2613392"/>
            <a:ext cx="6805671" cy="2800767"/>
          </a:xfrm>
          <a:prstGeom prst="rect">
            <a:avLst/>
          </a:prstGeom>
          <a:noFill/>
          <a:ln w="9528" cap="flat">
            <a:solidFill>
              <a:srgbClr val="002060"/>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dirty="0">
                <a:solidFill>
                  <a:srgbClr val="000000"/>
                </a:solidFill>
                <a:uFillTx/>
                <a:latin typeface="Aptos" panose="020B0004020202020204" pitchFamily="34" charset="0"/>
              </a:rPr>
              <a:t>BufferedReader / BufferedWriter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0" i="0" u="none" strike="noStrike" kern="1200" cap="none" spc="0" baseline="0" dirty="0">
              <a:solidFill>
                <a:srgbClr val="000000"/>
              </a:solidFill>
              <a:uFillTx/>
              <a:latin typeface="Aptos" panose="020B0004020202020204" pitchFamily="34" charset="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Aptos" panose="020B0004020202020204" pitchFamily="34" charset="0"/>
              </a:rPr>
              <a:t>Provides Line based reading and writing:</a:t>
            </a:r>
          </a:p>
          <a:p>
            <a:pPr marL="914400" marR="0" lvl="1"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Aptos" panose="020B0004020202020204" pitchFamily="34" charset="0"/>
              </a:rPr>
              <a:t>Reading: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b="0" i="0" u="none" strike="noStrike" kern="1200" cap="none" spc="0" baseline="0" dirty="0">
                <a:solidFill>
                  <a:srgbClr val="C00000"/>
                </a:solidFill>
                <a:uFillTx/>
                <a:latin typeface="Aptos" panose="020B0004020202020204" pitchFamily="34" charset="0"/>
              </a:rPr>
              <a:t>BufferedReader.readLine() returns String (or null on end of file).</a:t>
            </a:r>
          </a:p>
          <a:p>
            <a:pPr marL="914400" marR="0" lvl="1"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000" b="0" i="0" u="none" strike="noStrike" kern="1200" cap="none" spc="0" baseline="0" dirty="0">
              <a:solidFill>
                <a:srgbClr val="000000"/>
              </a:solidFill>
              <a:uFillTx/>
              <a:latin typeface="Aptos" panose="020B0004020202020204" pitchFamily="34" charset="0"/>
            </a:endParaRPr>
          </a:p>
          <a:p>
            <a:pPr marL="914400" marR="0" lvl="1"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Aptos" panose="020B0004020202020204" pitchFamily="34" charset="0"/>
              </a:rPr>
              <a:t>Writing: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b="0" i="0" u="none" strike="noStrike" kern="1200" cap="none" spc="0" baseline="0" dirty="0">
                <a:solidFill>
                  <a:srgbClr val="C00000"/>
                </a:solidFill>
                <a:uFillTx/>
                <a:latin typeface="Aptos" panose="020B0004020202020204" pitchFamily="34" charset="0"/>
              </a:rPr>
              <a:t>BufferedWriter.write(String line) &amp; BufferedWriter.newline()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 sz="2000" b="0" i="0" u="none" strike="noStrike" kern="1200" cap="none" spc="0" baseline="0" dirty="0">
              <a:solidFill>
                <a:srgbClr val="000000"/>
              </a:solidFill>
              <a:uFillTx/>
              <a:latin typeface="Aptos" panose="020B0004020202020204" pitchFamily="34" charset="0"/>
            </a:endParaRPr>
          </a:p>
        </p:txBody>
      </p:sp>
      <p:cxnSp>
        <p:nvCxnSpPr>
          <p:cNvPr id="7" name="Straight Connector 9">
            <a:extLst>
              <a:ext uri="{FF2B5EF4-FFF2-40B4-BE49-F238E27FC236}">
                <a16:creationId xmlns:a16="http://schemas.microsoft.com/office/drawing/2014/main" id="{8DA6994F-37FC-2999-BD5E-13545226FE3C}"/>
              </a:ext>
            </a:extLst>
          </p:cNvPr>
          <p:cNvCxnSpPr/>
          <p:nvPr/>
        </p:nvCxnSpPr>
        <p:spPr>
          <a:xfrm>
            <a:off x="4079165" y="2207299"/>
            <a:ext cx="6601081" cy="0"/>
          </a:xfrm>
          <a:prstGeom prst="straightConnector1">
            <a:avLst/>
          </a:prstGeom>
          <a:noFill/>
          <a:ln w="6345" cap="flat">
            <a:solidFill>
              <a:srgbClr val="4472C4"/>
            </a:solidFill>
            <a:prstDash val="solid"/>
            <a:miter/>
          </a:ln>
        </p:spPr>
      </p:cxnSp>
      <p:cxnSp>
        <p:nvCxnSpPr>
          <p:cNvPr id="8" name="Straight Connector 12">
            <a:extLst>
              <a:ext uri="{FF2B5EF4-FFF2-40B4-BE49-F238E27FC236}">
                <a16:creationId xmlns:a16="http://schemas.microsoft.com/office/drawing/2014/main" id="{1EC0EC08-8BB9-5A80-7349-CDBF207E59C5}"/>
              </a:ext>
            </a:extLst>
          </p:cNvPr>
          <p:cNvCxnSpPr/>
          <p:nvPr/>
        </p:nvCxnSpPr>
        <p:spPr>
          <a:xfrm>
            <a:off x="4095121" y="6217190"/>
            <a:ext cx="6585125" cy="0"/>
          </a:xfrm>
          <a:prstGeom prst="straightConnector1">
            <a:avLst/>
          </a:prstGeom>
          <a:noFill/>
          <a:ln w="6345" cap="flat">
            <a:solidFill>
              <a:srgbClr val="4472C4"/>
            </a:solidFill>
            <a:prstDash val="solid"/>
            <a:miter/>
          </a:ln>
        </p:spPr>
      </p:cxnSp>
      <p:sp>
        <p:nvSpPr>
          <p:cNvPr id="9" name="TextBox 10">
            <a:extLst>
              <a:ext uri="{FF2B5EF4-FFF2-40B4-BE49-F238E27FC236}">
                <a16:creationId xmlns:a16="http://schemas.microsoft.com/office/drawing/2014/main" id="{6AFF5BF3-0CF1-861F-D817-4C408D02B2A8}"/>
              </a:ext>
            </a:extLst>
          </p:cNvPr>
          <p:cNvSpPr txBox="1"/>
          <p:nvPr/>
        </p:nvSpPr>
        <p:spPr>
          <a:xfrm>
            <a:off x="3977565" y="1912573"/>
            <a:ext cx="2393350"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b="1" dirty="0">
                <a:solidFill>
                  <a:srgbClr val="E97132"/>
                </a:solidFill>
                <a:latin typeface="Aptos"/>
              </a:rPr>
              <a:t>Text Decorators</a:t>
            </a:r>
            <a:endParaRPr lang="-" sz="1800" b="1" i="0" u="none" strike="noStrike" kern="1200" cap="none" spc="0" baseline="0" dirty="0">
              <a:solidFill>
                <a:srgbClr val="E97132"/>
              </a:solidFill>
              <a:uFillTx/>
              <a:latin typeface="Aptos"/>
            </a:endParaRPr>
          </a:p>
        </p:txBody>
      </p:sp>
      <p:sp>
        <p:nvSpPr>
          <p:cNvPr id="2" name="Rectangle 1">
            <a:extLst>
              <a:ext uri="{FF2B5EF4-FFF2-40B4-BE49-F238E27FC236}">
                <a16:creationId xmlns:a16="http://schemas.microsoft.com/office/drawing/2014/main" id="{166AB800-1B77-E3CD-D815-DB4A8C90472A}"/>
              </a:ext>
            </a:extLst>
          </p:cNvPr>
          <p:cNvSpPr/>
          <p:nvPr/>
        </p:nvSpPr>
        <p:spPr>
          <a:xfrm>
            <a:off x="1244184" y="3429000"/>
            <a:ext cx="2431703" cy="369332"/>
          </a:xfrm>
          <a:prstGeom prst="rect">
            <a:avLst/>
          </a:prstGeom>
          <a:noFill/>
          <a:ln w="9528" cap="flat">
            <a:solidFill>
              <a:srgbClr val="C55A11"/>
            </a:solidFill>
            <a:prstDash val="solid"/>
            <a:miter/>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i="0" u="none" strike="noStrike" kern="1200" cap="none" spc="0" baseline="0" dirty="0">
                <a:solidFill>
                  <a:srgbClr val="000000"/>
                </a:solidFill>
                <a:uFillTx/>
                <a:latin typeface="Aptos" panose="020B0004020202020204" pitchFamily="34" charset="0"/>
              </a:rPr>
              <a:t>Stream Decoration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167">
    <p:spTree>
      <p:nvGrpSpPr>
        <p:cNvPr id="1" name=""/>
        <p:cNvGrpSpPr/>
        <p:nvPr/>
      </p:nvGrpSpPr>
      <p:grpSpPr>
        <a:xfrm>
          <a:off x="0" y="0"/>
          <a:ext cx="0" cy="0"/>
          <a:chOff x="0" y="0"/>
          <a:chExt cx="0" cy="0"/>
        </a:xfrm>
      </p:grpSpPr>
      <p:sp>
        <p:nvSpPr>
          <p:cNvPr id="5" name="TextBox 5">
            <a:extLst>
              <a:ext uri="{FF2B5EF4-FFF2-40B4-BE49-F238E27FC236}">
                <a16:creationId xmlns:a16="http://schemas.microsoft.com/office/drawing/2014/main" id="{C418C076-A392-A745-C7E5-268727DF2CB2}"/>
              </a:ext>
            </a:extLst>
          </p:cNvPr>
          <p:cNvSpPr txBox="1"/>
          <p:nvPr/>
        </p:nvSpPr>
        <p:spPr>
          <a:xfrm>
            <a:off x="4079165" y="2425252"/>
            <a:ext cx="6601081" cy="3785652"/>
          </a:xfrm>
          <a:prstGeom prst="rect">
            <a:avLst/>
          </a:prstGeom>
          <a:noFill/>
          <a:ln w="9528" cap="flat">
            <a:solidFill>
              <a:srgbClr val="002060"/>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dirty="0">
                <a:solidFill>
                  <a:srgbClr val="000000"/>
                </a:solidFill>
                <a:uFillTx/>
                <a:latin typeface="Aptos" panose="020B0004020202020204" pitchFamily="34" charset="0"/>
              </a:rPr>
              <a:t>DataInputStream / DataOutputStream</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1" i="0" u="none" strike="noStrike" kern="1200" cap="none" spc="0" baseline="0" dirty="0">
              <a:solidFill>
                <a:srgbClr val="000000"/>
              </a:solidFill>
              <a:uFillTx/>
              <a:latin typeface="Aptos" panose="020B0004020202020204" pitchFamily="34" charset="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Aptos" panose="020B0004020202020204" pitchFamily="34" charset="0"/>
              </a:rPr>
              <a:t>Provides primitive based reading and writing: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dirty="0">
                <a:solidFill>
                  <a:srgbClr val="000000"/>
                </a:solidFill>
                <a:uFillTx/>
                <a:latin typeface="Aptos" panose="020B0004020202020204" pitchFamily="34" charset="0"/>
              </a:rPr>
              <a:t>Reading</a:t>
            </a:r>
            <a:r>
              <a:rPr lang="en-US" sz="2000" b="0" i="0" u="none" strike="noStrike" kern="1200" cap="none" spc="0" baseline="0" dirty="0">
                <a:solidFill>
                  <a:srgbClr val="000000"/>
                </a:solidFill>
                <a:uFillTx/>
                <a:latin typeface="Aptos" panose="020B0004020202020204" pitchFamily="34" charset="0"/>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Aptos" panose="020B0004020202020204" pitchFamily="34" charset="0"/>
              </a:rPr>
              <a:t>	</a:t>
            </a:r>
            <a:r>
              <a:rPr lang="en-US" sz="2000" b="0" i="0" u="none" strike="noStrike" kern="1200" cap="none" spc="0" baseline="0" dirty="0">
                <a:solidFill>
                  <a:srgbClr val="C00000"/>
                </a:solidFill>
                <a:uFillTx/>
                <a:latin typeface="Aptos" panose="020B0004020202020204" pitchFamily="34" charset="0"/>
              </a:rPr>
              <a:t>• readUTF() : String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C00000"/>
                </a:solidFill>
                <a:uFillTx/>
                <a:latin typeface="Aptos" panose="020B0004020202020204" pitchFamily="34" charset="0"/>
              </a:rPr>
              <a:t>	• readInt() : int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C00000"/>
                </a:solidFill>
                <a:uFillTx/>
                <a:latin typeface="Aptos" panose="020B0004020202020204" pitchFamily="34" charset="0"/>
              </a:rPr>
              <a:t>	• readBoolean() : boolean ….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0" i="0" u="none" strike="noStrike" kern="1200" cap="none" spc="0" baseline="0" dirty="0">
              <a:solidFill>
                <a:srgbClr val="000000"/>
              </a:solidFill>
              <a:uFillTx/>
              <a:latin typeface="Aptos" panose="020B0004020202020204" pitchFamily="34" charset="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dirty="0">
                <a:solidFill>
                  <a:srgbClr val="000000"/>
                </a:solidFill>
                <a:uFillTx/>
                <a:latin typeface="Aptos" panose="020B0004020202020204" pitchFamily="34" charset="0"/>
              </a:rPr>
              <a:t>Writing</a:t>
            </a:r>
            <a:r>
              <a:rPr lang="en-US" sz="2000" b="0" i="0" u="none" strike="noStrike" kern="1200" cap="none" spc="0" baseline="0" dirty="0">
                <a:solidFill>
                  <a:srgbClr val="000000"/>
                </a:solidFill>
                <a:uFillTx/>
                <a:latin typeface="Aptos" panose="020B0004020202020204" pitchFamily="34" charset="0"/>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Aptos" panose="020B0004020202020204" pitchFamily="34" charset="0"/>
              </a:rPr>
              <a:t>	</a:t>
            </a:r>
            <a:r>
              <a:rPr lang="en-US" sz="2000" b="0" i="0" u="none" strike="noStrike" kern="1200" cap="none" spc="0" baseline="0" dirty="0">
                <a:solidFill>
                  <a:srgbClr val="C00000"/>
                </a:solidFill>
                <a:uFillTx/>
                <a:latin typeface="Aptos" panose="020B0004020202020204" pitchFamily="34" charset="0"/>
              </a:rPr>
              <a:t>• writeUTF(String)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C00000"/>
                </a:solidFill>
                <a:uFillTx/>
                <a:latin typeface="Aptos" panose="020B0004020202020204" pitchFamily="34" charset="0"/>
              </a:rPr>
              <a:t>	• writeInt(int)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C00000"/>
                </a:solidFill>
                <a:uFillTx/>
                <a:latin typeface="Aptos" panose="020B0004020202020204" pitchFamily="34" charset="0"/>
              </a:rPr>
              <a:t>	• writeBoolean(boolean)</a:t>
            </a:r>
            <a:endParaRPr lang="-" sz="2000" b="0" i="0" u="none" strike="noStrike" kern="1200" cap="none" spc="0" baseline="0" dirty="0">
              <a:solidFill>
                <a:srgbClr val="C00000"/>
              </a:solidFill>
              <a:uFillTx/>
              <a:latin typeface="Aptos" panose="020B0004020202020204" pitchFamily="34" charset="0"/>
            </a:endParaRPr>
          </a:p>
        </p:txBody>
      </p:sp>
      <p:cxnSp>
        <p:nvCxnSpPr>
          <p:cNvPr id="7" name="Straight Connector 9">
            <a:extLst>
              <a:ext uri="{FF2B5EF4-FFF2-40B4-BE49-F238E27FC236}">
                <a16:creationId xmlns:a16="http://schemas.microsoft.com/office/drawing/2014/main" id="{D8885B66-66A8-CF15-14BE-BA46E18D1A62}"/>
              </a:ext>
            </a:extLst>
          </p:cNvPr>
          <p:cNvCxnSpPr/>
          <p:nvPr/>
        </p:nvCxnSpPr>
        <p:spPr>
          <a:xfrm>
            <a:off x="4079165" y="2215766"/>
            <a:ext cx="6601081" cy="0"/>
          </a:xfrm>
          <a:prstGeom prst="straightConnector1">
            <a:avLst/>
          </a:prstGeom>
          <a:noFill/>
          <a:ln w="6345" cap="flat">
            <a:solidFill>
              <a:srgbClr val="4472C4"/>
            </a:solidFill>
            <a:prstDash val="solid"/>
            <a:miter/>
          </a:ln>
        </p:spPr>
      </p:cxnSp>
      <p:cxnSp>
        <p:nvCxnSpPr>
          <p:cNvPr id="8" name="Straight Connector 12">
            <a:extLst>
              <a:ext uri="{FF2B5EF4-FFF2-40B4-BE49-F238E27FC236}">
                <a16:creationId xmlns:a16="http://schemas.microsoft.com/office/drawing/2014/main" id="{702EF1A1-4FC6-3651-5965-0D2EA2EE9025}"/>
              </a:ext>
            </a:extLst>
          </p:cNvPr>
          <p:cNvCxnSpPr/>
          <p:nvPr/>
        </p:nvCxnSpPr>
        <p:spPr>
          <a:xfrm>
            <a:off x="4219451" y="6420391"/>
            <a:ext cx="6585125" cy="0"/>
          </a:xfrm>
          <a:prstGeom prst="straightConnector1">
            <a:avLst/>
          </a:prstGeom>
          <a:noFill/>
          <a:ln w="6345" cap="flat">
            <a:solidFill>
              <a:srgbClr val="4472C4"/>
            </a:solidFill>
            <a:prstDash val="solid"/>
            <a:miter/>
          </a:ln>
        </p:spPr>
      </p:cxnSp>
      <p:sp>
        <p:nvSpPr>
          <p:cNvPr id="9" name="TextBox 10">
            <a:extLst>
              <a:ext uri="{FF2B5EF4-FFF2-40B4-BE49-F238E27FC236}">
                <a16:creationId xmlns:a16="http://schemas.microsoft.com/office/drawing/2014/main" id="{F18A685C-E7BD-12D1-E4C5-0A0367A5B706}"/>
              </a:ext>
            </a:extLst>
          </p:cNvPr>
          <p:cNvSpPr txBox="1"/>
          <p:nvPr/>
        </p:nvSpPr>
        <p:spPr>
          <a:xfrm>
            <a:off x="4079164" y="1846431"/>
            <a:ext cx="3021431" cy="369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b="1" dirty="0">
                <a:solidFill>
                  <a:srgbClr val="E97132"/>
                </a:solidFill>
                <a:latin typeface="Aptos"/>
              </a:rPr>
              <a:t>Primitives Decorators</a:t>
            </a:r>
            <a:endParaRPr lang="-" sz="1800" b="1" i="0" u="none" strike="noStrike" kern="1200" cap="none" spc="0" baseline="0" dirty="0">
              <a:solidFill>
                <a:srgbClr val="E97132"/>
              </a:solidFill>
              <a:uFillTx/>
              <a:latin typeface="Aptos"/>
            </a:endParaRPr>
          </a:p>
        </p:txBody>
      </p:sp>
      <p:sp>
        <p:nvSpPr>
          <p:cNvPr id="2" name="Rectangle 1">
            <a:extLst>
              <a:ext uri="{FF2B5EF4-FFF2-40B4-BE49-F238E27FC236}">
                <a16:creationId xmlns:a16="http://schemas.microsoft.com/office/drawing/2014/main" id="{F6E94BAF-7961-9411-C64D-BFABB55EE518}"/>
              </a:ext>
            </a:extLst>
          </p:cNvPr>
          <p:cNvSpPr/>
          <p:nvPr/>
        </p:nvSpPr>
        <p:spPr>
          <a:xfrm>
            <a:off x="1244184" y="3429000"/>
            <a:ext cx="2431703" cy="369332"/>
          </a:xfrm>
          <a:prstGeom prst="rect">
            <a:avLst/>
          </a:prstGeom>
          <a:noFill/>
          <a:ln w="9528" cap="flat">
            <a:solidFill>
              <a:srgbClr val="C55A11"/>
            </a:solidFill>
            <a:prstDash val="solid"/>
            <a:miter/>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i="0" u="none" strike="noStrike" kern="1200" cap="none" spc="0" baseline="0" dirty="0">
                <a:solidFill>
                  <a:srgbClr val="000000"/>
                </a:solidFill>
                <a:uFillTx/>
                <a:latin typeface="Aptos" panose="020B0004020202020204" pitchFamily="34" charset="0"/>
              </a:rPr>
              <a:t>Stream Decoration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168">
    <p:spTree>
      <p:nvGrpSpPr>
        <p:cNvPr id="1" name=""/>
        <p:cNvGrpSpPr/>
        <p:nvPr/>
      </p:nvGrpSpPr>
      <p:grpSpPr>
        <a:xfrm>
          <a:off x="0" y="0"/>
          <a:ext cx="0" cy="0"/>
          <a:chOff x="0" y="0"/>
          <a:chExt cx="0" cy="0"/>
        </a:xfrm>
      </p:grpSpPr>
      <p:sp>
        <p:nvSpPr>
          <p:cNvPr id="5" name="TextBox 5">
            <a:extLst>
              <a:ext uri="{FF2B5EF4-FFF2-40B4-BE49-F238E27FC236}">
                <a16:creationId xmlns:a16="http://schemas.microsoft.com/office/drawing/2014/main" id="{C0F78AE5-546E-E3AD-07B6-43C18BD1D05F}"/>
              </a:ext>
            </a:extLst>
          </p:cNvPr>
          <p:cNvSpPr txBox="1"/>
          <p:nvPr/>
        </p:nvSpPr>
        <p:spPr>
          <a:xfrm>
            <a:off x="4136770" y="2482824"/>
            <a:ext cx="6393646" cy="3600986"/>
          </a:xfrm>
          <a:prstGeom prst="rect">
            <a:avLst/>
          </a:prstGeom>
          <a:noFill/>
          <a:ln w="9528" cap="flat">
            <a:solidFill>
              <a:srgbClr val="002060"/>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dirty="0">
                <a:solidFill>
                  <a:srgbClr val="000000"/>
                </a:solidFill>
                <a:uFillTx/>
                <a:latin typeface="Aptos" panose="020B0004020202020204" pitchFamily="34" charset="0"/>
              </a:rPr>
              <a:t>ObjectInputStream / ObjectOutputStream</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0" i="0" u="none" strike="noStrike" kern="1200" cap="none" spc="0" baseline="0" dirty="0">
              <a:solidFill>
                <a:srgbClr val="000000"/>
              </a:solidFill>
              <a:uFillTx/>
              <a:latin typeface="Aptos" panose="020B0004020202020204" pitchFamily="34" charset="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Aptos" panose="020B0004020202020204" pitchFamily="34" charset="0"/>
              </a:rPr>
              <a:t>All objects must implement Serializable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Aptos" panose="020B0004020202020204" pitchFamily="34" charset="0"/>
              </a:rPr>
              <a:t>Provides Objects based reading and writing: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1" i="0" u="none" strike="noStrike" kern="1200" cap="none" spc="0" baseline="0" dirty="0">
              <a:solidFill>
                <a:srgbClr val="000000"/>
              </a:solidFill>
              <a:uFillTx/>
              <a:latin typeface="Aptos" panose="020B0004020202020204" pitchFamily="34" charset="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dirty="0">
                <a:solidFill>
                  <a:srgbClr val="000000"/>
                </a:solidFill>
                <a:uFillTx/>
                <a:latin typeface="Aptos" panose="020B0004020202020204" pitchFamily="34" charset="0"/>
              </a:rPr>
              <a:t>Reading</a:t>
            </a:r>
            <a:r>
              <a:rPr lang="en-US" sz="2000" b="0" i="0" u="none" strike="noStrike" kern="1200" cap="none" spc="0" baseline="0" dirty="0">
                <a:solidFill>
                  <a:srgbClr val="000000"/>
                </a:solidFill>
                <a:uFillTx/>
                <a:latin typeface="Aptos" panose="020B0004020202020204" pitchFamily="34" charset="0"/>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Aptos" panose="020B0004020202020204" pitchFamily="34" charset="0"/>
              </a:rPr>
              <a:t>	</a:t>
            </a:r>
            <a:r>
              <a:rPr lang="en-US" sz="2000" b="0" i="0" u="none" strike="noStrike" kern="1200" cap="none" spc="0" baseline="0" dirty="0">
                <a:solidFill>
                  <a:srgbClr val="C00000"/>
                </a:solidFill>
                <a:uFillTx/>
                <a:latin typeface="Aptos" panose="020B0004020202020204" pitchFamily="34" charset="0"/>
              </a:rPr>
              <a:t>• readObject() : Object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0" i="0" u="none" strike="noStrike" kern="1200" cap="none" spc="0" baseline="0" dirty="0">
              <a:solidFill>
                <a:srgbClr val="000000"/>
              </a:solidFill>
              <a:uFillTx/>
              <a:latin typeface="Aptos" panose="020B0004020202020204" pitchFamily="34" charset="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dirty="0">
                <a:solidFill>
                  <a:srgbClr val="000000"/>
                </a:solidFill>
                <a:uFillTx/>
                <a:latin typeface="Aptos" panose="020B0004020202020204" pitchFamily="34" charset="0"/>
              </a:rPr>
              <a:t>Writing</a:t>
            </a:r>
            <a:r>
              <a:rPr lang="en-US" sz="2000" b="0" i="0" u="none" strike="noStrike" kern="1200" cap="none" spc="0" baseline="0" dirty="0">
                <a:solidFill>
                  <a:srgbClr val="000000"/>
                </a:solidFill>
                <a:uFillTx/>
                <a:latin typeface="Aptos" panose="020B0004020202020204" pitchFamily="34" charset="0"/>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Aptos" panose="020B0004020202020204" pitchFamily="34" charset="0"/>
              </a:rPr>
              <a:t>	</a:t>
            </a:r>
            <a:r>
              <a:rPr lang="en-US" sz="2000" b="0" i="0" u="none" strike="noStrike" kern="1200" cap="none" spc="0" baseline="0" dirty="0">
                <a:solidFill>
                  <a:srgbClr val="C00000"/>
                </a:solidFill>
                <a:uFillTx/>
                <a:latin typeface="Aptos" panose="020B0004020202020204" pitchFamily="34" charset="0"/>
              </a:rPr>
              <a:t>• writeObject(Object)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dirty="0">
                <a:solidFill>
                  <a:srgbClr val="C00000"/>
                </a:solidFill>
                <a:uFillTx/>
                <a:latin typeface="Calibri"/>
              </a:rPr>
              <a:t>	</a:t>
            </a:r>
            <a:endParaRPr lang="-" sz="1800" b="0" i="0" u="none" strike="noStrike" kern="1200" cap="none" spc="0" baseline="0" dirty="0">
              <a:solidFill>
                <a:srgbClr val="C00000"/>
              </a:solidFill>
              <a:uFillTx/>
              <a:latin typeface="Calibri"/>
            </a:endParaRPr>
          </a:p>
        </p:txBody>
      </p:sp>
      <p:cxnSp>
        <p:nvCxnSpPr>
          <p:cNvPr id="7" name="Straight Connector 9">
            <a:extLst>
              <a:ext uri="{FF2B5EF4-FFF2-40B4-BE49-F238E27FC236}">
                <a16:creationId xmlns:a16="http://schemas.microsoft.com/office/drawing/2014/main" id="{F24B6347-1BBA-4D15-E6C8-C1D3E0553686}"/>
              </a:ext>
            </a:extLst>
          </p:cNvPr>
          <p:cNvCxnSpPr/>
          <p:nvPr/>
        </p:nvCxnSpPr>
        <p:spPr>
          <a:xfrm>
            <a:off x="4136770" y="2266565"/>
            <a:ext cx="6601081" cy="0"/>
          </a:xfrm>
          <a:prstGeom prst="straightConnector1">
            <a:avLst/>
          </a:prstGeom>
          <a:noFill/>
          <a:ln w="6345" cap="flat">
            <a:solidFill>
              <a:srgbClr val="4472C4"/>
            </a:solidFill>
            <a:prstDash val="solid"/>
            <a:miter/>
          </a:ln>
        </p:spPr>
      </p:cxnSp>
      <p:cxnSp>
        <p:nvCxnSpPr>
          <p:cNvPr id="8" name="Straight Connector 12">
            <a:extLst>
              <a:ext uri="{FF2B5EF4-FFF2-40B4-BE49-F238E27FC236}">
                <a16:creationId xmlns:a16="http://schemas.microsoft.com/office/drawing/2014/main" id="{EED93A45-17E3-5B15-24C8-2D79340A275F}"/>
              </a:ext>
            </a:extLst>
          </p:cNvPr>
          <p:cNvCxnSpPr/>
          <p:nvPr/>
        </p:nvCxnSpPr>
        <p:spPr>
          <a:xfrm>
            <a:off x="4152726" y="6403458"/>
            <a:ext cx="6585125" cy="0"/>
          </a:xfrm>
          <a:prstGeom prst="straightConnector1">
            <a:avLst/>
          </a:prstGeom>
          <a:noFill/>
          <a:ln w="6345" cap="flat">
            <a:solidFill>
              <a:srgbClr val="4472C4"/>
            </a:solidFill>
            <a:prstDash val="solid"/>
            <a:miter/>
          </a:ln>
        </p:spPr>
      </p:cxnSp>
      <p:sp>
        <p:nvSpPr>
          <p:cNvPr id="9" name="TextBox 10">
            <a:extLst>
              <a:ext uri="{FF2B5EF4-FFF2-40B4-BE49-F238E27FC236}">
                <a16:creationId xmlns:a16="http://schemas.microsoft.com/office/drawing/2014/main" id="{2BF3B73C-ACFE-84AE-9400-2C5113DBAFC3}"/>
              </a:ext>
            </a:extLst>
          </p:cNvPr>
          <p:cNvSpPr txBox="1"/>
          <p:nvPr/>
        </p:nvSpPr>
        <p:spPr>
          <a:xfrm>
            <a:off x="4046862" y="1897230"/>
            <a:ext cx="2393350"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b="1" dirty="0">
                <a:solidFill>
                  <a:srgbClr val="E97132"/>
                </a:solidFill>
                <a:latin typeface="Aptos"/>
              </a:rPr>
              <a:t>Object Decorators</a:t>
            </a:r>
            <a:endParaRPr lang="-" sz="1800" b="1" i="0" u="none" strike="noStrike" kern="1200" cap="none" spc="0" baseline="0" dirty="0">
              <a:solidFill>
                <a:srgbClr val="E97132"/>
              </a:solidFill>
              <a:uFillTx/>
              <a:latin typeface="Aptos"/>
            </a:endParaRPr>
          </a:p>
        </p:txBody>
      </p:sp>
      <p:sp>
        <p:nvSpPr>
          <p:cNvPr id="2" name="Rectangle 1">
            <a:extLst>
              <a:ext uri="{FF2B5EF4-FFF2-40B4-BE49-F238E27FC236}">
                <a16:creationId xmlns:a16="http://schemas.microsoft.com/office/drawing/2014/main" id="{FE4599BF-193B-5CC9-E571-3877F5E6BDAD}"/>
              </a:ext>
            </a:extLst>
          </p:cNvPr>
          <p:cNvSpPr/>
          <p:nvPr/>
        </p:nvSpPr>
        <p:spPr>
          <a:xfrm>
            <a:off x="1244184" y="3429000"/>
            <a:ext cx="2431703" cy="369332"/>
          </a:xfrm>
          <a:prstGeom prst="rect">
            <a:avLst/>
          </a:prstGeom>
          <a:noFill/>
          <a:ln w="9528" cap="flat">
            <a:solidFill>
              <a:srgbClr val="C55A11"/>
            </a:solidFill>
            <a:prstDash val="solid"/>
            <a:miter/>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i="0" u="none" strike="noStrike" kern="1200" cap="none" spc="0" baseline="0" dirty="0">
                <a:solidFill>
                  <a:srgbClr val="000000"/>
                </a:solidFill>
                <a:uFillTx/>
                <a:latin typeface="Aptos" panose="020B0004020202020204" pitchFamily="34" charset="0"/>
              </a:rPr>
              <a:t>Stream Decoration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170">
    <p:spTree>
      <p:nvGrpSpPr>
        <p:cNvPr id="1" name=""/>
        <p:cNvGrpSpPr/>
        <p:nvPr/>
      </p:nvGrpSpPr>
      <p:grpSpPr>
        <a:xfrm>
          <a:off x="0" y="0"/>
          <a:ext cx="0" cy="0"/>
          <a:chOff x="0" y="0"/>
          <a:chExt cx="0" cy="0"/>
        </a:xfrm>
      </p:grpSpPr>
      <p:sp>
        <p:nvSpPr>
          <p:cNvPr id="5" name="TextBox 5">
            <a:extLst>
              <a:ext uri="{FF2B5EF4-FFF2-40B4-BE49-F238E27FC236}">
                <a16:creationId xmlns:a16="http://schemas.microsoft.com/office/drawing/2014/main" id="{2B69871E-5FEB-69B6-DD5A-C7705AD4C99B}"/>
              </a:ext>
            </a:extLst>
          </p:cNvPr>
          <p:cNvSpPr txBox="1"/>
          <p:nvPr/>
        </p:nvSpPr>
        <p:spPr>
          <a:xfrm>
            <a:off x="4099813" y="2508894"/>
            <a:ext cx="6686722" cy="3477875"/>
          </a:xfrm>
          <a:prstGeom prst="rect">
            <a:avLst/>
          </a:prstGeom>
          <a:noFill/>
          <a:ln w="9528" cap="flat">
            <a:solidFill>
              <a:srgbClr val="002060"/>
            </a:solidFill>
            <a:prstDash val="solid"/>
            <a:miter/>
          </a:ln>
        </p:spPr>
        <p:txBody>
          <a:bodyPr vert="horz" wrap="square" lIns="91440" tIns="45720" rIns="91440" bIns="45720" anchor="t" anchorCtr="0" compatLnSpc="1">
            <a:spAutoFit/>
          </a:bodyPr>
          <a:lstStyle/>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Aptos" panose="020B0004020202020204" pitchFamily="34" charset="0"/>
              </a:rPr>
              <a:t>Only the object's data are serialized </a:t>
            </a: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000" b="0" i="0" u="none" strike="noStrike" kern="1200" cap="none" spc="0" baseline="0" dirty="0">
              <a:solidFill>
                <a:srgbClr val="000000"/>
              </a:solidFill>
              <a:uFillTx/>
              <a:latin typeface="Aptos" panose="020B0004020202020204" pitchFamily="34" charset="0"/>
            </a:endParaRP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Aptos" panose="020B0004020202020204" pitchFamily="34" charset="0"/>
              </a:rPr>
              <a:t> Data marked with the transient keyword are not serialized.</a:t>
            </a: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000" b="0" i="0" u="none" strike="noStrike" kern="1200" cap="none" spc="0" baseline="0" dirty="0">
              <a:solidFill>
                <a:srgbClr val="C00000"/>
              </a:solidFill>
              <a:uFillTx/>
              <a:latin typeface="Aptos" panose="020B0004020202020204" pitchFamily="34" charset="0"/>
            </a:endParaRP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Aptos" panose="020B0004020202020204" pitchFamily="34" charset="0"/>
              </a:rPr>
              <a:t>Serialization stores the state of an object to a file</a:t>
            </a: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000" b="0" i="0" u="none" strike="noStrike" kern="1200" cap="none" spc="0" baseline="0" dirty="0">
              <a:solidFill>
                <a:srgbClr val="000000"/>
              </a:solidFill>
              <a:uFillTx/>
              <a:latin typeface="Aptos" panose="020B0004020202020204" pitchFamily="34" charset="0"/>
            </a:endParaRP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Aptos" panose="020B0004020202020204" pitchFamily="34" charset="0"/>
              </a:rPr>
              <a:t>Serializable objects can be stored and loaded from object streams: </a:t>
            </a:r>
          </a:p>
          <a:p>
            <a:pPr marL="914400" marR="0" lvl="1"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0" i="0" u="none" strike="noStrike" kern="1200" cap="none" spc="0" baseline="0" dirty="0">
                <a:solidFill>
                  <a:srgbClr val="C00000"/>
                </a:solidFill>
                <a:uFillTx/>
                <a:latin typeface="Aptos" panose="020B0004020202020204" pitchFamily="34" charset="0"/>
              </a:rPr>
              <a:t>ObjectInputStream </a:t>
            </a:r>
          </a:p>
          <a:p>
            <a:pPr marL="914400" marR="0" lvl="1"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0" i="0" u="none" strike="noStrike" kern="1200" cap="none" spc="0" baseline="0" dirty="0">
                <a:solidFill>
                  <a:srgbClr val="C00000"/>
                </a:solidFill>
                <a:uFillTx/>
                <a:latin typeface="Aptos" panose="020B0004020202020204" pitchFamily="34" charset="0"/>
              </a:rPr>
              <a:t>ObjectOutputStream</a:t>
            </a:r>
            <a:endParaRPr lang="-" sz="2000" b="0" i="0" u="none" strike="noStrike" kern="1200" cap="none" spc="0" baseline="0" dirty="0">
              <a:solidFill>
                <a:srgbClr val="C00000"/>
              </a:solidFill>
              <a:uFillTx/>
              <a:latin typeface="Aptos" panose="020B0004020202020204" pitchFamily="34" charset="0"/>
            </a:endParaRPr>
          </a:p>
        </p:txBody>
      </p:sp>
      <p:cxnSp>
        <p:nvCxnSpPr>
          <p:cNvPr id="7" name="Straight Connector 9">
            <a:extLst>
              <a:ext uri="{FF2B5EF4-FFF2-40B4-BE49-F238E27FC236}">
                <a16:creationId xmlns:a16="http://schemas.microsoft.com/office/drawing/2014/main" id="{20351F94-16F8-9CCB-94A6-3BC236DC2DC5}"/>
              </a:ext>
            </a:extLst>
          </p:cNvPr>
          <p:cNvCxnSpPr/>
          <p:nvPr/>
        </p:nvCxnSpPr>
        <p:spPr>
          <a:xfrm>
            <a:off x="4079165" y="2215766"/>
            <a:ext cx="6601081" cy="0"/>
          </a:xfrm>
          <a:prstGeom prst="straightConnector1">
            <a:avLst/>
          </a:prstGeom>
          <a:noFill/>
          <a:ln w="6345" cap="flat">
            <a:solidFill>
              <a:srgbClr val="4472C4"/>
            </a:solidFill>
            <a:prstDash val="solid"/>
            <a:miter/>
          </a:ln>
        </p:spPr>
      </p:cxnSp>
      <p:cxnSp>
        <p:nvCxnSpPr>
          <p:cNvPr id="8" name="Straight Connector 12">
            <a:extLst>
              <a:ext uri="{FF2B5EF4-FFF2-40B4-BE49-F238E27FC236}">
                <a16:creationId xmlns:a16="http://schemas.microsoft.com/office/drawing/2014/main" id="{67E0D762-E538-4262-9E38-38E4F7673257}"/>
              </a:ext>
            </a:extLst>
          </p:cNvPr>
          <p:cNvCxnSpPr/>
          <p:nvPr/>
        </p:nvCxnSpPr>
        <p:spPr>
          <a:xfrm>
            <a:off x="4150611" y="6327257"/>
            <a:ext cx="6585125" cy="0"/>
          </a:xfrm>
          <a:prstGeom prst="straightConnector1">
            <a:avLst/>
          </a:prstGeom>
          <a:noFill/>
          <a:ln w="6345" cap="flat">
            <a:solidFill>
              <a:srgbClr val="4472C4"/>
            </a:solidFill>
            <a:prstDash val="solid"/>
            <a:miter/>
          </a:ln>
        </p:spPr>
      </p:cxnSp>
      <p:sp>
        <p:nvSpPr>
          <p:cNvPr id="9" name="TextBox 10">
            <a:extLst>
              <a:ext uri="{FF2B5EF4-FFF2-40B4-BE49-F238E27FC236}">
                <a16:creationId xmlns:a16="http://schemas.microsoft.com/office/drawing/2014/main" id="{70812A4C-6628-C0E1-3EA8-C1A721755B6E}"/>
              </a:ext>
            </a:extLst>
          </p:cNvPr>
          <p:cNvSpPr txBox="1"/>
          <p:nvPr/>
        </p:nvSpPr>
        <p:spPr>
          <a:xfrm>
            <a:off x="4011432" y="1922639"/>
            <a:ext cx="2393350"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b="1" dirty="0">
                <a:solidFill>
                  <a:srgbClr val="E97132"/>
                </a:solidFill>
                <a:latin typeface="Aptos"/>
              </a:rPr>
              <a:t>Serialization</a:t>
            </a:r>
            <a:endParaRPr lang="-" sz="1800" b="1" i="0" u="none" strike="noStrike" kern="1200" cap="none" spc="0" baseline="0" dirty="0">
              <a:solidFill>
                <a:srgbClr val="E97132"/>
              </a:solidFill>
              <a:uFillTx/>
              <a:latin typeface="Aptos"/>
            </a:endParaRPr>
          </a:p>
        </p:txBody>
      </p:sp>
      <p:sp>
        <p:nvSpPr>
          <p:cNvPr id="10" name="Rectangle 9">
            <a:extLst>
              <a:ext uri="{FF2B5EF4-FFF2-40B4-BE49-F238E27FC236}">
                <a16:creationId xmlns:a16="http://schemas.microsoft.com/office/drawing/2014/main" id="{5E337C52-E802-B848-2DBA-A510637F6013}"/>
              </a:ext>
            </a:extLst>
          </p:cNvPr>
          <p:cNvSpPr/>
          <p:nvPr/>
        </p:nvSpPr>
        <p:spPr>
          <a:xfrm>
            <a:off x="1244184" y="3429000"/>
            <a:ext cx="2431703" cy="369332"/>
          </a:xfrm>
          <a:prstGeom prst="rect">
            <a:avLst/>
          </a:prstGeom>
          <a:noFill/>
          <a:ln w="9528" cap="flat">
            <a:solidFill>
              <a:srgbClr val="C55A11"/>
            </a:solidFill>
            <a:prstDash val="solid"/>
            <a:miter/>
          </a:ln>
        </p:spPr>
        <p:txBody>
          <a:bodyPr vert="horz" wrap="square" lIns="91440" tIns="45720" rIns="91440" bIns="45720" anchor="t" anchorCtr="1"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i="0" u="none" strike="noStrike" kern="1200" cap="none" spc="0" baseline="0" dirty="0">
                <a:solidFill>
                  <a:srgbClr val="000000"/>
                </a:solidFill>
                <a:uFillTx/>
                <a:latin typeface="Aptos" panose="020B0004020202020204" pitchFamily="34" charset="0"/>
              </a:rPr>
              <a:t>Serialization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171">
    <p:spTree>
      <p:nvGrpSpPr>
        <p:cNvPr id="1" name=""/>
        <p:cNvGrpSpPr/>
        <p:nvPr/>
      </p:nvGrpSpPr>
      <p:grpSpPr>
        <a:xfrm>
          <a:off x="0" y="0"/>
          <a:ext cx="0" cy="0"/>
          <a:chOff x="0" y="0"/>
          <a:chExt cx="0" cy="0"/>
        </a:xfrm>
      </p:grpSpPr>
      <p:sp>
        <p:nvSpPr>
          <p:cNvPr id="5" name="TextBox 5">
            <a:extLst>
              <a:ext uri="{FF2B5EF4-FFF2-40B4-BE49-F238E27FC236}">
                <a16:creationId xmlns:a16="http://schemas.microsoft.com/office/drawing/2014/main" id="{5FCD0972-DE2E-F006-0043-AFBE2C1AD6B9}"/>
              </a:ext>
            </a:extLst>
          </p:cNvPr>
          <p:cNvSpPr txBox="1"/>
          <p:nvPr/>
        </p:nvSpPr>
        <p:spPr>
          <a:xfrm>
            <a:off x="4079165" y="2492554"/>
            <a:ext cx="7791721" cy="3016210"/>
          </a:xfrm>
          <a:prstGeom prst="rect">
            <a:avLst/>
          </a:prstGeom>
          <a:noFill/>
          <a:ln w="9528" cap="flat">
            <a:solidFill>
              <a:srgbClr val="002060"/>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dirty="0">
                <a:solidFill>
                  <a:srgbClr val="000000"/>
                </a:solidFill>
                <a:uFillTx/>
                <a:latin typeface="Aptos" panose="020B0004020202020204" pitchFamily="34" charset="0"/>
              </a:rPr>
              <a:t>Constructors: </a:t>
            </a:r>
          </a:p>
          <a:p>
            <a:pPr marL="914400" lvl="1" indent="-457200">
              <a:buSzPct val="100000"/>
              <a:buFont typeface="Arial" pitchFamily="34"/>
              <a:buChar char="•"/>
              <a:defRPr sz="1800" b="0" i="0" u="none" strike="noStrike" kern="0" cap="none" spc="0" baseline="0">
                <a:solidFill>
                  <a:srgbClr val="000000"/>
                </a:solidFill>
                <a:uFillTx/>
              </a:defRPr>
            </a:pPr>
            <a:r>
              <a:rPr lang="en-US" b="0" i="0" u="none" strike="noStrike" kern="1200" cap="none" spc="0" baseline="0" dirty="0">
                <a:solidFill>
                  <a:srgbClr val="000000"/>
                </a:solidFill>
                <a:uFillTx/>
                <a:latin typeface="Aptos" panose="020B0004020202020204" pitchFamily="34" charset="0"/>
              </a:rPr>
              <a:t>RandomAccessFile(File file, String mode) </a:t>
            </a:r>
          </a:p>
          <a:p>
            <a:pPr marL="914400" lvl="1" indent="-457200">
              <a:buSzPct val="100000"/>
              <a:buFont typeface="Arial" pitchFamily="34"/>
              <a:buChar char="•"/>
              <a:defRPr sz="1800" b="0" i="0" u="none" strike="noStrike" kern="0" cap="none" spc="0" baseline="0">
                <a:solidFill>
                  <a:srgbClr val="000000"/>
                </a:solidFill>
                <a:uFillTx/>
              </a:defRPr>
            </a:pPr>
            <a:r>
              <a:rPr lang="en-US" b="0" i="0" u="none" strike="noStrike" kern="1200" cap="none" spc="0" baseline="0" dirty="0">
                <a:solidFill>
                  <a:srgbClr val="000000"/>
                </a:solidFill>
                <a:uFillTx/>
                <a:latin typeface="Aptos" panose="020B0004020202020204" pitchFamily="34" charset="0"/>
              </a:rPr>
              <a:t>RandomAccessFile(String name, String mode)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0" i="0" u="none" strike="noStrike" kern="1200" cap="none" spc="0" baseline="0" dirty="0">
              <a:solidFill>
                <a:srgbClr val="000000"/>
              </a:solidFill>
              <a:uFillTx/>
              <a:latin typeface="Aptos" panose="020B0004020202020204" pitchFamily="34" charset="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dirty="0">
                <a:solidFill>
                  <a:srgbClr val="000000"/>
                </a:solidFill>
                <a:uFillTx/>
                <a:latin typeface="Aptos" panose="020B0004020202020204" pitchFamily="34" charset="0"/>
              </a:rPr>
              <a:t>Mode is usually ”r” or ”</a:t>
            </a:r>
            <a:r>
              <a:rPr lang="en-US" sz="2000" b="1" i="0" u="none" strike="noStrike" kern="1200" cap="none" spc="0" baseline="0" dirty="0" err="1">
                <a:solidFill>
                  <a:srgbClr val="000000"/>
                </a:solidFill>
                <a:uFillTx/>
                <a:latin typeface="Aptos" panose="020B0004020202020204" pitchFamily="34" charset="0"/>
              </a:rPr>
              <a:t>rw</a:t>
            </a:r>
            <a:r>
              <a:rPr lang="en-US" sz="2000" b="1" i="0" u="none" strike="noStrike" kern="1200" cap="none" spc="0" baseline="0" dirty="0">
                <a:solidFill>
                  <a:srgbClr val="000000"/>
                </a:solidFill>
                <a:uFillTx/>
                <a:latin typeface="Aptos" panose="020B0004020202020204" pitchFamily="34" charset="0"/>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0" i="0" u="none" strike="noStrike" kern="1200" cap="none" spc="0" baseline="0" dirty="0">
              <a:solidFill>
                <a:srgbClr val="000000"/>
              </a:solidFill>
              <a:uFillTx/>
              <a:latin typeface="Aptos" panose="020B0004020202020204" pitchFamily="34" charset="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dirty="0">
                <a:solidFill>
                  <a:srgbClr val="000000"/>
                </a:solidFill>
                <a:uFillTx/>
                <a:latin typeface="Aptos" panose="020B0004020202020204" pitchFamily="34" charset="0"/>
              </a:rPr>
              <a:t>file pointer can be read and positioned: </a:t>
            </a:r>
          </a:p>
          <a:p>
            <a:pPr marL="914400" lvl="1" indent="-457200">
              <a:buSzPct val="100000"/>
              <a:buFont typeface="Arial" pitchFamily="34"/>
              <a:buChar char="•"/>
              <a:defRPr sz="1800" b="0" i="0" u="none" strike="noStrike" kern="0" cap="none" spc="0" baseline="0">
                <a:solidFill>
                  <a:srgbClr val="000000"/>
                </a:solidFill>
                <a:uFillTx/>
              </a:defRPr>
            </a:pPr>
            <a:r>
              <a:rPr lang="en-US" b="0" i="0" u="none" strike="noStrike" kern="1200" cap="none" spc="0" baseline="0" dirty="0">
                <a:solidFill>
                  <a:srgbClr val="000000"/>
                </a:solidFill>
                <a:uFillTx/>
                <a:latin typeface="Aptos" panose="020B0004020202020204" pitchFamily="34" charset="0"/>
              </a:rPr>
              <a:t>int skipBytes(int) </a:t>
            </a:r>
          </a:p>
          <a:p>
            <a:pPr marL="914400" lvl="1" indent="-457200">
              <a:buSzPct val="100000"/>
              <a:buFont typeface="Arial" pitchFamily="34"/>
              <a:buChar char="•"/>
              <a:defRPr sz="1800" b="0" i="0" u="none" strike="noStrike" kern="0" cap="none" spc="0" baseline="0">
                <a:solidFill>
                  <a:srgbClr val="000000"/>
                </a:solidFill>
                <a:uFillTx/>
              </a:defRPr>
            </a:pPr>
            <a:r>
              <a:rPr lang="en-US" b="0" i="0" u="none" strike="noStrike" kern="1200" cap="none" spc="0" baseline="0" dirty="0">
                <a:solidFill>
                  <a:srgbClr val="000000"/>
                </a:solidFill>
                <a:uFillTx/>
                <a:latin typeface="Aptos" panose="020B0004020202020204" pitchFamily="34" charset="0"/>
              </a:rPr>
              <a:t>void seek(long)</a:t>
            </a:r>
          </a:p>
          <a:p>
            <a:pPr marL="914400" lvl="1" indent="-457200">
              <a:buSzPct val="100000"/>
              <a:buFont typeface="Arial" pitchFamily="34"/>
              <a:buChar char="•"/>
              <a:defRPr sz="1800" b="0" i="0" u="none" strike="noStrike" kern="0" cap="none" spc="0" baseline="0">
                <a:solidFill>
                  <a:srgbClr val="000000"/>
                </a:solidFill>
                <a:uFillTx/>
              </a:defRPr>
            </a:pPr>
            <a:r>
              <a:rPr lang="en-US" b="0" i="0" u="none" strike="noStrike" kern="1200" cap="none" spc="0" baseline="0" dirty="0">
                <a:solidFill>
                  <a:srgbClr val="000000"/>
                </a:solidFill>
                <a:uFillTx/>
                <a:latin typeface="Aptos" panose="020B0004020202020204" pitchFamily="34" charset="0"/>
              </a:rPr>
              <a:t>long getFilePointer()</a:t>
            </a:r>
            <a:endParaRPr lang="-" b="0" i="0" u="none" strike="noStrike" kern="1200" cap="none" spc="0" baseline="0" dirty="0">
              <a:solidFill>
                <a:srgbClr val="C00000"/>
              </a:solidFill>
              <a:uFillTx/>
              <a:latin typeface="Aptos" panose="020B0004020202020204" pitchFamily="34" charset="0"/>
            </a:endParaRPr>
          </a:p>
        </p:txBody>
      </p:sp>
      <p:cxnSp>
        <p:nvCxnSpPr>
          <p:cNvPr id="2" name="Straight Connector 9">
            <a:extLst>
              <a:ext uri="{FF2B5EF4-FFF2-40B4-BE49-F238E27FC236}">
                <a16:creationId xmlns:a16="http://schemas.microsoft.com/office/drawing/2014/main" id="{6BF712FD-DC82-17D6-1FC4-3AD8BDAA8322}"/>
              </a:ext>
            </a:extLst>
          </p:cNvPr>
          <p:cNvCxnSpPr/>
          <p:nvPr/>
        </p:nvCxnSpPr>
        <p:spPr>
          <a:xfrm>
            <a:off x="4079165" y="2207298"/>
            <a:ext cx="6601081" cy="0"/>
          </a:xfrm>
          <a:prstGeom prst="straightConnector1">
            <a:avLst/>
          </a:prstGeom>
          <a:noFill/>
          <a:ln w="6345" cap="flat">
            <a:solidFill>
              <a:srgbClr val="4472C4"/>
            </a:solidFill>
            <a:prstDash val="solid"/>
            <a:miter/>
          </a:ln>
        </p:spPr>
      </p:cxnSp>
      <p:cxnSp>
        <p:nvCxnSpPr>
          <p:cNvPr id="6" name="Straight Connector 12">
            <a:extLst>
              <a:ext uri="{FF2B5EF4-FFF2-40B4-BE49-F238E27FC236}">
                <a16:creationId xmlns:a16="http://schemas.microsoft.com/office/drawing/2014/main" id="{EA74D4A5-D1BC-463B-8806-341F9197520B}"/>
              </a:ext>
            </a:extLst>
          </p:cNvPr>
          <p:cNvCxnSpPr/>
          <p:nvPr/>
        </p:nvCxnSpPr>
        <p:spPr>
          <a:xfrm>
            <a:off x="4231564" y="5929324"/>
            <a:ext cx="6585125" cy="0"/>
          </a:xfrm>
          <a:prstGeom prst="straightConnector1">
            <a:avLst/>
          </a:prstGeom>
          <a:noFill/>
          <a:ln w="6345" cap="flat">
            <a:solidFill>
              <a:srgbClr val="4472C4"/>
            </a:solidFill>
            <a:prstDash val="solid"/>
            <a:miter/>
          </a:ln>
        </p:spPr>
      </p:cxnSp>
      <p:sp>
        <p:nvSpPr>
          <p:cNvPr id="7" name="TextBox 10">
            <a:extLst>
              <a:ext uri="{FF2B5EF4-FFF2-40B4-BE49-F238E27FC236}">
                <a16:creationId xmlns:a16="http://schemas.microsoft.com/office/drawing/2014/main" id="{578639CC-17CC-1FE0-7338-B3A9E7CF4042}"/>
              </a:ext>
            </a:extLst>
          </p:cNvPr>
          <p:cNvSpPr txBox="1"/>
          <p:nvPr/>
        </p:nvSpPr>
        <p:spPr>
          <a:xfrm>
            <a:off x="4002965" y="1837963"/>
            <a:ext cx="2393350"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E97132"/>
                </a:solidFill>
                <a:uFillTx/>
                <a:latin typeface="Aptos"/>
              </a:rPr>
              <a:t>Random Access</a:t>
            </a:r>
            <a:endParaRPr lang="-" sz="1800" b="1" i="0" u="none" strike="noStrike" kern="1200" cap="none" spc="0" baseline="0" dirty="0">
              <a:solidFill>
                <a:srgbClr val="E97132"/>
              </a:solidFill>
              <a:uFillTx/>
              <a:latin typeface="Aptos"/>
            </a:endParaRPr>
          </a:p>
        </p:txBody>
      </p:sp>
      <p:sp>
        <p:nvSpPr>
          <p:cNvPr id="8" name="Rectangle 7">
            <a:extLst>
              <a:ext uri="{FF2B5EF4-FFF2-40B4-BE49-F238E27FC236}">
                <a16:creationId xmlns:a16="http://schemas.microsoft.com/office/drawing/2014/main" id="{55394EF9-4475-DCBA-167B-7BC973E35776}"/>
              </a:ext>
            </a:extLst>
          </p:cNvPr>
          <p:cNvSpPr/>
          <p:nvPr/>
        </p:nvSpPr>
        <p:spPr>
          <a:xfrm>
            <a:off x="1244184" y="3429000"/>
            <a:ext cx="2431703" cy="369332"/>
          </a:xfrm>
          <a:prstGeom prst="rect">
            <a:avLst/>
          </a:prstGeom>
          <a:noFill/>
          <a:ln w="9528" cap="flat">
            <a:solidFill>
              <a:srgbClr val="C55A11"/>
            </a:solidFill>
            <a:prstDash val="solid"/>
            <a:miter/>
          </a:ln>
        </p:spPr>
        <p:txBody>
          <a:bodyPr vert="horz" wrap="square" lIns="91440" tIns="45720" rIns="91440" bIns="45720" anchor="t" anchorCtr="1" compatLnSpc="1">
            <a:spAutoFit/>
          </a:bodyPr>
          <a:lstStyle/>
          <a:p>
            <a:pPr algn="ctr">
              <a:defRPr sz="1800" b="0" i="0" u="none" strike="noStrike" kern="0" cap="none" spc="0" baseline="0">
                <a:solidFill>
                  <a:srgbClr val="000000"/>
                </a:solidFill>
                <a:uFillTx/>
              </a:defRPr>
            </a:pPr>
            <a:r>
              <a:rPr lang="en-US" i="0" u="none" strike="noStrike" kern="1200" cap="none" spc="0" baseline="0" dirty="0">
                <a:solidFill>
                  <a:srgbClr val="000000"/>
                </a:solidFill>
                <a:uFillTx/>
                <a:latin typeface="Aptos" panose="020B0004020202020204" pitchFamily="34" charset="0"/>
              </a:rPr>
              <a:t>Random AccessFile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172">
    <p:spTree>
      <p:nvGrpSpPr>
        <p:cNvPr id="1" name=""/>
        <p:cNvGrpSpPr/>
        <p:nvPr/>
      </p:nvGrpSpPr>
      <p:grpSpPr>
        <a:xfrm>
          <a:off x="0" y="0"/>
          <a:ext cx="0" cy="0"/>
          <a:chOff x="0" y="0"/>
          <a:chExt cx="0" cy="0"/>
        </a:xfrm>
      </p:grpSpPr>
      <p:sp>
        <p:nvSpPr>
          <p:cNvPr id="5" name="TextBox 5">
            <a:extLst>
              <a:ext uri="{FF2B5EF4-FFF2-40B4-BE49-F238E27FC236}">
                <a16:creationId xmlns:a16="http://schemas.microsoft.com/office/drawing/2014/main" id="{1A4A41D6-6183-D0F4-32E0-45DDC8D25496}"/>
              </a:ext>
            </a:extLst>
          </p:cNvPr>
          <p:cNvSpPr txBox="1"/>
          <p:nvPr/>
        </p:nvSpPr>
        <p:spPr>
          <a:xfrm>
            <a:off x="4396145" y="2486673"/>
            <a:ext cx="6512182" cy="4062651"/>
          </a:xfrm>
          <a:prstGeom prst="rect">
            <a:avLst/>
          </a:prstGeom>
          <a:noFill/>
          <a:ln w="9528" cap="flat">
            <a:solidFill>
              <a:srgbClr val="002060"/>
            </a:solidFill>
            <a:prstDash val="solid"/>
            <a:miter/>
          </a:ln>
        </p:spPr>
        <p:txBody>
          <a:bodyPr vert="horz" wrap="square" lIns="91440" tIns="45720" rIns="91440" bIns="45720" anchor="t" anchorCtr="0" compatLnSpc="1">
            <a:spAutoFit/>
          </a:bodyPr>
          <a:lstStyle/>
          <a:p>
            <a:pPr marR="0" lvl="0" algn="l" defTabSz="914400" rtl="0" fontAlgn="auto" hangingPunct="1">
              <a:lnSpc>
                <a:spcPct val="100000"/>
              </a:lnSpc>
              <a:spcBef>
                <a:spcPts val="0"/>
              </a:spcBef>
              <a:spcAft>
                <a:spcPts val="0"/>
              </a:spcAft>
              <a:tabLst/>
              <a:defRPr sz="1800" b="0" i="0" u="none" strike="noStrike" kern="0" cap="none" spc="0" baseline="0">
                <a:solidFill>
                  <a:srgbClr val="000000"/>
                </a:solidFill>
                <a:uFillTx/>
              </a:defRPr>
            </a:pPr>
            <a:r>
              <a:rPr lang="en-US" sz="2000" dirty="0">
                <a:solidFill>
                  <a:srgbClr val="000000"/>
                </a:solidFill>
                <a:latin typeface="Aptos" panose="020B0004020202020204" pitchFamily="34" charset="0"/>
              </a:rPr>
              <a:t>A class reads the stream character by character. </a:t>
            </a:r>
          </a:p>
          <a:p>
            <a:pPr marR="0" lvl="0" algn="l" defTabSz="914400" rtl="0" fontAlgn="auto" hangingPunct="1">
              <a:lnSpc>
                <a:spcPct val="100000"/>
              </a:lnSpc>
              <a:spcBef>
                <a:spcPts val="0"/>
              </a:spcBef>
              <a:spcAft>
                <a:spcPts val="0"/>
              </a:spcAft>
              <a:tabLst/>
              <a:defRPr sz="1800" b="0" i="0" u="none" strike="noStrike" kern="0" cap="none" spc="0" baseline="0">
                <a:solidFill>
                  <a:srgbClr val="000000"/>
                </a:solidFill>
                <a:uFillTx/>
              </a:defRPr>
            </a:pPr>
            <a:endParaRPr lang="en-US" sz="2400" dirty="0">
              <a:solidFill>
                <a:srgbClr val="000000"/>
              </a:solidFill>
              <a:latin typeface="Aptos" panose="020B0004020202020204" pitchFamily="34" charset="0"/>
            </a:endParaRPr>
          </a:p>
          <a:p>
            <a:pPr marR="0" lvl="0" algn="l" defTabSz="914400" rtl="0" fontAlgn="auto" hangingPunct="1">
              <a:lnSpc>
                <a:spcPct val="100000"/>
              </a:lnSpc>
              <a:spcBef>
                <a:spcPts val="0"/>
              </a:spcBef>
              <a:spcAft>
                <a:spcPts val="0"/>
              </a:spcAft>
              <a:tabLst/>
              <a:defRPr sz="1800" b="0" i="0" u="none" strike="noStrike" kern="0" cap="none" spc="0" baseline="0">
                <a:solidFill>
                  <a:srgbClr val="000000"/>
                </a:solidFill>
                <a:uFillTx/>
              </a:defRPr>
            </a:pPr>
            <a:r>
              <a:rPr lang="en-US" sz="2000" dirty="0">
                <a:solidFill>
                  <a:srgbClr val="000000"/>
                </a:solidFill>
                <a:latin typeface="Aptos" panose="020B0004020202020204" pitchFamily="34" charset="0"/>
              </a:rPr>
              <a:t>Each of them can have zero or more of the following attributes:  </a:t>
            </a:r>
          </a:p>
          <a:p>
            <a:pPr lvl="1">
              <a:defRPr sz="1800" b="0" i="0" u="none" strike="noStrike" kern="0" cap="none" spc="0" baseline="0">
                <a:solidFill>
                  <a:srgbClr val="000000"/>
                </a:solidFill>
                <a:uFillTx/>
              </a:defRPr>
            </a:pPr>
            <a:r>
              <a:rPr lang="en-US" dirty="0">
                <a:solidFill>
                  <a:srgbClr val="000000"/>
                </a:solidFill>
                <a:latin typeface="Aptos" panose="020B0004020202020204" pitchFamily="34" charset="0"/>
              </a:rPr>
              <a:t>white space, alphabetic, numeric, string quote or comment character.</a:t>
            </a:r>
          </a:p>
          <a:p>
            <a:pPr marR="0" lvl="0" algn="l" defTabSz="914400" rtl="0" fontAlgn="auto" hangingPunct="1">
              <a:lnSpc>
                <a:spcPct val="100000"/>
              </a:lnSpc>
              <a:spcBef>
                <a:spcPts val="0"/>
              </a:spcBef>
              <a:spcAft>
                <a:spcPts val="0"/>
              </a:spcAft>
              <a:tabLst/>
              <a:defRPr sz="1800" b="0" i="0" u="none" strike="noStrike" kern="0" cap="none" spc="0" baseline="0">
                <a:solidFill>
                  <a:srgbClr val="000000"/>
                </a:solidFill>
                <a:uFillTx/>
              </a:defRPr>
            </a:pPr>
            <a:endParaRPr lang="en-US" sz="2400" dirty="0">
              <a:solidFill>
                <a:srgbClr val="000000"/>
              </a:solidFill>
              <a:latin typeface="Aptos" panose="020B0004020202020204" pitchFamily="34" charset="0"/>
            </a:endParaRPr>
          </a:p>
          <a:p>
            <a:pPr marR="0" lvl="0" algn="l" defTabSz="914400" rtl="0" fontAlgn="auto" hangingPunct="1">
              <a:lnSpc>
                <a:spcPct val="100000"/>
              </a:lnSpc>
              <a:spcBef>
                <a:spcPts val="0"/>
              </a:spcBef>
              <a:spcAft>
                <a:spcPts val="0"/>
              </a:spcAft>
              <a:tabLst/>
              <a:defRPr sz="1800" b="0" i="0" u="none" strike="noStrike" kern="0" cap="none" spc="0" baseline="0">
                <a:solidFill>
                  <a:srgbClr val="000000"/>
                </a:solidFill>
                <a:uFillTx/>
              </a:defRPr>
            </a:pPr>
            <a:r>
              <a:rPr lang="en-US" sz="2400" dirty="0">
                <a:solidFill>
                  <a:srgbClr val="000000"/>
                </a:solidFill>
                <a:latin typeface="Aptos" panose="020B0004020202020204" pitchFamily="34" charset="0"/>
              </a:rPr>
              <a:t>types of characters:</a:t>
            </a:r>
          </a:p>
          <a:p>
            <a:pPr marL="914400" marR="0" lvl="1"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b="0" i="0" u="none" strike="noStrike" kern="1200" cap="none" spc="0" baseline="0" dirty="0">
                <a:solidFill>
                  <a:srgbClr val="000000"/>
                </a:solidFill>
                <a:uFillTx/>
                <a:latin typeface="Aptos" panose="020B0004020202020204" pitchFamily="34" charset="0"/>
              </a:rPr>
              <a:t>Word characters: ranges like ‘a’ to ‘z’ and ‘A’ to ‘Z</a:t>
            </a:r>
          </a:p>
          <a:p>
            <a:pPr marL="914400" marR="0" lvl="1"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b="0" i="0" u="none" strike="noStrike" kern="1200" cap="none" spc="0" baseline="0" dirty="0">
                <a:solidFill>
                  <a:srgbClr val="000000"/>
                </a:solidFill>
                <a:uFillTx/>
                <a:latin typeface="Aptos" panose="020B0004020202020204" pitchFamily="34" charset="0"/>
              </a:rPr>
              <a:t>Numeric characters: 0,1,…,9</a:t>
            </a:r>
          </a:p>
          <a:p>
            <a:pPr marL="914400" marR="0" lvl="1"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b="0" i="0" u="none" strike="noStrike" kern="1200" cap="none" spc="0" baseline="0" dirty="0">
                <a:solidFill>
                  <a:srgbClr val="000000"/>
                </a:solidFill>
                <a:uFillTx/>
                <a:latin typeface="Aptos" panose="020B0004020202020204" pitchFamily="34" charset="0"/>
              </a:rPr>
              <a:t>Whitespace characters: ASCII values from 0 to 32</a:t>
            </a:r>
          </a:p>
          <a:p>
            <a:pPr marL="914400" marR="0" lvl="1"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b="0" i="0" u="none" strike="noStrike" kern="1200" cap="none" spc="0" baseline="0" dirty="0">
                <a:solidFill>
                  <a:srgbClr val="000000"/>
                </a:solidFill>
                <a:uFillTx/>
                <a:latin typeface="Aptos" panose="020B0004020202020204" pitchFamily="34" charset="0"/>
              </a:rPr>
              <a:t>Comment character: /</a:t>
            </a:r>
          </a:p>
          <a:p>
            <a:pPr marL="914400" marR="0" lvl="1"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b="0" i="0" u="none" strike="noStrike" kern="1200" cap="none" spc="0" baseline="0" dirty="0">
                <a:solidFill>
                  <a:srgbClr val="000000"/>
                </a:solidFill>
                <a:uFillTx/>
                <a:latin typeface="Aptos" panose="020B0004020202020204" pitchFamily="34" charset="0"/>
              </a:rPr>
              <a:t>String quote characters: ‘ and “</a:t>
            </a:r>
          </a:p>
        </p:txBody>
      </p:sp>
      <p:cxnSp>
        <p:nvCxnSpPr>
          <p:cNvPr id="7" name="Straight Connector 9">
            <a:extLst>
              <a:ext uri="{FF2B5EF4-FFF2-40B4-BE49-F238E27FC236}">
                <a16:creationId xmlns:a16="http://schemas.microsoft.com/office/drawing/2014/main" id="{3087966F-3187-2188-8D38-586F93A73735}"/>
              </a:ext>
            </a:extLst>
          </p:cNvPr>
          <p:cNvCxnSpPr/>
          <p:nvPr/>
        </p:nvCxnSpPr>
        <p:spPr>
          <a:xfrm>
            <a:off x="4046405" y="2251395"/>
            <a:ext cx="6601081" cy="0"/>
          </a:xfrm>
          <a:prstGeom prst="straightConnector1">
            <a:avLst/>
          </a:prstGeom>
          <a:noFill/>
          <a:ln w="6345" cap="flat">
            <a:solidFill>
              <a:srgbClr val="4472C4"/>
            </a:solidFill>
            <a:prstDash val="solid"/>
            <a:miter/>
          </a:ln>
        </p:spPr>
      </p:cxnSp>
      <p:cxnSp>
        <p:nvCxnSpPr>
          <p:cNvPr id="8" name="Straight Connector 12">
            <a:extLst>
              <a:ext uri="{FF2B5EF4-FFF2-40B4-BE49-F238E27FC236}">
                <a16:creationId xmlns:a16="http://schemas.microsoft.com/office/drawing/2014/main" id="{45F2A92C-2127-049E-C0C1-040F22F9B6C9}"/>
              </a:ext>
            </a:extLst>
          </p:cNvPr>
          <p:cNvCxnSpPr/>
          <p:nvPr/>
        </p:nvCxnSpPr>
        <p:spPr>
          <a:xfrm>
            <a:off x="4396145" y="6708257"/>
            <a:ext cx="6585125" cy="0"/>
          </a:xfrm>
          <a:prstGeom prst="straightConnector1">
            <a:avLst/>
          </a:prstGeom>
          <a:noFill/>
          <a:ln w="6345" cap="flat">
            <a:solidFill>
              <a:srgbClr val="4472C4"/>
            </a:solidFill>
            <a:prstDash val="solid"/>
            <a:miter/>
          </a:ln>
        </p:spPr>
      </p:cxnSp>
      <p:sp>
        <p:nvSpPr>
          <p:cNvPr id="9" name="TextBox 10">
            <a:extLst>
              <a:ext uri="{FF2B5EF4-FFF2-40B4-BE49-F238E27FC236}">
                <a16:creationId xmlns:a16="http://schemas.microsoft.com/office/drawing/2014/main" id="{55CCDAC4-7A14-9394-E526-1D36D00DD0A4}"/>
              </a:ext>
            </a:extLst>
          </p:cNvPr>
          <p:cNvSpPr txBox="1"/>
          <p:nvPr/>
        </p:nvSpPr>
        <p:spPr>
          <a:xfrm>
            <a:off x="3994498" y="1859161"/>
            <a:ext cx="2393350"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E97132"/>
                </a:solidFill>
                <a:uFillTx/>
                <a:latin typeface="Aptos"/>
              </a:rPr>
              <a:t>Stream Tokenizer</a:t>
            </a:r>
            <a:endParaRPr lang="-" sz="1800" b="1" i="0" u="none" strike="noStrike" kern="1200" cap="none" spc="0" baseline="0" dirty="0">
              <a:solidFill>
                <a:srgbClr val="E97132"/>
              </a:solidFill>
              <a:uFillTx/>
              <a:latin typeface="Aptos"/>
            </a:endParaRPr>
          </a:p>
        </p:txBody>
      </p:sp>
      <p:sp>
        <p:nvSpPr>
          <p:cNvPr id="10" name="Rectangle 9">
            <a:extLst>
              <a:ext uri="{FF2B5EF4-FFF2-40B4-BE49-F238E27FC236}">
                <a16:creationId xmlns:a16="http://schemas.microsoft.com/office/drawing/2014/main" id="{C9CF23D5-AD6B-B6F8-516C-D55BA6605A20}"/>
              </a:ext>
            </a:extLst>
          </p:cNvPr>
          <p:cNvSpPr/>
          <p:nvPr/>
        </p:nvSpPr>
        <p:spPr>
          <a:xfrm>
            <a:off x="1244184" y="3429000"/>
            <a:ext cx="2431703" cy="369332"/>
          </a:xfrm>
          <a:prstGeom prst="rect">
            <a:avLst/>
          </a:prstGeom>
          <a:noFill/>
          <a:ln w="9528" cap="flat">
            <a:solidFill>
              <a:srgbClr val="C55A11"/>
            </a:solidFill>
            <a:prstDash val="solid"/>
            <a:miter/>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i="0" u="none" strike="noStrike" kern="1200" cap="none" spc="0" baseline="0" dirty="0">
                <a:solidFill>
                  <a:srgbClr val="000000"/>
                </a:solidFill>
                <a:uFillTx/>
                <a:latin typeface="Aptos" panose="020B0004020202020204" pitchFamily="34" charset="0"/>
              </a:rPr>
              <a:t>StreamTokenizer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176">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C443E95-45E2-BAD9-BA32-70DB9BC562A9}"/>
              </a:ext>
            </a:extLst>
          </p:cNvPr>
          <p:cNvSpPr txBox="1"/>
          <p:nvPr/>
        </p:nvSpPr>
        <p:spPr>
          <a:xfrm>
            <a:off x="5488572" y="3321727"/>
            <a:ext cx="2830676" cy="677104"/>
          </a:xfrm>
          <a:prstGeom prst="rect">
            <a:avLst/>
          </a:prstGeom>
          <a:noFill/>
          <a:ln w="28575" cap="flat">
            <a:solidFill>
              <a:srgbClr val="4472C4"/>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800" b="1" i="0" u="none" strike="noStrike" kern="1200" cap="none" spc="0" baseline="0" dirty="0">
                <a:solidFill>
                  <a:srgbClr val="C00000"/>
                </a:solidFill>
                <a:highlight>
                  <a:srgbClr val="FFFFFF"/>
                </a:highlight>
                <a:uFillTx/>
              </a:rPr>
              <a:t>Thank You !!</a:t>
            </a:r>
            <a:endParaRPr lang="en-US" sz="3800" b="0" i="0" u="none" strike="noStrike" kern="1200" cap="none" spc="0" baseline="0" dirty="0">
              <a:solidFill>
                <a:srgbClr val="C00000"/>
              </a:solidFill>
              <a:highlight>
                <a:srgbClr val="FFFFFF"/>
              </a:highlight>
              <a:uFillTx/>
            </a:endParaRPr>
          </a:p>
        </p:txBody>
      </p:sp>
      <p:cxnSp>
        <p:nvCxnSpPr>
          <p:cNvPr id="2" name="Straight Connector 9">
            <a:extLst>
              <a:ext uri="{FF2B5EF4-FFF2-40B4-BE49-F238E27FC236}">
                <a16:creationId xmlns:a16="http://schemas.microsoft.com/office/drawing/2014/main" id="{E686D22F-8822-4254-112B-5F624821B35B}"/>
              </a:ext>
            </a:extLst>
          </p:cNvPr>
          <p:cNvCxnSpPr/>
          <p:nvPr/>
        </p:nvCxnSpPr>
        <p:spPr>
          <a:xfrm>
            <a:off x="4079165" y="2253794"/>
            <a:ext cx="6601081" cy="0"/>
          </a:xfrm>
          <a:prstGeom prst="straightConnector1">
            <a:avLst/>
          </a:prstGeom>
          <a:noFill/>
          <a:ln w="6345" cap="flat">
            <a:solidFill>
              <a:srgbClr val="4472C4"/>
            </a:solidFill>
            <a:prstDash val="solid"/>
            <a:miter/>
          </a:ln>
        </p:spPr>
      </p:cxnSp>
      <p:cxnSp>
        <p:nvCxnSpPr>
          <p:cNvPr id="3" name="Straight Connector 12">
            <a:extLst>
              <a:ext uri="{FF2B5EF4-FFF2-40B4-BE49-F238E27FC236}">
                <a16:creationId xmlns:a16="http://schemas.microsoft.com/office/drawing/2014/main" id="{269B3DDA-4BF8-EB20-6863-70144521ADFF}"/>
              </a:ext>
            </a:extLst>
          </p:cNvPr>
          <p:cNvCxnSpPr/>
          <p:nvPr/>
        </p:nvCxnSpPr>
        <p:spPr>
          <a:xfrm>
            <a:off x="4187485" y="5066763"/>
            <a:ext cx="6585125" cy="0"/>
          </a:xfrm>
          <a:prstGeom prst="straightConnector1">
            <a:avLst/>
          </a:prstGeom>
          <a:noFill/>
          <a:ln w="6345" cap="flat">
            <a:solidFill>
              <a:srgbClr val="4472C4"/>
            </a:solidFill>
            <a:prstDash val="solid"/>
            <a:miter/>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152">
    <p:spTree>
      <p:nvGrpSpPr>
        <p:cNvPr id="1" name=""/>
        <p:cNvGrpSpPr/>
        <p:nvPr/>
      </p:nvGrpSpPr>
      <p:grpSpPr>
        <a:xfrm>
          <a:off x="0" y="0"/>
          <a:ext cx="0" cy="0"/>
          <a:chOff x="0" y="0"/>
          <a:chExt cx="0" cy="0"/>
        </a:xfrm>
      </p:grpSpPr>
      <p:sp>
        <p:nvSpPr>
          <p:cNvPr id="4" name="TextBox 2">
            <a:extLst>
              <a:ext uri="{FF2B5EF4-FFF2-40B4-BE49-F238E27FC236}">
                <a16:creationId xmlns:a16="http://schemas.microsoft.com/office/drawing/2014/main" id="{40D4B956-04CF-0A30-C998-4CCFF1A52267}"/>
              </a:ext>
            </a:extLst>
          </p:cNvPr>
          <p:cNvSpPr txBox="1"/>
          <p:nvPr/>
        </p:nvSpPr>
        <p:spPr>
          <a:xfrm>
            <a:off x="4140150" y="2613109"/>
            <a:ext cx="6749288" cy="3200876"/>
          </a:xfrm>
          <a:prstGeom prst="rect">
            <a:avLst/>
          </a:prstGeom>
          <a:noFill/>
          <a:ln w="9528" cap="flat">
            <a:solidFill>
              <a:srgbClr val="002060"/>
            </a:solidFill>
            <a:prstDash val="solid"/>
            <a:miter/>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Aptos" panose="020B0004020202020204" pitchFamily="34" charset="0"/>
              </a:rPr>
              <a:t>Streaming data </a:t>
            </a:r>
            <a:r>
              <a:rPr lang="en-US" b="0" i="0" u="none" strike="noStrike" kern="1200" cap="none" spc="0" baseline="0" dirty="0">
                <a:solidFill>
                  <a:srgbClr val="000000"/>
                </a:solidFill>
                <a:uFillTx/>
                <a:latin typeface="Aptos" panose="020B0004020202020204" pitchFamily="34" charset="0"/>
              </a:rPr>
              <a:t>– a stream is a sequence of data read or written, one item at a time</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b="0" i="0" u="none" strike="noStrike" kern="1200" cap="none" spc="0" baseline="0" dirty="0">
              <a:solidFill>
                <a:srgbClr val="000000"/>
              </a:solidFill>
              <a:uFillTx/>
              <a:latin typeface="Aptos" panose="020B0004020202020204" pitchFamily="34" charset="0"/>
            </a:endParaRPr>
          </a:p>
          <a:p>
            <a:pPr marL="742950" marR="0" lvl="1"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b="0" i="0" u="none" strike="noStrike" kern="1200" cap="none" spc="0" baseline="0" dirty="0">
                <a:solidFill>
                  <a:srgbClr val="000000"/>
                </a:solidFill>
                <a:uFillTx/>
                <a:latin typeface="Aptos" panose="020B0004020202020204" pitchFamily="34" charset="0"/>
              </a:rPr>
              <a:t>Blocking: </a:t>
            </a:r>
            <a:r>
              <a:rPr lang="en-US" b="0" i="0" u="none" strike="noStrike" kern="1200" cap="none" spc="0" baseline="0" dirty="0">
                <a:solidFill>
                  <a:srgbClr val="C00000"/>
                </a:solidFill>
                <a:uFillTx/>
                <a:latin typeface="Aptos" panose="020B0004020202020204" pitchFamily="34" charset="0"/>
              </a:rPr>
              <a:t>java.io package </a:t>
            </a:r>
          </a:p>
          <a:p>
            <a:pPr marL="742950" marR="0" lvl="1"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b="0" i="0" u="none" strike="noStrike" kern="1200" cap="none" spc="0" baseline="0" dirty="0">
                <a:solidFill>
                  <a:srgbClr val="000000"/>
                </a:solidFill>
                <a:uFillTx/>
                <a:latin typeface="Aptos" panose="020B0004020202020204" pitchFamily="34" charset="0"/>
              </a:rPr>
              <a:t> Non-blocking: </a:t>
            </a:r>
            <a:r>
              <a:rPr lang="en-US" b="0" i="0" u="none" strike="noStrike" kern="1200" cap="none" spc="0" baseline="0" dirty="0" err="1">
                <a:solidFill>
                  <a:srgbClr val="C00000"/>
                </a:solidFill>
                <a:uFillTx/>
                <a:latin typeface="Aptos" panose="020B0004020202020204" pitchFamily="34" charset="0"/>
              </a:rPr>
              <a:t>java.nio</a:t>
            </a:r>
            <a:r>
              <a:rPr lang="en-US" b="0" i="0" u="none" strike="noStrike" kern="1200" cap="none" spc="0" baseline="0" dirty="0">
                <a:solidFill>
                  <a:srgbClr val="C00000"/>
                </a:solidFill>
                <a:uFillTx/>
                <a:latin typeface="Aptos" panose="020B0004020202020204" pitchFamily="34" charset="0"/>
              </a:rPr>
              <a:t> package</a:t>
            </a:r>
            <a:endParaRPr lang="en-US" b="0" i="0" u="none" strike="noStrike" kern="1200" cap="none" spc="0" baseline="0" dirty="0">
              <a:solidFill>
                <a:srgbClr val="000000"/>
              </a:solidFill>
              <a:uFillTx/>
              <a:latin typeface="Aptos" panose="020B0004020202020204" pitchFamily="34" charset="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b="0" i="0" u="none" strike="noStrike" kern="1200" cap="none" spc="0" baseline="0" dirty="0">
              <a:solidFill>
                <a:srgbClr val="000000"/>
              </a:solidFill>
              <a:uFillTx/>
              <a:latin typeface="Aptos" panose="020B0004020202020204" pitchFamily="34" charset="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b="0" i="0" u="none" strike="noStrike" kern="1200" cap="none" spc="0" baseline="0" dirty="0">
              <a:solidFill>
                <a:srgbClr val="000000"/>
              </a:solidFill>
              <a:uFillTx/>
              <a:latin typeface="Aptos" panose="020B0004020202020204" pitchFamily="34" charset="0"/>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Aptos" panose="020B0004020202020204" pitchFamily="34" charset="0"/>
              </a:rPr>
              <a:t>Random access </a:t>
            </a:r>
            <a:r>
              <a:rPr lang="en-US" b="0" i="0" u="none" strike="noStrike" kern="1200" cap="none" spc="0" baseline="0" dirty="0">
                <a:solidFill>
                  <a:srgbClr val="000000"/>
                </a:solidFill>
                <a:uFillTx/>
                <a:latin typeface="Aptos" panose="020B0004020202020204" pitchFamily="34" charset="0"/>
              </a:rPr>
              <a:t>– reading and writing data can be done in a non sequential order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b="0" i="0" u="none" strike="noStrike" kern="1200" cap="none" spc="0" baseline="0" dirty="0">
              <a:solidFill>
                <a:srgbClr val="000000"/>
              </a:solidFill>
              <a:uFillTx/>
              <a:latin typeface="Aptos" panose="020B0004020202020204" pitchFamily="34" charset="0"/>
            </a:endParaRPr>
          </a:p>
          <a:p>
            <a:pPr marL="742950" marR="0" lvl="1"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b="0" i="0" u="none" strike="noStrike" kern="1200" cap="none" spc="0" baseline="0" dirty="0">
                <a:solidFill>
                  <a:srgbClr val="C00000"/>
                </a:solidFill>
                <a:uFillTx/>
                <a:latin typeface="Aptos" panose="020B0004020202020204" pitchFamily="34" charset="0"/>
              </a:rPr>
              <a:t>java.io.RandomAccessFile</a:t>
            </a:r>
            <a:endParaRPr lang="-" b="0" i="0" u="none" strike="noStrike" kern="1200" cap="none" spc="0" baseline="0" dirty="0">
              <a:solidFill>
                <a:srgbClr val="C00000"/>
              </a:solidFill>
              <a:uFillTx/>
              <a:latin typeface="Aptos" panose="020B0004020202020204" pitchFamily="34" charset="0"/>
            </a:endParaRPr>
          </a:p>
        </p:txBody>
      </p:sp>
      <p:cxnSp>
        <p:nvCxnSpPr>
          <p:cNvPr id="2" name="Straight Connector 9">
            <a:extLst>
              <a:ext uri="{FF2B5EF4-FFF2-40B4-BE49-F238E27FC236}">
                <a16:creationId xmlns:a16="http://schemas.microsoft.com/office/drawing/2014/main" id="{5C0571D1-C650-732E-1599-89B82131DD0D}"/>
              </a:ext>
            </a:extLst>
          </p:cNvPr>
          <p:cNvCxnSpPr/>
          <p:nvPr/>
        </p:nvCxnSpPr>
        <p:spPr>
          <a:xfrm>
            <a:off x="4079165" y="2253794"/>
            <a:ext cx="6601081" cy="0"/>
          </a:xfrm>
          <a:prstGeom prst="straightConnector1">
            <a:avLst/>
          </a:prstGeom>
          <a:noFill/>
          <a:ln w="6345" cap="flat">
            <a:solidFill>
              <a:srgbClr val="4472C4"/>
            </a:solidFill>
            <a:prstDash val="solid"/>
            <a:miter/>
          </a:ln>
        </p:spPr>
      </p:cxnSp>
      <p:cxnSp>
        <p:nvCxnSpPr>
          <p:cNvPr id="5" name="Straight Connector 12">
            <a:extLst>
              <a:ext uri="{FF2B5EF4-FFF2-40B4-BE49-F238E27FC236}">
                <a16:creationId xmlns:a16="http://schemas.microsoft.com/office/drawing/2014/main" id="{40FF8587-B038-B11C-E771-D211EE0B3F31}"/>
              </a:ext>
            </a:extLst>
          </p:cNvPr>
          <p:cNvCxnSpPr/>
          <p:nvPr/>
        </p:nvCxnSpPr>
        <p:spPr>
          <a:xfrm>
            <a:off x="4095121" y="6259523"/>
            <a:ext cx="6585125" cy="0"/>
          </a:xfrm>
          <a:prstGeom prst="straightConnector1">
            <a:avLst/>
          </a:prstGeom>
          <a:noFill/>
          <a:ln w="6345" cap="flat">
            <a:solidFill>
              <a:srgbClr val="4472C4"/>
            </a:solidFill>
            <a:prstDash val="solid"/>
            <a:miter/>
          </a:ln>
        </p:spPr>
      </p:cxnSp>
      <p:sp>
        <p:nvSpPr>
          <p:cNvPr id="3" name="TextBox 10">
            <a:extLst>
              <a:ext uri="{FF2B5EF4-FFF2-40B4-BE49-F238E27FC236}">
                <a16:creationId xmlns:a16="http://schemas.microsoft.com/office/drawing/2014/main" id="{00D02C14-DC5C-A3A5-F0A1-B156D9CF8A92}"/>
              </a:ext>
            </a:extLst>
          </p:cNvPr>
          <p:cNvSpPr txBox="1"/>
          <p:nvPr/>
        </p:nvSpPr>
        <p:spPr>
          <a:xfrm>
            <a:off x="4079165" y="1884468"/>
            <a:ext cx="4006502" cy="369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E97132"/>
                </a:solidFill>
                <a:uFillTx/>
                <a:latin typeface="Aptos"/>
              </a:rPr>
              <a:t>Streaming Data VS. Random Access</a:t>
            </a:r>
            <a:endParaRPr lang="-" sz="1800" b="1" i="0" u="none" strike="noStrike" kern="1200" cap="none" spc="0" baseline="0" dirty="0">
              <a:solidFill>
                <a:srgbClr val="E97132"/>
              </a:solidFill>
              <a:uFillTx/>
              <a:latin typeface="Aptos"/>
            </a:endParaRPr>
          </a:p>
        </p:txBody>
      </p:sp>
      <p:sp>
        <p:nvSpPr>
          <p:cNvPr id="7" name="Rectangle 6">
            <a:extLst>
              <a:ext uri="{FF2B5EF4-FFF2-40B4-BE49-F238E27FC236}">
                <a16:creationId xmlns:a16="http://schemas.microsoft.com/office/drawing/2014/main" id="{0EF28F6E-5EBC-B959-BB80-15814C924511}"/>
              </a:ext>
            </a:extLst>
          </p:cNvPr>
          <p:cNvSpPr/>
          <p:nvPr/>
        </p:nvSpPr>
        <p:spPr>
          <a:xfrm>
            <a:off x="1244184" y="3429000"/>
            <a:ext cx="2431703" cy="369332"/>
          </a:xfrm>
          <a:prstGeom prst="rect">
            <a:avLst/>
          </a:prstGeom>
          <a:noFill/>
          <a:ln w="9528" cap="flat">
            <a:solidFill>
              <a:srgbClr val="C55A11"/>
            </a:solidFill>
            <a:prstDash val="solid"/>
            <a:miter/>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i="0" u="none" strike="noStrike" kern="1200" cap="none" spc="0" baseline="0" dirty="0">
                <a:solidFill>
                  <a:srgbClr val="000000"/>
                </a:solidFill>
                <a:uFillTx/>
                <a:latin typeface="Aptos" panose="020B0004020202020204" pitchFamily="34" charset="0"/>
                <a:cs typeface="Aparajita" panose="02020603050405020304" pitchFamily="18" charset="0"/>
              </a:rPr>
              <a:t>Streaming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153">
    <p:spTree>
      <p:nvGrpSpPr>
        <p:cNvPr id="1" name=""/>
        <p:cNvGrpSpPr/>
        <p:nvPr/>
      </p:nvGrpSpPr>
      <p:grpSpPr>
        <a:xfrm>
          <a:off x="0" y="0"/>
          <a:ext cx="0" cy="0"/>
          <a:chOff x="0" y="0"/>
          <a:chExt cx="0" cy="0"/>
        </a:xfrm>
      </p:grpSpPr>
      <p:sp>
        <p:nvSpPr>
          <p:cNvPr id="4" name="TextBox 2">
            <a:extLst>
              <a:ext uri="{FF2B5EF4-FFF2-40B4-BE49-F238E27FC236}">
                <a16:creationId xmlns:a16="http://schemas.microsoft.com/office/drawing/2014/main" id="{66CE3371-14E3-8B2D-6B6A-7C7612AC09AD}"/>
              </a:ext>
            </a:extLst>
          </p:cNvPr>
          <p:cNvSpPr txBox="1"/>
          <p:nvPr/>
        </p:nvSpPr>
        <p:spPr>
          <a:xfrm>
            <a:off x="4389470" y="4304968"/>
            <a:ext cx="6490197" cy="1015663"/>
          </a:xfrm>
          <a:prstGeom prst="rect">
            <a:avLst/>
          </a:prstGeom>
          <a:noFill/>
          <a:ln w="9528" cap="flat">
            <a:solidFill>
              <a:srgbClr val="002060"/>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Aptos" panose="020B0004020202020204" pitchFamily="34" charset="0"/>
              </a:rPr>
              <a:t>A stream can come to the program from a source or can be generated by the program to a sink. Sources and sinks are both node streams:</a:t>
            </a:r>
            <a:endParaRPr lang="-" sz="2000" b="0" i="0" u="none" strike="noStrike" kern="1200" cap="none" spc="0" baseline="0" dirty="0">
              <a:solidFill>
                <a:srgbClr val="C00000"/>
              </a:solidFill>
              <a:uFillTx/>
              <a:latin typeface="Aptos" panose="020B0004020202020204" pitchFamily="34" charset="0"/>
            </a:endParaRPr>
          </a:p>
        </p:txBody>
      </p:sp>
      <p:pic>
        <p:nvPicPr>
          <p:cNvPr id="5" name="Picture 3">
            <a:extLst>
              <a:ext uri="{FF2B5EF4-FFF2-40B4-BE49-F238E27FC236}">
                <a16:creationId xmlns:a16="http://schemas.microsoft.com/office/drawing/2014/main" id="{B35F22B5-0604-3A11-0BFB-2A5BF3DC072F}"/>
              </a:ext>
            </a:extLst>
          </p:cNvPr>
          <p:cNvPicPr>
            <a:picLocks noChangeAspect="1"/>
          </p:cNvPicPr>
          <p:nvPr/>
        </p:nvPicPr>
        <p:blipFill>
          <a:blip r:embed="rId3"/>
          <a:stretch>
            <a:fillRect/>
          </a:stretch>
        </p:blipFill>
        <p:spPr>
          <a:xfrm>
            <a:off x="4593610" y="2658329"/>
            <a:ext cx="5800725" cy="1295403"/>
          </a:xfrm>
          <a:prstGeom prst="rect">
            <a:avLst/>
          </a:prstGeom>
          <a:noFill/>
          <a:ln w="25402" cap="sq">
            <a:solidFill>
              <a:srgbClr val="002060"/>
            </a:solidFill>
            <a:prstDash val="solid"/>
            <a:miter/>
          </a:ln>
          <a:effectLst>
            <a:outerShdw dir="16200000" algn="tl">
              <a:srgbClr val="000000">
                <a:alpha val="43000"/>
              </a:srgbClr>
            </a:outerShdw>
          </a:effectLst>
        </p:spPr>
      </p:pic>
      <p:cxnSp>
        <p:nvCxnSpPr>
          <p:cNvPr id="2" name="Straight Connector 9">
            <a:extLst>
              <a:ext uri="{FF2B5EF4-FFF2-40B4-BE49-F238E27FC236}">
                <a16:creationId xmlns:a16="http://schemas.microsoft.com/office/drawing/2014/main" id="{ED296A8B-0A4A-F8B9-6F5F-FBB8D37574F3}"/>
              </a:ext>
            </a:extLst>
          </p:cNvPr>
          <p:cNvCxnSpPr/>
          <p:nvPr/>
        </p:nvCxnSpPr>
        <p:spPr>
          <a:xfrm>
            <a:off x="4079165" y="2253794"/>
            <a:ext cx="6601081" cy="0"/>
          </a:xfrm>
          <a:prstGeom prst="straightConnector1">
            <a:avLst/>
          </a:prstGeom>
          <a:noFill/>
          <a:ln w="6345" cap="flat">
            <a:solidFill>
              <a:srgbClr val="4472C4"/>
            </a:solidFill>
            <a:prstDash val="solid"/>
            <a:miter/>
          </a:ln>
        </p:spPr>
      </p:cxnSp>
      <p:cxnSp>
        <p:nvCxnSpPr>
          <p:cNvPr id="6" name="Straight Connector 12">
            <a:extLst>
              <a:ext uri="{FF2B5EF4-FFF2-40B4-BE49-F238E27FC236}">
                <a16:creationId xmlns:a16="http://schemas.microsoft.com/office/drawing/2014/main" id="{C1B00130-6894-C520-F280-36A2541D9D00}"/>
              </a:ext>
            </a:extLst>
          </p:cNvPr>
          <p:cNvCxnSpPr/>
          <p:nvPr/>
        </p:nvCxnSpPr>
        <p:spPr>
          <a:xfrm>
            <a:off x="4201411" y="5861590"/>
            <a:ext cx="6585125" cy="0"/>
          </a:xfrm>
          <a:prstGeom prst="straightConnector1">
            <a:avLst/>
          </a:prstGeom>
          <a:noFill/>
          <a:ln w="6345" cap="flat">
            <a:solidFill>
              <a:srgbClr val="4472C4"/>
            </a:solidFill>
            <a:prstDash val="solid"/>
            <a:miter/>
          </a:ln>
        </p:spPr>
      </p:cxnSp>
      <p:sp>
        <p:nvSpPr>
          <p:cNvPr id="10" name="TextBox 10">
            <a:extLst>
              <a:ext uri="{FF2B5EF4-FFF2-40B4-BE49-F238E27FC236}">
                <a16:creationId xmlns:a16="http://schemas.microsoft.com/office/drawing/2014/main" id="{B7805961-F0C5-9947-3C67-C525DCC6D1C6}"/>
              </a:ext>
            </a:extLst>
          </p:cNvPr>
          <p:cNvSpPr txBox="1"/>
          <p:nvPr/>
        </p:nvSpPr>
        <p:spPr>
          <a:xfrm>
            <a:off x="4079165" y="1884468"/>
            <a:ext cx="2393350"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E97132"/>
                </a:solidFill>
                <a:uFillTx/>
                <a:latin typeface="Aptos"/>
              </a:rPr>
              <a:t>Source &amp; Sink</a:t>
            </a:r>
            <a:endParaRPr lang="-" sz="1800" b="1" i="0" u="none" strike="noStrike" kern="1200" cap="none" spc="0" baseline="0" dirty="0">
              <a:solidFill>
                <a:srgbClr val="E97132"/>
              </a:solidFill>
              <a:uFillTx/>
              <a:latin typeface="Aptos"/>
            </a:endParaRPr>
          </a:p>
        </p:txBody>
      </p:sp>
      <p:sp>
        <p:nvSpPr>
          <p:cNvPr id="8" name="Rectangle 7">
            <a:extLst>
              <a:ext uri="{FF2B5EF4-FFF2-40B4-BE49-F238E27FC236}">
                <a16:creationId xmlns:a16="http://schemas.microsoft.com/office/drawing/2014/main" id="{15234DF5-80C1-9F1F-15CD-C5B9FB6F30DD}"/>
              </a:ext>
            </a:extLst>
          </p:cNvPr>
          <p:cNvSpPr/>
          <p:nvPr/>
        </p:nvSpPr>
        <p:spPr>
          <a:xfrm>
            <a:off x="1244184" y="3429000"/>
            <a:ext cx="2431703" cy="369332"/>
          </a:xfrm>
          <a:prstGeom prst="rect">
            <a:avLst/>
          </a:prstGeom>
          <a:noFill/>
          <a:ln w="9528" cap="flat">
            <a:solidFill>
              <a:srgbClr val="C55A11"/>
            </a:solidFill>
            <a:prstDash val="solid"/>
            <a:miter/>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i="0" u="none" strike="noStrike" kern="1200" cap="none" spc="0" baseline="0" dirty="0">
                <a:solidFill>
                  <a:srgbClr val="000000"/>
                </a:solidFill>
                <a:uFillTx/>
                <a:latin typeface="Aptos" panose="020B0004020202020204" pitchFamily="34" charset="0"/>
                <a:cs typeface="Aparajita" panose="02020603050405020304" pitchFamily="18" charset="0"/>
              </a:rPr>
              <a:t>Streaming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155">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D34052-04BE-899D-DE5E-26F78F87336B}"/>
              </a:ext>
            </a:extLst>
          </p:cNvPr>
          <p:cNvPicPr>
            <a:picLocks noChangeAspect="1"/>
          </p:cNvPicPr>
          <p:nvPr/>
        </p:nvPicPr>
        <p:blipFill>
          <a:blip r:embed="rId3"/>
          <a:stretch>
            <a:fillRect/>
          </a:stretch>
        </p:blipFill>
        <p:spPr>
          <a:xfrm>
            <a:off x="4095124" y="2623121"/>
            <a:ext cx="6585122" cy="3684654"/>
          </a:xfrm>
          <a:prstGeom prst="rect">
            <a:avLst/>
          </a:prstGeom>
          <a:noFill/>
          <a:ln w="9528" cap="flat">
            <a:solidFill>
              <a:srgbClr val="002060"/>
            </a:solidFill>
            <a:prstDash val="solid"/>
            <a:miter/>
          </a:ln>
        </p:spPr>
      </p:pic>
      <p:cxnSp>
        <p:nvCxnSpPr>
          <p:cNvPr id="6" name="Straight Connector 9">
            <a:extLst>
              <a:ext uri="{FF2B5EF4-FFF2-40B4-BE49-F238E27FC236}">
                <a16:creationId xmlns:a16="http://schemas.microsoft.com/office/drawing/2014/main" id="{D1AAD737-54FC-2DA9-61DC-15FCED62FF35}"/>
              </a:ext>
            </a:extLst>
          </p:cNvPr>
          <p:cNvCxnSpPr/>
          <p:nvPr/>
        </p:nvCxnSpPr>
        <p:spPr>
          <a:xfrm>
            <a:off x="4079165" y="2253794"/>
            <a:ext cx="6601081" cy="0"/>
          </a:xfrm>
          <a:prstGeom prst="straightConnector1">
            <a:avLst/>
          </a:prstGeom>
          <a:noFill/>
          <a:ln w="6345" cap="flat">
            <a:solidFill>
              <a:srgbClr val="4472C4"/>
            </a:solidFill>
            <a:prstDash val="solid"/>
            <a:miter/>
          </a:ln>
        </p:spPr>
      </p:cxnSp>
      <p:cxnSp>
        <p:nvCxnSpPr>
          <p:cNvPr id="7" name="Straight Connector 12">
            <a:extLst>
              <a:ext uri="{FF2B5EF4-FFF2-40B4-BE49-F238E27FC236}">
                <a16:creationId xmlns:a16="http://schemas.microsoft.com/office/drawing/2014/main" id="{9718BAB0-2319-E949-B145-2CC37AF4B57D}"/>
              </a:ext>
            </a:extLst>
          </p:cNvPr>
          <p:cNvCxnSpPr/>
          <p:nvPr/>
        </p:nvCxnSpPr>
        <p:spPr>
          <a:xfrm>
            <a:off x="4087142" y="6709633"/>
            <a:ext cx="6585125" cy="0"/>
          </a:xfrm>
          <a:prstGeom prst="straightConnector1">
            <a:avLst/>
          </a:prstGeom>
          <a:noFill/>
          <a:ln w="6345" cap="flat">
            <a:solidFill>
              <a:srgbClr val="4472C4"/>
            </a:solidFill>
            <a:prstDash val="solid"/>
            <a:miter/>
          </a:ln>
        </p:spPr>
      </p:cxnSp>
      <p:sp>
        <p:nvSpPr>
          <p:cNvPr id="8" name="Rectangle 7">
            <a:extLst>
              <a:ext uri="{FF2B5EF4-FFF2-40B4-BE49-F238E27FC236}">
                <a16:creationId xmlns:a16="http://schemas.microsoft.com/office/drawing/2014/main" id="{DEDFF3DE-460C-35F1-D139-82B3C7A5C849}"/>
              </a:ext>
            </a:extLst>
          </p:cNvPr>
          <p:cNvSpPr/>
          <p:nvPr/>
        </p:nvSpPr>
        <p:spPr>
          <a:xfrm>
            <a:off x="1302562" y="3429000"/>
            <a:ext cx="2373325" cy="369332"/>
          </a:xfrm>
          <a:prstGeom prst="rect">
            <a:avLst/>
          </a:prstGeom>
          <a:noFill/>
          <a:ln w="9528" cap="flat">
            <a:solidFill>
              <a:srgbClr val="C55A11"/>
            </a:solidFill>
            <a:prstDash val="solid"/>
            <a:miter/>
          </a:ln>
        </p:spPr>
        <p:txBody>
          <a:bodyPr vert="horz" wrap="square" lIns="91440" tIns="45720" rIns="91440" bIns="45720" anchor="t" anchorCtr="1" compatLnSpc="1">
            <a:spAutoFit/>
          </a:bodyPr>
          <a:lstStyle/>
          <a:p>
            <a:pPr lvl="0" algn="ctr" hangingPunct="0">
              <a:lnSpc>
                <a:spcPct val="100000"/>
              </a:lnSpc>
              <a:spcBef>
                <a:spcPts val="0"/>
              </a:spcBef>
            </a:pPr>
            <a:r>
              <a:rPr lang="-" dirty="0">
                <a:latin typeface="Aptos" panose="020B0004020202020204" pitchFamily="34" charset="0"/>
              </a:rPr>
              <a:t>Streaming Data </a:t>
            </a:r>
          </a:p>
        </p:txBody>
      </p:sp>
      <p:sp>
        <p:nvSpPr>
          <p:cNvPr id="9" name="TextBox 10">
            <a:extLst>
              <a:ext uri="{FF2B5EF4-FFF2-40B4-BE49-F238E27FC236}">
                <a16:creationId xmlns:a16="http://schemas.microsoft.com/office/drawing/2014/main" id="{CE107929-716E-6D5D-8613-5750B7C2FC45}"/>
              </a:ext>
            </a:extLst>
          </p:cNvPr>
          <p:cNvSpPr txBox="1"/>
          <p:nvPr/>
        </p:nvSpPr>
        <p:spPr>
          <a:xfrm>
            <a:off x="4079165" y="1884468"/>
            <a:ext cx="2393350"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E97132"/>
                </a:solidFill>
                <a:uFillTx/>
                <a:latin typeface="Aptos"/>
              </a:rPr>
              <a:t>IO Stream</a:t>
            </a:r>
            <a:endParaRPr lang="-" sz="1800" b="1" i="0" u="none" strike="noStrike" kern="1200" cap="none" spc="0" baseline="0" dirty="0">
              <a:solidFill>
                <a:srgbClr val="E97132"/>
              </a:solidFill>
              <a:uFillTx/>
              <a:latin typeface="Apto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154">
    <p:spTree>
      <p:nvGrpSpPr>
        <p:cNvPr id="1" name=""/>
        <p:cNvGrpSpPr/>
        <p:nvPr/>
      </p:nvGrpSpPr>
      <p:grpSpPr>
        <a:xfrm>
          <a:off x="0" y="0"/>
          <a:ext cx="0" cy="0"/>
          <a:chOff x="0" y="0"/>
          <a:chExt cx="0" cy="0"/>
        </a:xfrm>
      </p:grpSpPr>
      <p:sp>
        <p:nvSpPr>
          <p:cNvPr id="4" name="TextBox 2">
            <a:extLst>
              <a:ext uri="{FF2B5EF4-FFF2-40B4-BE49-F238E27FC236}">
                <a16:creationId xmlns:a16="http://schemas.microsoft.com/office/drawing/2014/main" id="{7C9F0B6E-C9C0-4F4C-A338-36419ED68E07}"/>
              </a:ext>
            </a:extLst>
          </p:cNvPr>
          <p:cNvSpPr txBox="1"/>
          <p:nvPr/>
        </p:nvSpPr>
        <p:spPr>
          <a:xfrm>
            <a:off x="4113579" y="2672120"/>
            <a:ext cx="6402022" cy="830997"/>
          </a:xfrm>
          <a:prstGeom prst="rect">
            <a:avLst/>
          </a:prstGeom>
          <a:noFill/>
          <a:ln w="9528" cap="flat">
            <a:solidFill>
              <a:srgbClr val="002060"/>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Calibri"/>
              </a:rPr>
              <a:t>The basic abstract classes for the different types of streams are: </a:t>
            </a:r>
            <a:endParaRPr lang="-" sz="2400" b="0" i="0" u="none" strike="noStrike" kern="1200" cap="none" spc="0" baseline="0" dirty="0">
              <a:solidFill>
                <a:srgbClr val="C00000"/>
              </a:solidFill>
              <a:uFillTx/>
              <a:latin typeface="Calibri"/>
            </a:endParaRPr>
          </a:p>
        </p:txBody>
      </p:sp>
      <p:sp>
        <p:nvSpPr>
          <p:cNvPr id="5" name="TextBox 5">
            <a:extLst>
              <a:ext uri="{FF2B5EF4-FFF2-40B4-BE49-F238E27FC236}">
                <a16:creationId xmlns:a16="http://schemas.microsoft.com/office/drawing/2014/main" id="{835AF39E-F431-DDCB-3A2C-4AAE6B7671A4}"/>
              </a:ext>
            </a:extLst>
          </p:cNvPr>
          <p:cNvSpPr txBox="1"/>
          <p:nvPr/>
        </p:nvSpPr>
        <p:spPr>
          <a:xfrm>
            <a:off x="4158653" y="3921443"/>
            <a:ext cx="2587380" cy="1015663"/>
          </a:xfrm>
          <a:prstGeom prst="rect">
            <a:avLst/>
          </a:prstGeom>
          <a:noFill/>
          <a:ln w="9528" cap="flat">
            <a:solidFill>
              <a:srgbClr val="002060"/>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dirty="0">
                <a:solidFill>
                  <a:srgbClr val="000000"/>
                </a:solidFill>
                <a:uFillTx/>
                <a:latin typeface="Aptos" panose="020B0004020202020204" pitchFamily="34" charset="0"/>
              </a:rPr>
              <a:t>Character streams: </a:t>
            </a: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Aptos" panose="020B0004020202020204" pitchFamily="34" charset="0"/>
              </a:rPr>
              <a:t>Reader</a:t>
            </a: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Aptos" panose="020B0004020202020204" pitchFamily="34" charset="0"/>
              </a:rPr>
              <a:t>Writer</a:t>
            </a:r>
            <a:endParaRPr lang="-" sz="2000" b="0" i="0" u="none" strike="noStrike" kern="1200" cap="none" spc="0" baseline="0" dirty="0">
              <a:solidFill>
                <a:srgbClr val="000000"/>
              </a:solidFill>
              <a:uFillTx/>
              <a:latin typeface="Aptos" panose="020B0004020202020204" pitchFamily="34" charset="0"/>
            </a:endParaRPr>
          </a:p>
        </p:txBody>
      </p:sp>
      <p:cxnSp>
        <p:nvCxnSpPr>
          <p:cNvPr id="7" name="Straight Connector 9">
            <a:extLst>
              <a:ext uri="{FF2B5EF4-FFF2-40B4-BE49-F238E27FC236}">
                <a16:creationId xmlns:a16="http://schemas.microsoft.com/office/drawing/2014/main" id="{1B8D895F-49B0-E859-3C9E-461BD31C5AB3}"/>
              </a:ext>
            </a:extLst>
          </p:cNvPr>
          <p:cNvCxnSpPr/>
          <p:nvPr/>
        </p:nvCxnSpPr>
        <p:spPr>
          <a:xfrm>
            <a:off x="4079165" y="2253794"/>
            <a:ext cx="6601081" cy="0"/>
          </a:xfrm>
          <a:prstGeom prst="straightConnector1">
            <a:avLst/>
          </a:prstGeom>
          <a:noFill/>
          <a:ln w="6345" cap="flat">
            <a:solidFill>
              <a:srgbClr val="4472C4"/>
            </a:solidFill>
            <a:prstDash val="solid"/>
            <a:miter/>
          </a:ln>
        </p:spPr>
      </p:cxnSp>
      <p:cxnSp>
        <p:nvCxnSpPr>
          <p:cNvPr id="8" name="Straight Connector 12">
            <a:extLst>
              <a:ext uri="{FF2B5EF4-FFF2-40B4-BE49-F238E27FC236}">
                <a16:creationId xmlns:a16="http://schemas.microsoft.com/office/drawing/2014/main" id="{1E9B025E-374C-1DB8-3660-062FA9CD2C40}"/>
              </a:ext>
            </a:extLst>
          </p:cNvPr>
          <p:cNvCxnSpPr/>
          <p:nvPr/>
        </p:nvCxnSpPr>
        <p:spPr>
          <a:xfrm>
            <a:off x="4158653" y="5455012"/>
            <a:ext cx="6585125" cy="0"/>
          </a:xfrm>
          <a:prstGeom prst="straightConnector1">
            <a:avLst/>
          </a:prstGeom>
          <a:noFill/>
          <a:ln w="6345" cap="flat">
            <a:solidFill>
              <a:srgbClr val="4472C4"/>
            </a:solidFill>
            <a:prstDash val="solid"/>
            <a:miter/>
          </a:ln>
        </p:spPr>
      </p:cxnSp>
      <p:sp>
        <p:nvSpPr>
          <p:cNvPr id="10" name="TextBox 10">
            <a:extLst>
              <a:ext uri="{FF2B5EF4-FFF2-40B4-BE49-F238E27FC236}">
                <a16:creationId xmlns:a16="http://schemas.microsoft.com/office/drawing/2014/main" id="{02D8C578-04CB-B130-F198-D11F12B0865A}"/>
              </a:ext>
            </a:extLst>
          </p:cNvPr>
          <p:cNvSpPr txBox="1"/>
          <p:nvPr/>
        </p:nvSpPr>
        <p:spPr>
          <a:xfrm>
            <a:off x="4079164" y="1884468"/>
            <a:ext cx="3907839" cy="369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E97132"/>
                </a:solidFill>
                <a:uFillTx/>
                <a:latin typeface="Aptos"/>
              </a:rPr>
              <a:t>Byte Stream VS. Character Stream</a:t>
            </a:r>
            <a:endParaRPr lang="-" sz="1800" b="1" i="0" u="none" strike="noStrike" kern="1200" cap="none" spc="0" baseline="0" dirty="0">
              <a:solidFill>
                <a:srgbClr val="E97132"/>
              </a:solidFill>
              <a:uFillTx/>
              <a:latin typeface="Aptos"/>
            </a:endParaRPr>
          </a:p>
        </p:txBody>
      </p:sp>
      <p:sp>
        <p:nvSpPr>
          <p:cNvPr id="3" name="TextBox 2">
            <a:extLst>
              <a:ext uri="{FF2B5EF4-FFF2-40B4-BE49-F238E27FC236}">
                <a16:creationId xmlns:a16="http://schemas.microsoft.com/office/drawing/2014/main" id="{3270CC1F-BC7A-508F-A025-35DB6772AC49}"/>
              </a:ext>
            </a:extLst>
          </p:cNvPr>
          <p:cNvSpPr txBox="1"/>
          <p:nvPr/>
        </p:nvSpPr>
        <p:spPr>
          <a:xfrm>
            <a:off x="7533024" y="3917275"/>
            <a:ext cx="2419434" cy="1015663"/>
          </a:xfrm>
          <a:prstGeom prst="rect">
            <a:avLst/>
          </a:prstGeom>
          <a:noFill/>
          <a:ln>
            <a:solidFill>
              <a:schemeClr val="accent1"/>
            </a:solidFill>
          </a:ln>
        </p:spPr>
        <p:txBody>
          <a:bodyPr wrap="square">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dirty="0">
                <a:solidFill>
                  <a:srgbClr val="000000"/>
                </a:solidFill>
                <a:latin typeface="Aptos" panose="020B0004020202020204" pitchFamily="34" charset="0"/>
              </a:rPr>
              <a:t>Byte streams:  </a:t>
            </a: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dirty="0">
                <a:solidFill>
                  <a:srgbClr val="000000"/>
                </a:solidFill>
                <a:latin typeface="Aptos" panose="020B0004020202020204" pitchFamily="34" charset="0"/>
              </a:rPr>
              <a:t>InputStream </a:t>
            </a: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dirty="0">
                <a:solidFill>
                  <a:srgbClr val="000000"/>
                </a:solidFill>
                <a:latin typeface="Aptos" panose="020B0004020202020204" pitchFamily="34" charset="0"/>
              </a:rPr>
              <a:t>OutputStream </a:t>
            </a:r>
          </a:p>
        </p:txBody>
      </p:sp>
      <p:sp>
        <p:nvSpPr>
          <p:cNvPr id="6" name="Rectangle 5">
            <a:extLst>
              <a:ext uri="{FF2B5EF4-FFF2-40B4-BE49-F238E27FC236}">
                <a16:creationId xmlns:a16="http://schemas.microsoft.com/office/drawing/2014/main" id="{FCAE56E1-15C3-A9D4-7502-C8FD5AC9510F}"/>
              </a:ext>
            </a:extLst>
          </p:cNvPr>
          <p:cNvSpPr/>
          <p:nvPr/>
        </p:nvSpPr>
        <p:spPr>
          <a:xfrm>
            <a:off x="1302562" y="3429000"/>
            <a:ext cx="2373325" cy="369332"/>
          </a:xfrm>
          <a:prstGeom prst="rect">
            <a:avLst/>
          </a:prstGeom>
          <a:noFill/>
          <a:ln w="9528" cap="flat">
            <a:solidFill>
              <a:srgbClr val="C55A11"/>
            </a:solidFill>
            <a:prstDash val="solid"/>
            <a:miter/>
          </a:ln>
        </p:spPr>
        <p:txBody>
          <a:bodyPr vert="horz" wrap="square" lIns="91440" tIns="45720" rIns="91440" bIns="45720" anchor="t" anchorCtr="1" compatLnSpc="1">
            <a:spAutoFit/>
          </a:bodyPr>
          <a:lstStyle/>
          <a:p>
            <a:pPr lvl="0" algn="ctr" hangingPunct="0">
              <a:lnSpc>
                <a:spcPct val="100000"/>
              </a:lnSpc>
              <a:spcBef>
                <a:spcPts val="0"/>
              </a:spcBef>
            </a:pPr>
            <a:r>
              <a:rPr lang="-" dirty="0">
                <a:latin typeface="Aptos" panose="020B0004020202020204" pitchFamily="34" charset="0"/>
              </a:rPr>
              <a:t>Streaming Data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9">
            <a:extLst>
              <a:ext uri="{FF2B5EF4-FFF2-40B4-BE49-F238E27FC236}">
                <a16:creationId xmlns:a16="http://schemas.microsoft.com/office/drawing/2014/main" id="{1B8D895F-49B0-E859-3C9E-461BD31C5AB3}"/>
              </a:ext>
            </a:extLst>
          </p:cNvPr>
          <p:cNvCxnSpPr/>
          <p:nvPr/>
        </p:nvCxnSpPr>
        <p:spPr>
          <a:xfrm>
            <a:off x="4079165" y="2253794"/>
            <a:ext cx="6601081" cy="0"/>
          </a:xfrm>
          <a:prstGeom prst="straightConnector1">
            <a:avLst/>
          </a:prstGeom>
          <a:noFill/>
          <a:ln w="6345" cap="flat">
            <a:solidFill>
              <a:srgbClr val="4472C4"/>
            </a:solidFill>
            <a:prstDash val="solid"/>
            <a:miter/>
          </a:ln>
        </p:spPr>
      </p:cxnSp>
      <p:cxnSp>
        <p:nvCxnSpPr>
          <p:cNvPr id="8" name="Straight Connector 12">
            <a:extLst>
              <a:ext uri="{FF2B5EF4-FFF2-40B4-BE49-F238E27FC236}">
                <a16:creationId xmlns:a16="http://schemas.microsoft.com/office/drawing/2014/main" id="{1E9B025E-374C-1DB8-3660-062FA9CD2C40}"/>
              </a:ext>
            </a:extLst>
          </p:cNvPr>
          <p:cNvCxnSpPr/>
          <p:nvPr/>
        </p:nvCxnSpPr>
        <p:spPr>
          <a:xfrm>
            <a:off x="4238471" y="6691323"/>
            <a:ext cx="6585125" cy="0"/>
          </a:xfrm>
          <a:prstGeom prst="straightConnector1">
            <a:avLst/>
          </a:prstGeom>
          <a:noFill/>
          <a:ln w="6345" cap="flat">
            <a:solidFill>
              <a:srgbClr val="4472C4"/>
            </a:solidFill>
            <a:prstDash val="solid"/>
            <a:miter/>
          </a:ln>
        </p:spPr>
      </p:cxnSp>
      <p:sp>
        <p:nvSpPr>
          <p:cNvPr id="10" name="TextBox 10">
            <a:extLst>
              <a:ext uri="{FF2B5EF4-FFF2-40B4-BE49-F238E27FC236}">
                <a16:creationId xmlns:a16="http://schemas.microsoft.com/office/drawing/2014/main" id="{02D8C578-04CB-B130-F198-D11F12B0865A}"/>
              </a:ext>
            </a:extLst>
          </p:cNvPr>
          <p:cNvSpPr txBox="1"/>
          <p:nvPr/>
        </p:nvSpPr>
        <p:spPr>
          <a:xfrm>
            <a:off x="4079165" y="1884468"/>
            <a:ext cx="3767880" cy="369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b="1" dirty="0">
                <a:solidFill>
                  <a:srgbClr val="E97132"/>
                </a:solidFill>
                <a:latin typeface="Aptos"/>
              </a:rPr>
              <a:t>InputStream VS. Reader</a:t>
            </a:r>
            <a:endParaRPr lang="-" sz="1800" b="1" i="0" u="none" strike="noStrike" kern="1200" cap="none" spc="0" baseline="0" dirty="0">
              <a:solidFill>
                <a:srgbClr val="E97132"/>
              </a:solidFill>
              <a:uFillTx/>
              <a:latin typeface="Aptos"/>
            </a:endParaRPr>
          </a:p>
        </p:txBody>
      </p:sp>
      <p:graphicFrame>
        <p:nvGraphicFramePr>
          <p:cNvPr id="2" name="Table 1">
            <a:extLst>
              <a:ext uri="{FF2B5EF4-FFF2-40B4-BE49-F238E27FC236}">
                <a16:creationId xmlns:a16="http://schemas.microsoft.com/office/drawing/2014/main" id="{679F8E2F-6651-FCCD-EF82-5B3E871830D9}"/>
              </a:ext>
            </a:extLst>
          </p:cNvPr>
          <p:cNvGraphicFramePr>
            <a:graphicFrameLocks noGrp="1"/>
          </p:cNvGraphicFramePr>
          <p:nvPr>
            <p:extLst>
              <p:ext uri="{D42A27DB-BD31-4B8C-83A1-F6EECF244321}">
                <p14:modId xmlns:p14="http://schemas.microsoft.com/office/powerpoint/2010/main" val="79770547"/>
              </p:ext>
            </p:extLst>
          </p:nvPr>
        </p:nvGraphicFramePr>
        <p:xfrm>
          <a:off x="3947378" y="2363543"/>
          <a:ext cx="8083755" cy="4275899"/>
        </p:xfrm>
        <a:graphic>
          <a:graphicData uri="http://schemas.openxmlformats.org/drawingml/2006/table">
            <a:tbl>
              <a:tblPr/>
              <a:tblGrid>
                <a:gridCol w="1496054">
                  <a:extLst>
                    <a:ext uri="{9D8B030D-6E8A-4147-A177-3AD203B41FA5}">
                      <a16:colId xmlns:a16="http://schemas.microsoft.com/office/drawing/2014/main" val="4041018350"/>
                    </a:ext>
                  </a:extLst>
                </a:gridCol>
                <a:gridCol w="3059498">
                  <a:extLst>
                    <a:ext uri="{9D8B030D-6E8A-4147-A177-3AD203B41FA5}">
                      <a16:colId xmlns:a16="http://schemas.microsoft.com/office/drawing/2014/main" val="2079999497"/>
                    </a:ext>
                  </a:extLst>
                </a:gridCol>
                <a:gridCol w="3528203">
                  <a:extLst>
                    <a:ext uri="{9D8B030D-6E8A-4147-A177-3AD203B41FA5}">
                      <a16:colId xmlns:a16="http://schemas.microsoft.com/office/drawing/2014/main" val="3083271506"/>
                    </a:ext>
                  </a:extLst>
                </a:gridCol>
              </a:tblGrid>
              <a:tr h="280833">
                <a:tc>
                  <a:txBody>
                    <a:bodyPr/>
                    <a:lstStyle/>
                    <a:p>
                      <a:r>
                        <a:rPr lang="en-US" sz="1800" b="1" dirty="0">
                          <a:latin typeface="Aptos" panose="020B0004020202020204" pitchFamily="34" charset="0"/>
                        </a:rPr>
                        <a:t>Feature</a:t>
                      </a:r>
                    </a:p>
                  </a:txBody>
                  <a:tcPr marL="96903" marR="96903" marT="48452" marB="484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dirty="0">
                          <a:latin typeface="Aptos" panose="020B0004020202020204" pitchFamily="34" charset="0"/>
                        </a:rPr>
                        <a:t>InputStream</a:t>
                      </a:r>
                    </a:p>
                  </a:txBody>
                  <a:tcPr marL="96903" marR="96903" marT="48452" marB="484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dirty="0">
                          <a:latin typeface="Aptos" panose="020B0004020202020204" pitchFamily="34" charset="0"/>
                        </a:rPr>
                        <a:t>Reader</a:t>
                      </a:r>
                    </a:p>
                  </a:txBody>
                  <a:tcPr marL="96903" marR="96903" marT="48452" marB="484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6859935"/>
                  </a:ext>
                </a:extLst>
              </a:tr>
              <a:tr h="580051">
                <a:tc>
                  <a:txBody>
                    <a:bodyPr/>
                    <a:lstStyle/>
                    <a:p>
                      <a:r>
                        <a:rPr lang="en-US" sz="1800" b="0" dirty="0">
                          <a:solidFill>
                            <a:srgbClr val="C00000"/>
                          </a:solidFill>
                          <a:latin typeface="Aptos" panose="020B0004020202020204" pitchFamily="34" charset="0"/>
                        </a:rPr>
                        <a:t>Data Type</a:t>
                      </a:r>
                    </a:p>
                  </a:txBody>
                  <a:tcPr marL="96903" marR="96903" marT="48452" marB="484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latin typeface="Aptos" panose="020B0004020202020204" pitchFamily="34" charset="0"/>
                        </a:rPr>
                        <a:t>Byte-oriented (binary data)</a:t>
                      </a:r>
                    </a:p>
                  </a:txBody>
                  <a:tcPr marL="96903" marR="96903" marT="48452" marB="484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latin typeface="Aptos" panose="020B0004020202020204" pitchFamily="34" charset="0"/>
                        </a:rPr>
                        <a:t>Character-oriented (text data)</a:t>
                      </a:r>
                    </a:p>
                  </a:txBody>
                  <a:tcPr marL="96903" marR="96903" marT="48452" marB="484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8679890"/>
                  </a:ext>
                </a:extLst>
              </a:tr>
              <a:tr h="336014">
                <a:tc>
                  <a:txBody>
                    <a:bodyPr/>
                    <a:lstStyle/>
                    <a:p>
                      <a:r>
                        <a:rPr lang="en-US" sz="1800" b="0" dirty="0">
                          <a:solidFill>
                            <a:srgbClr val="C00000"/>
                          </a:solidFill>
                          <a:latin typeface="Aptos" panose="020B0004020202020204" pitchFamily="34" charset="0"/>
                        </a:rPr>
                        <a:t>Superclass</a:t>
                      </a:r>
                    </a:p>
                  </a:txBody>
                  <a:tcPr marL="96903" marR="96903" marT="48452" marB="484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latin typeface="Aptos" panose="020B0004020202020204" pitchFamily="34" charset="0"/>
                        </a:rPr>
                        <a:t>InputStream</a:t>
                      </a:r>
                    </a:p>
                  </a:txBody>
                  <a:tcPr marL="96903" marR="96903" marT="48452" marB="484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a:latin typeface="Aptos" panose="020B0004020202020204" pitchFamily="34" charset="0"/>
                        </a:rPr>
                        <a:t>Reader</a:t>
                      </a:r>
                    </a:p>
                  </a:txBody>
                  <a:tcPr marL="96903" marR="96903" marT="48452" marB="484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5970633"/>
                  </a:ext>
                </a:extLst>
              </a:tr>
              <a:tr h="336014">
                <a:tc>
                  <a:txBody>
                    <a:bodyPr/>
                    <a:lstStyle/>
                    <a:p>
                      <a:r>
                        <a:rPr lang="en-US" sz="1800" b="0" dirty="0">
                          <a:solidFill>
                            <a:srgbClr val="C00000"/>
                          </a:solidFill>
                          <a:latin typeface="Aptos" panose="020B0004020202020204" pitchFamily="34" charset="0"/>
                        </a:rPr>
                        <a:t>Read Method</a:t>
                      </a:r>
                    </a:p>
                  </a:txBody>
                  <a:tcPr marL="96903" marR="96903" marT="48452" marB="484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latin typeface="Aptos" panose="020B0004020202020204" pitchFamily="34" charset="0"/>
                        </a:rPr>
                        <a:t>read() (reads byte)</a:t>
                      </a:r>
                    </a:p>
                  </a:txBody>
                  <a:tcPr marL="96903" marR="96903" marT="48452" marB="484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latin typeface="Aptos" panose="020B0004020202020204" pitchFamily="34" charset="0"/>
                        </a:rPr>
                        <a:t>read() (reads character)</a:t>
                      </a:r>
                    </a:p>
                  </a:txBody>
                  <a:tcPr marL="96903" marR="96903" marT="48452" marB="484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741374"/>
                  </a:ext>
                </a:extLst>
              </a:tr>
              <a:tr h="336014">
                <a:tc>
                  <a:txBody>
                    <a:bodyPr/>
                    <a:lstStyle/>
                    <a:p>
                      <a:r>
                        <a:rPr lang="en-US" sz="1800" b="0" dirty="0">
                          <a:solidFill>
                            <a:srgbClr val="C00000"/>
                          </a:solidFill>
                          <a:latin typeface="Aptos" panose="020B0004020202020204" pitchFamily="34" charset="0"/>
                        </a:rPr>
                        <a:t>Buffering</a:t>
                      </a:r>
                    </a:p>
                  </a:txBody>
                  <a:tcPr marL="96903" marR="96903" marT="48452" marB="484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latin typeface="Aptos" panose="020B0004020202020204" pitchFamily="34" charset="0"/>
                        </a:rPr>
                        <a:t>BufferedInputStream</a:t>
                      </a:r>
                    </a:p>
                  </a:txBody>
                  <a:tcPr marL="96903" marR="96903" marT="48452" marB="484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latin typeface="Aptos" panose="020B0004020202020204" pitchFamily="34" charset="0"/>
                        </a:rPr>
                        <a:t>BufferedReader</a:t>
                      </a:r>
                    </a:p>
                  </a:txBody>
                  <a:tcPr marL="96903" marR="96903" marT="48452" marB="484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3736972"/>
                  </a:ext>
                </a:extLst>
              </a:tr>
              <a:tr h="336014">
                <a:tc>
                  <a:txBody>
                    <a:bodyPr/>
                    <a:lstStyle/>
                    <a:p>
                      <a:r>
                        <a:rPr lang="en-US" sz="1800" b="0" dirty="0">
                          <a:solidFill>
                            <a:srgbClr val="C00000"/>
                          </a:solidFill>
                          <a:latin typeface="Aptos" panose="020B0004020202020204" pitchFamily="34" charset="0"/>
                        </a:rPr>
                        <a:t>File Handling</a:t>
                      </a:r>
                    </a:p>
                  </a:txBody>
                  <a:tcPr marL="96903" marR="96903" marT="48452" marB="484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latin typeface="Aptos" panose="020B0004020202020204" pitchFamily="34" charset="0"/>
                        </a:rPr>
                        <a:t>FileInputStream</a:t>
                      </a:r>
                    </a:p>
                  </a:txBody>
                  <a:tcPr marL="96903" marR="96903" marT="48452" marB="484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latin typeface="Aptos" panose="020B0004020202020204" pitchFamily="34" charset="0"/>
                        </a:rPr>
                        <a:t>FileReader</a:t>
                      </a:r>
                    </a:p>
                  </a:txBody>
                  <a:tcPr marL="96903" marR="96903" marT="48452" marB="484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6167155"/>
                  </a:ext>
                </a:extLst>
              </a:tr>
              <a:tr h="584315">
                <a:tc>
                  <a:txBody>
                    <a:bodyPr/>
                    <a:lstStyle/>
                    <a:p>
                      <a:r>
                        <a:rPr lang="en-US" sz="1800" b="0" dirty="0">
                          <a:solidFill>
                            <a:srgbClr val="C00000"/>
                          </a:solidFill>
                          <a:latin typeface="Aptos" panose="020B0004020202020204" pitchFamily="34" charset="0"/>
                        </a:rPr>
                        <a:t>Common Use Cases</a:t>
                      </a:r>
                    </a:p>
                  </a:txBody>
                  <a:tcPr marL="96903" marR="96903" marT="48452" marB="484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latin typeface="Aptos" panose="020B0004020202020204" pitchFamily="34" charset="0"/>
                        </a:rPr>
                        <a:t>Binary files (e.g., images, audio)</a:t>
                      </a:r>
                    </a:p>
                  </a:txBody>
                  <a:tcPr marL="96903" marR="96903" marT="48452" marB="484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a:latin typeface="Aptos" panose="020B0004020202020204" pitchFamily="34" charset="0"/>
                        </a:rPr>
                        <a:t>Text files (e.g., plain text, JSON)</a:t>
                      </a:r>
                    </a:p>
                  </a:txBody>
                  <a:tcPr marL="96903" marR="96903" marT="48452" marB="484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15973953"/>
                  </a:ext>
                </a:extLst>
              </a:tr>
              <a:tr h="828503">
                <a:tc>
                  <a:txBody>
                    <a:bodyPr/>
                    <a:lstStyle/>
                    <a:p>
                      <a:r>
                        <a:rPr lang="en-US" sz="1800" b="0" dirty="0">
                          <a:solidFill>
                            <a:srgbClr val="C00000"/>
                          </a:solidFill>
                          <a:latin typeface="Aptos" panose="020B0004020202020204" pitchFamily="34" charset="0"/>
                        </a:rPr>
                        <a:t>Conversion Bridging</a:t>
                      </a:r>
                    </a:p>
                  </a:txBody>
                  <a:tcPr marL="96903" marR="96903" marT="48452" marB="484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latin typeface="Aptos" panose="020B0004020202020204" pitchFamily="34" charset="0"/>
                        </a:rPr>
                        <a:t>N/A</a:t>
                      </a:r>
                    </a:p>
                  </a:txBody>
                  <a:tcPr marL="96903" marR="96903" marT="48452" marB="484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latin typeface="Aptos" panose="020B0004020202020204" pitchFamily="34" charset="0"/>
                        </a:rPr>
                        <a:t>InputStreamReader (converts byte streams to character streams)</a:t>
                      </a:r>
                    </a:p>
                  </a:txBody>
                  <a:tcPr marL="96903" marR="96903" marT="48452" marB="484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6893228"/>
                  </a:ext>
                </a:extLst>
              </a:tr>
            </a:tbl>
          </a:graphicData>
        </a:graphic>
      </p:graphicFrame>
      <p:sp>
        <p:nvSpPr>
          <p:cNvPr id="3" name="Rectangle 2">
            <a:extLst>
              <a:ext uri="{FF2B5EF4-FFF2-40B4-BE49-F238E27FC236}">
                <a16:creationId xmlns:a16="http://schemas.microsoft.com/office/drawing/2014/main" id="{E1B0D6F2-A6A2-8ADC-8398-B8FD6B334457}"/>
              </a:ext>
            </a:extLst>
          </p:cNvPr>
          <p:cNvSpPr/>
          <p:nvPr/>
        </p:nvSpPr>
        <p:spPr>
          <a:xfrm>
            <a:off x="1244184" y="3429000"/>
            <a:ext cx="2431703" cy="369332"/>
          </a:xfrm>
          <a:prstGeom prst="rect">
            <a:avLst/>
          </a:prstGeom>
          <a:noFill/>
          <a:ln w="9528" cap="flat">
            <a:solidFill>
              <a:srgbClr val="C55A11"/>
            </a:solidFill>
            <a:prstDash val="solid"/>
            <a:miter/>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i="0" u="none" strike="noStrike" kern="1200" cap="none" spc="0" baseline="0" dirty="0">
                <a:solidFill>
                  <a:srgbClr val="000000"/>
                </a:solidFill>
                <a:uFillTx/>
                <a:latin typeface="Aptos" panose="020B0004020202020204" pitchFamily="34" charset="0"/>
                <a:cs typeface="Aparajita" panose="02020603050405020304" pitchFamily="18" charset="0"/>
              </a:rPr>
              <a:t>Streaming Data</a:t>
            </a:r>
          </a:p>
        </p:txBody>
      </p:sp>
    </p:spTree>
    <p:extLst>
      <p:ext uri="{BB962C8B-B14F-4D97-AF65-F5344CB8AC3E}">
        <p14:creationId xmlns:p14="http://schemas.microsoft.com/office/powerpoint/2010/main" val="1654804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60">
    <p:bg>
      <p:bgPr>
        <a:solidFill>
          <a:srgbClr val="FFFFFF"/>
        </a:solidFill>
        <a:effectLst/>
      </p:bgPr>
    </p:bg>
    <p:spTree>
      <p:nvGrpSpPr>
        <p:cNvPr id="1" name=""/>
        <p:cNvGrpSpPr/>
        <p:nvPr/>
      </p:nvGrpSpPr>
      <p:grpSpPr>
        <a:xfrm>
          <a:off x="0" y="0"/>
          <a:ext cx="0" cy="0"/>
          <a:chOff x="0" y="0"/>
          <a:chExt cx="0" cy="0"/>
        </a:xfrm>
      </p:grpSpPr>
      <p:sp>
        <p:nvSpPr>
          <p:cNvPr id="5" name="TextBox 3">
            <a:extLst>
              <a:ext uri="{FF2B5EF4-FFF2-40B4-BE49-F238E27FC236}">
                <a16:creationId xmlns:a16="http://schemas.microsoft.com/office/drawing/2014/main" id="{FE8A6972-09B9-5412-BAA3-6ADBCF78AB16}"/>
              </a:ext>
            </a:extLst>
          </p:cNvPr>
          <p:cNvSpPr txBox="1"/>
          <p:nvPr/>
        </p:nvSpPr>
        <p:spPr>
          <a:xfrm>
            <a:off x="4269144" y="2231379"/>
            <a:ext cx="7702722" cy="4524315"/>
          </a:xfrm>
          <a:prstGeom prst="rect">
            <a:avLst/>
          </a:prstGeom>
          <a:noFill/>
          <a:ln w="9528" cap="flat">
            <a:no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0" cap="none" spc="0" baseline="0" dirty="0">
                <a:solidFill>
                  <a:srgbClr val="000000"/>
                </a:solidFill>
                <a:uFillTx/>
                <a:latin typeface="Aptos" panose="020B0004020202020204" pitchFamily="34" charset="0"/>
              </a:rPr>
              <a:t>Use :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b="0" i="0" u="none" strike="noStrike" kern="0" cap="none" spc="0" baseline="0" dirty="0">
                <a:solidFill>
                  <a:srgbClr val="000000"/>
                </a:solidFill>
                <a:uFillTx/>
                <a:latin typeface="Aptos" panose="020B0004020202020204" pitchFamily="34" charset="0"/>
              </a:rPr>
              <a:t>When dealing with text-based data, such as plain text files, configuration files, or any file that contains human-readable characters.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0" i="0" u="none" strike="noStrike" kern="0" cap="none" spc="0" baseline="0" dirty="0">
              <a:solidFill>
                <a:srgbClr val="000000"/>
              </a:solidFill>
              <a:uFillTx/>
              <a:latin typeface="Aptos" panose="020B0004020202020204" pitchFamily="34" charset="0"/>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2000" b="1" i="0" u="none" strike="noStrike" kern="0" cap="none" spc="0" baseline="0" dirty="0">
                <a:solidFill>
                  <a:srgbClr val="000000"/>
                </a:solidFill>
                <a:uFillTx/>
                <a:latin typeface="Aptos" panose="020B0004020202020204" pitchFamily="34" charset="0"/>
              </a:rPr>
              <a:t>Advantages:</a:t>
            </a:r>
          </a:p>
          <a:p>
            <a:pPr marL="457200" marR="0" lvl="0" indent="-45720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 b="0" i="0" u="none" strike="noStrike" kern="0" cap="none" spc="0" baseline="0" dirty="0">
                <a:solidFill>
                  <a:srgbClr val="000000"/>
                </a:solidFill>
                <a:uFillTx/>
                <a:latin typeface="Aptos" panose="020B0004020202020204" pitchFamily="34" charset="0"/>
              </a:rPr>
              <a:t>Character streams automatically handle character encoding and decoding, making them suitable for dealing with text in different character sets.</a:t>
            </a:r>
            <a:endParaRPr lang="en-US" b="0" i="0" u="none" strike="noStrike" kern="0" cap="none" spc="0" baseline="0" dirty="0">
              <a:solidFill>
                <a:srgbClr val="000000"/>
              </a:solidFill>
              <a:uFillTx/>
              <a:latin typeface="Aptos" panose="020B0004020202020204" pitchFamily="34" charset="0"/>
            </a:endParaRPr>
          </a:p>
          <a:p>
            <a:pPr marL="457200" marR="0" lvl="0" indent="-45720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 b="0" i="0" u="none" strike="noStrike" kern="0" cap="none" spc="0" baseline="0" dirty="0">
              <a:solidFill>
                <a:srgbClr val="000000"/>
              </a:solidFill>
              <a:uFillTx/>
              <a:latin typeface="Aptos" panose="020B0004020202020204" pitchFamily="34" charset="0"/>
            </a:endParaRPr>
          </a:p>
          <a:p>
            <a:pPr marL="457200" marR="0" lvl="0" indent="-45720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 b="0" i="0" u="none" strike="noStrike" kern="0" cap="none" spc="0" baseline="0" dirty="0">
                <a:solidFill>
                  <a:srgbClr val="000000"/>
                </a:solidFill>
                <a:uFillTx/>
                <a:latin typeface="Aptos" panose="020B0004020202020204" pitchFamily="34" charset="0"/>
              </a:rPr>
              <a:t>They provide higher-level abstractions like Reader and Writer, which work with characters rather than bytes.</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2400" b="0" i="0" u="none" strike="noStrike" kern="0" cap="none" spc="0" baseline="0" dirty="0">
              <a:solidFill>
                <a:srgbClr val="000000"/>
              </a:solidFill>
              <a:uFillTx/>
              <a:latin typeface="Aptos" panose="020B0004020202020204" pitchFamily="34" charset="0"/>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2000" b="1" i="0" u="none" strike="noStrike" kern="0" cap="none" spc="0" baseline="0" dirty="0">
                <a:solidFill>
                  <a:srgbClr val="000000"/>
                </a:solidFill>
                <a:uFillTx/>
                <a:latin typeface="Aptos" panose="020B0004020202020204" pitchFamily="34" charset="0"/>
              </a:rPr>
              <a:t>Example</a:t>
            </a:r>
            <a:r>
              <a:rPr lang="-" sz="2400" b="1" i="0" u="none" strike="noStrike" kern="0" cap="none" spc="0" baseline="0" dirty="0">
                <a:solidFill>
                  <a:srgbClr val="000000"/>
                </a:solidFill>
                <a:uFillTx/>
                <a:latin typeface="Aptos" panose="020B0004020202020204" pitchFamily="34" charset="0"/>
              </a:rPr>
              <a:t>: </a:t>
            </a:r>
          </a:p>
          <a:p>
            <a:pPr marL="1371600" marR="0" lvl="3"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b="0" i="0" u="none" strike="noStrike" kern="1200" cap="none" spc="0" baseline="0" dirty="0">
                <a:solidFill>
                  <a:srgbClr val="3B3838"/>
                </a:solidFill>
                <a:uFillTx/>
                <a:latin typeface="Aptos" panose="020B0004020202020204" pitchFamily="34" charset="0"/>
              </a:rPr>
              <a:t>FileReader reader = new FileReader("textFile.txt"); </a:t>
            </a:r>
          </a:p>
          <a:p>
            <a:pPr marL="1371600" marR="0" lvl="3"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b="0" i="0" u="none" strike="noStrike" kern="1200" cap="none" spc="0" baseline="0" dirty="0">
                <a:solidFill>
                  <a:srgbClr val="3B3838"/>
                </a:solidFill>
                <a:uFillTx/>
                <a:latin typeface="Aptos" panose="020B0004020202020204" pitchFamily="34" charset="0"/>
              </a:rPr>
              <a:t>FileWriter writer = new FileWriter("output.txt");</a:t>
            </a:r>
            <a:endParaRPr lang="-" b="0" i="0" u="none" strike="noStrike" kern="0" cap="none" spc="0" baseline="0" dirty="0">
              <a:solidFill>
                <a:srgbClr val="3B3838"/>
              </a:solidFill>
              <a:uFillTx/>
              <a:latin typeface="Aptos" panose="020B0004020202020204" pitchFamily="34" charset="0"/>
            </a:endParaRPr>
          </a:p>
        </p:txBody>
      </p:sp>
      <p:cxnSp>
        <p:nvCxnSpPr>
          <p:cNvPr id="7" name="Straight Connector 9">
            <a:extLst>
              <a:ext uri="{FF2B5EF4-FFF2-40B4-BE49-F238E27FC236}">
                <a16:creationId xmlns:a16="http://schemas.microsoft.com/office/drawing/2014/main" id="{E6FA28F8-5778-EE44-350A-F5DB486F089E}"/>
              </a:ext>
            </a:extLst>
          </p:cNvPr>
          <p:cNvCxnSpPr/>
          <p:nvPr/>
        </p:nvCxnSpPr>
        <p:spPr>
          <a:xfrm>
            <a:off x="4079165" y="2203478"/>
            <a:ext cx="6601081" cy="0"/>
          </a:xfrm>
          <a:prstGeom prst="straightConnector1">
            <a:avLst/>
          </a:prstGeom>
          <a:noFill/>
          <a:ln w="6345" cap="flat">
            <a:solidFill>
              <a:srgbClr val="4472C4"/>
            </a:solidFill>
            <a:prstDash val="solid"/>
            <a:miter/>
          </a:ln>
        </p:spPr>
      </p:cxnSp>
      <p:sp>
        <p:nvSpPr>
          <p:cNvPr id="10" name="TextBox 10">
            <a:extLst>
              <a:ext uri="{FF2B5EF4-FFF2-40B4-BE49-F238E27FC236}">
                <a16:creationId xmlns:a16="http://schemas.microsoft.com/office/drawing/2014/main" id="{7CD2AA4C-3014-40B9-92B0-90A6D8134C77}"/>
              </a:ext>
            </a:extLst>
          </p:cNvPr>
          <p:cNvSpPr txBox="1"/>
          <p:nvPr/>
        </p:nvSpPr>
        <p:spPr>
          <a:xfrm>
            <a:off x="4079165" y="1834143"/>
            <a:ext cx="2393350"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E97132"/>
                </a:solidFill>
                <a:uFillTx/>
                <a:latin typeface="Aptos"/>
              </a:rPr>
              <a:t>Character Stream</a:t>
            </a:r>
            <a:endParaRPr lang="-" sz="1800" b="1" i="0" u="none" strike="noStrike" kern="1200" cap="none" spc="0" baseline="0" dirty="0">
              <a:solidFill>
                <a:srgbClr val="E97132"/>
              </a:solidFill>
              <a:uFillTx/>
              <a:latin typeface="Aptos"/>
            </a:endParaRPr>
          </a:p>
        </p:txBody>
      </p:sp>
      <p:sp>
        <p:nvSpPr>
          <p:cNvPr id="2" name="Rectangle 1">
            <a:extLst>
              <a:ext uri="{FF2B5EF4-FFF2-40B4-BE49-F238E27FC236}">
                <a16:creationId xmlns:a16="http://schemas.microsoft.com/office/drawing/2014/main" id="{2A3E2747-8F11-2DAF-409F-C3509E4A55FF}"/>
              </a:ext>
            </a:extLst>
          </p:cNvPr>
          <p:cNvSpPr/>
          <p:nvPr/>
        </p:nvSpPr>
        <p:spPr>
          <a:xfrm>
            <a:off x="1244184" y="3429000"/>
            <a:ext cx="2431703" cy="369332"/>
          </a:xfrm>
          <a:prstGeom prst="rect">
            <a:avLst/>
          </a:prstGeom>
          <a:noFill/>
          <a:ln w="9528" cap="flat">
            <a:solidFill>
              <a:srgbClr val="C55A11"/>
            </a:solidFill>
            <a:prstDash val="solid"/>
            <a:miter/>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i="0" u="none" strike="noStrike" kern="1200" cap="none" spc="0" baseline="0" dirty="0">
                <a:solidFill>
                  <a:srgbClr val="000000"/>
                </a:solidFill>
                <a:uFillTx/>
                <a:latin typeface="Aptos" panose="020B0004020202020204" pitchFamily="34" charset="0"/>
                <a:cs typeface="Aparajita" panose="02020603050405020304" pitchFamily="18" charset="0"/>
              </a:rPr>
              <a:t>Streaming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75">
    <p:bg>
      <p:bgPr>
        <a:solidFill>
          <a:srgbClr val="FFFFFF"/>
        </a:solidFill>
        <a:effectLst/>
      </p:bgPr>
    </p:bg>
    <p:spTree>
      <p:nvGrpSpPr>
        <p:cNvPr id="1" name=""/>
        <p:cNvGrpSpPr/>
        <p:nvPr/>
      </p:nvGrpSpPr>
      <p:grpSpPr>
        <a:xfrm>
          <a:off x="0" y="0"/>
          <a:ext cx="0" cy="0"/>
          <a:chOff x="0" y="0"/>
          <a:chExt cx="0" cy="0"/>
        </a:xfrm>
      </p:grpSpPr>
      <p:sp>
        <p:nvSpPr>
          <p:cNvPr id="5" name="TextBox 3">
            <a:extLst>
              <a:ext uri="{FF2B5EF4-FFF2-40B4-BE49-F238E27FC236}">
                <a16:creationId xmlns:a16="http://schemas.microsoft.com/office/drawing/2014/main" id="{7333C94E-D8AE-41D6-DAA4-36BCD1039EB5}"/>
              </a:ext>
            </a:extLst>
          </p:cNvPr>
          <p:cNvSpPr txBox="1"/>
          <p:nvPr/>
        </p:nvSpPr>
        <p:spPr>
          <a:xfrm>
            <a:off x="4138432" y="2305170"/>
            <a:ext cx="7130246" cy="4524315"/>
          </a:xfrm>
          <a:prstGeom prst="rect">
            <a:avLst/>
          </a:prstGeom>
          <a:noFill/>
          <a:ln w="9528" cap="flat">
            <a:no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0" cap="none" spc="0" baseline="0" dirty="0">
                <a:solidFill>
                  <a:srgbClr val="000000"/>
                </a:solidFill>
                <a:uFillTx/>
                <a:latin typeface="Aptos" panose="020B0004020202020204" pitchFamily="34" charset="0"/>
              </a:rPr>
              <a:t>Use :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b="0" i="0" u="none" strike="noStrike" kern="0" cap="none" spc="0" baseline="0" dirty="0">
                <a:solidFill>
                  <a:srgbClr val="000000"/>
                </a:solidFill>
                <a:uFillTx/>
                <a:latin typeface="Aptos" panose="020B0004020202020204" pitchFamily="34" charset="0"/>
              </a:rPr>
              <a:t>When working with binary data, such as image files, audio files, or any non-text data.</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2800" b="0" i="0" u="none" strike="noStrike" kern="0" cap="none" spc="0" baseline="0" dirty="0">
              <a:solidFill>
                <a:srgbClr val="000000"/>
              </a:solidFill>
              <a:uFillTx/>
              <a:latin typeface="Aptos" panose="020B0004020202020204" pitchFamily="34" charset="0"/>
            </a:endParaRPr>
          </a:p>
          <a:p>
            <a:pPr>
              <a:defRPr sz="1800" b="0" i="0" u="none" strike="noStrike" kern="0" cap="none" spc="0" baseline="0">
                <a:solidFill>
                  <a:srgbClr val="000000"/>
                </a:solidFill>
                <a:uFillTx/>
              </a:defRPr>
            </a:pPr>
            <a:r>
              <a:rPr lang="-" sz="2000" b="1" kern="0" dirty="0">
                <a:solidFill>
                  <a:srgbClr val="000000"/>
                </a:solidFill>
                <a:latin typeface="Aptos" panose="020B0004020202020204" pitchFamily="34" charset="0"/>
              </a:rPr>
              <a:t>Advantages:</a:t>
            </a:r>
          </a:p>
          <a:p>
            <a:pPr marL="285750" indent="-285750">
              <a:buSzPct val="100000"/>
              <a:buFont typeface="Arial" panose="020B0604020202020204" pitchFamily="34" charset="0"/>
              <a:buChar char="•"/>
              <a:defRPr sz="1800" b="0" i="0" u="none" strike="noStrike" kern="0" cap="none" spc="0" baseline="0">
                <a:solidFill>
                  <a:srgbClr val="000000"/>
                </a:solidFill>
                <a:uFillTx/>
              </a:defRPr>
            </a:pPr>
            <a:r>
              <a:rPr lang="en-US" kern="0" dirty="0">
                <a:solidFill>
                  <a:srgbClr val="000000"/>
                </a:solidFill>
                <a:latin typeface="Aptos" panose="020B0004020202020204" pitchFamily="34" charset="0"/>
              </a:rPr>
              <a:t>Byte streams are low-level and handle data in its raw form, making them suitable for binary data or when you need to work with the actual bytes of a file.</a:t>
            </a:r>
          </a:p>
          <a:p>
            <a:pPr marL="285750" indent="-285750">
              <a:buSzPct val="100000"/>
              <a:buFont typeface="Arial" panose="020B0604020202020204" pitchFamily="34" charset="0"/>
              <a:buChar char="•"/>
              <a:defRPr sz="1800" b="0" i="0" u="none" strike="noStrike" kern="0" cap="none" spc="0" baseline="0">
                <a:solidFill>
                  <a:srgbClr val="000000"/>
                </a:solidFill>
                <a:uFillTx/>
              </a:defRPr>
            </a:pPr>
            <a:endParaRPr lang="en-US" kern="0" dirty="0">
              <a:solidFill>
                <a:srgbClr val="000000"/>
              </a:solidFill>
              <a:latin typeface="Aptos" panose="020B0004020202020204" pitchFamily="34" charset="0"/>
            </a:endParaRPr>
          </a:p>
          <a:p>
            <a:pPr marL="285750" indent="-285750">
              <a:buSzPct val="100000"/>
              <a:buFont typeface="Arial" panose="020B0604020202020204" pitchFamily="34" charset="0"/>
              <a:buChar char="•"/>
              <a:defRPr sz="1800" b="0" i="0" u="none" strike="noStrike" kern="0" cap="none" spc="0" baseline="0">
                <a:solidFill>
                  <a:srgbClr val="000000"/>
                </a:solidFill>
                <a:uFillTx/>
              </a:defRPr>
            </a:pPr>
            <a:r>
              <a:rPr lang="en-US" kern="0" dirty="0">
                <a:solidFill>
                  <a:srgbClr val="000000"/>
                </a:solidFill>
                <a:latin typeface="Aptos" panose="020B0004020202020204" pitchFamily="34" charset="0"/>
              </a:rPr>
              <a:t>They are more suitable for network operations where data is transmitted in binary form.</a:t>
            </a: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400" b="0" i="0" u="none" strike="noStrike" kern="0" cap="none" spc="0" baseline="0" dirty="0">
              <a:solidFill>
                <a:srgbClr val="000000"/>
              </a:solidFill>
              <a:uFillTx/>
              <a:latin typeface="Aptos" panose="020B0004020202020204" pitchFamily="34" charset="0"/>
            </a:endParaRPr>
          </a:p>
          <a:p>
            <a:pPr marR="0" lvl="0" indent="0" fontAlgn="auto">
              <a:lnSpc>
                <a:spcPct val="100000"/>
              </a:lnSpc>
              <a:spcBef>
                <a:spcPts val="0"/>
              </a:spcBef>
              <a:spcAft>
                <a:spcPts val="0"/>
              </a:spcAft>
              <a:buNone/>
              <a:tabLst/>
              <a:defRPr sz="1800" b="0" i="0" u="none" strike="noStrike" kern="0" cap="none" spc="0" baseline="0">
                <a:solidFill>
                  <a:srgbClr val="000000"/>
                </a:solidFill>
                <a:uFillTx/>
              </a:defRPr>
            </a:pPr>
            <a:r>
              <a:rPr lang="en-US" sz="2000" b="1" kern="0" dirty="0">
                <a:solidFill>
                  <a:srgbClr val="000000"/>
                </a:solidFill>
                <a:latin typeface="Aptos" panose="020B0004020202020204" pitchFamily="34" charset="0"/>
              </a:rPr>
              <a:t>Example: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dirty="0">
                <a:solidFill>
                  <a:srgbClr val="3B3838"/>
                </a:solidFill>
                <a:uFillTx/>
                <a:latin typeface="Aptos" panose="020B0004020202020204" pitchFamily="34" charset="0"/>
              </a:rPr>
              <a:t>FileInputStream inputStream = new FileInputStream("binaryFile.bin");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dirty="0">
                <a:solidFill>
                  <a:srgbClr val="3B3838"/>
                </a:solidFill>
                <a:uFillTx/>
                <a:latin typeface="Aptos" panose="020B0004020202020204" pitchFamily="34" charset="0"/>
              </a:rPr>
              <a:t>FileOutputStream outputStream = new FileOutputStream("output.bin");</a:t>
            </a:r>
            <a:endParaRPr lang="en-US" sz="1600" b="0" i="0" u="none" strike="noStrike" kern="0" cap="none" spc="0" baseline="0" dirty="0">
              <a:solidFill>
                <a:srgbClr val="3B3838"/>
              </a:solidFill>
              <a:uFillTx/>
              <a:latin typeface="Aptos" panose="020B0004020202020204" pitchFamily="34" charset="0"/>
            </a:endParaRPr>
          </a:p>
        </p:txBody>
      </p:sp>
      <p:cxnSp>
        <p:nvCxnSpPr>
          <p:cNvPr id="7" name="Straight Connector 9">
            <a:extLst>
              <a:ext uri="{FF2B5EF4-FFF2-40B4-BE49-F238E27FC236}">
                <a16:creationId xmlns:a16="http://schemas.microsoft.com/office/drawing/2014/main" id="{3C8E44D8-6640-0DB2-CB72-C39F18D53B08}"/>
              </a:ext>
            </a:extLst>
          </p:cNvPr>
          <p:cNvCxnSpPr/>
          <p:nvPr/>
        </p:nvCxnSpPr>
        <p:spPr>
          <a:xfrm>
            <a:off x="4138432" y="2249641"/>
            <a:ext cx="6601081" cy="0"/>
          </a:xfrm>
          <a:prstGeom prst="straightConnector1">
            <a:avLst/>
          </a:prstGeom>
          <a:noFill/>
          <a:ln w="6345" cap="flat">
            <a:solidFill>
              <a:srgbClr val="4472C4"/>
            </a:solidFill>
            <a:prstDash val="solid"/>
            <a:miter/>
          </a:ln>
        </p:spPr>
      </p:cxnSp>
      <p:sp>
        <p:nvSpPr>
          <p:cNvPr id="12" name="TextBox 10">
            <a:extLst>
              <a:ext uri="{FF2B5EF4-FFF2-40B4-BE49-F238E27FC236}">
                <a16:creationId xmlns:a16="http://schemas.microsoft.com/office/drawing/2014/main" id="{351561F7-7D65-4D40-A63A-079D4FC192C4}"/>
              </a:ext>
            </a:extLst>
          </p:cNvPr>
          <p:cNvSpPr txBox="1"/>
          <p:nvPr/>
        </p:nvSpPr>
        <p:spPr>
          <a:xfrm>
            <a:off x="4019898" y="1880306"/>
            <a:ext cx="2393350"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E97132"/>
                </a:solidFill>
                <a:uFillTx/>
                <a:latin typeface="Aptos"/>
              </a:rPr>
              <a:t>Byte Stream</a:t>
            </a:r>
            <a:endParaRPr lang="-" sz="1800" b="1" i="0" u="none" strike="noStrike" kern="1200" cap="none" spc="0" baseline="0" dirty="0">
              <a:solidFill>
                <a:srgbClr val="E97132"/>
              </a:solidFill>
              <a:uFillTx/>
              <a:latin typeface="Aptos"/>
            </a:endParaRPr>
          </a:p>
        </p:txBody>
      </p:sp>
      <p:sp>
        <p:nvSpPr>
          <p:cNvPr id="2" name="Rectangle 1">
            <a:extLst>
              <a:ext uri="{FF2B5EF4-FFF2-40B4-BE49-F238E27FC236}">
                <a16:creationId xmlns:a16="http://schemas.microsoft.com/office/drawing/2014/main" id="{0578B4A5-1BAE-3FC8-3485-733CF92EF5F9}"/>
              </a:ext>
            </a:extLst>
          </p:cNvPr>
          <p:cNvSpPr/>
          <p:nvPr/>
        </p:nvSpPr>
        <p:spPr>
          <a:xfrm>
            <a:off x="1244184" y="3429000"/>
            <a:ext cx="2431703" cy="369332"/>
          </a:xfrm>
          <a:prstGeom prst="rect">
            <a:avLst/>
          </a:prstGeom>
          <a:noFill/>
          <a:ln w="9528" cap="flat">
            <a:solidFill>
              <a:srgbClr val="C55A11"/>
            </a:solidFill>
            <a:prstDash val="solid"/>
            <a:miter/>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i="0" u="none" strike="noStrike" kern="1200" cap="none" spc="0" baseline="0" dirty="0">
                <a:solidFill>
                  <a:srgbClr val="000000"/>
                </a:solidFill>
                <a:uFillTx/>
                <a:latin typeface="Aptos" panose="020B0004020202020204" pitchFamily="34" charset="0"/>
                <a:cs typeface="Aparajita" panose="02020603050405020304" pitchFamily="18" charset="0"/>
              </a:rPr>
              <a:t>Streaming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1115</TotalTime>
  <Words>9485</Words>
  <Application>Microsoft Office PowerPoint</Application>
  <PresentationFormat>Widescreen</PresentationFormat>
  <Paragraphs>801</Paragraphs>
  <Slides>27</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Aptos</vt:lpstr>
      <vt:lpstr>Aptos Display</vt:lpstr>
      <vt:lpstr>Arial</vt:lpstr>
      <vt:lpstr>Calibri</vt:lpstr>
      <vt:lpstr>Calibri Light</vt:lpstr>
      <vt:lpstr>ui-sans-serif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Java</dc:title>
  <dc:creator>Dawod Kabha</dc:creator>
  <cp:lastModifiedBy>Dawod Kabha</cp:lastModifiedBy>
  <cp:revision>114</cp:revision>
  <dcterms:created xsi:type="dcterms:W3CDTF">2023-12-24T19:10:34Z</dcterms:created>
  <dcterms:modified xsi:type="dcterms:W3CDTF">2024-07-26T06:08:38Z</dcterms:modified>
</cp:coreProperties>
</file>