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53" r:id="rId2"/>
    <p:sldId id="501" r:id="rId3"/>
    <p:sldId id="554" r:id="rId4"/>
    <p:sldId id="555" r:id="rId5"/>
    <p:sldId id="557" r:id="rId6"/>
    <p:sldId id="556" r:id="rId7"/>
    <p:sldId id="558" r:id="rId8"/>
    <p:sldId id="559" r:id="rId9"/>
    <p:sldId id="569" r:id="rId10"/>
    <p:sldId id="561" r:id="rId11"/>
    <p:sldId id="564" r:id="rId12"/>
    <p:sldId id="562" r:id="rId13"/>
    <p:sldId id="563" r:id="rId14"/>
    <p:sldId id="560" r:id="rId15"/>
    <p:sldId id="565" r:id="rId16"/>
    <p:sldId id="566" r:id="rId17"/>
    <p:sldId id="570" r:id="rId18"/>
    <p:sldId id="567" r:id="rId19"/>
    <p:sldId id="568" r:id="rId20"/>
    <p:sldId id="571" r:id="rId21"/>
    <p:sldId id="573" r:id="rId22"/>
    <p:sldId id="575" r:id="rId23"/>
    <p:sldId id="576" r:id="rId24"/>
    <p:sldId id="577" r:id="rId25"/>
    <p:sldId id="574" r:id="rId26"/>
    <p:sldId id="572" r:id="rId27"/>
    <p:sldId id="578" r:id="rId28"/>
    <p:sldId id="581" r:id="rId29"/>
    <p:sldId id="579" r:id="rId30"/>
    <p:sldId id="580" r:id="rId31"/>
    <p:sldId id="585" r:id="rId32"/>
    <p:sldId id="588" r:id="rId33"/>
    <p:sldId id="584" r:id="rId34"/>
    <p:sldId id="586" r:id="rId35"/>
    <p:sldId id="589" r:id="rId36"/>
    <p:sldId id="552" r:id="rId3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7" autoAdjust="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0ABF-35CD-409A-AADE-6F050794A73B}" type="datetimeFigureOut">
              <a:rPr lang="LID4096" smtClean="0"/>
              <a:t>07/28/2024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5F15-E733-4980-9547-C96FF9F61C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4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happens when a function is called?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a function is called the following operations take place: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arguments are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new stack frame is pushed into the call stack.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Parameters are initialized.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body is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Value is returned and current stack frame is popped from the call stack.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96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happens when a function is called?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a function is called the following operations take place: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arguments are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new stack frame is pushed into the call stack.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Parameters are initialized.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body is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Value is returned and current stack frame is popped from the call stack.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670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happens when a function is called?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a function is called the following operations take place: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arguments are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new stack frame is pushed into the call stack.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Parameters are initialized.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body is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Value is returned and current stack frame is popped from the call stack.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484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happens when a function is called?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a function is called the following operations take place: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arguments are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new stack frame is pushed into the call stack.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Parameters are initialized.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body is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Value is returned and current stack frame is popped from the call stack.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740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happens when a function is called?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a function is called the following operations take place: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arguments are evaluated.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new stack frame is pushed into the call stack.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Parameters are initialized.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body is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Value is returned and current stack frame is popped from the call stack.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A5F15-E733-4980-9547-C96FF9F61CCC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586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CF25-82CF-EFC8-5F81-0DC90720BB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D114C-B5FD-53FB-8D9D-0B05B9AFDE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6BBC-0849-D2CC-7BA3-08F64C21A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1BD139-F98F-4566-9DE7-70C63AF0B46D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4E92-6979-145C-37F5-F9AF91521A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B27C-2A4A-1ACA-2263-225531FBE7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E1B267-D15F-43B0-90EE-A47AEBCD0D2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224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5E3D-E4E9-347A-0F5F-70886F084B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C9B55-7D63-4211-2223-BEC81F94A96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B25E-DA38-4DCA-9D73-F93B20211C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569D8-AD1E-4938-BE27-D40C2AA6A7FF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E3E4-16C1-4F9E-DD28-614FCE3EFA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20FA-A57E-AA07-65F5-0BA007F17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95F3DF-1D6B-4FCE-990D-DB68FA9789E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4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5B7C9-8652-4289-F434-6F19416F53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97CE-DDB4-F820-7ED4-622D2E1E93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0F6D-DAF6-4C65-E752-8794489AE4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8BB64-95F8-470C-85E5-44CD0866CBC8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319A-8E05-57BF-B9B1-055407857D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0BEF-11E1-3D35-22A6-D178354F33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D7F145-5F01-4FD2-86BE-72236DA5FF3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56314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929F-ECFF-9E20-7BE9-8A74602FB4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513-F36B-20E5-AC0C-9F5668F3C5B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7656-397F-087A-1551-6B3D5DF162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6EF0E-5E64-433C-A04E-5A8404662968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F5B7-AA8E-C6AA-784E-9A92D02794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E724-58B7-AC72-CE39-2B025333ED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A5ED2-E00C-4B5D-93B1-B31F6EA43E05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52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9A-AE2F-20C9-46B8-8D1622F1F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7F91-CC65-785F-818A-8DA02C816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9B2F-4D3F-1FE0-10A2-B6450C4D35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B24D00-042B-47A1-9C3A-BE49637DCBAD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B1C4-8D5E-BE73-5D6F-E74C64B357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C1F7-BED1-DEE1-DDFB-530D9138A8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1B88AD-EDDD-4284-A607-9D8D894A9C8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0584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2096-43D1-4803-A7BF-5CFB9952A3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72E1-2C86-B3DE-9ABD-B856737C86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C853-6251-C7E5-E26C-F76110980C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21CF-D239-F6AE-1C3A-889234BED6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F9E0F-738F-4002-B64B-0195C40617A3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9970-CE7B-67FD-9A27-B4893AF090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BFA5-C157-AEAA-EF44-78E453D3B3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816020-A30C-4825-BE74-11E25A55E7C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996012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DAC-31E8-0AC9-A094-DBA9B1023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BB43-15A2-3279-D588-1A5B7E469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57B0-F7A7-C2FC-6492-8C8B3E7C5FC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001BF-D13D-C79B-D5F4-63DAC8CA64D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37774-BE9F-A624-AC5C-DBBC310023E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1000-4DEE-13E4-1BB3-4860D23F29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64DE96-114F-4772-BA34-5DA5898EEBAD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0CD3-A79B-C6FD-0604-ED325A9813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0F7EC-2797-1DCF-FD23-78A1D6CABA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D1D39C-ED41-42B7-9733-0801D5744F4E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0204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CFC6-A4D1-4D83-CB5B-82B93E34ED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8E38-48E2-AE23-45CD-C78EDDEB0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5F949-1A2E-4745-B37A-0C932D4B9D01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F8107-9F1B-7203-1C5A-73AB056D8C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1324-226C-7EFB-6ECE-F000250A30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8B3201-95E3-495D-8DC5-3C2881327390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933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FFFC9-DA39-4E4C-7143-09C23CE063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324C72-8C60-49ED-94C0-EF1D874DA855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DE1C4-EC3B-91F3-97AA-D3711964A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F5A4-4E62-1CB2-CB16-B92213538A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1CD839-075A-42B7-9FD1-C12433B154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837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F50-3D74-CCFB-3C75-FE6B709CB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FFA-647C-E7A3-A1D7-D0D16D278D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F8516-77E4-7E18-9E45-0E7AC4D995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02C0-0079-7F7A-63F1-04326E813F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ABF1CE-D462-4F02-86B8-29E2916EF3A1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F335-C9F6-8E71-E966-DC6DBB018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00FC-4BAE-F3BB-3F23-F3E65651F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E644C-4843-4160-925A-22768EAC865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1527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39A-C015-C333-FD79-8409DE696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4D8E7-9E69-E2DB-83F7-275D7471285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823A-E635-AD3F-2EE5-96B2B7BC1C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3F9D7-7572-CCC7-05A3-AB65C42253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32BBBB-4AA1-4C48-9BE6-B162EC911B39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7572-AA73-A3E6-4231-6325A9972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18DE-5100-9ACB-E65B-990DF04672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2CA2B7-5C4E-4106-B43E-ED76D6FA1B5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736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55CA-6AA4-7C0C-6538-8CF02B0FA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E157-3C8A-91DA-A0BF-828E03E06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E49D-9C4D-2428-6234-243905F2159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C06A802-606F-4AA0-BBCB-32F3D08B2299}" type="datetime1">
              <a:rPr lang="-"/>
              <a:pPr lvl="0"/>
              <a:t>07/28/2024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D3EE-EDA8-C827-35CA-E35E256649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9637-2997-30E0-C35B-6B123CA7DE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FF6B547A-1EC7-4757-816F-F7AB2A0E1FDA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9CE-9B96-BFDB-5096-F9BB201CC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251F09F3-1E5E-A067-82E1-6CF477C37137}"/>
              </a:ext>
            </a:extLst>
          </p:cNvPr>
          <p:cNvCxnSpPr/>
          <p:nvPr/>
        </p:nvCxnSpPr>
        <p:spPr>
          <a:xfrm>
            <a:off x="411409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A88C090-70B3-BAE1-4F14-8493BC72102A}"/>
              </a:ext>
            </a:extLst>
          </p:cNvPr>
          <p:cNvCxnSpPr/>
          <p:nvPr/>
        </p:nvCxnSpPr>
        <p:spPr>
          <a:xfrm>
            <a:off x="4007449" y="620681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9C5D55BF-A63C-2D0F-F29A-490EE5A9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15B2D-46AC-568A-183E-B8D4287DAC81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13E56-099E-B3F6-45E6-59E8F35C86AE}"/>
              </a:ext>
            </a:extLst>
          </p:cNvPr>
          <p:cNvSpPr txBox="1"/>
          <p:nvPr/>
        </p:nvSpPr>
        <p:spPr>
          <a:xfrm>
            <a:off x="4340815" y="2401044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Threads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Executers</a:t>
            </a:r>
          </a:p>
        </p:txBody>
      </p:sp>
    </p:spTree>
    <p:extLst>
      <p:ext uri="{BB962C8B-B14F-4D97-AF65-F5344CB8AC3E}">
        <p14:creationId xmlns:p14="http://schemas.microsoft.com/office/powerpoint/2010/main" val="4088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2" y="488575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Create New 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90909-23EF-AC71-24B4-C648C75BB95E}"/>
              </a:ext>
            </a:extLst>
          </p:cNvPr>
          <p:cNvSpPr txBox="1"/>
          <p:nvPr/>
        </p:nvSpPr>
        <p:spPr>
          <a:xfrm>
            <a:off x="4450093" y="2430410"/>
            <a:ext cx="6096000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sz="1800" u="sng" dirty="0">
                <a:latin typeface="+mj-lt"/>
              </a:rPr>
              <a:t>There are 2 ways for defining and creating threads</a:t>
            </a:r>
          </a:p>
          <a:p>
            <a:pPr>
              <a:lnSpc>
                <a:spcPct val="150000"/>
              </a:lnSpc>
            </a:pPr>
            <a:endParaRPr lang="en-US" altLang="he-IL" sz="1800" u="sng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Subclassing Thread and Overriding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05565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671455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Create New Thread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1F2856-5CAF-417A-9E05-DE00C7FD3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8755" y="2330623"/>
            <a:ext cx="7178040" cy="426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he-IL" sz="1800" b="1" dirty="0">
                <a:solidFill>
                  <a:schemeClr val="tx1"/>
                </a:solidFill>
                <a:latin typeface="+mj-lt"/>
              </a:rPr>
              <a:t>Implementing Runnable</a:t>
            </a:r>
          </a:p>
          <a:p>
            <a:pPr marL="0" indent="0">
              <a:buNone/>
            </a:pPr>
            <a:endParaRPr lang="en-US" altLang="he-IL" sz="1800" b="1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Allows your class to extend some other class</a:t>
            </a: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Is good if you want light-weight runnable objects</a:t>
            </a: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That’s what interfaces are for</a:t>
            </a: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Problems – might be less convenient for coding </a:t>
            </a:r>
          </a:p>
          <a:p>
            <a:endParaRPr lang="en-US" altLang="he-IL" sz="1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he-IL" sz="1800" b="1" dirty="0">
                <a:solidFill>
                  <a:schemeClr val="tx1"/>
                </a:solidFill>
                <a:latin typeface="+mj-lt"/>
              </a:rPr>
              <a:t>Sub classing Thread</a:t>
            </a:r>
          </a:p>
          <a:p>
            <a:pPr marL="0" indent="0">
              <a:buNone/>
            </a:pPr>
            <a:endParaRPr lang="en-US" altLang="he-IL" sz="1800" b="1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Allows direct access to Thread attributes and methods</a:t>
            </a: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Less coding</a:t>
            </a:r>
          </a:p>
          <a:p>
            <a:pPr lvl="1"/>
            <a:r>
              <a:rPr lang="en-US" altLang="he-IL" sz="1800" dirty="0">
                <a:solidFill>
                  <a:schemeClr val="tx1"/>
                </a:solidFill>
                <a:latin typeface="+mj-lt"/>
              </a:rPr>
              <a:t>Problems – single inheritance in Java – your class cannot extend another class</a:t>
            </a:r>
          </a:p>
        </p:txBody>
      </p:sp>
    </p:spTree>
    <p:extLst>
      <p:ext uri="{BB962C8B-B14F-4D97-AF65-F5344CB8AC3E}">
        <p14:creationId xmlns:p14="http://schemas.microsoft.com/office/powerpoint/2010/main" val="234117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83707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8949" y="660698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96164" y="40794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Create New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ED076-EB12-4C1E-9D60-56C0DE407E7B}"/>
              </a:ext>
            </a:extLst>
          </p:cNvPr>
          <p:cNvSpPr/>
          <p:nvPr/>
        </p:nvSpPr>
        <p:spPr>
          <a:xfrm>
            <a:off x="4298949" y="1031254"/>
            <a:ext cx="676351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//override run and extends thread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.println(Thread.currentThread().getPriority());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1"/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)(Math.random() * 1000));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(InterruptedException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.getStackTrace();}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"DONE!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getName());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"thread1"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).start();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"thread2"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).start();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"Hi Assaf"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+Thread.currentThread().getPriority());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147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83707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98949" y="660698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96164" y="40794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Create New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D104E-BDC1-4397-B124-638ACC1BA382}"/>
              </a:ext>
            </a:extLst>
          </p:cNvPr>
          <p:cNvSpPr/>
          <p:nvPr/>
        </p:nvSpPr>
        <p:spPr>
          <a:xfrm>
            <a:off x="4298949" y="1043729"/>
            <a:ext cx="66688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endParaRPr lang="nn-NO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Thread.currentThread().getName());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.println(Thread.currentThread().getPriority());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Thread.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)(Math.random() * 3000));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(InterruptedException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			  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"DONE!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Thread.currentThread(). 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“Apple thread"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“Banana thread"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 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 }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43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2732" y="65789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Lifecycle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48C78-5EEC-0142-B17D-F8E04FFC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32" y="2475099"/>
            <a:ext cx="6153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62871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States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States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C289-8B9B-491D-9938-2959F2C89CAC}"/>
              </a:ext>
            </a:extLst>
          </p:cNvPr>
          <p:cNvSpPr/>
          <p:nvPr/>
        </p:nvSpPr>
        <p:spPr>
          <a:xfrm>
            <a:off x="4096164" y="2506116"/>
            <a:ext cx="6947422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he-IL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New Thread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Thread is created but not yet started.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he-IL" b="1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No system resource have been allocated for it yet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Can only be started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Calling any method besides causes an </a:t>
            </a:r>
            <a:r>
              <a:rPr lang="en-US" altLang="he-IL" dirty="0">
                <a:solidFill>
                  <a:srgbClr val="C00000"/>
                </a:solidFill>
                <a:latin typeface="+mj-lt"/>
              </a:rPr>
              <a:t>IllegalThreadStateException</a:t>
            </a:r>
            <a:r>
              <a:rPr lang="en-US" altLang="he-IL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526116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States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99798-C291-A944-7A36-8AC38D4D3B0F}"/>
              </a:ext>
            </a:extLst>
          </p:cNvPr>
          <p:cNvSpPr txBox="1"/>
          <p:nvPr/>
        </p:nvSpPr>
        <p:spPr>
          <a:xfrm>
            <a:off x="4096164" y="2367169"/>
            <a:ext cx="71545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Runnable: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is ready to run and waiting for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</a:t>
            </a:r>
            <a:r>
              <a:rPr lang="en-US" dirty="0"/>
              <a:t> time.</a:t>
            </a:r>
            <a:endParaRPr lang="en-US" altLang="he-IL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he-IL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When a </a:t>
            </a:r>
            <a:r>
              <a:rPr lang="en-US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j-lt"/>
              </a:rPr>
              <a:t>start()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method is called over thread processed by the thread scheduler</a:t>
            </a:r>
            <a:r>
              <a:rPr lang="en-US" altLang="he-IL" dirty="0">
                <a:latin typeface="+mj-lt"/>
              </a:rPr>
              <a:t> 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Case A: Can be a running thread  (Running State)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Case B: Can not be a running thread (Blocked State)</a:t>
            </a:r>
          </a:p>
        </p:txBody>
      </p:sp>
    </p:spTree>
    <p:extLst>
      <p:ext uri="{BB962C8B-B14F-4D97-AF65-F5344CB8AC3E}">
        <p14:creationId xmlns:p14="http://schemas.microsoft.com/office/powerpoint/2010/main" val="315774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474121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States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99798-C291-A944-7A36-8AC38D4D3B0F}"/>
              </a:ext>
            </a:extLst>
          </p:cNvPr>
          <p:cNvSpPr txBox="1"/>
          <p:nvPr/>
        </p:nvSpPr>
        <p:spPr>
          <a:xfrm>
            <a:off x="4096164" y="236267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Running</a:t>
            </a:r>
          </a:p>
          <a:p>
            <a:endParaRPr lang="en-US" altLang="he-IL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Creates the system resources necessary to run the thread</a:t>
            </a:r>
          </a:p>
          <a:p>
            <a:r>
              <a:rPr lang="en-US" altLang="he-IL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Schedules the thread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Calls the thread's run method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53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610384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States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DCA4A-9202-73AB-7F72-FEACF13553D7}"/>
              </a:ext>
            </a:extLst>
          </p:cNvPr>
          <p:cNvSpPr txBox="1"/>
          <p:nvPr/>
        </p:nvSpPr>
        <p:spPr>
          <a:xfrm>
            <a:off x="4096163" y="2367169"/>
            <a:ext cx="75220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he-IL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Not Runnable (Blocked)</a:t>
            </a:r>
          </a:p>
          <a:p>
            <a:pPr marL="0" indent="0">
              <a:buNone/>
              <a:defRPr/>
            </a:pPr>
            <a:endParaRPr lang="en-US" altLang="he-IL" sz="1800" b="1" dirty="0">
              <a:latin typeface="+mj-lt"/>
            </a:endParaRPr>
          </a:p>
          <a:p>
            <a:pPr marL="0" indent="0">
              <a:buNone/>
              <a:defRPr/>
            </a:pPr>
            <a:r>
              <a:rPr lang="en-US" altLang="he-IL" sz="1800" dirty="0">
                <a:latin typeface="+mj-lt"/>
              </a:rPr>
              <a:t>A thread becomes Not Runnable when one of these events occurs:</a:t>
            </a:r>
          </a:p>
          <a:p>
            <a:pPr marL="0" indent="0">
              <a:buNone/>
              <a:defRPr/>
            </a:pPr>
            <a:r>
              <a:rPr lang="en-US" altLang="he-IL" sz="1800" dirty="0">
                <a:latin typeface="+mj-lt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he-IL" dirty="0">
                <a:latin typeface="+mj-lt"/>
              </a:rPr>
              <a:t>It’s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sleep()</a:t>
            </a:r>
            <a:r>
              <a:rPr lang="en-US" altLang="he-IL" dirty="0">
                <a:latin typeface="+mj-lt"/>
              </a:rPr>
              <a:t>,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yield() </a:t>
            </a:r>
            <a:r>
              <a:rPr lang="en-US" altLang="he-IL" dirty="0">
                <a:latin typeface="+mj-lt"/>
              </a:rPr>
              <a:t>method is invoked.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he-IL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he-IL" dirty="0">
                <a:latin typeface="+mj-lt"/>
              </a:rPr>
              <a:t>One thread uses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join() </a:t>
            </a:r>
            <a:r>
              <a:rPr lang="en-US" altLang="he-IL" dirty="0">
                <a:latin typeface="+mj-lt"/>
              </a:rPr>
              <a:t>on another and becomes blocked.</a:t>
            </a:r>
          </a:p>
          <a:p>
            <a:pPr lvl="1">
              <a:defRPr/>
            </a:pPr>
            <a:r>
              <a:rPr lang="en-US" altLang="he-IL" dirty="0">
                <a:latin typeface="+mj-lt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he-IL" dirty="0">
                <a:latin typeface="+mj-lt"/>
              </a:rPr>
              <a:t>The thread calls the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wait() </a:t>
            </a:r>
            <a:r>
              <a:rPr lang="en-US" altLang="he-IL" dirty="0">
                <a:latin typeface="+mj-lt"/>
              </a:rPr>
              <a:t>method to wait for a specific condition to be satisfied.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he-IL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he-IL" dirty="0">
                <a:latin typeface="+mj-lt"/>
              </a:rPr>
              <a:t>The thread is blocked on I/O.</a:t>
            </a:r>
          </a:p>
        </p:txBody>
      </p:sp>
    </p:spTree>
    <p:extLst>
      <p:ext uri="{BB962C8B-B14F-4D97-AF65-F5344CB8AC3E}">
        <p14:creationId xmlns:p14="http://schemas.microsoft.com/office/powerpoint/2010/main" val="9185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610384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States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DCA4A-9202-73AB-7F72-FEACF13553D7}"/>
              </a:ext>
            </a:extLst>
          </p:cNvPr>
          <p:cNvSpPr txBox="1"/>
          <p:nvPr/>
        </p:nvSpPr>
        <p:spPr>
          <a:xfrm>
            <a:off x="4096163" y="2367169"/>
            <a:ext cx="7790543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he-IL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Terminated (Dead)</a:t>
            </a:r>
          </a:p>
          <a:p>
            <a:pPr marL="0" indent="0">
              <a:buNone/>
              <a:defRPr/>
            </a:pPr>
            <a:endParaRPr lang="en-US" altLang="he-IL" sz="18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The run method must terminate naturally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Stop() </a:t>
            </a:r>
            <a:r>
              <a:rPr lang="en-US" altLang="he-IL" dirty="0">
                <a:latin typeface="+mj-lt"/>
              </a:rPr>
              <a:t>method – </a:t>
            </a:r>
            <a:r>
              <a:rPr lang="en-US" altLang="he-IL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deprecated!!!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This method is inherently unsafe. Stopping a thread with </a:t>
            </a:r>
            <a:r>
              <a:rPr lang="en-US" altLang="he-IL" dirty="0" err="1">
                <a:latin typeface="+mj-lt"/>
              </a:rPr>
              <a:t>Thread.stop</a:t>
            </a:r>
            <a:r>
              <a:rPr lang="en-US" altLang="he-IL" dirty="0">
                <a:latin typeface="+mj-lt"/>
              </a:rPr>
              <a:t> causes it to unlock all of the monitors that it has locked (as a natural consequence of the unchecked </a:t>
            </a:r>
            <a:r>
              <a:rPr lang="en-US" altLang="he-IL" dirty="0" err="1">
                <a:latin typeface="+mj-lt"/>
              </a:rPr>
              <a:t>ThreadDeath</a:t>
            </a:r>
            <a:r>
              <a:rPr lang="en-US" altLang="he-IL" dirty="0">
                <a:latin typeface="+mj-lt"/>
              </a:rPr>
              <a:t> exception propagating up the stack)</a:t>
            </a:r>
          </a:p>
        </p:txBody>
      </p:sp>
    </p:spTree>
    <p:extLst>
      <p:ext uri="{BB962C8B-B14F-4D97-AF65-F5344CB8AC3E}">
        <p14:creationId xmlns:p14="http://schemas.microsoft.com/office/powerpoint/2010/main" val="4148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2732" y="65789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Multitasking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AD733-0F94-8CB0-5E9D-3F828310D09E}"/>
              </a:ext>
            </a:extLst>
          </p:cNvPr>
          <p:cNvSpPr txBox="1"/>
          <p:nvPr/>
        </p:nvSpPr>
        <p:spPr>
          <a:xfrm>
            <a:off x="4096164" y="2415553"/>
            <a:ext cx="669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he-IL" dirty="0">
                <a:latin typeface="+mj-lt"/>
              </a:rPr>
              <a:t>Running at the same time (concurrently) and performing different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00407-E94E-B95F-A905-D8B7BE89EC89}"/>
              </a:ext>
            </a:extLst>
          </p:cNvPr>
          <p:cNvSpPr txBox="1"/>
          <p:nvPr/>
        </p:nvSpPr>
        <p:spPr>
          <a:xfrm>
            <a:off x="4152733" y="2937193"/>
            <a:ext cx="69276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dirty="0"/>
              <a:t>For example, a Web browser can do several things at the same time: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endParaRPr lang="en-US" altLang="he-IL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/>
              <a:t>scroll a page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endParaRPr lang="en-US" altLang="he-IL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/>
              <a:t>download a file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endParaRPr lang="en-US" altLang="he-IL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/>
              <a:t>play animation, sound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endParaRPr lang="en-US" altLang="he-IL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/>
              <a:t>print page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endParaRPr lang="en-US" altLang="he-IL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/>
              <a:t>load a new page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643160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120010" y="2450022"/>
            <a:ext cx="7386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start():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Starts the execution of the thread.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run():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Entry point for the thread.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sleep(long millis):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Puts the thread to sleep for the specified milliseconds.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join():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Waits for the thread to die.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yield():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Causes the currently executing thread to temporarily pause and allow other threads to execute.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interrupt():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Interrupts the thread. 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18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09345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Start 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120010" y="2450022"/>
            <a:ext cx="7386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Starting a thread by calling the 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j-lt"/>
              </a:rPr>
              <a:t>start()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function.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Q: why don’t we directly call the overridden run() function? </a:t>
            </a:r>
            <a:endParaRPr lang="LID4096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A: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The purpose of start() is to create a separate call stack for the thread. A separate call stack is created by it, and then run() is called by JVM.</a:t>
            </a:r>
            <a:endParaRPr lang="LID4096" altLang="LID4096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84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58452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Sleep 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096164" y="2417797"/>
            <a:ext cx="706445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kern="1200" dirty="0">
                <a:latin typeface="+mj-lt"/>
              </a:rPr>
              <a:t>Move</a:t>
            </a:r>
            <a:r>
              <a:rPr lang="en-US" altLang="he-IL" sz="1800" dirty="0">
                <a:latin typeface="+mj-lt"/>
              </a:rPr>
              <a:t> the thread to a non-Runnable state for a period (ms)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Usually, the simplest way to delay threads or main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Note: blocks the thread  at least to the specified time – not exactly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throws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InterruptedException </a:t>
            </a:r>
            <a:b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</a:br>
            <a:endParaRPr lang="en-US" altLang="he-IL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When thread are out of the blocking state before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Might happen due to OS activity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533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58452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Join 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096164" y="2417797"/>
            <a:ext cx="744390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Move the running thread to a non-Runnable state until a specific thread ends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Delays the caller until the referenced thread ends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Is absolute – not like priority</a:t>
            </a:r>
            <a:endParaRPr 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throws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InterruptedException </a:t>
            </a:r>
            <a:b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</a:br>
            <a:endParaRPr lang="en-US" altLang="he-IL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When thread are out of the blocking state before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Might happen due to OS activity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719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518332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Yield 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007449" y="2413336"/>
            <a:ext cx="744390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dirty="0">
                <a:latin typeface="+mj-lt"/>
              </a:rPr>
              <a:t>Move the Running thread to the Rannable pool (Equals to sleep(0))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altLang="he-IL" sz="1800" dirty="0">
              <a:latin typeface="+mj-lt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he-IL" sz="1800" kern="1200" dirty="0">
                <a:latin typeface="+mj-lt"/>
              </a:rPr>
              <a:t>Usually</a:t>
            </a:r>
            <a:r>
              <a:rPr lang="en-US" altLang="he-IL" sz="1800" dirty="0">
                <a:latin typeface="+mj-lt"/>
              </a:rPr>
              <a:t> for giving other low priority thread a chance to run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throws </a:t>
            </a:r>
            <a: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InterruptedException </a:t>
            </a:r>
            <a:br>
              <a:rPr lang="en-US" altLang="he-IL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</a:br>
            <a:endParaRPr lang="en-US" altLang="he-IL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When thread are out of the blocking state before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latin typeface="+mj-lt"/>
              </a:rPr>
              <a:t>Might happen due to OS activity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76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319370" y="443305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Suspend 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120009" y="2450022"/>
            <a:ext cx="70644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The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 suspend() 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method of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thread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 class puts the thread from running to 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+mj-lt"/>
              </a:rPr>
              <a:t>waiting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 state.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The suspended thread is often resumed using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resume()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suspend()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and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+mj-lt"/>
              </a:rPr>
              <a:t> resume()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method is deprecated in the latest Java version.</a:t>
            </a:r>
          </a:p>
        </p:txBody>
      </p:sp>
    </p:spTree>
    <p:extLst>
      <p:ext uri="{BB962C8B-B14F-4D97-AF65-F5344CB8AC3E}">
        <p14:creationId xmlns:p14="http://schemas.microsoft.com/office/powerpoint/2010/main" val="215252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8218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Inter-thread Communication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6EB6-285F-1790-37E3-68B7C2FC3F17}"/>
              </a:ext>
            </a:extLst>
          </p:cNvPr>
          <p:cNvSpPr txBox="1"/>
          <p:nvPr/>
        </p:nvSpPr>
        <p:spPr>
          <a:xfrm>
            <a:off x="4120010" y="2450022"/>
            <a:ext cx="627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 by which threads can communicate with each other.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F479C-D8AC-3FBB-5326-91B0169F13AA}"/>
              </a:ext>
            </a:extLst>
          </p:cNvPr>
          <p:cNvSpPr txBox="1"/>
          <p:nvPr/>
        </p:nvSpPr>
        <p:spPr>
          <a:xfrm>
            <a:off x="3940361" y="2975307"/>
            <a:ext cx="7525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wait():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Causes the current thread to wait until another thread invokes notify().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notify():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Wakes up a single thread that is waiting on this object's monitor.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notifyAll():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Wakes up all threads that are waiting on this object's monitor. </a:t>
            </a:r>
          </a:p>
        </p:txBody>
      </p:sp>
    </p:spTree>
    <p:extLst>
      <p:ext uri="{BB962C8B-B14F-4D97-AF65-F5344CB8AC3E}">
        <p14:creationId xmlns:p14="http://schemas.microsoft.com/office/powerpoint/2010/main" val="426129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392042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Synchronization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 Synchronization?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4CAE5-038E-71DF-FC82-7B9D6907B065}"/>
              </a:ext>
            </a:extLst>
          </p:cNvPr>
          <p:cNvSpPr txBox="1"/>
          <p:nvPr/>
        </p:nvSpPr>
        <p:spPr>
          <a:xfrm>
            <a:off x="4348700" y="2549436"/>
            <a:ext cx="6268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It is the mechanism that bounds the access of multiple threads to share a common resource hence is suggested to be useful where only one thread at a time is granted the access to run over.</a:t>
            </a:r>
            <a:endParaRPr lang="LID4096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060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20382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Synchronization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Why Synchronization?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E19E0-3E4F-B853-DB74-6D90F09162DB}"/>
              </a:ext>
            </a:extLst>
          </p:cNvPr>
          <p:cNvSpPr txBox="1"/>
          <p:nvPr/>
        </p:nvSpPr>
        <p:spPr>
          <a:xfrm>
            <a:off x="4096164" y="25056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thread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consistency of shared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manage access to shared resources.</a:t>
            </a:r>
          </a:p>
        </p:txBody>
      </p:sp>
    </p:spTree>
    <p:extLst>
      <p:ext uri="{BB962C8B-B14F-4D97-AF65-F5344CB8AC3E}">
        <p14:creationId xmlns:p14="http://schemas.microsoft.com/office/powerpoint/2010/main" val="193082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8" y="50504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Synchronization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Synchronized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99685-AD36-2EBB-4AD6-FC03A8203495}"/>
              </a:ext>
            </a:extLst>
          </p:cNvPr>
          <p:cNvSpPr txBox="1"/>
          <p:nvPr/>
        </p:nvSpPr>
        <p:spPr>
          <a:xfrm>
            <a:off x="4248239" y="24847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>
                    <a:lumMod val="75000"/>
                  </a:schemeClr>
                </a:solidFill>
              </a:rPr>
              <a:t>synchronized</a:t>
            </a:r>
            <a:r>
              <a:rPr lang="LID4096" dirty="0"/>
              <a:t> 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LID4096" dirty="0"/>
              <a:t> method() {</a:t>
            </a:r>
          </a:p>
          <a:p>
            <a:r>
              <a:rPr lang="LID4096" dirty="0"/>
              <a:t>    // synchronized code</a:t>
            </a:r>
          </a:p>
          <a:p>
            <a:r>
              <a:rPr lang="LID4096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B3B45-F3E5-B4F1-6CD4-3541FF8A379A}"/>
              </a:ext>
            </a:extLst>
          </p:cNvPr>
          <p:cNvSpPr txBox="1"/>
          <p:nvPr/>
        </p:nvSpPr>
        <p:spPr>
          <a:xfrm>
            <a:off x="4248239" y="37867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LID4096" dirty="0"/>
              <a:t> </a:t>
            </a:r>
            <a:r>
              <a:rPr lang="LID4096" dirty="0">
                <a:solidFill>
                  <a:schemeClr val="accent5"/>
                </a:solidFill>
              </a:rPr>
              <a:t>synchronized static </a:t>
            </a:r>
            <a:r>
              <a:rPr lang="LID4096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LID4096" dirty="0"/>
              <a:t> staticMethod() {</a:t>
            </a:r>
          </a:p>
          <a:p>
            <a:r>
              <a:rPr lang="LID4096" dirty="0"/>
              <a:t>    // synchronized code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85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2732" y="65789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7E303-B617-4039-A2FB-233548B6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75" y="2409224"/>
            <a:ext cx="5657850" cy="3990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Multitasking ?</a:t>
            </a:r>
          </a:p>
        </p:txBody>
      </p:sp>
    </p:spTree>
    <p:extLst>
      <p:ext uri="{BB962C8B-B14F-4D97-AF65-F5344CB8AC3E}">
        <p14:creationId xmlns:p14="http://schemas.microsoft.com/office/powerpoint/2010/main" val="94111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7" y="45763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Synchronization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Synchronized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2C268-8193-4F20-4DB4-FFF4C9B65360}"/>
              </a:ext>
            </a:extLst>
          </p:cNvPr>
          <p:cNvSpPr txBox="1"/>
          <p:nvPr/>
        </p:nvSpPr>
        <p:spPr>
          <a:xfrm>
            <a:off x="4348700" y="27098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public void </a:t>
            </a:r>
            <a:r>
              <a:rPr lang="LID4096" dirty="0"/>
              <a:t>method() {</a:t>
            </a:r>
          </a:p>
          <a:p>
            <a:r>
              <a:rPr lang="LID4096" dirty="0"/>
              <a:t>    </a:t>
            </a:r>
            <a:r>
              <a:rPr lang="LID4096" dirty="0">
                <a:solidFill>
                  <a:schemeClr val="accent5"/>
                </a:solidFill>
              </a:rPr>
              <a:t>synchronized</a:t>
            </a:r>
            <a:r>
              <a:rPr lang="LID4096" dirty="0"/>
              <a:t>(</a:t>
            </a:r>
            <a:r>
              <a:rPr lang="LID4096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</a:t>
            </a:r>
            <a:r>
              <a:rPr lang="LID4096" dirty="0"/>
              <a:t>) {</a:t>
            </a:r>
          </a:p>
          <a:p>
            <a:r>
              <a:rPr lang="LID4096" dirty="0"/>
              <a:t>        // synchronized code</a:t>
            </a:r>
          </a:p>
          <a:p>
            <a:r>
              <a:rPr lang="LID4096" dirty="0"/>
              <a:t>    }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712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608342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Reentrant Lock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838B9-D7BB-361E-10BB-0F7E9EBE1772}"/>
              </a:ext>
            </a:extLst>
          </p:cNvPr>
          <p:cNvSpPr txBox="1"/>
          <p:nvPr/>
        </p:nvSpPr>
        <p:spPr>
          <a:xfrm>
            <a:off x="4096164" y="24438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flexible locking mechanism than synchronized.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7025B5-C576-E772-EF6E-E22746D0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65" y="3096112"/>
            <a:ext cx="5672998" cy="27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5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4399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Dead Lock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C17F3-634C-E541-20D5-0265E38F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82" y="2427114"/>
            <a:ext cx="4182533" cy="2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3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07449" y="54399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Dead Lock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FDEE9-3D0C-4F52-B306-F164F3C1E89E}"/>
              </a:ext>
            </a:extLst>
          </p:cNvPr>
          <p:cNvSpPr/>
          <p:nvPr/>
        </p:nvSpPr>
        <p:spPr>
          <a:xfrm>
            <a:off x="4348700" y="2538625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Is two threads, each waiting for a lock from the other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Is not detected or avoided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Can be avoided by: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latin typeface="+mj-lt"/>
              </a:rPr>
              <a:t>Deciding on the order to obtain locks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latin typeface="+mj-lt"/>
              </a:rPr>
              <a:t>Adhering to this order throughout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latin typeface="+mj-lt"/>
              </a:rPr>
              <a:t>Releasing locks in reverse order </a:t>
            </a:r>
          </a:p>
        </p:txBody>
      </p:sp>
    </p:spTree>
    <p:extLst>
      <p:ext uri="{BB962C8B-B14F-4D97-AF65-F5344CB8AC3E}">
        <p14:creationId xmlns:p14="http://schemas.microsoft.com/office/powerpoint/2010/main" val="2188255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82532" y="6185027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Daemon Thread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Daemon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21A8-566F-F10F-1FE9-ABA4E6256EC8}"/>
              </a:ext>
            </a:extLst>
          </p:cNvPr>
          <p:cNvSpPr txBox="1"/>
          <p:nvPr/>
        </p:nvSpPr>
        <p:spPr>
          <a:xfrm>
            <a:off x="4182532" y="2406177"/>
            <a:ext cx="7171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dirty="0">
                <a:latin typeface="+mj-lt"/>
              </a:rPr>
              <a:t>Threads keep on running even after main thread 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Means that the VM still ‘on the air’ until the last thread 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To kill a thread when system exits it must be a daemon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Thread can be set to behave as daemon via </a:t>
            </a:r>
            <a:r>
              <a:rPr lang="en-US" altLang="he-IL" i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setDaemon(boolean)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he-IL" i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Thread can be checked via </a:t>
            </a:r>
            <a:r>
              <a:rPr lang="en-US" altLang="he-IL" i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isDaemon()</a:t>
            </a:r>
          </a:p>
          <a:p>
            <a:pPr lvl="1"/>
            <a:endParaRPr lang="en-US" altLang="he-IL" i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he-IL" dirty="0">
                <a:latin typeface="+mj-lt"/>
              </a:rPr>
              <a:t>Garbage collection is a daemon thread </a:t>
            </a:r>
          </a:p>
          <a:p>
            <a:pPr lvl="1"/>
            <a:r>
              <a:rPr lang="en-US" altLang="he-IL" dirty="0">
                <a:latin typeface="+mj-lt"/>
              </a:rPr>
              <a:t>therefore, doesn’t last after system exit</a:t>
            </a:r>
          </a:p>
          <a:p>
            <a:pPr lvl="1"/>
            <a:r>
              <a:rPr lang="en-US" altLang="he-IL" dirty="0">
                <a:latin typeface="+mj-lt"/>
              </a:rPr>
              <a:t>That’s why sometimes object may never get the </a:t>
            </a:r>
            <a:r>
              <a:rPr lang="en-US" altLang="he-IL" dirty="0">
                <a:solidFill>
                  <a:schemeClr val="accent1"/>
                </a:solidFill>
                <a:latin typeface="+mj-lt"/>
              </a:rPr>
              <a:t>finalize()</a:t>
            </a:r>
            <a:r>
              <a:rPr lang="en-US" altLang="he-IL" dirty="0">
                <a:latin typeface="+mj-lt"/>
              </a:rPr>
              <a:t> call </a:t>
            </a:r>
            <a:endParaRPr lang="hu-HU" alt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43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82530" y="556696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 Display"/>
              </a:rPr>
              <a:t>Executor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83240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Executor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9326-C28C-5AC1-CD92-CE1C5E68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034" y="2704799"/>
            <a:ext cx="6124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8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A46-384F-31A3-6B6F-F27183B88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C6C3CDE1-7AC5-C80F-6C86-F506DE0B3CEF}"/>
              </a:ext>
            </a:extLst>
          </p:cNvPr>
          <p:cNvCxnSpPr/>
          <p:nvPr/>
        </p:nvCxnSpPr>
        <p:spPr>
          <a:xfrm>
            <a:off x="41051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7F3CDB7-6730-D658-250A-BC9A4A7A0865}"/>
              </a:ext>
            </a:extLst>
          </p:cNvPr>
          <p:cNvCxnSpPr/>
          <p:nvPr/>
        </p:nvCxnSpPr>
        <p:spPr>
          <a:xfrm>
            <a:off x="4007449" y="430733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0CE43091-1225-AA04-DB73-337FFDD8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91024-6B0C-5D0D-EA47-37B794387A40}"/>
              </a:ext>
            </a:extLst>
          </p:cNvPr>
          <p:cNvSpPr txBox="1"/>
          <p:nvPr/>
        </p:nvSpPr>
        <p:spPr>
          <a:xfrm>
            <a:off x="6142376" y="2940458"/>
            <a:ext cx="252657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Thank You !!</a:t>
            </a:r>
            <a:endParaRPr lang="LID4096" sz="3500" dirty="0"/>
          </a:p>
        </p:txBody>
      </p:sp>
    </p:spTree>
    <p:extLst>
      <p:ext uri="{BB962C8B-B14F-4D97-AF65-F5344CB8AC3E}">
        <p14:creationId xmlns:p14="http://schemas.microsoft.com/office/powerpoint/2010/main" val="428484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2732" y="65789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 Thread?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FF931-2AFD-59F0-58B1-69F2E0A1B8E2}"/>
              </a:ext>
            </a:extLst>
          </p:cNvPr>
          <p:cNvSpPr txBox="1"/>
          <p:nvPr/>
        </p:nvSpPr>
        <p:spPr>
          <a:xfrm>
            <a:off x="4231340" y="2419552"/>
            <a:ext cx="69386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Thread is an independent path of execution within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threads can run concurrently within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thread in Java is created and controlled by the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java.lang.Thread class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Java program can have many threads, and these threads can run concurrently, either asynchronously or 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thread has a priority. Threads with higher priority are executed in preference to threads with lower priority.</a:t>
            </a:r>
          </a:p>
        </p:txBody>
      </p:sp>
    </p:spTree>
    <p:extLst>
      <p:ext uri="{BB962C8B-B14F-4D97-AF65-F5344CB8AC3E}">
        <p14:creationId xmlns:p14="http://schemas.microsoft.com/office/powerpoint/2010/main" val="9757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575422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 Process?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20118-1881-7FB4-075D-0BB8AEC04E9E}"/>
              </a:ext>
            </a:extLst>
          </p:cNvPr>
          <p:cNvSpPr txBox="1"/>
          <p:nvPr/>
        </p:nvSpPr>
        <p:spPr>
          <a:xfrm>
            <a:off x="4276164" y="2544686"/>
            <a:ext cx="63201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process has a self-contained execution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process generally has a complete, private set of basic run-time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are sometimes called lightweight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processes and threads provide an execution environment, but creating a new thread requires fewer resources than creating a new process.</a:t>
            </a:r>
          </a:p>
        </p:txBody>
      </p:sp>
    </p:spTree>
    <p:extLst>
      <p:ext uri="{BB962C8B-B14F-4D97-AF65-F5344CB8AC3E}">
        <p14:creationId xmlns:p14="http://schemas.microsoft.com/office/powerpoint/2010/main" val="598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52732" y="65789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DD1B7-B990-3B44-D953-21BEB6330E6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Thread VS. Process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69A779-6BAB-4A26-933B-440C58F0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32" y="2743553"/>
            <a:ext cx="3363974" cy="33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209303" y="480507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What is a Multithreading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9A7D8-2556-2E6B-046D-DABB0115C1E4}"/>
              </a:ext>
            </a:extLst>
          </p:cNvPr>
          <p:cNvSpPr/>
          <p:nvPr/>
        </p:nvSpPr>
        <p:spPr>
          <a:xfrm>
            <a:off x="4209303" y="2483503"/>
            <a:ext cx="67585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Multithreading means that you have multiple 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threads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 of </a:t>
            </a:r>
            <a:r>
              <a:rPr lang="en-US" i="1" dirty="0">
                <a:solidFill>
                  <a:srgbClr val="C00000"/>
                </a:solidFill>
                <a:latin typeface="+mj-lt"/>
              </a:rPr>
              <a:t>execution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 inside the same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thread is like a separate CPU executing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multithreaded application is like an application that has multiple CPUs executing different parts of the code at the same time.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9D905-FE18-4649-BBC8-83DF5F8A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865" y="2144326"/>
            <a:ext cx="1562966" cy="18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119655" y="581808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Why to use Multithreading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56CA6-09D4-CE82-0652-7A826E19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16" y="2523844"/>
            <a:ext cx="5016368" cy="29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9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A4E-1B15-FCDD-D216-F065C56F2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Threads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BE13059-6898-3B2F-BBEF-1C8C7BE464C4}"/>
              </a:ext>
            </a:extLst>
          </p:cNvPr>
          <p:cNvCxnSpPr/>
          <p:nvPr/>
        </p:nvCxnSpPr>
        <p:spPr>
          <a:xfrm>
            <a:off x="4096164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7746DC5E-61B7-22D9-7B52-BB8E85E341C4}"/>
              </a:ext>
            </a:extLst>
          </p:cNvPr>
          <p:cNvCxnSpPr/>
          <p:nvPr/>
        </p:nvCxnSpPr>
        <p:spPr>
          <a:xfrm>
            <a:off x="4096164" y="4849898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E1A26A03-7A20-70F5-7AFF-704A5F40ED7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</a:rPr>
              <a:t>Introduction</a:t>
            </a:r>
            <a:endParaRPr lang="en-US" sz="2400" b="0" i="0" u="none" strike="noStrike" kern="1200" cap="none" spc="0" baseline="0" dirty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A8161C-EFDC-1FC5-2749-0069BE87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C3973-A400-2226-2654-1BEAE26DF7CF}"/>
              </a:ext>
            </a:extLst>
          </p:cNvPr>
          <p:cNvSpPr txBox="1"/>
          <p:nvPr/>
        </p:nvSpPr>
        <p:spPr>
          <a:xfrm>
            <a:off x="4007449" y="179956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2"/>
                </a:solidFill>
                <a:latin typeface="Aptos Display"/>
                <a:cs typeface="Times New Roman" pitchFamily="18"/>
              </a:rPr>
              <a:t>Why to use Multithreading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76D2-B512-03A7-C806-B14636A7AA79}"/>
              </a:ext>
            </a:extLst>
          </p:cNvPr>
          <p:cNvSpPr txBox="1"/>
          <p:nvPr/>
        </p:nvSpPr>
        <p:spPr>
          <a:xfrm>
            <a:off x="4258235" y="223044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 application performance.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Better resource utilization.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Simplify modeling real-world problems.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 asynchronous or background processing. </a:t>
            </a:r>
          </a:p>
        </p:txBody>
      </p:sp>
    </p:spTree>
    <p:extLst>
      <p:ext uri="{BB962C8B-B14F-4D97-AF65-F5344CB8AC3E}">
        <p14:creationId xmlns:p14="http://schemas.microsoft.com/office/powerpoint/2010/main" val="420361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1920</Words>
  <Application>Microsoft Office PowerPoint</Application>
  <PresentationFormat>Widescreen</PresentationFormat>
  <Paragraphs>389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Consolas</vt:lpstr>
      <vt:lpstr>Nunito</vt:lpstr>
      <vt:lpstr>ui-sans-serif</vt:lpstr>
      <vt:lpstr>Office Theme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Dawod Kabha</dc:creator>
  <cp:lastModifiedBy>Dawod Kabha</cp:lastModifiedBy>
  <cp:revision>62</cp:revision>
  <dcterms:created xsi:type="dcterms:W3CDTF">2024-05-31T14:40:11Z</dcterms:created>
  <dcterms:modified xsi:type="dcterms:W3CDTF">2024-07-28T07:31:24Z</dcterms:modified>
</cp:coreProperties>
</file>