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50" r:id="rId2"/>
    <p:sldId id="474" r:id="rId3"/>
    <p:sldId id="444" r:id="rId4"/>
    <p:sldId id="475" r:id="rId5"/>
    <p:sldId id="446" r:id="rId6"/>
    <p:sldId id="471" r:id="rId7"/>
    <p:sldId id="472" r:id="rId8"/>
    <p:sldId id="473" r:id="rId9"/>
    <p:sldId id="479" r:id="rId10"/>
    <p:sldId id="476" r:id="rId11"/>
    <p:sldId id="480" r:id="rId12"/>
    <p:sldId id="481" r:id="rId13"/>
    <p:sldId id="482" r:id="rId14"/>
    <p:sldId id="477" r:id="rId15"/>
    <p:sldId id="478" r:id="rId16"/>
    <p:sldId id="483" r:id="rId17"/>
    <p:sldId id="484" r:id="rId18"/>
    <p:sldId id="485" r:id="rId19"/>
    <p:sldId id="486" r:id="rId20"/>
    <p:sldId id="487" r:id="rId21"/>
    <p:sldId id="488" r:id="rId22"/>
    <p:sldId id="490" r:id="rId23"/>
    <p:sldId id="489" r:id="rId24"/>
    <p:sldId id="491" r:id="rId25"/>
    <p:sldId id="470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D65CD-C24A-4B44-9506-8AA7DAD24CAE}" type="datetimeFigureOut">
              <a:rPr lang="LID4096" smtClean="0"/>
              <a:t>07/24/2024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B735-D1A1-4E9F-9F44-AEF63C6196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036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15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70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915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37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2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614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279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717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921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622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45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17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70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B735-D1A1-4E9F-9F44-AEF63C6196A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8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86B-C3D3-099B-41AF-22BCD3A87B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5640-16C7-E94D-AE66-12AE1E1366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A726-A639-A531-990E-952B7670B5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18E21-B7CC-4B40-A4B2-E5A15B272ABD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6E2F-78C9-B51B-5D60-777E2339E4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BA88-09C2-C015-909F-78EAAD8685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762D9B-1871-4852-91C2-5DEE05580C3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4775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06C5-AE20-2A33-0D6D-D5814B4E38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5BDD5-D451-D25E-F438-C78D3DD666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E954-81C3-0186-6F42-4B2668A226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078149-18BE-4F01-98D6-9DD5E2C4BD4C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E555-393E-DE6F-5970-A5D0CC914A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9A1C-6E06-E164-505E-BFB5A75911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64C05-17B7-45A1-B7EF-32A7C2FE20A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3030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8D955-33B8-CE33-1D76-2FE6E7E5AA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68F7-B947-6C93-D32D-A349E21453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7D3C-F380-02EF-8AB8-82206696E5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CB5B5-8CDA-4989-8BE6-05A8C7B87268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7B59-EC1D-95D7-0BD4-E89AAF76FB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2190-28CB-DD60-7A2C-EF3987BF9D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320A18-FC0F-4025-80D6-122EF413293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4110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49D8-0461-1468-4184-FD60742605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80F7-27F3-39DA-6060-9B62C6F90D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EF1C-DFA7-CDFA-8F27-C2E9E350AE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83709-90D3-4E96-9150-EFDEDB76B567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6103-B479-DEF3-902F-0348F289B7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10C-1870-0A52-6B9D-70DA8E6F77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3A678E-589E-42B9-8A51-6FF1CB3EAC8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8772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A16-A2E9-7899-F004-53F8091CA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46B4-5A96-90D3-B48E-CA84C04ED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C7DB-8224-8688-95CD-5F2081AFEE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34B498-755E-467B-8A13-5C2392017107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8FF0-8EF1-6A2F-5C6B-5BE1524156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047E-A4E1-FB99-940E-4E8D3789DC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99367B-23A8-4325-8023-CCD7D3BFE02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6432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7133-12DC-1964-978C-8C293B610B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511E-9F72-117D-4217-5A67A960E8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94A2-740A-5165-BCDD-E9872F3B16D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F1A4-D2E5-E769-2150-24DAE4F260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34010E-8B17-4572-A371-A84A2A807DB1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FE8E-B0DD-A422-D965-F4E1E0741B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26D8-6584-8A4F-ACCB-952CDAC3EE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EC1E2F-31C0-4B1C-9654-C0A85AE1E55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04243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4D42-4DAE-9DD0-7E7B-0D5E298F7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C1BF-4736-22B1-75BE-DE80D59D4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6605-67D7-8DCA-DC76-694526B8AC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2CC4-990C-1A71-8D07-6E9C4A84FBE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FEBF5-E7D1-114F-392A-576E15C57D4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350E-A237-B724-5987-7D7FCE4CDD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7CAB8F-09E0-462F-AA77-D496F9134C29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73530-0A83-3AAE-E915-D8DE4F8834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36E49-0254-4649-4F05-86CBBCDB6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81A9C-2795-4980-8BE3-51972827757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8667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5ECB-6C53-D237-2B83-94DE0C2D26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7E71-0D2B-E13C-64F5-7183B3CF0C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C789C9-A24E-4C0B-B1D9-AC3F400F088B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2F6D-A09B-72EF-C5CB-B55FF6ED0B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F974-5D90-6110-29E2-7B4B9BD00E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EAFC5-00ED-419C-8225-460E0F96750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929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6AE56-EA48-F10D-ACC0-05DAFB42D9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D02AE-7BFE-4DF4-9BDF-A35B7A3A8ECD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84986-201C-9A5B-3818-FDD5DF338C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6135-1792-DB8A-EDF7-253BB3E773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BABA4E-10AA-4371-9128-9FA3FF5A68E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303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1C0-43D6-7B49-40A7-CCCC4925E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D3C4-1DB7-B68B-71DF-DFC6472E0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8839-1C0A-8EC9-516D-5A62286926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9118-F458-6C8C-5024-D628415B59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F36C8-65BA-408B-B3F7-D0F097C97F1F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4D2A-195C-2509-A1E6-C12CC88301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2954F-699C-7064-335B-200DDB4E0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A7442E-C82C-4BC7-A06C-7AD0F91D15E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19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9A58-C19F-BBC7-3626-7BA442486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94293-0E72-0EB5-E364-F5D2EA4F766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AC1B-17D4-A65A-10E6-2D820CB37E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A342-B78F-FDA1-0717-75D233AC42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DB136-7E04-43C2-9CC0-DA98A70C9ABB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C5E89-88D4-4A4B-7C67-7DA8016C74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62F4-8A18-F89E-995A-5798770D06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F4ECB-A3A3-4B9A-AFAE-3A14D005B4C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864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2F836-41A8-9A72-4B94-5E241ADBF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725D-63D0-5E66-A003-EEE895CA8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9A1E-10FF-7DDA-4B51-3C9D0957F29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55AF5DDF-6193-44C2-8DCB-97435C43F6CB}" type="datetime1">
              <a:rPr lang="-"/>
              <a:pPr lvl="0"/>
              <a:t>07/24/2024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E704-57F9-6659-91A3-FFE5EF5EA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B57B-BA8D-477A-D2FB-9FD7713480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3F41F747-28D9-491B-BD00-BC076BBD2004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3290-EB6B-4AE1-AD4A-07B470F0D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13D5515-CDFC-2829-7DA8-19473318122A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8852647-8154-87EC-E102-C7938019724E}"/>
              </a:ext>
            </a:extLst>
          </p:cNvPr>
          <p:cNvCxnSpPr/>
          <p:nvPr/>
        </p:nvCxnSpPr>
        <p:spPr>
          <a:xfrm>
            <a:off x="4239975" y="6552987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C0649D9F-6BF1-BFF5-B8B8-8BCDF13A7CE9}"/>
              </a:ext>
            </a:extLst>
          </p:cNvPr>
          <p:cNvSpPr txBox="1"/>
          <p:nvPr/>
        </p:nvSpPr>
        <p:spPr>
          <a:xfrm>
            <a:off x="4239975" y="2445945"/>
            <a:ext cx="6279459" cy="38650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Introduction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Core IFCs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Collection IFC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List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Set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Söhne"/>
              </a:rPr>
              <a:t>Queue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374151"/>
                </a:solidFill>
                <a:latin typeface="Söhne"/>
              </a:rPr>
              <a:t>Map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Vector</a:t>
            </a: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lvl="0" indent="-2857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374151"/>
                </a:solidFill>
                <a:uFillTx/>
                <a:latin typeface="Söhne"/>
              </a:rPr>
              <a:t>Advanced Collections </a:t>
            </a:r>
            <a:endParaRPr lang="en-US" sz="1800" b="0" i="0" u="none" strike="noStrike" kern="1200" cap="none" spc="0" baseline="0" dirty="0">
              <a:solidFill>
                <a:srgbClr val="374151"/>
              </a:solidFill>
              <a:uFillTx/>
              <a:latin typeface="Söhne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22E792A-BEDD-6407-3BB4-86D54DBC1BAA}"/>
              </a:ext>
            </a:extLst>
          </p:cNvPr>
          <p:cNvSpPr txBox="1"/>
          <p:nvPr/>
        </p:nvSpPr>
        <p:spPr>
          <a:xfrm>
            <a:off x="4079165" y="1884468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E97132"/>
                </a:solidFill>
                <a:uFillTx/>
                <a:latin typeface="Aptos"/>
              </a:rPr>
              <a:t>Contents</a:t>
            </a:r>
            <a:endParaRPr lang="-" sz="1800" b="1" i="0" u="none" strike="noStrike" kern="1200" cap="none" spc="0" baseline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348AF65-24FC-9309-D260-6FCFAADE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85803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01759" y="6749730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79165" y="1884459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Set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Set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201759" y="2407529"/>
            <a:ext cx="68819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Implementations:</a:t>
            </a:r>
            <a:r>
              <a:rPr lang="en-US" altLang="LID4096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HashSet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LID4096" dirty="0"/>
              <a:t>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LinkedHashSet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TreeSet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Methods: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methods from Collection.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40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14086" y="1993818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01759" y="65973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267424" y="1624483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Set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HashSet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114086" y="2068564"/>
            <a:ext cx="79075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Backed by a hash table.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guaranteed order of elements.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O(1) time complexity for basic operations (add, remove, contains).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high-performance operations with no need for order.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Example:</a:t>
            </a:r>
            <a:endParaRPr kumimoji="0" lang="LID4096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E4564-1B85-EF43-BE9E-E5242F5609BB}"/>
              </a:ext>
            </a:extLst>
          </p:cNvPr>
          <p:cNvSpPr txBox="1"/>
          <p:nvPr/>
        </p:nvSpPr>
        <p:spPr>
          <a:xfrm>
            <a:off x="5414794" y="58564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Set&lt;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&gt; hashSet = new HashSet&lt;&gt;();</a:t>
            </a:r>
          </a:p>
          <a:p>
            <a:r>
              <a:rPr lang="LID4096" dirty="0"/>
              <a:t>hashSet.add("Orange");</a:t>
            </a:r>
          </a:p>
        </p:txBody>
      </p:sp>
    </p:spTree>
    <p:extLst>
      <p:ext uri="{BB962C8B-B14F-4D97-AF65-F5344CB8AC3E}">
        <p14:creationId xmlns:p14="http://schemas.microsoft.com/office/powerpoint/2010/main" val="270885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14086" y="1993818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01759" y="65973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267424" y="1624483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Set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LinkedHashSet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D6E27-915C-FCFB-952F-3A5AAFF84A2F}"/>
              </a:ext>
            </a:extLst>
          </p:cNvPr>
          <p:cNvSpPr txBox="1"/>
          <p:nvPr/>
        </p:nvSpPr>
        <p:spPr>
          <a:xfrm>
            <a:off x="4201758" y="2104509"/>
            <a:ext cx="66876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 table with linked list running through it.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Maintains insertion order.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O(1) time complexity for basic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when iteration order matters.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7A8D0-B094-B913-D9AE-5AF851EE49C0}"/>
              </a:ext>
            </a:extLst>
          </p:cNvPr>
          <p:cNvSpPr txBox="1"/>
          <p:nvPr/>
        </p:nvSpPr>
        <p:spPr>
          <a:xfrm>
            <a:off x="5109883" y="56315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Set&lt;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&gt; linkedHashSet = new LinkedHashSet&lt;&gt;();</a:t>
            </a:r>
          </a:p>
          <a:p>
            <a:r>
              <a:rPr lang="LID4096" dirty="0"/>
              <a:t>linkedHashSet.add("Grapes");</a:t>
            </a:r>
          </a:p>
        </p:txBody>
      </p:sp>
    </p:spTree>
    <p:extLst>
      <p:ext uri="{BB962C8B-B14F-4D97-AF65-F5344CB8AC3E}">
        <p14:creationId xmlns:p14="http://schemas.microsoft.com/office/powerpoint/2010/main" val="88063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01759" y="659732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Set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TreeSet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C6070-C0C4-042B-C328-0249B0FFFB31}"/>
              </a:ext>
            </a:extLst>
          </p:cNvPr>
          <p:cNvSpPr txBox="1"/>
          <p:nvPr/>
        </p:nvSpPr>
        <p:spPr>
          <a:xfrm>
            <a:off x="4096156" y="2505669"/>
            <a:ext cx="71545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Navigable set backed by a TreeMap.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 sorted in natural order or by a comparator.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O(log n) time complexity for basic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sorted data and range view.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US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C37B5-2E14-8402-54D9-8DD2F80468F6}"/>
              </a:ext>
            </a:extLst>
          </p:cNvPr>
          <p:cNvSpPr txBox="1"/>
          <p:nvPr/>
        </p:nvSpPr>
        <p:spPr>
          <a:xfrm>
            <a:off x="5240795" y="55933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Set&lt;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&gt; treeSet = new TreeSet&lt;&gt;();</a:t>
            </a:r>
          </a:p>
          <a:p>
            <a:r>
              <a:rPr lang="LID4096" dirty="0"/>
              <a:t>treeSet.add("Pineapple");</a:t>
            </a:r>
          </a:p>
        </p:txBody>
      </p:sp>
    </p:spTree>
    <p:extLst>
      <p:ext uri="{BB962C8B-B14F-4D97-AF65-F5344CB8AC3E}">
        <p14:creationId xmlns:p14="http://schemas.microsoft.com/office/powerpoint/2010/main" val="214217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85803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079165" y="6050482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79165" y="1884459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Queue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Queue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007449" y="2309071"/>
            <a:ext cx="7377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Implementations:</a:t>
            </a: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LinkedList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PriorityQueue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Methods:</a:t>
            </a: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offer(E e):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Inserts the specified element into this queue.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poll():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Retrieves and removes the head of this queue.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peek():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Retrieves, but does not remove, the head of this queue.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707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14086" y="1993818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67424" y="674076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267424" y="1624483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Map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Map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114086" y="1993818"/>
            <a:ext cx="76386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Implementations: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	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HashMap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LinkedHashMap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TreeMap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LID4096" dirty="0"/>
              <a:t>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Hashtable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Methods: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put(K key, V value):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Associates the specified value with the specified key.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get(Object key):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the value to which the specified key is mapped.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remove(Object key):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Removes the mapping for a key.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containsKey(Object key):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Checks if the map contains a mapping for the specified key.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keySet():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a set view of the keys.</a:t>
            </a:r>
          </a:p>
        </p:txBody>
      </p:sp>
    </p:spTree>
    <p:extLst>
      <p:ext uri="{BB962C8B-B14F-4D97-AF65-F5344CB8AC3E}">
        <p14:creationId xmlns:p14="http://schemas.microsoft.com/office/powerpoint/2010/main" val="127701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935732" y="6328388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Map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HashMap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174D0-5679-5EBC-1458-D6B9C703A279}"/>
              </a:ext>
            </a:extLst>
          </p:cNvPr>
          <p:cNvSpPr txBox="1"/>
          <p:nvPr/>
        </p:nvSpPr>
        <p:spPr>
          <a:xfrm>
            <a:off x="4096156" y="2418273"/>
            <a:ext cx="66907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 table-based implementation.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guaranteed order.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O(1) time complexity for basic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high-performance key-value mapping.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12C21-421A-5085-B79C-4CA7E02D254C}"/>
              </a:ext>
            </a:extLst>
          </p:cNvPr>
          <p:cNvSpPr txBox="1"/>
          <p:nvPr/>
        </p:nvSpPr>
        <p:spPr>
          <a:xfrm>
            <a:off x="4601238" y="54935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Map&lt;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, </a:t>
            </a:r>
            <a:r>
              <a:rPr lang="LID4096" dirty="0">
                <a:solidFill>
                  <a:srgbClr val="C00000"/>
                </a:solidFill>
              </a:rPr>
              <a:t>Integer</a:t>
            </a:r>
            <a:r>
              <a:rPr lang="LID4096" dirty="0"/>
              <a:t>&gt; hashMap = new HashMap&lt;&gt;();</a:t>
            </a:r>
          </a:p>
          <a:p>
            <a:r>
              <a:rPr lang="LID4096" dirty="0"/>
              <a:t>hashMap.put("Apple", 1);</a:t>
            </a:r>
          </a:p>
        </p:txBody>
      </p:sp>
    </p:spTree>
    <p:extLst>
      <p:ext uri="{BB962C8B-B14F-4D97-AF65-F5344CB8AC3E}">
        <p14:creationId xmlns:p14="http://schemas.microsoft.com/office/powerpoint/2010/main" val="351056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935731" y="643596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Map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LinkedHashMap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97131-AF4C-33E1-76CB-08876EAC0928}"/>
              </a:ext>
            </a:extLst>
          </p:cNvPr>
          <p:cNvSpPr txBox="1"/>
          <p:nvPr/>
        </p:nvSpPr>
        <p:spPr>
          <a:xfrm>
            <a:off x="4096157" y="241827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 table with a linked list running through it.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Maintains insertion order.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O(1) time complexity for basic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iteration order needs.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Example:</a:t>
            </a:r>
            <a:endParaRPr lang="LID4096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3CA27-225B-3EB9-83C1-50570679E042}"/>
              </a:ext>
            </a:extLst>
          </p:cNvPr>
          <p:cNvSpPr txBox="1"/>
          <p:nvPr/>
        </p:nvSpPr>
        <p:spPr>
          <a:xfrm>
            <a:off x="4572000" y="5616556"/>
            <a:ext cx="688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Map&lt;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, </a:t>
            </a:r>
            <a:r>
              <a:rPr lang="LID4096" dirty="0">
                <a:solidFill>
                  <a:srgbClr val="C00000"/>
                </a:solidFill>
              </a:rPr>
              <a:t>Integer</a:t>
            </a:r>
            <a:r>
              <a:rPr lang="LID4096" dirty="0"/>
              <a:t>&gt; linkedHashMap = new LinkedHashMap&lt;&gt;();</a:t>
            </a:r>
          </a:p>
          <a:p>
            <a:r>
              <a:rPr lang="LID4096" dirty="0"/>
              <a:t>linkedHashMap.put("Banana", 2);</a:t>
            </a:r>
          </a:p>
        </p:txBody>
      </p:sp>
    </p:spTree>
    <p:extLst>
      <p:ext uri="{BB962C8B-B14F-4D97-AF65-F5344CB8AC3E}">
        <p14:creationId xmlns:p14="http://schemas.microsoft.com/office/powerpoint/2010/main" val="293895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935731" y="643596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Map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TreeMap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0A91B-A9CB-EC7A-271C-719C89A72E08}"/>
              </a:ext>
            </a:extLst>
          </p:cNvPr>
          <p:cNvSpPr txBox="1"/>
          <p:nvPr/>
        </p:nvSpPr>
        <p:spPr>
          <a:xfrm>
            <a:off x="4096156" y="2398093"/>
            <a:ext cx="67932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Red-black tree-based implementation.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Sorted according to natural order or by comparator.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O(log n) time complexity for basic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sorted key-value pairs.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lang="en-US" altLang="LID4096" dirty="0"/>
              <a:t>: 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262EE-42F0-CCB0-9BDF-E7309F38B852}"/>
              </a:ext>
            </a:extLst>
          </p:cNvPr>
          <p:cNvSpPr txBox="1"/>
          <p:nvPr/>
        </p:nvSpPr>
        <p:spPr>
          <a:xfrm>
            <a:off x="5074023" y="56552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Map&lt;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, </a:t>
            </a:r>
            <a:r>
              <a:rPr lang="LID4096" dirty="0">
                <a:solidFill>
                  <a:srgbClr val="C00000"/>
                </a:solidFill>
              </a:rPr>
              <a:t>Integer</a:t>
            </a:r>
            <a:r>
              <a:rPr lang="LID4096" dirty="0"/>
              <a:t>&gt; treeMap = new TreeMap&lt;&gt;();</a:t>
            </a:r>
          </a:p>
          <a:p>
            <a:r>
              <a:rPr lang="LID4096" dirty="0"/>
              <a:t>treeMap.put("Orange", 3);</a:t>
            </a:r>
          </a:p>
        </p:txBody>
      </p:sp>
    </p:spTree>
    <p:extLst>
      <p:ext uri="{BB962C8B-B14F-4D97-AF65-F5344CB8AC3E}">
        <p14:creationId xmlns:p14="http://schemas.microsoft.com/office/powerpoint/2010/main" val="15103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899872" y="67586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Vector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Vector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F83099-CF1E-4C19-B15A-24A5399E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1080" y="2268664"/>
            <a:ext cx="5551249" cy="441085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ular Callout 17">
            <a:extLst>
              <a:ext uri="{FF2B5EF4-FFF2-40B4-BE49-F238E27FC236}">
                <a16:creationId xmlns:a16="http://schemas.microsoft.com/office/drawing/2014/main" id="{F9AFCED7-3D50-4B20-A9F7-0E77D04A5FFF}"/>
              </a:ext>
            </a:extLst>
          </p:cNvPr>
          <p:cNvSpPr/>
          <p:nvPr/>
        </p:nvSpPr>
        <p:spPr>
          <a:xfrm>
            <a:off x="8272337" y="3078764"/>
            <a:ext cx="1992235" cy="253560"/>
          </a:xfrm>
          <a:prstGeom prst="wedgeRectCallout">
            <a:avLst>
              <a:gd name="adj1" fmla="val -75336"/>
              <a:gd name="adj2" fmla="val -5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הגודל הפיזי ההתחלתי של המערך הוא 10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ular Callout 15">
            <a:extLst>
              <a:ext uri="{FF2B5EF4-FFF2-40B4-BE49-F238E27FC236}">
                <a16:creationId xmlns:a16="http://schemas.microsoft.com/office/drawing/2014/main" id="{6824DF55-3705-4721-B4E2-14EDDBB8F7BB}"/>
              </a:ext>
            </a:extLst>
          </p:cNvPr>
          <p:cNvSpPr/>
          <p:nvPr/>
        </p:nvSpPr>
        <p:spPr>
          <a:xfrm>
            <a:off x="5790084" y="4962454"/>
            <a:ext cx="3213225" cy="154388"/>
          </a:xfrm>
          <a:prstGeom prst="wedgeRectCallout">
            <a:avLst>
              <a:gd name="adj1" fmla="val 1374"/>
              <a:gd name="adj2" fmla="val 19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ניתן לראות כי ברגע שהמקום במערך נגמר המחלקה מגדילה אותו פי 2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7687-C889-F52F-8D4A-85147B983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FCE86B-094E-63D4-6855-E1650014ED67}"/>
              </a:ext>
            </a:extLst>
          </p:cNvPr>
          <p:cNvCxnSpPr/>
          <p:nvPr/>
        </p:nvCxnSpPr>
        <p:spPr>
          <a:xfrm>
            <a:off x="4086156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4C0B3A1-1F82-4AD5-CA94-36CB2E6E49C0}"/>
              </a:ext>
            </a:extLst>
          </p:cNvPr>
          <p:cNvCxnSpPr/>
          <p:nvPr/>
        </p:nvCxnSpPr>
        <p:spPr>
          <a:xfrm>
            <a:off x="4415357" y="6595901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97656917-BEC3-70CF-ED28-DB95B8979B4F}"/>
              </a:ext>
            </a:extLst>
          </p:cNvPr>
          <p:cNvSpPr txBox="1"/>
          <p:nvPr/>
        </p:nvSpPr>
        <p:spPr>
          <a:xfrm>
            <a:off x="4086156" y="1901447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Introduction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277FEB-5A0C-EC0B-F2E6-534DC11F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BC939D-4AB0-C684-E458-E2BF672F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457" y="2474136"/>
            <a:ext cx="5736477" cy="3685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52C002-D709-C80A-CDEB-4E66BC89AEE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Hierarchy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83427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899872" y="67586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Vector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Vector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C06A030-CFC2-42B0-B552-A493CFCF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3966" y="2425488"/>
            <a:ext cx="5292674" cy="432955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9192A229-D88C-46A0-8185-35354126E169}"/>
              </a:ext>
            </a:extLst>
          </p:cNvPr>
          <p:cNvSpPr/>
          <p:nvPr/>
        </p:nvSpPr>
        <p:spPr>
          <a:xfrm>
            <a:off x="4423006" y="4921652"/>
            <a:ext cx="863177" cy="972124"/>
          </a:xfrm>
          <a:prstGeom prst="wedgeRectCallout">
            <a:avLst>
              <a:gd name="adj1" fmla="val 68066"/>
              <a:gd name="adj2" fmla="val 5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הגדרת איטרטור מטיפוס איברי האוסף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7">
            <a:extLst>
              <a:ext uri="{FF2B5EF4-FFF2-40B4-BE49-F238E27FC236}">
                <a16:creationId xmlns:a16="http://schemas.microsoft.com/office/drawing/2014/main" id="{2D24A8B3-F74D-427E-8698-98136BBB5DEA}"/>
              </a:ext>
            </a:extLst>
          </p:cNvPr>
          <p:cNvSpPr/>
          <p:nvPr/>
        </p:nvSpPr>
        <p:spPr>
          <a:xfrm>
            <a:off x="8843456" y="5201636"/>
            <a:ext cx="1741263" cy="216024"/>
          </a:xfrm>
          <a:prstGeom prst="wedgeRectCallout">
            <a:avLst>
              <a:gd name="adj1" fmla="val -81393"/>
              <a:gd name="adj2" fmla="val 264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קבלת איטרטור לאיבר הראשון באוסף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ular Callout 8">
            <a:extLst>
              <a:ext uri="{FF2B5EF4-FFF2-40B4-BE49-F238E27FC236}">
                <a16:creationId xmlns:a16="http://schemas.microsoft.com/office/drawing/2014/main" id="{7DE91714-536F-4819-8FC1-AE20163C9052}"/>
              </a:ext>
            </a:extLst>
          </p:cNvPr>
          <p:cNvSpPr/>
          <p:nvPr/>
        </p:nvSpPr>
        <p:spPr>
          <a:xfrm>
            <a:off x="7718299" y="6054519"/>
            <a:ext cx="1204721" cy="125301"/>
          </a:xfrm>
          <a:prstGeom prst="wedgeRectCallout">
            <a:avLst>
              <a:gd name="adj1" fmla="val -94736"/>
              <a:gd name="adj2" fmla="val -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כל עוד יש איברים באוסף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ular Callout 9">
            <a:extLst>
              <a:ext uri="{FF2B5EF4-FFF2-40B4-BE49-F238E27FC236}">
                <a16:creationId xmlns:a16="http://schemas.microsoft.com/office/drawing/2014/main" id="{CA7B89D9-3CA5-40EF-A502-E72D51DCA271}"/>
              </a:ext>
            </a:extLst>
          </p:cNvPr>
          <p:cNvSpPr/>
          <p:nvPr/>
        </p:nvSpPr>
        <p:spPr>
          <a:xfrm>
            <a:off x="7976852" y="6459011"/>
            <a:ext cx="946168" cy="125301"/>
          </a:xfrm>
          <a:prstGeom prst="wedgeRectCallout">
            <a:avLst>
              <a:gd name="adj1" fmla="val -86395"/>
              <a:gd name="adj2" fmla="val -72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sz="800" b="1" dirty="0">
                <a:latin typeface="Arial" pitchFamily="34" charset="0"/>
                <a:cs typeface="Arial" pitchFamily="34" charset="0"/>
              </a:rPr>
              <a:t>קבלת האיבר הבא</a:t>
            </a:r>
            <a:endParaRPr lang="en-US" sz="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3899872" y="67586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Vector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Vector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D702-3719-AA2A-27DA-EDDCD74C86BA}"/>
              </a:ext>
            </a:extLst>
          </p:cNvPr>
          <p:cNvSpPr/>
          <p:nvPr/>
        </p:nvSpPr>
        <p:spPr>
          <a:xfrm>
            <a:off x="4007449" y="2615307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Enumeration&lt;String&gt;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Vector&lt;String&gt;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Vector&lt;String&gt;();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"Sunday"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"Monday"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"Thursday"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dayNames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.elements();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.hasMoreElements())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.nextElement());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643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007449" y="66443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58385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Advanced Collections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EnumMap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2CA49-AF9B-9CE4-48F0-EC3572F385F1}"/>
              </a:ext>
            </a:extLst>
          </p:cNvPr>
          <p:cNvSpPr txBox="1"/>
          <p:nvPr/>
        </p:nvSpPr>
        <p:spPr>
          <a:xfrm>
            <a:off x="4096156" y="2395419"/>
            <a:ext cx="74100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specialized Map implementation for use with enum keys.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keys must be of the same enum type.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Highly efficient, faster than HashMap when working with enum keys.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maps with enum keys.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Example:</a:t>
            </a:r>
            <a:endParaRPr lang="LID4096" altLang="LID409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5F6EC-2CCF-155C-5678-94C0BC0D7CA4}"/>
              </a:ext>
            </a:extLst>
          </p:cNvPr>
          <p:cNvSpPr txBox="1"/>
          <p:nvPr/>
        </p:nvSpPr>
        <p:spPr>
          <a:xfrm>
            <a:off x="4347984" y="5732587"/>
            <a:ext cx="70667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/>
              <a:t>enum Day { MONDAY, TUESDAY, WEDNESDAY, THURSDAY, FRIDAY, SATURDAY, SUNDAY }</a:t>
            </a:r>
          </a:p>
          <a:p>
            <a:r>
              <a:rPr lang="LID4096" sz="1400" dirty="0"/>
              <a:t>EnumMap&lt;Day, String&gt; map = new EnumMap&lt;&gt;(Day.class);</a:t>
            </a:r>
          </a:p>
          <a:p>
            <a:r>
              <a:rPr lang="LID4096" sz="1400" dirty="0"/>
              <a:t>map.put(Day.MONDAY, "Start of work week");</a:t>
            </a:r>
          </a:p>
        </p:txBody>
      </p:sp>
    </p:spTree>
    <p:extLst>
      <p:ext uri="{BB962C8B-B14F-4D97-AF65-F5344CB8AC3E}">
        <p14:creationId xmlns:p14="http://schemas.microsoft.com/office/powerpoint/2010/main" val="377588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007449" y="673583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58385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Advanced Collections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ConcurrentMap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2EE8-C72B-47DC-507D-A47C6D57E7B2}"/>
              </a:ext>
            </a:extLst>
          </p:cNvPr>
          <p:cNvSpPr txBox="1"/>
          <p:nvPr/>
        </p:nvSpPr>
        <p:spPr>
          <a:xfrm>
            <a:off x="4007449" y="2467569"/>
            <a:ext cx="7581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thread-safe implementation of HashMap optimized for concurrent access.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Divides the map into segments to reduce contention.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throughput for concurrent read and write operations.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high-concurrency scenarios.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DAC46-B37F-1D3B-884C-36251C171FEC}"/>
              </a:ext>
            </a:extLst>
          </p:cNvPr>
          <p:cNvSpPr txBox="1"/>
          <p:nvPr/>
        </p:nvSpPr>
        <p:spPr>
          <a:xfrm>
            <a:off x="4899660" y="5946548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Map&lt;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, </a:t>
            </a:r>
            <a:r>
              <a:rPr lang="LID4096" dirty="0">
                <a:solidFill>
                  <a:srgbClr val="C00000"/>
                </a:solidFill>
              </a:rPr>
              <a:t>Integer</a:t>
            </a:r>
            <a:r>
              <a:rPr lang="LID4096" dirty="0"/>
              <a:t>&gt; concurrentMap = new ConcurrentHashMap&lt;&gt;();</a:t>
            </a:r>
          </a:p>
          <a:p>
            <a:r>
              <a:rPr lang="LID4096" dirty="0"/>
              <a:t>concurrentMap.put("key1", 1);</a:t>
            </a:r>
          </a:p>
        </p:txBody>
      </p:sp>
    </p:spTree>
    <p:extLst>
      <p:ext uri="{BB962C8B-B14F-4D97-AF65-F5344CB8AC3E}">
        <p14:creationId xmlns:p14="http://schemas.microsoft.com/office/powerpoint/2010/main" val="219319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96157" y="2234103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007449" y="673583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61115"/>
            <a:ext cx="258385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Advanced Collections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212902" y="3566159"/>
            <a:ext cx="3520898" cy="46166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/>
              <a:t>CopyOnWriteArrayList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 Display"/>
              </a:rPr>
              <a:t>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85C5-6156-66B2-3D53-8B4D71284731}"/>
              </a:ext>
            </a:extLst>
          </p:cNvPr>
          <p:cNvSpPr txBox="1"/>
          <p:nvPr/>
        </p:nvSpPr>
        <p:spPr>
          <a:xfrm>
            <a:off x="4096157" y="2377854"/>
            <a:ext cx="71932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thread-safe variant of ArrayList where all mutative operations (add, set, remove) are implemented by making a fresh copy of the underlying array.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Suitable for situations where reads vastly outnumber writes.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lists where traversal operations are more frequent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 updates.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5349-EB4B-FF11-A6FA-2AD8CE3E4FE7}"/>
              </a:ext>
            </a:extLst>
          </p:cNvPr>
          <p:cNvSpPr txBox="1"/>
          <p:nvPr/>
        </p:nvSpPr>
        <p:spPr>
          <a:xfrm>
            <a:off x="5120640" y="60711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List&lt;String&gt; list = new CopyOnWriteArrayList&lt;&gt;();</a:t>
            </a:r>
          </a:p>
          <a:p>
            <a:r>
              <a:rPr lang="LID4096" dirty="0"/>
              <a:t>list.add("Item1");</a:t>
            </a:r>
          </a:p>
        </p:txBody>
      </p:sp>
    </p:spTree>
    <p:extLst>
      <p:ext uri="{BB962C8B-B14F-4D97-AF65-F5344CB8AC3E}">
        <p14:creationId xmlns:p14="http://schemas.microsoft.com/office/powerpoint/2010/main" val="139372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E138-6A27-F1BC-9386-8D4F4394D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675DA40-2253-D8A9-3489-6462BA57F617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48182A6D-81D2-3906-E6FE-1AB5CCABE2E5}"/>
              </a:ext>
            </a:extLst>
          </p:cNvPr>
          <p:cNvCxnSpPr/>
          <p:nvPr/>
        </p:nvCxnSpPr>
        <p:spPr>
          <a:xfrm>
            <a:off x="4187485" y="506676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17E7E-D174-CC6A-A384-F0B713DBE0D6}"/>
              </a:ext>
            </a:extLst>
          </p:cNvPr>
          <p:cNvSpPr txBox="1"/>
          <p:nvPr/>
        </p:nvSpPr>
        <p:spPr>
          <a:xfrm>
            <a:off x="5488572" y="3321727"/>
            <a:ext cx="2830676" cy="677104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1" i="0" u="none" strike="noStrike" kern="1200" cap="none" spc="0" baseline="0" dirty="0">
                <a:solidFill>
                  <a:srgbClr val="C00000"/>
                </a:solidFill>
                <a:highlight>
                  <a:srgbClr val="FFFFFF"/>
                </a:highlight>
                <a:uFillTx/>
              </a:rPr>
              <a:t>Thank You !!</a:t>
            </a:r>
            <a:endParaRPr lang="en-US" sz="3800" b="0" i="0" u="none" strike="noStrike" kern="1200" cap="none" spc="0" baseline="0" dirty="0">
              <a:solidFill>
                <a:srgbClr val="C00000"/>
              </a:solidFill>
              <a:highlight>
                <a:srgbClr val="FFFFFF"/>
              </a:highlight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53E03-7F1F-9D60-5E24-13A2F0AA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7687-C889-F52F-8D4A-85147B983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FCE86B-094E-63D4-6855-E1650014ED67}"/>
              </a:ext>
            </a:extLst>
          </p:cNvPr>
          <p:cNvCxnSpPr/>
          <p:nvPr/>
        </p:nvCxnSpPr>
        <p:spPr>
          <a:xfrm>
            <a:off x="4086156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4C0B3A1-1F82-4AD5-CA94-36CB2E6E49C0}"/>
              </a:ext>
            </a:extLst>
          </p:cNvPr>
          <p:cNvCxnSpPr/>
          <p:nvPr/>
        </p:nvCxnSpPr>
        <p:spPr>
          <a:xfrm>
            <a:off x="4307781" y="542152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97656917-BEC3-70CF-ED28-DB95B8979B4F}"/>
              </a:ext>
            </a:extLst>
          </p:cNvPr>
          <p:cNvSpPr txBox="1"/>
          <p:nvPr/>
        </p:nvSpPr>
        <p:spPr>
          <a:xfrm>
            <a:off x="4086156" y="1901447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Introduction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277FEB-5A0C-EC0B-F2E6-534DC11F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52C002-D709-C80A-CDEB-4E66BC89AEE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Collections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D9CF8-A316-9922-5152-E924394E13F5}"/>
              </a:ext>
            </a:extLst>
          </p:cNvPr>
          <p:cNvSpPr txBox="1"/>
          <p:nvPr/>
        </p:nvSpPr>
        <p:spPr>
          <a:xfrm>
            <a:off x="4007449" y="2599785"/>
            <a:ext cx="7323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LID4096" dirty="0"/>
              <a:t>Contains prepackaged data structures, interfaces, algorithms for manipulating those data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LID4096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LID4096" dirty="0"/>
              <a:t>Examples of collections – hand of cards, software engineers working on same project,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LID4096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LID4096" dirty="0"/>
              <a:t>Collections – Use existing data structures without concern for how they are implemented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7687-C889-F52F-8D4A-85147B983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BAFCE86B-094E-63D4-6855-E1650014ED67}"/>
              </a:ext>
            </a:extLst>
          </p:cNvPr>
          <p:cNvCxnSpPr/>
          <p:nvPr/>
        </p:nvCxnSpPr>
        <p:spPr>
          <a:xfrm>
            <a:off x="4086156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4C0B3A1-1F82-4AD5-CA94-36CB2E6E49C0}"/>
              </a:ext>
            </a:extLst>
          </p:cNvPr>
          <p:cNvCxnSpPr/>
          <p:nvPr/>
        </p:nvCxnSpPr>
        <p:spPr>
          <a:xfrm>
            <a:off x="4201759" y="5278089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97656917-BEC3-70CF-ED28-DB95B8979B4F}"/>
              </a:ext>
            </a:extLst>
          </p:cNvPr>
          <p:cNvSpPr txBox="1"/>
          <p:nvPr/>
        </p:nvSpPr>
        <p:spPr>
          <a:xfrm>
            <a:off x="4086156" y="1901447"/>
            <a:ext cx="23933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Introduction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277FEB-5A0C-EC0B-F2E6-534DC11F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52C002-D709-C80A-CDEB-4E66BC89AEE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Hierarchy 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BBF9F-6DA9-B676-C13C-419F0026C7E5}"/>
              </a:ext>
            </a:extLst>
          </p:cNvPr>
          <p:cNvSpPr txBox="1"/>
          <p:nvPr/>
        </p:nvSpPr>
        <p:spPr>
          <a:xfrm>
            <a:off x="4036239" y="2386444"/>
            <a:ext cx="75551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Collection: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Root interface of the collection hierarchy.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Ordered collection (sequence).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Collection that contains no duplicate elements.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Queue: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Collection used to hold multiple elements prior to processing.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that maps keys to values, not a true collection. </a:t>
            </a:r>
          </a:p>
        </p:txBody>
      </p:sp>
    </p:spTree>
    <p:extLst>
      <p:ext uri="{BB962C8B-B14F-4D97-AF65-F5344CB8AC3E}">
        <p14:creationId xmlns:p14="http://schemas.microsoft.com/office/powerpoint/2010/main" val="283427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49271" y="6552505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186518" y="1823716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Implementations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7B98B-F25D-3BC3-158E-5C04C4B5ED25}"/>
              </a:ext>
            </a:extLst>
          </p:cNvPr>
          <p:cNvSpPr txBox="1"/>
          <p:nvPr/>
        </p:nvSpPr>
        <p:spPr>
          <a:xfrm>
            <a:off x="4275942" y="240773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Collection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List Interface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ArrayList, LinkedList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rgbClr val="C00000"/>
                </a:solidFill>
              </a:rPr>
              <a:t>Set Interface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HashSet, LinkedHashSet, TreeSet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>
                <a:solidFill>
                  <a:srgbClr val="C00000"/>
                </a:solidFill>
              </a:rPr>
              <a:t>Queue Interface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	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PriorityQueue, LinkedList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rgbClr val="C00000"/>
                </a:solidFill>
              </a:rPr>
              <a:t>Map Interface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HashMap, LinkedHashMap, TreeMap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888143B-E878-6C1F-8A92-572CE3E26E3E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Interfaces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079165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469504" y="6149093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84468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Core  IFC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F8D409-5A36-4BCE-B8C6-6411A54022B8}"/>
              </a:ext>
            </a:extLst>
          </p:cNvPr>
          <p:cNvSpPr/>
          <p:nvPr/>
        </p:nvSpPr>
        <p:spPr>
          <a:xfrm>
            <a:off x="4208621" y="3025707"/>
            <a:ext cx="3071249" cy="193899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Collection </a:t>
            </a:r>
            <a:r>
              <a:rPr lang="en-US" sz="2400" b="1" dirty="0">
                <a:latin typeface="Söhne"/>
              </a:rPr>
              <a:t>C</a:t>
            </a:r>
            <a:r>
              <a:rPr lang="en-US" sz="2400" b="1" i="0" dirty="0">
                <a:effectLst/>
                <a:latin typeface="Söhne"/>
              </a:rPr>
              <a:t>lasses</a:t>
            </a:r>
            <a:r>
              <a:rPr lang="en-US" altLang="he-IL" sz="2400" b="1" dirty="0">
                <a:latin typeface="Calibri Light" panose="020F0302020204030204" pitchFamily="34" charset="0"/>
              </a:rPr>
              <a:t>: </a:t>
            </a:r>
          </a:p>
          <a:p>
            <a:endParaRPr lang="en-US" altLang="he-IL" sz="2400" dirty="0">
              <a:latin typeface="Calibri Light" panose="020F03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Legacy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Vector</a:t>
            </a:r>
          </a:p>
          <a:p>
            <a:endParaRPr lang="en-US" sz="2400" b="1" i="0" dirty="0">
              <a:effectLst/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23BA-FCD0-D57F-E9C6-6B24087B67F5}"/>
              </a:ext>
            </a:extLst>
          </p:cNvPr>
          <p:cNvSpPr/>
          <p:nvPr/>
        </p:nvSpPr>
        <p:spPr>
          <a:xfrm>
            <a:off x="7983380" y="3395039"/>
            <a:ext cx="3071249" cy="156966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Specialized Interfaces</a:t>
            </a:r>
            <a:r>
              <a:rPr lang="en-US" altLang="he-IL" sz="2400" b="1" dirty="0">
                <a:latin typeface="Calibri Light" panose="020F0302020204030204" pitchFamily="34" charset="0"/>
              </a:rPr>
              <a:t>: </a:t>
            </a:r>
          </a:p>
          <a:p>
            <a:endParaRPr lang="en-US" altLang="he-IL" sz="2400" b="1" dirty="0">
              <a:latin typeface="Calibri Light" panose="020F03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Deque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Map.Entry Interface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275327B-2616-4D04-35BE-EC6118C2B78C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Classes &amp; special IFCs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78068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85803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451575" y="6489752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79165" y="1884459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Collection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Collection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1275C-B863-37FA-63FA-1AD1E0F98E96}"/>
              </a:ext>
            </a:extLst>
          </p:cNvPr>
          <p:cNvSpPr txBox="1"/>
          <p:nvPr/>
        </p:nvSpPr>
        <p:spPr>
          <a:xfrm>
            <a:off x="4052273" y="2505669"/>
            <a:ext cx="79693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Methods:</a:t>
            </a: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add(E e):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an element to the collection.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remove(Object o):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Removes an element from the collection.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size():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the number of elements in the collection.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clear():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Removes all elements from the collection.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isEmpty():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the collection is empty.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contains(Object o)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the collection contains a specific element.</a:t>
            </a:r>
          </a:p>
        </p:txBody>
      </p:sp>
    </p:spTree>
    <p:extLst>
      <p:ext uri="{BB962C8B-B14F-4D97-AF65-F5344CB8AC3E}">
        <p14:creationId xmlns:p14="http://schemas.microsoft.com/office/powerpoint/2010/main" val="16396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85803" y="2253794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079165" y="6427000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79165" y="1884459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List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List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079165" y="2302957"/>
            <a:ext cx="78075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Implementations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ArrayList</a:t>
            </a:r>
            <a:r>
              <a:rPr lang="en-US" altLang="LID4096" dirty="0"/>
              <a:t> ,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LinkedList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Methods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LID4096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get(int index):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the element at the specified 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set(int index, E element):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Replaces the element at the specified 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add(int index, E element):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Inserts an element at the specified 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remove(int index):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Removes the element at the specified position.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indexOf(Object o): </a:t>
            </a: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Returns the index of the first occurrence of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656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9105-9433-FF97-DC8F-1FE4DFDDC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Collections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7F12D4-0EC9-A08F-8811-9E261B600653}"/>
              </a:ext>
            </a:extLst>
          </p:cNvPr>
          <p:cNvCxnSpPr/>
          <p:nvPr/>
        </p:nvCxnSpPr>
        <p:spPr>
          <a:xfrm>
            <a:off x="4114086" y="2260997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E928144-F451-8D19-083B-A731B975204E}"/>
              </a:ext>
            </a:extLst>
          </p:cNvPr>
          <p:cNvCxnSpPr/>
          <p:nvPr/>
        </p:nvCxnSpPr>
        <p:spPr>
          <a:xfrm>
            <a:off x="4267424" y="6740764"/>
            <a:ext cx="6585125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F99ABDB-99D6-43F8-3E4F-E8D98C28A039}"/>
              </a:ext>
            </a:extLst>
          </p:cNvPr>
          <p:cNvSpPr txBox="1"/>
          <p:nvPr/>
        </p:nvSpPr>
        <p:spPr>
          <a:xfrm>
            <a:off x="4007449" y="1898487"/>
            <a:ext cx="22947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E97132"/>
                </a:solidFill>
                <a:uFillTx/>
                <a:latin typeface="Aptos"/>
              </a:rPr>
              <a:t>List</a:t>
            </a:r>
            <a:endParaRPr lang="-" sz="1800" b="1" i="0" u="none" strike="noStrike" kern="1200" cap="none" spc="0" baseline="0" dirty="0">
              <a:solidFill>
                <a:srgbClr val="E97132"/>
              </a:solidFill>
              <a:uFillTx/>
              <a:latin typeface="Apto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40302E-563D-BAFB-A6E6-785ECCE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216282C-B1BF-9D57-04F1-ABE290A71951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ArrayList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FC8BB-3D49-50A1-9EDE-CE9A698E9ADA}"/>
              </a:ext>
            </a:extLst>
          </p:cNvPr>
          <p:cNvSpPr txBox="1"/>
          <p:nvPr/>
        </p:nvSpPr>
        <p:spPr>
          <a:xfrm>
            <a:off x="4194768" y="2456075"/>
            <a:ext cx="79972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Resizable array.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Fast random access.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O(1) time complexity </a:t>
            </a:r>
            <a:r>
              <a:rPr lang="en-US" altLang="LID4096" dirty="0"/>
              <a:t>for the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 and set operations.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O(n) for add and remove operations (amortized O(1) for adding at the end).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Case: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for frequent access and modification of elements by index.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Example:</a:t>
            </a:r>
          </a:p>
          <a:p>
            <a:pPr lvl="3"/>
            <a:r>
              <a:rPr lang="LID4096" dirty="0"/>
              <a:t>List&lt;</a:t>
            </a:r>
            <a:r>
              <a:rPr lang="LID4096" dirty="0">
                <a:solidFill>
                  <a:srgbClr val="C00000"/>
                </a:solidFill>
              </a:rPr>
              <a:t>String</a:t>
            </a:r>
            <a:r>
              <a:rPr lang="LID4096" dirty="0"/>
              <a:t>&gt; arrayList = new ArrayList&lt;&gt;();</a:t>
            </a:r>
          </a:p>
          <a:p>
            <a:pPr lvl="3"/>
            <a:r>
              <a:rPr lang="LID4096" dirty="0"/>
              <a:t>arrayList.add("Apple");</a:t>
            </a:r>
          </a:p>
        </p:txBody>
      </p:sp>
    </p:spTree>
    <p:extLst>
      <p:ext uri="{BB962C8B-B14F-4D97-AF65-F5344CB8AC3E}">
        <p14:creationId xmlns:p14="http://schemas.microsoft.com/office/powerpoint/2010/main" val="75042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1373</Words>
  <Application>Microsoft Office PowerPoint</Application>
  <PresentationFormat>Widescreen</PresentationFormat>
  <Paragraphs>355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Calibri Light</vt:lpstr>
      <vt:lpstr>Consolas</vt:lpstr>
      <vt:lpstr>Söhne</vt:lpstr>
      <vt:lpstr>ui-sans-serif</vt:lpstr>
      <vt:lpstr>Office Theme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Dawod Kabha</dc:creator>
  <cp:lastModifiedBy>Dawod Kabha</cp:lastModifiedBy>
  <cp:revision>37</cp:revision>
  <dcterms:created xsi:type="dcterms:W3CDTF">2024-07-01T18:36:13Z</dcterms:created>
  <dcterms:modified xsi:type="dcterms:W3CDTF">2024-07-24T14:13:52Z</dcterms:modified>
</cp:coreProperties>
</file>