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447" r:id="rId2"/>
    <p:sldId id="441" r:id="rId3"/>
    <p:sldId id="442" r:id="rId4"/>
    <p:sldId id="448" r:id="rId5"/>
    <p:sldId id="446" r:id="rId6"/>
    <p:sldId id="445" r:id="rId7"/>
    <p:sldId id="444" r:id="rId8"/>
    <p:sldId id="451" r:id="rId9"/>
    <p:sldId id="449" r:id="rId10"/>
    <p:sldId id="450" r:id="rId11"/>
    <p:sldId id="454" r:id="rId12"/>
    <p:sldId id="453" r:id="rId13"/>
    <p:sldId id="455" r:id="rId14"/>
    <p:sldId id="456" r:id="rId15"/>
    <p:sldId id="488" r:id="rId16"/>
    <p:sldId id="457" r:id="rId17"/>
    <p:sldId id="458" r:id="rId18"/>
    <p:sldId id="459" r:id="rId19"/>
    <p:sldId id="460" r:id="rId20"/>
    <p:sldId id="461" r:id="rId21"/>
    <p:sldId id="462" r:id="rId22"/>
    <p:sldId id="463" r:id="rId23"/>
    <p:sldId id="465" r:id="rId24"/>
    <p:sldId id="466" r:id="rId25"/>
    <p:sldId id="467" r:id="rId26"/>
    <p:sldId id="468" r:id="rId27"/>
    <p:sldId id="469" r:id="rId28"/>
    <p:sldId id="470" r:id="rId29"/>
    <p:sldId id="471" r:id="rId30"/>
    <p:sldId id="472" r:id="rId31"/>
    <p:sldId id="473" r:id="rId32"/>
    <p:sldId id="474" r:id="rId33"/>
    <p:sldId id="475" r:id="rId34"/>
    <p:sldId id="476" r:id="rId35"/>
    <p:sldId id="477" r:id="rId36"/>
    <p:sldId id="478" r:id="rId37"/>
    <p:sldId id="479" r:id="rId38"/>
    <p:sldId id="480" r:id="rId39"/>
    <p:sldId id="481" r:id="rId40"/>
    <p:sldId id="482" r:id="rId41"/>
    <p:sldId id="483" r:id="rId42"/>
    <p:sldId id="484" r:id="rId43"/>
    <p:sldId id="485" r:id="rId44"/>
    <p:sldId id="486" r:id="rId45"/>
    <p:sldId id="487" r:id="rId4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E07E0-9698-4E17-9278-9E4DDC6ED574}" type="datetimeFigureOut">
              <a:rPr lang="LID4096" smtClean="0"/>
              <a:t>09/01/2024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DDF20-0CC6-4FCE-BF5F-DD85398D51B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53686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DDF20-0CC6-4FCE-BF5F-DD85398D51B6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42903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DDF20-0CC6-4FCE-BF5F-DD85398D51B6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331503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DDF20-0CC6-4FCE-BF5F-DD85398D51B6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3101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DDF20-0CC6-4FCE-BF5F-DD85398D51B6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06722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DDF20-0CC6-4FCE-BF5F-DD85398D51B6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27530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DDF20-0CC6-4FCE-BF5F-DD85398D51B6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419075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DDF20-0CC6-4FCE-BF5F-DD85398D51B6}" type="slidenum">
              <a:rPr lang="LID4096" smtClean="0"/>
              <a:t>15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604234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DDF20-0CC6-4FCE-BF5F-DD85398D51B6}" type="slidenum">
              <a:rPr lang="LID4096" smtClean="0"/>
              <a:t>16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081540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DDF20-0CC6-4FCE-BF5F-DD85398D51B6}" type="slidenum">
              <a:rPr lang="LID4096" smtClean="0"/>
              <a:t>17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287812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DDF20-0CC6-4FCE-BF5F-DD85398D51B6}" type="slidenum">
              <a:rPr lang="LID4096" smtClean="0"/>
              <a:t>18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025878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DDF20-0CC6-4FCE-BF5F-DD85398D51B6}" type="slidenum">
              <a:rPr lang="LID4096" smtClean="0"/>
              <a:t>19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53530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DDF20-0CC6-4FCE-BF5F-DD85398D51B6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535312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DDF20-0CC6-4FCE-BF5F-DD85398D51B6}" type="slidenum">
              <a:rPr lang="LID4096" smtClean="0"/>
              <a:t>20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741714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DDF20-0CC6-4FCE-BF5F-DD85398D51B6}" type="slidenum">
              <a:rPr lang="LID4096" smtClean="0"/>
              <a:t>21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024474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DDF20-0CC6-4FCE-BF5F-DD85398D51B6}" type="slidenum">
              <a:rPr lang="LID4096" smtClean="0"/>
              <a:t>22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86816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DDF20-0CC6-4FCE-BF5F-DD85398D51B6}" type="slidenum">
              <a:rPr lang="LID4096" smtClean="0"/>
              <a:t>23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091384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DDF20-0CC6-4FCE-BF5F-DD85398D51B6}" type="slidenum">
              <a:rPr lang="LID4096" smtClean="0"/>
              <a:t>24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405059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DDF20-0CC6-4FCE-BF5F-DD85398D51B6}" type="slidenum">
              <a:rPr lang="LID4096" smtClean="0"/>
              <a:t>25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26024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DDF20-0CC6-4FCE-BF5F-DD85398D51B6}" type="slidenum">
              <a:rPr lang="LID4096" smtClean="0"/>
              <a:t>26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88063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DDF20-0CC6-4FCE-BF5F-DD85398D51B6}" type="slidenum">
              <a:rPr lang="LID4096" smtClean="0"/>
              <a:t>27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414147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DDF20-0CC6-4FCE-BF5F-DD85398D51B6}" type="slidenum">
              <a:rPr lang="LID4096" smtClean="0"/>
              <a:t>28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375234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DDF20-0CC6-4FCE-BF5F-DD85398D51B6}" type="slidenum">
              <a:rPr lang="LID4096" smtClean="0"/>
              <a:t>29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39709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DDF20-0CC6-4FCE-BF5F-DD85398D51B6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276254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DDF20-0CC6-4FCE-BF5F-DD85398D51B6}" type="slidenum">
              <a:rPr lang="LID4096" smtClean="0"/>
              <a:t>30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58038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DDF20-0CC6-4FCE-BF5F-DD85398D51B6}" type="slidenum">
              <a:rPr lang="LID4096" smtClean="0"/>
              <a:t>31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955092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DDF20-0CC6-4FCE-BF5F-DD85398D51B6}" type="slidenum">
              <a:rPr lang="LID4096" smtClean="0"/>
              <a:t>32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05292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DDF20-0CC6-4FCE-BF5F-DD85398D51B6}" type="slidenum">
              <a:rPr lang="LID4096" smtClean="0"/>
              <a:t>33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958558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DDF20-0CC6-4FCE-BF5F-DD85398D51B6}" type="slidenum">
              <a:rPr lang="LID4096" smtClean="0"/>
              <a:t>34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404506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DDF20-0CC6-4FCE-BF5F-DD85398D51B6}" type="slidenum">
              <a:rPr lang="LID4096" smtClean="0"/>
              <a:t>35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9271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DDF20-0CC6-4FCE-BF5F-DD85398D51B6}" type="slidenum">
              <a:rPr lang="LID4096" smtClean="0"/>
              <a:t>36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27558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DDF20-0CC6-4FCE-BF5F-DD85398D51B6}" type="slidenum">
              <a:rPr lang="LID4096" smtClean="0"/>
              <a:t>37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16856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DDF20-0CC6-4FCE-BF5F-DD85398D51B6}" type="slidenum">
              <a:rPr lang="LID4096" smtClean="0"/>
              <a:t>38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803717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DDF20-0CC6-4FCE-BF5F-DD85398D51B6}" type="slidenum">
              <a:rPr lang="LID4096" smtClean="0"/>
              <a:t>39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75324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DDF20-0CC6-4FCE-BF5F-DD85398D51B6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729046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DDF20-0CC6-4FCE-BF5F-DD85398D51B6}" type="slidenum">
              <a:rPr lang="LID4096" smtClean="0"/>
              <a:t>40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920398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DDF20-0CC6-4FCE-BF5F-DD85398D51B6}" type="slidenum">
              <a:rPr lang="LID4096" smtClean="0"/>
              <a:t>41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357234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DDF20-0CC6-4FCE-BF5F-DD85398D51B6}" type="slidenum">
              <a:rPr lang="LID4096" smtClean="0"/>
              <a:t>42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528952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DDF20-0CC6-4FCE-BF5F-DD85398D51B6}" type="slidenum">
              <a:rPr lang="LID4096" smtClean="0"/>
              <a:t>43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166107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DDF20-0CC6-4FCE-BF5F-DD85398D51B6}" type="slidenum">
              <a:rPr lang="LID4096" smtClean="0"/>
              <a:t>44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8837934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DDF20-0CC6-4FCE-BF5F-DD85398D51B6}" type="slidenum">
              <a:rPr lang="LID4096" smtClean="0"/>
              <a:t>45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98189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DDF20-0CC6-4FCE-BF5F-DD85398D51B6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16134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DDF20-0CC6-4FCE-BF5F-DD85398D51B6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1610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DDF20-0CC6-4FCE-BF5F-DD85398D51B6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61959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DDF20-0CC6-4FCE-BF5F-DD85398D51B6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09652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DDF20-0CC6-4FCE-BF5F-DD85398D51B6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95030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6D07E-908D-CF7F-488E-BEE4FEEED5E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918F3-69B8-AD33-A837-1C3F68E4F2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D76C0-F884-43C8-F0F9-0535C19697A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6E855B-4F34-4606-8AB8-1248889A387A}" type="datetime1">
              <a:rPr lang="-"/>
              <a:pPr lvl="0"/>
              <a:t>09/01/2024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1C504-BDDD-9DE1-E814-33C170DAF2B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64091-8621-9B3B-9975-69E6F3E1B21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7252090-C4CF-4177-A0D3-9031D2F8B0CA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106279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8A8B-D299-1FB0-1474-28F65146903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277B9B-7D58-CF5F-5982-EB49C759EF6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62FE0-A753-8A10-4EB4-23C36C0D73F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0B5ED52-451B-41DB-ADE1-57C3CD318787}" type="datetime1">
              <a:rPr lang="-"/>
              <a:pPr lvl="0"/>
              <a:t>09/01/2024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28423-10B9-A735-A125-CC32FC0C91F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F05F4-02D4-7182-0FDE-9749CABDBDE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97E20AB-6050-4E8F-8830-A68CC438B450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694740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D79F86-6D66-8154-38EE-BB723236D732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D83F5-585E-EB9A-6608-31600E241B5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37198-6DF4-9C1C-9592-F49522D1842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5B07814-CAA1-4A23-9EF5-8FC6032A629F}" type="datetime1">
              <a:rPr lang="-"/>
              <a:pPr lvl="0"/>
              <a:t>09/01/2024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02689-4700-C449-6574-EE2FFF50336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A3A0D-FCB0-9254-8E88-A97FC533AE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89F8BF6-067A-4867-89DB-405AD0376EB0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239420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0928E-B740-C12A-81EA-6885A48CEE7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BD2EF-744D-352B-C352-B02AA9FA494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D035E-278E-AA39-8B59-E564E8C2C73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18F414C-57A8-48B1-9B31-5ABF4BF04077}" type="datetime1">
              <a:rPr lang="-"/>
              <a:pPr lvl="0"/>
              <a:t>09/01/2024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C80C4-050F-7A60-2EAE-955AC1A9EC9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29ED-3430-30DE-EC1D-EDB5E649164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CC29FCF-1DFA-4353-91D9-A648FE29DB62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4070545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4D148-F74C-7523-73E9-C8152CE9ED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F9C01-DFEF-D105-0B03-CDA6E84666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FDB39-CBBB-2F5F-DD1C-57ED22884B5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599130C-0D83-4495-B496-32BC6A1691C0}" type="datetime1">
              <a:rPr lang="-"/>
              <a:pPr lvl="0"/>
              <a:t>09/01/2024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75BB0-4F2B-75CA-58B6-A3652DF8866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37168-8C9A-2C8A-7DEA-35666432E4A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87A919A-8F40-4046-8005-8C1885456547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410402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D1355-ADBC-C465-7BA8-B86F92F649F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1236C-47B5-6200-5C39-C0497DF3FAD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FA8DC-8560-D101-FD44-3F173B0E8D6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1DE98-B0BB-F046-CBA4-B382CD29B39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2723FE1-1134-4659-A819-9A0469BC26A4}" type="datetime1">
              <a:rPr lang="-"/>
              <a:pPr lvl="0"/>
              <a:t>09/01/2024</a:t>
            </a:fld>
            <a:endParaRPr lang="-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90045-625F-8403-7FC8-D9D8322F872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86DAB-3714-616D-8538-BCDAC4D88FC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0D93D6B-D107-450B-B0B9-BC26FE9086DB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390285340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EC160-0FF8-AD8C-A07F-5E317BDDAF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07891-3936-7E07-738F-A924200B38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648B26-3370-CB13-97D8-40AEEFBED39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3C7C2E-4306-91A3-AEAE-7F25B21A7C4B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AC94B6-0092-8A6E-875B-9C8A5C476A89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55D2D1-8B77-F67D-C159-52FDB0EC495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591471C-7FED-46F6-B863-F39C950D733E}" type="datetime1">
              <a:rPr lang="-"/>
              <a:pPr lvl="0"/>
              <a:t>09/01/2024</a:t>
            </a:fld>
            <a:endParaRPr lang="-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FD467F-56DA-AFBD-7500-04FB6832EAC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F8D58B-CB61-D613-9BA2-6F97AE481F6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678B08B-D73E-41D4-B05B-EE12806FFA48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4049773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1D1A7-CCEA-62F4-2765-9727828DA70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B4E40C-7000-60F9-9C45-BBC8A0EAD8A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8E6DBE-0A33-4D1E-AB9D-F0F0B422A2B0}" type="datetime1">
              <a:rPr lang="-"/>
              <a:pPr lvl="0"/>
              <a:t>09/01/2024</a:t>
            </a:fld>
            <a:endParaRPr lang="-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54F75C-C6F5-E3B6-7500-1E48ABF6F70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A5DE35-7A0B-DA0D-8DE5-BE88D4A6F13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2C4FDE9-6AD2-4116-BC33-38E0C5D7BB39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3785879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500500-1F5D-7D17-834A-AA2AB8F213C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EAD83E-75EC-4DD1-BB4B-64215C909F57}" type="datetime1">
              <a:rPr lang="-"/>
              <a:pPr lvl="0"/>
              <a:t>09/01/2024</a:t>
            </a:fld>
            <a:endParaRPr lang="-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9BEC7B-5628-84F6-4D90-9652BCC7826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74ACB-4F1C-5E5D-F7FA-8FD5176AD3E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6AA475-BF76-4808-90CE-E001289DCE5F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316999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53CDD-84B6-1296-70CF-84F9851299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C5C4D-564C-DFDA-5E14-6EEC678B36B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430AF-5D80-177F-08CD-4455A62EFAB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2CBC2-00A5-FA61-B71E-34DF88B065F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A894F73-1037-467F-9C23-D3367B419C13}" type="datetime1">
              <a:rPr lang="-"/>
              <a:pPr lvl="0"/>
              <a:t>09/01/2024</a:t>
            </a:fld>
            <a:endParaRPr lang="-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73621-CC9E-244F-034C-8CEF5BA5865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0A256-8058-01E5-8B93-5D78E1F51B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FAF9CCB-DEF7-4E94-BD08-9A66DCA2FED4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2131698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57FDF-4478-AA9B-BF9D-4EE9351D10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3A4814-285C-09A5-5479-EE760853E289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-" sz="3200"/>
            </a:lvl1pPr>
          </a:lstStyle>
          <a:p>
            <a:pPr lvl="0"/>
            <a:endParaRPr lang="-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1F875E-6ADA-42D4-9871-CBFE650CE63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A2EE1-9393-BCC6-A538-74904DE9D33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6FE6ADB-EF4D-422C-AF47-0D893D60E258}" type="datetime1">
              <a:rPr lang="-"/>
              <a:pPr lvl="0"/>
              <a:t>09/01/2024</a:t>
            </a:fld>
            <a:endParaRPr lang="-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AA3F3-D04C-673C-2AF4-5F805C45361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3B4C8-32D1-F7E3-C7CD-E5C409ADE0A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49C20BA-5895-4036-A637-E678706A1BCB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130282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ABD838-C2F3-0C97-3974-09A7F3BC2B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B45E3-1E9C-814B-794D-80C66F2598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51FB4-3EB5-B77C-BCCA-B935D9363CA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-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2141CF2F-F8A8-4BDB-9272-F99EF097AB83}" type="datetime1">
              <a:rPr lang="-"/>
              <a:pPr lvl="0"/>
              <a:t>09/01/2024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C7F69-1E9E-FEFE-32A1-FE28EBD47F3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-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B38CF-B212-F238-67DA-DF234001434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-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8A92AD08-CA32-401B-A363-AA980FFB75E9}" type="slidenum">
              <a:t>‹#›</a:t>
            </a:fld>
            <a:endParaRPr lang="-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72AA-A22C-DC68-FB63-4CEF56C31B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JPA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1B10856-6A95-9A37-9868-BEF7B8F47F31}"/>
              </a:ext>
            </a:extLst>
          </p:cNvPr>
          <p:cNvCxnSpPr/>
          <p:nvPr/>
        </p:nvCxnSpPr>
        <p:spPr>
          <a:xfrm>
            <a:off x="4086334" y="225228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56DD7C28-3620-B3FF-D5E0-333F464E78B1}"/>
              </a:ext>
            </a:extLst>
          </p:cNvPr>
          <p:cNvCxnSpPr/>
          <p:nvPr/>
        </p:nvCxnSpPr>
        <p:spPr>
          <a:xfrm>
            <a:off x="4086333" y="6499176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Rectangle 4">
            <a:extLst>
              <a:ext uri="{FF2B5EF4-FFF2-40B4-BE49-F238E27FC236}">
                <a16:creationId xmlns:a16="http://schemas.microsoft.com/office/drawing/2014/main" id="{B9482C6D-919A-BA84-7498-DDF0E479428A}"/>
              </a:ext>
            </a:extLst>
          </p:cNvPr>
          <p:cNvSpPr/>
          <p:nvPr/>
        </p:nvSpPr>
        <p:spPr>
          <a:xfrm>
            <a:off x="1753201" y="3136612"/>
            <a:ext cx="734688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JPA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743C49-985C-C904-AD1C-D6A92384A426}"/>
              </a:ext>
            </a:extLst>
          </p:cNvPr>
          <p:cNvSpPr txBox="1"/>
          <p:nvPr/>
        </p:nvSpPr>
        <p:spPr>
          <a:xfrm>
            <a:off x="4086334" y="1932489"/>
            <a:ext cx="4203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Java Persistence API </a:t>
            </a:r>
            <a:endParaRPr lang="LID4096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E26794-8539-EF97-7EF3-941AC8C96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023" y="2603603"/>
            <a:ext cx="2516735" cy="353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0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72AA-A22C-DC68-FB63-4CEF56C31B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JPA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1B10856-6A95-9A37-9868-BEF7B8F47F31}"/>
              </a:ext>
            </a:extLst>
          </p:cNvPr>
          <p:cNvCxnSpPr/>
          <p:nvPr/>
        </p:nvCxnSpPr>
        <p:spPr>
          <a:xfrm>
            <a:off x="4086334" y="225228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56DD7C28-3620-B3FF-D5E0-333F464E78B1}"/>
              </a:ext>
            </a:extLst>
          </p:cNvPr>
          <p:cNvCxnSpPr/>
          <p:nvPr/>
        </p:nvCxnSpPr>
        <p:spPr>
          <a:xfrm>
            <a:off x="4109825" y="6582919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Rectangle 4">
            <a:extLst>
              <a:ext uri="{FF2B5EF4-FFF2-40B4-BE49-F238E27FC236}">
                <a16:creationId xmlns:a16="http://schemas.microsoft.com/office/drawing/2014/main" id="{B9482C6D-919A-BA84-7498-DDF0E479428A}"/>
              </a:ext>
            </a:extLst>
          </p:cNvPr>
          <p:cNvSpPr/>
          <p:nvPr/>
        </p:nvSpPr>
        <p:spPr>
          <a:xfrm>
            <a:off x="1753201" y="3136612"/>
            <a:ext cx="734688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JPA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2F3961-2EA4-0EDD-A482-E17FC9045F32}"/>
              </a:ext>
            </a:extLst>
          </p:cNvPr>
          <p:cNvSpPr txBox="1"/>
          <p:nvPr/>
        </p:nvSpPr>
        <p:spPr>
          <a:xfrm>
            <a:off x="4086334" y="1932489"/>
            <a:ext cx="4203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EntityBean</a:t>
            </a:r>
            <a:endParaRPr lang="LID4096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1F9758-A408-4BEA-ECE0-9CFE4C404E55}"/>
              </a:ext>
            </a:extLst>
          </p:cNvPr>
          <p:cNvSpPr txBox="1"/>
          <p:nvPr/>
        </p:nvSpPr>
        <p:spPr>
          <a:xfrm>
            <a:off x="4007449" y="2343610"/>
            <a:ext cx="738181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Entity bean </a:t>
            </a:r>
            <a:r>
              <a:rPr lang="en-US" b="1" dirty="0">
                <a:solidFill>
                  <a:srgbClr val="C00000"/>
                </a:solidFill>
                <a:latin typeface="+mj-lt"/>
              </a:rPr>
              <a:t>class</a:t>
            </a:r>
            <a:r>
              <a:rPr lang="en-US" dirty="0">
                <a:latin typeface="+mj-lt"/>
              </a:rPr>
              <a:t> must:</a:t>
            </a:r>
          </a:p>
          <a:p>
            <a:pPr marL="800100" lvl="1" indent="-342900" algn="l" rtl="0" eaLnBrk="1" hangingPunct="1"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+mj-lt"/>
              </a:rPr>
              <a:t>be annotated with </a:t>
            </a:r>
            <a:r>
              <a:rPr lang="en-US" b="1" i="1" dirty="0">
                <a:solidFill>
                  <a:srgbClr val="C00000"/>
                </a:solidFill>
                <a:latin typeface="+mj-lt"/>
              </a:rPr>
              <a:t>@Entity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annotation (‘name’ attribute is optional)</a:t>
            </a:r>
          </a:p>
          <a:p>
            <a:pPr marL="800100" lvl="1" indent="-342900" algn="l" rtl="0" eaLnBrk="1" hangingPunct="1"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+mj-lt"/>
              </a:rPr>
              <a:t>have no-argument constructor</a:t>
            </a:r>
          </a:p>
          <a:p>
            <a:pPr marL="800100" lvl="1" indent="-342900" algn="l" rtl="0" eaLnBrk="1" hangingPunct="1"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+mj-lt"/>
              </a:rPr>
              <a:t>not be Enum or interface </a:t>
            </a:r>
          </a:p>
          <a:p>
            <a:pPr marL="800100" lvl="1" indent="-342900" algn="l" rtl="0" eaLnBrk="1" hangingPunct="1"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+mj-lt"/>
              </a:rPr>
              <a:t>have non final Class and data members</a:t>
            </a:r>
          </a:p>
          <a:p>
            <a:pPr marL="800100" lvl="1" indent="-342900" algn="l" rtl="0" eaLnBrk="1" hangingPunct="1">
              <a:buClr>
                <a:schemeClr val="tx2"/>
              </a:buClr>
              <a:buFont typeface="Courier New" panose="02070309020205020404" pitchFamily="49" charset="0"/>
              <a:buChar char="o"/>
            </a:pPr>
            <a:endParaRPr lang="en-US" dirty="0">
              <a:latin typeface="+mj-lt"/>
            </a:endParaRP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/>
              <a:t>May be abstract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May extend </a:t>
            </a:r>
            <a:r>
              <a:rPr lang="en-US" sz="1800" b="1" dirty="0">
                <a:solidFill>
                  <a:schemeClr val="accent1"/>
                </a:solidFill>
              </a:rPr>
              <a:t>non-Entities classes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Accessor methods (getters/ setters) mustn’t be private &amp; are optional</a:t>
            </a:r>
          </a:p>
          <a:p>
            <a:pPr marL="742950" lvl="1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Both set() &amp; get () must be present</a:t>
            </a:r>
          </a:p>
          <a:p>
            <a:pPr marL="742950" lvl="1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Get() is the one that should be annotated </a:t>
            </a:r>
          </a:p>
          <a:p>
            <a:pPr marL="742950" lvl="1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Bean field type can be different than types defined in the DB</a:t>
            </a:r>
          </a:p>
        </p:txBody>
      </p:sp>
    </p:spTree>
    <p:extLst>
      <p:ext uri="{BB962C8B-B14F-4D97-AF65-F5344CB8AC3E}">
        <p14:creationId xmlns:p14="http://schemas.microsoft.com/office/powerpoint/2010/main" val="1040835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72AA-A22C-DC68-FB63-4CEF56C31B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JPA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1B10856-6A95-9A37-9868-BEF7B8F47F31}"/>
              </a:ext>
            </a:extLst>
          </p:cNvPr>
          <p:cNvCxnSpPr/>
          <p:nvPr/>
        </p:nvCxnSpPr>
        <p:spPr>
          <a:xfrm>
            <a:off x="4086334" y="225228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56DD7C28-3620-B3FF-D5E0-333F464E78B1}"/>
              </a:ext>
            </a:extLst>
          </p:cNvPr>
          <p:cNvCxnSpPr/>
          <p:nvPr/>
        </p:nvCxnSpPr>
        <p:spPr>
          <a:xfrm>
            <a:off x="4207159" y="6736828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Rectangle 4">
            <a:extLst>
              <a:ext uri="{FF2B5EF4-FFF2-40B4-BE49-F238E27FC236}">
                <a16:creationId xmlns:a16="http://schemas.microsoft.com/office/drawing/2014/main" id="{B9482C6D-919A-BA84-7498-DDF0E479428A}"/>
              </a:ext>
            </a:extLst>
          </p:cNvPr>
          <p:cNvSpPr/>
          <p:nvPr/>
        </p:nvSpPr>
        <p:spPr>
          <a:xfrm>
            <a:off x="1753201" y="3136612"/>
            <a:ext cx="734688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JPA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2F3961-2EA4-0EDD-A482-E17FC9045F32}"/>
              </a:ext>
            </a:extLst>
          </p:cNvPr>
          <p:cNvSpPr txBox="1"/>
          <p:nvPr/>
        </p:nvSpPr>
        <p:spPr>
          <a:xfrm>
            <a:off x="4086334" y="1932489"/>
            <a:ext cx="4203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EntityBean</a:t>
            </a:r>
            <a:endParaRPr lang="LID4096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D52C-C316-DFDF-5D93-A50B64CA4EE7}"/>
              </a:ext>
            </a:extLst>
          </p:cNvPr>
          <p:cNvSpPr txBox="1"/>
          <p:nvPr/>
        </p:nvSpPr>
        <p:spPr>
          <a:xfrm>
            <a:off x="3935021" y="2370896"/>
            <a:ext cx="712185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Accessor methods</a:t>
            </a:r>
          </a:p>
          <a:p>
            <a:pPr marL="800100" lvl="1" indent="-342900" algn="l" rtl="0" eaLnBrk="1" hangingPunct="1"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+mj-lt"/>
              </a:rPr>
              <a:t>Must follow Java Bean naming convention</a:t>
            </a:r>
          </a:p>
          <a:p>
            <a:pPr marL="800100" lvl="1" indent="-342900" algn="l" rtl="0" eaLnBrk="1" hangingPunct="1">
              <a:buClr>
                <a:schemeClr val="tx2"/>
              </a:buClr>
              <a:buFont typeface="Courier New" panose="02070309020205020404" pitchFamily="49" charset="0"/>
              <a:buChar char="o"/>
            </a:pPr>
            <a:endParaRPr lang="en-US" dirty="0">
              <a:latin typeface="+mj-lt"/>
            </a:endParaRPr>
          </a:p>
          <a:p>
            <a:pPr marL="800100" lvl="1" indent="-342900" algn="l" rtl="0" eaLnBrk="1" hangingPunct="1"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+mj-lt"/>
              </a:rPr>
              <a:t>May work with the following collections:</a:t>
            </a:r>
          </a:p>
          <a:p>
            <a:pPr marL="1200150" lvl="2" indent="-285750" algn="l" rtl="0" eaLnBrk="1" hangingPunct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Collection</a:t>
            </a:r>
            <a:r>
              <a:rPr lang="en-US" dirty="0">
                <a:latin typeface="+mj-lt"/>
              </a:rPr>
              <a:t>&lt;OtherE&gt;</a:t>
            </a:r>
          </a:p>
          <a:p>
            <a:pPr marL="1200150" lvl="2" indent="-285750" algn="l" rtl="0" eaLnBrk="1" hangingPunct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Set</a:t>
            </a:r>
            <a:r>
              <a:rPr lang="en-US" dirty="0">
                <a:latin typeface="+mj-lt"/>
              </a:rPr>
              <a:t>&lt;OtherE&gt;</a:t>
            </a:r>
          </a:p>
          <a:p>
            <a:pPr marL="1200150" lvl="2" indent="-285750" algn="l" rtl="0" eaLnBrk="1" hangingPunct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List</a:t>
            </a:r>
            <a:r>
              <a:rPr lang="en-US" dirty="0">
                <a:latin typeface="+mj-lt"/>
              </a:rPr>
              <a:t>&lt;OtherE&gt;</a:t>
            </a:r>
          </a:p>
          <a:p>
            <a:pPr marL="1200150" lvl="2" indent="-285750" algn="l" rtl="0" eaLnBrk="1" hangingPunct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Map</a:t>
            </a:r>
            <a:r>
              <a:rPr lang="en-US" dirty="0">
                <a:latin typeface="+mj-lt"/>
              </a:rPr>
              <a:t>&lt;PK&gt;&lt;OtherE&gt;</a:t>
            </a:r>
          </a:p>
          <a:p>
            <a:pPr marL="1200150" lvl="2" indent="-285750" algn="l" rtl="0" eaLnBrk="1" hangingPunct="1">
              <a:buFont typeface="Courier New" panose="02070309020205020404" pitchFamily="49" charset="0"/>
              <a:buChar char="o"/>
            </a:pPr>
            <a:endParaRPr lang="en-US" dirty="0">
              <a:latin typeface="+mj-lt"/>
            </a:endParaRPr>
          </a:p>
          <a:p>
            <a:pPr marL="800100" lvl="1" indent="-342900" algn="l" rtl="0" eaLnBrk="1" hangingPunct="1"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+mj-lt"/>
              </a:rPr>
              <a:t>If application exception is thrown by accessor methods during container load &amp; store operations will</a:t>
            </a:r>
          </a:p>
          <a:p>
            <a:pPr marL="1200150" lvl="2" indent="-285750" algn="l" rtl="0" eaLnBrk="1" hangingPunct="1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throw PersistenceException</a:t>
            </a:r>
          </a:p>
          <a:p>
            <a:pPr marL="1200150" lvl="2" indent="-285750" algn="l" rtl="0" eaLnBrk="1" hangingPunct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rollback the existing transaction</a:t>
            </a:r>
          </a:p>
          <a:p>
            <a:pPr marL="1200150" lvl="2" indent="-285750" algn="l" rtl="0" eaLnBrk="1" hangingPunct="1"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  <a:p>
            <a:pPr marL="800100" lvl="1" indent="-342900" algn="l" rtl="0" eaLnBrk="1" hangingPunct="1"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+mj-lt"/>
              </a:rPr>
              <a:t>If any Runtime exception is thrown – the transaction is rolled back</a:t>
            </a:r>
          </a:p>
        </p:txBody>
      </p:sp>
    </p:spTree>
    <p:extLst>
      <p:ext uri="{BB962C8B-B14F-4D97-AF65-F5344CB8AC3E}">
        <p14:creationId xmlns:p14="http://schemas.microsoft.com/office/powerpoint/2010/main" val="4063951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72AA-A22C-DC68-FB63-4CEF56C31B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JPA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1B10856-6A95-9A37-9868-BEF7B8F47F31}"/>
              </a:ext>
            </a:extLst>
          </p:cNvPr>
          <p:cNvCxnSpPr/>
          <p:nvPr/>
        </p:nvCxnSpPr>
        <p:spPr>
          <a:xfrm>
            <a:off x="4086334" y="668734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56DD7C28-3620-B3FF-D5E0-333F464E78B1}"/>
              </a:ext>
            </a:extLst>
          </p:cNvPr>
          <p:cNvCxnSpPr/>
          <p:nvPr/>
        </p:nvCxnSpPr>
        <p:spPr>
          <a:xfrm>
            <a:off x="4368059" y="6745881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Rectangle 4">
            <a:extLst>
              <a:ext uri="{FF2B5EF4-FFF2-40B4-BE49-F238E27FC236}">
                <a16:creationId xmlns:a16="http://schemas.microsoft.com/office/drawing/2014/main" id="{B9482C6D-919A-BA84-7498-DDF0E479428A}"/>
              </a:ext>
            </a:extLst>
          </p:cNvPr>
          <p:cNvSpPr/>
          <p:nvPr/>
        </p:nvSpPr>
        <p:spPr>
          <a:xfrm>
            <a:off x="1753201" y="3136612"/>
            <a:ext cx="734688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JPA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2F3961-2EA4-0EDD-A482-E17FC9045F32}"/>
              </a:ext>
            </a:extLst>
          </p:cNvPr>
          <p:cNvSpPr txBox="1"/>
          <p:nvPr/>
        </p:nvSpPr>
        <p:spPr>
          <a:xfrm>
            <a:off x="4007449" y="343968"/>
            <a:ext cx="4203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EntityBean Example </a:t>
            </a:r>
            <a:endParaRPr lang="LID4096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91A18D-D907-9854-9159-15F2528D043A}"/>
              </a:ext>
            </a:extLst>
          </p:cNvPr>
          <p:cNvSpPr txBox="1"/>
          <p:nvPr/>
        </p:nvSpPr>
        <p:spPr>
          <a:xfrm>
            <a:off x="4368059" y="752653"/>
            <a:ext cx="6419355" cy="59093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400" b="1" dirty="0">
                <a:solidFill>
                  <a:schemeClr val="accent3"/>
                </a:solidFill>
                <a:latin typeface="+mj-lt"/>
              </a:rPr>
              <a:t>@Entity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400" b="1" dirty="0">
                <a:solidFill>
                  <a:schemeClr val="accent3"/>
                </a:solidFill>
                <a:latin typeface="+mj-lt"/>
              </a:rPr>
              <a:t>@Table(name=“COUNTRIES”)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public class Country implements Serializable{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	</a:t>
            </a:r>
            <a:r>
              <a:rPr lang="en-US" sz="1400" dirty="0">
                <a:solidFill>
                  <a:schemeClr val="accent1"/>
                </a:solidFill>
                <a:latin typeface="+mj-lt"/>
              </a:rPr>
              <a:t>private</a:t>
            </a:r>
            <a:r>
              <a:rPr lang="en-US" sz="1400" dirty="0">
                <a:solidFill>
                  <a:schemeClr val="tx2"/>
                </a:solidFill>
                <a:latin typeface="+mj-lt"/>
              </a:rPr>
              <a:t> int id;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	</a:t>
            </a:r>
            <a:r>
              <a:rPr lang="en-US" sz="1400" dirty="0">
                <a:solidFill>
                  <a:schemeClr val="accent1"/>
                </a:solidFill>
                <a:latin typeface="+mj-lt"/>
              </a:rPr>
              <a:t>private</a:t>
            </a:r>
            <a:r>
              <a:rPr lang="en-US" sz="1400" dirty="0">
                <a:solidFill>
                  <a:schemeClr val="tx2"/>
                </a:solidFill>
                <a:latin typeface="+mj-lt"/>
              </a:rPr>
              <a:t> String name;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	</a:t>
            </a:r>
            <a:r>
              <a:rPr lang="en-US" sz="1400" dirty="0">
                <a:solidFill>
                  <a:schemeClr val="accent1"/>
                </a:solidFill>
                <a:latin typeface="+mj-lt"/>
              </a:rPr>
              <a:t>private</a:t>
            </a:r>
            <a:r>
              <a:rPr lang="en-US" sz="1400" dirty="0">
                <a:solidFill>
                  <a:schemeClr val="tx2"/>
                </a:solidFill>
                <a:latin typeface="+mj-lt"/>
              </a:rPr>
              <a:t> String language;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	</a:t>
            </a:r>
            <a:r>
              <a:rPr lang="en-US" sz="1400" dirty="0">
                <a:solidFill>
                  <a:schemeClr val="accent1"/>
                </a:solidFill>
                <a:latin typeface="+mj-lt"/>
              </a:rPr>
              <a:t>private</a:t>
            </a:r>
            <a:r>
              <a:rPr lang="en-US" sz="1400" dirty="0">
                <a:solidFill>
                  <a:schemeClr val="tx2"/>
                </a:solidFill>
                <a:latin typeface="+mj-lt"/>
              </a:rPr>
              <a:t> double area;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	</a:t>
            </a:r>
            <a:r>
              <a:rPr lang="en-US" sz="1400" dirty="0">
                <a:solidFill>
                  <a:schemeClr val="accent1"/>
                </a:solidFill>
                <a:latin typeface="+mj-lt"/>
              </a:rPr>
              <a:t>private</a:t>
            </a:r>
            <a:r>
              <a:rPr lang="en-US" sz="1400" dirty="0">
                <a:solidFill>
                  <a:schemeClr val="tx2"/>
                </a:solidFill>
                <a:latin typeface="+mj-lt"/>
              </a:rPr>
              <a:t> Collection&lt;City&gt; cities = new HashSet(); 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sz="1400" dirty="0">
              <a:solidFill>
                <a:schemeClr val="tx2"/>
              </a:solidFill>
              <a:latin typeface="+mj-lt"/>
            </a:endParaRP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400" b="1" dirty="0">
                <a:solidFill>
                  <a:schemeClr val="accent3"/>
                </a:solidFill>
                <a:latin typeface="+mj-lt"/>
              </a:rPr>
              <a:t>        @Id  //denotes PK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400" b="1" dirty="0">
                <a:solidFill>
                  <a:schemeClr val="accent3"/>
                </a:solidFill>
                <a:latin typeface="+mj-lt"/>
              </a:rPr>
              <a:t>        @GeneratedValue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400" b="1" dirty="0">
                <a:solidFill>
                  <a:schemeClr val="accent3"/>
                </a:solidFill>
                <a:latin typeface="+mj-lt"/>
              </a:rPr>
              <a:t>        @Column(name=“CNT_ID", nullable=false, columnDefinition="integer")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        public  int getId() { return id; }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        public void setId() { this.id=id; }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sz="1400" dirty="0">
              <a:solidFill>
                <a:schemeClr val="tx2"/>
              </a:solidFill>
              <a:latin typeface="+mj-lt"/>
            </a:endParaRP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400" b="1" dirty="0">
                <a:solidFill>
                  <a:schemeClr val="tx2"/>
                </a:solidFill>
                <a:latin typeface="+mj-lt"/>
              </a:rPr>
              <a:t>        </a:t>
            </a:r>
            <a:r>
              <a:rPr lang="en-US" sz="1400" b="1" dirty="0">
                <a:solidFill>
                  <a:schemeClr val="accent3"/>
                </a:solidFill>
                <a:latin typeface="+mj-lt"/>
              </a:rPr>
              <a:t>@Column(name=“NAME", nullable=false)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        public String getName() { return name; }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        public void setName(String name) { this.name=name; }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sz="1400" dirty="0">
              <a:solidFill>
                <a:schemeClr val="tx2"/>
              </a:solidFill>
              <a:latin typeface="+mj-lt"/>
            </a:endParaRP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	</a:t>
            </a:r>
            <a:r>
              <a:rPr lang="en-US" sz="1400" b="1" dirty="0">
                <a:solidFill>
                  <a:schemeClr val="accent3"/>
                </a:solidFill>
                <a:latin typeface="+mj-lt"/>
              </a:rPr>
              <a:t>@Column(name=“LANG", nullable=false)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	public String getLanguage() { return language; }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	public void setLanguage(String language) { this. language = language; }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sz="1400" dirty="0">
              <a:solidFill>
                <a:schemeClr val="tx2"/>
              </a:solidFill>
              <a:latin typeface="+mj-lt"/>
            </a:endParaRP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        </a:t>
            </a:r>
            <a:r>
              <a:rPr lang="en-US" sz="1400" b="1" dirty="0">
                <a:solidFill>
                  <a:schemeClr val="accent3"/>
                </a:solidFill>
                <a:latin typeface="+mj-lt"/>
              </a:rPr>
              <a:t>@Column(name=“AREA", nullable=false, columnDefinition=“double")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	public double getArea() { return area; }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	public void setArea(double area) { this. area = area; }</a:t>
            </a:r>
          </a:p>
        </p:txBody>
      </p:sp>
    </p:spTree>
    <p:extLst>
      <p:ext uri="{BB962C8B-B14F-4D97-AF65-F5344CB8AC3E}">
        <p14:creationId xmlns:p14="http://schemas.microsoft.com/office/powerpoint/2010/main" val="3911491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72AA-A22C-DC68-FB63-4CEF56C31B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JPA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1B10856-6A95-9A37-9868-BEF7B8F47F31}"/>
              </a:ext>
            </a:extLst>
          </p:cNvPr>
          <p:cNvCxnSpPr/>
          <p:nvPr/>
        </p:nvCxnSpPr>
        <p:spPr>
          <a:xfrm>
            <a:off x="4086334" y="668734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56DD7C28-3620-B3FF-D5E0-333F464E78B1}"/>
              </a:ext>
            </a:extLst>
          </p:cNvPr>
          <p:cNvCxnSpPr/>
          <p:nvPr/>
        </p:nvCxnSpPr>
        <p:spPr>
          <a:xfrm>
            <a:off x="4288945" y="4075405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Rectangle 4">
            <a:extLst>
              <a:ext uri="{FF2B5EF4-FFF2-40B4-BE49-F238E27FC236}">
                <a16:creationId xmlns:a16="http://schemas.microsoft.com/office/drawing/2014/main" id="{B9482C6D-919A-BA84-7498-DDF0E479428A}"/>
              </a:ext>
            </a:extLst>
          </p:cNvPr>
          <p:cNvSpPr/>
          <p:nvPr/>
        </p:nvSpPr>
        <p:spPr>
          <a:xfrm>
            <a:off x="1753201" y="3136612"/>
            <a:ext cx="734688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JPA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2F3961-2EA4-0EDD-A482-E17FC9045F32}"/>
              </a:ext>
            </a:extLst>
          </p:cNvPr>
          <p:cNvSpPr txBox="1"/>
          <p:nvPr/>
        </p:nvSpPr>
        <p:spPr>
          <a:xfrm>
            <a:off x="4007449" y="343968"/>
            <a:ext cx="4203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EntityBean Example </a:t>
            </a:r>
            <a:endParaRPr lang="LID4096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91A18D-D907-9854-9159-15F2528D043A}"/>
              </a:ext>
            </a:extLst>
          </p:cNvPr>
          <p:cNvSpPr txBox="1"/>
          <p:nvPr/>
        </p:nvSpPr>
        <p:spPr>
          <a:xfrm>
            <a:off x="4177192" y="993501"/>
            <a:ext cx="6419355" cy="26776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400" dirty="0">
                <a:solidFill>
                  <a:schemeClr val="tx2"/>
                </a:solidFill>
                <a:latin typeface="Calibri Light" panose="020F0302020204030204" pitchFamily="34" charset="0"/>
              </a:rPr>
              <a:t>	</a:t>
            </a:r>
            <a:r>
              <a:rPr lang="en-US" sz="1400" b="1" dirty="0">
                <a:solidFill>
                  <a:schemeClr val="accent3"/>
                </a:solidFill>
                <a:latin typeface="+mj-lt"/>
              </a:rPr>
              <a:t>@OneToMany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	public Collection&lt;City&gt; getCities(){ return cities; }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sz="1400" dirty="0">
              <a:solidFill>
                <a:schemeClr val="tx2"/>
              </a:solidFill>
              <a:latin typeface="+mj-lt"/>
            </a:endParaRP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	public void setCities(Collection&lt;City&gt; cities){ this. cities = cities; }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sz="1400" dirty="0">
              <a:solidFill>
                <a:schemeClr val="tx2"/>
              </a:solidFill>
              <a:latin typeface="+mj-lt"/>
            </a:endParaRP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	//business method to add a single city 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	public void addCity(City city) { 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		getCities().add(city) ; 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		city.setCountry(this);  //since it is a bidirectional relations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	}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}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sz="14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5030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72AA-A22C-DC68-FB63-4CEF56C31B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JPA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1B10856-6A95-9A37-9868-BEF7B8F47F31}"/>
              </a:ext>
            </a:extLst>
          </p:cNvPr>
          <p:cNvCxnSpPr/>
          <p:nvPr/>
        </p:nvCxnSpPr>
        <p:spPr>
          <a:xfrm>
            <a:off x="4086334" y="225228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56DD7C28-3620-B3FF-D5E0-333F464E78B1}"/>
              </a:ext>
            </a:extLst>
          </p:cNvPr>
          <p:cNvCxnSpPr/>
          <p:nvPr/>
        </p:nvCxnSpPr>
        <p:spPr>
          <a:xfrm>
            <a:off x="4451603" y="6084979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Rectangle 4">
            <a:extLst>
              <a:ext uri="{FF2B5EF4-FFF2-40B4-BE49-F238E27FC236}">
                <a16:creationId xmlns:a16="http://schemas.microsoft.com/office/drawing/2014/main" id="{B9482C6D-919A-BA84-7498-DDF0E479428A}"/>
              </a:ext>
            </a:extLst>
          </p:cNvPr>
          <p:cNvSpPr/>
          <p:nvPr/>
        </p:nvSpPr>
        <p:spPr>
          <a:xfrm>
            <a:off x="1753201" y="3136612"/>
            <a:ext cx="734688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JPA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2F3961-2EA4-0EDD-A482-E17FC9045F32}"/>
              </a:ext>
            </a:extLst>
          </p:cNvPr>
          <p:cNvSpPr txBox="1"/>
          <p:nvPr/>
        </p:nvSpPr>
        <p:spPr>
          <a:xfrm>
            <a:off x="4086334" y="1932489"/>
            <a:ext cx="4203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EntityBean PK</a:t>
            </a:r>
            <a:endParaRPr lang="LID4096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D6FF77-477C-D45D-B302-6BBC645E0145}"/>
              </a:ext>
            </a:extLst>
          </p:cNvPr>
          <p:cNvSpPr txBox="1"/>
          <p:nvPr/>
        </p:nvSpPr>
        <p:spPr>
          <a:xfrm>
            <a:off x="7981214" y="2301821"/>
            <a:ext cx="3813772" cy="16004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private int personID;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	</a:t>
            </a:r>
            <a:endParaRPr lang="en-US" sz="1400" dirty="0">
              <a:solidFill>
                <a:schemeClr val="accent3"/>
              </a:solidFill>
              <a:latin typeface="+mj-lt"/>
            </a:endParaRP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400" dirty="0">
                <a:solidFill>
                  <a:schemeClr val="accent3"/>
                </a:solidFill>
                <a:latin typeface="+mj-lt"/>
              </a:rPr>
              <a:t>	</a:t>
            </a:r>
            <a:r>
              <a:rPr lang="en-US" sz="1400" b="1" dirty="0">
                <a:solidFill>
                  <a:schemeClr val="accent3"/>
                </a:solidFill>
                <a:latin typeface="+mj-lt"/>
              </a:rPr>
              <a:t>@Id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400" b="1" dirty="0">
                <a:solidFill>
                  <a:schemeClr val="accent3"/>
                </a:solidFill>
                <a:latin typeface="+mj-lt"/>
              </a:rPr>
              <a:t>	@GeneratedValue(GenerationType.AUTO)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	public int getPersonID() { ….  }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sz="1400" dirty="0">
              <a:solidFill>
                <a:schemeClr val="tx2"/>
              </a:solidFill>
              <a:latin typeface="+mj-lt"/>
            </a:endParaRP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	public void setPersonID( int personID ) {  …  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08BA6B-0966-067C-C37D-42C14464D828}"/>
              </a:ext>
            </a:extLst>
          </p:cNvPr>
          <p:cNvSpPr txBox="1"/>
          <p:nvPr/>
        </p:nvSpPr>
        <p:spPr>
          <a:xfrm>
            <a:off x="4086333" y="2709056"/>
            <a:ext cx="7773707" cy="2981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Entity beans must have a PK</a:t>
            </a:r>
          </a:p>
          <a:p>
            <a:pPr marL="285750" indent="-285750" algn="l" rtl="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 algn="l" rtl="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Simple PK:</a:t>
            </a:r>
          </a:p>
          <a:p>
            <a:pPr marL="285750" indent="-285750" algn="l" rtl="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742950" lvl="1" indent="-285750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+mj-lt"/>
              </a:rPr>
              <a:t>Is one of the persistent fields</a:t>
            </a:r>
          </a:p>
          <a:p>
            <a:pPr marL="742950" lvl="1" indent="-285750">
              <a:lnSpc>
                <a:spcPct val="80000"/>
              </a:lnSpc>
              <a:buFont typeface="Courier New" panose="02070309020205020404" pitchFamily="49" charset="0"/>
              <a:buChar char="o"/>
            </a:pPr>
            <a:endParaRPr lang="en-US" dirty="0">
              <a:latin typeface="+mj-lt"/>
            </a:endParaRPr>
          </a:p>
          <a:p>
            <a:pPr marL="742950" lvl="1" indent="-285750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+mj-lt"/>
              </a:rPr>
              <a:t>Annotated with </a:t>
            </a:r>
            <a:r>
              <a:rPr lang="en-US" i="1" dirty="0">
                <a:latin typeface="+mj-lt"/>
              </a:rPr>
              <a:t>@Id</a:t>
            </a:r>
          </a:p>
          <a:p>
            <a:pPr marL="742950" lvl="1" indent="-285750">
              <a:lnSpc>
                <a:spcPct val="80000"/>
              </a:lnSpc>
              <a:buFont typeface="Courier New" panose="02070309020205020404" pitchFamily="49" charset="0"/>
              <a:buChar char="o"/>
            </a:pPr>
            <a:endParaRPr lang="en-US" i="1" dirty="0">
              <a:latin typeface="+mj-lt"/>
            </a:endParaRPr>
          </a:p>
          <a:p>
            <a:pPr marL="742950" lvl="1" indent="-285750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+mj-lt"/>
              </a:rPr>
              <a:t>Can be automatically generated when annotated</a:t>
            </a:r>
            <a:r>
              <a:rPr lang="en-US" i="1" dirty="0">
                <a:latin typeface="+mj-lt"/>
              </a:rPr>
              <a:t> </a:t>
            </a:r>
            <a:r>
              <a:rPr lang="en-US" b="1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@GeneratedValue</a:t>
            </a:r>
          </a:p>
          <a:p>
            <a:pPr marL="742950" lvl="1" indent="-285750">
              <a:lnSpc>
                <a:spcPct val="80000"/>
              </a:lnSpc>
              <a:buFont typeface="Courier New" panose="02070309020205020404" pitchFamily="49" charset="0"/>
              <a:buChar char="o"/>
            </a:pPr>
            <a:endParaRPr lang="en-US" b="1" i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i="1" dirty="0">
                <a:latin typeface="+mj-lt"/>
              </a:rPr>
              <a:t>strategy </a:t>
            </a:r>
            <a:r>
              <a:rPr lang="en-US" dirty="0">
                <a:latin typeface="+mj-lt"/>
              </a:rPr>
              <a:t>attribute may specify any of the supported generation types </a:t>
            </a: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i="1" dirty="0">
              <a:latin typeface="+mj-lt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i="1" dirty="0">
                <a:latin typeface="+mj-lt"/>
              </a:rPr>
              <a:t>GenerationType </a:t>
            </a:r>
            <a:r>
              <a:rPr lang="en-US" dirty="0">
                <a:latin typeface="+mj-lt"/>
              </a:rPr>
              <a:t>enum supports:</a:t>
            </a:r>
            <a:r>
              <a:rPr lang="en-US" i="1" dirty="0">
                <a:latin typeface="+mj-lt"/>
              </a:rPr>
              <a:t> </a:t>
            </a:r>
            <a:r>
              <a:rPr lang="en-US" i="1" dirty="0">
                <a:solidFill>
                  <a:schemeClr val="accent1"/>
                </a:solidFill>
                <a:latin typeface="+mj-lt"/>
              </a:rPr>
              <a:t>TABLE</a:t>
            </a:r>
            <a:r>
              <a:rPr lang="en-US" i="1" dirty="0">
                <a:latin typeface="+mj-lt"/>
              </a:rPr>
              <a:t>, </a:t>
            </a:r>
            <a:r>
              <a:rPr lang="en-US" i="1" dirty="0">
                <a:solidFill>
                  <a:schemeClr val="accent1"/>
                </a:solidFill>
                <a:latin typeface="+mj-lt"/>
              </a:rPr>
              <a:t>SEQUENCE</a:t>
            </a:r>
            <a:r>
              <a:rPr lang="en-US" i="1" dirty="0">
                <a:latin typeface="+mj-lt"/>
              </a:rPr>
              <a:t>, </a:t>
            </a:r>
            <a:r>
              <a:rPr lang="en-US" i="1" dirty="0">
                <a:solidFill>
                  <a:schemeClr val="accent1"/>
                </a:solidFill>
                <a:latin typeface="+mj-lt"/>
              </a:rPr>
              <a:t>IDENTITY</a:t>
            </a:r>
            <a:r>
              <a:rPr lang="en-US" i="1" dirty="0">
                <a:latin typeface="+mj-lt"/>
              </a:rPr>
              <a:t>, </a:t>
            </a:r>
            <a:r>
              <a:rPr lang="en-US" i="1" dirty="0">
                <a:solidFill>
                  <a:schemeClr val="accent1"/>
                </a:solidFill>
                <a:latin typeface="+mj-lt"/>
              </a:rPr>
              <a:t>AUTO</a:t>
            </a:r>
          </a:p>
        </p:txBody>
      </p:sp>
    </p:spTree>
    <p:extLst>
      <p:ext uri="{BB962C8B-B14F-4D97-AF65-F5344CB8AC3E}">
        <p14:creationId xmlns:p14="http://schemas.microsoft.com/office/powerpoint/2010/main" val="2250920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72AA-A22C-DC68-FB63-4CEF56C31B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JPA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1B10856-6A95-9A37-9868-BEF7B8F47F31}"/>
              </a:ext>
            </a:extLst>
          </p:cNvPr>
          <p:cNvCxnSpPr/>
          <p:nvPr/>
        </p:nvCxnSpPr>
        <p:spPr>
          <a:xfrm>
            <a:off x="4147294" y="1423681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56DD7C28-3620-B3FF-D5E0-333F464E78B1}"/>
              </a:ext>
            </a:extLst>
          </p:cNvPr>
          <p:cNvCxnSpPr/>
          <p:nvPr/>
        </p:nvCxnSpPr>
        <p:spPr>
          <a:xfrm>
            <a:off x="4617065" y="6703288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Rectangle 4">
            <a:extLst>
              <a:ext uri="{FF2B5EF4-FFF2-40B4-BE49-F238E27FC236}">
                <a16:creationId xmlns:a16="http://schemas.microsoft.com/office/drawing/2014/main" id="{B9482C6D-919A-BA84-7498-DDF0E479428A}"/>
              </a:ext>
            </a:extLst>
          </p:cNvPr>
          <p:cNvSpPr/>
          <p:nvPr/>
        </p:nvSpPr>
        <p:spPr>
          <a:xfrm>
            <a:off x="1753201" y="3136612"/>
            <a:ext cx="734688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JPA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2F3961-2EA4-0EDD-A482-E17FC9045F32}"/>
              </a:ext>
            </a:extLst>
          </p:cNvPr>
          <p:cNvSpPr txBox="1"/>
          <p:nvPr/>
        </p:nvSpPr>
        <p:spPr>
          <a:xfrm>
            <a:off x="4086334" y="1091610"/>
            <a:ext cx="4203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EntityBean PK</a:t>
            </a:r>
            <a:endParaRPr lang="LID4096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3CD4F6-3A73-A05D-FEAD-94D1CCC8E650}"/>
              </a:ext>
            </a:extLst>
          </p:cNvPr>
          <p:cNvSpPr txBox="1"/>
          <p:nvPr/>
        </p:nvSpPr>
        <p:spPr>
          <a:xfrm>
            <a:off x="4147294" y="1524328"/>
            <a:ext cx="8184551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GenerationType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is an enumeration in Java Persistence API (JPA) that defines different strategies for generating primary key values.</a:t>
            </a:r>
            <a:endParaRPr kumimoji="0" lang="en-US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LID4096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The four types of GenerationType are:</a:t>
            </a:r>
            <a:endParaRPr kumimoji="0" lang="en-US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j-lt"/>
              </a:rPr>
              <a:t>AUTO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The default strategy.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JPA decides the generation strategy based on the database dialect.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It may use IDENTITY, SEQUENCE, or TABLE strategies.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j-lt"/>
              </a:rPr>
              <a:t>IDENTITY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Uses an auto-incremented database column to generate unique identifiers.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Each new record gets the next value from the database identity column.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j-lt"/>
              </a:rPr>
              <a:t>SEQUENCE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Utilizes a database sequence object to generate unique identifiers.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JPA uses @SequenceGenerator to define the sequence name and allocation size.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j-lt"/>
              </a:rPr>
              <a:t>TABLE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Uses a special table to generate primary key values.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Can be used when the database does not support IDENTITY or SEQUENCE.</a:t>
            </a:r>
          </a:p>
        </p:txBody>
      </p:sp>
    </p:spTree>
    <p:extLst>
      <p:ext uri="{BB962C8B-B14F-4D97-AF65-F5344CB8AC3E}">
        <p14:creationId xmlns:p14="http://schemas.microsoft.com/office/powerpoint/2010/main" val="3431049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72AA-A22C-DC68-FB63-4CEF56C31B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JPA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1B10856-6A95-9A37-9868-BEF7B8F47F31}"/>
              </a:ext>
            </a:extLst>
          </p:cNvPr>
          <p:cNvCxnSpPr/>
          <p:nvPr/>
        </p:nvCxnSpPr>
        <p:spPr>
          <a:xfrm>
            <a:off x="4086334" y="225228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56DD7C28-3620-B3FF-D5E0-333F464E78B1}"/>
              </a:ext>
            </a:extLst>
          </p:cNvPr>
          <p:cNvCxnSpPr/>
          <p:nvPr/>
        </p:nvCxnSpPr>
        <p:spPr>
          <a:xfrm>
            <a:off x="4057727" y="6284154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Rectangle 4">
            <a:extLst>
              <a:ext uri="{FF2B5EF4-FFF2-40B4-BE49-F238E27FC236}">
                <a16:creationId xmlns:a16="http://schemas.microsoft.com/office/drawing/2014/main" id="{B9482C6D-919A-BA84-7498-DDF0E479428A}"/>
              </a:ext>
            </a:extLst>
          </p:cNvPr>
          <p:cNvSpPr/>
          <p:nvPr/>
        </p:nvSpPr>
        <p:spPr>
          <a:xfrm>
            <a:off x="1753201" y="3136612"/>
            <a:ext cx="734688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JPA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2F3961-2EA4-0EDD-A482-E17FC9045F32}"/>
              </a:ext>
            </a:extLst>
          </p:cNvPr>
          <p:cNvSpPr txBox="1"/>
          <p:nvPr/>
        </p:nvSpPr>
        <p:spPr>
          <a:xfrm>
            <a:off x="4086334" y="1932489"/>
            <a:ext cx="4203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Compose EntityBean PK</a:t>
            </a:r>
            <a:endParaRPr lang="LID4096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05E967-366C-2CBA-947D-9B27E8DF564B}"/>
              </a:ext>
            </a:extLst>
          </p:cNvPr>
          <p:cNvSpPr txBox="1"/>
          <p:nvPr/>
        </p:nvSpPr>
        <p:spPr>
          <a:xfrm>
            <a:off x="3814374" y="2424082"/>
            <a:ext cx="8262949" cy="36464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eaLnBrk="1" hangingPunct="1">
              <a:lnSpc>
                <a:spcPct val="80000"/>
              </a:lnSpc>
            </a:pPr>
            <a:endParaRPr lang="en-US" dirty="0">
              <a:latin typeface="+mj-lt"/>
            </a:endParaRPr>
          </a:p>
          <a:p>
            <a:pPr marL="285750" indent="-285750">
              <a:lnSpc>
                <a:spcPct val="80000"/>
              </a:lnSpc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+mj-lt"/>
              </a:rPr>
              <a:t>When PK is more than one column a PK class should be composed</a:t>
            </a:r>
          </a:p>
          <a:p>
            <a:pPr marL="742950" lvl="1" indent="-285750" algn="l" rtl="0" eaLnBrk="1" hangingPunct="1">
              <a:lnSpc>
                <a:spcPct val="80000"/>
              </a:lnSpc>
              <a:buClr>
                <a:schemeClr val="tx2"/>
              </a:buClr>
              <a:buFont typeface="Courier New" panose="02070309020205020404" pitchFamily="49" charset="0"/>
              <a:buChar char="o"/>
            </a:pPr>
            <a:endParaRPr lang="en-US" dirty="0">
              <a:latin typeface="+mj-lt"/>
            </a:endParaRPr>
          </a:p>
          <a:p>
            <a:pPr marL="285750" indent="-285750">
              <a:lnSpc>
                <a:spcPct val="80000"/>
              </a:lnSpc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+mj-lt"/>
              </a:rPr>
              <a:t>Must be  public </a:t>
            </a:r>
            <a:r>
              <a:rPr lang="en-US" i="1" dirty="0">
                <a:latin typeface="+mj-lt"/>
              </a:rPr>
              <a:t>Serializable</a:t>
            </a:r>
            <a:r>
              <a:rPr lang="en-US" dirty="0">
                <a:latin typeface="+mj-lt"/>
              </a:rPr>
              <a:t> object</a:t>
            </a:r>
          </a:p>
          <a:p>
            <a:pPr marL="285750" indent="-285750">
              <a:lnSpc>
                <a:spcPct val="80000"/>
              </a:lnSpc>
              <a:buClr>
                <a:schemeClr val="tx2"/>
              </a:buClr>
              <a:buFont typeface="Courier New" panose="02070309020205020404" pitchFamily="49" charset="0"/>
              <a:buChar char="o"/>
            </a:pPr>
            <a:endParaRPr lang="en-US" dirty="0">
              <a:latin typeface="+mj-lt"/>
            </a:endParaRPr>
          </a:p>
          <a:p>
            <a:pPr marL="285750" indent="-285750">
              <a:lnSpc>
                <a:spcPct val="80000"/>
              </a:lnSpc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+mj-lt"/>
              </a:rPr>
              <a:t>Must have no-argument constructor</a:t>
            </a:r>
          </a:p>
          <a:p>
            <a:pPr marL="285750" indent="-285750">
              <a:lnSpc>
                <a:spcPct val="80000"/>
              </a:lnSpc>
              <a:buClr>
                <a:schemeClr val="tx2"/>
              </a:buClr>
              <a:buFont typeface="Courier New" panose="02070309020205020404" pitchFamily="49" charset="0"/>
              <a:buChar char="o"/>
            </a:pPr>
            <a:endParaRPr lang="en-US" dirty="0">
              <a:latin typeface="+mj-lt"/>
            </a:endParaRPr>
          </a:p>
          <a:p>
            <a:pPr marL="285750" indent="-285750">
              <a:lnSpc>
                <a:spcPct val="80000"/>
              </a:lnSpc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+mj-lt"/>
              </a:rPr>
              <a:t>May be properties-based  (use public accessor methods)</a:t>
            </a:r>
          </a:p>
          <a:p>
            <a:pPr marL="285750" indent="-285750">
              <a:lnSpc>
                <a:spcPct val="80000"/>
              </a:lnSpc>
              <a:buClr>
                <a:schemeClr val="tx2"/>
              </a:buClr>
              <a:buFont typeface="Courier New" panose="02070309020205020404" pitchFamily="49" charset="0"/>
              <a:buChar char="o"/>
            </a:pPr>
            <a:endParaRPr lang="en-US" dirty="0">
              <a:latin typeface="+mj-lt"/>
            </a:endParaRPr>
          </a:p>
          <a:p>
            <a:pPr marL="285750" indent="-285750">
              <a:lnSpc>
                <a:spcPct val="80000"/>
              </a:lnSpc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+mj-lt"/>
              </a:rPr>
              <a:t>Must override </a:t>
            </a:r>
            <a:r>
              <a:rPr lang="en-US" i="1" dirty="0">
                <a:latin typeface="+mj-lt"/>
              </a:rPr>
              <a:t>equals() &amp; hashcode()</a:t>
            </a:r>
            <a:r>
              <a:rPr lang="en-US" dirty="0">
                <a:latin typeface="+mj-lt"/>
              </a:rPr>
              <a:t> to become logically comparable</a:t>
            </a:r>
          </a:p>
          <a:p>
            <a:pPr>
              <a:lnSpc>
                <a:spcPct val="80000"/>
              </a:lnSpc>
              <a:buClr>
                <a:schemeClr val="tx2"/>
              </a:buClr>
            </a:pPr>
            <a:r>
              <a:rPr lang="en-US" dirty="0">
                <a:latin typeface="+mj-lt"/>
              </a:rPr>
              <a:t> </a:t>
            </a:r>
          </a:p>
          <a:p>
            <a:pPr marL="285750" indent="-285750">
              <a:lnSpc>
                <a:spcPct val="80000"/>
              </a:lnSpc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+mj-lt"/>
              </a:rPr>
              <a:t>Fields and properties must have the same name &amp; type as in the Entity bean class</a:t>
            </a:r>
          </a:p>
          <a:p>
            <a:pPr marL="285750" indent="-285750">
              <a:lnSpc>
                <a:spcPct val="80000"/>
              </a:lnSpc>
              <a:buClr>
                <a:schemeClr val="tx2"/>
              </a:buClr>
              <a:buFont typeface="Courier New" panose="02070309020205020404" pitchFamily="49" charset="0"/>
              <a:buChar char="o"/>
            </a:pPr>
            <a:endParaRPr lang="en-US" dirty="0">
              <a:latin typeface="+mj-lt"/>
            </a:endParaRPr>
          </a:p>
          <a:p>
            <a:pPr marL="285750" indent="-285750">
              <a:lnSpc>
                <a:spcPct val="80000"/>
              </a:lnSpc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+mj-lt"/>
              </a:rPr>
              <a:t>Cannot be automatically generated</a:t>
            </a:r>
          </a:p>
          <a:p>
            <a:pPr marL="285750" indent="-285750">
              <a:lnSpc>
                <a:spcPct val="80000"/>
              </a:lnSpc>
              <a:buClr>
                <a:schemeClr val="tx2"/>
              </a:buClr>
              <a:buFont typeface="Courier New" panose="02070309020205020404" pitchFamily="49" charset="0"/>
              <a:buChar char="o"/>
            </a:pPr>
            <a:endParaRPr lang="en-US" dirty="0">
              <a:latin typeface="+mj-lt"/>
            </a:endParaRPr>
          </a:p>
          <a:p>
            <a:pPr marL="285750" indent="-285750">
              <a:lnSpc>
                <a:spcPct val="80000"/>
              </a:lnSpc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+mj-lt"/>
              </a:rPr>
              <a:t>Use </a:t>
            </a:r>
            <a:r>
              <a:rPr lang="en-US" i="1" dirty="0">
                <a:solidFill>
                  <a:schemeClr val="accent1"/>
                </a:solidFill>
                <a:latin typeface="+mj-lt"/>
              </a:rPr>
              <a:t>@EmbeddedId</a:t>
            </a:r>
            <a:r>
              <a:rPr lang="en-US" dirty="0">
                <a:latin typeface="+mj-lt"/>
              </a:rPr>
              <a:t> &amp; </a:t>
            </a:r>
            <a:r>
              <a:rPr lang="en-US" i="1" dirty="0">
                <a:solidFill>
                  <a:schemeClr val="accent1"/>
                </a:solidFill>
                <a:latin typeface="+mj-lt"/>
              </a:rPr>
              <a:t>@Embeddable</a:t>
            </a:r>
            <a:r>
              <a:rPr lang="en-US" i="1" dirty="0">
                <a:latin typeface="+mj-lt"/>
              </a:rPr>
              <a:t>  - for PK classes that are part of the beans state</a:t>
            </a:r>
          </a:p>
        </p:txBody>
      </p:sp>
    </p:spTree>
    <p:extLst>
      <p:ext uri="{BB962C8B-B14F-4D97-AF65-F5344CB8AC3E}">
        <p14:creationId xmlns:p14="http://schemas.microsoft.com/office/powerpoint/2010/main" val="2068451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72AA-A22C-DC68-FB63-4CEF56C31B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JPA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1B10856-6A95-9A37-9868-BEF7B8F47F31}"/>
              </a:ext>
            </a:extLst>
          </p:cNvPr>
          <p:cNvCxnSpPr/>
          <p:nvPr/>
        </p:nvCxnSpPr>
        <p:spPr>
          <a:xfrm>
            <a:off x="4115268" y="646395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56DD7C28-3620-B3FF-D5E0-333F464E78B1}"/>
              </a:ext>
            </a:extLst>
          </p:cNvPr>
          <p:cNvCxnSpPr/>
          <p:nvPr/>
        </p:nvCxnSpPr>
        <p:spPr>
          <a:xfrm>
            <a:off x="4211635" y="6504157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Rectangle 4">
            <a:extLst>
              <a:ext uri="{FF2B5EF4-FFF2-40B4-BE49-F238E27FC236}">
                <a16:creationId xmlns:a16="http://schemas.microsoft.com/office/drawing/2014/main" id="{B9482C6D-919A-BA84-7498-DDF0E479428A}"/>
              </a:ext>
            </a:extLst>
          </p:cNvPr>
          <p:cNvSpPr/>
          <p:nvPr/>
        </p:nvSpPr>
        <p:spPr>
          <a:xfrm>
            <a:off x="1753201" y="3136612"/>
            <a:ext cx="734688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JPA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2F3961-2EA4-0EDD-A482-E17FC9045F32}"/>
              </a:ext>
            </a:extLst>
          </p:cNvPr>
          <p:cNvSpPr txBox="1"/>
          <p:nvPr/>
        </p:nvSpPr>
        <p:spPr>
          <a:xfrm>
            <a:off x="4115268" y="229997"/>
            <a:ext cx="4203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Compose EntityBean PK</a:t>
            </a:r>
            <a:endParaRPr lang="LID4096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24FC56-DA6A-CDD6-B0A8-805A5A59937C}"/>
              </a:ext>
            </a:extLst>
          </p:cNvPr>
          <p:cNvSpPr txBox="1"/>
          <p:nvPr/>
        </p:nvSpPr>
        <p:spPr>
          <a:xfrm>
            <a:off x="4451672" y="659010"/>
            <a:ext cx="6097508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400" b="1" dirty="0">
                <a:solidFill>
                  <a:srgbClr val="C00000"/>
                </a:solidFill>
                <a:latin typeface="+mj-lt"/>
              </a:rPr>
              <a:t>@Embeddable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public class CityPK implements </a:t>
            </a:r>
            <a:r>
              <a:rPr lang="en-US" sz="1400" dirty="0">
                <a:solidFill>
                  <a:schemeClr val="accent5"/>
                </a:solidFill>
                <a:latin typeface="+mj-lt"/>
              </a:rPr>
              <a:t>Serializable</a:t>
            </a:r>
            <a:r>
              <a:rPr lang="en-US" sz="1400" dirty="0">
                <a:solidFill>
                  <a:schemeClr val="tx2"/>
                </a:solidFill>
                <a:latin typeface="+mj-lt"/>
              </a:rPr>
              <a:t>{</a:t>
            </a:r>
          </a:p>
          <a:p>
            <a:pPr marL="800100" lvl="1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private String name;</a:t>
            </a:r>
          </a:p>
          <a:p>
            <a:pPr marL="800100" lvl="1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private int code;</a:t>
            </a:r>
          </a:p>
          <a:p>
            <a:pPr marL="800100" lvl="1" indent="-342900" algn="l" rtl="0">
              <a:buClr>
                <a:schemeClr val="tx1"/>
              </a:buClr>
              <a:buSzPct val="70000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public CityPK() {}</a:t>
            </a:r>
          </a:p>
          <a:p>
            <a:pPr marL="800100" lvl="1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public CityPK (String name, int code){</a:t>
            </a:r>
          </a:p>
          <a:p>
            <a:pPr marL="800100" lvl="1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	this.name=name;</a:t>
            </a:r>
          </a:p>
          <a:p>
            <a:pPr marL="800100" lvl="1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	this.code=code;</a:t>
            </a:r>
          </a:p>
          <a:p>
            <a:pPr marL="800100" lvl="1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}</a:t>
            </a:r>
          </a:p>
          <a:p>
            <a:pPr marL="800100" lvl="1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public int hashCode () {</a:t>
            </a:r>
          </a:p>
          <a:p>
            <a:pPr marL="800100" lvl="1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	     return name.hashCode()+code;</a:t>
            </a:r>
          </a:p>
          <a:p>
            <a:pPr marL="800100" lvl="1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}</a:t>
            </a:r>
          </a:p>
          <a:p>
            <a:pPr marL="800100" lvl="1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public boolean equals (Object o) {</a:t>
            </a:r>
          </a:p>
          <a:p>
            <a:pPr marL="800100" lvl="1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	    if (o instanceof CityPK)		</a:t>
            </a:r>
          </a:p>
          <a:p>
            <a:pPr marL="800100" lvl="1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	       if (((CityPK)o).name.equals(this.name) &amp;&amp; ((CityPK)o).code==this.code)</a:t>
            </a:r>
          </a:p>
          <a:p>
            <a:pPr marL="800100" lvl="1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	           return true;</a:t>
            </a:r>
          </a:p>
          <a:p>
            <a:pPr marL="800100" lvl="1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	    return false;</a:t>
            </a:r>
          </a:p>
          <a:p>
            <a:pPr marL="800100" lvl="1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}</a:t>
            </a:r>
          </a:p>
          <a:p>
            <a:pPr marL="800100" lvl="1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400" b="1" dirty="0">
                <a:solidFill>
                  <a:srgbClr val="C00000"/>
                </a:solidFill>
                <a:latin typeface="+mj-lt"/>
              </a:rPr>
              <a:t>@Column(name=“CITY_NAME”)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	  public  String getName(){ return name; }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	  public void setName(String name){ this.name=name;}   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	 </a:t>
            </a:r>
            <a:r>
              <a:rPr lang="en-US" sz="1400" b="1" dirty="0">
                <a:solidFill>
                  <a:srgbClr val="C00000"/>
                </a:solidFill>
                <a:latin typeface="+mj-lt"/>
              </a:rPr>
              <a:t>@Column(name=“CITY_CODE”) 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	  public  int getCode(){ return code; }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	  public void setCode(int code){ this.code=code;}    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}</a:t>
            </a:r>
          </a:p>
        </p:txBody>
      </p:sp>
      <p:sp>
        <p:nvSpPr>
          <p:cNvPr id="11" name="AutoShape 22"/>
          <p:cNvSpPr>
            <a:spLocks noChangeArrowheads="1"/>
          </p:cNvSpPr>
          <p:nvPr/>
        </p:nvSpPr>
        <p:spPr bwMode="auto">
          <a:xfrm>
            <a:off x="8652849" y="888651"/>
            <a:ext cx="3048000" cy="18288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eaLnBrk="0" hangingPunct="0">
              <a:defRPr/>
            </a:pPr>
            <a:r>
              <a:rPr lang="en-US" sz="1200" dirty="0">
                <a:solidFill>
                  <a:schemeClr val="tx2"/>
                </a:solidFill>
                <a:latin typeface="Calibri Light" panose="020F0302020204030204" pitchFamily="34" charset="0"/>
                <a:cs typeface="+mn-cs"/>
              </a:rPr>
              <a:t>In this case – the PK is not part of the</a:t>
            </a:r>
          </a:p>
          <a:p>
            <a:pPr algn="l" rtl="0" eaLnBrk="0" hangingPunct="0">
              <a:defRPr/>
            </a:pPr>
            <a:r>
              <a:rPr lang="en-US" sz="1200" dirty="0">
                <a:solidFill>
                  <a:schemeClr val="tx2"/>
                </a:solidFill>
                <a:latin typeface="Calibri Light" panose="020F0302020204030204" pitchFamily="34" charset="0"/>
                <a:cs typeface="+mn-cs"/>
              </a:rPr>
              <a:t>state of the Entity bean – it is used </a:t>
            </a:r>
          </a:p>
          <a:p>
            <a:pPr algn="l" rtl="0" eaLnBrk="0" hangingPunct="0">
              <a:defRPr/>
            </a:pPr>
            <a:r>
              <a:rPr lang="en-US" sz="1200" dirty="0">
                <a:solidFill>
                  <a:schemeClr val="tx2"/>
                </a:solidFill>
                <a:latin typeface="Calibri Light" panose="020F0302020204030204" pitchFamily="34" charset="0"/>
                <a:cs typeface="+mn-cs"/>
              </a:rPr>
              <a:t>internally.</a:t>
            </a:r>
          </a:p>
          <a:p>
            <a:pPr algn="l" rtl="0" eaLnBrk="0" hangingPunct="0">
              <a:defRPr/>
            </a:pPr>
            <a:r>
              <a:rPr lang="en-US" sz="1200" dirty="0">
                <a:solidFill>
                  <a:schemeClr val="tx2"/>
                </a:solidFill>
                <a:latin typeface="Calibri Light" panose="020F0302020204030204" pitchFamily="34" charset="0"/>
                <a:cs typeface="+mn-cs"/>
              </a:rPr>
              <a:t>requirements:</a:t>
            </a:r>
          </a:p>
          <a:p>
            <a:pPr algn="l" rtl="0" eaLnBrk="0" hangingPunct="0">
              <a:buFont typeface="Arial" pitchFamily="34" charset="0"/>
              <a:buChar char="•"/>
              <a:defRPr/>
            </a:pPr>
            <a:r>
              <a:rPr lang="en-US" sz="1200" dirty="0">
                <a:solidFill>
                  <a:schemeClr val="tx2"/>
                </a:solidFill>
                <a:latin typeface="Calibri Light" panose="020F0302020204030204" pitchFamily="34" charset="0"/>
                <a:cs typeface="+mn-cs"/>
              </a:rPr>
              <a:t> class is annotated as embeddable</a:t>
            </a:r>
          </a:p>
          <a:p>
            <a:pPr algn="l" rtl="0" eaLnBrk="0" hangingPunct="0">
              <a:buFont typeface="Arial" pitchFamily="34" charset="0"/>
              <a:buChar char="•"/>
              <a:defRPr/>
            </a:pPr>
            <a:r>
              <a:rPr lang="en-US" sz="1200" dirty="0">
                <a:solidFill>
                  <a:schemeClr val="tx2"/>
                </a:solidFill>
                <a:latin typeface="Calibri Light" panose="020F0302020204030204" pitchFamily="34" charset="0"/>
                <a:cs typeface="+mn-cs"/>
              </a:rPr>
              <a:t> implements Serializable</a:t>
            </a:r>
          </a:p>
          <a:p>
            <a:pPr algn="l" rtl="0" eaLnBrk="0" hangingPunct="0">
              <a:buFont typeface="Arial" pitchFamily="34" charset="0"/>
              <a:buChar char="•"/>
              <a:defRPr/>
            </a:pPr>
            <a:r>
              <a:rPr lang="en-US" sz="1200" dirty="0">
                <a:solidFill>
                  <a:schemeClr val="tx2"/>
                </a:solidFill>
                <a:latin typeface="Calibri Light" panose="020F0302020204030204" pitchFamily="34" charset="0"/>
                <a:cs typeface="+mn-cs"/>
              </a:rPr>
              <a:t> overrides hashCode() &amp; equals()</a:t>
            </a:r>
          </a:p>
          <a:p>
            <a:pPr algn="l" rtl="0" eaLnBrk="0" hangingPunct="0">
              <a:buFont typeface="Arial" pitchFamily="34" charset="0"/>
              <a:buChar char="•"/>
              <a:defRPr/>
            </a:pPr>
            <a:r>
              <a:rPr lang="en-US" sz="1200" dirty="0">
                <a:solidFill>
                  <a:schemeClr val="tx2"/>
                </a:solidFill>
                <a:latin typeface="Calibri Light" panose="020F0302020204030204" pitchFamily="34" charset="0"/>
                <a:cs typeface="+mn-cs"/>
              </a:rPr>
              <a:t> data members are actual CMP fields</a:t>
            </a:r>
          </a:p>
          <a:p>
            <a:pPr algn="l" rtl="0" eaLnBrk="0" hangingPunct="0">
              <a:buFont typeface="Arial" pitchFamily="34" charset="0"/>
              <a:buChar char="•"/>
              <a:defRPr/>
            </a:pPr>
            <a:r>
              <a:rPr lang="en-US" sz="1200" dirty="0">
                <a:solidFill>
                  <a:schemeClr val="tx2"/>
                </a:solidFill>
                <a:latin typeface="Calibri Light" panose="020F0302020204030204" pitchFamily="34" charset="0"/>
                <a:cs typeface="+mn-cs"/>
              </a:rPr>
              <a:t> denoted getters &amp; setters</a:t>
            </a:r>
          </a:p>
        </p:txBody>
      </p:sp>
    </p:spTree>
    <p:extLst>
      <p:ext uri="{BB962C8B-B14F-4D97-AF65-F5344CB8AC3E}">
        <p14:creationId xmlns:p14="http://schemas.microsoft.com/office/powerpoint/2010/main" val="4014495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72AA-A22C-DC68-FB63-4CEF56C31B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JPA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1B10856-6A95-9A37-9868-BEF7B8F47F31}"/>
              </a:ext>
            </a:extLst>
          </p:cNvPr>
          <p:cNvCxnSpPr/>
          <p:nvPr/>
        </p:nvCxnSpPr>
        <p:spPr>
          <a:xfrm>
            <a:off x="4007449" y="230318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56DD7C28-3620-B3FF-D5E0-333F464E78B1}"/>
              </a:ext>
            </a:extLst>
          </p:cNvPr>
          <p:cNvCxnSpPr/>
          <p:nvPr/>
        </p:nvCxnSpPr>
        <p:spPr>
          <a:xfrm>
            <a:off x="4211635" y="6504157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Rectangle 4">
            <a:extLst>
              <a:ext uri="{FF2B5EF4-FFF2-40B4-BE49-F238E27FC236}">
                <a16:creationId xmlns:a16="http://schemas.microsoft.com/office/drawing/2014/main" id="{B9482C6D-919A-BA84-7498-DDF0E479428A}"/>
              </a:ext>
            </a:extLst>
          </p:cNvPr>
          <p:cNvSpPr/>
          <p:nvPr/>
        </p:nvSpPr>
        <p:spPr>
          <a:xfrm>
            <a:off x="1753201" y="3136612"/>
            <a:ext cx="734688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JPA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2F3961-2EA4-0EDD-A482-E17FC9045F32}"/>
              </a:ext>
            </a:extLst>
          </p:cNvPr>
          <p:cNvSpPr txBox="1"/>
          <p:nvPr/>
        </p:nvSpPr>
        <p:spPr>
          <a:xfrm>
            <a:off x="4007449" y="1861118"/>
            <a:ext cx="4203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Compose EntityBean PK</a:t>
            </a:r>
            <a:endParaRPr lang="LID4096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1C20B0-CA01-4CAE-F108-40F3E5F3B0C5}"/>
              </a:ext>
            </a:extLst>
          </p:cNvPr>
          <p:cNvSpPr txBox="1"/>
          <p:nvPr/>
        </p:nvSpPr>
        <p:spPr>
          <a:xfrm>
            <a:off x="4211635" y="2561223"/>
            <a:ext cx="609750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400" b="1" dirty="0">
                <a:solidFill>
                  <a:schemeClr val="accent3"/>
                </a:solidFill>
                <a:latin typeface="+mj-lt"/>
              </a:rPr>
              <a:t>@Entity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400" b="1" dirty="0">
                <a:solidFill>
                  <a:schemeClr val="accent3"/>
                </a:solidFill>
                <a:latin typeface="+mj-lt"/>
              </a:rPr>
              <a:t>@Table(name=“CITIES”)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public class City implements </a:t>
            </a:r>
            <a:r>
              <a:rPr lang="en-US" sz="1400" b="1" dirty="0">
                <a:solidFill>
                  <a:srgbClr val="C00000"/>
                </a:solidFill>
                <a:latin typeface="+mj-lt"/>
              </a:rPr>
              <a:t>Serializable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sz="1400" dirty="0">
              <a:solidFill>
                <a:schemeClr val="tx2"/>
              </a:solidFill>
              <a:latin typeface="+mj-lt"/>
            </a:endParaRP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	</a:t>
            </a:r>
            <a:r>
              <a:rPr lang="en-US" sz="1400" b="1" dirty="0">
                <a:solidFill>
                  <a:schemeClr val="tx2"/>
                </a:solidFill>
                <a:latin typeface="+mj-lt"/>
              </a:rPr>
              <a:t>private CityPK pk;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400" b="1" dirty="0">
                <a:solidFill>
                  <a:schemeClr val="tx2"/>
                </a:solidFill>
                <a:latin typeface="+mj-lt"/>
              </a:rPr>
              <a:t>	</a:t>
            </a:r>
            <a:r>
              <a:rPr lang="en-US" sz="1400" dirty="0">
                <a:solidFill>
                  <a:schemeClr val="tx2"/>
                </a:solidFill>
                <a:latin typeface="+mj-lt"/>
              </a:rPr>
              <a:t>private Country country;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	…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sz="1400" dirty="0">
              <a:solidFill>
                <a:schemeClr val="tx2"/>
              </a:solidFill>
              <a:latin typeface="+mj-lt"/>
            </a:endParaRP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	</a:t>
            </a:r>
            <a:r>
              <a:rPr lang="en-US" sz="1400" b="1" dirty="0">
                <a:solidFill>
                  <a:schemeClr val="accent3"/>
                </a:solidFill>
                <a:latin typeface="+mj-lt"/>
              </a:rPr>
              <a:t>@EmbeddedId()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          public </a:t>
            </a:r>
            <a:r>
              <a:rPr lang="en-US" sz="1400" b="1" dirty="0">
                <a:solidFill>
                  <a:srgbClr val="C00000"/>
                </a:solidFill>
                <a:latin typeface="+mj-lt"/>
              </a:rPr>
              <a:t>CityPK</a:t>
            </a:r>
            <a:r>
              <a:rPr lang="en-US" sz="1400" dirty="0">
                <a:solidFill>
                  <a:schemeClr val="tx2"/>
                </a:solidFill>
                <a:latin typeface="+mj-lt"/>
              </a:rPr>
              <a:t> getPK() { return pk; }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	 public void setPK(</a:t>
            </a:r>
            <a:r>
              <a:rPr lang="en-US" sz="1400" b="1" dirty="0">
                <a:solidFill>
                  <a:schemeClr val="tx2"/>
                </a:solidFill>
                <a:latin typeface="+mj-lt"/>
              </a:rPr>
              <a:t>CityPK pk</a:t>
            </a:r>
            <a:r>
              <a:rPr lang="en-US" sz="1400" dirty="0">
                <a:solidFill>
                  <a:schemeClr val="tx2"/>
                </a:solidFill>
                <a:latin typeface="+mj-lt"/>
              </a:rPr>
              <a:t>) { this.pk=pk; }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sz="1400" dirty="0">
              <a:solidFill>
                <a:schemeClr val="tx2"/>
              </a:solidFill>
              <a:latin typeface="+mj-lt"/>
            </a:endParaRP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	…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sz="1400" dirty="0">
              <a:solidFill>
                <a:schemeClr val="tx2"/>
              </a:solidFill>
              <a:latin typeface="+mj-lt"/>
            </a:endParaRP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sz="1400" dirty="0">
              <a:solidFill>
                <a:schemeClr val="tx2"/>
              </a:solidFill>
              <a:latin typeface="+mj-lt"/>
            </a:endParaRP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}</a:t>
            </a:r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auto">
          <a:xfrm>
            <a:off x="8210770" y="2540507"/>
            <a:ext cx="2933700" cy="1776984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eaLnBrk="0" hangingPunct="0">
              <a:defRPr/>
            </a:pPr>
            <a:r>
              <a:rPr lang="en-US" sz="1200" dirty="0">
                <a:solidFill>
                  <a:schemeClr val="tx2"/>
                </a:solidFill>
                <a:latin typeface="Calibri Light" panose="020F0302020204030204" pitchFamily="34" charset="0"/>
                <a:cs typeface="+mn-cs"/>
              </a:rPr>
              <a:t>The entity bean uses CityPK class as</a:t>
            </a:r>
          </a:p>
          <a:p>
            <a:pPr algn="l" rtl="0" eaLnBrk="0" hangingPunct="0">
              <a:defRPr/>
            </a:pPr>
            <a:r>
              <a:rPr lang="en-US" sz="1200" dirty="0">
                <a:solidFill>
                  <a:schemeClr val="tx2"/>
                </a:solidFill>
                <a:latin typeface="Calibri Light" panose="020F0302020204030204" pitchFamily="34" charset="0"/>
                <a:cs typeface="+mn-cs"/>
              </a:rPr>
              <a:t> PK externally.</a:t>
            </a:r>
          </a:p>
          <a:p>
            <a:pPr algn="l" rtl="0" eaLnBrk="0" hangingPunct="0">
              <a:defRPr/>
            </a:pPr>
            <a:r>
              <a:rPr lang="en-US" sz="1200" dirty="0">
                <a:solidFill>
                  <a:schemeClr val="tx2"/>
                </a:solidFill>
                <a:latin typeface="Calibri Light" panose="020F0302020204030204" pitchFamily="34" charset="0"/>
                <a:cs typeface="+mn-cs"/>
              </a:rPr>
              <a:t>This means that it will use CityPK </a:t>
            </a:r>
          </a:p>
          <a:p>
            <a:pPr algn="l" rtl="0" eaLnBrk="0" hangingPunct="0">
              <a:defRPr/>
            </a:pPr>
            <a:r>
              <a:rPr lang="en-US" sz="1200" dirty="0">
                <a:solidFill>
                  <a:schemeClr val="tx2"/>
                </a:solidFill>
                <a:latin typeface="Calibri Light" panose="020F0302020204030204" pitchFamily="34" charset="0"/>
                <a:cs typeface="+mn-cs"/>
              </a:rPr>
              <a:t>objects for maintaining both code &amp;</a:t>
            </a:r>
          </a:p>
          <a:p>
            <a:pPr algn="l" rtl="0" eaLnBrk="0" hangingPunct="0">
              <a:defRPr/>
            </a:pPr>
            <a:r>
              <a:rPr lang="en-US" sz="1200" dirty="0">
                <a:solidFill>
                  <a:schemeClr val="tx2"/>
                </a:solidFill>
                <a:latin typeface="Calibri Light" panose="020F0302020204030204" pitchFamily="34" charset="0"/>
                <a:cs typeface="+mn-cs"/>
              </a:rPr>
              <a:t>name CMP fields.</a:t>
            </a:r>
          </a:p>
          <a:p>
            <a:pPr algn="l" rtl="0" eaLnBrk="0" hangingPunct="0">
              <a:defRPr/>
            </a:pPr>
            <a:r>
              <a:rPr lang="en-US" sz="1200" dirty="0">
                <a:solidFill>
                  <a:schemeClr val="tx2"/>
                </a:solidFill>
                <a:latin typeface="Calibri Light" panose="020F0302020204030204" pitchFamily="34" charset="0"/>
                <a:cs typeface="+mn-cs"/>
              </a:rPr>
              <a:t>requirements:</a:t>
            </a:r>
          </a:p>
          <a:p>
            <a:pPr algn="l" rtl="0" eaLnBrk="0" hangingPunct="0">
              <a:buFont typeface="Arial" pitchFamily="34" charset="0"/>
              <a:buChar char="•"/>
              <a:defRPr/>
            </a:pPr>
            <a:r>
              <a:rPr lang="en-US" sz="1200" dirty="0">
                <a:solidFill>
                  <a:schemeClr val="tx2"/>
                </a:solidFill>
                <a:latin typeface="Calibri Light" panose="020F0302020204030204" pitchFamily="34" charset="0"/>
                <a:cs typeface="+mn-cs"/>
              </a:rPr>
              <a:t> declare the composite PK class</a:t>
            </a:r>
          </a:p>
          <a:p>
            <a:pPr algn="l" rtl="0" eaLnBrk="0" hangingPunct="0">
              <a:buFont typeface="Arial" pitchFamily="34" charset="0"/>
              <a:buChar char="•"/>
              <a:defRPr/>
            </a:pPr>
            <a:r>
              <a:rPr lang="en-US" sz="1200" dirty="0">
                <a:solidFill>
                  <a:schemeClr val="tx2"/>
                </a:solidFill>
                <a:latin typeface="Calibri Light" panose="020F0302020204030204" pitchFamily="34" charset="0"/>
                <a:cs typeface="+mn-cs"/>
              </a:rPr>
              <a:t> denote each CMP field that is part of</a:t>
            </a:r>
          </a:p>
          <a:p>
            <a:pPr algn="l" rtl="0" eaLnBrk="0" hangingPunct="0">
              <a:defRPr/>
            </a:pPr>
            <a:r>
              <a:rPr lang="en-US" sz="1200" dirty="0">
                <a:solidFill>
                  <a:schemeClr val="tx2"/>
                </a:solidFill>
                <a:latin typeface="Calibri Light" panose="020F0302020204030204" pitchFamily="34" charset="0"/>
                <a:cs typeface="+mn-cs"/>
              </a:rPr>
              <a:t>  the PK</a:t>
            </a:r>
          </a:p>
        </p:txBody>
      </p:sp>
    </p:spTree>
    <p:extLst>
      <p:ext uri="{BB962C8B-B14F-4D97-AF65-F5344CB8AC3E}">
        <p14:creationId xmlns:p14="http://schemas.microsoft.com/office/powerpoint/2010/main" val="2237260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72AA-A22C-DC68-FB63-4CEF56C31B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JPA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1B10856-6A95-9A37-9868-BEF7B8F47F31}"/>
              </a:ext>
            </a:extLst>
          </p:cNvPr>
          <p:cNvCxnSpPr/>
          <p:nvPr/>
        </p:nvCxnSpPr>
        <p:spPr>
          <a:xfrm>
            <a:off x="4086334" y="225228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56DD7C28-3620-B3FF-D5E0-333F464E78B1}"/>
              </a:ext>
            </a:extLst>
          </p:cNvPr>
          <p:cNvCxnSpPr/>
          <p:nvPr/>
        </p:nvCxnSpPr>
        <p:spPr>
          <a:xfrm>
            <a:off x="4109825" y="6117636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Rectangle 4">
            <a:extLst>
              <a:ext uri="{FF2B5EF4-FFF2-40B4-BE49-F238E27FC236}">
                <a16:creationId xmlns:a16="http://schemas.microsoft.com/office/drawing/2014/main" id="{B9482C6D-919A-BA84-7498-DDF0E479428A}"/>
              </a:ext>
            </a:extLst>
          </p:cNvPr>
          <p:cNvSpPr/>
          <p:nvPr/>
        </p:nvSpPr>
        <p:spPr>
          <a:xfrm>
            <a:off x="1753201" y="3136612"/>
            <a:ext cx="734688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JPA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2F3961-2EA4-0EDD-A482-E17FC9045F32}"/>
              </a:ext>
            </a:extLst>
          </p:cNvPr>
          <p:cNvSpPr txBox="1"/>
          <p:nvPr/>
        </p:nvSpPr>
        <p:spPr>
          <a:xfrm>
            <a:off x="4086334" y="1932489"/>
            <a:ext cx="4203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Entity Field</a:t>
            </a:r>
            <a:endParaRPr lang="LID4096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D2923C-C421-1F8B-FCD0-86969E6FB99B}"/>
              </a:ext>
            </a:extLst>
          </p:cNvPr>
          <p:cNvSpPr txBox="1"/>
          <p:nvPr/>
        </p:nvSpPr>
        <p:spPr>
          <a:xfrm>
            <a:off x="4007449" y="2588050"/>
            <a:ext cx="794506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+mj-lt"/>
              </a:rPr>
              <a:t>@Column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name</a:t>
            </a:r>
            <a:r>
              <a:rPr lang="en-US" dirty="0">
                <a:latin typeface="+mj-lt"/>
              </a:rPr>
              <a:t> – name of the mapped table column (String).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nullable</a:t>
            </a:r>
            <a:r>
              <a:rPr lang="en-US" dirty="0">
                <a:latin typeface="+mj-lt"/>
              </a:rPr>
              <a:t> – specifies whether the column may take null values or not (true/false).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unique</a:t>
            </a:r>
            <a:r>
              <a:rPr lang="en-US" dirty="0">
                <a:latin typeface="+mj-lt"/>
              </a:rPr>
              <a:t> – specifies whether the column holds unique values or not (true/false).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columnDefinition </a:t>
            </a:r>
            <a:r>
              <a:rPr lang="en-US" dirty="0">
                <a:latin typeface="+mj-lt"/>
              </a:rPr>
              <a:t>-  specifies the DDL type of the column, When not specified – mapping is done according to system defaults table)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length</a:t>
            </a:r>
            <a:r>
              <a:rPr lang="en-US" dirty="0">
                <a:latin typeface="+mj-lt"/>
              </a:rPr>
              <a:t> – specified the permitted VARCHAR length</a:t>
            </a:r>
          </a:p>
        </p:txBody>
      </p:sp>
    </p:spTree>
    <p:extLst>
      <p:ext uri="{BB962C8B-B14F-4D97-AF65-F5344CB8AC3E}">
        <p14:creationId xmlns:p14="http://schemas.microsoft.com/office/powerpoint/2010/main" val="237551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72AA-A22C-DC68-FB63-4CEF56C31B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JPA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1B10856-6A95-9A37-9868-BEF7B8F47F31}"/>
              </a:ext>
            </a:extLst>
          </p:cNvPr>
          <p:cNvCxnSpPr/>
          <p:nvPr/>
        </p:nvCxnSpPr>
        <p:spPr>
          <a:xfrm>
            <a:off x="4086334" y="225228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56DD7C28-3620-B3FF-D5E0-333F464E78B1}"/>
              </a:ext>
            </a:extLst>
          </p:cNvPr>
          <p:cNvCxnSpPr/>
          <p:nvPr/>
        </p:nvCxnSpPr>
        <p:spPr>
          <a:xfrm>
            <a:off x="4086333" y="6499176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Rectangle 4">
            <a:extLst>
              <a:ext uri="{FF2B5EF4-FFF2-40B4-BE49-F238E27FC236}">
                <a16:creationId xmlns:a16="http://schemas.microsoft.com/office/drawing/2014/main" id="{B9482C6D-919A-BA84-7498-DDF0E479428A}"/>
              </a:ext>
            </a:extLst>
          </p:cNvPr>
          <p:cNvSpPr/>
          <p:nvPr/>
        </p:nvSpPr>
        <p:spPr>
          <a:xfrm>
            <a:off x="1753201" y="3136612"/>
            <a:ext cx="734688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JPA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743C49-985C-C904-AD1C-D6A92384A426}"/>
              </a:ext>
            </a:extLst>
          </p:cNvPr>
          <p:cNvSpPr txBox="1"/>
          <p:nvPr/>
        </p:nvSpPr>
        <p:spPr>
          <a:xfrm>
            <a:off x="4086334" y="1932489"/>
            <a:ext cx="4203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Java Persistence API </a:t>
            </a:r>
            <a:endParaRPr lang="LID4096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E1060F-9ED8-310C-E7BC-29F80D336734}"/>
              </a:ext>
            </a:extLst>
          </p:cNvPr>
          <p:cNvSpPr txBox="1"/>
          <p:nvPr/>
        </p:nvSpPr>
        <p:spPr>
          <a:xfrm>
            <a:off x="4149339" y="2621612"/>
            <a:ext cx="714665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JPA (Java Persistence API) is a Java specification for managing relational data in applications using Java objects.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Provides a standard way to map Java objects (POJO) to relational database tables.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Entity-Bean will hold DB values in instance variables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LID4096" dirty="0">
              <a:latin typeface="+mj-lt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Container is responsible for synchronizing objects with the stored data – using naked objects pool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Access to the bean values will be done using get &amp; set methods</a:t>
            </a:r>
          </a:p>
        </p:txBody>
      </p:sp>
    </p:spTree>
    <p:extLst>
      <p:ext uri="{BB962C8B-B14F-4D97-AF65-F5344CB8AC3E}">
        <p14:creationId xmlns:p14="http://schemas.microsoft.com/office/powerpoint/2010/main" val="636334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72AA-A22C-DC68-FB63-4CEF56C31B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JPA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1B10856-6A95-9A37-9868-BEF7B8F47F31}"/>
              </a:ext>
            </a:extLst>
          </p:cNvPr>
          <p:cNvCxnSpPr/>
          <p:nvPr/>
        </p:nvCxnSpPr>
        <p:spPr>
          <a:xfrm>
            <a:off x="4086334" y="225228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56DD7C28-3620-B3FF-D5E0-333F464E78B1}"/>
              </a:ext>
            </a:extLst>
          </p:cNvPr>
          <p:cNvCxnSpPr/>
          <p:nvPr/>
        </p:nvCxnSpPr>
        <p:spPr>
          <a:xfrm>
            <a:off x="4109825" y="6499601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Rectangle 4">
            <a:extLst>
              <a:ext uri="{FF2B5EF4-FFF2-40B4-BE49-F238E27FC236}">
                <a16:creationId xmlns:a16="http://schemas.microsoft.com/office/drawing/2014/main" id="{B9482C6D-919A-BA84-7498-DDF0E479428A}"/>
              </a:ext>
            </a:extLst>
          </p:cNvPr>
          <p:cNvSpPr/>
          <p:nvPr/>
        </p:nvSpPr>
        <p:spPr>
          <a:xfrm>
            <a:off x="1753201" y="3136612"/>
            <a:ext cx="734688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JPA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2F3961-2EA4-0EDD-A482-E17FC9045F32}"/>
              </a:ext>
            </a:extLst>
          </p:cNvPr>
          <p:cNvSpPr txBox="1"/>
          <p:nvPr/>
        </p:nvSpPr>
        <p:spPr>
          <a:xfrm>
            <a:off x="4086334" y="1932489"/>
            <a:ext cx="4203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Entity Field</a:t>
            </a:r>
            <a:endParaRPr lang="LID4096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2D1874-83C3-263E-049C-12A001DF2A30}"/>
              </a:ext>
            </a:extLst>
          </p:cNvPr>
          <p:cNvSpPr txBox="1"/>
          <p:nvPr/>
        </p:nvSpPr>
        <p:spPr>
          <a:xfrm>
            <a:off x="4007448" y="2572072"/>
            <a:ext cx="7891327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3"/>
                </a:solidFill>
                <a:latin typeface="+mj-lt"/>
              </a:rPr>
              <a:t>@Transient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means that the CMP field is not persisted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relevant for ‘read only’ attribute that only have ‘get’ 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is used at the get() method level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3"/>
                </a:solidFill>
                <a:latin typeface="+mj-lt"/>
              </a:rPr>
              <a:t>@Basic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specifies the default mapping between Java types &amp; DDL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therefore – usually never used but: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help in determining fetch policy via </a:t>
            </a:r>
            <a:r>
              <a:rPr lang="en-US" i="1" dirty="0">
                <a:latin typeface="+mj-lt"/>
              </a:rPr>
              <a:t>fetch</a:t>
            </a:r>
            <a:r>
              <a:rPr lang="en-US" dirty="0">
                <a:latin typeface="+mj-lt"/>
              </a:rPr>
              <a:t> attribute</a:t>
            </a:r>
            <a:endParaRPr lang="en-US" i="1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C00000"/>
                </a:solidFill>
                <a:latin typeface="+mj-lt"/>
              </a:rPr>
              <a:t>FetchType</a:t>
            </a:r>
            <a:r>
              <a:rPr lang="en-US" i="1" dirty="0">
                <a:latin typeface="+mj-lt"/>
              </a:rPr>
              <a:t> </a:t>
            </a:r>
            <a:r>
              <a:rPr lang="en-US" dirty="0">
                <a:latin typeface="+mj-lt"/>
              </a:rPr>
              <a:t>enum supports:</a:t>
            </a:r>
            <a:r>
              <a:rPr lang="en-US" i="1" dirty="0">
                <a:latin typeface="+mj-lt"/>
              </a:rPr>
              <a:t> LAZY, EAGER</a:t>
            </a:r>
          </a:p>
          <a:p>
            <a:pPr marL="1200150" lvl="2" indent="-285750">
              <a:buFont typeface="Calibri Light" panose="020F0302020204030204" pitchFamily="34" charset="0"/>
              <a:buChar char="‒"/>
            </a:pPr>
            <a:r>
              <a:rPr lang="en-US" dirty="0">
                <a:solidFill>
                  <a:srgbClr val="C00000"/>
                </a:solidFill>
                <a:latin typeface="+mj-lt"/>
              </a:rPr>
              <a:t>LAZY</a:t>
            </a:r>
            <a:r>
              <a:rPr lang="en-US" dirty="0">
                <a:latin typeface="+mj-lt"/>
              </a:rPr>
              <a:t> – data is loaded only when the denoted column is read</a:t>
            </a:r>
          </a:p>
          <a:p>
            <a:pPr marL="1200150" lvl="2" indent="-285750">
              <a:buFont typeface="Calibri Light" panose="020F0302020204030204" pitchFamily="34" charset="0"/>
              <a:buChar char="‒"/>
            </a:pPr>
            <a:r>
              <a:rPr lang="en-US" dirty="0">
                <a:solidFill>
                  <a:srgbClr val="C00000"/>
                </a:solidFill>
                <a:latin typeface="+mj-lt"/>
              </a:rPr>
              <a:t>EAGER</a:t>
            </a:r>
            <a:r>
              <a:rPr lang="en-US" dirty="0">
                <a:latin typeface="+mj-lt"/>
              </a:rPr>
              <a:t> – data is loaded on first fetch from the DB</a:t>
            </a:r>
          </a:p>
          <a:p>
            <a:pPr lvl="4" algn="l" rtl="0" eaLnBrk="1" hangingPunct="1"/>
            <a:endParaRPr lang="en-US" dirty="0">
              <a:latin typeface="+mj-lt"/>
            </a:endParaRPr>
          </a:p>
        </p:txBody>
      </p:sp>
      <p:sp>
        <p:nvSpPr>
          <p:cNvPr id="146436" name="Rectangle 4"/>
          <p:cNvSpPr>
            <a:spLocks noChangeArrowheads="1"/>
          </p:cNvSpPr>
          <p:nvPr/>
        </p:nvSpPr>
        <p:spPr bwMode="auto">
          <a:xfrm>
            <a:off x="9093843" y="2698830"/>
            <a:ext cx="1295400" cy="30480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200" dirty="0">
                <a:solidFill>
                  <a:schemeClr val="tx2"/>
                </a:solidFill>
                <a:latin typeface="Calibri Light" panose="020F0302020204030204" pitchFamily="34" charset="0"/>
              </a:rPr>
              <a:t>@Transient</a:t>
            </a:r>
          </a:p>
        </p:txBody>
      </p:sp>
      <p:sp>
        <p:nvSpPr>
          <p:cNvPr id="146437" name="Rectangle 5"/>
          <p:cNvSpPr>
            <a:spLocks noChangeArrowheads="1"/>
          </p:cNvSpPr>
          <p:nvPr/>
        </p:nvSpPr>
        <p:spPr bwMode="auto">
          <a:xfrm>
            <a:off x="9131943" y="4078637"/>
            <a:ext cx="2514600" cy="30480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200" dirty="0">
                <a:solidFill>
                  <a:schemeClr val="tx2"/>
                </a:solidFill>
                <a:latin typeface="Calibri Light" panose="020F0302020204030204" pitchFamily="34" charset="0"/>
              </a:rPr>
              <a:t>@Basic(fetch=FetchType.LAZY) </a:t>
            </a:r>
          </a:p>
        </p:txBody>
      </p:sp>
    </p:spTree>
    <p:extLst>
      <p:ext uri="{BB962C8B-B14F-4D97-AF65-F5344CB8AC3E}">
        <p14:creationId xmlns:p14="http://schemas.microsoft.com/office/powerpoint/2010/main" val="4282456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72AA-A22C-DC68-FB63-4CEF56C31B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JPA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1B10856-6A95-9A37-9868-BEF7B8F47F31}"/>
              </a:ext>
            </a:extLst>
          </p:cNvPr>
          <p:cNvCxnSpPr/>
          <p:nvPr/>
        </p:nvCxnSpPr>
        <p:spPr>
          <a:xfrm>
            <a:off x="4086334" y="225228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56DD7C28-3620-B3FF-D5E0-333F464E78B1}"/>
              </a:ext>
            </a:extLst>
          </p:cNvPr>
          <p:cNvCxnSpPr/>
          <p:nvPr/>
        </p:nvCxnSpPr>
        <p:spPr>
          <a:xfrm>
            <a:off x="4109825" y="6499601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Rectangle 4">
            <a:extLst>
              <a:ext uri="{FF2B5EF4-FFF2-40B4-BE49-F238E27FC236}">
                <a16:creationId xmlns:a16="http://schemas.microsoft.com/office/drawing/2014/main" id="{B9482C6D-919A-BA84-7498-DDF0E479428A}"/>
              </a:ext>
            </a:extLst>
          </p:cNvPr>
          <p:cNvSpPr/>
          <p:nvPr/>
        </p:nvSpPr>
        <p:spPr>
          <a:xfrm>
            <a:off x="1753201" y="3136612"/>
            <a:ext cx="734688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JPA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2F3961-2EA4-0EDD-A482-E17FC9045F32}"/>
              </a:ext>
            </a:extLst>
          </p:cNvPr>
          <p:cNvSpPr txBox="1"/>
          <p:nvPr/>
        </p:nvSpPr>
        <p:spPr>
          <a:xfrm>
            <a:off x="4086334" y="1932489"/>
            <a:ext cx="4203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Entity Field</a:t>
            </a:r>
            <a:endParaRPr lang="LID4096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12971E-09F7-70E8-3531-FB3E0A6D2D5F}"/>
              </a:ext>
            </a:extLst>
          </p:cNvPr>
          <p:cNvSpPr txBox="1"/>
          <p:nvPr/>
        </p:nvSpPr>
        <p:spPr>
          <a:xfrm>
            <a:off x="4007449" y="2697075"/>
            <a:ext cx="8064946" cy="3547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80000"/>
              </a:lnSpc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+mj-lt"/>
              </a:rPr>
              <a:t>More annotation for fields:</a:t>
            </a:r>
          </a:p>
          <a:p>
            <a:pPr marL="800100" lvl="1" indent="-3429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3"/>
                </a:solidFill>
                <a:latin typeface="+mj-lt"/>
              </a:rPr>
              <a:t>@Temporal</a:t>
            </a:r>
          </a:p>
          <a:p>
            <a:pPr marL="1200150" lvl="2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Helps in determining which DB type is mapped to java.util.Date or java.util.Calendar</a:t>
            </a:r>
          </a:p>
          <a:p>
            <a:pPr marL="1200150" lvl="2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Default mapping is to ‘timestamp’</a:t>
            </a:r>
          </a:p>
          <a:p>
            <a:pPr marL="1200150" lvl="2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Attribute value is </a:t>
            </a:r>
            <a:r>
              <a:rPr lang="en-US" i="1" dirty="0">
                <a:latin typeface="+mj-lt"/>
              </a:rPr>
              <a:t>TemporalType</a:t>
            </a:r>
            <a:r>
              <a:rPr lang="en-US" dirty="0">
                <a:latin typeface="+mj-lt"/>
              </a:rPr>
              <a:t> enum</a:t>
            </a:r>
          </a:p>
          <a:p>
            <a:pPr marL="1200150" lvl="2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latin typeface="+mj-lt"/>
              </a:rPr>
              <a:t>TemporalType</a:t>
            </a:r>
            <a:r>
              <a:rPr lang="en-US" dirty="0">
                <a:latin typeface="+mj-lt"/>
              </a:rPr>
              <a:t> enum supports:</a:t>
            </a:r>
            <a:r>
              <a:rPr lang="en-US" i="1" dirty="0">
                <a:latin typeface="+mj-lt"/>
              </a:rPr>
              <a:t> DATE,TIME,TIMESTAMP</a:t>
            </a:r>
          </a:p>
          <a:p>
            <a:pPr marL="1200150" lvl="2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Can be used in addition to </a:t>
            </a:r>
            <a:r>
              <a:rPr lang="en-US" i="1" dirty="0">
                <a:latin typeface="+mj-lt"/>
              </a:rPr>
              <a:t>@Basic</a:t>
            </a:r>
            <a:r>
              <a:rPr lang="en-US" dirty="0">
                <a:latin typeface="+mj-lt"/>
              </a:rPr>
              <a:t> annotation &amp; fetch policy</a:t>
            </a:r>
          </a:p>
          <a:p>
            <a:pPr lvl="2">
              <a:lnSpc>
                <a:spcPct val="80000"/>
              </a:lnSpc>
            </a:pPr>
            <a:endParaRPr lang="en-US" dirty="0">
              <a:latin typeface="+mj-lt"/>
            </a:endParaRPr>
          </a:p>
          <a:p>
            <a:pPr lvl="2">
              <a:lnSpc>
                <a:spcPct val="80000"/>
              </a:lnSpc>
            </a:pPr>
            <a:endParaRPr lang="en-US" dirty="0">
              <a:latin typeface="+mj-lt"/>
            </a:endParaRPr>
          </a:p>
          <a:p>
            <a:pPr marL="800100" lvl="1" indent="-3429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3"/>
                </a:solidFill>
                <a:latin typeface="+mj-lt"/>
              </a:rPr>
              <a:t>@Lob</a:t>
            </a:r>
          </a:p>
          <a:p>
            <a:pPr lvl="2">
              <a:lnSpc>
                <a:spcPct val="80000"/>
              </a:lnSpc>
            </a:pPr>
            <a:r>
              <a:rPr lang="en-US" dirty="0">
                <a:latin typeface="+mj-lt"/>
              </a:rPr>
              <a:t>Useful when the persisted types are:</a:t>
            </a:r>
          </a:p>
          <a:p>
            <a:pPr marL="1657350" lvl="3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Blob (byte[], Byte[], Serializable objects) </a:t>
            </a:r>
          </a:p>
          <a:p>
            <a:pPr marL="1657350" lvl="3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+mj-lt"/>
              </a:rPr>
              <a:t>Clob</a:t>
            </a:r>
            <a:r>
              <a:rPr lang="en-US" dirty="0">
                <a:latin typeface="+mj-lt"/>
              </a:rPr>
              <a:t> (char[], Character[], long Strings)</a:t>
            </a:r>
          </a:p>
          <a:p>
            <a:pPr marL="1657350" lvl="3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Can be used in addition to </a:t>
            </a:r>
            <a:r>
              <a:rPr lang="en-US" i="1" dirty="0">
                <a:latin typeface="+mj-lt"/>
              </a:rPr>
              <a:t>@Basic</a:t>
            </a:r>
            <a:r>
              <a:rPr lang="en-US" dirty="0">
                <a:latin typeface="+mj-lt"/>
              </a:rPr>
              <a:t> annotation &amp; fetch policy</a:t>
            </a:r>
            <a:endParaRPr lang="LID4096" dirty="0">
              <a:latin typeface="+mj-lt"/>
            </a:endParaRPr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8593664" y="2544675"/>
            <a:ext cx="2514600" cy="30480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200" dirty="0">
                <a:solidFill>
                  <a:schemeClr val="tx2"/>
                </a:solidFill>
                <a:latin typeface="Calibri Light" panose="020F0302020204030204" pitchFamily="34" charset="0"/>
              </a:rPr>
              <a:t>@Temporal(TemporalType.TIME) </a:t>
            </a: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10270064" y="4969397"/>
            <a:ext cx="838200" cy="30480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200" dirty="0">
                <a:solidFill>
                  <a:schemeClr val="tx2"/>
                </a:solidFill>
                <a:latin typeface="Calibri Light" panose="020F0302020204030204" pitchFamily="34" charset="0"/>
              </a:rPr>
              <a:t>@Lob </a:t>
            </a:r>
          </a:p>
        </p:txBody>
      </p:sp>
    </p:spTree>
    <p:extLst>
      <p:ext uri="{BB962C8B-B14F-4D97-AF65-F5344CB8AC3E}">
        <p14:creationId xmlns:p14="http://schemas.microsoft.com/office/powerpoint/2010/main" val="3266588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72AA-A22C-DC68-FB63-4CEF56C31B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JPA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1B10856-6A95-9A37-9868-BEF7B8F47F31}"/>
              </a:ext>
            </a:extLst>
          </p:cNvPr>
          <p:cNvCxnSpPr/>
          <p:nvPr/>
        </p:nvCxnSpPr>
        <p:spPr>
          <a:xfrm>
            <a:off x="4086334" y="225228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56DD7C28-3620-B3FF-D5E0-333F464E78B1}"/>
              </a:ext>
            </a:extLst>
          </p:cNvPr>
          <p:cNvCxnSpPr/>
          <p:nvPr/>
        </p:nvCxnSpPr>
        <p:spPr>
          <a:xfrm>
            <a:off x="4109825" y="5608350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Rectangle 4">
            <a:extLst>
              <a:ext uri="{FF2B5EF4-FFF2-40B4-BE49-F238E27FC236}">
                <a16:creationId xmlns:a16="http://schemas.microsoft.com/office/drawing/2014/main" id="{B9482C6D-919A-BA84-7498-DDF0E479428A}"/>
              </a:ext>
            </a:extLst>
          </p:cNvPr>
          <p:cNvSpPr/>
          <p:nvPr/>
        </p:nvSpPr>
        <p:spPr>
          <a:xfrm>
            <a:off x="1753201" y="3136612"/>
            <a:ext cx="734688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JPA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2F3961-2EA4-0EDD-A482-E17FC9045F32}"/>
              </a:ext>
            </a:extLst>
          </p:cNvPr>
          <p:cNvSpPr txBox="1"/>
          <p:nvPr/>
        </p:nvSpPr>
        <p:spPr>
          <a:xfrm>
            <a:off x="4086334" y="1932489"/>
            <a:ext cx="4203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Entity Field</a:t>
            </a:r>
            <a:endParaRPr lang="LID4096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09CE8F-6B68-B9E5-374A-99C25F81EFD5}"/>
              </a:ext>
            </a:extLst>
          </p:cNvPr>
          <p:cNvSpPr txBox="1"/>
          <p:nvPr/>
        </p:nvSpPr>
        <p:spPr>
          <a:xfrm>
            <a:off x="3695219" y="2726255"/>
            <a:ext cx="7821592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@Enumerated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0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Useful for mapping enums to a table (get/set takes and returns enum)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Enums are stored by default as number (ordinal value) or as string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The value of @Enumerated is specified via </a:t>
            </a:r>
            <a:r>
              <a:rPr lang="en-US" i="1" dirty="0">
                <a:latin typeface="+mj-lt"/>
              </a:rPr>
              <a:t>EnumType</a:t>
            </a:r>
            <a:r>
              <a:rPr lang="en-US" dirty="0">
                <a:latin typeface="+mj-lt"/>
              </a:rPr>
              <a:t> enum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+mj-lt"/>
              </a:rPr>
              <a:t>EnumType</a:t>
            </a:r>
            <a:r>
              <a:rPr lang="en-US" dirty="0">
                <a:latin typeface="+mj-lt"/>
              </a:rPr>
              <a:t>  enum supports: </a:t>
            </a:r>
            <a:r>
              <a:rPr lang="en-US" i="1" dirty="0">
                <a:latin typeface="+mj-lt"/>
              </a:rPr>
              <a:t>ORDINAL,STRING</a:t>
            </a:r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7606015" y="2623395"/>
            <a:ext cx="2743200" cy="30480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200" dirty="0">
                <a:solidFill>
                  <a:schemeClr val="tx2"/>
                </a:solidFill>
                <a:latin typeface="Calibri Light" panose="020F0302020204030204" pitchFamily="34" charset="0"/>
              </a:rPr>
              <a:t>@Enumerated(</a:t>
            </a:r>
            <a:r>
              <a:rPr lang="en-US" sz="1200" dirty="0" err="1">
                <a:solidFill>
                  <a:schemeClr val="tx2"/>
                </a:solidFill>
                <a:latin typeface="Calibri Light" panose="020F0302020204030204" pitchFamily="34" charset="0"/>
              </a:rPr>
              <a:t>EnumType.STRING</a:t>
            </a:r>
            <a:r>
              <a:rPr lang="en-US" sz="1200" dirty="0">
                <a:solidFill>
                  <a:schemeClr val="tx2"/>
                </a:solidFill>
                <a:latin typeface="Calibri Light" panose="020F0302020204030204" pitchFamily="34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728008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72AA-A22C-DC68-FB63-4CEF56C31B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JPA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1B10856-6A95-9A37-9868-BEF7B8F47F31}"/>
              </a:ext>
            </a:extLst>
          </p:cNvPr>
          <p:cNvCxnSpPr/>
          <p:nvPr/>
        </p:nvCxnSpPr>
        <p:spPr>
          <a:xfrm>
            <a:off x="4086334" y="225228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56DD7C28-3620-B3FF-D5E0-333F464E78B1}"/>
              </a:ext>
            </a:extLst>
          </p:cNvPr>
          <p:cNvCxnSpPr/>
          <p:nvPr/>
        </p:nvCxnSpPr>
        <p:spPr>
          <a:xfrm>
            <a:off x="4422341" y="5839843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Rectangle 4">
            <a:extLst>
              <a:ext uri="{FF2B5EF4-FFF2-40B4-BE49-F238E27FC236}">
                <a16:creationId xmlns:a16="http://schemas.microsoft.com/office/drawing/2014/main" id="{B9482C6D-919A-BA84-7498-DDF0E479428A}"/>
              </a:ext>
            </a:extLst>
          </p:cNvPr>
          <p:cNvSpPr/>
          <p:nvPr/>
        </p:nvSpPr>
        <p:spPr>
          <a:xfrm>
            <a:off x="1753201" y="3136612"/>
            <a:ext cx="734688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JPA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2F3961-2EA4-0EDD-A482-E17FC9045F32}"/>
              </a:ext>
            </a:extLst>
          </p:cNvPr>
          <p:cNvSpPr txBox="1"/>
          <p:nvPr/>
        </p:nvSpPr>
        <p:spPr>
          <a:xfrm>
            <a:off x="4086334" y="1932489"/>
            <a:ext cx="4203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Entity Manager</a:t>
            </a:r>
            <a:endParaRPr lang="LID4096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52D3EB-84EC-DA13-3E60-3AF5D27E4793}"/>
              </a:ext>
            </a:extLst>
          </p:cNvPr>
          <p:cNvSpPr txBox="1"/>
          <p:nvPr/>
        </p:nvSpPr>
        <p:spPr>
          <a:xfrm>
            <a:off x="4192929" y="2621612"/>
            <a:ext cx="7358605" cy="2760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80000"/>
              </a:lnSpc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+mj-lt"/>
              </a:rPr>
              <a:t>A unit that manages Entity beans of the same persistent context</a:t>
            </a: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Persistent context </a:t>
            </a:r>
          </a:p>
          <a:p>
            <a:pPr marL="1200150" lvl="2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Is set of entity instances</a:t>
            </a:r>
          </a:p>
          <a:p>
            <a:pPr marL="1200150" lvl="2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Each persistence entity has a unique instance</a:t>
            </a:r>
          </a:p>
          <a:p>
            <a:pPr marL="1200150" lvl="2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Works with a single </a:t>
            </a:r>
            <a:r>
              <a:rPr lang="en-US" i="1" dirty="0">
                <a:latin typeface="+mj-lt"/>
              </a:rPr>
              <a:t>DataSource</a:t>
            </a:r>
            <a:r>
              <a:rPr lang="en-US" dirty="0">
                <a:latin typeface="+mj-lt"/>
              </a:rPr>
              <a:t> specified in the </a:t>
            </a:r>
            <a:r>
              <a:rPr lang="en-US" i="1" dirty="0">
                <a:latin typeface="+mj-lt"/>
              </a:rPr>
              <a:t>persistence.xml</a:t>
            </a:r>
            <a:r>
              <a:rPr lang="en-US" dirty="0">
                <a:latin typeface="+mj-lt"/>
              </a:rPr>
              <a:t> </a:t>
            </a:r>
          </a:p>
          <a:p>
            <a:pPr lvl="2">
              <a:lnSpc>
                <a:spcPct val="80000"/>
              </a:lnSpc>
            </a:pPr>
            <a:endParaRPr lang="en-US" dirty="0">
              <a:latin typeface="+mj-lt"/>
            </a:endParaRPr>
          </a:p>
          <a:p>
            <a:pPr marL="285750" indent="-285750">
              <a:lnSpc>
                <a:spcPct val="80000"/>
              </a:lnSpc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n-US" i="1" dirty="0">
                <a:latin typeface="+mj-lt"/>
              </a:rPr>
              <a:t>EntityManager</a:t>
            </a:r>
            <a:r>
              <a:rPr lang="en-US" dirty="0">
                <a:latin typeface="+mj-lt"/>
              </a:rPr>
              <a:t> interface defines the way of interacting with the persistent context</a:t>
            </a: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Encapsulates all JDBC activity </a:t>
            </a: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Makes interaction simple</a:t>
            </a: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Allows entity beans to remain POJOs</a:t>
            </a: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Supports attached and detached entities</a:t>
            </a:r>
          </a:p>
        </p:txBody>
      </p:sp>
    </p:spTree>
    <p:extLst>
      <p:ext uri="{BB962C8B-B14F-4D97-AF65-F5344CB8AC3E}">
        <p14:creationId xmlns:p14="http://schemas.microsoft.com/office/powerpoint/2010/main" val="3695592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72AA-A22C-DC68-FB63-4CEF56C31B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JPA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1B10856-6A95-9A37-9868-BEF7B8F47F31}"/>
              </a:ext>
            </a:extLst>
          </p:cNvPr>
          <p:cNvCxnSpPr/>
          <p:nvPr/>
        </p:nvCxnSpPr>
        <p:spPr>
          <a:xfrm>
            <a:off x="4086334" y="225228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56DD7C28-3620-B3FF-D5E0-333F464E78B1}"/>
              </a:ext>
            </a:extLst>
          </p:cNvPr>
          <p:cNvCxnSpPr/>
          <p:nvPr/>
        </p:nvCxnSpPr>
        <p:spPr>
          <a:xfrm>
            <a:off x="4422341" y="5839843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Rectangle 4">
            <a:extLst>
              <a:ext uri="{FF2B5EF4-FFF2-40B4-BE49-F238E27FC236}">
                <a16:creationId xmlns:a16="http://schemas.microsoft.com/office/drawing/2014/main" id="{B9482C6D-919A-BA84-7498-DDF0E479428A}"/>
              </a:ext>
            </a:extLst>
          </p:cNvPr>
          <p:cNvSpPr/>
          <p:nvPr/>
        </p:nvSpPr>
        <p:spPr>
          <a:xfrm>
            <a:off x="1753201" y="3136612"/>
            <a:ext cx="734688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JPA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2F3961-2EA4-0EDD-A482-E17FC9045F32}"/>
              </a:ext>
            </a:extLst>
          </p:cNvPr>
          <p:cNvSpPr txBox="1"/>
          <p:nvPr/>
        </p:nvSpPr>
        <p:spPr>
          <a:xfrm>
            <a:off x="4086334" y="1932489"/>
            <a:ext cx="4203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Entity Manager</a:t>
            </a:r>
            <a:endParaRPr lang="LID4096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52D3EB-84EC-DA13-3E60-3AF5D27E4793}"/>
              </a:ext>
            </a:extLst>
          </p:cNvPr>
          <p:cNvSpPr txBox="1"/>
          <p:nvPr/>
        </p:nvSpPr>
        <p:spPr>
          <a:xfrm>
            <a:off x="4192929" y="2621612"/>
            <a:ext cx="7358605" cy="2760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80000"/>
              </a:lnSpc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+mj-lt"/>
              </a:rPr>
              <a:t>A unit that manages Entity beans of the same persistent context</a:t>
            </a: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Persistent context </a:t>
            </a:r>
          </a:p>
          <a:p>
            <a:pPr marL="1200150" lvl="2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Is set of entity instances</a:t>
            </a:r>
          </a:p>
          <a:p>
            <a:pPr marL="1200150" lvl="2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Each persistence entity has a unique instance</a:t>
            </a:r>
          </a:p>
          <a:p>
            <a:pPr marL="1200150" lvl="2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Works with a single </a:t>
            </a:r>
            <a:r>
              <a:rPr lang="en-US" i="1" dirty="0">
                <a:latin typeface="+mj-lt"/>
              </a:rPr>
              <a:t>DataSource</a:t>
            </a:r>
            <a:r>
              <a:rPr lang="en-US" dirty="0">
                <a:latin typeface="+mj-lt"/>
              </a:rPr>
              <a:t> specified in the </a:t>
            </a:r>
            <a:r>
              <a:rPr lang="en-US" i="1" dirty="0">
                <a:latin typeface="+mj-lt"/>
              </a:rPr>
              <a:t>persistence.xml</a:t>
            </a:r>
            <a:r>
              <a:rPr lang="en-US" dirty="0">
                <a:latin typeface="+mj-lt"/>
              </a:rPr>
              <a:t> </a:t>
            </a:r>
          </a:p>
          <a:p>
            <a:pPr lvl="2">
              <a:lnSpc>
                <a:spcPct val="80000"/>
              </a:lnSpc>
            </a:pPr>
            <a:endParaRPr lang="en-US" dirty="0">
              <a:latin typeface="+mj-lt"/>
            </a:endParaRPr>
          </a:p>
          <a:p>
            <a:pPr marL="285750" indent="-285750">
              <a:lnSpc>
                <a:spcPct val="80000"/>
              </a:lnSpc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n-US" i="1" dirty="0">
                <a:latin typeface="+mj-lt"/>
              </a:rPr>
              <a:t>EntityManager</a:t>
            </a:r>
            <a:r>
              <a:rPr lang="en-US" dirty="0">
                <a:latin typeface="+mj-lt"/>
              </a:rPr>
              <a:t> interface defines the way of interacting with the persistent context</a:t>
            </a: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Encapsulates all JDBC activity </a:t>
            </a: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Makes interaction simple</a:t>
            </a: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Allows entity beans to remain POJOs</a:t>
            </a: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Supports attached and detached entities</a:t>
            </a:r>
          </a:p>
        </p:txBody>
      </p:sp>
    </p:spTree>
    <p:extLst>
      <p:ext uri="{BB962C8B-B14F-4D97-AF65-F5344CB8AC3E}">
        <p14:creationId xmlns:p14="http://schemas.microsoft.com/office/powerpoint/2010/main" val="11426006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72AA-A22C-DC68-FB63-4CEF56C31B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JPA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1B10856-6A95-9A37-9868-BEF7B8F47F31}"/>
              </a:ext>
            </a:extLst>
          </p:cNvPr>
          <p:cNvCxnSpPr/>
          <p:nvPr/>
        </p:nvCxnSpPr>
        <p:spPr>
          <a:xfrm>
            <a:off x="4086334" y="225228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56DD7C28-3620-B3FF-D5E0-333F464E78B1}"/>
              </a:ext>
            </a:extLst>
          </p:cNvPr>
          <p:cNvCxnSpPr/>
          <p:nvPr/>
        </p:nvCxnSpPr>
        <p:spPr>
          <a:xfrm>
            <a:off x="4406908" y="6707944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Rectangle 4">
            <a:extLst>
              <a:ext uri="{FF2B5EF4-FFF2-40B4-BE49-F238E27FC236}">
                <a16:creationId xmlns:a16="http://schemas.microsoft.com/office/drawing/2014/main" id="{B9482C6D-919A-BA84-7498-DDF0E479428A}"/>
              </a:ext>
            </a:extLst>
          </p:cNvPr>
          <p:cNvSpPr/>
          <p:nvPr/>
        </p:nvSpPr>
        <p:spPr>
          <a:xfrm>
            <a:off x="1753201" y="3136612"/>
            <a:ext cx="734688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JPA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2F3961-2EA4-0EDD-A482-E17FC9045F32}"/>
              </a:ext>
            </a:extLst>
          </p:cNvPr>
          <p:cNvSpPr txBox="1"/>
          <p:nvPr/>
        </p:nvSpPr>
        <p:spPr>
          <a:xfrm>
            <a:off x="4086334" y="1932489"/>
            <a:ext cx="4203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Entity Manager</a:t>
            </a:r>
            <a:endParaRPr lang="LID4096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9749" name="Rectangle 5"/>
          <p:cNvSpPr>
            <a:spLocks noChangeArrowheads="1"/>
          </p:cNvSpPr>
          <p:nvPr/>
        </p:nvSpPr>
        <p:spPr bwMode="auto">
          <a:xfrm>
            <a:off x="3034497" y="3133282"/>
            <a:ext cx="4191000" cy="2286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 eaLnBrk="0" hangingPunct="0">
              <a:defRPr/>
            </a:pPr>
            <a:r>
              <a:rPr lang="en-US" sz="1400" b="1" dirty="0">
                <a:solidFill>
                  <a:schemeClr val="accent3"/>
                </a:solidFill>
                <a:latin typeface="Calibri Light" panose="020F0302020204030204" pitchFamily="34" charset="0"/>
                <a:cs typeface="Arial" charset="0"/>
              </a:rPr>
              <a:t>find</a:t>
            </a:r>
            <a:r>
              <a:rPr lang="en-US" sz="1400" b="1" dirty="0">
                <a:solidFill>
                  <a:srgbClr val="C00000"/>
                </a:solidFill>
                <a:latin typeface="Calibri Light" panose="020F0302020204030204" pitchFamily="34" charset="0"/>
                <a:cs typeface="Arial" charset="0"/>
              </a:rPr>
              <a:t>(Class&lt;T&gt; entity class, Object pk)</a:t>
            </a:r>
          </a:p>
        </p:txBody>
      </p:sp>
      <p:sp>
        <p:nvSpPr>
          <p:cNvPr id="159750" name="Rectangle 7"/>
          <p:cNvSpPr>
            <a:spLocks noChangeArrowheads="1"/>
          </p:cNvSpPr>
          <p:nvPr/>
        </p:nvSpPr>
        <p:spPr bwMode="auto">
          <a:xfrm>
            <a:off x="3034497" y="2904682"/>
            <a:ext cx="4191000" cy="2286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 eaLnBrk="0" hangingPunct="0">
              <a:defRPr/>
            </a:pPr>
            <a:r>
              <a:rPr lang="en-US" sz="1400" b="1" dirty="0">
                <a:solidFill>
                  <a:schemeClr val="accent3"/>
                </a:solidFill>
                <a:latin typeface="Calibri Light" panose="020F0302020204030204" pitchFamily="34" charset="0"/>
                <a:cs typeface="Arial" charset="0"/>
              </a:rPr>
              <a:t>persist</a:t>
            </a:r>
            <a:r>
              <a:rPr lang="en-US" sz="1400" b="1" dirty="0">
                <a:solidFill>
                  <a:schemeClr val="tx2"/>
                </a:solidFill>
                <a:latin typeface="Calibri Light" panose="020F0302020204030204" pitchFamily="34" charset="0"/>
                <a:cs typeface="Arial" charset="0"/>
              </a:rPr>
              <a:t> </a:t>
            </a:r>
            <a:r>
              <a:rPr lang="en-US" sz="1400" b="1" dirty="0">
                <a:solidFill>
                  <a:srgbClr val="C00000"/>
                </a:solidFill>
                <a:latin typeface="Calibri Light" panose="020F0302020204030204" pitchFamily="34" charset="0"/>
                <a:cs typeface="Arial" charset="0"/>
              </a:rPr>
              <a:t>(Object entity)</a:t>
            </a:r>
          </a:p>
        </p:txBody>
      </p:sp>
      <p:sp>
        <p:nvSpPr>
          <p:cNvPr id="159751" name="Rectangle 8"/>
          <p:cNvSpPr>
            <a:spLocks noChangeArrowheads="1"/>
          </p:cNvSpPr>
          <p:nvPr/>
        </p:nvSpPr>
        <p:spPr bwMode="auto">
          <a:xfrm>
            <a:off x="7225497" y="2904682"/>
            <a:ext cx="4001946" cy="2286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 eaLnBrk="0" hangingPunct="0">
              <a:defRPr/>
            </a:pPr>
            <a:r>
              <a:rPr lang="en-US" sz="1400" dirty="0">
                <a:solidFill>
                  <a:schemeClr val="tx2"/>
                </a:solidFill>
                <a:latin typeface="Calibri Light" panose="020F0302020204030204" pitchFamily="34" charset="0"/>
                <a:cs typeface="Arial" charset="0"/>
              </a:rPr>
              <a:t>Inserts a new table row where the entity is mapped to</a:t>
            </a:r>
          </a:p>
        </p:txBody>
      </p:sp>
      <p:sp>
        <p:nvSpPr>
          <p:cNvPr id="159752" name="Rectangle 10"/>
          <p:cNvSpPr>
            <a:spLocks noChangeArrowheads="1"/>
          </p:cNvSpPr>
          <p:nvPr/>
        </p:nvSpPr>
        <p:spPr bwMode="auto">
          <a:xfrm>
            <a:off x="3034497" y="3590482"/>
            <a:ext cx="4191000" cy="2286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 eaLnBrk="0" hangingPunct="0">
              <a:defRPr/>
            </a:pPr>
            <a:r>
              <a:rPr lang="en-US" sz="1400" b="1" dirty="0">
                <a:solidFill>
                  <a:schemeClr val="accent3"/>
                </a:solidFill>
                <a:latin typeface="Calibri Light" panose="020F0302020204030204" pitchFamily="34" charset="0"/>
                <a:cs typeface="Arial" charset="0"/>
              </a:rPr>
              <a:t>createQuery</a:t>
            </a:r>
            <a:r>
              <a:rPr lang="en-US" sz="1400" b="1" dirty="0">
                <a:solidFill>
                  <a:srgbClr val="C00000"/>
                </a:solidFill>
                <a:latin typeface="Calibri Light" panose="020F0302020204030204" pitchFamily="34" charset="0"/>
                <a:cs typeface="Arial" charset="0"/>
              </a:rPr>
              <a:t>(String ejbQL)</a:t>
            </a:r>
          </a:p>
        </p:txBody>
      </p:sp>
      <p:sp>
        <p:nvSpPr>
          <p:cNvPr id="159753" name="Rectangle 22"/>
          <p:cNvSpPr>
            <a:spLocks noChangeArrowheads="1"/>
          </p:cNvSpPr>
          <p:nvPr/>
        </p:nvSpPr>
        <p:spPr bwMode="auto">
          <a:xfrm>
            <a:off x="3034497" y="3361882"/>
            <a:ext cx="4191000" cy="2286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 eaLnBrk="0" hangingPunct="0">
              <a:defRPr/>
            </a:pPr>
            <a:r>
              <a:rPr lang="en-US" sz="1400" b="1" dirty="0">
                <a:solidFill>
                  <a:schemeClr val="accent3"/>
                </a:solidFill>
                <a:latin typeface="Calibri Light" panose="020F0302020204030204" pitchFamily="34" charset="0"/>
                <a:cs typeface="Arial" charset="0"/>
              </a:rPr>
              <a:t>getReference</a:t>
            </a:r>
            <a:r>
              <a:rPr lang="en-US" sz="1400" b="1" dirty="0">
                <a:solidFill>
                  <a:srgbClr val="C00000"/>
                </a:solidFill>
                <a:latin typeface="Calibri Light" panose="020F0302020204030204" pitchFamily="34" charset="0"/>
                <a:cs typeface="Arial" charset="0"/>
              </a:rPr>
              <a:t>(Class&lt;T&gt; entity class, Object pk)</a:t>
            </a:r>
          </a:p>
        </p:txBody>
      </p:sp>
      <p:sp>
        <p:nvSpPr>
          <p:cNvPr id="159754" name="Rectangle 23"/>
          <p:cNvSpPr>
            <a:spLocks noChangeArrowheads="1"/>
          </p:cNvSpPr>
          <p:nvPr/>
        </p:nvSpPr>
        <p:spPr bwMode="auto">
          <a:xfrm>
            <a:off x="7225497" y="3133282"/>
            <a:ext cx="4001946" cy="2286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 eaLnBrk="0" hangingPunct="0">
              <a:defRPr/>
            </a:pPr>
            <a:r>
              <a:rPr lang="en-US" sz="1400">
                <a:solidFill>
                  <a:schemeClr val="tx2"/>
                </a:solidFill>
                <a:latin typeface="Calibri Light" panose="020F0302020204030204" pitchFamily="34" charset="0"/>
                <a:cs typeface="Arial" charset="0"/>
              </a:rPr>
              <a:t>Returns entity &lt;T&gt; or null if not found</a:t>
            </a:r>
          </a:p>
        </p:txBody>
      </p:sp>
      <p:sp>
        <p:nvSpPr>
          <p:cNvPr id="159755" name="Rectangle 24"/>
          <p:cNvSpPr>
            <a:spLocks noChangeArrowheads="1"/>
          </p:cNvSpPr>
          <p:nvPr/>
        </p:nvSpPr>
        <p:spPr bwMode="auto">
          <a:xfrm>
            <a:off x="7225497" y="3361882"/>
            <a:ext cx="4001946" cy="2286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 eaLnBrk="0" hangingPunct="0">
              <a:defRPr/>
            </a:pPr>
            <a:r>
              <a:rPr lang="en-US" sz="1400" dirty="0">
                <a:solidFill>
                  <a:schemeClr val="tx2"/>
                </a:solidFill>
                <a:latin typeface="Calibri Light" panose="020F0302020204030204" pitchFamily="34" charset="0"/>
                <a:cs typeface="Arial" charset="0"/>
              </a:rPr>
              <a:t>Returns entity &lt;T&gt; or </a:t>
            </a:r>
            <a:r>
              <a:rPr lang="en-US" sz="1400" i="1" dirty="0">
                <a:solidFill>
                  <a:schemeClr val="tx2"/>
                </a:solidFill>
                <a:latin typeface="Calibri Light" panose="020F0302020204030204" pitchFamily="34" charset="0"/>
                <a:cs typeface="Arial" charset="0"/>
              </a:rPr>
              <a:t>EntityNotFoundException</a:t>
            </a:r>
            <a:r>
              <a:rPr lang="en-US" sz="1400" dirty="0">
                <a:solidFill>
                  <a:schemeClr val="tx2"/>
                </a:solidFill>
                <a:latin typeface="Calibri Light" panose="020F0302020204030204" pitchFamily="34" charset="0"/>
                <a:cs typeface="Arial" charset="0"/>
              </a:rPr>
              <a:t> </a:t>
            </a:r>
          </a:p>
        </p:txBody>
      </p:sp>
      <p:sp>
        <p:nvSpPr>
          <p:cNvPr id="159756" name="Rectangle 25"/>
          <p:cNvSpPr>
            <a:spLocks noChangeArrowheads="1"/>
          </p:cNvSpPr>
          <p:nvPr/>
        </p:nvSpPr>
        <p:spPr bwMode="auto">
          <a:xfrm>
            <a:off x="3034497" y="3819082"/>
            <a:ext cx="4191000" cy="2286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 eaLnBrk="0" hangingPunct="0">
              <a:defRPr/>
            </a:pPr>
            <a:r>
              <a:rPr lang="en-US" sz="1400" b="1" dirty="0">
                <a:solidFill>
                  <a:schemeClr val="accent3"/>
                </a:solidFill>
                <a:latin typeface="Calibri Light" panose="020F0302020204030204" pitchFamily="34" charset="0"/>
                <a:cs typeface="Arial" charset="0"/>
              </a:rPr>
              <a:t>createNamedQuery</a:t>
            </a:r>
            <a:r>
              <a:rPr lang="en-US" sz="1400" b="1" dirty="0">
                <a:solidFill>
                  <a:srgbClr val="C00000"/>
                </a:solidFill>
                <a:latin typeface="Calibri Light" panose="020F0302020204030204" pitchFamily="34" charset="0"/>
                <a:cs typeface="Arial" charset="0"/>
              </a:rPr>
              <a:t>(String queryName)</a:t>
            </a:r>
          </a:p>
        </p:txBody>
      </p:sp>
      <p:sp>
        <p:nvSpPr>
          <p:cNvPr id="159757" name="Rectangle 26"/>
          <p:cNvSpPr>
            <a:spLocks noChangeArrowheads="1"/>
          </p:cNvSpPr>
          <p:nvPr/>
        </p:nvSpPr>
        <p:spPr bwMode="auto">
          <a:xfrm>
            <a:off x="3034497" y="4047682"/>
            <a:ext cx="4191000" cy="2286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 eaLnBrk="0" hangingPunct="0">
              <a:defRPr/>
            </a:pPr>
            <a:r>
              <a:rPr lang="en-US" sz="1400" b="1" dirty="0">
                <a:solidFill>
                  <a:schemeClr val="accent3"/>
                </a:solidFill>
                <a:latin typeface="Calibri Light" panose="020F0302020204030204" pitchFamily="34" charset="0"/>
                <a:cs typeface="Arial" charset="0"/>
              </a:rPr>
              <a:t>createNativeQuery</a:t>
            </a:r>
            <a:r>
              <a:rPr lang="en-US" sz="1400" b="1" dirty="0">
                <a:solidFill>
                  <a:srgbClr val="C00000"/>
                </a:solidFill>
                <a:latin typeface="Calibri Light" panose="020F0302020204030204" pitchFamily="34" charset="0"/>
                <a:cs typeface="Arial" charset="0"/>
              </a:rPr>
              <a:t>(String SQL)</a:t>
            </a:r>
          </a:p>
        </p:txBody>
      </p:sp>
      <p:sp>
        <p:nvSpPr>
          <p:cNvPr id="159758" name="Rectangle 27"/>
          <p:cNvSpPr>
            <a:spLocks noChangeArrowheads="1"/>
          </p:cNvSpPr>
          <p:nvPr/>
        </p:nvSpPr>
        <p:spPr bwMode="auto">
          <a:xfrm>
            <a:off x="7225497" y="3590482"/>
            <a:ext cx="4001946" cy="2286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 eaLnBrk="0" hangingPunct="0">
              <a:defRPr/>
            </a:pPr>
            <a:r>
              <a:rPr lang="en-US" sz="1400" dirty="0">
                <a:solidFill>
                  <a:schemeClr val="tx2"/>
                </a:solidFill>
                <a:latin typeface="Calibri Light" panose="020F0302020204030204" pitchFamily="34" charset="0"/>
                <a:cs typeface="Arial" charset="0"/>
              </a:rPr>
              <a:t>returns a query object that allows to find entity beans</a:t>
            </a:r>
          </a:p>
        </p:txBody>
      </p:sp>
      <p:sp>
        <p:nvSpPr>
          <p:cNvPr id="159759" name="Rectangle 28"/>
          <p:cNvSpPr>
            <a:spLocks noChangeArrowheads="1"/>
          </p:cNvSpPr>
          <p:nvPr/>
        </p:nvSpPr>
        <p:spPr bwMode="auto">
          <a:xfrm>
            <a:off x="7225497" y="3819082"/>
            <a:ext cx="4001946" cy="2286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 eaLnBrk="0" hangingPunct="0">
              <a:defRPr/>
            </a:pPr>
            <a:r>
              <a:rPr lang="en-US" sz="1400" dirty="0">
                <a:solidFill>
                  <a:schemeClr val="tx2"/>
                </a:solidFill>
                <a:latin typeface="Calibri Light" panose="020F0302020204030204" pitchFamily="34" charset="0"/>
                <a:cs typeface="Arial" charset="0"/>
              </a:rPr>
              <a:t>same, but uses a pre-defined query specified in the DD</a:t>
            </a:r>
          </a:p>
        </p:txBody>
      </p:sp>
      <p:sp>
        <p:nvSpPr>
          <p:cNvPr id="159760" name="Rectangle 29"/>
          <p:cNvSpPr>
            <a:spLocks noChangeArrowheads="1"/>
          </p:cNvSpPr>
          <p:nvPr/>
        </p:nvSpPr>
        <p:spPr bwMode="auto">
          <a:xfrm>
            <a:off x="7225497" y="4055722"/>
            <a:ext cx="4001946" cy="22056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 eaLnBrk="0" hangingPunct="0">
              <a:defRPr/>
            </a:pPr>
            <a:r>
              <a:rPr lang="en-US" sz="1400" dirty="0">
                <a:solidFill>
                  <a:schemeClr val="tx2"/>
                </a:solidFill>
                <a:latin typeface="Calibri Light" panose="020F0302020204030204" pitchFamily="34" charset="0"/>
                <a:cs typeface="Arial" charset="0"/>
              </a:rPr>
              <a:t>same, but uses a vendor specific query or SQL query</a:t>
            </a:r>
          </a:p>
        </p:txBody>
      </p:sp>
      <p:sp>
        <p:nvSpPr>
          <p:cNvPr id="159761" name="Rectangle 30"/>
          <p:cNvSpPr>
            <a:spLocks noChangeArrowheads="1"/>
          </p:cNvSpPr>
          <p:nvPr/>
        </p:nvSpPr>
        <p:spPr bwMode="auto">
          <a:xfrm>
            <a:off x="3034497" y="4276282"/>
            <a:ext cx="4191000" cy="2286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 eaLnBrk="0" hangingPunct="0">
              <a:defRPr/>
            </a:pPr>
            <a:r>
              <a:rPr lang="en-US" sz="1400" b="1" dirty="0">
                <a:solidFill>
                  <a:schemeClr val="accent3"/>
                </a:solidFill>
                <a:latin typeface="Calibri Light" panose="020F0302020204030204" pitchFamily="34" charset="0"/>
                <a:cs typeface="Arial" charset="0"/>
              </a:rPr>
              <a:t>remove</a:t>
            </a:r>
            <a:r>
              <a:rPr lang="en-US" sz="1400" b="1" dirty="0">
                <a:solidFill>
                  <a:schemeClr val="tx2"/>
                </a:solidFill>
                <a:latin typeface="Calibri Light" panose="020F0302020204030204" pitchFamily="34" charset="0"/>
                <a:cs typeface="Arial" charset="0"/>
              </a:rPr>
              <a:t> </a:t>
            </a:r>
            <a:r>
              <a:rPr lang="en-US" sz="1400" b="1" dirty="0">
                <a:solidFill>
                  <a:srgbClr val="C00000"/>
                </a:solidFill>
                <a:latin typeface="Calibri Light" panose="020F0302020204030204" pitchFamily="34" charset="0"/>
                <a:cs typeface="Arial" charset="0"/>
              </a:rPr>
              <a:t>(Object entity)</a:t>
            </a:r>
          </a:p>
        </p:txBody>
      </p:sp>
      <p:sp>
        <p:nvSpPr>
          <p:cNvPr id="159762" name="Rectangle 31"/>
          <p:cNvSpPr>
            <a:spLocks noChangeArrowheads="1"/>
          </p:cNvSpPr>
          <p:nvPr/>
        </p:nvSpPr>
        <p:spPr bwMode="auto">
          <a:xfrm>
            <a:off x="7225497" y="4268242"/>
            <a:ext cx="4001946" cy="24468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 eaLnBrk="0" hangingPunct="0">
              <a:defRPr/>
            </a:pPr>
            <a:r>
              <a:rPr lang="en-US" sz="1400" dirty="0">
                <a:solidFill>
                  <a:schemeClr val="tx2"/>
                </a:solidFill>
                <a:latin typeface="Calibri Light" panose="020F0302020204030204" pitchFamily="34" charset="0"/>
                <a:cs typeface="Arial" charset="0"/>
              </a:rPr>
              <a:t>Deletes a table row where the entity is mapped to</a:t>
            </a:r>
          </a:p>
        </p:txBody>
      </p:sp>
      <p:sp>
        <p:nvSpPr>
          <p:cNvPr id="159763" name="Rectangle 32"/>
          <p:cNvSpPr>
            <a:spLocks noChangeArrowheads="1"/>
          </p:cNvSpPr>
          <p:nvPr/>
        </p:nvSpPr>
        <p:spPr bwMode="auto">
          <a:xfrm>
            <a:off x="3034497" y="4504882"/>
            <a:ext cx="4191000" cy="2286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 eaLnBrk="0" hangingPunct="0">
              <a:defRPr/>
            </a:pPr>
            <a:r>
              <a:rPr lang="en-US" sz="1400" b="1" dirty="0">
                <a:solidFill>
                  <a:schemeClr val="accent3"/>
                </a:solidFill>
                <a:latin typeface="Calibri Light" panose="020F0302020204030204" pitchFamily="34" charset="0"/>
                <a:cs typeface="Arial" charset="0"/>
              </a:rPr>
              <a:t>merge</a:t>
            </a:r>
            <a:r>
              <a:rPr lang="en-US" sz="1400" b="1" dirty="0">
                <a:solidFill>
                  <a:schemeClr val="tx2"/>
                </a:solidFill>
                <a:latin typeface="Calibri Light" panose="020F0302020204030204" pitchFamily="34" charset="0"/>
                <a:cs typeface="Arial" charset="0"/>
              </a:rPr>
              <a:t> </a:t>
            </a:r>
            <a:r>
              <a:rPr lang="en-US" sz="1400" b="1" dirty="0">
                <a:solidFill>
                  <a:srgbClr val="C00000"/>
                </a:solidFill>
                <a:latin typeface="Calibri Light" panose="020F0302020204030204" pitchFamily="34" charset="0"/>
                <a:cs typeface="Arial" charset="0"/>
              </a:rPr>
              <a:t>(Object entity)</a:t>
            </a:r>
          </a:p>
        </p:txBody>
      </p:sp>
      <p:sp>
        <p:nvSpPr>
          <p:cNvPr id="159764" name="Rectangle 33"/>
          <p:cNvSpPr>
            <a:spLocks noChangeArrowheads="1"/>
          </p:cNvSpPr>
          <p:nvPr/>
        </p:nvSpPr>
        <p:spPr bwMode="auto">
          <a:xfrm>
            <a:off x="7225497" y="4512922"/>
            <a:ext cx="4001946" cy="23664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 eaLnBrk="0" hangingPunct="0">
              <a:defRPr/>
            </a:pPr>
            <a:r>
              <a:rPr lang="en-US" sz="1400" dirty="0">
                <a:solidFill>
                  <a:schemeClr val="tx2"/>
                </a:solidFill>
                <a:latin typeface="Calibri Light" panose="020F0302020204030204" pitchFamily="34" charset="0"/>
                <a:cs typeface="Arial" charset="0"/>
              </a:rPr>
              <a:t>Attaches the entity to the persistent context - update</a:t>
            </a:r>
          </a:p>
        </p:txBody>
      </p:sp>
      <p:sp>
        <p:nvSpPr>
          <p:cNvPr id="159765" name="Rectangle 34"/>
          <p:cNvSpPr>
            <a:spLocks noChangeArrowheads="1"/>
          </p:cNvSpPr>
          <p:nvPr/>
        </p:nvSpPr>
        <p:spPr bwMode="auto">
          <a:xfrm>
            <a:off x="3034497" y="4733482"/>
            <a:ext cx="4191000" cy="2286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 eaLnBrk="0" hangingPunct="0">
              <a:defRPr/>
            </a:pPr>
            <a:r>
              <a:rPr lang="en-US" sz="1400" b="1" dirty="0">
                <a:solidFill>
                  <a:schemeClr val="accent3"/>
                </a:solidFill>
                <a:latin typeface="Calibri Light" panose="020F0302020204030204" pitchFamily="34" charset="0"/>
                <a:cs typeface="Arial" charset="0"/>
              </a:rPr>
              <a:t>refresh</a:t>
            </a:r>
            <a:r>
              <a:rPr lang="en-US" sz="1400" b="1" dirty="0">
                <a:solidFill>
                  <a:schemeClr val="tx2"/>
                </a:solidFill>
                <a:latin typeface="Calibri Light" panose="020F0302020204030204" pitchFamily="34" charset="0"/>
                <a:cs typeface="Arial" charset="0"/>
              </a:rPr>
              <a:t> </a:t>
            </a:r>
            <a:r>
              <a:rPr lang="en-US" sz="1400" b="1" dirty="0">
                <a:solidFill>
                  <a:srgbClr val="C00000"/>
                </a:solidFill>
                <a:latin typeface="Calibri Light" panose="020F0302020204030204" pitchFamily="34" charset="0"/>
                <a:cs typeface="Arial" charset="0"/>
              </a:rPr>
              <a:t>(Object entity)</a:t>
            </a:r>
          </a:p>
        </p:txBody>
      </p:sp>
      <p:sp>
        <p:nvSpPr>
          <p:cNvPr id="159766" name="Rectangle 35"/>
          <p:cNvSpPr>
            <a:spLocks noChangeArrowheads="1"/>
          </p:cNvSpPr>
          <p:nvPr/>
        </p:nvSpPr>
        <p:spPr bwMode="auto">
          <a:xfrm>
            <a:off x="7225497" y="4741522"/>
            <a:ext cx="4001946" cy="22056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 eaLnBrk="0" hangingPunct="0">
              <a:defRPr/>
            </a:pPr>
            <a:r>
              <a:rPr lang="en-US" sz="1400">
                <a:solidFill>
                  <a:schemeClr val="tx2"/>
                </a:solidFill>
                <a:latin typeface="Calibri Light" panose="020F0302020204030204" pitchFamily="34" charset="0"/>
                <a:cs typeface="Arial" charset="0"/>
              </a:rPr>
              <a:t>Overrides the managed entity state with DB data</a:t>
            </a:r>
          </a:p>
        </p:txBody>
      </p:sp>
      <p:sp>
        <p:nvSpPr>
          <p:cNvPr id="159767" name="Rectangle 36"/>
          <p:cNvSpPr>
            <a:spLocks noChangeArrowheads="1"/>
          </p:cNvSpPr>
          <p:nvPr/>
        </p:nvSpPr>
        <p:spPr bwMode="auto">
          <a:xfrm>
            <a:off x="3034497" y="4962082"/>
            <a:ext cx="4191000" cy="2286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 eaLnBrk="0" hangingPunct="0">
              <a:defRPr/>
            </a:pPr>
            <a:r>
              <a:rPr lang="en-US" sz="1400" b="1" dirty="0">
                <a:solidFill>
                  <a:schemeClr val="accent3"/>
                </a:solidFill>
                <a:latin typeface="Calibri Light" panose="020F0302020204030204" pitchFamily="34" charset="0"/>
                <a:cs typeface="Arial" charset="0"/>
              </a:rPr>
              <a:t>contains</a:t>
            </a:r>
            <a:r>
              <a:rPr lang="en-US" sz="1400" b="1" dirty="0">
                <a:solidFill>
                  <a:schemeClr val="tx2"/>
                </a:solidFill>
                <a:latin typeface="Calibri Light" panose="020F0302020204030204" pitchFamily="34" charset="0"/>
                <a:cs typeface="Arial" charset="0"/>
              </a:rPr>
              <a:t> </a:t>
            </a:r>
            <a:r>
              <a:rPr lang="en-US" sz="1400" b="1" dirty="0">
                <a:solidFill>
                  <a:srgbClr val="C00000"/>
                </a:solidFill>
                <a:latin typeface="Calibri Light" panose="020F0302020204030204" pitchFamily="34" charset="0"/>
                <a:cs typeface="Arial" charset="0"/>
              </a:rPr>
              <a:t>(Object entity)</a:t>
            </a:r>
          </a:p>
        </p:txBody>
      </p:sp>
      <p:sp>
        <p:nvSpPr>
          <p:cNvPr id="159768" name="Rectangle 37"/>
          <p:cNvSpPr>
            <a:spLocks noChangeArrowheads="1"/>
          </p:cNvSpPr>
          <p:nvPr/>
        </p:nvSpPr>
        <p:spPr bwMode="auto">
          <a:xfrm>
            <a:off x="7225497" y="4970122"/>
            <a:ext cx="4001946" cy="22056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 eaLnBrk="0" hangingPunct="0">
              <a:defRPr/>
            </a:pPr>
            <a:r>
              <a:rPr lang="en-US" sz="1400" dirty="0">
                <a:solidFill>
                  <a:schemeClr val="tx2"/>
                </a:solidFill>
                <a:latin typeface="Calibri Light" panose="020F0302020204030204" pitchFamily="34" charset="0"/>
                <a:cs typeface="Arial" charset="0"/>
              </a:rPr>
              <a:t>Returns ‘true’ if the entity is currently managed</a:t>
            </a:r>
          </a:p>
        </p:txBody>
      </p:sp>
      <p:sp>
        <p:nvSpPr>
          <p:cNvPr id="159769" name="Rectangle 38"/>
          <p:cNvSpPr>
            <a:spLocks noChangeArrowheads="1"/>
          </p:cNvSpPr>
          <p:nvPr/>
        </p:nvSpPr>
        <p:spPr bwMode="auto">
          <a:xfrm>
            <a:off x="3034497" y="5190682"/>
            <a:ext cx="4191000" cy="2286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 eaLnBrk="0" hangingPunct="0">
              <a:defRPr/>
            </a:pPr>
            <a:r>
              <a:rPr lang="en-US" sz="1400" b="1" dirty="0">
                <a:solidFill>
                  <a:schemeClr val="accent3"/>
                </a:solidFill>
                <a:latin typeface="Calibri Light" panose="020F0302020204030204" pitchFamily="34" charset="0"/>
                <a:cs typeface="Arial" charset="0"/>
              </a:rPr>
              <a:t>flush</a:t>
            </a:r>
            <a:r>
              <a:rPr lang="en-US" sz="1400" b="1" dirty="0">
                <a:solidFill>
                  <a:schemeClr val="tx2"/>
                </a:solidFill>
                <a:latin typeface="Calibri Light" panose="020F0302020204030204" pitchFamily="34" charset="0"/>
                <a:cs typeface="Arial" charset="0"/>
              </a:rPr>
              <a:t> </a:t>
            </a:r>
            <a:r>
              <a:rPr lang="en-US" sz="1400" b="1" dirty="0">
                <a:solidFill>
                  <a:srgbClr val="C00000"/>
                </a:solidFill>
                <a:latin typeface="Calibri Light" panose="020F0302020204030204" pitchFamily="34" charset="0"/>
                <a:cs typeface="Arial" charset="0"/>
              </a:rPr>
              <a:t>()</a:t>
            </a:r>
          </a:p>
        </p:txBody>
      </p:sp>
      <p:sp>
        <p:nvSpPr>
          <p:cNvPr id="159770" name="Rectangle 39"/>
          <p:cNvSpPr>
            <a:spLocks noChangeArrowheads="1"/>
          </p:cNvSpPr>
          <p:nvPr/>
        </p:nvSpPr>
        <p:spPr bwMode="auto">
          <a:xfrm>
            <a:off x="7225497" y="5182642"/>
            <a:ext cx="4001946" cy="24468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 eaLnBrk="0" hangingPunct="0">
              <a:defRPr/>
            </a:pPr>
            <a:r>
              <a:rPr lang="en-US" sz="1400" dirty="0">
                <a:solidFill>
                  <a:schemeClr val="tx2"/>
                </a:solidFill>
                <a:latin typeface="Calibri Light" panose="020F0302020204030204" pitchFamily="34" charset="0"/>
                <a:cs typeface="Arial" charset="0"/>
              </a:rPr>
              <a:t>Forces DB updates done via persist, merge, remove</a:t>
            </a:r>
          </a:p>
        </p:txBody>
      </p:sp>
      <p:sp>
        <p:nvSpPr>
          <p:cNvPr id="159771" name="Rectangle 40"/>
          <p:cNvSpPr>
            <a:spLocks noChangeArrowheads="1"/>
          </p:cNvSpPr>
          <p:nvPr/>
        </p:nvSpPr>
        <p:spPr bwMode="auto">
          <a:xfrm>
            <a:off x="3034497" y="5419282"/>
            <a:ext cx="4191000" cy="2286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 eaLnBrk="0" hangingPunct="0">
              <a:defRPr/>
            </a:pPr>
            <a:r>
              <a:rPr lang="en-US" sz="1400" b="1" dirty="0">
                <a:solidFill>
                  <a:schemeClr val="accent3"/>
                </a:solidFill>
                <a:latin typeface="Calibri Light" panose="020F0302020204030204" pitchFamily="34" charset="0"/>
                <a:cs typeface="Arial" charset="0"/>
              </a:rPr>
              <a:t>clear</a:t>
            </a:r>
            <a:r>
              <a:rPr lang="en-US" sz="1400" b="1" dirty="0">
                <a:solidFill>
                  <a:schemeClr val="tx2"/>
                </a:solidFill>
                <a:latin typeface="Calibri Light" panose="020F0302020204030204" pitchFamily="34" charset="0"/>
                <a:cs typeface="Arial" charset="0"/>
              </a:rPr>
              <a:t> </a:t>
            </a:r>
            <a:r>
              <a:rPr lang="en-US" sz="1400" b="1" dirty="0">
                <a:solidFill>
                  <a:srgbClr val="C00000"/>
                </a:solidFill>
                <a:latin typeface="Calibri Light" panose="020F0302020204030204" pitchFamily="34" charset="0"/>
                <a:cs typeface="Arial" charset="0"/>
              </a:rPr>
              <a:t>()</a:t>
            </a:r>
          </a:p>
        </p:txBody>
      </p:sp>
      <p:sp>
        <p:nvSpPr>
          <p:cNvPr id="159772" name="Rectangle 41"/>
          <p:cNvSpPr>
            <a:spLocks noChangeArrowheads="1"/>
          </p:cNvSpPr>
          <p:nvPr/>
        </p:nvSpPr>
        <p:spPr bwMode="auto">
          <a:xfrm>
            <a:off x="7225497" y="5427322"/>
            <a:ext cx="4001946" cy="22056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 eaLnBrk="0" hangingPunct="0">
              <a:defRPr/>
            </a:pPr>
            <a:r>
              <a:rPr lang="en-US" sz="1400">
                <a:solidFill>
                  <a:schemeClr val="tx2"/>
                </a:solidFill>
                <a:latin typeface="Calibri Light" panose="020F0302020204030204" pitchFamily="34" charset="0"/>
                <a:cs typeface="Arial" charset="0"/>
              </a:rPr>
              <a:t>Detaches all managed entities, unsaved changes are lost</a:t>
            </a:r>
          </a:p>
        </p:txBody>
      </p:sp>
    </p:spTree>
    <p:extLst>
      <p:ext uri="{BB962C8B-B14F-4D97-AF65-F5344CB8AC3E}">
        <p14:creationId xmlns:p14="http://schemas.microsoft.com/office/powerpoint/2010/main" val="3053400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72AA-A22C-DC68-FB63-4CEF56C31B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JPA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1B10856-6A95-9A37-9868-BEF7B8F47F31}"/>
              </a:ext>
            </a:extLst>
          </p:cNvPr>
          <p:cNvCxnSpPr/>
          <p:nvPr/>
        </p:nvCxnSpPr>
        <p:spPr>
          <a:xfrm>
            <a:off x="4086334" y="225228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56DD7C28-3620-B3FF-D5E0-333F464E78B1}"/>
              </a:ext>
            </a:extLst>
          </p:cNvPr>
          <p:cNvCxnSpPr/>
          <p:nvPr/>
        </p:nvCxnSpPr>
        <p:spPr>
          <a:xfrm>
            <a:off x="4406908" y="6707944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Rectangle 4">
            <a:extLst>
              <a:ext uri="{FF2B5EF4-FFF2-40B4-BE49-F238E27FC236}">
                <a16:creationId xmlns:a16="http://schemas.microsoft.com/office/drawing/2014/main" id="{B9482C6D-919A-BA84-7498-DDF0E479428A}"/>
              </a:ext>
            </a:extLst>
          </p:cNvPr>
          <p:cNvSpPr/>
          <p:nvPr/>
        </p:nvSpPr>
        <p:spPr>
          <a:xfrm>
            <a:off x="1753201" y="3136612"/>
            <a:ext cx="734688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JPA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2F3961-2EA4-0EDD-A482-E17FC9045F32}"/>
              </a:ext>
            </a:extLst>
          </p:cNvPr>
          <p:cNvSpPr txBox="1"/>
          <p:nvPr/>
        </p:nvSpPr>
        <p:spPr>
          <a:xfrm>
            <a:off x="4086334" y="1932489"/>
            <a:ext cx="4203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Entity Manager</a:t>
            </a:r>
            <a:endParaRPr lang="LID4096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FFD16-FBD1-698E-3F94-7372514BF1B2}"/>
              </a:ext>
            </a:extLst>
          </p:cNvPr>
          <p:cNvSpPr txBox="1"/>
          <p:nvPr/>
        </p:nvSpPr>
        <p:spPr>
          <a:xfrm>
            <a:off x="3719254" y="2365393"/>
            <a:ext cx="829526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C00000"/>
                </a:solidFill>
                <a:latin typeface="+mj-lt"/>
              </a:rPr>
              <a:t>Persist</a:t>
            </a:r>
          </a:p>
          <a:p>
            <a:pPr marL="742950" lvl="1" indent="-285750"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n-US" i="1" dirty="0">
                <a:latin typeface="+mj-lt"/>
              </a:rPr>
              <a:t>EntityExistsException – </a:t>
            </a:r>
            <a:r>
              <a:rPr lang="en-US" dirty="0">
                <a:latin typeface="+mj-lt"/>
              </a:rPr>
              <a:t>If entry already exists </a:t>
            </a:r>
          </a:p>
          <a:p>
            <a:pPr marL="742950" lvl="1" indent="-285750"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n-US" i="1" dirty="0">
                <a:latin typeface="+mj-lt"/>
              </a:rPr>
              <a:t>IllegalArgumentException – </a:t>
            </a:r>
            <a:r>
              <a:rPr lang="en-US" dirty="0">
                <a:latin typeface="+mj-lt"/>
              </a:rPr>
              <a:t>If sent parameter is not an Entity </a:t>
            </a:r>
          </a:p>
          <a:p>
            <a:pPr marL="742950" lvl="1" indent="-285750">
              <a:buClr>
                <a:schemeClr val="tx2"/>
              </a:buClr>
              <a:buFont typeface="Courier New" panose="02070309020205020404" pitchFamily="49" charset="0"/>
              <a:buChar char="o"/>
            </a:pPr>
            <a:endParaRPr lang="en-US" dirty="0">
              <a:latin typeface="+mj-lt"/>
            </a:endParaRPr>
          </a:p>
          <a:p>
            <a:pPr marL="285750" indent="-285750"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C00000"/>
                </a:solidFill>
                <a:latin typeface="+mj-lt"/>
              </a:rPr>
              <a:t>Merge, Remove, Find</a:t>
            </a:r>
          </a:p>
          <a:p>
            <a:pPr marL="742950" lvl="1" indent="-285750"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n-US" i="1" dirty="0">
                <a:latin typeface="+mj-lt"/>
              </a:rPr>
              <a:t>IllegalArgumentException – </a:t>
            </a:r>
            <a:r>
              <a:rPr lang="en-US" dirty="0">
                <a:latin typeface="+mj-lt"/>
              </a:rPr>
              <a:t>If sent parameter is not an Entity</a:t>
            </a:r>
          </a:p>
          <a:p>
            <a:pPr marL="742950" lvl="1" indent="-285750">
              <a:buClr>
                <a:schemeClr val="tx2"/>
              </a:buClr>
              <a:buFont typeface="Courier New" panose="02070309020205020404" pitchFamily="49" charset="0"/>
              <a:buChar char="o"/>
            </a:pPr>
            <a:endParaRPr lang="en-US" dirty="0">
              <a:latin typeface="+mj-lt"/>
            </a:endParaRPr>
          </a:p>
          <a:p>
            <a:pPr marL="285750" indent="-285750"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C00000"/>
                </a:solidFill>
                <a:latin typeface="+mj-lt"/>
              </a:rPr>
              <a:t>GetReference, Refresh</a:t>
            </a:r>
          </a:p>
          <a:p>
            <a:pPr marL="742950" lvl="1" indent="-285750"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n-US" i="1" dirty="0">
                <a:latin typeface="+mj-lt"/>
              </a:rPr>
              <a:t>IllegalArgumentException – </a:t>
            </a:r>
            <a:r>
              <a:rPr lang="en-US" dirty="0">
                <a:latin typeface="+mj-lt"/>
              </a:rPr>
              <a:t>If sent parameter is not an Entity (class)</a:t>
            </a:r>
          </a:p>
          <a:p>
            <a:pPr marL="742950" lvl="1" indent="-285750"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n-US" i="1" dirty="0">
                <a:latin typeface="+mj-lt"/>
              </a:rPr>
              <a:t>EntityNotFoundException</a:t>
            </a:r>
            <a:r>
              <a:rPr lang="en-US" dirty="0">
                <a:latin typeface="+mj-lt"/>
              </a:rPr>
              <a:t> – if the Entity cannot be accessed </a:t>
            </a:r>
          </a:p>
          <a:p>
            <a:pPr marL="742950" lvl="1" indent="-285750">
              <a:buClr>
                <a:schemeClr val="tx2"/>
              </a:buClr>
              <a:buFont typeface="Courier New" panose="02070309020205020404" pitchFamily="49" charset="0"/>
              <a:buChar char="o"/>
            </a:pPr>
            <a:endParaRPr lang="en-US" dirty="0">
              <a:latin typeface="+mj-lt"/>
            </a:endParaRPr>
          </a:p>
          <a:p>
            <a:pPr marL="285750" indent="-285750"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C00000"/>
                </a:solidFill>
                <a:latin typeface="+mj-lt"/>
              </a:rPr>
              <a:t>Query execution</a:t>
            </a:r>
          </a:p>
          <a:p>
            <a:pPr marL="742950" lvl="1" indent="-285750"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n-US" i="1" dirty="0">
                <a:latin typeface="+mj-lt"/>
              </a:rPr>
              <a:t>IllegalArgumentException – </a:t>
            </a:r>
            <a:r>
              <a:rPr lang="en-US" dirty="0">
                <a:latin typeface="+mj-lt"/>
              </a:rPr>
              <a:t>If JPQL raises problems of invalid </a:t>
            </a:r>
          </a:p>
          <a:p>
            <a:pPr marL="742950" lvl="1" indent="-285750">
              <a:buClr>
                <a:schemeClr val="tx2"/>
              </a:buClr>
              <a:buFont typeface="Courier New" panose="02070309020205020404" pitchFamily="49" charset="0"/>
              <a:buChar char="o"/>
            </a:pPr>
            <a:endParaRPr lang="en-US" dirty="0">
              <a:latin typeface="+mj-lt"/>
            </a:endParaRPr>
          </a:p>
          <a:p>
            <a:pPr marL="285750" indent="-285750"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C00000"/>
                </a:solidFill>
                <a:latin typeface="+mj-lt"/>
              </a:rPr>
              <a:t>Native Query execution</a:t>
            </a:r>
          </a:p>
          <a:p>
            <a:pPr marL="742950" lvl="1" indent="-285750"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n-US" i="1" dirty="0">
                <a:latin typeface="+mj-lt"/>
              </a:rPr>
              <a:t>PersistenceException - </a:t>
            </a:r>
            <a:r>
              <a:rPr lang="en-US" dirty="0">
                <a:latin typeface="+mj-lt"/>
              </a:rPr>
              <a:t> wraps any underlying exception</a:t>
            </a:r>
          </a:p>
        </p:txBody>
      </p:sp>
    </p:spTree>
    <p:extLst>
      <p:ext uri="{BB962C8B-B14F-4D97-AF65-F5344CB8AC3E}">
        <p14:creationId xmlns:p14="http://schemas.microsoft.com/office/powerpoint/2010/main" val="6272640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72AA-A22C-DC68-FB63-4CEF56C31B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JPA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1B10856-6A95-9A37-9868-BEF7B8F47F31}"/>
              </a:ext>
            </a:extLst>
          </p:cNvPr>
          <p:cNvCxnSpPr/>
          <p:nvPr/>
        </p:nvCxnSpPr>
        <p:spPr>
          <a:xfrm>
            <a:off x="4086334" y="225228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56DD7C28-3620-B3FF-D5E0-333F464E78B1}"/>
              </a:ext>
            </a:extLst>
          </p:cNvPr>
          <p:cNvCxnSpPr/>
          <p:nvPr/>
        </p:nvCxnSpPr>
        <p:spPr>
          <a:xfrm>
            <a:off x="4406908" y="6707944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Rectangle 4">
            <a:extLst>
              <a:ext uri="{FF2B5EF4-FFF2-40B4-BE49-F238E27FC236}">
                <a16:creationId xmlns:a16="http://schemas.microsoft.com/office/drawing/2014/main" id="{B9482C6D-919A-BA84-7498-DDF0E479428A}"/>
              </a:ext>
            </a:extLst>
          </p:cNvPr>
          <p:cNvSpPr/>
          <p:nvPr/>
        </p:nvSpPr>
        <p:spPr>
          <a:xfrm>
            <a:off x="1753201" y="3136612"/>
            <a:ext cx="734688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JPA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2F3961-2EA4-0EDD-A482-E17FC9045F32}"/>
              </a:ext>
            </a:extLst>
          </p:cNvPr>
          <p:cNvSpPr txBox="1"/>
          <p:nvPr/>
        </p:nvSpPr>
        <p:spPr>
          <a:xfrm>
            <a:off x="4086334" y="1932489"/>
            <a:ext cx="4203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Entity Bean</a:t>
            </a:r>
            <a:endParaRPr lang="LID4096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D46AE9-61D7-5B8D-CA73-C5608714CF9B}"/>
              </a:ext>
            </a:extLst>
          </p:cNvPr>
          <p:cNvSpPr txBox="1"/>
          <p:nvPr/>
        </p:nvSpPr>
        <p:spPr>
          <a:xfrm>
            <a:off x="4086334" y="2230450"/>
            <a:ext cx="810566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+mj-lt"/>
              </a:rPr>
              <a:t>Annotations for relationship: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@OneToOne - Unidirectional, Bidirectional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@OneToMany – Unidirectional, Bidirectional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@ManyToOne - Unidirectional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@ManyToMany - Unidirectional, Bidirectional 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i="1" dirty="0">
                <a:latin typeface="+mj-lt"/>
              </a:rPr>
              <a:t>Each annotation supports: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+mj-lt"/>
              </a:rPr>
              <a:t>fetch policy settings -  fetch=FetchType.EAGER/LAZY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+mj-lt"/>
              </a:rPr>
              <a:t>cascade</a:t>
            </a:r>
            <a:endParaRPr lang="en-US" dirty="0">
              <a:latin typeface="+mj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+mj-lt"/>
              </a:rPr>
              <a:t>mapped by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i="1" dirty="0">
                <a:latin typeface="+mj-lt"/>
              </a:rPr>
              <a:t>Join table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  <a:latin typeface="+mj-lt"/>
              </a:rPr>
              <a:t>When using @ManyToMany a 3</a:t>
            </a:r>
            <a:r>
              <a:rPr lang="en-US" baseline="30000" dirty="0">
                <a:solidFill>
                  <a:srgbClr val="C00000"/>
                </a:solidFill>
                <a:latin typeface="+mj-lt"/>
              </a:rPr>
              <a:t>rd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 table must be created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If JPA is generating DB schema – a join table and columns can be specified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Use @JoinTable or @JoinColumn for that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Is generated automatically</a:t>
            </a:r>
          </a:p>
        </p:txBody>
      </p:sp>
    </p:spTree>
    <p:extLst>
      <p:ext uri="{BB962C8B-B14F-4D97-AF65-F5344CB8AC3E}">
        <p14:creationId xmlns:p14="http://schemas.microsoft.com/office/powerpoint/2010/main" val="22690895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72AA-A22C-DC68-FB63-4CEF56C31B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JPA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1B10856-6A95-9A37-9868-BEF7B8F47F31}"/>
              </a:ext>
            </a:extLst>
          </p:cNvPr>
          <p:cNvCxnSpPr/>
          <p:nvPr/>
        </p:nvCxnSpPr>
        <p:spPr>
          <a:xfrm>
            <a:off x="4086334" y="225228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56DD7C28-3620-B3FF-D5E0-333F464E78B1}"/>
              </a:ext>
            </a:extLst>
          </p:cNvPr>
          <p:cNvCxnSpPr/>
          <p:nvPr/>
        </p:nvCxnSpPr>
        <p:spPr>
          <a:xfrm>
            <a:off x="4406908" y="6707944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Rectangle 4">
            <a:extLst>
              <a:ext uri="{FF2B5EF4-FFF2-40B4-BE49-F238E27FC236}">
                <a16:creationId xmlns:a16="http://schemas.microsoft.com/office/drawing/2014/main" id="{B9482C6D-919A-BA84-7498-DDF0E479428A}"/>
              </a:ext>
            </a:extLst>
          </p:cNvPr>
          <p:cNvSpPr/>
          <p:nvPr/>
        </p:nvSpPr>
        <p:spPr>
          <a:xfrm>
            <a:off x="1753201" y="3136612"/>
            <a:ext cx="734688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JPA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2F3961-2EA4-0EDD-A482-E17FC9045F32}"/>
              </a:ext>
            </a:extLst>
          </p:cNvPr>
          <p:cNvSpPr txBox="1"/>
          <p:nvPr/>
        </p:nvSpPr>
        <p:spPr>
          <a:xfrm>
            <a:off x="4086334" y="1932489"/>
            <a:ext cx="4203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Entity Bean</a:t>
            </a:r>
            <a:endParaRPr lang="LID4096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C6AD8D-AF99-8994-E53C-005C81A287F0}"/>
              </a:ext>
            </a:extLst>
          </p:cNvPr>
          <p:cNvSpPr txBox="1"/>
          <p:nvPr/>
        </p:nvSpPr>
        <p:spPr>
          <a:xfrm>
            <a:off x="4007449" y="2301821"/>
            <a:ext cx="81701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Cascade value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Specifies how the persistent manager treats dependent entities  in each action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Supported actions:  </a:t>
            </a:r>
            <a:r>
              <a:rPr lang="en-US" i="1" dirty="0">
                <a:latin typeface="+mj-lt"/>
              </a:rPr>
              <a:t>‘</a:t>
            </a:r>
            <a:r>
              <a:rPr lang="en-US" i="1" dirty="0">
                <a:solidFill>
                  <a:srgbClr val="C00000"/>
                </a:solidFill>
                <a:latin typeface="+mj-lt"/>
              </a:rPr>
              <a:t>PERSIST</a:t>
            </a:r>
            <a:r>
              <a:rPr lang="en-US" i="1" dirty="0">
                <a:latin typeface="+mj-lt"/>
              </a:rPr>
              <a:t>’, ‘</a:t>
            </a:r>
            <a:r>
              <a:rPr lang="en-US" i="1" dirty="0">
                <a:solidFill>
                  <a:srgbClr val="C00000"/>
                </a:solidFill>
                <a:latin typeface="+mj-lt"/>
              </a:rPr>
              <a:t>MERGE</a:t>
            </a:r>
            <a:r>
              <a:rPr lang="en-US" i="1" dirty="0">
                <a:latin typeface="+mj-lt"/>
              </a:rPr>
              <a:t>’, ‘</a:t>
            </a:r>
            <a:r>
              <a:rPr lang="en-US" i="1" dirty="0">
                <a:solidFill>
                  <a:srgbClr val="C00000"/>
                </a:solidFill>
                <a:latin typeface="+mj-lt"/>
              </a:rPr>
              <a:t>REMOVE</a:t>
            </a:r>
            <a:r>
              <a:rPr lang="en-US" i="1" dirty="0">
                <a:latin typeface="+mj-lt"/>
              </a:rPr>
              <a:t>’, ‘</a:t>
            </a:r>
            <a:r>
              <a:rPr lang="en-US" i="1" dirty="0">
                <a:solidFill>
                  <a:srgbClr val="C00000"/>
                </a:solidFill>
                <a:latin typeface="+mj-lt"/>
              </a:rPr>
              <a:t>REFRESH</a:t>
            </a:r>
            <a:r>
              <a:rPr lang="en-US" i="1" dirty="0">
                <a:latin typeface="+mj-lt"/>
              </a:rPr>
              <a:t>’, ‘</a:t>
            </a:r>
            <a:r>
              <a:rPr lang="en-US" i="1" dirty="0">
                <a:solidFill>
                  <a:srgbClr val="C00000"/>
                </a:solidFill>
                <a:latin typeface="+mj-lt"/>
              </a:rPr>
              <a:t>ALL</a:t>
            </a:r>
            <a:r>
              <a:rPr lang="en-US" i="1" dirty="0">
                <a:latin typeface="+mj-lt"/>
              </a:rPr>
              <a:t>’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Permitted only for OneToOne, OneToMany , ManyToOne</a:t>
            </a:r>
          </a:p>
        </p:txBody>
      </p:sp>
      <p:sp>
        <p:nvSpPr>
          <p:cNvPr id="158724" name="Rectangle 4"/>
          <p:cNvSpPr>
            <a:spLocks noChangeArrowheads="1"/>
          </p:cNvSpPr>
          <p:nvPr/>
        </p:nvSpPr>
        <p:spPr bwMode="auto">
          <a:xfrm>
            <a:off x="3047498" y="3729765"/>
            <a:ext cx="4648200" cy="2309400"/>
          </a:xfrm>
          <a:prstGeom prst="rect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200" dirty="0">
                <a:solidFill>
                  <a:schemeClr val="tx2"/>
                </a:solidFill>
                <a:latin typeface="+mj-lt"/>
              </a:rPr>
              <a:t>@Entity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200" dirty="0">
                <a:solidFill>
                  <a:schemeClr val="tx2"/>
                </a:solidFill>
                <a:latin typeface="+mj-lt"/>
              </a:rPr>
              <a:t>public class Country implements Serializable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200" dirty="0">
                <a:solidFill>
                  <a:schemeClr val="tx2"/>
                </a:solidFill>
                <a:latin typeface="+mj-lt"/>
              </a:rPr>
              <a:t>	private Capital capital;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200" dirty="0">
                <a:solidFill>
                  <a:schemeClr val="tx2"/>
                </a:solidFill>
                <a:latin typeface="+mj-lt"/>
              </a:rPr>
              <a:t> 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200" dirty="0">
                <a:solidFill>
                  <a:schemeClr val="tx2"/>
                </a:solidFill>
                <a:latin typeface="+mj-lt"/>
              </a:rPr>
              <a:t>	</a:t>
            </a:r>
            <a:r>
              <a:rPr lang="en-US" sz="1200" b="1" dirty="0">
                <a:solidFill>
                  <a:schemeClr val="tx2"/>
                </a:solidFill>
                <a:latin typeface="+mj-lt"/>
              </a:rPr>
              <a:t>@OneToOne(cascade={CascadeType.PERSIST, CascadeType.REMOVE})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200" dirty="0">
                <a:solidFill>
                  <a:schemeClr val="tx2"/>
                </a:solidFill>
                <a:latin typeface="+mj-lt"/>
              </a:rPr>
              <a:t>	public Capital getCapital(){ 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200" dirty="0">
                <a:solidFill>
                  <a:schemeClr val="tx2"/>
                </a:solidFill>
                <a:latin typeface="+mj-lt"/>
              </a:rPr>
              <a:t>		return capital; 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200" dirty="0">
                <a:solidFill>
                  <a:schemeClr val="tx2"/>
                </a:solidFill>
                <a:latin typeface="+mj-lt"/>
              </a:rPr>
              <a:t>	}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200" dirty="0">
                <a:solidFill>
                  <a:schemeClr val="tx2"/>
                </a:solidFill>
                <a:latin typeface="+mj-lt"/>
              </a:rPr>
              <a:t>	public void setCapital(Capital capital){ 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200" dirty="0">
                <a:solidFill>
                  <a:schemeClr val="tx2"/>
                </a:solidFill>
                <a:latin typeface="+mj-lt"/>
              </a:rPr>
              <a:t>		this. capital = capital;  } }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58725" name="Rectangle 4"/>
          <p:cNvSpPr>
            <a:spLocks noChangeArrowheads="1"/>
          </p:cNvSpPr>
          <p:nvPr/>
        </p:nvSpPr>
        <p:spPr bwMode="auto">
          <a:xfrm>
            <a:off x="8092499" y="3718128"/>
            <a:ext cx="3429000" cy="2286000"/>
          </a:xfrm>
          <a:prstGeom prst="rect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200" dirty="0">
                <a:solidFill>
                  <a:schemeClr val="tx2"/>
                </a:solidFill>
                <a:latin typeface="+mj-lt"/>
              </a:rPr>
              <a:t>@Entity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200" dirty="0">
                <a:solidFill>
                  <a:schemeClr val="tx2"/>
                </a:solidFill>
                <a:latin typeface="+mj-lt"/>
              </a:rPr>
              <a:t>public class Country implements Serializable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200" dirty="0">
                <a:solidFill>
                  <a:schemeClr val="tx2"/>
                </a:solidFill>
                <a:latin typeface="+mj-lt"/>
              </a:rPr>
              <a:t>	private Capital capital;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200" dirty="0">
                <a:solidFill>
                  <a:schemeClr val="tx2"/>
                </a:solidFill>
                <a:latin typeface="+mj-lt"/>
              </a:rPr>
              <a:t> 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200" dirty="0">
                <a:solidFill>
                  <a:schemeClr val="tx2"/>
                </a:solidFill>
                <a:latin typeface="+mj-lt"/>
              </a:rPr>
              <a:t>	</a:t>
            </a:r>
            <a:r>
              <a:rPr lang="en-US" sz="1200" b="1" dirty="0">
                <a:solidFill>
                  <a:schemeClr val="tx2"/>
                </a:solidFill>
                <a:latin typeface="+mj-lt"/>
              </a:rPr>
              <a:t>@OneToOne(cascade={CascadeType.ALL})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200" dirty="0">
                <a:solidFill>
                  <a:schemeClr val="tx2"/>
                </a:solidFill>
                <a:latin typeface="+mj-lt"/>
              </a:rPr>
              <a:t>	public Capital getCapital(){ 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200" dirty="0">
                <a:solidFill>
                  <a:schemeClr val="tx2"/>
                </a:solidFill>
                <a:latin typeface="+mj-lt"/>
              </a:rPr>
              <a:t>		return capital; 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200" dirty="0">
                <a:solidFill>
                  <a:schemeClr val="tx2"/>
                </a:solidFill>
                <a:latin typeface="+mj-lt"/>
              </a:rPr>
              <a:t>	}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200" dirty="0">
                <a:solidFill>
                  <a:schemeClr val="tx2"/>
                </a:solidFill>
                <a:latin typeface="+mj-lt"/>
              </a:rPr>
              <a:t>	public void setCapital(Capital capital){ 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200" dirty="0">
                <a:solidFill>
                  <a:schemeClr val="tx2"/>
                </a:solidFill>
                <a:latin typeface="+mj-lt"/>
              </a:rPr>
              <a:t>		this. capital = capital; 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200" dirty="0">
                <a:solidFill>
                  <a:schemeClr val="tx2"/>
                </a:solidFill>
                <a:latin typeface="+mj-lt"/>
              </a:rPr>
              <a:t>	}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200" dirty="0">
                <a:solidFill>
                  <a:schemeClr val="tx2"/>
                </a:solidFill>
                <a:latin typeface="+mj-lt"/>
              </a:rPr>
              <a:t>}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9" name="AutoShape 22">
            <a:extLst>
              <a:ext uri="{FF2B5EF4-FFF2-40B4-BE49-F238E27FC236}">
                <a16:creationId xmlns:a16="http://schemas.microsoft.com/office/drawing/2014/main" id="{1A19777E-D24A-EC5C-7BFB-B67164267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432628"/>
            <a:ext cx="2180863" cy="114300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rtl="0" eaLnBrk="0" hangingPunct="0">
              <a:defRPr/>
            </a:pPr>
            <a:r>
              <a:rPr lang="en-US" sz="1200" dirty="0">
                <a:solidFill>
                  <a:schemeClr val="tx2"/>
                </a:solidFill>
                <a:latin typeface="+mj-lt"/>
                <a:cs typeface="+mn-cs"/>
              </a:rPr>
              <a:t>Means that every time</a:t>
            </a:r>
          </a:p>
          <a:p>
            <a:pPr algn="ctr" rtl="0" eaLnBrk="0" hangingPunct="0">
              <a:defRPr/>
            </a:pPr>
            <a:r>
              <a:rPr lang="en-US" sz="1200" dirty="0">
                <a:solidFill>
                  <a:schemeClr val="tx2"/>
                </a:solidFill>
                <a:latin typeface="+mj-lt"/>
                <a:cs typeface="+mn-cs"/>
              </a:rPr>
              <a:t>a  Country entity is persisted</a:t>
            </a:r>
          </a:p>
          <a:p>
            <a:pPr algn="ctr" rtl="0" eaLnBrk="0" hangingPunct="0">
              <a:defRPr/>
            </a:pPr>
            <a:r>
              <a:rPr lang="en-US" sz="1200" dirty="0">
                <a:solidFill>
                  <a:schemeClr val="tx2"/>
                </a:solidFill>
                <a:latin typeface="+mj-lt"/>
                <a:cs typeface="+mn-cs"/>
              </a:rPr>
              <a:t> or removed,</a:t>
            </a:r>
          </a:p>
          <a:p>
            <a:pPr algn="ctr" rtl="0" eaLnBrk="0" hangingPunct="0">
              <a:defRPr/>
            </a:pPr>
            <a:r>
              <a:rPr lang="en-US" sz="1200" dirty="0">
                <a:solidFill>
                  <a:schemeClr val="tx2"/>
                </a:solidFill>
                <a:latin typeface="+mj-lt"/>
                <a:cs typeface="+mn-cs"/>
              </a:rPr>
              <a:t>the same happens to its</a:t>
            </a:r>
          </a:p>
          <a:p>
            <a:pPr algn="ctr" rtl="0" eaLnBrk="0" hangingPunct="0">
              <a:defRPr/>
            </a:pPr>
            <a:r>
              <a:rPr lang="en-US" sz="1200" dirty="0">
                <a:solidFill>
                  <a:schemeClr val="tx2"/>
                </a:solidFill>
                <a:latin typeface="+mj-lt"/>
                <a:cs typeface="+mn-cs"/>
              </a:rPr>
              <a:t> dependent entity called Capital</a:t>
            </a:r>
          </a:p>
        </p:txBody>
      </p:sp>
    </p:spTree>
    <p:extLst>
      <p:ext uri="{BB962C8B-B14F-4D97-AF65-F5344CB8AC3E}">
        <p14:creationId xmlns:p14="http://schemas.microsoft.com/office/powerpoint/2010/main" val="31989361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72AA-A22C-DC68-FB63-4CEF56C31B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JPA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1B10856-6A95-9A37-9868-BEF7B8F47F31}"/>
              </a:ext>
            </a:extLst>
          </p:cNvPr>
          <p:cNvCxnSpPr/>
          <p:nvPr/>
        </p:nvCxnSpPr>
        <p:spPr>
          <a:xfrm>
            <a:off x="4086334" y="225228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56DD7C28-3620-B3FF-D5E0-333F464E78B1}"/>
              </a:ext>
            </a:extLst>
          </p:cNvPr>
          <p:cNvCxnSpPr/>
          <p:nvPr/>
        </p:nvCxnSpPr>
        <p:spPr>
          <a:xfrm>
            <a:off x="4406908" y="6707944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Rectangle 4">
            <a:extLst>
              <a:ext uri="{FF2B5EF4-FFF2-40B4-BE49-F238E27FC236}">
                <a16:creationId xmlns:a16="http://schemas.microsoft.com/office/drawing/2014/main" id="{B9482C6D-919A-BA84-7498-DDF0E479428A}"/>
              </a:ext>
            </a:extLst>
          </p:cNvPr>
          <p:cNvSpPr/>
          <p:nvPr/>
        </p:nvSpPr>
        <p:spPr>
          <a:xfrm>
            <a:off x="1753201" y="3136612"/>
            <a:ext cx="734688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JPA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2F3961-2EA4-0EDD-A482-E17FC9045F32}"/>
              </a:ext>
            </a:extLst>
          </p:cNvPr>
          <p:cNvSpPr txBox="1"/>
          <p:nvPr/>
        </p:nvSpPr>
        <p:spPr>
          <a:xfrm>
            <a:off x="4086334" y="1932489"/>
            <a:ext cx="4203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Entity Bean</a:t>
            </a:r>
            <a:endParaRPr lang="LID4096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AutoShape 22"/>
          <p:cNvSpPr>
            <a:spLocks noChangeArrowheads="1"/>
          </p:cNvSpPr>
          <p:nvPr/>
        </p:nvSpPr>
        <p:spPr bwMode="auto">
          <a:xfrm>
            <a:off x="8350849" y="2972381"/>
            <a:ext cx="3048000" cy="167640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rtl="0" eaLnBrk="0" hangingPunct="0">
              <a:defRPr/>
            </a:pPr>
            <a:r>
              <a:rPr lang="en-US" sz="1400" dirty="0">
                <a:solidFill>
                  <a:schemeClr val="tx2"/>
                </a:solidFill>
                <a:latin typeface="Calibri Light" panose="020F0302020204030204" pitchFamily="34" charset="0"/>
                <a:cs typeface="+mn-cs"/>
              </a:rPr>
              <a:t>Since cascade was set to ALL,</a:t>
            </a:r>
          </a:p>
          <a:p>
            <a:pPr algn="ctr" rtl="0" eaLnBrk="0" hangingPunct="0">
              <a:defRPr/>
            </a:pPr>
            <a:r>
              <a:rPr lang="en-US" sz="1400" dirty="0">
                <a:solidFill>
                  <a:schemeClr val="tx2"/>
                </a:solidFill>
                <a:latin typeface="Calibri Light" panose="020F0302020204030204" pitchFamily="34" charset="0"/>
                <a:cs typeface="+mn-cs"/>
              </a:rPr>
              <a:t>Any operation, including ‘persist’ </a:t>
            </a:r>
          </a:p>
          <a:p>
            <a:pPr algn="ctr" rtl="0" eaLnBrk="0" hangingPunct="0">
              <a:defRPr/>
            </a:pPr>
            <a:r>
              <a:rPr lang="en-US" sz="1400" dirty="0">
                <a:solidFill>
                  <a:schemeClr val="tx2"/>
                </a:solidFill>
                <a:latin typeface="Calibri Light" panose="020F0302020204030204" pitchFamily="34" charset="0"/>
                <a:cs typeface="+mn-cs"/>
              </a:rPr>
              <a:t>includes all dependent entities.</a:t>
            </a:r>
          </a:p>
          <a:p>
            <a:pPr algn="ctr" rtl="0" eaLnBrk="0" hangingPunct="0">
              <a:defRPr/>
            </a:pPr>
            <a:r>
              <a:rPr lang="en-US" sz="1400" dirty="0">
                <a:solidFill>
                  <a:schemeClr val="tx2"/>
                </a:solidFill>
                <a:latin typeface="Calibri Light" panose="020F0302020204030204" pitchFamily="34" charset="0"/>
                <a:cs typeface="+mn-cs"/>
              </a:rPr>
              <a:t>In this case, adding a new Country entry </a:t>
            </a:r>
          </a:p>
          <a:p>
            <a:pPr algn="ctr" rtl="0" eaLnBrk="0" hangingPunct="0">
              <a:defRPr/>
            </a:pPr>
            <a:r>
              <a:rPr lang="en-US" sz="1400" dirty="0">
                <a:solidFill>
                  <a:schemeClr val="tx2"/>
                </a:solidFill>
                <a:latin typeface="Calibri Light" panose="020F0302020204030204" pitchFamily="34" charset="0"/>
                <a:cs typeface="+mn-cs"/>
              </a:rPr>
              <a:t>will also create a new Capital entry</a:t>
            </a:r>
          </a:p>
        </p:txBody>
      </p:sp>
      <p:sp>
        <p:nvSpPr>
          <p:cNvPr id="159749" name="Rectangle 4"/>
          <p:cNvSpPr>
            <a:spLocks noChangeArrowheads="1"/>
          </p:cNvSpPr>
          <p:nvPr/>
        </p:nvSpPr>
        <p:spPr bwMode="auto">
          <a:xfrm>
            <a:off x="4007449" y="2743781"/>
            <a:ext cx="3429000" cy="1524000"/>
          </a:xfrm>
          <a:prstGeom prst="rect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sz="1100" dirty="0">
              <a:solidFill>
                <a:schemeClr val="tx2"/>
              </a:solidFill>
              <a:latin typeface="Calibri Light" panose="020F0302020204030204" pitchFamily="34" charset="0"/>
            </a:endParaRP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200" dirty="0">
                <a:solidFill>
                  <a:schemeClr val="tx2"/>
                </a:solidFill>
                <a:latin typeface="Calibri Light" panose="020F0302020204030204" pitchFamily="34" charset="0"/>
              </a:rPr>
              <a:t>Country c=new Country();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200" dirty="0">
                <a:solidFill>
                  <a:schemeClr val="tx2"/>
                </a:solidFill>
                <a:latin typeface="Calibri Light" panose="020F0302020204030204" pitchFamily="34" charset="0"/>
              </a:rPr>
              <a:t>Capital cap=new Capital ();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200" dirty="0">
                <a:solidFill>
                  <a:schemeClr val="tx2"/>
                </a:solidFill>
                <a:latin typeface="Calibri Light" panose="020F0302020204030204" pitchFamily="34" charset="0"/>
              </a:rPr>
              <a:t>cap.setCountry(c);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200" dirty="0">
                <a:solidFill>
                  <a:schemeClr val="tx2"/>
                </a:solidFill>
                <a:latin typeface="Calibri Light" panose="020F0302020204030204" pitchFamily="34" charset="0"/>
              </a:rPr>
              <a:t>c.setCapital(cap);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sz="1200" dirty="0">
              <a:solidFill>
                <a:schemeClr val="tx2"/>
              </a:solidFill>
              <a:latin typeface="Calibri Light" panose="020F0302020204030204" pitchFamily="34" charset="0"/>
            </a:endParaRP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200" b="1" dirty="0">
                <a:solidFill>
                  <a:schemeClr val="tx2"/>
                </a:solidFill>
                <a:latin typeface="Calibri Light" panose="020F0302020204030204" pitchFamily="34" charset="0"/>
              </a:rPr>
              <a:t>entityManager.persist(c);</a:t>
            </a:r>
          </a:p>
        </p:txBody>
      </p:sp>
      <p:cxnSp>
        <p:nvCxnSpPr>
          <p:cNvPr id="159750" name="Straight Arrow Connector 8"/>
          <p:cNvCxnSpPr>
            <a:cxnSpLocks noChangeShapeType="1"/>
          </p:cNvCxnSpPr>
          <p:nvPr/>
        </p:nvCxnSpPr>
        <p:spPr bwMode="auto">
          <a:xfrm rot="10800000">
            <a:off x="5760049" y="3885194"/>
            <a:ext cx="25908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63D4A56-75A3-D910-BF73-6DF6EE9B609C}"/>
              </a:ext>
            </a:extLst>
          </p:cNvPr>
          <p:cNvSpPr txBox="1"/>
          <p:nvPr/>
        </p:nvSpPr>
        <p:spPr>
          <a:xfrm>
            <a:off x="4086334" y="2338135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Cascade value </a:t>
            </a:r>
          </a:p>
        </p:txBody>
      </p:sp>
    </p:spTree>
    <p:extLst>
      <p:ext uri="{BB962C8B-B14F-4D97-AF65-F5344CB8AC3E}">
        <p14:creationId xmlns:p14="http://schemas.microsoft.com/office/powerpoint/2010/main" val="243410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72AA-A22C-DC68-FB63-4CEF56C31B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JPA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1B10856-6A95-9A37-9868-BEF7B8F47F31}"/>
              </a:ext>
            </a:extLst>
          </p:cNvPr>
          <p:cNvCxnSpPr/>
          <p:nvPr/>
        </p:nvCxnSpPr>
        <p:spPr>
          <a:xfrm>
            <a:off x="4086334" y="225228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56DD7C28-3620-B3FF-D5E0-333F464E78B1}"/>
              </a:ext>
            </a:extLst>
          </p:cNvPr>
          <p:cNvCxnSpPr/>
          <p:nvPr/>
        </p:nvCxnSpPr>
        <p:spPr>
          <a:xfrm>
            <a:off x="4007449" y="6309991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Rectangle 4">
            <a:extLst>
              <a:ext uri="{FF2B5EF4-FFF2-40B4-BE49-F238E27FC236}">
                <a16:creationId xmlns:a16="http://schemas.microsoft.com/office/drawing/2014/main" id="{B9482C6D-919A-BA84-7498-DDF0E479428A}"/>
              </a:ext>
            </a:extLst>
          </p:cNvPr>
          <p:cNvSpPr/>
          <p:nvPr/>
        </p:nvSpPr>
        <p:spPr>
          <a:xfrm>
            <a:off x="1753201" y="3136612"/>
            <a:ext cx="734688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JPA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743C49-985C-C904-AD1C-D6A92384A426}"/>
              </a:ext>
            </a:extLst>
          </p:cNvPr>
          <p:cNvSpPr txBox="1"/>
          <p:nvPr/>
        </p:nvSpPr>
        <p:spPr>
          <a:xfrm>
            <a:off x="4086334" y="1932489"/>
            <a:ext cx="4203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ORM</a:t>
            </a:r>
            <a:endParaRPr lang="LID4096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7209B5-44D3-69B6-1996-5743B9E4B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334" y="2630321"/>
            <a:ext cx="6040035" cy="303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207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72AA-A22C-DC68-FB63-4CEF56C31B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JPA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1B10856-6A95-9A37-9868-BEF7B8F47F31}"/>
              </a:ext>
            </a:extLst>
          </p:cNvPr>
          <p:cNvCxnSpPr/>
          <p:nvPr/>
        </p:nvCxnSpPr>
        <p:spPr>
          <a:xfrm>
            <a:off x="4086334" y="225228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56DD7C28-3620-B3FF-D5E0-333F464E78B1}"/>
              </a:ext>
            </a:extLst>
          </p:cNvPr>
          <p:cNvCxnSpPr/>
          <p:nvPr/>
        </p:nvCxnSpPr>
        <p:spPr>
          <a:xfrm>
            <a:off x="4406908" y="6707944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Rectangle 4">
            <a:extLst>
              <a:ext uri="{FF2B5EF4-FFF2-40B4-BE49-F238E27FC236}">
                <a16:creationId xmlns:a16="http://schemas.microsoft.com/office/drawing/2014/main" id="{B9482C6D-919A-BA84-7498-DDF0E479428A}"/>
              </a:ext>
            </a:extLst>
          </p:cNvPr>
          <p:cNvSpPr/>
          <p:nvPr/>
        </p:nvSpPr>
        <p:spPr>
          <a:xfrm>
            <a:off x="1753201" y="3136612"/>
            <a:ext cx="734688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JPA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2F3961-2EA4-0EDD-A482-E17FC9045F32}"/>
              </a:ext>
            </a:extLst>
          </p:cNvPr>
          <p:cNvSpPr txBox="1"/>
          <p:nvPr/>
        </p:nvSpPr>
        <p:spPr>
          <a:xfrm>
            <a:off x="4086334" y="1932489"/>
            <a:ext cx="4203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Entity Bean</a:t>
            </a:r>
            <a:endParaRPr lang="LID4096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3D4EF6-3559-FBFF-6804-948D3323C2A7}"/>
              </a:ext>
            </a:extLst>
          </p:cNvPr>
          <p:cNvSpPr txBox="1"/>
          <p:nvPr/>
        </p:nvSpPr>
        <p:spPr>
          <a:xfrm>
            <a:off x="3871209" y="3136612"/>
            <a:ext cx="803098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+mj-lt"/>
              </a:rPr>
              <a:t>When entities have different lifespan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a deletion of one should not be followed by a deletion of other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For example – when City is removed – Country should stay</a:t>
            </a:r>
          </a:p>
          <a:p>
            <a:pPr lvl="1"/>
            <a:endParaRPr lang="en-US" dirty="0">
              <a:latin typeface="+mj-lt"/>
            </a:endParaRPr>
          </a:p>
          <a:p>
            <a:pPr marL="285750" indent="-285750"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+mj-lt"/>
              </a:rPr>
              <a:t>When merging entity with little changes / updates</a:t>
            </a:r>
          </a:p>
          <a:p>
            <a:pPr marL="742950" lvl="1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If most of the CMP &amp; CMR fields haven’t change – there is no reason to cascade the ‘merge’ operation</a:t>
            </a:r>
          </a:p>
          <a:p>
            <a:pPr marL="742950" lvl="1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Might affect performance  - save round trips to the DB</a:t>
            </a:r>
          </a:p>
          <a:p>
            <a:pPr lvl="1">
              <a:buClr>
                <a:schemeClr val="tx2"/>
              </a:buClr>
            </a:pPr>
            <a:endParaRPr lang="en-US" dirty="0">
              <a:latin typeface="+mj-lt"/>
            </a:endParaRPr>
          </a:p>
          <a:p>
            <a:pPr lvl="1">
              <a:buClr>
                <a:schemeClr val="tx2"/>
              </a:buClr>
            </a:pPr>
            <a:endParaRPr lang="en-US" dirty="0">
              <a:latin typeface="+mj-lt"/>
            </a:endParaRPr>
          </a:p>
          <a:p>
            <a:pPr marL="285750" indent="-285750"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+mj-lt"/>
              </a:rPr>
              <a:t>You should know how your entities are going to be used before you set cascading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3A016A-9F99-33A7-BF97-767FFA70FAD2}"/>
              </a:ext>
            </a:extLst>
          </p:cNvPr>
          <p:cNvSpPr txBox="1"/>
          <p:nvPr/>
        </p:nvSpPr>
        <p:spPr>
          <a:xfrm>
            <a:off x="4086334" y="2436946"/>
            <a:ext cx="303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+mj-lt"/>
              </a:rPr>
              <a:t>NOT to use cascading </a:t>
            </a:r>
            <a:endParaRPr lang="LID4096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541530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72AA-A22C-DC68-FB63-4CEF56C31B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JPA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1B10856-6A95-9A37-9868-BEF7B8F47F31}"/>
              </a:ext>
            </a:extLst>
          </p:cNvPr>
          <p:cNvCxnSpPr/>
          <p:nvPr/>
        </p:nvCxnSpPr>
        <p:spPr>
          <a:xfrm>
            <a:off x="4086334" y="225228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56DD7C28-3620-B3FF-D5E0-333F464E78B1}"/>
              </a:ext>
            </a:extLst>
          </p:cNvPr>
          <p:cNvCxnSpPr/>
          <p:nvPr/>
        </p:nvCxnSpPr>
        <p:spPr>
          <a:xfrm>
            <a:off x="4007449" y="5688613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Rectangle 4">
            <a:extLst>
              <a:ext uri="{FF2B5EF4-FFF2-40B4-BE49-F238E27FC236}">
                <a16:creationId xmlns:a16="http://schemas.microsoft.com/office/drawing/2014/main" id="{B9482C6D-919A-BA84-7498-DDF0E479428A}"/>
              </a:ext>
            </a:extLst>
          </p:cNvPr>
          <p:cNvSpPr/>
          <p:nvPr/>
        </p:nvSpPr>
        <p:spPr>
          <a:xfrm>
            <a:off x="1753201" y="3136612"/>
            <a:ext cx="734688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JPA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2F3961-2EA4-0EDD-A482-E17FC9045F32}"/>
              </a:ext>
            </a:extLst>
          </p:cNvPr>
          <p:cNvSpPr txBox="1"/>
          <p:nvPr/>
        </p:nvSpPr>
        <p:spPr>
          <a:xfrm>
            <a:off x="4086334" y="1932489"/>
            <a:ext cx="4203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Entity Bean</a:t>
            </a:r>
            <a:endParaRPr lang="LID4096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BD3848-1B5C-94E2-48F8-5A2FCFD241CD}"/>
              </a:ext>
            </a:extLst>
          </p:cNvPr>
          <p:cNvSpPr txBox="1"/>
          <p:nvPr/>
        </p:nvSpPr>
        <p:spPr>
          <a:xfrm>
            <a:off x="4086334" y="2536447"/>
            <a:ext cx="775728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2"/>
              </a:buClr>
            </a:pPr>
            <a:r>
              <a:rPr lang="en-US" b="1" dirty="0">
                <a:latin typeface="+mj-lt"/>
              </a:rPr>
              <a:t>mappedBy value</a:t>
            </a:r>
          </a:p>
          <a:p>
            <a:pPr>
              <a:buClr>
                <a:schemeClr val="tx2"/>
              </a:buClr>
            </a:pPr>
            <a:endParaRPr lang="en-US" b="1" dirty="0">
              <a:latin typeface="+mj-lt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Used only in bidirectional relationship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Specifies the field or property in the dependent entity – not the owner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Forbidden for ManyToOne (the ‘ManyToOne’ is in the owner)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In OneToOne – the owner is the one that hold the foreign key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The ‘</a:t>
            </a:r>
            <a:r>
              <a:rPr lang="en-US" i="1" dirty="0"/>
              <a:t>ejbPostCreate()</a:t>
            </a:r>
            <a:r>
              <a:rPr lang="en-US" dirty="0"/>
              <a:t>’ issue is solved easily</a:t>
            </a:r>
          </a:p>
          <a:p>
            <a:pPr lvl="1" algn="l" rtl="0" eaLnBrk="1" hangingPunct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019112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72AA-A22C-DC68-FB63-4CEF56C31B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JPA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1B10856-6A95-9A37-9868-BEF7B8F47F31}"/>
              </a:ext>
            </a:extLst>
          </p:cNvPr>
          <p:cNvCxnSpPr/>
          <p:nvPr/>
        </p:nvCxnSpPr>
        <p:spPr>
          <a:xfrm>
            <a:off x="4086334" y="225228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56DD7C28-3620-B3FF-D5E0-333F464E78B1}"/>
              </a:ext>
            </a:extLst>
          </p:cNvPr>
          <p:cNvCxnSpPr/>
          <p:nvPr/>
        </p:nvCxnSpPr>
        <p:spPr>
          <a:xfrm>
            <a:off x="4007449" y="5688613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Rectangle 4">
            <a:extLst>
              <a:ext uri="{FF2B5EF4-FFF2-40B4-BE49-F238E27FC236}">
                <a16:creationId xmlns:a16="http://schemas.microsoft.com/office/drawing/2014/main" id="{B9482C6D-919A-BA84-7498-DDF0E479428A}"/>
              </a:ext>
            </a:extLst>
          </p:cNvPr>
          <p:cNvSpPr/>
          <p:nvPr/>
        </p:nvSpPr>
        <p:spPr>
          <a:xfrm>
            <a:off x="1753201" y="3136612"/>
            <a:ext cx="734688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JPA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2F3961-2EA4-0EDD-A482-E17FC9045F32}"/>
              </a:ext>
            </a:extLst>
          </p:cNvPr>
          <p:cNvSpPr txBox="1"/>
          <p:nvPr/>
        </p:nvSpPr>
        <p:spPr>
          <a:xfrm>
            <a:off x="4086334" y="1932489"/>
            <a:ext cx="4203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Entity Bean</a:t>
            </a:r>
            <a:endParaRPr lang="LID4096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2B3738-581D-D2AC-7167-18201031B3EF}"/>
              </a:ext>
            </a:extLst>
          </p:cNvPr>
          <p:cNvSpPr txBox="1"/>
          <p:nvPr/>
        </p:nvSpPr>
        <p:spPr>
          <a:xfrm>
            <a:off x="4007449" y="2301821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+mj-lt"/>
              </a:rPr>
              <a:t>OneToOne unidirectional </a:t>
            </a:r>
            <a:endParaRPr lang="LID4096" b="1" dirty="0">
              <a:latin typeface="+mj-lt"/>
            </a:endParaRPr>
          </a:p>
        </p:txBody>
      </p:sp>
      <p:sp>
        <p:nvSpPr>
          <p:cNvPr id="162820" name="Rectangle 4"/>
          <p:cNvSpPr>
            <a:spLocks noChangeArrowheads="1"/>
          </p:cNvSpPr>
          <p:nvPr/>
        </p:nvSpPr>
        <p:spPr bwMode="auto">
          <a:xfrm>
            <a:off x="7522564" y="2486487"/>
            <a:ext cx="3429000" cy="3017458"/>
          </a:xfrm>
          <a:prstGeom prst="rect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</a:rPr>
              <a:t>@Entity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</a:rPr>
              <a:t>public class Country implements Serializable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</a:rPr>
              <a:t>	private Capital capital;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</a:rPr>
              <a:t> 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</a:rPr>
              <a:t>	</a:t>
            </a:r>
            <a:r>
              <a:rPr lang="en-US" sz="1100" b="1" dirty="0">
                <a:solidFill>
                  <a:schemeClr val="tx2"/>
                </a:solidFill>
                <a:latin typeface="Calibri Light" panose="020F0302020204030204" pitchFamily="34" charset="0"/>
              </a:rPr>
              <a:t>@OneToOne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</a:rPr>
              <a:t>	public Capital getCapital(){ 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</a:rPr>
              <a:t>		return capital; 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</a:rPr>
              <a:t>	}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</a:rPr>
              <a:t>	public void setCapital(Capital capital){ 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</a:rPr>
              <a:t>		this. capital = capital; 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</a:rPr>
              <a:t>	}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</a:rPr>
              <a:t>}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sz="1100" dirty="0">
              <a:solidFill>
                <a:schemeClr val="tx2"/>
              </a:solidFill>
              <a:latin typeface="Calibri Light" panose="020F0302020204030204" pitchFamily="34" charset="0"/>
            </a:endParaRP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</a:rPr>
              <a:t>@Entity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</a:rPr>
              <a:t>public class Capital implements Serializable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</a:rPr>
              <a:t>	…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</a:rPr>
              <a:t>}</a:t>
            </a:r>
          </a:p>
        </p:txBody>
      </p:sp>
      <p:sp>
        <p:nvSpPr>
          <p:cNvPr id="162822" name="Rectangle 4"/>
          <p:cNvSpPr>
            <a:spLocks noChangeArrowheads="1"/>
          </p:cNvSpPr>
          <p:nvPr/>
        </p:nvSpPr>
        <p:spPr bwMode="auto">
          <a:xfrm>
            <a:off x="3867239" y="3576117"/>
            <a:ext cx="3429000" cy="1371600"/>
          </a:xfrm>
          <a:prstGeom prst="rect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sz="1100" dirty="0">
              <a:solidFill>
                <a:schemeClr val="tx2"/>
              </a:solidFill>
              <a:latin typeface="Calibri Light" panose="020F0302020204030204" pitchFamily="34" charset="0"/>
            </a:endParaRPr>
          </a:p>
          <a:p>
            <a:pPr marL="342900" indent="-342900" algn="l" rtl="0">
              <a:buClr>
                <a:schemeClr val="tx1"/>
              </a:buClr>
              <a:buSzPct val="70000"/>
            </a:pPr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</a:rPr>
              <a:t>Country c=new Country();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sz="1100" dirty="0">
              <a:solidFill>
                <a:schemeClr val="tx2"/>
              </a:solidFill>
              <a:latin typeface="Calibri Light" panose="020F0302020204030204" pitchFamily="34" charset="0"/>
            </a:endParaRP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</a:rPr>
              <a:t>Capital cap=new Capital();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sz="1100" dirty="0">
              <a:solidFill>
                <a:schemeClr val="tx2"/>
              </a:solidFill>
              <a:latin typeface="Calibri Light" panose="020F0302020204030204" pitchFamily="34" charset="0"/>
            </a:endParaRP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</a:rPr>
              <a:t>c.setCapital(cap);</a:t>
            </a:r>
          </a:p>
        </p:txBody>
      </p:sp>
    </p:spTree>
    <p:extLst>
      <p:ext uri="{BB962C8B-B14F-4D97-AF65-F5344CB8AC3E}">
        <p14:creationId xmlns:p14="http://schemas.microsoft.com/office/powerpoint/2010/main" val="30780585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72AA-A22C-DC68-FB63-4CEF56C31B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JPA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1B10856-6A95-9A37-9868-BEF7B8F47F31}"/>
              </a:ext>
            </a:extLst>
          </p:cNvPr>
          <p:cNvCxnSpPr/>
          <p:nvPr/>
        </p:nvCxnSpPr>
        <p:spPr>
          <a:xfrm>
            <a:off x="4007449" y="971325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56DD7C28-3620-B3FF-D5E0-333F464E78B1}"/>
              </a:ext>
            </a:extLst>
          </p:cNvPr>
          <p:cNvCxnSpPr/>
          <p:nvPr/>
        </p:nvCxnSpPr>
        <p:spPr>
          <a:xfrm>
            <a:off x="4007449" y="6647984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Rectangle 4">
            <a:extLst>
              <a:ext uri="{FF2B5EF4-FFF2-40B4-BE49-F238E27FC236}">
                <a16:creationId xmlns:a16="http://schemas.microsoft.com/office/drawing/2014/main" id="{B9482C6D-919A-BA84-7498-DDF0E479428A}"/>
              </a:ext>
            </a:extLst>
          </p:cNvPr>
          <p:cNvSpPr/>
          <p:nvPr/>
        </p:nvSpPr>
        <p:spPr>
          <a:xfrm>
            <a:off x="1753201" y="3136612"/>
            <a:ext cx="734688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JPA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2F3961-2EA4-0EDD-A482-E17FC9045F32}"/>
              </a:ext>
            </a:extLst>
          </p:cNvPr>
          <p:cNvSpPr txBox="1"/>
          <p:nvPr/>
        </p:nvSpPr>
        <p:spPr>
          <a:xfrm>
            <a:off x="3981232" y="623425"/>
            <a:ext cx="4203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Entity Bean</a:t>
            </a:r>
            <a:endParaRPr lang="LID4096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2B3738-581D-D2AC-7167-18201031B3EF}"/>
              </a:ext>
            </a:extLst>
          </p:cNvPr>
          <p:cNvSpPr txBox="1"/>
          <p:nvPr/>
        </p:nvSpPr>
        <p:spPr>
          <a:xfrm>
            <a:off x="3981232" y="982560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+mj-lt"/>
              </a:rPr>
              <a:t>OneToOne </a:t>
            </a:r>
            <a:r>
              <a:rPr lang="en-US" sz="1800" b="1" dirty="0"/>
              <a:t>bidirectional</a:t>
            </a:r>
            <a:r>
              <a:rPr lang="en-US" sz="1800" b="1" dirty="0">
                <a:latin typeface="+mj-lt"/>
              </a:rPr>
              <a:t> </a:t>
            </a:r>
            <a:endParaRPr lang="LID4096" b="1" dirty="0">
              <a:latin typeface="+mj-lt"/>
            </a:endParaRPr>
          </a:p>
        </p:txBody>
      </p:sp>
      <p:sp>
        <p:nvSpPr>
          <p:cNvPr id="163846" name="Rectangle 4"/>
          <p:cNvSpPr>
            <a:spLocks noChangeArrowheads="1"/>
          </p:cNvSpPr>
          <p:nvPr/>
        </p:nvSpPr>
        <p:spPr bwMode="auto">
          <a:xfrm>
            <a:off x="4007448" y="2714708"/>
            <a:ext cx="3429000" cy="1524000"/>
          </a:xfrm>
          <a:prstGeom prst="rect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sz="1100" dirty="0">
              <a:solidFill>
                <a:schemeClr val="tx2"/>
              </a:solidFill>
              <a:latin typeface="Calibri Light" panose="020F0302020204030204" pitchFamily="34" charset="0"/>
            </a:endParaRP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</a:rPr>
              <a:t>Country c=new Country();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sz="1100" dirty="0">
              <a:solidFill>
                <a:schemeClr val="tx2"/>
              </a:solidFill>
              <a:latin typeface="Calibri Light" panose="020F0302020204030204" pitchFamily="34" charset="0"/>
            </a:endParaRP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</a:rPr>
              <a:t>Capital cap=new Capital ();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sz="1100" dirty="0">
              <a:solidFill>
                <a:schemeClr val="tx2"/>
              </a:solidFill>
              <a:latin typeface="Calibri Light" panose="020F0302020204030204" pitchFamily="34" charset="0"/>
            </a:endParaRP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</a:rPr>
              <a:t>cap.setCountry(c);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sz="1100" dirty="0">
              <a:solidFill>
                <a:schemeClr val="tx2"/>
              </a:solidFill>
              <a:latin typeface="Calibri Light" panose="020F0302020204030204" pitchFamily="34" charset="0"/>
            </a:endParaRP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</a:rPr>
              <a:t>c.setCapital(cap);</a:t>
            </a:r>
          </a:p>
        </p:txBody>
      </p:sp>
      <p:sp>
        <p:nvSpPr>
          <p:cNvPr id="163844" name="Rectangle 4"/>
          <p:cNvSpPr>
            <a:spLocks noChangeArrowheads="1"/>
          </p:cNvSpPr>
          <p:nvPr/>
        </p:nvSpPr>
        <p:spPr bwMode="auto">
          <a:xfrm>
            <a:off x="8184553" y="1363126"/>
            <a:ext cx="3429000" cy="4800600"/>
          </a:xfrm>
          <a:prstGeom prst="rect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</a:rPr>
              <a:t>@Entity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</a:rPr>
              <a:t>public class Country implements Serializable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sz="1100" dirty="0">
              <a:solidFill>
                <a:schemeClr val="tx2"/>
              </a:solidFill>
              <a:latin typeface="Calibri Light" panose="020F0302020204030204" pitchFamily="34" charset="0"/>
            </a:endParaRP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</a:rPr>
              <a:t>	private Capital </a:t>
            </a:r>
            <a:r>
              <a:rPr lang="en-US" sz="1100" b="1" dirty="0" err="1">
                <a:solidFill>
                  <a:schemeClr val="tx2"/>
                </a:solidFill>
                <a:latin typeface="Calibri Light" panose="020F0302020204030204" pitchFamily="34" charset="0"/>
              </a:rPr>
              <a:t>capital</a:t>
            </a:r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</a:rPr>
              <a:t>;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</a:rPr>
              <a:t> 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</a:rPr>
              <a:t>	</a:t>
            </a:r>
            <a:r>
              <a:rPr lang="en-US" sz="1100" b="1" dirty="0">
                <a:solidFill>
                  <a:schemeClr val="tx2"/>
                </a:solidFill>
                <a:latin typeface="Calibri Light" panose="020F0302020204030204" pitchFamily="34" charset="0"/>
              </a:rPr>
              <a:t>@</a:t>
            </a:r>
            <a:r>
              <a:rPr lang="en-US" sz="1100" b="1" dirty="0" err="1">
                <a:solidFill>
                  <a:schemeClr val="tx2"/>
                </a:solidFill>
                <a:latin typeface="Calibri Light" panose="020F0302020204030204" pitchFamily="34" charset="0"/>
              </a:rPr>
              <a:t>OneToOne</a:t>
            </a:r>
            <a:endParaRPr lang="en-US" sz="1100" b="1" dirty="0">
              <a:solidFill>
                <a:schemeClr val="tx2"/>
              </a:solidFill>
              <a:latin typeface="Calibri Light" panose="020F0302020204030204" pitchFamily="34" charset="0"/>
            </a:endParaRP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</a:rPr>
              <a:t>	public Capital getCapital(){ 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</a:rPr>
              <a:t>		return capital; 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</a:rPr>
              <a:t>	}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</a:rPr>
              <a:t>	public void setCapital(Capital capital){ 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</a:rPr>
              <a:t>		this. capital = capital; 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</a:rPr>
              <a:t>	}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</a:rPr>
              <a:t>}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sz="1100" dirty="0">
              <a:solidFill>
                <a:schemeClr val="tx2"/>
              </a:solidFill>
              <a:latin typeface="Calibri Light" panose="020F0302020204030204" pitchFamily="34" charset="0"/>
            </a:endParaRP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</a:rPr>
              <a:t>@Entity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</a:rPr>
              <a:t>public class Capital implements Serializable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sz="1100" dirty="0">
              <a:solidFill>
                <a:schemeClr val="tx2"/>
              </a:solidFill>
              <a:latin typeface="Calibri Light" panose="020F0302020204030204" pitchFamily="34" charset="0"/>
            </a:endParaRP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</a:rPr>
              <a:t>	private Country </a:t>
            </a:r>
            <a:r>
              <a:rPr lang="en-US" sz="1100" dirty="0" err="1">
                <a:solidFill>
                  <a:schemeClr val="tx2"/>
                </a:solidFill>
                <a:latin typeface="Calibri Light" panose="020F0302020204030204" pitchFamily="34" charset="0"/>
              </a:rPr>
              <a:t>country</a:t>
            </a:r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</a:rPr>
              <a:t>; 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sz="1100" dirty="0">
              <a:solidFill>
                <a:schemeClr val="tx2"/>
              </a:solidFill>
              <a:latin typeface="Calibri Light" panose="020F0302020204030204" pitchFamily="34" charset="0"/>
            </a:endParaRP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</a:rPr>
              <a:t>	</a:t>
            </a:r>
            <a:r>
              <a:rPr lang="en-US" sz="1100" b="1" dirty="0">
                <a:solidFill>
                  <a:schemeClr val="tx2"/>
                </a:solidFill>
                <a:latin typeface="Calibri Light" panose="020F0302020204030204" pitchFamily="34" charset="0"/>
              </a:rPr>
              <a:t>@</a:t>
            </a:r>
            <a:r>
              <a:rPr lang="en-US" sz="1100" b="1" dirty="0" err="1">
                <a:solidFill>
                  <a:schemeClr val="tx2"/>
                </a:solidFill>
                <a:latin typeface="Calibri Light" panose="020F0302020204030204" pitchFamily="34" charset="0"/>
              </a:rPr>
              <a:t>OneToOne</a:t>
            </a:r>
            <a:r>
              <a:rPr lang="en-US" sz="1100" b="1" dirty="0">
                <a:solidFill>
                  <a:schemeClr val="tx2"/>
                </a:solidFill>
                <a:latin typeface="Calibri Light" panose="020F0302020204030204" pitchFamily="34" charset="0"/>
              </a:rPr>
              <a:t>(</a:t>
            </a:r>
            <a:r>
              <a:rPr lang="en-US" sz="1100" b="1" dirty="0" err="1">
                <a:solidFill>
                  <a:schemeClr val="tx2"/>
                </a:solidFill>
                <a:latin typeface="Calibri Light" panose="020F0302020204030204" pitchFamily="34" charset="0"/>
              </a:rPr>
              <a:t>mappedBy</a:t>
            </a:r>
            <a:r>
              <a:rPr lang="en-US" sz="1100" b="1" dirty="0">
                <a:solidFill>
                  <a:schemeClr val="tx2"/>
                </a:solidFill>
                <a:latin typeface="Calibri Light" panose="020F0302020204030204" pitchFamily="34" charset="0"/>
              </a:rPr>
              <a:t>=“capital”)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</a:rPr>
              <a:t>	public Country </a:t>
            </a:r>
            <a:r>
              <a:rPr lang="en-US" sz="1100" dirty="0" err="1">
                <a:solidFill>
                  <a:schemeClr val="tx2"/>
                </a:solidFill>
                <a:latin typeface="Calibri Light" panose="020F0302020204030204" pitchFamily="34" charset="0"/>
              </a:rPr>
              <a:t>getCountry</a:t>
            </a:r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</a:rPr>
              <a:t>(){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</a:rPr>
              <a:t>		return country; 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</a:rPr>
              <a:t>	}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</a:rPr>
              <a:t>	public void </a:t>
            </a:r>
            <a:r>
              <a:rPr lang="en-US" sz="1100" dirty="0" err="1">
                <a:solidFill>
                  <a:schemeClr val="tx2"/>
                </a:solidFill>
                <a:latin typeface="Calibri Light" panose="020F0302020204030204" pitchFamily="34" charset="0"/>
              </a:rPr>
              <a:t>setCountry</a:t>
            </a:r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</a:rPr>
              <a:t>(Country country){ 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</a:rPr>
              <a:t>		</a:t>
            </a:r>
            <a:r>
              <a:rPr lang="en-US" sz="1100" dirty="0" err="1">
                <a:solidFill>
                  <a:schemeClr val="tx2"/>
                </a:solidFill>
                <a:latin typeface="Calibri Light" panose="020F0302020204030204" pitchFamily="34" charset="0"/>
              </a:rPr>
              <a:t>this.country</a:t>
            </a:r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</a:rPr>
              <a:t> =country; 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</a:rPr>
              <a:t>	}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</a:rPr>
              <a:t>}</a:t>
            </a:r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2F8FBED9-F286-62A3-4830-E14553BBAEE6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4553" y="3703898"/>
            <a:ext cx="3429000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he-IL"/>
          </a:p>
        </p:txBody>
      </p:sp>
      <p:sp>
        <p:nvSpPr>
          <p:cNvPr id="7" name="AutoShape 22"/>
          <p:cNvSpPr>
            <a:spLocks noChangeArrowheads="1"/>
          </p:cNvSpPr>
          <p:nvPr/>
        </p:nvSpPr>
        <p:spPr bwMode="auto">
          <a:xfrm>
            <a:off x="4920521" y="4603699"/>
            <a:ext cx="3124200" cy="990600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eaLnBrk="0" hangingPunct="0">
              <a:buFont typeface="Arial" pitchFamily="34" charset="0"/>
              <a:buChar char="•"/>
              <a:defRPr/>
            </a:pPr>
            <a:r>
              <a:rPr lang="en-US" sz="1200" dirty="0">
                <a:solidFill>
                  <a:schemeClr val="tx2"/>
                </a:solidFill>
                <a:latin typeface="Calibri Light" panose="020F0302020204030204" pitchFamily="34" charset="0"/>
                <a:cs typeface="+mn-cs"/>
              </a:rPr>
              <a:t>  Country is created with a ‘null’ Capital value</a:t>
            </a:r>
          </a:p>
          <a:p>
            <a:pPr algn="l" rtl="0" eaLnBrk="0" hangingPunct="0">
              <a:buFont typeface="Arial" pitchFamily="34" charset="0"/>
              <a:buChar char="•"/>
              <a:defRPr/>
            </a:pPr>
            <a:r>
              <a:rPr lang="en-US" sz="1200" dirty="0">
                <a:solidFill>
                  <a:schemeClr val="tx2"/>
                </a:solidFill>
                <a:latin typeface="Calibri Light" panose="020F0302020204030204" pitchFamily="34" charset="0"/>
                <a:cs typeface="+mn-cs"/>
              </a:rPr>
              <a:t>  Capital is created &amp; set with a country</a:t>
            </a:r>
          </a:p>
          <a:p>
            <a:pPr algn="l" rtl="0" eaLnBrk="0" hangingPunct="0">
              <a:buFont typeface="Arial" pitchFamily="34" charset="0"/>
              <a:buChar char="•"/>
              <a:defRPr/>
            </a:pPr>
            <a:r>
              <a:rPr lang="en-US" sz="1200" dirty="0">
                <a:solidFill>
                  <a:schemeClr val="tx2"/>
                </a:solidFill>
                <a:latin typeface="Calibri Light" panose="020F0302020204030204" pitchFamily="34" charset="0"/>
                <a:cs typeface="+mn-cs"/>
              </a:rPr>
              <a:t>  Capital is assigned to the country</a:t>
            </a:r>
          </a:p>
        </p:txBody>
      </p:sp>
    </p:spTree>
    <p:extLst>
      <p:ext uri="{BB962C8B-B14F-4D97-AF65-F5344CB8AC3E}">
        <p14:creationId xmlns:p14="http://schemas.microsoft.com/office/powerpoint/2010/main" val="34121415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72AA-A22C-DC68-FB63-4CEF56C31B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JPA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1B10856-6A95-9A37-9868-BEF7B8F47F31}"/>
              </a:ext>
            </a:extLst>
          </p:cNvPr>
          <p:cNvCxnSpPr/>
          <p:nvPr/>
        </p:nvCxnSpPr>
        <p:spPr>
          <a:xfrm>
            <a:off x="4086334" y="225228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56DD7C28-3620-B3FF-D5E0-333F464E78B1}"/>
              </a:ext>
            </a:extLst>
          </p:cNvPr>
          <p:cNvCxnSpPr/>
          <p:nvPr/>
        </p:nvCxnSpPr>
        <p:spPr>
          <a:xfrm>
            <a:off x="4007449" y="6632993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Rectangle 4">
            <a:extLst>
              <a:ext uri="{FF2B5EF4-FFF2-40B4-BE49-F238E27FC236}">
                <a16:creationId xmlns:a16="http://schemas.microsoft.com/office/drawing/2014/main" id="{B9482C6D-919A-BA84-7498-DDF0E479428A}"/>
              </a:ext>
            </a:extLst>
          </p:cNvPr>
          <p:cNvSpPr/>
          <p:nvPr/>
        </p:nvSpPr>
        <p:spPr>
          <a:xfrm>
            <a:off x="1753201" y="3136612"/>
            <a:ext cx="734688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JPA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2F3961-2EA4-0EDD-A482-E17FC9045F32}"/>
              </a:ext>
            </a:extLst>
          </p:cNvPr>
          <p:cNvSpPr txBox="1"/>
          <p:nvPr/>
        </p:nvSpPr>
        <p:spPr>
          <a:xfrm>
            <a:off x="4086334" y="1932489"/>
            <a:ext cx="4203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Entity Bean</a:t>
            </a:r>
            <a:endParaRPr lang="LID4096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BD3848-1B5C-94E2-48F8-5A2FCFD241CD}"/>
              </a:ext>
            </a:extLst>
          </p:cNvPr>
          <p:cNvSpPr txBox="1"/>
          <p:nvPr/>
        </p:nvSpPr>
        <p:spPr>
          <a:xfrm>
            <a:off x="4007449" y="2306118"/>
            <a:ext cx="7757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2"/>
              </a:buClr>
            </a:pPr>
            <a:r>
              <a:rPr lang="en-US" sz="1800" b="1" dirty="0">
                <a:solidFill>
                  <a:schemeClr val="tx2"/>
                </a:solidFill>
              </a:rPr>
              <a:t>OneToMany unidirectional</a:t>
            </a:r>
            <a:endParaRPr lang="en-US" sz="1800" b="1" dirty="0"/>
          </a:p>
        </p:txBody>
      </p:sp>
      <p:sp>
        <p:nvSpPr>
          <p:cNvPr id="164869" name="Rectangle 4"/>
          <p:cNvSpPr>
            <a:spLocks noChangeArrowheads="1"/>
          </p:cNvSpPr>
          <p:nvPr/>
        </p:nvSpPr>
        <p:spPr bwMode="auto">
          <a:xfrm>
            <a:off x="7637487" y="2484258"/>
            <a:ext cx="3810000" cy="3200400"/>
          </a:xfrm>
          <a:prstGeom prst="rect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</a:rPr>
              <a:t>@Entity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</a:rPr>
              <a:t>public class Country implements Serializable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sz="1100" dirty="0">
              <a:solidFill>
                <a:schemeClr val="tx2"/>
              </a:solidFill>
              <a:latin typeface="Calibri Light" panose="020F0302020204030204" pitchFamily="34" charset="0"/>
            </a:endParaRP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</a:rPr>
              <a:t>	private Collection&lt;City&gt; </a:t>
            </a:r>
            <a:r>
              <a:rPr lang="en-US" sz="1100" b="1" dirty="0">
                <a:solidFill>
                  <a:schemeClr val="tx2"/>
                </a:solidFill>
                <a:latin typeface="Calibri Light" panose="020F0302020204030204" pitchFamily="34" charset="0"/>
              </a:rPr>
              <a:t>cities</a:t>
            </a:r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</a:rPr>
              <a:t> =new </a:t>
            </a:r>
            <a:r>
              <a:rPr lang="en-US" sz="1100" dirty="0" err="1">
                <a:solidFill>
                  <a:schemeClr val="tx2"/>
                </a:solidFill>
                <a:latin typeface="Calibri Light" panose="020F0302020204030204" pitchFamily="34" charset="0"/>
              </a:rPr>
              <a:t>ArrayList</a:t>
            </a:r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</a:rPr>
              <a:t>&lt;City&gt;();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</a:rPr>
              <a:t> 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</a:rPr>
              <a:t>	</a:t>
            </a:r>
            <a:r>
              <a:rPr lang="en-US" sz="1100" b="1" dirty="0">
                <a:solidFill>
                  <a:schemeClr val="tx2"/>
                </a:solidFill>
                <a:latin typeface="Calibri Light" panose="020F0302020204030204" pitchFamily="34" charset="0"/>
              </a:rPr>
              <a:t>@OneToMany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</a:rPr>
              <a:t>	public Collection&lt;City&gt; getCities(){ 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</a:rPr>
              <a:t>		return cities; 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</a:rPr>
              <a:t>	}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</a:rPr>
              <a:t>	public void setCities(Collection&lt;City&gt; cities){ 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</a:rPr>
              <a:t>		this. cities = cities; 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</a:rPr>
              <a:t>	}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</a:rPr>
              <a:t>}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sz="1100" dirty="0">
              <a:solidFill>
                <a:schemeClr val="tx2"/>
              </a:solidFill>
              <a:latin typeface="Calibri Light" panose="020F0302020204030204" pitchFamily="34" charset="0"/>
            </a:endParaRP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</a:rPr>
              <a:t>@Entity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</a:rPr>
              <a:t>public class City implements Serializable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</a:rPr>
              <a:t>	…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</a:rPr>
              <a:t>}</a:t>
            </a:r>
          </a:p>
        </p:txBody>
      </p:sp>
      <p:sp>
        <p:nvSpPr>
          <p:cNvPr id="5" name="AutoShape 22"/>
          <p:cNvSpPr>
            <a:spLocks noChangeArrowheads="1"/>
          </p:cNvSpPr>
          <p:nvPr/>
        </p:nvSpPr>
        <p:spPr bwMode="auto">
          <a:xfrm>
            <a:off x="243696" y="4101720"/>
            <a:ext cx="7143174" cy="160702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eaLnBrk="0" hangingPunct="0">
              <a:defRPr/>
            </a:pPr>
            <a:r>
              <a:rPr lang="en-US" sz="1400" dirty="0">
                <a:solidFill>
                  <a:schemeClr val="tx2"/>
                </a:solidFill>
                <a:latin typeface="Calibri Light" panose="020F0302020204030204" pitchFamily="34" charset="0"/>
                <a:cs typeface="+mn-cs"/>
              </a:rPr>
              <a:t>Some issues when working with ‘Many’ relationship</a:t>
            </a:r>
          </a:p>
          <a:p>
            <a:pPr algn="l" rtl="0" eaLnBrk="0" hangingPunct="0">
              <a:defRPr/>
            </a:pPr>
            <a:endParaRPr lang="en-US" sz="1400" dirty="0">
              <a:solidFill>
                <a:schemeClr val="tx2"/>
              </a:solidFill>
              <a:latin typeface="Calibri Light" panose="020F0302020204030204" pitchFamily="34" charset="0"/>
              <a:cs typeface="+mn-cs"/>
            </a:endParaRPr>
          </a:p>
          <a:p>
            <a:pPr algn="l" rtl="0" eaLnBrk="0" hangingPunct="0">
              <a:buFont typeface="Arial" pitchFamily="34" charset="0"/>
              <a:buChar char="•"/>
              <a:defRPr/>
            </a:pPr>
            <a:r>
              <a:rPr lang="en-US" sz="1400" dirty="0">
                <a:solidFill>
                  <a:schemeClr val="tx2"/>
                </a:solidFill>
                <a:latin typeface="Calibri Light" panose="020F0302020204030204" pitchFamily="34" charset="0"/>
                <a:cs typeface="+mn-cs"/>
              </a:rPr>
              <a:t>  The Collection CMR must be instantiated in the declaration line –</a:t>
            </a:r>
            <a:br>
              <a:rPr lang="en-US" sz="1400" dirty="0">
                <a:solidFill>
                  <a:schemeClr val="tx2"/>
                </a:solidFill>
                <a:latin typeface="Calibri Light" panose="020F0302020204030204" pitchFamily="34" charset="0"/>
                <a:cs typeface="+mn-cs"/>
              </a:rPr>
            </a:br>
            <a:r>
              <a:rPr lang="en-US" sz="1400" dirty="0">
                <a:solidFill>
                  <a:schemeClr val="tx2"/>
                </a:solidFill>
                <a:latin typeface="Calibri Light" panose="020F0302020204030204" pitchFamily="34" charset="0"/>
                <a:cs typeface="+mn-cs"/>
              </a:rPr>
              <a:t> Otherwise, when clients create POJOs offline, the  collection will be null.</a:t>
            </a:r>
          </a:p>
          <a:p>
            <a:pPr algn="l" rtl="0" eaLnBrk="0" hangingPunct="0">
              <a:buFont typeface="Arial" pitchFamily="34" charset="0"/>
              <a:buChar char="•"/>
              <a:defRPr/>
            </a:pPr>
            <a:r>
              <a:rPr lang="en-US" sz="1400" dirty="0">
                <a:solidFill>
                  <a:schemeClr val="tx2"/>
                </a:solidFill>
                <a:latin typeface="Calibri Light" panose="020F0302020204030204" pitchFamily="34" charset="0"/>
                <a:cs typeface="+mn-cs"/>
              </a:rPr>
              <a:t>  Most server uses ‘LAZY’ loading for Collection CMR fields. If users detaches entity beans – </a:t>
            </a:r>
            <a:br>
              <a:rPr lang="en-US" sz="1400" dirty="0">
                <a:solidFill>
                  <a:schemeClr val="tx2"/>
                </a:solidFill>
                <a:latin typeface="Calibri Light" panose="020F0302020204030204" pitchFamily="34" charset="0"/>
                <a:cs typeface="+mn-cs"/>
              </a:rPr>
            </a:br>
            <a:r>
              <a:rPr lang="en-US" sz="1400" dirty="0">
                <a:solidFill>
                  <a:schemeClr val="tx2"/>
                </a:solidFill>
                <a:latin typeface="Calibri Light" panose="020F0302020204030204" pitchFamily="34" charset="0"/>
                <a:cs typeface="+mn-cs"/>
              </a:rPr>
              <a:t>policy should change to ‘EAGER’ – otherwise, without calling the appropriate get() method</a:t>
            </a:r>
            <a:br>
              <a:rPr lang="en-US" sz="1400" dirty="0">
                <a:solidFill>
                  <a:schemeClr val="tx2"/>
                </a:solidFill>
                <a:latin typeface="Calibri Light" panose="020F0302020204030204" pitchFamily="34" charset="0"/>
                <a:cs typeface="+mn-cs"/>
              </a:rPr>
            </a:br>
            <a:r>
              <a:rPr lang="en-US" sz="1400" dirty="0">
                <a:solidFill>
                  <a:schemeClr val="tx2"/>
                </a:solidFill>
                <a:latin typeface="Calibri Light" panose="020F0302020204030204" pitchFamily="34" charset="0"/>
                <a:cs typeface="+mn-cs"/>
              </a:rPr>
              <a:t>and force collection loading -  the instances are not fully loaded when handed to remote clients!</a:t>
            </a:r>
          </a:p>
        </p:txBody>
      </p:sp>
    </p:spTree>
    <p:extLst>
      <p:ext uri="{BB962C8B-B14F-4D97-AF65-F5344CB8AC3E}">
        <p14:creationId xmlns:p14="http://schemas.microsoft.com/office/powerpoint/2010/main" val="1023579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72AA-A22C-DC68-FB63-4CEF56C31B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JPA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1B10856-6A95-9A37-9868-BEF7B8F47F31}"/>
              </a:ext>
            </a:extLst>
          </p:cNvPr>
          <p:cNvCxnSpPr/>
          <p:nvPr/>
        </p:nvCxnSpPr>
        <p:spPr>
          <a:xfrm>
            <a:off x="4086334" y="225228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56DD7C28-3620-B3FF-D5E0-333F464E78B1}"/>
              </a:ext>
            </a:extLst>
          </p:cNvPr>
          <p:cNvCxnSpPr/>
          <p:nvPr/>
        </p:nvCxnSpPr>
        <p:spPr>
          <a:xfrm>
            <a:off x="4007449" y="6632993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Rectangle 4">
            <a:extLst>
              <a:ext uri="{FF2B5EF4-FFF2-40B4-BE49-F238E27FC236}">
                <a16:creationId xmlns:a16="http://schemas.microsoft.com/office/drawing/2014/main" id="{B9482C6D-919A-BA84-7498-DDF0E479428A}"/>
              </a:ext>
            </a:extLst>
          </p:cNvPr>
          <p:cNvSpPr/>
          <p:nvPr/>
        </p:nvSpPr>
        <p:spPr>
          <a:xfrm>
            <a:off x="1753201" y="3136612"/>
            <a:ext cx="734688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JPA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2F3961-2EA4-0EDD-A482-E17FC9045F32}"/>
              </a:ext>
            </a:extLst>
          </p:cNvPr>
          <p:cNvSpPr txBox="1"/>
          <p:nvPr/>
        </p:nvSpPr>
        <p:spPr>
          <a:xfrm>
            <a:off x="4086334" y="1932489"/>
            <a:ext cx="4203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Entity Bean</a:t>
            </a:r>
            <a:endParaRPr lang="LID4096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BD3848-1B5C-94E2-48F8-5A2FCFD241CD}"/>
              </a:ext>
            </a:extLst>
          </p:cNvPr>
          <p:cNvSpPr txBox="1"/>
          <p:nvPr/>
        </p:nvSpPr>
        <p:spPr>
          <a:xfrm>
            <a:off x="4007449" y="2306118"/>
            <a:ext cx="7757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2"/>
              </a:buClr>
            </a:pPr>
            <a:r>
              <a:rPr lang="en-US" sz="1800" b="1" dirty="0">
                <a:solidFill>
                  <a:schemeClr val="tx2"/>
                </a:solidFill>
              </a:rPr>
              <a:t>OneToMany unidirectional</a:t>
            </a:r>
            <a:endParaRPr lang="en-US" sz="1800" b="1" dirty="0"/>
          </a:p>
        </p:txBody>
      </p:sp>
      <p:sp>
        <p:nvSpPr>
          <p:cNvPr id="165892" name="Rectangle 4"/>
          <p:cNvSpPr>
            <a:spLocks noChangeArrowheads="1"/>
          </p:cNvSpPr>
          <p:nvPr/>
        </p:nvSpPr>
        <p:spPr bwMode="auto">
          <a:xfrm>
            <a:off x="7007062" y="3173511"/>
            <a:ext cx="3657600" cy="3200400"/>
          </a:xfrm>
          <a:prstGeom prst="rect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</a:rPr>
              <a:t>@Entity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</a:rPr>
              <a:t>public class City implements Serializable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sz="1100" dirty="0">
              <a:solidFill>
                <a:schemeClr val="tx2"/>
              </a:solidFill>
              <a:latin typeface="Calibri Light" panose="020F0302020204030204" pitchFamily="34" charset="0"/>
            </a:endParaRP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</a:rPr>
              <a:t>	private Country c;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</a:rPr>
              <a:t> 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</a:rPr>
              <a:t>	</a:t>
            </a:r>
            <a:r>
              <a:rPr lang="en-US" sz="1100" b="1" dirty="0">
                <a:solidFill>
                  <a:schemeClr val="tx2"/>
                </a:solidFill>
                <a:latin typeface="Calibri Light" panose="020F0302020204030204" pitchFamily="34" charset="0"/>
              </a:rPr>
              <a:t>@ManyToOne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</a:rPr>
              <a:t>	public Country </a:t>
            </a:r>
            <a:r>
              <a:rPr lang="en-US" sz="1100" dirty="0" err="1">
                <a:solidFill>
                  <a:schemeClr val="tx2"/>
                </a:solidFill>
                <a:latin typeface="Calibri Light" panose="020F0302020204030204" pitchFamily="34" charset="0"/>
              </a:rPr>
              <a:t>getCountry</a:t>
            </a:r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</a:rPr>
              <a:t>(){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</a:rPr>
              <a:t>		return c;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</a:rPr>
              <a:t>	}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</a:rPr>
              <a:t>	public void </a:t>
            </a:r>
            <a:r>
              <a:rPr lang="en-US" sz="1100" dirty="0" err="1">
                <a:solidFill>
                  <a:schemeClr val="tx2"/>
                </a:solidFill>
                <a:latin typeface="Calibri Light" panose="020F0302020204030204" pitchFamily="34" charset="0"/>
              </a:rPr>
              <a:t>setCountry</a:t>
            </a:r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</a:rPr>
              <a:t>( Country c){ 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</a:rPr>
              <a:t>		this. c= c; 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</a:rPr>
              <a:t>	}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</a:rPr>
              <a:t>}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sz="1100" dirty="0">
              <a:solidFill>
                <a:schemeClr val="tx2"/>
              </a:solidFill>
              <a:latin typeface="Calibri Light" panose="020F0302020204030204" pitchFamily="34" charset="0"/>
            </a:endParaRP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</a:rPr>
              <a:t>@Entity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</a:rPr>
              <a:t>public class Country implements Serializable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</a:rPr>
              <a:t>	…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</a:rPr>
              <a:t>}</a:t>
            </a:r>
          </a:p>
        </p:txBody>
      </p:sp>
      <p:sp>
        <p:nvSpPr>
          <p:cNvPr id="165893" name="Line 5"/>
          <p:cNvSpPr>
            <a:spLocks noChangeShapeType="1"/>
          </p:cNvSpPr>
          <p:nvPr/>
        </p:nvSpPr>
        <p:spPr bwMode="auto">
          <a:xfrm>
            <a:off x="7007062" y="5516459"/>
            <a:ext cx="3657600" cy="0"/>
          </a:xfrm>
          <a:prstGeom prst="line">
            <a:avLst/>
          </a:prstGeom>
          <a:noFill/>
          <a:ln w="9525">
            <a:solidFill>
              <a:schemeClr val="tx2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he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A83745-AC04-AAFA-75D3-3117BB586570}"/>
              </a:ext>
            </a:extLst>
          </p:cNvPr>
          <p:cNvSpPr txBox="1"/>
          <p:nvPr/>
        </p:nvSpPr>
        <p:spPr>
          <a:xfrm>
            <a:off x="3985151" y="2662859"/>
            <a:ext cx="48507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2"/>
              </a:buClr>
            </a:pPr>
            <a:r>
              <a:rPr lang="en-US" dirty="0"/>
              <a:t>many Cities can point to the same Country</a:t>
            </a:r>
          </a:p>
        </p:txBody>
      </p:sp>
    </p:spTree>
    <p:extLst>
      <p:ext uri="{BB962C8B-B14F-4D97-AF65-F5344CB8AC3E}">
        <p14:creationId xmlns:p14="http://schemas.microsoft.com/office/powerpoint/2010/main" val="16715789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72AA-A22C-DC68-FB63-4CEF56C31B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JPA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1B10856-6A95-9A37-9868-BEF7B8F47F31}"/>
              </a:ext>
            </a:extLst>
          </p:cNvPr>
          <p:cNvCxnSpPr/>
          <p:nvPr/>
        </p:nvCxnSpPr>
        <p:spPr>
          <a:xfrm>
            <a:off x="4086334" y="1304399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56DD7C28-3620-B3FF-D5E0-333F464E78B1}"/>
              </a:ext>
            </a:extLst>
          </p:cNvPr>
          <p:cNvCxnSpPr/>
          <p:nvPr/>
        </p:nvCxnSpPr>
        <p:spPr>
          <a:xfrm>
            <a:off x="4007449" y="6632993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Rectangle 4">
            <a:extLst>
              <a:ext uri="{FF2B5EF4-FFF2-40B4-BE49-F238E27FC236}">
                <a16:creationId xmlns:a16="http://schemas.microsoft.com/office/drawing/2014/main" id="{B9482C6D-919A-BA84-7498-DDF0E479428A}"/>
              </a:ext>
            </a:extLst>
          </p:cNvPr>
          <p:cNvSpPr/>
          <p:nvPr/>
        </p:nvSpPr>
        <p:spPr>
          <a:xfrm>
            <a:off x="1753201" y="3136612"/>
            <a:ext cx="734688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JPA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2F3961-2EA4-0EDD-A482-E17FC9045F32}"/>
              </a:ext>
            </a:extLst>
          </p:cNvPr>
          <p:cNvSpPr txBox="1"/>
          <p:nvPr/>
        </p:nvSpPr>
        <p:spPr>
          <a:xfrm>
            <a:off x="4086334" y="935066"/>
            <a:ext cx="4203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Entity Bean</a:t>
            </a:r>
            <a:endParaRPr lang="LID4096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BD3848-1B5C-94E2-48F8-5A2FCFD241CD}"/>
              </a:ext>
            </a:extLst>
          </p:cNvPr>
          <p:cNvSpPr txBox="1"/>
          <p:nvPr/>
        </p:nvSpPr>
        <p:spPr>
          <a:xfrm>
            <a:off x="4007449" y="1304398"/>
            <a:ext cx="7757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2"/>
              </a:buClr>
              <a:buSzPct val="75000"/>
            </a:pPr>
            <a:r>
              <a:rPr lang="en-US" dirty="0">
                <a:solidFill>
                  <a:schemeClr val="tx2"/>
                </a:solidFill>
              </a:rPr>
              <a:t>OneToMany / ManyToOne </a:t>
            </a:r>
            <a:r>
              <a:rPr lang="en-US" sz="1800" dirty="0">
                <a:solidFill>
                  <a:schemeClr val="tx2"/>
                </a:solidFill>
              </a:rPr>
              <a:t>bidirectional</a:t>
            </a:r>
            <a:endParaRPr lang="en-US" sz="1800" b="1" dirty="0"/>
          </a:p>
        </p:txBody>
      </p:sp>
      <p:sp>
        <p:nvSpPr>
          <p:cNvPr id="166917" name="Rectangle 4"/>
          <p:cNvSpPr>
            <a:spLocks noChangeArrowheads="1"/>
          </p:cNvSpPr>
          <p:nvPr/>
        </p:nvSpPr>
        <p:spPr bwMode="auto">
          <a:xfrm>
            <a:off x="5626308" y="1673730"/>
            <a:ext cx="3886200" cy="4800600"/>
          </a:xfrm>
          <a:prstGeom prst="rect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Arial" pitchFamily="34" charset="0"/>
              </a:rPr>
              <a:t>@Entity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Arial" pitchFamily="34" charset="0"/>
              </a:rPr>
              <a:t>public class Country implements Serializable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sz="1100" dirty="0">
              <a:solidFill>
                <a:schemeClr val="tx2"/>
              </a:solidFill>
              <a:latin typeface="Arial" pitchFamily="34" charset="0"/>
            </a:endParaRP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Arial" pitchFamily="34" charset="0"/>
              </a:rPr>
              <a:t>	private Collection&lt;City&gt; cities = new </a:t>
            </a:r>
            <a:r>
              <a:rPr lang="en-US" sz="1100" dirty="0" err="1">
                <a:solidFill>
                  <a:schemeClr val="tx2"/>
                </a:solidFill>
                <a:latin typeface="Arial" pitchFamily="34" charset="0"/>
              </a:rPr>
              <a:t>HashSet</a:t>
            </a:r>
            <a:r>
              <a:rPr lang="en-US" sz="1100" dirty="0">
                <a:solidFill>
                  <a:schemeClr val="tx2"/>
                </a:solidFill>
                <a:latin typeface="Arial" pitchFamily="34" charset="0"/>
              </a:rPr>
              <a:t>&lt;City&gt;();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Arial" pitchFamily="34" charset="0"/>
              </a:rPr>
              <a:t> 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Arial" pitchFamily="34" charset="0"/>
              </a:rPr>
              <a:t>	@OneToMany(mappedBy=“</a:t>
            </a:r>
            <a:r>
              <a:rPr lang="en-US" sz="1100" b="1" dirty="0">
                <a:solidFill>
                  <a:schemeClr val="tx2"/>
                </a:solidFill>
                <a:latin typeface="Arial" pitchFamily="34" charset="0"/>
              </a:rPr>
              <a:t>country</a:t>
            </a:r>
            <a:r>
              <a:rPr lang="en-US" sz="1100" dirty="0">
                <a:solidFill>
                  <a:schemeClr val="tx2"/>
                </a:solidFill>
                <a:latin typeface="Arial" pitchFamily="34" charset="0"/>
              </a:rPr>
              <a:t>”)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Arial" pitchFamily="34" charset="0"/>
              </a:rPr>
              <a:t>	public Collection&lt;City&gt; getCities(){ 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Arial" pitchFamily="34" charset="0"/>
              </a:rPr>
              <a:t>		return cities; 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Arial" pitchFamily="34" charset="0"/>
              </a:rPr>
              <a:t>	}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Arial" pitchFamily="34" charset="0"/>
              </a:rPr>
              <a:t>	public void setCities(Collection&lt;City&gt; cities){ 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Arial" pitchFamily="34" charset="0"/>
              </a:rPr>
              <a:t>		this. cities = cities; 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Arial" pitchFamily="34" charset="0"/>
              </a:rPr>
              <a:t>	}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Arial" pitchFamily="34" charset="0"/>
              </a:rPr>
              <a:t>}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sz="1100" dirty="0">
              <a:solidFill>
                <a:schemeClr val="tx2"/>
              </a:solidFill>
              <a:latin typeface="Arial" pitchFamily="34" charset="0"/>
            </a:endParaRP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sz="1100" dirty="0">
              <a:solidFill>
                <a:schemeClr val="tx2"/>
              </a:solidFill>
              <a:latin typeface="Arial" pitchFamily="34" charset="0"/>
            </a:endParaRP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Arial" pitchFamily="34" charset="0"/>
              </a:rPr>
              <a:t>@Entity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Arial" pitchFamily="34" charset="0"/>
              </a:rPr>
              <a:t>public class City implements Serializable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sz="1100" dirty="0">
              <a:solidFill>
                <a:schemeClr val="tx2"/>
              </a:solidFill>
              <a:latin typeface="Arial" pitchFamily="34" charset="0"/>
            </a:endParaRP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Arial" pitchFamily="34" charset="0"/>
              </a:rPr>
              <a:t>	private Country </a:t>
            </a:r>
            <a:r>
              <a:rPr lang="en-US" sz="1100" b="1" dirty="0">
                <a:solidFill>
                  <a:schemeClr val="tx2"/>
                </a:solidFill>
                <a:latin typeface="Arial" pitchFamily="34" charset="0"/>
              </a:rPr>
              <a:t>country</a:t>
            </a:r>
            <a:r>
              <a:rPr lang="en-US" sz="1100" dirty="0">
                <a:solidFill>
                  <a:schemeClr val="tx2"/>
                </a:solidFill>
                <a:latin typeface="Arial" pitchFamily="34" charset="0"/>
              </a:rPr>
              <a:t>; 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sz="1100" dirty="0">
              <a:solidFill>
                <a:schemeClr val="tx2"/>
              </a:solidFill>
              <a:latin typeface="Arial" pitchFamily="34" charset="0"/>
            </a:endParaRP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Arial" pitchFamily="34" charset="0"/>
              </a:rPr>
              <a:t>	@ManyToOne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Arial" pitchFamily="34" charset="0"/>
              </a:rPr>
              <a:t>	public Country getCountry(){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Arial" pitchFamily="34" charset="0"/>
              </a:rPr>
              <a:t>		return country; 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Arial" pitchFamily="34" charset="0"/>
              </a:rPr>
              <a:t>	}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Arial" pitchFamily="34" charset="0"/>
              </a:rPr>
              <a:t>	public void setCountry(Country country){ 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Arial" pitchFamily="34" charset="0"/>
              </a:rPr>
              <a:t>		</a:t>
            </a:r>
            <a:r>
              <a:rPr lang="en-US" sz="1100" dirty="0" err="1">
                <a:solidFill>
                  <a:schemeClr val="tx2"/>
                </a:solidFill>
                <a:latin typeface="Arial" pitchFamily="34" charset="0"/>
              </a:rPr>
              <a:t>this.country</a:t>
            </a:r>
            <a:r>
              <a:rPr lang="en-US" sz="1100" dirty="0">
                <a:solidFill>
                  <a:schemeClr val="tx2"/>
                </a:solidFill>
                <a:latin typeface="Arial" pitchFamily="34" charset="0"/>
              </a:rPr>
              <a:t> =country; 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Arial" pitchFamily="34" charset="0"/>
              </a:rPr>
              <a:t>	}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Arial" pitchFamily="34" charset="0"/>
              </a:rPr>
              <a:t>}</a:t>
            </a:r>
          </a:p>
        </p:txBody>
      </p:sp>
      <p:sp>
        <p:nvSpPr>
          <p:cNvPr id="166915" name="Line 5"/>
          <p:cNvSpPr>
            <a:spLocks noChangeShapeType="1"/>
          </p:cNvSpPr>
          <p:nvPr/>
        </p:nvSpPr>
        <p:spPr bwMode="auto">
          <a:xfrm>
            <a:off x="5626308" y="4074030"/>
            <a:ext cx="3886200" cy="0"/>
          </a:xfrm>
          <a:prstGeom prst="line">
            <a:avLst/>
          </a:prstGeom>
          <a:noFill/>
          <a:ln w="9525">
            <a:solidFill>
              <a:schemeClr val="tx2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75975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72AA-A22C-DC68-FB63-4CEF56C31B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JPA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1B10856-6A95-9A37-9868-BEF7B8F47F31}"/>
              </a:ext>
            </a:extLst>
          </p:cNvPr>
          <p:cNvCxnSpPr/>
          <p:nvPr/>
        </p:nvCxnSpPr>
        <p:spPr>
          <a:xfrm>
            <a:off x="4086334" y="1304399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56DD7C28-3620-B3FF-D5E0-333F464E78B1}"/>
              </a:ext>
            </a:extLst>
          </p:cNvPr>
          <p:cNvCxnSpPr/>
          <p:nvPr/>
        </p:nvCxnSpPr>
        <p:spPr>
          <a:xfrm>
            <a:off x="4007449" y="5778554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Rectangle 4">
            <a:extLst>
              <a:ext uri="{FF2B5EF4-FFF2-40B4-BE49-F238E27FC236}">
                <a16:creationId xmlns:a16="http://schemas.microsoft.com/office/drawing/2014/main" id="{B9482C6D-919A-BA84-7498-DDF0E479428A}"/>
              </a:ext>
            </a:extLst>
          </p:cNvPr>
          <p:cNvSpPr/>
          <p:nvPr/>
        </p:nvSpPr>
        <p:spPr>
          <a:xfrm>
            <a:off x="1753201" y="3136612"/>
            <a:ext cx="734688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JPA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2F3961-2EA4-0EDD-A482-E17FC9045F32}"/>
              </a:ext>
            </a:extLst>
          </p:cNvPr>
          <p:cNvSpPr txBox="1"/>
          <p:nvPr/>
        </p:nvSpPr>
        <p:spPr>
          <a:xfrm>
            <a:off x="4086334" y="935066"/>
            <a:ext cx="4203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Entity Bean</a:t>
            </a:r>
            <a:endParaRPr lang="LID4096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BD3848-1B5C-94E2-48F8-5A2FCFD241CD}"/>
              </a:ext>
            </a:extLst>
          </p:cNvPr>
          <p:cNvSpPr txBox="1"/>
          <p:nvPr/>
        </p:nvSpPr>
        <p:spPr>
          <a:xfrm>
            <a:off x="4007449" y="1304398"/>
            <a:ext cx="7757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2"/>
              </a:buClr>
              <a:buSzPct val="75000"/>
            </a:pPr>
            <a:r>
              <a:rPr lang="en-US" sz="1800" dirty="0">
                <a:solidFill>
                  <a:schemeClr val="tx2"/>
                </a:solidFill>
              </a:rPr>
              <a:t>ManyToMany unidirectional</a:t>
            </a:r>
            <a:endParaRPr lang="en-US" sz="1800" b="1" dirty="0"/>
          </a:p>
        </p:txBody>
      </p:sp>
      <p:sp>
        <p:nvSpPr>
          <p:cNvPr id="166915" name="Line 5"/>
          <p:cNvSpPr>
            <a:spLocks noChangeShapeType="1"/>
          </p:cNvSpPr>
          <p:nvPr/>
        </p:nvSpPr>
        <p:spPr bwMode="auto">
          <a:xfrm>
            <a:off x="5626308" y="4253912"/>
            <a:ext cx="3886200" cy="0"/>
          </a:xfrm>
          <a:prstGeom prst="line">
            <a:avLst/>
          </a:prstGeom>
          <a:noFill/>
          <a:ln w="9525">
            <a:solidFill>
              <a:schemeClr val="tx2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he-IL"/>
          </a:p>
        </p:txBody>
      </p:sp>
      <p:sp>
        <p:nvSpPr>
          <p:cNvPr id="167941" name="Rectangle 4"/>
          <p:cNvSpPr>
            <a:spLocks noChangeArrowheads="1"/>
          </p:cNvSpPr>
          <p:nvPr/>
        </p:nvSpPr>
        <p:spPr bwMode="auto">
          <a:xfrm>
            <a:off x="5626308" y="1962126"/>
            <a:ext cx="3886200" cy="3200400"/>
          </a:xfrm>
          <a:prstGeom prst="rect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Arial" pitchFamily="34" charset="0"/>
              </a:rPr>
              <a:t>@Entity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Arial" pitchFamily="34" charset="0"/>
              </a:rPr>
              <a:t>public class Country implements Serializable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Arial" pitchFamily="34" charset="0"/>
              </a:rPr>
              <a:t>	private Collection&lt;City&gt; </a:t>
            </a:r>
            <a:r>
              <a:rPr lang="en-US" sz="1100" b="1" dirty="0">
                <a:solidFill>
                  <a:schemeClr val="tx2"/>
                </a:solidFill>
                <a:latin typeface="Arial" pitchFamily="34" charset="0"/>
              </a:rPr>
              <a:t>cities</a:t>
            </a:r>
            <a:r>
              <a:rPr lang="en-US" sz="1100" dirty="0">
                <a:solidFill>
                  <a:schemeClr val="tx2"/>
                </a:solidFill>
                <a:latin typeface="Arial" pitchFamily="34" charset="0"/>
              </a:rPr>
              <a:t> = new </a:t>
            </a:r>
            <a:r>
              <a:rPr lang="en-US" sz="1100" dirty="0" err="1">
                <a:solidFill>
                  <a:schemeClr val="tx2"/>
                </a:solidFill>
                <a:latin typeface="Arial" pitchFamily="34" charset="0"/>
              </a:rPr>
              <a:t>HashSet</a:t>
            </a:r>
            <a:r>
              <a:rPr lang="en-US" sz="1100" dirty="0">
                <a:solidFill>
                  <a:schemeClr val="tx2"/>
                </a:solidFill>
                <a:latin typeface="Arial" pitchFamily="34" charset="0"/>
              </a:rPr>
              <a:t>&lt;City&gt;();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Arial" pitchFamily="34" charset="0"/>
              </a:rPr>
              <a:t> 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Arial" pitchFamily="34" charset="0"/>
              </a:rPr>
              <a:t>	@ManyToMany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Arial" pitchFamily="34" charset="0"/>
              </a:rPr>
              <a:t>	public Collection&lt;City&gt; </a:t>
            </a:r>
            <a:r>
              <a:rPr lang="en-US" sz="1100" dirty="0" err="1">
                <a:solidFill>
                  <a:schemeClr val="tx2"/>
                </a:solidFill>
                <a:latin typeface="Arial" pitchFamily="34" charset="0"/>
              </a:rPr>
              <a:t>getCities</a:t>
            </a:r>
            <a:r>
              <a:rPr lang="en-US" sz="1100" dirty="0">
                <a:solidFill>
                  <a:schemeClr val="tx2"/>
                </a:solidFill>
                <a:latin typeface="Arial" pitchFamily="34" charset="0"/>
              </a:rPr>
              <a:t>(){ 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Arial" pitchFamily="34" charset="0"/>
              </a:rPr>
              <a:t>		return cities; 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Arial" pitchFamily="34" charset="0"/>
              </a:rPr>
              <a:t>	}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Arial" pitchFamily="34" charset="0"/>
              </a:rPr>
              <a:t>	public void </a:t>
            </a:r>
            <a:r>
              <a:rPr lang="en-US" sz="1100" dirty="0" err="1">
                <a:solidFill>
                  <a:schemeClr val="tx2"/>
                </a:solidFill>
                <a:latin typeface="Arial" pitchFamily="34" charset="0"/>
              </a:rPr>
              <a:t>setCities</a:t>
            </a:r>
            <a:r>
              <a:rPr lang="en-US" sz="1100" dirty="0">
                <a:solidFill>
                  <a:schemeClr val="tx2"/>
                </a:solidFill>
                <a:latin typeface="Arial" pitchFamily="34" charset="0"/>
              </a:rPr>
              <a:t>(Collection&lt;City&gt; cities){ 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Arial" pitchFamily="34" charset="0"/>
              </a:rPr>
              <a:t>		this. cities = cities; 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Arial" pitchFamily="34" charset="0"/>
              </a:rPr>
              <a:t>	}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Arial" pitchFamily="34" charset="0"/>
              </a:rPr>
              <a:t>}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sz="1100" dirty="0">
              <a:solidFill>
                <a:schemeClr val="tx2"/>
              </a:solidFill>
              <a:latin typeface="Arial" pitchFamily="34" charset="0"/>
            </a:endParaRP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Arial" pitchFamily="34" charset="0"/>
              </a:rPr>
              <a:t>@Entity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Arial" pitchFamily="34" charset="0"/>
              </a:rPr>
              <a:t>public class City implements Serializable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Arial" pitchFamily="34" charset="0"/>
              </a:rPr>
              <a:t>	…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21286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72AA-A22C-DC68-FB63-4CEF56C31B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JPA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1B10856-6A95-9A37-9868-BEF7B8F47F31}"/>
              </a:ext>
            </a:extLst>
          </p:cNvPr>
          <p:cNvCxnSpPr/>
          <p:nvPr/>
        </p:nvCxnSpPr>
        <p:spPr>
          <a:xfrm>
            <a:off x="4086334" y="1304399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56DD7C28-3620-B3FF-D5E0-333F464E78B1}"/>
              </a:ext>
            </a:extLst>
          </p:cNvPr>
          <p:cNvCxnSpPr/>
          <p:nvPr/>
        </p:nvCxnSpPr>
        <p:spPr>
          <a:xfrm>
            <a:off x="4007449" y="5778554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Rectangle 4">
            <a:extLst>
              <a:ext uri="{FF2B5EF4-FFF2-40B4-BE49-F238E27FC236}">
                <a16:creationId xmlns:a16="http://schemas.microsoft.com/office/drawing/2014/main" id="{B9482C6D-919A-BA84-7498-DDF0E479428A}"/>
              </a:ext>
            </a:extLst>
          </p:cNvPr>
          <p:cNvSpPr/>
          <p:nvPr/>
        </p:nvSpPr>
        <p:spPr>
          <a:xfrm>
            <a:off x="1753201" y="3136612"/>
            <a:ext cx="734688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JPA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2F3961-2EA4-0EDD-A482-E17FC9045F32}"/>
              </a:ext>
            </a:extLst>
          </p:cNvPr>
          <p:cNvSpPr txBox="1"/>
          <p:nvPr/>
        </p:nvSpPr>
        <p:spPr>
          <a:xfrm>
            <a:off x="4086334" y="935066"/>
            <a:ext cx="4203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Entity Bean</a:t>
            </a:r>
            <a:endParaRPr lang="LID4096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BD3848-1B5C-94E2-48F8-5A2FCFD241CD}"/>
              </a:ext>
            </a:extLst>
          </p:cNvPr>
          <p:cNvSpPr txBox="1"/>
          <p:nvPr/>
        </p:nvSpPr>
        <p:spPr>
          <a:xfrm>
            <a:off x="4007449" y="1304398"/>
            <a:ext cx="7757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2"/>
              </a:buClr>
              <a:buSzPct val="75000"/>
            </a:pPr>
            <a:r>
              <a:rPr lang="en-US" sz="1800" dirty="0">
                <a:solidFill>
                  <a:schemeClr val="tx2"/>
                </a:solidFill>
              </a:rPr>
              <a:t>ManyToMany unidirectional</a:t>
            </a:r>
            <a:endParaRPr lang="en-US" sz="1800" b="1" dirty="0"/>
          </a:p>
        </p:txBody>
      </p:sp>
      <p:sp>
        <p:nvSpPr>
          <p:cNvPr id="166915" name="Line 5"/>
          <p:cNvSpPr>
            <a:spLocks noChangeShapeType="1"/>
          </p:cNvSpPr>
          <p:nvPr/>
        </p:nvSpPr>
        <p:spPr bwMode="auto">
          <a:xfrm>
            <a:off x="5626308" y="4253912"/>
            <a:ext cx="3886200" cy="0"/>
          </a:xfrm>
          <a:prstGeom prst="line">
            <a:avLst/>
          </a:prstGeom>
          <a:noFill/>
          <a:ln w="9525">
            <a:solidFill>
              <a:schemeClr val="tx2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he-IL"/>
          </a:p>
        </p:txBody>
      </p:sp>
      <p:sp>
        <p:nvSpPr>
          <p:cNvPr id="167941" name="Rectangle 4"/>
          <p:cNvSpPr>
            <a:spLocks noChangeArrowheads="1"/>
          </p:cNvSpPr>
          <p:nvPr/>
        </p:nvSpPr>
        <p:spPr bwMode="auto">
          <a:xfrm>
            <a:off x="5626308" y="1962126"/>
            <a:ext cx="3886200" cy="3200400"/>
          </a:xfrm>
          <a:prstGeom prst="rect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Arial" pitchFamily="34" charset="0"/>
              </a:rPr>
              <a:t>@Entity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Arial" pitchFamily="34" charset="0"/>
              </a:rPr>
              <a:t>public class Country implements Serializable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Arial" pitchFamily="34" charset="0"/>
              </a:rPr>
              <a:t>	private Collection&lt;City&gt; </a:t>
            </a:r>
            <a:r>
              <a:rPr lang="en-US" sz="1100" b="1" dirty="0">
                <a:solidFill>
                  <a:schemeClr val="tx2"/>
                </a:solidFill>
                <a:latin typeface="Arial" pitchFamily="34" charset="0"/>
              </a:rPr>
              <a:t>cities</a:t>
            </a:r>
            <a:r>
              <a:rPr lang="en-US" sz="1100" dirty="0">
                <a:solidFill>
                  <a:schemeClr val="tx2"/>
                </a:solidFill>
                <a:latin typeface="Arial" pitchFamily="34" charset="0"/>
              </a:rPr>
              <a:t> = new </a:t>
            </a:r>
            <a:r>
              <a:rPr lang="en-US" sz="1100" dirty="0" err="1">
                <a:solidFill>
                  <a:schemeClr val="tx2"/>
                </a:solidFill>
                <a:latin typeface="Arial" pitchFamily="34" charset="0"/>
              </a:rPr>
              <a:t>HashSet</a:t>
            </a:r>
            <a:r>
              <a:rPr lang="en-US" sz="1100" dirty="0">
                <a:solidFill>
                  <a:schemeClr val="tx2"/>
                </a:solidFill>
                <a:latin typeface="Arial" pitchFamily="34" charset="0"/>
              </a:rPr>
              <a:t>&lt;City&gt;();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Arial" pitchFamily="34" charset="0"/>
              </a:rPr>
              <a:t> 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Arial" pitchFamily="34" charset="0"/>
              </a:rPr>
              <a:t>	@ManyToMany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Arial" pitchFamily="34" charset="0"/>
              </a:rPr>
              <a:t>	public Collection&lt;City&gt; </a:t>
            </a:r>
            <a:r>
              <a:rPr lang="en-US" sz="1100" dirty="0" err="1">
                <a:solidFill>
                  <a:schemeClr val="tx2"/>
                </a:solidFill>
                <a:latin typeface="Arial" pitchFamily="34" charset="0"/>
              </a:rPr>
              <a:t>getCities</a:t>
            </a:r>
            <a:r>
              <a:rPr lang="en-US" sz="1100" dirty="0">
                <a:solidFill>
                  <a:schemeClr val="tx2"/>
                </a:solidFill>
                <a:latin typeface="Arial" pitchFamily="34" charset="0"/>
              </a:rPr>
              <a:t>(){ 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Arial" pitchFamily="34" charset="0"/>
              </a:rPr>
              <a:t>		return cities; 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Arial" pitchFamily="34" charset="0"/>
              </a:rPr>
              <a:t>	}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Arial" pitchFamily="34" charset="0"/>
              </a:rPr>
              <a:t>	public void </a:t>
            </a:r>
            <a:r>
              <a:rPr lang="en-US" sz="1100" dirty="0" err="1">
                <a:solidFill>
                  <a:schemeClr val="tx2"/>
                </a:solidFill>
                <a:latin typeface="Arial" pitchFamily="34" charset="0"/>
              </a:rPr>
              <a:t>setCities</a:t>
            </a:r>
            <a:r>
              <a:rPr lang="en-US" sz="1100" dirty="0">
                <a:solidFill>
                  <a:schemeClr val="tx2"/>
                </a:solidFill>
                <a:latin typeface="Arial" pitchFamily="34" charset="0"/>
              </a:rPr>
              <a:t>(Collection&lt;City&gt; cities){ 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Arial" pitchFamily="34" charset="0"/>
              </a:rPr>
              <a:t>		this. cities = cities; 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Arial" pitchFamily="34" charset="0"/>
              </a:rPr>
              <a:t>	}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Arial" pitchFamily="34" charset="0"/>
              </a:rPr>
              <a:t>}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sz="1100" dirty="0">
              <a:solidFill>
                <a:schemeClr val="tx2"/>
              </a:solidFill>
              <a:latin typeface="Arial" pitchFamily="34" charset="0"/>
            </a:endParaRP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Arial" pitchFamily="34" charset="0"/>
              </a:rPr>
              <a:t>@Entity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Arial" pitchFamily="34" charset="0"/>
              </a:rPr>
              <a:t>public class City implements Serializable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Arial" pitchFamily="34" charset="0"/>
              </a:rPr>
              <a:t>	…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43241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72AA-A22C-DC68-FB63-4CEF56C31B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JPA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1B10856-6A95-9A37-9868-BEF7B8F47F31}"/>
              </a:ext>
            </a:extLst>
          </p:cNvPr>
          <p:cNvCxnSpPr/>
          <p:nvPr/>
        </p:nvCxnSpPr>
        <p:spPr>
          <a:xfrm>
            <a:off x="4086334" y="1304399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56DD7C28-3620-B3FF-D5E0-333F464E78B1}"/>
              </a:ext>
            </a:extLst>
          </p:cNvPr>
          <p:cNvCxnSpPr/>
          <p:nvPr/>
        </p:nvCxnSpPr>
        <p:spPr>
          <a:xfrm>
            <a:off x="4587068" y="6647984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Rectangle 4">
            <a:extLst>
              <a:ext uri="{FF2B5EF4-FFF2-40B4-BE49-F238E27FC236}">
                <a16:creationId xmlns:a16="http://schemas.microsoft.com/office/drawing/2014/main" id="{B9482C6D-919A-BA84-7498-DDF0E479428A}"/>
              </a:ext>
            </a:extLst>
          </p:cNvPr>
          <p:cNvSpPr/>
          <p:nvPr/>
        </p:nvSpPr>
        <p:spPr>
          <a:xfrm>
            <a:off x="1753201" y="3136612"/>
            <a:ext cx="734688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JPA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2F3961-2EA4-0EDD-A482-E17FC9045F32}"/>
              </a:ext>
            </a:extLst>
          </p:cNvPr>
          <p:cNvSpPr txBox="1"/>
          <p:nvPr/>
        </p:nvSpPr>
        <p:spPr>
          <a:xfrm>
            <a:off x="4086334" y="935065"/>
            <a:ext cx="4203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Entity Bean</a:t>
            </a:r>
            <a:endParaRPr lang="LID4096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BD3848-1B5C-94E2-48F8-5A2FCFD241CD}"/>
              </a:ext>
            </a:extLst>
          </p:cNvPr>
          <p:cNvSpPr txBox="1"/>
          <p:nvPr/>
        </p:nvSpPr>
        <p:spPr>
          <a:xfrm>
            <a:off x="4007449" y="1304398"/>
            <a:ext cx="7757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2"/>
              </a:buClr>
              <a:buSzPct val="75000"/>
            </a:pPr>
            <a:r>
              <a:rPr lang="en-US" dirty="0">
                <a:solidFill>
                  <a:schemeClr val="tx2"/>
                </a:solidFill>
              </a:rPr>
              <a:t>ManyToMany bidirectional </a:t>
            </a:r>
          </a:p>
        </p:txBody>
      </p:sp>
      <p:sp>
        <p:nvSpPr>
          <p:cNvPr id="168965" name="Rectangle 4"/>
          <p:cNvSpPr>
            <a:spLocks noChangeArrowheads="1"/>
          </p:cNvSpPr>
          <p:nvPr/>
        </p:nvSpPr>
        <p:spPr bwMode="auto">
          <a:xfrm>
            <a:off x="7371426" y="1478051"/>
            <a:ext cx="4648200" cy="4800600"/>
          </a:xfrm>
          <a:prstGeom prst="rect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Arial" pitchFamily="34" charset="0"/>
              </a:rPr>
              <a:t>@Entity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Arial" pitchFamily="34" charset="0"/>
              </a:rPr>
              <a:t>public class Country implements Serializable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sz="1100" dirty="0">
              <a:solidFill>
                <a:schemeClr val="tx2"/>
              </a:solidFill>
              <a:latin typeface="Arial" pitchFamily="34" charset="0"/>
            </a:endParaRP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Arial" pitchFamily="34" charset="0"/>
              </a:rPr>
              <a:t>	private Collection&lt;City&gt; </a:t>
            </a:r>
            <a:r>
              <a:rPr lang="en-US" sz="1100" b="1" dirty="0">
                <a:solidFill>
                  <a:schemeClr val="tx2"/>
                </a:solidFill>
                <a:latin typeface="Arial" pitchFamily="34" charset="0"/>
              </a:rPr>
              <a:t>cities</a:t>
            </a:r>
            <a:r>
              <a:rPr lang="en-US" sz="1100" dirty="0">
                <a:solidFill>
                  <a:schemeClr val="tx2"/>
                </a:solidFill>
                <a:latin typeface="Arial" pitchFamily="34" charset="0"/>
              </a:rPr>
              <a:t> = new HashSet&lt;City&gt;();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Arial" pitchFamily="34" charset="0"/>
              </a:rPr>
              <a:t> 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Arial" pitchFamily="34" charset="0"/>
              </a:rPr>
              <a:t>	@ManyToMany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Arial" pitchFamily="34" charset="0"/>
              </a:rPr>
              <a:t>	public Collection&lt;City&gt; getCities(){ 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Arial" pitchFamily="34" charset="0"/>
              </a:rPr>
              <a:t>		return cities; 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Arial" pitchFamily="34" charset="0"/>
              </a:rPr>
              <a:t>	}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Arial" pitchFamily="34" charset="0"/>
              </a:rPr>
              <a:t>	public void setCities(Collection&lt;City&gt; cities){ 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Arial" pitchFamily="34" charset="0"/>
              </a:rPr>
              <a:t>		this. cities = cities; 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Arial" pitchFamily="34" charset="0"/>
              </a:rPr>
              <a:t>	}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Arial" pitchFamily="34" charset="0"/>
              </a:rPr>
              <a:t>}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sz="1100" dirty="0">
              <a:solidFill>
                <a:schemeClr val="tx2"/>
              </a:solidFill>
              <a:latin typeface="Arial" pitchFamily="34" charset="0"/>
            </a:endParaRP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Arial" pitchFamily="34" charset="0"/>
              </a:rPr>
              <a:t>@Entity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Arial" pitchFamily="34" charset="0"/>
              </a:rPr>
              <a:t>public class City implements Serializable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sz="1100" dirty="0">
              <a:solidFill>
                <a:schemeClr val="tx2"/>
              </a:solidFill>
              <a:latin typeface="Arial" pitchFamily="34" charset="0"/>
            </a:endParaRP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Arial" pitchFamily="34" charset="0"/>
              </a:rPr>
              <a:t>	private Collection&lt;Country&gt; countries = new HashSet&lt;Country&gt;()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sz="1100" dirty="0">
              <a:solidFill>
                <a:schemeClr val="tx2"/>
              </a:solidFill>
              <a:latin typeface="Arial" pitchFamily="34" charset="0"/>
            </a:endParaRP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Arial" pitchFamily="34" charset="0"/>
              </a:rPr>
              <a:t>	@ManyToMany(mappedBy=“</a:t>
            </a:r>
            <a:r>
              <a:rPr lang="en-US" sz="1100" b="1" dirty="0">
                <a:solidFill>
                  <a:schemeClr val="tx2"/>
                </a:solidFill>
                <a:latin typeface="Arial" pitchFamily="34" charset="0"/>
              </a:rPr>
              <a:t>cities</a:t>
            </a:r>
            <a:r>
              <a:rPr lang="en-US" sz="1100" dirty="0">
                <a:solidFill>
                  <a:schemeClr val="tx2"/>
                </a:solidFill>
                <a:latin typeface="Arial" pitchFamily="34" charset="0"/>
              </a:rPr>
              <a:t>”)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Arial" pitchFamily="34" charset="0"/>
              </a:rPr>
              <a:t>	public Collection&lt;Country&gt; getCountries(){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Arial" pitchFamily="34" charset="0"/>
              </a:rPr>
              <a:t>		return countries; 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Arial" pitchFamily="34" charset="0"/>
              </a:rPr>
              <a:t>	}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Arial" pitchFamily="34" charset="0"/>
              </a:rPr>
              <a:t>	public void setCountries(Collection&lt;Country&gt; countries){ 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Arial" pitchFamily="34" charset="0"/>
              </a:rPr>
              <a:t>		this. countries = countries; 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Arial" pitchFamily="34" charset="0"/>
              </a:rPr>
              <a:t>	}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100" dirty="0">
                <a:solidFill>
                  <a:schemeClr val="tx2"/>
                </a:solidFill>
                <a:latin typeface="Arial" pitchFamily="34" charset="0"/>
              </a:rPr>
              <a:t>}</a:t>
            </a:r>
          </a:p>
        </p:txBody>
      </p:sp>
      <p:sp>
        <p:nvSpPr>
          <p:cNvPr id="168963" name="Line 5"/>
          <p:cNvSpPr>
            <a:spLocks noChangeShapeType="1"/>
          </p:cNvSpPr>
          <p:nvPr/>
        </p:nvSpPr>
        <p:spPr bwMode="auto">
          <a:xfrm>
            <a:off x="7386870" y="3753865"/>
            <a:ext cx="4648200" cy="0"/>
          </a:xfrm>
          <a:prstGeom prst="line">
            <a:avLst/>
          </a:prstGeom>
          <a:noFill/>
          <a:ln w="9525">
            <a:solidFill>
              <a:schemeClr val="tx2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he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E54EC2-EAED-45CD-EF49-4C65916D51A2}"/>
              </a:ext>
            </a:extLst>
          </p:cNvPr>
          <p:cNvSpPr txBox="1"/>
          <p:nvPr/>
        </p:nvSpPr>
        <p:spPr>
          <a:xfrm>
            <a:off x="3548910" y="3427222"/>
            <a:ext cx="383796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tx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dirty="0"/>
              <a:t>The owner may be anyone</a:t>
            </a:r>
          </a:p>
          <a:p>
            <a:pPr marL="342900" indent="-342900">
              <a:buClr>
                <a:schemeClr val="tx2"/>
              </a:buClr>
              <a:buSzPct val="75000"/>
              <a:buFont typeface="Courier New" panose="02070309020205020404" pitchFamily="49" charset="0"/>
              <a:buChar char="o"/>
            </a:pPr>
            <a:endParaRPr lang="en-US" dirty="0"/>
          </a:p>
          <a:p>
            <a:pPr marL="342900" indent="-342900">
              <a:buClr>
                <a:schemeClr val="tx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dirty="0"/>
              <a:t>In this example Country entities</a:t>
            </a:r>
          </a:p>
          <a:p>
            <a:pPr marL="285750" indent="-285750">
              <a:buClr>
                <a:schemeClr val="tx2"/>
              </a:buClr>
              <a:buSzPct val="75000"/>
            </a:pPr>
            <a:r>
              <a:rPr lang="en-US" dirty="0"/>
              <a:t>      can be referenced by different </a:t>
            </a:r>
          </a:p>
          <a:p>
            <a:pPr marL="285750" indent="-285750">
              <a:buClr>
                <a:schemeClr val="tx2"/>
              </a:buClr>
              <a:buSzPct val="75000"/>
            </a:pPr>
            <a:r>
              <a:rPr lang="en-US" dirty="0"/>
              <a:t>      City entities &amp; vise versa </a:t>
            </a:r>
          </a:p>
        </p:txBody>
      </p:sp>
    </p:spTree>
    <p:extLst>
      <p:ext uri="{BB962C8B-B14F-4D97-AF65-F5344CB8AC3E}">
        <p14:creationId xmlns:p14="http://schemas.microsoft.com/office/powerpoint/2010/main" val="3222481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72AA-A22C-DC68-FB63-4CEF56C31B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JPA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1B10856-6A95-9A37-9868-BEF7B8F47F31}"/>
              </a:ext>
            </a:extLst>
          </p:cNvPr>
          <p:cNvCxnSpPr/>
          <p:nvPr/>
        </p:nvCxnSpPr>
        <p:spPr>
          <a:xfrm>
            <a:off x="4086334" y="225228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56DD7C28-3620-B3FF-D5E0-333F464E78B1}"/>
              </a:ext>
            </a:extLst>
          </p:cNvPr>
          <p:cNvCxnSpPr/>
          <p:nvPr/>
        </p:nvCxnSpPr>
        <p:spPr>
          <a:xfrm>
            <a:off x="4007449" y="6309991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Rectangle 4">
            <a:extLst>
              <a:ext uri="{FF2B5EF4-FFF2-40B4-BE49-F238E27FC236}">
                <a16:creationId xmlns:a16="http://schemas.microsoft.com/office/drawing/2014/main" id="{B9482C6D-919A-BA84-7498-DDF0E479428A}"/>
              </a:ext>
            </a:extLst>
          </p:cNvPr>
          <p:cNvSpPr/>
          <p:nvPr/>
        </p:nvSpPr>
        <p:spPr>
          <a:xfrm>
            <a:off x="1753201" y="3136612"/>
            <a:ext cx="734688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JPA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743C49-985C-C904-AD1C-D6A92384A426}"/>
              </a:ext>
            </a:extLst>
          </p:cNvPr>
          <p:cNvSpPr txBox="1"/>
          <p:nvPr/>
        </p:nvSpPr>
        <p:spPr>
          <a:xfrm>
            <a:off x="4086334" y="1932489"/>
            <a:ext cx="4203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ORM</a:t>
            </a:r>
            <a:endParaRPr lang="LID4096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83676B-FEB8-D30A-6895-B1F162D93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595" y="939825"/>
            <a:ext cx="9003066" cy="530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1319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72AA-A22C-DC68-FB63-4CEF56C31B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JPA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1B10856-6A95-9A37-9868-BEF7B8F47F31}"/>
              </a:ext>
            </a:extLst>
          </p:cNvPr>
          <p:cNvCxnSpPr/>
          <p:nvPr/>
        </p:nvCxnSpPr>
        <p:spPr>
          <a:xfrm>
            <a:off x="4086334" y="1304399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56DD7C28-3620-B3FF-D5E0-333F464E78B1}"/>
              </a:ext>
            </a:extLst>
          </p:cNvPr>
          <p:cNvCxnSpPr/>
          <p:nvPr/>
        </p:nvCxnSpPr>
        <p:spPr>
          <a:xfrm>
            <a:off x="4587068" y="6647984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Rectangle 4">
            <a:extLst>
              <a:ext uri="{FF2B5EF4-FFF2-40B4-BE49-F238E27FC236}">
                <a16:creationId xmlns:a16="http://schemas.microsoft.com/office/drawing/2014/main" id="{B9482C6D-919A-BA84-7498-DDF0E479428A}"/>
              </a:ext>
            </a:extLst>
          </p:cNvPr>
          <p:cNvSpPr/>
          <p:nvPr/>
        </p:nvSpPr>
        <p:spPr>
          <a:xfrm>
            <a:off x="1753201" y="3136612"/>
            <a:ext cx="734688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JPA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2F3961-2EA4-0EDD-A482-E17FC9045F32}"/>
              </a:ext>
            </a:extLst>
          </p:cNvPr>
          <p:cNvSpPr txBox="1"/>
          <p:nvPr/>
        </p:nvSpPr>
        <p:spPr>
          <a:xfrm>
            <a:off x="4086334" y="935065"/>
            <a:ext cx="4203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Entity Bean</a:t>
            </a:r>
            <a:endParaRPr lang="LID4096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BD3848-1B5C-94E2-48F8-5A2FCFD241CD}"/>
              </a:ext>
            </a:extLst>
          </p:cNvPr>
          <p:cNvSpPr txBox="1"/>
          <p:nvPr/>
        </p:nvSpPr>
        <p:spPr>
          <a:xfrm>
            <a:off x="4007449" y="1304398"/>
            <a:ext cx="7757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2"/>
              </a:buClr>
              <a:buSzPct val="75000"/>
            </a:pPr>
            <a:r>
              <a:rPr lang="en-US" sz="1800" dirty="0">
                <a:solidFill>
                  <a:schemeClr val="tx2"/>
                </a:solidFill>
              </a:rPr>
              <a:t>Working with Maps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D09E97-50B3-86CF-7933-3AFD0D640956}"/>
              </a:ext>
            </a:extLst>
          </p:cNvPr>
          <p:cNvSpPr txBox="1"/>
          <p:nvPr/>
        </p:nvSpPr>
        <p:spPr>
          <a:xfrm>
            <a:off x="4007449" y="1985403"/>
            <a:ext cx="7176542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tx1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en-US" sz="1900" dirty="0">
                <a:solidFill>
                  <a:schemeClr val="tx2"/>
                </a:solidFill>
              </a:rPr>
              <a:t>Usually for holding a key to an entity bean.</a:t>
            </a:r>
          </a:p>
          <a:p>
            <a:pPr marL="342900" indent="-342900">
              <a:buClr>
                <a:schemeClr val="tx1"/>
              </a:buClr>
              <a:buSzPct val="70000"/>
              <a:buFont typeface="Courier New" panose="02070309020205020404" pitchFamily="49" charset="0"/>
              <a:buChar char="o"/>
              <a:defRPr/>
            </a:pPr>
            <a:endParaRPr lang="en-US" sz="1900" dirty="0">
              <a:solidFill>
                <a:schemeClr val="tx2"/>
              </a:solidFill>
            </a:endParaRPr>
          </a:p>
          <a:p>
            <a:pPr marL="342900" indent="-342900">
              <a:buClr>
                <a:schemeClr val="tx1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en-US" sz="1900" dirty="0">
                <a:solidFill>
                  <a:schemeClr val="tx2"/>
                </a:solidFill>
              </a:rPr>
              <a:t>Key is one of the unique fields of the entity class (pk)</a:t>
            </a:r>
          </a:p>
          <a:p>
            <a:pPr marL="800100" lvl="1" indent="-342900">
              <a:buClr>
                <a:schemeClr val="tx1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US" sz="1900" dirty="0">
                <a:solidFill>
                  <a:schemeClr val="tx2"/>
                </a:solidFill>
              </a:rPr>
              <a:t>Use @MapKey to specify field  name</a:t>
            </a:r>
          </a:p>
        </p:txBody>
      </p:sp>
      <p:sp>
        <p:nvSpPr>
          <p:cNvPr id="171012" name="Rectangle 4"/>
          <p:cNvSpPr>
            <a:spLocks noChangeArrowheads="1"/>
          </p:cNvSpPr>
          <p:nvPr/>
        </p:nvSpPr>
        <p:spPr bwMode="auto">
          <a:xfrm>
            <a:off x="4587068" y="3557044"/>
            <a:ext cx="4724400" cy="2590800"/>
          </a:xfrm>
          <a:prstGeom prst="rect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200" dirty="0">
                <a:solidFill>
                  <a:schemeClr val="tx2"/>
                </a:solidFill>
                <a:latin typeface="Calibri Light" panose="020F0302020204030204" pitchFamily="34" charset="0"/>
              </a:rPr>
              <a:t>@Entity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200" dirty="0">
                <a:solidFill>
                  <a:schemeClr val="tx2"/>
                </a:solidFill>
                <a:latin typeface="Calibri Light" panose="020F0302020204030204" pitchFamily="34" charset="0"/>
              </a:rPr>
              <a:t>public class Country implements Serializable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sz="1200" dirty="0">
              <a:solidFill>
                <a:schemeClr val="tx2"/>
              </a:solidFill>
              <a:latin typeface="Calibri Light" panose="020F0302020204030204" pitchFamily="34" charset="0"/>
            </a:endParaRP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200" dirty="0">
                <a:solidFill>
                  <a:schemeClr val="tx2"/>
                </a:solidFill>
                <a:latin typeface="Calibri Light" panose="020F0302020204030204" pitchFamily="34" charset="0"/>
              </a:rPr>
              <a:t>	private </a:t>
            </a:r>
            <a:r>
              <a:rPr lang="en-US" sz="1200" b="1" dirty="0">
                <a:solidFill>
                  <a:schemeClr val="tx2"/>
                </a:solidFill>
                <a:latin typeface="Calibri Light" panose="020F0302020204030204" pitchFamily="34" charset="0"/>
              </a:rPr>
              <a:t>Map&lt;String,City&gt; </a:t>
            </a:r>
            <a:r>
              <a:rPr lang="en-US" sz="1200" dirty="0">
                <a:solidFill>
                  <a:schemeClr val="tx2"/>
                </a:solidFill>
                <a:latin typeface="Calibri Light" panose="020F0302020204030204" pitchFamily="34" charset="0"/>
              </a:rPr>
              <a:t>cities = new </a:t>
            </a:r>
            <a:r>
              <a:rPr lang="en-US" sz="1200" b="1" dirty="0">
                <a:solidFill>
                  <a:schemeClr val="tx2"/>
                </a:solidFill>
                <a:latin typeface="Calibri Light" panose="020F0302020204030204" pitchFamily="34" charset="0"/>
              </a:rPr>
              <a:t>HashTree&lt;String,City&gt;</a:t>
            </a:r>
            <a:r>
              <a:rPr lang="en-US" sz="1200" dirty="0">
                <a:solidFill>
                  <a:schemeClr val="tx2"/>
                </a:solidFill>
                <a:latin typeface="Calibri Light" panose="020F0302020204030204" pitchFamily="34" charset="0"/>
              </a:rPr>
              <a:t>();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200" dirty="0">
                <a:solidFill>
                  <a:schemeClr val="tx2"/>
                </a:solidFill>
                <a:latin typeface="Calibri Light" panose="020F0302020204030204" pitchFamily="34" charset="0"/>
              </a:rPr>
              <a:t> 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200" dirty="0">
                <a:solidFill>
                  <a:schemeClr val="tx2"/>
                </a:solidFill>
                <a:latin typeface="Calibri Light" panose="020F0302020204030204" pitchFamily="34" charset="0"/>
              </a:rPr>
              <a:t>	@ManyToMany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200" b="1" dirty="0">
                <a:solidFill>
                  <a:schemeClr val="tx2"/>
                </a:solidFill>
                <a:latin typeface="Calibri Light" panose="020F0302020204030204" pitchFamily="34" charset="0"/>
              </a:rPr>
              <a:t>	@MapKey(name=”cityName”)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200" dirty="0">
                <a:solidFill>
                  <a:schemeClr val="tx2"/>
                </a:solidFill>
                <a:latin typeface="Calibri Light" panose="020F0302020204030204" pitchFamily="34" charset="0"/>
              </a:rPr>
              <a:t>	public </a:t>
            </a:r>
            <a:r>
              <a:rPr lang="en-US" sz="1200" b="1" dirty="0">
                <a:solidFill>
                  <a:schemeClr val="tx2"/>
                </a:solidFill>
                <a:latin typeface="Calibri Light" panose="020F0302020204030204" pitchFamily="34" charset="0"/>
              </a:rPr>
              <a:t>Map&lt;String,City&gt; </a:t>
            </a:r>
            <a:r>
              <a:rPr lang="en-US" sz="1200" dirty="0">
                <a:solidFill>
                  <a:schemeClr val="tx2"/>
                </a:solidFill>
                <a:latin typeface="Calibri Light" panose="020F0302020204030204" pitchFamily="34" charset="0"/>
              </a:rPr>
              <a:t>getCities(){ 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200" dirty="0">
                <a:solidFill>
                  <a:schemeClr val="tx2"/>
                </a:solidFill>
                <a:latin typeface="Calibri Light" panose="020F0302020204030204" pitchFamily="34" charset="0"/>
              </a:rPr>
              <a:t>		return cities; 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200" dirty="0">
                <a:solidFill>
                  <a:schemeClr val="tx2"/>
                </a:solidFill>
                <a:latin typeface="Calibri Light" panose="020F0302020204030204" pitchFamily="34" charset="0"/>
              </a:rPr>
              <a:t>	}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200" dirty="0">
                <a:solidFill>
                  <a:schemeClr val="tx2"/>
                </a:solidFill>
                <a:latin typeface="Calibri Light" panose="020F0302020204030204" pitchFamily="34" charset="0"/>
              </a:rPr>
              <a:t>	public void setCities(</a:t>
            </a:r>
            <a:r>
              <a:rPr lang="en-US" sz="1200" b="1" dirty="0">
                <a:solidFill>
                  <a:schemeClr val="tx2"/>
                </a:solidFill>
                <a:latin typeface="Calibri Light" panose="020F0302020204030204" pitchFamily="34" charset="0"/>
              </a:rPr>
              <a:t>Map&lt;String,City&gt;</a:t>
            </a:r>
            <a:r>
              <a:rPr lang="en-US" sz="1200" dirty="0">
                <a:solidFill>
                  <a:schemeClr val="tx2"/>
                </a:solidFill>
                <a:latin typeface="Calibri Light" panose="020F0302020204030204" pitchFamily="34" charset="0"/>
              </a:rPr>
              <a:t> cities){ 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200" dirty="0">
                <a:solidFill>
                  <a:schemeClr val="tx2"/>
                </a:solidFill>
                <a:latin typeface="Calibri Light" panose="020F0302020204030204" pitchFamily="34" charset="0"/>
              </a:rPr>
              <a:t>		this. cities = cities; 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200" dirty="0">
                <a:solidFill>
                  <a:schemeClr val="tx2"/>
                </a:solidFill>
                <a:latin typeface="Calibri Light" panose="020F0302020204030204" pitchFamily="34" charset="0"/>
              </a:rPr>
              <a:t>	}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200" dirty="0">
                <a:solidFill>
                  <a:schemeClr val="tx2"/>
                </a:solidFill>
                <a:latin typeface="Calibri Light" panose="020F0302020204030204" pitchFamily="34" charset="0"/>
              </a:rPr>
              <a:t>}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sz="1100" dirty="0">
              <a:solidFill>
                <a:schemeClr val="tx2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697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72AA-A22C-DC68-FB63-4CEF56C31B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JPA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1B10856-6A95-9A37-9868-BEF7B8F47F31}"/>
              </a:ext>
            </a:extLst>
          </p:cNvPr>
          <p:cNvCxnSpPr/>
          <p:nvPr/>
        </p:nvCxnSpPr>
        <p:spPr>
          <a:xfrm>
            <a:off x="4086334" y="2230705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56DD7C28-3620-B3FF-D5E0-333F464E78B1}"/>
              </a:ext>
            </a:extLst>
          </p:cNvPr>
          <p:cNvCxnSpPr/>
          <p:nvPr/>
        </p:nvCxnSpPr>
        <p:spPr>
          <a:xfrm>
            <a:off x="4587068" y="6647984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Rectangle 4">
            <a:extLst>
              <a:ext uri="{FF2B5EF4-FFF2-40B4-BE49-F238E27FC236}">
                <a16:creationId xmlns:a16="http://schemas.microsoft.com/office/drawing/2014/main" id="{B9482C6D-919A-BA84-7498-DDF0E479428A}"/>
              </a:ext>
            </a:extLst>
          </p:cNvPr>
          <p:cNvSpPr/>
          <p:nvPr/>
        </p:nvSpPr>
        <p:spPr>
          <a:xfrm>
            <a:off x="1753201" y="3136612"/>
            <a:ext cx="734688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JPA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2F3961-2EA4-0EDD-A482-E17FC9045F32}"/>
              </a:ext>
            </a:extLst>
          </p:cNvPr>
          <p:cNvSpPr txBox="1"/>
          <p:nvPr/>
        </p:nvSpPr>
        <p:spPr>
          <a:xfrm>
            <a:off x="3981232" y="1861118"/>
            <a:ext cx="4203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Querying</a:t>
            </a:r>
            <a:endParaRPr lang="LID4096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947FD5-8728-6DB9-9152-8194FC49380A}"/>
              </a:ext>
            </a:extLst>
          </p:cNvPr>
          <p:cNvSpPr txBox="1"/>
          <p:nvPr/>
        </p:nvSpPr>
        <p:spPr>
          <a:xfrm>
            <a:off x="3601387" y="2435823"/>
            <a:ext cx="779113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+mj-lt"/>
              </a:rPr>
              <a:t>JPQL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query language for objects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is used upon abstract schema names representing  actual entities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queries may result in Objects and CMP field (including primitives) </a:t>
            </a:r>
          </a:p>
          <a:p>
            <a:pPr lvl="1"/>
            <a:endParaRPr lang="en-US" dirty="0">
              <a:latin typeface="+mj-lt"/>
            </a:endParaRPr>
          </a:p>
          <a:p>
            <a:pPr marL="342900" indent="-342900"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+mj-lt"/>
              </a:rPr>
              <a:t>In previous versions</a:t>
            </a:r>
          </a:p>
          <a:p>
            <a:pPr marL="742950" lvl="1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JPQL statements were part of the DD</a:t>
            </a:r>
          </a:p>
          <a:p>
            <a:pPr marL="742950" lvl="1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Therefore, kind of hard coded  </a:t>
            </a:r>
          </a:p>
          <a:p>
            <a:pPr lvl="1">
              <a:buClr>
                <a:schemeClr val="tx2"/>
              </a:buClr>
            </a:pPr>
            <a:endParaRPr lang="en-US" dirty="0">
              <a:latin typeface="+mj-lt"/>
            </a:endParaRPr>
          </a:p>
          <a:p>
            <a:pPr marL="457200" indent="-457200"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+mj-lt"/>
              </a:rPr>
              <a:t>Now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Are assigned to the Entity Manager via</a:t>
            </a:r>
            <a:endParaRPr lang="LID4096" dirty="0"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DB5720-7A13-CFB0-A5B7-67030C8CB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6334" y="5768664"/>
            <a:ext cx="2009666" cy="22858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 eaLnBrk="0" hangingPunct="0">
              <a:defRPr/>
            </a:pPr>
            <a:r>
              <a:rPr lang="en-US" sz="1400" b="1" dirty="0">
                <a:solidFill>
                  <a:schemeClr val="tx2"/>
                </a:solidFill>
                <a:latin typeface="Calibri Light" panose="020F0302020204030204" pitchFamily="34" charset="0"/>
                <a:cs typeface="Arial" charset="0"/>
              </a:rPr>
              <a:t>createQuery(String ejbQL)</a:t>
            </a:r>
          </a:p>
        </p:txBody>
      </p:sp>
      <p:sp>
        <p:nvSpPr>
          <p:cNvPr id="12" name="Rectangle 27"/>
          <p:cNvSpPr>
            <a:spLocks noChangeArrowheads="1"/>
          </p:cNvSpPr>
          <p:nvPr/>
        </p:nvSpPr>
        <p:spPr bwMode="auto">
          <a:xfrm>
            <a:off x="6096000" y="5768646"/>
            <a:ext cx="4648200" cy="2286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 eaLnBrk="0" hangingPunct="0">
              <a:defRPr/>
            </a:pPr>
            <a:r>
              <a:rPr lang="en-US" sz="1400" dirty="0">
                <a:solidFill>
                  <a:schemeClr val="tx2"/>
                </a:solidFill>
                <a:latin typeface="Calibri Light" panose="020F0302020204030204" pitchFamily="34" charset="0"/>
                <a:cs typeface="Arial" charset="0"/>
              </a:rPr>
              <a:t>returns a query object that allows to find entity beans</a:t>
            </a:r>
          </a:p>
        </p:txBody>
      </p:sp>
    </p:spTree>
    <p:extLst>
      <p:ext uri="{BB962C8B-B14F-4D97-AF65-F5344CB8AC3E}">
        <p14:creationId xmlns:p14="http://schemas.microsoft.com/office/powerpoint/2010/main" val="24795090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72AA-A22C-DC68-FB63-4CEF56C31B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JPA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1B10856-6A95-9A37-9868-BEF7B8F47F31}"/>
              </a:ext>
            </a:extLst>
          </p:cNvPr>
          <p:cNvCxnSpPr/>
          <p:nvPr/>
        </p:nvCxnSpPr>
        <p:spPr>
          <a:xfrm>
            <a:off x="4086334" y="2230705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56DD7C28-3620-B3FF-D5E0-333F464E78B1}"/>
              </a:ext>
            </a:extLst>
          </p:cNvPr>
          <p:cNvCxnSpPr/>
          <p:nvPr/>
        </p:nvCxnSpPr>
        <p:spPr>
          <a:xfrm>
            <a:off x="4587068" y="6647984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Rectangle 4">
            <a:extLst>
              <a:ext uri="{FF2B5EF4-FFF2-40B4-BE49-F238E27FC236}">
                <a16:creationId xmlns:a16="http://schemas.microsoft.com/office/drawing/2014/main" id="{B9482C6D-919A-BA84-7498-DDF0E479428A}"/>
              </a:ext>
            </a:extLst>
          </p:cNvPr>
          <p:cNvSpPr/>
          <p:nvPr/>
        </p:nvSpPr>
        <p:spPr>
          <a:xfrm>
            <a:off x="1753201" y="3136612"/>
            <a:ext cx="734688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JPA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2F3961-2EA4-0EDD-A482-E17FC9045F32}"/>
              </a:ext>
            </a:extLst>
          </p:cNvPr>
          <p:cNvSpPr txBox="1"/>
          <p:nvPr/>
        </p:nvSpPr>
        <p:spPr>
          <a:xfrm>
            <a:off x="3981232" y="1861118"/>
            <a:ext cx="4203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Querying</a:t>
            </a:r>
            <a:endParaRPr lang="LID4096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947FD5-8728-6DB9-9152-8194FC49380A}"/>
              </a:ext>
            </a:extLst>
          </p:cNvPr>
          <p:cNvSpPr txBox="1"/>
          <p:nvPr/>
        </p:nvSpPr>
        <p:spPr>
          <a:xfrm>
            <a:off x="4086334" y="2375862"/>
            <a:ext cx="61871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2"/>
              </a:buClr>
            </a:pPr>
            <a:r>
              <a:rPr lang="en-US" dirty="0">
                <a:latin typeface="+mj-lt"/>
              </a:rPr>
              <a:t>JPQL statements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LID4096" dirty="0">
              <a:latin typeface="+mj-lt"/>
            </a:endParaRPr>
          </a:p>
        </p:txBody>
      </p:sp>
      <p:sp>
        <p:nvSpPr>
          <p:cNvPr id="175108" name="Rectangle 6"/>
          <p:cNvSpPr>
            <a:spLocks noChangeArrowheads="1"/>
          </p:cNvSpPr>
          <p:nvPr/>
        </p:nvSpPr>
        <p:spPr bwMode="auto">
          <a:xfrm>
            <a:off x="3787515" y="3002554"/>
            <a:ext cx="800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 eaLnBrk="0" hangingPunct="0"/>
            <a:r>
              <a:rPr lang="en-US" sz="1800" dirty="0">
                <a:solidFill>
                  <a:schemeClr val="tx2"/>
                </a:solidFill>
                <a:latin typeface="Calibri Light" panose="020F0302020204030204" pitchFamily="34" charset="0"/>
              </a:rPr>
              <a:t>SELECT OBJECT(b) FROM MyEntityBean AS b WHERE b.name LIKE ‘A%’</a:t>
            </a:r>
          </a:p>
        </p:txBody>
      </p:sp>
      <p:sp>
        <p:nvSpPr>
          <p:cNvPr id="175109" name="Rectangle 13"/>
          <p:cNvSpPr>
            <a:spLocks noChangeArrowheads="1"/>
          </p:cNvSpPr>
          <p:nvPr/>
        </p:nvSpPr>
        <p:spPr bwMode="auto">
          <a:xfrm>
            <a:off x="4320915" y="3913906"/>
            <a:ext cx="1524000" cy="304800"/>
          </a:xfrm>
          <a:prstGeom prst="rect">
            <a:avLst/>
          </a:prstGeom>
          <a:solidFill>
            <a:srgbClr val="FFCD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tx2"/>
                </a:solidFill>
                <a:latin typeface="Calibri Light" panose="020F0302020204030204" pitchFamily="34" charset="0"/>
              </a:rPr>
              <a:t>SELECT</a:t>
            </a:r>
          </a:p>
        </p:txBody>
      </p:sp>
      <p:sp>
        <p:nvSpPr>
          <p:cNvPr id="175110" name="Rectangle 14"/>
          <p:cNvSpPr>
            <a:spLocks noChangeArrowheads="1"/>
          </p:cNvSpPr>
          <p:nvPr/>
        </p:nvSpPr>
        <p:spPr bwMode="auto">
          <a:xfrm>
            <a:off x="6683115" y="3916954"/>
            <a:ext cx="1524000" cy="304800"/>
          </a:xfrm>
          <a:prstGeom prst="rect">
            <a:avLst/>
          </a:prstGeom>
          <a:solidFill>
            <a:srgbClr val="FFCD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tx2"/>
                </a:solidFill>
                <a:latin typeface="Calibri Light" panose="020F0302020204030204" pitchFamily="34" charset="0"/>
              </a:rPr>
              <a:t>FROM</a:t>
            </a:r>
          </a:p>
        </p:txBody>
      </p:sp>
      <p:sp>
        <p:nvSpPr>
          <p:cNvPr id="175111" name="Rectangle 15"/>
          <p:cNvSpPr>
            <a:spLocks noChangeArrowheads="1"/>
          </p:cNvSpPr>
          <p:nvPr/>
        </p:nvSpPr>
        <p:spPr bwMode="auto">
          <a:xfrm>
            <a:off x="9502515" y="3913906"/>
            <a:ext cx="1524000" cy="304800"/>
          </a:xfrm>
          <a:prstGeom prst="rect">
            <a:avLst/>
          </a:prstGeom>
          <a:solidFill>
            <a:srgbClr val="FFCD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solidFill>
                  <a:schemeClr val="tx2"/>
                </a:solidFill>
                <a:latin typeface="Calibri Light" panose="020F0302020204030204" pitchFamily="34" charset="0"/>
              </a:rPr>
              <a:t>WHERE </a:t>
            </a:r>
            <a:r>
              <a:rPr lang="en-US" sz="1200" b="1" dirty="0">
                <a:solidFill>
                  <a:schemeClr val="tx2"/>
                </a:solidFill>
                <a:latin typeface="Calibri Light" panose="020F0302020204030204" pitchFamily="34" charset="0"/>
              </a:rPr>
              <a:t>[optional]</a:t>
            </a:r>
            <a:endParaRPr lang="en-US" sz="1600" b="1" dirty="0">
              <a:solidFill>
                <a:schemeClr val="tx2"/>
              </a:solidFill>
              <a:latin typeface="Calibri Light" panose="020F0302020204030204" pitchFamily="34" charset="0"/>
            </a:endParaRPr>
          </a:p>
        </p:txBody>
      </p:sp>
      <p:sp>
        <p:nvSpPr>
          <p:cNvPr id="175112" name="AutoShape 16"/>
          <p:cNvSpPr>
            <a:spLocks/>
          </p:cNvSpPr>
          <p:nvPr/>
        </p:nvSpPr>
        <p:spPr bwMode="auto">
          <a:xfrm rot="16200000">
            <a:off x="5235315" y="2697754"/>
            <a:ext cx="228600" cy="1600200"/>
          </a:xfrm>
          <a:prstGeom prst="leftBrace">
            <a:avLst>
              <a:gd name="adj1" fmla="val 83333"/>
              <a:gd name="adj2" fmla="val 50000"/>
            </a:avLst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>
              <a:latin typeface="Calibri Light" panose="020F0302020204030204" pitchFamily="34" charset="0"/>
            </a:endParaRPr>
          </a:p>
        </p:txBody>
      </p:sp>
      <p:sp>
        <p:nvSpPr>
          <p:cNvPr id="175113" name="AutoShape 17"/>
          <p:cNvSpPr>
            <a:spLocks/>
          </p:cNvSpPr>
          <p:nvPr/>
        </p:nvSpPr>
        <p:spPr bwMode="auto">
          <a:xfrm rot="16200000">
            <a:off x="7330815" y="2278654"/>
            <a:ext cx="228600" cy="2438400"/>
          </a:xfrm>
          <a:prstGeom prst="leftBrace">
            <a:avLst>
              <a:gd name="adj1" fmla="val 94444"/>
              <a:gd name="adj2" fmla="val 50000"/>
            </a:avLst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>
              <a:latin typeface="Calibri Light" panose="020F0302020204030204" pitchFamily="34" charset="0"/>
            </a:endParaRPr>
          </a:p>
        </p:txBody>
      </p:sp>
      <p:sp>
        <p:nvSpPr>
          <p:cNvPr id="175114" name="AutoShape 18"/>
          <p:cNvSpPr>
            <a:spLocks/>
          </p:cNvSpPr>
          <p:nvPr/>
        </p:nvSpPr>
        <p:spPr bwMode="auto">
          <a:xfrm rot="16200000">
            <a:off x="9807315" y="2392954"/>
            <a:ext cx="228600" cy="2209800"/>
          </a:xfrm>
          <a:prstGeom prst="leftBrace">
            <a:avLst>
              <a:gd name="adj1" fmla="val 101389"/>
              <a:gd name="adj2" fmla="val 51157"/>
            </a:avLst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>
              <a:latin typeface="Calibri Light" panose="020F0302020204030204" pitchFamily="34" charset="0"/>
            </a:endParaRPr>
          </a:p>
        </p:txBody>
      </p:sp>
      <p:sp>
        <p:nvSpPr>
          <p:cNvPr id="175115" name="Line 19"/>
          <p:cNvSpPr>
            <a:spLocks noChangeShapeType="1"/>
          </p:cNvSpPr>
          <p:nvPr/>
        </p:nvSpPr>
        <p:spPr bwMode="auto">
          <a:xfrm>
            <a:off x="5349615" y="3609106"/>
            <a:ext cx="0" cy="3048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he-IL">
              <a:latin typeface="Calibri Light" panose="020F0302020204030204" pitchFamily="34" charset="0"/>
            </a:endParaRPr>
          </a:p>
        </p:txBody>
      </p:sp>
      <p:sp>
        <p:nvSpPr>
          <p:cNvPr id="175117" name="Line 21"/>
          <p:cNvSpPr>
            <a:spLocks noChangeShapeType="1"/>
          </p:cNvSpPr>
          <p:nvPr/>
        </p:nvSpPr>
        <p:spPr bwMode="auto">
          <a:xfrm>
            <a:off x="9936855" y="3609106"/>
            <a:ext cx="0" cy="3048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he-IL">
              <a:latin typeface="Calibri Light" panose="020F0302020204030204" pitchFamily="34" charset="0"/>
            </a:endParaRPr>
          </a:p>
        </p:txBody>
      </p:sp>
      <p:sp>
        <p:nvSpPr>
          <p:cNvPr id="175118" name="Rectangle 22"/>
          <p:cNvSpPr>
            <a:spLocks noChangeArrowheads="1"/>
          </p:cNvSpPr>
          <p:nvPr/>
        </p:nvSpPr>
        <p:spPr bwMode="auto">
          <a:xfrm>
            <a:off x="3558915" y="4221754"/>
            <a:ext cx="22860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0" hangingPunct="0"/>
            <a:r>
              <a:rPr lang="en-US" sz="1400" b="1" dirty="0">
                <a:solidFill>
                  <a:schemeClr val="tx2"/>
                </a:solidFill>
                <a:latin typeface="Calibri Light" panose="020F0302020204030204" pitchFamily="34" charset="0"/>
              </a:rPr>
              <a:t>Return type </a:t>
            </a:r>
          </a:p>
          <a:p>
            <a:pPr algn="l" eaLnBrk="0" hangingPunct="0"/>
            <a:endParaRPr lang="en-US" sz="1400" b="1" dirty="0">
              <a:solidFill>
                <a:schemeClr val="tx2"/>
              </a:solidFill>
              <a:latin typeface="Calibri Light" panose="020F0302020204030204" pitchFamily="34" charset="0"/>
            </a:endParaRPr>
          </a:p>
          <a:p>
            <a:pPr algn="l" rtl="0" eaLnBrk="0" hangingPunct="0">
              <a:buFontTx/>
              <a:buChar char="•"/>
            </a:pPr>
            <a:r>
              <a:rPr lang="en-US" sz="1400" dirty="0">
                <a:solidFill>
                  <a:schemeClr val="tx2"/>
                </a:solidFill>
                <a:latin typeface="Calibri Light" panose="020F0302020204030204" pitchFamily="34" charset="0"/>
              </a:rPr>
              <a:t>OBJECT – stub \ Collection</a:t>
            </a:r>
          </a:p>
          <a:p>
            <a:pPr algn="l" rtl="0" eaLnBrk="0" hangingPunct="0">
              <a:buFontTx/>
              <a:buChar char="•"/>
            </a:pPr>
            <a:r>
              <a:rPr lang="en-US" sz="1400" dirty="0">
                <a:solidFill>
                  <a:schemeClr val="tx2"/>
                </a:solidFill>
                <a:latin typeface="Calibri Light" panose="020F0302020204030204" pitchFamily="34" charset="0"/>
              </a:rPr>
              <a:t>CMP Field – </a:t>
            </a:r>
            <a:r>
              <a:rPr lang="en-US" sz="1400" b="1" i="1" dirty="0" err="1">
                <a:solidFill>
                  <a:schemeClr val="tx2"/>
                </a:solidFill>
                <a:latin typeface="Calibri Light" panose="020F0302020204030204" pitchFamily="34" charset="0"/>
              </a:rPr>
              <a:t>b.price</a:t>
            </a:r>
            <a:endParaRPr lang="en-US" sz="1400" b="1" i="1" dirty="0">
              <a:solidFill>
                <a:schemeClr val="tx2"/>
              </a:solidFill>
              <a:latin typeface="Calibri Light" panose="020F0302020204030204" pitchFamily="34" charset="0"/>
            </a:endParaRPr>
          </a:p>
          <a:p>
            <a:pPr algn="l" rtl="0" eaLnBrk="0" hangingPunct="0">
              <a:buFontTx/>
              <a:buChar char="•"/>
            </a:pPr>
            <a:r>
              <a:rPr lang="en-US" sz="1400" dirty="0">
                <a:solidFill>
                  <a:schemeClr val="tx2"/>
                </a:solidFill>
                <a:latin typeface="Calibri Light" panose="020F0302020204030204" pitchFamily="34" charset="0"/>
              </a:rPr>
              <a:t>Use ‘</a:t>
            </a:r>
            <a:r>
              <a:rPr lang="en-US" sz="1400" b="1" i="1" dirty="0">
                <a:solidFill>
                  <a:schemeClr val="tx2"/>
                </a:solidFill>
                <a:latin typeface="Calibri Light" panose="020F0302020204030204" pitchFamily="34" charset="0"/>
              </a:rPr>
              <a:t>DISTINCT</a:t>
            </a:r>
            <a:r>
              <a:rPr lang="en-US" sz="1400" dirty="0">
                <a:solidFill>
                  <a:schemeClr val="tx2"/>
                </a:solidFill>
                <a:latin typeface="Calibri Light" panose="020F0302020204030204" pitchFamily="34" charset="0"/>
              </a:rPr>
              <a:t>’ for non-</a:t>
            </a:r>
          </a:p>
          <a:p>
            <a:pPr algn="l" rtl="0" eaLnBrk="0" hangingPunct="0"/>
            <a:r>
              <a:rPr lang="en-US" sz="1400" dirty="0">
                <a:solidFill>
                  <a:schemeClr val="tx2"/>
                </a:solidFill>
                <a:latin typeface="Calibri Light" panose="020F0302020204030204" pitchFamily="34" charset="0"/>
              </a:rPr>
              <a:t> repeatable Collections</a:t>
            </a:r>
          </a:p>
        </p:txBody>
      </p:sp>
      <p:sp>
        <p:nvSpPr>
          <p:cNvPr id="175119" name="Rectangle 23"/>
          <p:cNvSpPr>
            <a:spLocks noChangeArrowheads="1"/>
          </p:cNvSpPr>
          <p:nvPr/>
        </p:nvSpPr>
        <p:spPr bwMode="auto">
          <a:xfrm>
            <a:off x="6149715" y="4221754"/>
            <a:ext cx="30480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0" hangingPunct="0"/>
            <a:r>
              <a:rPr lang="en-US" sz="1400" b="1">
                <a:solidFill>
                  <a:schemeClr val="tx2"/>
                </a:solidFill>
                <a:latin typeface="Calibri Light" panose="020F0302020204030204" pitchFamily="34" charset="0"/>
              </a:rPr>
              <a:t>Variables Declaration </a:t>
            </a:r>
          </a:p>
          <a:p>
            <a:pPr algn="l" eaLnBrk="0" hangingPunct="0"/>
            <a:endParaRPr lang="en-US" sz="1400" b="1">
              <a:solidFill>
                <a:schemeClr val="tx2"/>
              </a:solidFill>
              <a:latin typeface="Calibri Light" panose="020F0302020204030204" pitchFamily="34" charset="0"/>
            </a:endParaRPr>
          </a:p>
          <a:p>
            <a:pPr algn="l" rtl="0" eaLnBrk="0" hangingPunct="0">
              <a:buFontTx/>
              <a:buChar char="•"/>
            </a:pPr>
            <a:r>
              <a:rPr lang="en-US" sz="1400">
                <a:solidFill>
                  <a:schemeClr val="tx2"/>
                </a:solidFill>
                <a:latin typeface="Calibri Light" panose="020F0302020204030204" pitchFamily="34" charset="0"/>
              </a:rPr>
              <a:t>Abstract Schema Name is the type</a:t>
            </a:r>
          </a:p>
          <a:p>
            <a:pPr algn="l" rtl="0" eaLnBrk="0" hangingPunct="0">
              <a:buFontTx/>
              <a:buChar char="•"/>
            </a:pPr>
            <a:r>
              <a:rPr lang="en-US" sz="1400">
                <a:solidFill>
                  <a:schemeClr val="tx2"/>
                </a:solidFill>
                <a:latin typeface="Calibri Light" panose="020F0302020204030204" pitchFamily="34" charset="0"/>
              </a:rPr>
              <a:t>AS declares the variable name</a:t>
            </a:r>
          </a:p>
          <a:p>
            <a:pPr algn="l" rtl="0" eaLnBrk="0" hangingPunct="0">
              <a:buFontTx/>
              <a:buChar char="•"/>
            </a:pPr>
            <a:r>
              <a:rPr lang="en-US" sz="1400">
                <a:solidFill>
                  <a:schemeClr val="tx2"/>
                </a:solidFill>
                <a:latin typeface="Calibri Light" panose="020F0302020204030204" pitchFamily="34" charset="0"/>
              </a:rPr>
              <a:t>IN may be used to select or reference a </a:t>
            </a:r>
          </a:p>
          <a:p>
            <a:pPr algn="l" rtl="0" eaLnBrk="0" hangingPunct="0"/>
            <a:r>
              <a:rPr lang="en-US" sz="1400">
                <a:solidFill>
                  <a:schemeClr val="tx2"/>
                </a:solidFill>
                <a:latin typeface="Calibri Light" panose="020F0302020204030204" pitchFamily="34" charset="0"/>
              </a:rPr>
              <a:t> collection </a:t>
            </a:r>
          </a:p>
          <a:p>
            <a:pPr algn="l" rtl="0" eaLnBrk="0" hangingPunct="0">
              <a:buFontTx/>
              <a:buChar char="•"/>
            </a:pPr>
            <a:r>
              <a:rPr lang="en-US" sz="1400">
                <a:solidFill>
                  <a:schemeClr val="tx2"/>
                </a:solidFill>
                <a:latin typeface="Calibri Light" panose="020F0302020204030204" pitchFamily="34" charset="0"/>
              </a:rPr>
              <a:t>Can define more than one variable:</a:t>
            </a:r>
          </a:p>
          <a:p>
            <a:pPr algn="l" rtl="0" eaLnBrk="0" hangingPunct="0"/>
            <a:r>
              <a:rPr lang="en-US" sz="1400">
                <a:solidFill>
                  <a:schemeClr val="tx2"/>
                </a:solidFill>
                <a:latin typeface="Calibri Light" panose="020F0302020204030204" pitchFamily="34" charset="0"/>
              </a:rPr>
              <a:t> </a:t>
            </a:r>
            <a:r>
              <a:rPr lang="en-US" sz="1400" b="1" i="1">
                <a:solidFill>
                  <a:schemeClr val="tx2"/>
                </a:solidFill>
                <a:latin typeface="Calibri Light" panose="020F0302020204030204" pitchFamily="34" charset="0"/>
              </a:rPr>
              <a:t>FROM mybeanA AS a, mybeanB as b</a:t>
            </a:r>
          </a:p>
        </p:txBody>
      </p:sp>
      <p:sp>
        <p:nvSpPr>
          <p:cNvPr id="175120" name="Rectangle 24"/>
          <p:cNvSpPr>
            <a:spLocks noChangeArrowheads="1"/>
          </p:cNvSpPr>
          <p:nvPr/>
        </p:nvSpPr>
        <p:spPr bwMode="auto">
          <a:xfrm>
            <a:off x="9502515" y="4221754"/>
            <a:ext cx="24384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 eaLnBrk="0" hangingPunct="0"/>
            <a:r>
              <a:rPr lang="en-US" sz="1400" b="1" dirty="0">
                <a:solidFill>
                  <a:schemeClr val="tx2"/>
                </a:solidFill>
                <a:latin typeface="Calibri Light" panose="020F0302020204030204" pitchFamily="34" charset="0"/>
              </a:rPr>
              <a:t>Conditions</a:t>
            </a:r>
          </a:p>
          <a:p>
            <a:pPr algn="l" rtl="0" eaLnBrk="0" hangingPunct="0"/>
            <a:endParaRPr lang="en-US" sz="1400" b="1" dirty="0">
              <a:solidFill>
                <a:schemeClr val="tx2"/>
              </a:solidFill>
              <a:latin typeface="Calibri Light" panose="020F0302020204030204" pitchFamily="34" charset="0"/>
            </a:endParaRPr>
          </a:p>
          <a:p>
            <a:pPr algn="l" rtl="0" eaLnBrk="0" hangingPunct="0">
              <a:buFontTx/>
              <a:buChar char="•"/>
            </a:pPr>
            <a:r>
              <a:rPr lang="en-US" sz="1400" b="1" dirty="0">
                <a:solidFill>
                  <a:schemeClr val="tx2"/>
                </a:solidFill>
                <a:latin typeface="Calibri Light" panose="020F0302020204030204" pitchFamily="34" charset="0"/>
              </a:rPr>
              <a:t> </a:t>
            </a:r>
            <a:r>
              <a:rPr lang="en-US" sz="1400" dirty="0">
                <a:solidFill>
                  <a:schemeClr val="tx2"/>
                </a:solidFill>
                <a:latin typeface="Calibri Light" panose="020F0302020204030204" pitchFamily="34" charset="0"/>
              </a:rPr>
              <a:t>SQL like syntax</a:t>
            </a:r>
          </a:p>
          <a:p>
            <a:pPr algn="l" rtl="0" eaLnBrk="0" hangingPunct="0">
              <a:buFontTx/>
              <a:buChar char="•"/>
            </a:pPr>
            <a:r>
              <a:rPr lang="en-US" sz="1400" dirty="0">
                <a:solidFill>
                  <a:schemeClr val="tx2"/>
                </a:solidFill>
                <a:latin typeface="Calibri Light" panose="020F0302020204030204" pitchFamily="34" charset="0"/>
              </a:rPr>
              <a:t> Can use CMP fields</a:t>
            </a:r>
          </a:p>
          <a:p>
            <a:pPr algn="l" rtl="0" eaLnBrk="0" hangingPunct="0"/>
            <a:r>
              <a:rPr lang="en-US" sz="1400" dirty="0">
                <a:solidFill>
                  <a:schemeClr val="tx2"/>
                </a:solidFill>
                <a:latin typeface="Calibri Light" panose="020F0302020204030204" pitchFamily="34" charset="0"/>
              </a:rPr>
              <a:t>   </a:t>
            </a:r>
            <a:r>
              <a:rPr lang="en-US" sz="1400" b="1" i="1" dirty="0" err="1">
                <a:solidFill>
                  <a:schemeClr val="tx2"/>
                </a:solidFill>
                <a:latin typeface="Calibri Light" panose="020F0302020204030204" pitchFamily="34" charset="0"/>
              </a:rPr>
              <a:t>b.price</a:t>
            </a:r>
            <a:r>
              <a:rPr lang="en-US" sz="1400" b="1" i="1" dirty="0">
                <a:solidFill>
                  <a:schemeClr val="tx2"/>
                </a:solidFill>
                <a:latin typeface="Calibri Light" panose="020F0302020204030204" pitchFamily="34" charset="0"/>
              </a:rPr>
              <a:t>&gt;50.99</a:t>
            </a:r>
          </a:p>
          <a:p>
            <a:pPr algn="l" rtl="0" eaLnBrk="0" hangingPunct="0">
              <a:buFontTx/>
              <a:buChar char="•"/>
            </a:pPr>
            <a:r>
              <a:rPr lang="en-US" sz="1400" b="1" i="1" dirty="0">
                <a:solidFill>
                  <a:schemeClr val="tx2"/>
                </a:solidFill>
                <a:latin typeface="Calibri Light" panose="020F0302020204030204" pitchFamily="34" charset="0"/>
              </a:rPr>
              <a:t> </a:t>
            </a:r>
            <a:r>
              <a:rPr lang="en-US" sz="1400" i="1" dirty="0">
                <a:solidFill>
                  <a:schemeClr val="tx2"/>
                </a:solidFill>
                <a:latin typeface="Calibri Light" panose="020F0302020204030204" pitchFamily="34" charset="0"/>
              </a:rPr>
              <a:t>Allows to assign </a:t>
            </a:r>
          </a:p>
          <a:p>
            <a:pPr algn="l" rtl="0" eaLnBrk="0" hangingPunct="0"/>
            <a:r>
              <a:rPr lang="en-US" sz="1400" i="1" dirty="0">
                <a:solidFill>
                  <a:schemeClr val="tx2"/>
                </a:solidFill>
                <a:latin typeface="Calibri Light" panose="020F0302020204030204" pitchFamily="34" charset="0"/>
              </a:rPr>
              <a:t>  parameters to the query</a:t>
            </a:r>
          </a:p>
          <a:p>
            <a:pPr algn="l" rtl="0" eaLnBrk="0" hangingPunct="0"/>
            <a:r>
              <a:rPr lang="en-US" sz="1400" b="1" i="1" dirty="0">
                <a:solidFill>
                  <a:schemeClr val="tx2"/>
                </a:solidFill>
                <a:latin typeface="Calibri Light" panose="020F0302020204030204" pitchFamily="34" charset="0"/>
              </a:rPr>
              <a:t>  - ?index </a:t>
            </a:r>
            <a:r>
              <a:rPr lang="en-US" sz="1400" dirty="0">
                <a:solidFill>
                  <a:schemeClr val="tx2"/>
                </a:solidFill>
                <a:latin typeface="Calibri Light" panose="020F0302020204030204" pitchFamily="34" charset="0"/>
              </a:rPr>
              <a:t>– by index</a:t>
            </a:r>
          </a:p>
          <a:p>
            <a:pPr algn="l" rtl="0" eaLnBrk="0" hangingPunct="0"/>
            <a:r>
              <a:rPr lang="en-US" sz="1400" b="1" i="1" dirty="0">
                <a:solidFill>
                  <a:schemeClr val="tx2"/>
                </a:solidFill>
                <a:latin typeface="Calibri Light" panose="020F0302020204030204" pitchFamily="34" charset="0"/>
              </a:rPr>
              <a:t>  -:name </a:t>
            </a:r>
            <a:r>
              <a:rPr lang="en-US" sz="1400" i="1" dirty="0">
                <a:solidFill>
                  <a:schemeClr val="tx2"/>
                </a:solidFill>
                <a:latin typeface="Calibri Light" panose="020F0302020204030204" pitchFamily="34" charset="0"/>
              </a:rPr>
              <a:t>– </a:t>
            </a:r>
            <a:r>
              <a:rPr lang="en-US" sz="1400" dirty="0">
                <a:solidFill>
                  <a:schemeClr val="tx2"/>
                </a:solidFill>
                <a:latin typeface="Calibri Light" panose="020F0302020204030204" pitchFamily="34" charset="0"/>
              </a:rPr>
              <a:t>by name</a:t>
            </a:r>
          </a:p>
        </p:txBody>
      </p:sp>
      <p:sp>
        <p:nvSpPr>
          <p:cNvPr id="175116" name="Line 20"/>
          <p:cNvSpPr>
            <a:spLocks noChangeShapeType="1"/>
          </p:cNvSpPr>
          <p:nvPr/>
        </p:nvSpPr>
        <p:spPr bwMode="auto">
          <a:xfrm>
            <a:off x="7430125" y="3613408"/>
            <a:ext cx="0" cy="3048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he-IL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9881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72AA-A22C-DC68-FB63-4CEF56C31B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JPA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1B10856-6A95-9A37-9868-BEF7B8F47F31}"/>
              </a:ext>
            </a:extLst>
          </p:cNvPr>
          <p:cNvCxnSpPr/>
          <p:nvPr/>
        </p:nvCxnSpPr>
        <p:spPr>
          <a:xfrm>
            <a:off x="4086334" y="2230705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56DD7C28-3620-B3FF-D5E0-333F464E78B1}"/>
              </a:ext>
            </a:extLst>
          </p:cNvPr>
          <p:cNvCxnSpPr/>
          <p:nvPr/>
        </p:nvCxnSpPr>
        <p:spPr>
          <a:xfrm>
            <a:off x="4587068" y="6647984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Rectangle 4">
            <a:extLst>
              <a:ext uri="{FF2B5EF4-FFF2-40B4-BE49-F238E27FC236}">
                <a16:creationId xmlns:a16="http://schemas.microsoft.com/office/drawing/2014/main" id="{B9482C6D-919A-BA84-7498-DDF0E479428A}"/>
              </a:ext>
            </a:extLst>
          </p:cNvPr>
          <p:cNvSpPr/>
          <p:nvPr/>
        </p:nvSpPr>
        <p:spPr>
          <a:xfrm>
            <a:off x="1753201" y="3136612"/>
            <a:ext cx="734688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JPA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2F3961-2EA4-0EDD-A482-E17FC9045F32}"/>
              </a:ext>
            </a:extLst>
          </p:cNvPr>
          <p:cNvSpPr txBox="1"/>
          <p:nvPr/>
        </p:nvSpPr>
        <p:spPr>
          <a:xfrm>
            <a:off x="3981232" y="1861118"/>
            <a:ext cx="4203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Querying</a:t>
            </a:r>
            <a:endParaRPr lang="LID4096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947FD5-8728-6DB9-9152-8194FC49380A}"/>
              </a:ext>
            </a:extLst>
          </p:cNvPr>
          <p:cNvSpPr txBox="1"/>
          <p:nvPr/>
        </p:nvSpPr>
        <p:spPr>
          <a:xfrm>
            <a:off x="4086333" y="2435823"/>
            <a:ext cx="7306191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</a:pPr>
            <a:r>
              <a:rPr lang="en-US" dirty="0">
                <a:solidFill>
                  <a:schemeClr val="tx2"/>
                </a:solidFill>
                <a:latin typeface="+mj-lt"/>
              </a:rPr>
              <a:t>JOIN operator</a:t>
            </a: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  <a:latin typeface="+mj-lt"/>
              </a:rPr>
              <a:t>Useful when querying a collection CMR field </a:t>
            </a:r>
          </a:p>
        </p:txBody>
      </p:sp>
      <p:sp>
        <p:nvSpPr>
          <p:cNvPr id="177156" name="Rectangle 5"/>
          <p:cNvSpPr>
            <a:spLocks noChangeArrowheads="1"/>
          </p:cNvSpPr>
          <p:nvPr/>
        </p:nvSpPr>
        <p:spPr bwMode="auto">
          <a:xfrm>
            <a:off x="3636364" y="3705844"/>
            <a:ext cx="7861092" cy="2335189"/>
          </a:xfrm>
          <a:prstGeom prst="rect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sz="1200" b="1" dirty="0">
              <a:solidFill>
                <a:schemeClr val="tx2"/>
              </a:solidFill>
              <a:latin typeface="Calibri Light" panose="020F0302020204030204" pitchFamily="34" charset="0"/>
            </a:endParaRP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400" dirty="0">
                <a:solidFill>
                  <a:schemeClr val="tx2"/>
                </a:solidFill>
                <a:latin typeface="Calibri Light" panose="020F0302020204030204" pitchFamily="34" charset="0"/>
              </a:rPr>
              <a:t>SELECT city from Country AS c</a:t>
            </a:r>
            <a:r>
              <a:rPr lang="en-US" sz="1400" b="1" dirty="0">
                <a:solidFill>
                  <a:schemeClr val="tx2"/>
                </a:solidFill>
                <a:latin typeface="Calibri Light" panose="020F0302020204030204" pitchFamily="34" charset="0"/>
              </a:rPr>
              <a:t> join c.cities as city</a:t>
            </a: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sz="1200" b="1" dirty="0">
              <a:solidFill>
                <a:schemeClr val="tx2"/>
              </a:solidFill>
              <a:latin typeface="Calibri Light" panose="020F0302020204030204" pitchFamily="34" charset="0"/>
            </a:endParaRPr>
          </a:p>
          <a:p>
            <a:pPr marL="342900" indent="-342900" algn="l" rtl="0">
              <a:buClr>
                <a:schemeClr val="tx1"/>
              </a:buClr>
              <a:buSzPct val="70000"/>
            </a:pPr>
            <a:endParaRPr lang="en-US" sz="1400" b="1" dirty="0">
              <a:solidFill>
                <a:schemeClr val="tx2"/>
              </a:solidFill>
              <a:latin typeface="Calibri Light" panose="020F0302020204030204" pitchFamily="34" charset="0"/>
            </a:endParaRPr>
          </a:p>
          <a:p>
            <a:pPr marL="342900" indent="-342900" algn="l" rtl="0">
              <a:buClr>
                <a:schemeClr val="tx1"/>
              </a:buClr>
              <a:buSzPct val="70000"/>
            </a:pPr>
            <a:r>
              <a:rPr lang="en-US" sz="1400" dirty="0">
                <a:solidFill>
                  <a:schemeClr val="tx2"/>
                </a:solidFill>
                <a:latin typeface="Calibri Light" panose="020F0302020204030204" pitchFamily="34" charset="0"/>
              </a:rPr>
              <a:t>SELECT city.name from Country AS c</a:t>
            </a:r>
            <a:r>
              <a:rPr lang="en-US" sz="1400" b="1" dirty="0">
                <a:solidFill>
                  <a:schemeClr val="tx2"/>
                </a:solidFill>
                <a:latin typeface="Calibri Light" panose="020F0302020204030204" pitchFamily="34" charset="0"/>
              </a:rPr>
              <a:t> join c.cities as city</a:t>
            </a:r>
          </a:p>
          <a:p>
            <a:pPr marL="342900" indent="-342900" algn="l" rtl="0">
              <a:buClr>
                <a:schemeClr val="tx1"/>
              </a:buClr>
              <a:buSzPct val="70000"/>
            </a:pPr>
            <a:endParaRPr lang="en-US" sz="1200" b="1" dirty="0">
              <a:solidFill>
                <a:schemeClr val="tx2"/>
              </a:solidFill>
              <a:latin typeface="Calibri Light" panose="020F0302020204030204" pitchFamily="34" charset="0"/>
            </a:endParaRPr>
          </a:p>
          <a:p>
            <a:pPr marL="342900" indent="-342900" algn="l" rtl="0">
              <a:buClr>
                <a:schemeClr val="tx1"/>
              </a:buClr>
              <a:buSzPct val="70000"/>
            </a:pPr>
            <a:endParaRPr lang="en-US" sz="1200" b="1" dirty="0">
              <a:solidFill>
                <a:schemeClr val="tx2"/>
              </a:solidFill>
              <a:latin typeface="Calibri Light" panose="020F0302020204030204" pitchFamily="34" charset="0"/>
            </a:endParaRPr>
          </a:p>
          <a:p>
            <a:pPr marL="342900" indent="-342900" algn="l" rtl="0">
              <a:buClr>
                <a:schemeClr val="tx1"/>
              </a:buClr>
              <a:buSzPct val="70000"/>
            </a:pPr>
            <a:r>
              <a:rPr lang="en-US" sz="1400" dirty="0">
                <a:solidFill>
                  <a:schemeClr val="tx2"/>
                </a:solidFill>
                <a:latin typeface="Calibri Light" panose="020F0302020204030204" pitchFamily="34" charset="0"/>
              </a:rPr>
              <a:t>SELECT city from Country AS c</a:t>
            </a:r>
            <a:r>
              <a:rPr lang="en-US" sz="1400" b="1" dirty="0">
                <a:solidFill>
                  <a:schemeClr val="tx2"/>
                </a:solidFill>
                <a:latin typeface="Calibri Light" panose="020F0302020204030204" pitchFamily="34" charset="0"/>
              </a:rPr>
              <a:t> join c.cities as city ORDER BY city.name DESC</a:t>
            </a:r>
          </a:p>
          <a:p>
            <a:pPr marL="342900" indent="-342900" algn="l" rtl="0">
              <a:buClr>
                <a:schemeClr val="tx1"/>
              </a:buClr>
              <a:buSzPct val="70000"/>
            </a:pPr>
            <a:endParaRPr lang="en-US" sz="1400" b="1" dirty="0">
              <a:solidFill>
                <a:schemeClr val="tx2"/>
              </a:solidFill>
              <a:latin typeface="Calibri Light" panose="020F0302020204030204" pitchFamily="34" charset="0"/>
            </a:endParaRPr>
          </a:p>
          <a:p>
            <a:pPr marL="342900" indent="-342900" algn="l" rtl="0"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sz="1200" b="1" dirty="0">
              <a:solidFill>
                <a:schemeClr val="tx2"/>
              </a:solidFill>
              <a:latin typeface="Calibri Light" panose="020F0302020204030204" pitchFamily="34" charset="0"/>
            </a:endParaRPr>
          </a:p>
        </p:txBody>
      </p:sp>
      <p:sp>
        <p:nvSpPr>
          <p:cNvPr id="177157" name="AutoShape 6"/>
          <p:cNvSpPr>
            <a:spLocks noChangeArrowheads="1"/>
          </p:cNvSpPr>
          <p:nvPr/>
        </p:nvSpPr>
        <p:spPr bwMode="auto">
          <a:xfrm>
            <a:off x="7270854" y="3882040"/>
            <a:ext cx="3429000" cy="381000"/>
          </a:xfrm>
          <a:prstGeom prst="flowChartAlternateProcess">
            <a:avLst/>
          </a:prstGeom>
          <a:solidFill>
            <a:schemeClr val="tx2">
              <a:lumMod val="50000"/>
              <a:lumOff val="50000"/>
            </a:schemeClr>
          </a:solidFill>
          <a:ln w="9525">
            <a:solidFill>
              <a:schemeClr val="tx2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0" hangingPunct="0"/>
            <a:r>
              <a:rPr lang="en-US" sz="1200" dirty="0">
                <a:solidFill>
                  <a:schemeClr val="tx2"/>
                </a:solidFill>
                <a:latin typeface="Calibri Light" panose="020F0302020204030204" pitchFamily="34" charset="0"/>
              </a:rPr>
              <a:t>Returns a List of all cities from all countries</a:t>
            </a:r>
          </a:p>
        </p:txBody>
      </p:sp>
      <p:sp>
        <p:nvSpPr>
          <p:cNvPr id="177158" name="AutoShape 6"/>
          <p:cNvSpPr>
            <a:spLocks noChangeArrowheads="1"/>
          </p:cNvSpPr>
          <p:nvPr/>
        </p:nvSpPr>
        <p:spPr bwMode="auto">
          <a:xfrm>
            <a:off x="7703670" y="4460398"/>
            <a:ext cx="3657600" cy="381000"/>
          </a:xfrm>
          <a:prstGeom prst="flowChartAlternateProcess">
            <a:avLst/>
          </a:prstGeom>
          <a:solidFill>
            <a:schemeClr val="tx2">
              <a:lumMod val="50000"/>
              <a:lumOff val="50000"/>
            </a:schemeClr>
          </a:solidFill>
          <a:ln w="9525">
            <a:solidFill>
              <a:schemeClr val="tx2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0" hangingPunct="0"/>
            <a:r>
              <a:rPr lang="en-US" sz="1200" dirty="0">
                <a:solidFill>
                  <a:schemeClr val="tx2"/>
                </a:solidFill>
                <a:latin typeface="Calibri Light" panose="020F0302020204030204" pitchFamily="34" charset="0"/>
              </a:rPr>
              <a:t>Returns a List of all city names  from all countries</a:t>
            </a:r>
          </a:p>
        </p:txBody>
      </p:sp>
      <p:sp>
        <p:nvSpPr>
          <p:cNvPr id="177159" name="AutoShape 6"/>
          <p:cNvSpPr>
            <a:spLocks noChangeArrowheads="1"/>
          </p:cNvSpPr>
          <p:nvPr/>
        </p:nvSpPr>
        <p:spPr bwMode="auto">
          <a:xfrm>
            <a:off x="9102702" y="5038756"/>
            <a:ext cx="2258568" cy="838200"/>
          </a:xfrm>
          <a:prstGeom prst="flowChartAlternateProcess">
            <a:avLst/>
          </a:prstGeom>
          <a:solidFill>
            <a:schemeClr val="tx2">
              <a:lumMod val="50000"/>
              <a:lumOff val="50000"/>
            </a:schemeClr>
          </a:solidFill>
          <a:ln w="9525">
            <a:solidFill>
              <a:schemeClr val="tx2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0" hangingPunct="0"/>
            <a:r>
              <a:rPr lang="en-US" sz="1200" dirty="0">
                <a:solidFill>
                  <a:schemeClr val="tx2"/>
                </a:solidFill>
                <a:latin typeface="Calibri Light" panose="020F0302020204030204" pitchFamily="34" charset="0"/>
              </a:rPr>
              <a:t>Returns a sorted List of all cities</a:t>
            </a:r>
          </a:p>
          <a:p>
            <a:pPr algn="l" eaLnBrk="0" hangingPunct="0"/>
            <a:r>
              <a:rPr lang="en-US" sz="1200" dirty="0">
                <a:solidFill>
                  <a:schemeClr val="tx2"/>
                </a:solidFill>
                <a:latin typeface="Calibri Light" panose="020F0302020204030204" pitchFamily="34" charset="0"/>
              </a:rPr>
              <a:t>from all countries.  The list is </a:t>
            </a:r>
          </a:p>
          <a:p>
            <a:pPr algn="l" eaLnBrk="0" hangingPunct="0"/>
            <a:r>
              <a:rPr lang="en-US" sz="1200" dirty="0">
                <a:solidFill>
                  <a:schemeClr val="tx2"/>
                </a:solidFill>
                <a:latin typeface="Calibri Light" panose="020F0302020204030204" pitchFamily="34" charset="0"/>
              </a:rPr>
              <a:t>ordered by city names in a </a:t>
            </a:r>
          </a:p>
          <a:p>
            <a:pPr algn="l" eaLnBrk="0" hangingPunct="0"/>
            <a:r>
              <a:rPr lang="en-US" sz="1200" dirty="0">
                <a:solidFill>
                  <a:schemeClr val="tx2"/>
                </a:solidFill>
                <a:latin typeface="Calibri Light" panose="020F0302020204030204" pitchFamily="34" charset="0"/>
              </a:rPr>
              <a:t>descending order</a:t>
            </a:r>
          </a:p>
        </p:txBody>
      </p:sp>
    </p:spTree>
    <p:extLst>
      <p:ext uri="{BB962C8B-B14F-4D97-AF65-F5344CB8AC3E}">
        <p14:creationId xmlns:p14="http://schemas.microsoft.com/office/powerpoint/2010/main" val="11660620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72AA-A22C-DC68-FB63-4CEF56C31B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JPA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1B10856-6A95-9A37-9868-BEF7B8F47F31}"/>
              </a:ext>
            </a:extLst>
          </p:cNvPr>
          <p:cNvCxnSpPr/>
          <p:nvPr/>
        </p:nvCxnSpPr>
        <p:spPr>
          <a:xfrm>
            <a:off x="4086334" y="2230705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56DD7C28-3620-B3FF-D5E0-333F464E78B1}"/>
              </a:ext>
            </a:extLst>
          </p:cNvPr>
          <p:cNvCxnSpPr/>
          <p:nvPr/>
        </p:nvCxnSpPr>
        <p:spPr>
          <a:xfrm>
            <a:off x="4587068" y="6647984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Rectangle 4">
            <a:extLst>
              <a:ext uri="{FF2B5EF4-FFF2-40B4-BE49-F238E27FC236}">
                <a16:creationId xmlns:a16="http://schemas.microsoft.com/office/drawing/2014/main" id="{B9482C6D-919A-BA84-7498-DDF0E479428A}"/>
              </a:ext>
            </a:extLst>
          </p:cNvPr>
          <p:cNvSpPr/>
          <p:nvPr/>
        </p:nvSpPr>
        <p:spPr>
          <a:xfrm>
            <a:off x="1753201" y="3136612"/>
            <a:ext cx="734688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JPA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2F3961-2EA4-0EDD-A482-E17FC9045F32}"/>
              </a:ext>
            </a:extLst>
          </p:cNvPr>
          <p:cNvSpPr txBox="1"/>
          <p:nvPr/>
        </p:nvSpPr>
        <p:spPr>
          <a:xfrm>
            <a:off x="3981232" y="1861118"/>
            <a:ext cx="4203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Querying</a:t>
            </a:r>
            <a:endParaRPr lang="LID4096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947FD5-8728-6DB9-9152-8194FC49380A}"/>
              </a:ext>
            </a:extLst>
          </p:cNvPr>
          <p:cNvSpPr txBox="1"/>
          <p:nvPr/>
        </p:nvSpPr>
        <p:spPr>
          <a:xfrm>
            <a:off x="3601387" y="2435823"/>
            <a:ext cx="77911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Querying</a:t>
            </a:r>
          </a:p>
          <a:p>
            <a:pPr marL="800100" lvl="1" indent="-342900" algn="l" rtl="0" eaLnBrk="1" hangingPunct="1"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+mj-lt"/>
              </a:rPr>
              <a:t>WHERE clause</a:t>
            </a:r>
          </a:p>
          <a:p>
            <a:pPr marL="1200150" lvl="2" indent="-285750" algn="l" rtl="0" eaLnBrk="1" hangingPunct="1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Syntax is like SQL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C67398-7C76-1EAC-A085-E6CC0A021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232" y="3487551"/>
            <a:ext cx="7383219" cy="280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8404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72AA-A22C-DC68-FB63-4CEF56C31B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JPA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1B10856-6A95-9A37-9868-BEF7B8F47F31}"/>
              </a:ext>
            </a:extLst>
          </p:cNvPr>
          <p:cNvCxnSpPr/>
          <p:nvPr/>
        </p:nvCxnSpPr>
        <p:spPr>
          <a:xfrm>
            <a:off x="4086334" y="2230705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56DD7C28-3620-B3FF-D5E0-333F464E78B1}"/>
              </a:ext>
            </a:extLst>
          </p:cNvPr>
          <p:cNvCxnSpPr/>
          <p:nvPr/>
        </p:nvCxnSpPr>
        <p:spPr>
          <a:xfrm>
            <a:off x="4292857" y="4772885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Rectangle 4">
            <a:extLst>
              <a:ext uri="{FF2B5EF4-FFF2-40B4-BE49-F238E27FC236}">
                <a16:creationId xmlns:a16="http://schemas.microsoft.com/office/drawing/2014/main" id="{B9482C6D-919A-BA84-7498-DDF0E479428A}"/>
              </a:ext>
            </a:extLst>
          </p:cNvPr>
          <p:cNvSpPr/>
          <p:nvPr/>
        </p:nvSpPr>
        <p:spPr>
          <a:xfrm>
            <a:off x="1753201" y="3136612"/>
            <a:ext cx="734688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JPA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947FD5-8728-6DB9-9152-8194FC49380A}"/>
              </a:ext>
            </a:extLst>
          </p:cNvPr>
          <p:cNvSpPr txBox="1"/>
          <p:nvPr/>
        </p:nvSpPr>
        <p:spPr>
          <a:xfrm>
            <a:off x="6013991" y="3209408"/>
            <a:ext cx="25049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eaLnBrk="1" hangingPunct="1"/>
            <a:r>
              <a:rPr lang="en-US" sz="3200" dirty="0">
                <a:latin typeface="+mj-lt"/>
              </a:rPr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3550733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72AA-A22C-DC68-FB63-4CEF56C31B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JPA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1B10856-6A95-9A37-9868-BEF7B8F47F31}"/>
              </a:ext>
            </a:extLst>
          </p:cNvPr>
          <p:cNvCxnSpPr/>
          <p:nvPr/>
        </p:nvCxnSpPr>
        <p:spPr>
          <a:xfrm>
            <a:off x="4086334" y="225228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56DD7C28-3620-B3FF-D5E0-333F464E78B1}"/>
              </a:ext>
            </a:extLst>
          </p:cNvPr>
          <p:cNvCxnSpPr/>
          <p:nvPr/>
        </p:nvCxnSpPr>
        <p:spPr>
          <a:xfrm>
            <a:off x="4086334" y="5821260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Rectangle 4">
            <a:extLst>
              <a:ext uri="{FF2B5EF4-FFF2-40B4-BE49-F238E27FC236}">
                <a16:creationId xmlns:a16="http://schemas.microsoft.com/office/drawing/2014/main" id="{B9482C6D-919A-BA84-7498-DDF0E479428A}"/>
              </a:ext>
            </a:extLst>
          </p:cNvPr>
          <p:cNvSpPr/>
          <p:nvPr/>
        </p:nvSpPr>
        <p:spPr>
          <a:xfrm>
            <a:off x="1753201" y="3136612"/>
            <a:ext cx="734688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JPA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743C49-985C-C904-AD1C-D6A92384A426}"/>
              </a:ext>
            </a:extLst>
          </p:cNvPr>
          <p:cNvSpPr txBox="1"/>
          <p:nvPr/>
        </p:nvSpPr>
        <p:spPr>
          <a:xfrm>
            <a:off x="4086334" y="1932489"/>
            <a:ext cx="4203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JPA Architecture</a:t>
            </a:r>
            <a:endParaRPr lang="LID4096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B4F1CB-BD91-D937-BC3C-82856458B16A}"/>
              </a:ext>
            </a:extLst>
          </p:cNvPr>
          <p:cNvSpPr txBox="1"/>
          <p:nvPr/>
        </p:nvSpPr>
        <p:spPr>
          <a:xfrm>
            <a:off x="3912106" y="2426494"/>
            <a:ext cx="694952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Entity: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 lightweight Java class representing a table in the database.</a:t>
            </a:r>
            <a:endParaRPr kumimoji="0" lang="en-US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EntityManager: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Interface used to interact with the persistence context.</a:t>
            </a:r>
            <a:endParaRPr kumimoji="0" lang="en-US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EntityManagerFactory: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Factory class for creating EntityManager instances.</a:t>
            </a:r>
            <a:endParaRPr kumimoji="0" lang="en-US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Persistence Context: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Environment where entities are managed.</a:t>
            </a:r>
            <a:endParaRPr kumimoji="0" lang="en-US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Persistence Unit: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Configuration of an entity manager </a:t>
            </a:r>
          </a:p>
        </p:txBody>
      </p:sp>
    </p:spTree>
    <p:extLst>
      <p:ext uri="{BB962C8B-B14F-4D97-AF65-F5344CB8AC3E}">
        <p14:creationId xmlns:p14="http://schemas.microsoft.com/office/powerpoint/2010/main" val="1825049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72AA-A22C-DC68-FB63-4CEF56C31B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JPA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1B10856-6A95-9A37-9868-BEF7B8F47F31}"/>
              </a:ext>
            </a:extLst>
          </p:cNvPr>
          <p:cNvCxnSpPr/>
          <p:nvPr/>
        </p:nvCxnSpPr>
        <p:spPr>
          <a:xfrm>
            <a:off x="4086334" y="225228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56DD7C28-3620-B3FF-D5E0-333F464E78B1}"/>
              </a:ext>
            </a:extLst>
          </p:cNvPr>
          <p:cNvCxnSpPr/>
          <p:nvPr/>
        </p:nvCxnSpPr>
        <p:spPr>
          <a:xfrm>
            <a:off x="4007449" y="6704129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Rectangle 4">
            <a:extLst>
              <a:ext uri="{FF2B5EF4-FFF2-40B4-BE49-F238E27FC236}">
                <a16:creationId xmlns:a16="http://schemas.microsoft.com/office/drawing/2014/main" id="{B9482C6D-919A-BA84-7498-DDF0E479428A}"/>
              </a:ext>
            </a:extLst>
          </p:cNvPr>
          <p:cNvSpPr/>
          <p:nvPr/>
        </p:nvSpPr>
        <p:spPr>
          <a:xfrm>
            <a:off x="1753201" y="3136612"/>
            <a:ext cx="734688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JPA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743C49-985C-C904-AD1C-D6A92384A426}"/>
              </a:ext>
            </a:extLst>
          </p:cNvPr>
          <p:cNvSpPr txBox="1"/>
          <p:nvPr/>
        </p:nvSpPr>
        <p:spPr>
          <a:xfrm>
            <a:off x="4086334" y="1932489"/>
            <a:ext cx="4203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Relation of Reference Objects</a:t>
            </a:r>
            <a:endParaRPr lang="LID4096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FAF374-4B00-6CC6-AD98-306D5BEA4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298" y="2387118"/>
            <a:ext cx="5830984" cy="418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828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72AA-A22C-DC68-FB63-4CEF56C31B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JPA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1B10856-6A95-9A37-9868-BEF7B8F47F31}"/>
              </a:ext>
            </a:extLst>
          </p:cNvPr>
          <p:cNvCxnSpPr/>
          <p:nvPr/>
        </p:nvCxnSpPr>
        <p:spPr>
          <a:xfrm>
            <a:off x="4086334" y="225228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56DD7C28-3620-B3FF-D5E0-333F464E78B1}"/>
              </a:ext>
            </a:extLst>
          </p:cNvPr>
          <p:cNvCxnSpPr/>
          <p:nvPr/>
        </p:nvCxnSpPr>
        <p:spPr>
          <a:xfrm>
            <a:off x="4086333" y="6499176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Rectangle 4">
            <a:extLst>
              <a:ext uri="{FF2B5EF4-FFF2-40B4-BE49-F238E27FC236}">
                <a16:creationId xmlns:a16="http://schemas.microsoft.com/office/drawing/2014/main" id="{B9482C6D-919A-BA84-7498-DDF0E479428A}"/>
              </a:ext>
            </a:extLst>
          </p:cNvPr>
          <p:cNvSpPr/>
          <p:nvPr/>
        </p:nvSpPr>
        <p:spPr>
          <a:xfrm>
            <a:off x="1753201" y="3136612"/>
            <a:ext cx="734688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JPA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C98A26-4BA7-2F59-801C-39EA3EE0E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201" y="2370522"/>
            <a:ext cx="6871844" cy="3667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2F3961-2EA4-0EDD-A482-E17FC9045F32}"/>
              </a:ext>
            </a:extLst>
          </p:cNvPr>
          <p:cNvSpPr txBox="1"/>
          <p:nvPr/>
        </p:nvSpPr>
        <p:spPr>
          <a:xfrm>
            <a:off x="4086334" y="1932489"/>
            <a:ext cx="4203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Relation of Reference Objects</a:t>
            </a:r>
            <a:endParaRPr lang="LID4096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398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72AA-A22C-DC68-FB63-4CEF56C31B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JPA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1B10856-6A95-9A37-9868-BEF7B8F47F31}"/>
              </a:ext>
            </a:extLst>
          </p:cNvPr>
          <p:cNvCxnSpPr/>
          <p:nvPr/>
        </p:nvCxnSpPr>
        <p:spPr>
          <a:xfrm>
            <a:off x="4086334" y="225228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56DD7C28-3620-B3FF-D5E0-333F464E78B1}"/>
              </a:ext>
            </a:extLst>
          </p:cNvPr>
          <p:cNvCxnSpPr/>
          <p:nvPr/>
        </p:nvCxnSpPr>
        <p:spPr>
          <a:xfrm>
            <a:off x="4086333" y="6699446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Rectangle 4">
            <a:extLst>
              <a:ext uri="{FF2B5EF4-FFF2-40B4-BE49-F238E27FC236}">
                <a16:creationId xmlns:a16="http://schemas.microsoft.com/office/drawing/2014/main" id="{B9482C6D-919A-BA84-7498-DDF0E479428A}"/>
              </a:ext>
            </a:extLst>
          </p:cNvPr>
          <p:cNvSpPr/>
          <p:nvPr/>
        </p:nvSpPr>
        <p:spPr>
          <a:xfrm>
            <a:off x="1753201" y="3136612"/>
            <a:ext cx="734688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JPA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743C49-985C-C904-AD1C-D6A92384A426}"/>
              </a:ext>
            </a:extLst>
          </p:cNvPr>
          <p:cNvSpPr txBox="1"/>
          <p:nvPr/>
        </p:nvSpPr>
        <p:spPr>
          <a:xfrm>
            <a:off x="4086334" y="1932489"/>
            <a:ext cx="4203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JPA Annotations</a:t>
            </a:r>
            <a:endParaRPr lang="LID4096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B4F1CB-BD91-D937-BC3C-82856458B16A}"/>
              </a:ext>
            </a:extLst>
          </p:cNvPr>
          <p:cNvSpPr txBox="1"/>
          <p:nvPr/>
        </p:nvSpPr>
        <p:spPr>
          <a:xfrm>
            <a:off x="4086332" y="2301821"/>
            <a:ext cx="657758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+mj-lt"/>
              </a:rPr>
              <a:t>@Entity</a:t>
            </a:r>
            <a:r>
              <a:rPr kumimoji="0" lang="en-US" altLang="LID4096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+mj-lt"/>
              </a:rPr>
              <a:t> </a:t>
            </a:r>
            <a:r>
              <a:rPr kumimoji="0" lang="en-US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indicate that this object is an Entity Bean. 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+mj-lt"/>
              </a:rPr>
              <a:t>@Table</a:t>
            </a:r>
            <a:r>
              <a:rPr kumimoji="0" lang="en-US" altLang="LID4096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+mj-lt"/>
              </a:rPr>
              <a:t> </a:t>
            </a:r>
            <a:r>
              <a:rPr kumimoji="0" lang="en-US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let us to customize the table name either.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+mj-lt"/>
              </a:rPr>
              <a:t>@Id</a:t>
            </a:r>
            <a:r>
              <a:rPr kumimoji="0" lang="en-US" altLang="LID4096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+mj-lt"/>
              </a:rPr>
              <a:t> </a:t>
            </a:r>
            <a:r>
              <a:rPr kumimoji="0" lang="en-US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indicate that the class Data Member </a:t>
            </a:r>
            <a:r>
              <a:rPr lang="en-US" altLang="LID4096" dirty="0">
                <a:latin typeface="+mj-lt"/>
              </a:rPr>
              <a:t>has PK constraint.</a:t>
            </a:r>
            <a:endParaRPr kumimoji="0" lang="en-US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+mj-lt"/>
              </a:rPr>
              <a:t>@Column</a:t>
            </a:r>
            <a:r>
              <a:rPr kumimoji="0" lang="en-US" altLang="LID4096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+mj-lt"/>
              </a:rPr>
              <a:t> </a:t>
            </a:r>
            <a:r>
              <a:rPr kumimoji="0" lang="en-US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let us to customize and add attributes to columns</a:t>
            </a:r>
            <a:r>
              <a:rPr lang="en-US" altLang="LID4096" dirty="0">
                <a:latin typeface="+mj-lt"/>
              </a:rPr>
              <a:t>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LID4096" altLang="LID4096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@OneToOne</a:t>
            </a:r>
            <a:r>
              <a:rPr lang="en-US" altLang="LID4096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r>
              <a:rPr kumimoji="0" lang="en-US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 1:1</a:t>
            </a:r>
            <a:endParaRPr lang="en-US" altLang="LID4096" dirty="0">
              <a:latin typeface="+mj-l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LID4096" altLang="LID4096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@OneToMany</a:t>
            </a:r>
            <a:r>
              <a:rPr lang="en-US" altLang="LID4096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r>
              <a:rPr kumimoji="0" lang="en-US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1:n 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LID4096" altLang="LID4096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@ManyToOne</a:t>
            </a:r>
            <a:r>
              <a:rPr lang="en-US" altLang="LID4096" dirty="0">
                <a:latin typeface="+mj-lt"/>
              </a:rPr>
              <a:t>: n:1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LID4096" dirty="0">
              <a:latin typeface="+mj-lt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LID4096" altLang="LID4096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@ManyToMany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altLang="LID4096" dirty="0">
                <a:latin typeface="+mj-lt"/>
              </a:rPr>
              <a:t>:  m : n</a:t>
            </a: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9873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72AA-A22C-DC68-FB63-4CEF56C31B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JPA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1B10856-6A95-9A37-9868-BEF7B8F47F31}"/>
              </a:ext>
            </a:extLst>
          </p:cNvPr>
          <p:cNvCxnSpPr/>
          <p:nvPr/>
        </p:nvCxnSpPr>
        <p:spPr>
          <a:xfrm>
            <a:off x="4086334" y="225228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56DD7C28-3620-B3FF-D5E0-333F464E78B1}"/>
              </a:ext>
            </a:extLst>
          </p:cNvPr>
          <p:cNvCxnSpPr/>
          <p:nvPr/>
        </p:nvCxnSpPr>
        <p:spPr>
          <a:xfrm>
            <a:off x="4086331" y="6727776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Rectangle 4">
            <a:extLst>
              <a:ext uri="{FF2B5EF4-FFF2-40B4-BE49-F238E27FC236}">
                <a16:creationId xmlns:a16="http://schemas.microsoft.com/office/drawing/2014/main" id="{B9482C6D-919A-BA84-7498-DDF0E479428A}"/>
              </a:ext>
            </a:extLst>
          </p:cNvPr>
          <p:cNvSpPr/>
          <p:nvPr/>
        </p:nvSpPr>
        <p:spPr>
          <a:xfrm>
            <a:off x="1753201" y="3136612"/>
            <a:ext cx="734688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JPA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2F3961-2EA4-0EDD-A482-E17FC9045F32}"/>
              </a:ext>
            </a:extLst>
          </p:cNvPr>
          <p:cNvSpPr txBox="1"/>
          <p:nvPr/>
        </p:nvSpPr>
        <p:spPr>
          <a:xfrm>
            <a:off x="4086334" y="1932489"/>
            <a:ext cx="4203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Relation of Reference Objects</a:t>
            </a:r>
            <a:endParaRPr lang="LID4096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64B112-4D3E-663D-DEA8-541BCE535552}"/>
              </a:ext>
            </a:extLst>
          </p:cNvPr>
          <p:cNvSpPr txBox="1"/>
          <p:nvPr/>
        </p:nvSpPr>
        <p:spPr>
          <a:xfrm>
            <a:off x="4086332" y="2384011"/>
            <a:ext cx="66010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 eaLnBrk="1" hangingPunct="1">
              <a:buFont typeface="Arial" panose="020B0604020202020204" pitchFamily="34" charset="0"/>
              <a:buChar char="•"/>
            </a:pPr>
            <a:r>
              <a:rPr lang="en-US" sz="1800" dirty="0"/>
              <a:t>Same data may be reflected by more then one instance</a:t>
            </a:r>
            <a:r>
              <a:rPr lang="ar-SA" sz="1800" dirty="0"/>
              <a:t>.</a:t>
            </a:r>
          </a:p>
          <a:p>
            <a:pPr marL="342900" indent="-342900" algn="l" rtl="0" eaLnBrk="1" hangingPunct="1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 algn="l" rtl="0" eaLnBrk="1" hangingPunct="1">
              <a:buFont typeface="Arial" panose="020B0604020202020204" pitchFamily="34" charset="0"/>
              <a:buChar char="•"/>
            </a:pPr>
            <a:r>
              <a:rPr lang="en-US" sz="1800" dirty="0"/>
              <a:t>Each persistence manager holds only one instance of entity  mapped to a row</a:t>
            </a:r>
            <a:r>
              <a:rPr lang="ar-SA" sz="1800" dirty="0"/>
              <a:t>.</a:t>
            </a:r>
            <a:endParaRPr lang="en-US" sz="1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DBCE4D-38C6-F6B6-29A2-B188E1A00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444" y="3716068"/>
            <a:ext cx="6352468" cy="280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32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10919</TotalTime>
  <Words>3996</Words>
  <Application>Microsoft Office PowerPoint</Application>
  <PresentationFormat>Widescreen</PresentationFormat>
  <Paragraphs>869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Aptos</vt:lpstr>
      <vt:lpstr>Arial</vt:lpstr>
      <vt:lpstr>Calibri</vt:lpstr>
      <vt:lpstr>Calibri Light</vt:lpstr>
      <vt:lpstr>Courier New</vt:lpstr>
      <vt:lpstr>Wingdings</vt:lpstr>
      <vt:lpstr>Office Theme</vt:lpstr>
      <vt:lpstr>JPA</vt:lpstr>
      <vt:lpstr>JPA</vt:lpstr>
      <vt:lpstr>JPA</vt:lpstr>
      <vt:lpstr>JPA</vt:lpstr>
      <vt:lpstr>JPA</vt:lpstr>
      <vt:lpstr>JPA</vt:lpstr>
      <vt:lpstr>JPA</vt:lpstr>
      <vt:lpstr>JPA</vt:lpstr>
      <vt:lpstr>JPA</vt:lpstr>
      <vt:lpstr>JPA</vt:lpstr>
      <vt:lpstr>JPA</vt:lpstr>
      <vt:lpstr>JPA</vt:lpstr>
      <vt:lpstr>JPA</vt:lpstr>
      <vt:lpstr>JPA</vt:lpstr>
      <vt:lpstr>JPA</vt:lpstr>
      <vt:lpstr>JPA</vt:lpstr>
      <vt:lpstr>JPA</vt:lpstr>
      <vt:lpstr>JPA</vt:lpstr>
      <vt:lpstr>JPA</vt:lpstr>
      <vt:lpstr>JPA</vt:lpstr>
      <vt:lpstr>JPA</vt:lpstr>
      <vt:lpstr>JPA</vt:lpstr>
      <vt:lpstr>JPA</vt:lpstr>
      <vt:lpstr>JPA</vt:lpstr>
      <vt:lpstr>JPA</vt:lpstr>
      <vt:lpstr>JPA</vt:lpstr>
      <vt:lpstr>JPA</vt:lpstr>
      <vt:lpstr>JPA</vt:lpstr>
      <vt:lpstr>JPA</vt:lpstr>
      <vt:lpstr>JPA</vt:lpstr>
      <vt:lpstr>JPA</vt:lpstr>
      <vt:lpstr>JPA</vt:lpstr>
      <vt:lpstr>JPA</vt:lpstr>
      <vt:lpstr>JPA</vt:lpstr>
      <vt:lpstr>JPA</vt:lpstr>
      <vt:lpstr>JPA</vt:lpstr>
      <vt:lpstr>JPA</vt:lpstr>
      <vt:lpstr>JPA</vt:lpstr>
      <vt:lpstr>JPA</vt:lpstr>
      <vt:lpstr>JPA</vt:lpstr>
      <vt:lpstr>JPA</vt:lpstr>
      <vt:lpstr>JPA</vt:lpstr>
      <vt:lpstr>JPA</vt:lpstr>
      <vt:lpstr>JPA</vt:lpstr>
      <vt:lpstr>JPA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Dawod Kabha</dc:creator>
  <cp:lastModifiedBy>Dawod Kabha</cp:lastModifiedBy>
  <cp:revision>19</cp:revision>
  <dcterms:created xsi:type="dcterms:W3CDTF">2024-01-12T08:40:39Z</dcterms:created>
  <dcterms:modified xsi:type="dcterms:W3CDTF">2024-09-01T19:28:41Z</dcterms:modified>
</cp:coreProperties>
</file>