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69" r:id="rId2"/>
    <p:sldId id="427" r:id="rId3"/>
    <p:sldId id="434" r:id="rId4"/>
    <p:sldId id="460" r:id="rId5"/>
    <p:sldId id="436" r:id="rId6"/>
    <p:sldId id="433" r:id="rId7"/>
    <p:sldId id="435" r:id="rId8"/>
    <p:sldId id="467" r:id="rId9"/>
    <p:sldId id="455" r:id="rId10"/>
    <p:sldId id="461" r:id="rId11"/>
    <p:sldId id="462" r:id="rId12"/>
    <p:sldId id="463" r:id="rId13"/>
    <p:sldId id="464" r:id="rId14"/>
    <p:sldId id="457" r:id="rId15"/>
    <p:sldId id="465" r:id="rId16"/>
    <p:sldId id="468" r:id="rId17"/>
    <p:sldId id="466" r:id="rId18"/>
    <p:sldId id="459" r:id="rId19"/>
    <p:sldId id="441" r:id="rId20"/>
    <p:sldId id="437" r:id="rId21"/>
    <p:sldId id="438" r:id="rId22"/>
    <p:sldId id="439" r:id="rId23"/>
    <p:sldId id="440" r:id="rId24"/>
    <p:sldId id="442" r:id="rId25"/>
    <p:sldId id="443" r:id="rId26"/>
    <p:sldId id="445" r:id="rId27"/>
    <p:sldId id="444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46" r:id="rId36"/>
    <p:sldId id="43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67986" autoAdjust="0"/>
  </p:normalViewPr>
  <p:slideViewPr>
    <p:cSldViewPr snapToGrid="0">
      <p:cViewPr varScale="1">
        <p:scale>
          <a:sx n="76" d="100"/>
          <a:sy n="76" d="100"/>
        </p:scale>
        <p:origin x="190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340BA-A4A6-4B62-8E9A-2963793F119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E370C-008A-4A95-8FB8-7E2DBDE8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0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3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19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2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41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99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51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18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78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1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4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1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0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3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7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9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98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55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1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74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2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569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9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4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97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05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45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574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442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5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62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6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8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30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70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E370C-008A-4A95-8FB8-7E2DBDE87C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5178-9412-A36A-63B8-D90329C16ED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DEC2D-175B-6C03-DD10-798192449AC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A404-0BCA-53EF-A564-9E58B02EFB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3AFD2B-C5A7-4CA5-80AB-AF172CE58927}" type="datetime1">
              <a:rPr lang="-"/>
              <a:pPr lvl="0"/>
              <a:t>08/08/2024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E164-F2A8-E303-C741-4AFAA292F4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6687-4758-EEC7-07D5-4542511440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701ECD-7B56-4D5C-A592-647910CAF3E4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62983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1E12-B2DB-B677-0BD0-FAB32C8EFA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BC625-E7B9-9DD0-0787-FEBD01037C7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9929F-541D-96D8-5E3A-42FC013E4D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D90431-E18B-45DC-8E94-82E2DE1BA2B0}" type="datetime1">
              <a:rPr lang="-"/>
              <a:pPr lvl="0"/>
              <a:t>08/08/2024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C981-60FB-46EB-43AD-1FBC126A82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29288-8939-77E2-FB4E-05FBA4720A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F7B106-610C-4B1A-B12F-A9DD865EFC3B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66399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05A46-458D-2AE1-20D4-D29A01E9D6C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FE385-7F5E-BD41-A7F1-DCCAF79D537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B4FC-609E-8096-12E3-2FFED03256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1DE32E-84CF-4F49-BCD4-6EA239275F10}" type="datetime1">
              <a:rPr lang="-"/>
              <a:pPr lvl="0"/>
              <a:t>08/08/2024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B1718-2464-08F0-D727-2D21CB6123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0266-4FA4-80D6-C6C9-373F22C8CD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DD673B-E603-40C6-8B72-9CCD5EE7753B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78915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38A4-8070-4277-BCD3-81B1E1438B7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7FB8D-5066-8415-B1F5-C9FD96B48E1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367F-3B69-073F-D484-A524662367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CF1134-2455-4816-9EA1-16E48E9AE121}" type="datetime1">
              <a:rPr lang="-"/>
              <a:pPr lvl="0"/>
              <a:t>08/08/2024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6B30A-E185-E788-C9A8-3D797B9DE4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6D5EF-FCAE-4E17-FF20-6E360E496F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A0D4A8-D7C0-4228-9DD7-5607BFFBDAB0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509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E5F3-535C-74C3-9EF7-29A865945F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D247E-1485-0900-C42E-2C78F626A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8CFE-2121-B6C8-82D2-5E0A05A009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0A5074-BF05-4AAE-8A44-7D7BFEA6691D}" type="datetime1">
              <a:rPr lang="-"/>
              <a:pPr lvl="0"/>
              <a:t>08/08/2024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DBF15-BB7D-9A45-F393-56CA5AF5FA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83E34-5617-4A7E-0C63-BF192D464A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8E16B0-4938-48C9-8A78-8A700CE513C6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90388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1A93BD-66E3-3A63-E271-14B09F721B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69" y="769779"/>
            <a:ext cx="1367181" cy="1367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208D5-6516-68D3-7917-4E31DDA347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A371-4313-D611-14BB-8C2A85ED2A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AC0C1-DFBC-2FF6-8C5F-23D7AD33B1C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AEF70-E293-EA80-A1B5-7075893860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3E531E-FE1E-4792-ACA2-2FDE04151342}" type="datetime1">
              <a:rPr lang="-"/>
              <a:pPr lvl="0"/>
              <a:t>08/08/2024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285D9-93D3-C06D-BF2F-3CB401FA8F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D4239-C500-D79D-E7E4-B4AD787EC9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DC3340-3468-44D3-A0E9-C05B2A53CC86}" type="slidenum">
              <a:t>‹#›</a:t>
            </a:fld>
            <a:endParaRPr lang="-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7509C73-6BF5-836E-4F35-1B76A3F38B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3EB9B6D-9528-1C27-BBCB-CD6265B3F04B}"/>
              </a:ext>
            </a:extLst>
          </p:cNvPr>
          <p:cNvSpPr txBox="1">
            <a:spLocks/>
          </p:cNvSpPr>
          <p:nvPr userDrawn="1"/>
        </p:nvSpPr>
        <p:spPr>
          <a:xfrm>
            <a:off x="643472" y="623392"/>
            <a:ext cx="3363977" cy="1607058"/>
          </a:xfrm>
          <a:prstGeom prst="rect">
            <a:avLst/>
          </a:prstGeom>
          <a:noFill/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algn="ctr"/>
            <a:endParaRPr lang="en-US" sz="2800" dirty="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6327745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AE27-8DA0-7988-D412-BBA713BE2C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A8995-7AFC-8041-453F-35FEA924E8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857AF-8BE7-8DD2-A9D6-20AF4FFE2CF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D484C-CF58-2D9A-8A15-B45BA427ADB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8D96B-DBA8-4D98-C035-10B8C669DE4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E8FB3-E465-33AF-70B3-FE4DFA782C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2E426C-CF8E-4FD1-8C5F-1B6435DC126B}" type="datetime1">
              <a:rPr lang="-"/>
              <a:pPr lvl="0"/>
              <a:t>08/08/2024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39B23-56D0-8171-E3B5-2095AE1776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40C05-8DCC-28D9-023A-351FECBAF0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3D682B-EC5F-449D-801D-C70BB8E0037E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25811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75C1-6721-932A-FE42-93A54EC9F5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B4D7A-6590-0E56-DE67-D45E101CBE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F0F782-BB4B-4AB1-BA48-1E5CD87DFAA4}" type="datetime1">
              <a:rPr lang="-"/>
              <a:pPr lvl="0"/>
              <a:t>08/08/2024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73216-B359-8115-20D2-63A214EB523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62C5A-0B9C-E168-6555-B78F75C419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EE1F0C-2E72-4E7D-9A00-D4E66D6F24B3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17763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06F9A-D967-1C62-BAAE-C6DEF5109E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A62B6C-6DD8-46F4-ACC0-555BE497C716}" type="datetime1">
              <a:rPr lang="-"/>
              <a:pPr lvl="0"/>
              <a:t>08/08/2024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D664F-7494-BF2B-41DD-D43337304E0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E44DD-9F72-24FE-4D2B-EF1387CFC2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4843C4-D3F4-478E-B8C9-03546B9E8B59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02949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A1C0-66EC-0F2F-ED19-56675122F1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B8635-F11A-E777-EAB6-5603EDAA8B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86442-5FC0-CB1D-C857-AAD7ED58B11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91F80-B5D8-B200-C69C-6D92B705C6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21A70A-A8A4-48F6-AD98-F9228E14A338}" type="datetime1">
              <a:rPr lang="-"/>
              <a:pPr lvl="0"/>
              <a:t>08/08/2024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BD3E3-51B8-B07E-E0FE-021252190E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FCE06-03FD-C903-7102-5E40D9A761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A7648E-7F5C-44EF-9D93-7E25EEC5EEE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38743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9FBE-87DC-E973-DB69-148E7D4CC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7C4D4-E86B-870B-F930-3BB23F25418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210D9-1C94-83DB-98F1-648E1771150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3236C-2E8A-5E70-4464-E8020A581C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99090A-6D78-4E71-A54B-BDCD6FB7B149}" type="datetime1">
              <a:rPr lang="-"/>
              <a:pPr lvl="0"/>
              <a:t>08/08/2024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35CF5-0814-D363-7711-D281198B90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80902-863F-8BF1-F399-52ADA16FA4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8AFD22-7088-48A6-A1F6-4D958E6580CF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24496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CFF6B-8190-5049-36D7-234CC87F2A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26C16-13A4-CAB7-4568-B81A2D1639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50ACB-01B2-A632-C5A1-0BEAEDF894F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C5E9202-4821-441E-9788-871B6BB11989}" type="datetime1">
              <a:rPr lang="-"/>
              <a:pPr lvl="0"/>
              <a:t>08/08/2024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2CBB-330A-5DE1-E60C-B9FCB7E6D54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BCEDF-B02C-DD9B-AB42-F222A0D9E8D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455E22C-86AE-4FFE-A19A-BF2CA97CF721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8D23F5-66D3-231A-9038-380E435DC3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3472" y="2399056"/>
            <a:ext cx="3363977" cy="3415622"/>
          </a:xfrm>
        </p:spPr>
        <p:txBody>
          <a:bodyPr/>
          <a:lstStyle/>
          <a:p>
            <a:pPr marL="0" lvl="0" indent="0">
              <a:buNone/>
            </a:pPr>
            <a:endParaRPr lang="en-US" sz="4400" b="1" dirty="0"/>
          </a:p>
          <a:p>
            <a:pPr marL="0" lvl="0" indent="0">
              <a:buNone/>
            </a:pPr>
            <a:endParaRPr lang="en-US" sz="4400" b="1" dirty="0"/>
          </a:p>
          <a:p>
            <a:pPr lvl="0"/>
            <a:endParaRPr lang="en-US" sz="4400" b="1" dirty="0"/>
          </a:p>
        </p:txBody>
      </p:sp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E3CA8FCF-698B-139B-1BA4-34C4A87CD0EE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5" name="Straight Connector 12">
            <a:extLst>
              <a:ext uri="{FF2B5EF4-FFF2-40B4-BE49-F238E27FC236}">
                <a16:creationId xmlns:a16="http://schemas.microsoft.com/office/drawing/2014/main" id="{97CE9E53-6AB6-B8B9-9D90-D8EC50AB266E}"/>
              </a:ext>
            </a:extLst>
          </p:cNvPr>
          <p:cNvCxnSpPr/>
          <p:nvPr/>
        </p:nvCxnSpPr>
        <p:spPr>
          <a:xfrm>
            <a:off x="4201411" y="6059929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7D48283-1C22-8BDD-712C-C33951570D41}"/>
              </a:ext>
            </a:extLst>
          </p:cNvPr>
          <p:cNvSpPr/>
          <p:nvPr/>
        </p:nvSpPr>
        <p:spPr>
          <a:xfrm>
            <a:off x="1302562" y="3429000"/>
            <a:ext cx="2373325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latin typeface="Aptos" panose="020B0004020202020204" pitchFamily="34" charset="0"/>
                <a:cs typeface="Aparajita" panose="020B0502040204020203" pitchFamily="18" charset="0"/>
              </a:rPr>
              <a:t>Linux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 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43D7E6-45A1-D68B-F5B4-725C68D9C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977" y="2535242"/>
            <a:ext cx="5905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754326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Windows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Closed Source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Need to Purchase a License to use it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Linux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Open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-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Source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Free or Low Cost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Licensing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83099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Windows VS. Linux</a:t>
            </a:r>
          </a:p>
        </p:txBody>
      </p:sp>
    </p:spTree>
    <p:extLst>
      <p:ext uri="{BB962C8B-B14F-4D97-AF65-F5344CB8AC3E}">
        <p14:creationId xmlns:p14="http://schemas.microsoft.com/office/powerpoint/2010/main" val="103692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2031325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Windows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Known for its user-friendly GUI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Customization: allows some customization, but is limited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Linux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variety of desktop </a:t>
            </a: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envs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: GNOME, KDE, XFCE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users normally use CLI extensively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UI is 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highly customizable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User Interface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83099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Windows VS. Linux</a:t>
            </a:r>
          </a:p>
        </p:txBody>
      </p:sp>
    </p:spTree>
    <p:extLst>
      <p:ext uri="{BB962C8B-B14F-4D97-AF65-F5344CB8AC3E}">
        <p14:creationId xmlns:p14="http://schemas.microsoft.com/office/powerpoint/2010/main" val="69354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754326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Windows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Wide Compatibility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Limited Open Source software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Linux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Limited Proprietary software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Rich in open source software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Software Support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83099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Windows VS. Linux</a:t>
            </a:r>
          </a:p>
        </p:txBody>
      </p:sp>
    </p:spTree>
    <p:extLst>
      <p:ext uri="{BB962C8B-B14F-4D97-AF65-F5344CB8AC3E}">
        <p14:creationId xmlns:p14="http://schemas.microsoft.com/office/powerpoint/2010/main" val="94538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754326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Windows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Target for malware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Improved security over the years, with features like UAC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Linux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Strong Security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Open Source Advantage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Security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83099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Windows VS. Linux</a:t>
            </a:r>
          </a:p>
        </p:txBody>
      </p:sp>
    </p:spTree>
    <p:extLst>
      <p:ext uri="{BB962C8B-B14F-4D97-AF65-F5344CB8AC3E}">
        <p14:creationId xmlns:p14="http://schemas.microsoft.com/office/powerpoint/2010/main" val="401550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754326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Windows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Resource Intensive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Optimized for GUI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Linux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Efficient and Lightweight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Scalable Performance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Performance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83099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Windows VS. Linux</a:t>
            </a:r>
          </a:p>
        </p:txBody>
      </p:sp>
    </p:spTree>
    <p:extLst>
      <p:ext uri="{BB962C8B-B14F-4D97-AF65-F5344CB8AC3E}">
        <p14:creationId xmlns:p14="http://schemas.microsoft.com/office/powerpoint/2010/main" val="191882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200329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File System and Management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Updates and Software Management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Community and Support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Use Cases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Other differences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83099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Windows VS. Linux</a:t>
            </a:r>
          </a:p>
        </p:txBody>
      </p:sp>
    </p:spTree>
    <p:extLst>
      <p:ext uri="{BB962C8B-B14F-4D97-AF65-F5344CB8AC3E}">
        <p14:creationId xmlns:p14="http://schemas.microsoft.com/office/powerpoint/2010/main" val="149864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Quick Comparison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83099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Windows VS. Linux</a:t>
            </a:r>
          </a:p>
        </p:txBody>
      </p:sp>
      <p:pic>
        <p:nvPicPr>
          <p:cNvPr id="8194" name="Picture 2" descr="windows vs linux">
            <a:extLst>
              <a:ext uri="{FF2B5EF4-FFF2-40B4-BE49-F238E27FC236}">
                <a16:creationId xmlns:a16="http://schemas.microsoft.com/office/drawing/2014/main" id="{95A9FC32-B26A-DDA8-EA9F-D849EEF0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5" y="2412873"/>
            <a:ext cx="5445120" cy="408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685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Linux Commands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374A2-D6DE-A0E9-E5BB-49CEC4A37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45" y="2765326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34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3693319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The Terminal is a text-based interface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where all commands in Linux are run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Usage: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File Management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Process Management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Text Manipulation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Package Management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Networking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Run: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Let’s Open a terminal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Right click -&gt; new terminal window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Terminal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Linux Commands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01185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646331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Get current working directory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Always returns the “Absolute Path”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 err="1">
                <a:solidFill>
                  <a:srgbClr val="E97132"/>
                </a:solidFill>
                <a:uFillTx/>
                <a:latin typeface="Aptos"/>
              </a:rPr>
              <a:t>pwd</a:t>
            </a: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 command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Linux Commands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21465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015663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rgbClr val="000000"/>
                </a:solidFill>
                <a:latin typeface="Aptos" panose="020B0004020202020204" pitchFamily="34" charset="0"/>
              </a:rPr>
              <a:t>Introduction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rgbClr val="000000"/>
                </a:solidFill>
                <a:latin typeface="Aptos" panose="020B0004020202020204" pitchFamily="34" charset="0"/>
              </a:rPr>
              <a:t>Windows VS. Linux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Linux Commands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2" name="TextBox 10">
            <a:extLst>
              <a:ext uri="{FF2B5EF4-FFF2-40B4-BE49-F238E27FC236}">
                <a16:creationId xmlns:a16="http://schemas.microsoft.com/office/drawing/2014/main" id="{A74FBB53-0533-0E92-CC67-5687ADF9865F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Content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200329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Used for listing files and directories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Usage: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‘ls’ – list the files in current directory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‘ls file/folder name’ – list the files / folders per the given input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ls command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Linux Commands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54967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2031325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-r : reverse the order of listing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-l : use long listing format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-t : sort by modification time, newest first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-a : do not ignore entries starting with 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-d : list directories themselves, not their contents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Combining options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ls command options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Linux Commands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662166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200329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Creates a new directory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Usage: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mkdir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 [options] </a:t>
            </a: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directory_name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Create multiple directories at once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 err="1">
                <a:solidFill>
                  <a:srgbClr val="E97132"/>
                </a:solidFill>
                <a:uFillTx/>
                <a:latin typeface="Aptos"/>
              </a:rPr>
              <a:t>mkdir</a:t>
            </a: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 command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Linux Commands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716193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2031325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Removes a directory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What happens in case the directory exists?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What if it exist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s and has some files and folders?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What if it doesn’t exist?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Removing multiple directories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Using relative / absolute path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 err="1">
                <a:solidFill>
                  <a:srgbClr val="E97132"/>
                </a:solidFill>
                <a:uFillTx/>
                <a:latin typeface="Aptos"/>
              </a:rPr>
              <a:t>rmdir</a:t>
            </a: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 command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Linux Commands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204157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754326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cd = Change Directory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Changes the current directory to the given one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Relative path / Absolute path</a:t>
            </a:r>
            <a:endParaRPr lang="en-US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The ‘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..’ directory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The ‘/’ directory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The ‘~’ directory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cd command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Linux Commands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101387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754326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Display a line of text to the terminal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Usage: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echo [options] [string]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Example: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echo Hello, World!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echo -e "Line 1\</a:t>
            </a: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nLine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 2"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echo command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Linux Commands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898849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2308324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/>
              <a:t>redirection is a technique used to change the default input and output sources for commands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Example: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e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cho “Hello MST World!” &gt; “mst.txt”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types of redirection: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&gt;	Overwrite Redirection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&gt;&gt;	Append Redirection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2&gt;&amp;1	Redirects the standard error to the standard output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Redirection &gt;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Linux Commands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034732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477328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Creates a new empty file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Usage: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touch [options] </a:t>
            </a: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file_name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Creating multiple files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What happens if  the file exists?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touch command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Linux Commands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220264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3416320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concatenates and displays the contents of files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Usage: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cat [options] [file...]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Concatenate Multiple files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Example: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redirect output to new file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	cat file1.txt file2.txt &gt; combined.txt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Create a New File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	</a:t>
            </a:r>
            <a:r>
              <a:rPr 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cat &gt; newfile.txt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Display line numbers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	cat –n file.txt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cat command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Linux Commands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793877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477328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Shows the content of a file 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and waits for the user’s input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/ - search forward inside the file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? - search backward inside the file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q - exits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less command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Linux Commands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73284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923330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Linux is an open source operating system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Different distributions (or known as distros)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Most common one is Ubuntu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Introduction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What is Linux?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415284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200329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Search for some data inside files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grep “Hello” mst.txt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grep –l “Hello” *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here * means all files, since it is used as a wildcard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grep command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Linux Commands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036049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923330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Used to redirect the output of the current command to the next command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Example: cat mst.txt | grep “Hello”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Pipelining |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Linux Commands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892560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646331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Can be used in order to run multiple commands in one line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Example: cat mst1.txt; cat mst2.txt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The ‘;’ separator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Linux Commands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869326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646331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Used to copy files / directories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cp mst.txt folder/mst2.txt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cp command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Linux Commands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490695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646331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removes files / directories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rm mst.txt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rm command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Linux Commands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062524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754326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i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 – insert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dd – delete current row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:q! – quit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latin typeface="Aptos" panose="020B0004020202020204" pitchFamily="34" charset="0"/>
              </a:rPr>
              <a:t>wq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! – write then quit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/ - searches forward in the file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? – searches backward in the file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vi text editor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Linux Commands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56966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443E95-45E2-BAD9-BA32-70DB9BC562A9}"/>
              </a:ext>
            </a:extLst>
          </p:cNvPr>
          <p:cNvSpPr txBox="1"/>
          <p:nvPr/>
        </p:nvSpPr>
        <p:spPr>
          <a:xfrm>
            <a:off x="5488572" y="3321727"/>
            <a:ext cx="2830676" cy="677104"/>
          </a:xfrm>
          <a:prstGeom prst="rect">
            <a:avLst/>
          </a:prstGeom>
          <a:noFill/>
          <a:ln w="2857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800" b="1" i="0" u="none" strike="noStrike" kern="1200" cap="none" spc="0" baseline="0" dirty="0">
                <a:solidFill>
                  <a:srgbClr val="C00000"/>
                </a:solidFill>
                <a:highlight>
                  <a:srgbClr val="FFFFFF"/>
                </a:highlight>
                <a:uFillTx/>
              </a:rPr>
              <a:t>Thank You !!</a:t>
            </a:r>
            <a:endParaRPr lang="en-US" sz="3800" b="0" i="0" u="none" strike="noStrike" kern="1200" cap="none" spc="0" baseline="0" dirty="0">
              <a:solidFill>
                <a:srgbClr val="C00000"/>
              </a:solidFill>
              <a:highlight>
                <a:srgbClr val="FFFFFF"/>
              </a:highlight>
              <a:uFillTx/>
            </a:endParaRPr>
          </a:p>
        </p:txBody>
      </p:sp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E686D22F-8822-4254-112B-5F624821B35B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3" name="Straight Connector 12">
            <a:extLst>
              <a:ext uri="{FF2B5EF4-FFF2-40B4-BE49-F238E27FC236}">
                <a16:creationId xmlns:a16="http://schemas.microsoft.com/office/drawing/2014/main" id="{269B3DDA-4BF8-EB20-6863-70144521ADFF}"/>
              </a:ext>
            </a:extLst>
          </p:cNvPr>
          <p:cNvCxnSpPr/>
          <p:nvPr/>
        </p:nvCxnSpPr>
        <p:spPr>
          <a:xfrm>
            <a:off x="4187485" y="5066763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200329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Servers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Development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Embedded Systems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Desktop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Introduction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Usage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9881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2585323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software that manages computer hardware and software resources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Ensures running programs don’t interfere with each other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Process Management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Memory Management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File </a:t>
            </a:r>
            <a:r>
              <a:rPr 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System Management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Device Management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Security and Access Control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latin typeface="Aptos" panose="020B0004020202020204" pitchFamily="34" charset="0"/>
              </a:rPr>
              <a:t>User Interface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CF23D5-AD6B-B6F8-516C-D55BA6605A20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Introduction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What is an OS?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69213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A2EAA83-E920-0563-B1C6-1030F7A8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361" y="2694844"/>
            <a:ext cx="6585125" cy="3245879"/>
          </a:xfrm>
          <a:prstGeom prst="rect">
            <a:avLst/>
          </a:prstGeom>
        </p:spPr>
      </p:pic>
      <p:sp>
        <p:nvSpPr>
          <p:cNvPr id="3" name="TextBox 10">
            <a:extLst>
              <a:ext uri="{FF2B5EF4-FFF2-40B4-BE49-F238E27FC236}">
                <a16:creationId xmlns:a16="http://schemas.microsoft.com/office/drawing/2014/main" id="{7481957A-FAB0-8694-1925-4498A0A8720D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Features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119BA9-EC42-B8BC-468B-63F6714BC212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Introduction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94312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754326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Named after Linus Torvalds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Combo of </a:t>
            </a:r>
            <a:r>
              <a:rPr lang="en-US" b="1" dirty="0">
                <a:solidFill>
                  <a:srgbClr val="000000"/>
                </a:solidFill>
                <a:latin typeface="Aptos" panose="020B0004020202020204" pitchFamily="34" charset="0"/>
              </a:rPr>
              <a:t>Linu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s + Uni</a:t>
            </a:r>
            <a:r>
              <a:rPr lang="en-US" b="1" dirty="0">
                <a:solidFill>
                  <a:srgbClr val="000000"/>
                </a:solidFill>
                <a:latin typeface="Aptos" panose="020B0004020202020204" pitchFamily="34" charset="0"/>
              </a:rPr>
              <a:t>x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Developed it in 1991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Initially was named: </a:t>
            </a:r>
            <a:r>
              <a:rPr lang="en-US" dirty="0" err="1">
                <a:solidFill>
                  <a:srgbClr val="000000"/>
                </a:solidFill>
                <a:latin typeface="Aptos" panose="020B0004020202020204" pitchFamily="34" charset="0"/>
              </a:rPr>
              <a:t>Freax</a:t>
            </a:r>
            <a:endParaRPr lang="en-US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Combo of: </a:t>
            </a:r>
            <a:r>
              <a:rPr lang="en-US" b="1" dirty="0">
                <a:solidFill>
                  <a:srgbClr val="000000"/>
                </a:solidFill>
                <a:latin typeface="Aptos" panose="020B0004020202020204" pitchFamily="34" charset="0"/>
              </a:rPr>
              <a:t>Fre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e, </a:t>
            </a:r>
            <a:r>
              <a:rPr lang="en-US" b="1" dirty="0">
                <a:solidFill>
                  <a:srgbClr val="000000"/>
                </a:solidFill>
                <a:latin typeface="Aptos" panose="020B0004020202020204" pitchFamily="34" charset="0"/>
              </a:rPr>
              <a:t>Frea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k, Uni</a:t>
            </a:r>
            <a:r>
              <a:rPr lang="en-US" b="1" dirty="0">
                <a:solidFill>
                  <a:srgbClr val="000000"/>
                </a:solidFill>
                <a:latin typeface="Aptos" panose="020B0004020202020204" pitchFamily="34" charset="0"/>
              </a:rPr>
              <a:t>x</a:t>
            </a:r>
            <a:endParaRPr lang="en-US" b="1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 panose="020B0004020202020204" pitchFamily="34" charset="0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Naming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Introduction</a:t>
            </a:r>
            <a:endParaRPr lang="-" sz="2400" dirty="0">
              <a:solidFill>
                <a:srgbClr val="000000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57808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83099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Windows VS. Linux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D6EF2C-9601-9BED-050F-A46C78615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236" y="2412901"/>
            <a:ext cx="61912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A4A41D6-6183-D0F4-32E0-45DDC8D25496}"/>
              </a:ext>
            </a:extLst>
          </p:cNvPr>
          <p:cNvSpPr txBox="1"/>
          <p:nvPr/>
        </p:nvSpPr>
        <p:spPr>
          <a:xfrm>
            <a:off x="4396145" y="2486673"/>
            <a:ext cx="6512182" cy="1754326"/>
          </a:xfrm>
          <a:prstGeom prst="rect">
            <a:avLst/>
          </a:prstGeom>
          <a:noFill/>
          <a:ln w="9528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Linux and Windows.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Each has its own set of unique features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advantages and disadvantages.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While it is difficult to say which one is the better choice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" panose="020B0004020202020204" pitchFamily="34" charset="0"/>
              </a:rPr>
              <a:t>it is not as difficult to answer which is the better choice given your needs.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87966F-3187-2188-8D38-586F93A73735}"/>
              </a:ext>
            </a:extLst>
          </p:cNvPr>
          <p:cNvCxnSpPr/>
          <p:nvPr/>
        </p:nvCxnSpPr>
        <p:spPr>
          <a:xfrm>
            <a:off x="4046405" y="225139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5F2A92C-2127-049E-C0C1-040F22F9B6C9}"/>
              </a:ext>
            </a:extLst>
          </p:cNvPr>
          <p:cNvCxnSpPr/>
          <p:nvPr/>
        </p:nvCxnSpPr>
        <p:spPr>
          <a:xfrm>
            <a:off x="4396145" y="670825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" name="TextBox 10">
            <a:extLst>
              <a:ext uri="{FF2B5EF4-FFF2-40B4-BE49-F238E27FC236}">
                <a16:creationId xmlns:a16="http://schemas.microsoft.com/office/drawing/2014/main" id="{CD7139FF-F8B5-E333-DAEF-0DDADE88F309}"/>
              </a:ext>
            </a:extLst>
          </p:cNvPr>
          <p:cNvSpPr txBox="1"/>
          <p:nvPr/>
        </p:nvSpPr>
        <p:spPr>
          <a:xfrm>
            <a:off x="3994498" y="1859161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Which is better?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A0671-C2BC-68AD-E956-8716BEE909F6}"/>
              </a:ext>
            </a:extLst>
          </p:cNvPr>
          <p:cNvSpPr/>
          <p:nvPr/>
        </p:nvSpPr>
        <p:spPr>
          <a:xfrm>
            <a:off x="1244184" y="3429000"/>
            <a:ext cx="2431703" cy="83099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Aptos Display"/>
              </a:rPr>
              <a:t>Windows VS. Linux</a:t>
            </a:r>
          </a:p>
        </p:txBody>
      </p:sp>
    </p:spTree>
    <p:extLst>
      <p:ext uri="{BB962C8B-B14F-4D97-AF65-F5344CB8AC3E}">
        <p14:creationId xmlns:p14="http://schemas.microsoft.com/office/powerpoint/2010/main" val="29633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974</Words>
  <Application>Microsoft Office PowerPoint</Application>
  <PresentationFormat>Widescreen</PresentationFormat>
  <Paragraphs>259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Calibri Light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</dc:title>
  <dc:creator>Dawod Kabha</dc:creator>
  <cp:lastModifiedBy>Dawod Kabha</cp:lastModifiedBy>
  <cp:revision>259</cp:revision>
  <dcterms:created xsi:type="dcterms:W3CDTF">2023-12-24T19:10:34Z</dcterms:created>
  <dcterms:modified xsi:type="dcterms:W3CDTF">2024-08-08T14:09:38Z</dcterms:modified>
</cp:coreProperties>
</file>