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432" r:id="rId2"/>
    <p:sldId id="448" r:id="rId3"/>
    <p:sldId id="450" r:id="rId4"/>
    <p:sldId id="473" r:id="rId5"/>
    <p:sldId id="474" r:id="rId6"/>
    <p:sldId id="475" r:id="rId7"/>
    <p:sldId id="454" r:id="rId8"/>
    <p:sldId id="453" r:id="rId9"/>
    <p:sldId id="452" r:id="rId10"/>
    <p:sldId id="457" r:id="rId11"/>
    <p:sldId id="459" r:id="rId12"/>
    <p:sldId id="458" r:id="rId13"/>
    <p:sldId id="460" r:id="rId14"/>
    <p:sldId id="461" r:id="rId15"/>
    <p:sldId id="469" r:id="rId16"/>
    <p:sldId id="478" r:id="rId17"/>
    <p:sldId id="480" r:id="rId18"/>
    <p:sldId id="479" r:id="rId19"/>
    <p:sldId id="468" r:id="rId20"/>
    <p:sldId id="481" r:id="rId21"/>
    <p:sldId id="462" r:id="rId22"/>
    <p:sldId id="464" r:id="rId23"/>
    <p:sldId id="433" r:id="rId24"/>
    <p:sldId id="465" r:id="rId25"/>
    <p:sldId id="466" r:id="rId26"/>
    <p:sldId id="467" r:id="rId27"/>
    <p:sldId id="436" r:id="rId28"/>
    <p:sldId id="482" r:id="rId29"/>
    <p:sldId id="485" r:id="rId30"/>
    <p:sldId id="490" r:id="rId31"/>
    <p:sldId id="486" r:id="rId32"/>
    <p:sldId id="488" r:id="rId33"/>
    <p:sldId id="443" r:id="rId34"/>
    <p:sldId id="489" r:id="rId35"/>
    <p:sldId id="494" r:id="rId36"/>
    <p:sldId id="495" r:id="rId37"/>
    <p:sldId id="496" r:id="rId38"/>
    <p:sldId id="470" r:id="rId39"/>
    <p:sldId id="483" r:id="rId40"/>
    <p:sldId id="471" r:id="rId41"/>
    <p:sldId id="472" r:id="rId42"/>
    <p:sldId id="484" r:id="rId43"/>
    <p:sldId id="491" r:id="rId44"/>
    <p:sldId id="492" r:id="rId45"/>
    <p:sldId id="493" r:id="rId46"/>
    <p:sldId id="501" r:id="rId47"/>
    <p:sldId id="502" r:id="rId48"/>
    <p:sldId id="503" r:id="rId49"/>
    <p:sldId id="445" r:id="rId50"/>
    <p:sldId id="504" r:id="rId51"/>
    <p:sldId id="446" r:id="rId52"/>
    <p:sldId id="497" r:id="rId53"/>
    <p:sldId id="499" r:id="rId54"/>
    <p:sldId id="500" r:id="rId55"/>
    <p:sldId id="498" r:id="rId5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32BCB-CBE6-4711-8F78-E82C1F1BAEB8}" type="datetimeFigureOut">
              <a:rPr lang="LID4096" smtClean="0"/>
              <a:t>07/15/2024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007B-7B9D-4455-8A24-53EE5CBE86B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4408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3007B-7B9D-4455-8A24-53EE5CBE86B1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1037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3007B-7B9D-4455-8A24-53EE5CBE86B1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7018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3007B-7B9D-4455-8A24-53EE5CBE86B1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4874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3007B-7B9D-4455-8A24-53EE5CBE86B1}" type="slidenum">
              <a:rPr lang="LID4096" smtClean="0"/>
              <a:t>36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0209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3007B-7B9D-4455-8A24-53EE5CBE86B1}" type="slidenum">
              <a:rPr lang="LID4096" smtClean="0"/>
              <a:t>37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4133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3007B-7B9D-4455-8A24-53EE5CBE86B1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6993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3007B-7B9D-4455-8A24-53EE5CBE86B1}" type="slidenum">
              <a:rPr lang="LID4096" smtClean="0"/>
              <a:t>39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9053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3007B-7B9D-4455-8A24-53EE5CBE86B1}" type="slidenum">
              <a:rPr lang="LID4096" smtClean="0"/>
              <a:t>40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0870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3007B-7B9D-4455-8A24-53EE5CBE86B1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4543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3007B-7B9D-4455-8A24-53EE5CBE86B1}" type="slidenum">
              <a:rPr lang="LID4096" smtClean="0"/>
              <a:t>42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0854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3007B-7B9D-4455-8A24-53EE5CBE86B1}" type="slidenum">
              <a:rPr lang="LID4096" smtClean="0"/>
              <a:t>43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735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3007B-7B9D-4455-8A24-53EE5CBE86B1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009096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3007B-7B9D-4455-8A24-53EE5CBE86B1}" type="slidenum">
              <a:rPr lang="LID4096" smtClean="0"/>
              <a:t>44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2163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3007B-7B9D-4455-8A24-53EE5CBE86B1}" type="slidenum">
              <a:rPr lang="LID4096" smtClean="0"/>
              <a:t>45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6925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3007B-7B9D-4455-8A24-53EE5CBE86B1}" type="slidenum">
              <a:rPr lang="LID4096" smtClean="0"/>
              <a:t>46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087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3007B-7B9D-4455-8A24-53EE5CBE86B1}" type="slidenum">
              <a:rPr lang="LID4096" smtClean="0"/>
              <a:t>47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3931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3007B-7B9D-4455-8A24-53EE5CBE86B1}" type="slidenum">
              <a:rPr lang="LID4096" smtClean="0"/>
              <a:t>48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4830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3007B-7B9D-4455-8A24-53EE5CBE86B1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8738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3007B-7B9D-4455-8A24-53EE5CBE86B1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495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3007B-7B9D-4455-8A24-53EE5CBE86B1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1696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3007B-7B9D-4455-8A24-53EE5CBE86B1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2013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3007B-7B9D-4455-8A24-53EE5CBE86B1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6467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3007B-7B9D-4455-8A24-53EE5CBE86B1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5779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3007B-7B9D-4455-8A24-53EE5CBE86B1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778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FC32-FEFA-B4E5-6626-8A3CCE81933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5FCFF-7DFC-3701-FB97-56241AD625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4AB67-A0CB-DD6A-B3A1-CC441B4B82C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6AEA9F-942E-4FA6-BA3F-CE14BFC6D82F}" type="datetime1">
              <a:rPr lang="-"/>
              <a:pPr lvl="0"/>
              <a:t>07/15/2024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A178A-8D64-3A09-6463-481C053BC5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EBB51-A3FC-9A97-5D0E-D03F958604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B9812D-F9F6-463D-AFA6-16EFBEE238CB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17319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10BE-54B7-CA73-A70D-51CB98C1D3C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260A1-9AC8-60C3-4B49-FBA51B02DC9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4DF5A-1A02-0678-6868-A1379BBF40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FBB665-CFDF-4046-8449-A287146C0D5F}" type="datetime1">
              <a:rPr lang="-"/>
              <a:pPr lvl="0"/>
              <a:t>07/15/2024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7F8A8-8045-610B-D6A6-585AAF353C2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C0C9D-57C0-ED89-3B5A-85D36EB579B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59B902-D5B2-46BB-B2AB-BAD0BE80A9E1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51063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BCD9B-12EE-5443-1A6B-CD5CC60C744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64211-81C0-E3C8-8FEB-7F0923F7AD4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1B312-1EC6-6CC0-8F65-8E37A652F4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2BBA1F-85D3-4853-B404-BF184BD5E570}" type="datetime1">
              <a:rPr lang="-"/>
              <a:pPr lvl="0"/>
              <a:t>07/15/2024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A42B3-5AD6-CD2C-D349-1AD6B4FBDD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FF226-70BE-0CD1-80E7-85497E964C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54FFA1-38B4-4870-A674-E02F8619B1BC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4021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02CF-9C9F-734F-856D-806AB2E552F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54F8E-5B63-5326-AF12-E4040735184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3B2F8-9266-8666-9B82-750468DF3BB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135EC9-8650-448E-8141-8F806BA9B987}" type="datetime1">
              <a:rPr lang="-"/>
              <a:pPr lvl="0"/>
              <a:t>07/15/2024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89F90-D1E9-FBE7-CFF2-1F69CD9335B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F498C-929F-6691-D3F1-6F44C42A6A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199FFA-7E2E-43EC-AF70-D5310DB899F6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89783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B349-0887-C8A7-F515-0CB1F7DD48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8E3DD-E679-DBEB-F946-1D20850198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20D60-E38C-7246-CA65-32C4BDBC7F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F0C8E3-58D1-480F-82E0-A44B0F923C78}" type="datetime1">
              <a:rPr lang="-"/>
              <a:pPr lvl="0"/>
              <a:t>07/15/2024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BEF07-13F0-118B-83B7-EBC0591DE4E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14743-6657-1BFB-42E0-FD3BF6A3CEA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C0A189-F1EB-4D6E-A42F-056D83D794AD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83453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1E8A-D699-3A3D-F136-3CC1C4B445B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B15A3-1F30-1D3D-D17E-45D75977E5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EE1E4-2F7F-83EA-1984-71E774F89D7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8E3A6-BCBA-A137-605C-7D4CBA0E453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94B015-60F8-4656-B8CD-9310E150B97B}" type="datetime1">
              <a:rPr lang="-"/>
              <a:pPr lvl="0"/>
              <a:t>07/15/2024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3382D-51AB-D723-181A-4FCDEAFF70D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1D5D8-9E98-F160-167E-A2D6DFC563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BB5C2C-2C6E-433A-B304-0738C98F5D8A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9895851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A3D7-F756-5907-ADD7-205E1FE4DC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FD911-D9FC-7D1C-9856-BB3473FA5B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21F4C-C4A0-0908-5EF5-F55E438254D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9C8B3-0391-9BB5-B3B9-D2A58DDB19C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E5068-199F-D7EC-2979-2AAE18C57A2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63FCDF-42C5-AE2E-0F2B-AA59466AC96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A22A8F-5F14-4CB9-A73D-128FD0A81E79}" type="datetime1">
              <a:rPr lang="-"/>
              <a:pPr lvl="0"/>
              <a:t>07/15/2024</a:t>
            </a:fld>
            <a:endParaRPr lang="-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72528-AEA2-CE2D-2758-2207807732B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A0327-3F88-021D-C744-BEA7C6BCAE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045270-0D30-4C04-A79B-0DF9B2032E48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34233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07CE-66C0-59F2-F14F-A8BAD580CBC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8D1A8-D7EB-D5C6-2B11-31D778925D7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B8D726-1AFC-41BB-929C-BAF80D697E09}" type="datetime1">
              <a:rPr lang="-"/>
              <a:pPr lvl="0"/>
              <a:t>07/15/2024</a:t>
            </a:fld>
            <a:endParaRPr lang="-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B950D-0C69-BE94-936A-A03236BDA10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A27C0-951A-CB8D-B97B-C8AD9879BC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D86406-EE78-4721-AC73-5EFE916A0454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7778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86643-ABA4-64BB-F011-0E47638E26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F3FB5D-EBF8-44F9-92D1-6CCE04CDAACF}" type="datetime1">
              <a:rPr lang="-"/>
              <a:pPr lvl="0"/>
              <a:t>07/15/2024</a:t>
            </a:fld>
            <a:endParaRPr lang="-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F409E-E425-EB20-83BE-CFA3AC5CEA4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1EFB6-9C3B-EAEC-842A-69B806E2CA8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D7A1E8-A2E3-4CC2-B714-8DEAAF37DA48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415371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FF29-3C7A-459F-489C-D8D97CC2D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FCDD3-3D0E-4E56-99E2-06F2A0137D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7BB9A-4A01-7573-FB0C-801C4516E6D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0DD45-66CB-B78C-1080-6FA42C82E8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97BEEB-AE83-4D7E-97B7-57F39BF9F426}" type="datetime1">
              <a:rPr lang="-"/>
              <a:pPr lvl="0"/>
              <a:t>07/15/2024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8A0A0-B079-2ED9-21BB-BF5380C6930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E1666-6ED2-2881-0632-52AFB5272A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5E6F47-DF49-4BA1-B5ED-AF53918F053F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81287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1E3D-F89B-9B27-A291-1F373893CA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A1612-2833-888E-4BF6-79F6FD3AEDC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-" sz="3200"/>
            </a:lvl1pPr>
          </a:lstStyle>
          <a:p>
            <a:pPr lvl="0"/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97398-2C59-A36B-B7C5-080B242CA8D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4916E-0326-FBC1-16A3-7D1563B7C02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E3840D-ED96-482B-855A-F45D99DFBD57}" type="datetime1">
              <a:rPr lang="-"/>
              <a:pPr lvl="0"/>
              <a:t>07/15/2024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ADE01-FEDD-58DD-61D5-1F1540D5CED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7D0FE-48AB-76AF-96A6-CA33B6B9572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FEA512-7E10-406C-832D-829420D91903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66421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93D2F-7C84-7E42-0377-FC568BCAC6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5A0A5-D7E4-75D2-E300-F4B309094A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66D61-EC3F-F61D-6FDD-C0CA0FED498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B93D8E2-A94A-4AAF-B05B-7854C41ABAFC}" type="datetime1">
              <a:rPr lang="-"/>
              <a:pPr lvl="0"/>
              <a:t>07/15/2024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A5FC1-6FB7-E2DA-DE84-01849BC49D6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A8DAA-297E-54D6-0F53-90D1C06E8E8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01246B0-0E77-4D12-83DE-B53EFE771871}" type="slidenum">
              <a:t>‹#›</a:t>
            </a:fld>
            <a:endParaRPr lang="-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173045" y="6301153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7BEE072-6EAD-5655-59C5-604C9B1D53B3}"/>
              </a:ext>
            </a:extLst>
          </p:cNvPr>
          <p:cNvSpPr/>
          <p:nvPr/>
        </p:nvSpPr>
        <p:spPr>
          <a:xfrm>
            <a:off x="1406776" y="3136611"/>
            <a:ext cx="1837358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Install GIT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4" y="1861118"/>
            <a:ext cx="18241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Content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2CA22B-0716-1996-E7E8-914AFDCABD9B}"/>
              </a:ext>
            </a:extLst>
          </p:cNvPr>
          <p:cNvSpPr txBox="1"/>
          <p:nvPr/>
        </p:nvSpPr>
        <p:spPr>
          <a:xfrm>
            <a:off x="4470985" y="2419142"/>
            <a:ext cx="385722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Repositories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Branches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Conflicts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 Ignore , stash , </a:t>
            </a:r>
          </a:p>
          <a:p>
            <a:endParaRPr lang="en-US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Issues &amp; PRs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Integrate Git with Eclipse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007449" y="6542530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7BEE072-6EAD-5655-59C5-604C9B1D53B3}"/>
              </a:ext>
            </a:extLst>
          </p:cNvPr>
          <p:cNvSpPr/>
          <p:nvPr/>
        </p:nvSpPr>
        <p:spPr>
          <a:xfrm>
            <a:off x="1406776" y="3136611"/>
            <a:ext cx="224285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Repositories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3" y="1861118"/>
            <a:ext cx="44238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Centralized Version Control System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F5F33A-14FD-372A-8B3E-1F8E48E2E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749" y="2481489"/>
            <a:ext cx="66389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02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047763" y="6677000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7BEE072-6EAD-5655-59C5-604C9B1D53B3}"/>
              </a:ext>
            </a:extLst>
          </p:cNvPr>
          <p:cNvSpPr/>
          <p:nvPr/>
        </p:nvSpPr>
        <p:spPr>
          <a:xfrm>
            <a:off x="1406776" y="3136611"/>
            <a:ext cx="224285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Repositories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3" y="1861118"/>
            <a:ext cx="44238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Centralized Version Control System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F9B608-A330-AF50-7857-0B45950B0772}"/>
              </a:ext>
            </a:extLst>
          </p:cNvPr>
          <p:cNvSpPr txBox="1"/>
          <p:nvPr/>
        </p:nvSpPr>
        <p:spPr>
          <a:xfrm>
            <a:off x="4101327" y="2368129"/>
            <a:ext cx="766910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and Client Model: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is the master repository containing all versions of the code.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 can access, pull, and push files to/from the server.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Workflow: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 the latest code from the central repository.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changes locally.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Commit or merge changes back into the main repository.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easy collaboration with multiple developers.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Centralized location for all code versions.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Disadvantages: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Single point of failure: versioning and collaboration halt.</a:t>
            </a:r>
          </a:p>
        </p:txBody>
      </p:sp>
    </p:spTree>
    <p:extLst>
      <p:ext uri="{BB962C8B-B14F-4D97-AF65-F5344CB8AC3E}">
        <p14:creationId xmlns:p14="http://schemas.microsoft.com/office/powerpoint/2010/main" val="174337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007449" y="6542530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7BEE072-6EAD-5655-59C5-604C9B1D53B3}"/>
              </a:ext>
            </a:extLst>
          </p:cNvPr>
          <p:cNvSpPr/>
          <p:nvPr/>
        </p:nvSpPr>
        <p:spPr>
          <a:xfrm>
            <a:off x="1406776" y="3136611"/>
            <a:ext cx="224285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Repositories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2" y="1861118"/>
            <a:ext cx="48721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Distributed Version Control System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C1474E-F0A2-8F28-6132-36D6F9290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779" y="2599782"/>
            <a:ext cx="67341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7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055926" y="6766648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7BEE072-6EAD-5655-59C5-604C9B1D53B3}"/>
              </a:ext>
            </a:extLst>
          </p:cNvPr>
          <p:cNvSpPr/>
          <p:nvPr/>
        </p:nvSpPr>
        <p:spPr>
          <a:xfrm>
            <a:off x="1406776" y="3136611"/>
            <a:ext cx="224285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Repositories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2" y="1861118"/>
            <a:ext cx="48721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Distributed Version Control System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E294B1-9B7F-6C50-759D-61005F69714F}"/>
              </a:ext>
            </a:extLst>
          </p:cNvPr>
          <p:cNvSpPr txBox="1"/>
          <p:nvPr/>
        </p:nvSpPr>
        <p:spPr>
          <a:xfrm>
            <a:off x="4101327" y="2292005"/>
            <a:ext cx="767829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/>
              <a:t>Server-Client Model: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developer has their own local repository.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Full repository history and branches are mirrored locally.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Basic Workflow: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Developers clone the entire repository.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locally, commit changes to local repository.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 changes to share with others, pull to update local repo.</a:t>
            </a:r>
          </a:p>
          <a:p>
            <a:endParaRPr lang="en-US" b="1" dirty="0"/>
          </a:p>
          <a:p>
            <a:r>
              <a:rPr lang="en-US" b="1" dirty="0"/>
              <a:t>Advantages: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local repo serves as a backup.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Easier branching, merging, and parallel development.</a:t>
            </a:r>
          </a:p>
          <a:p>
            <a:endParaRPr lang="en-US" b="1" dirty="0"/>
          </a:p>
          <a:p>
            <a:r>
              <a:rPr lang="en-US" b="1" dirty="0"/>
              <a:t>Disadvantages: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Managing distributed repos can be more complex.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 for conflicts when syncing changes.</a:t>
            </a:r>
          </a:p>
        </p:txBody>
      </p:sp>
    </p:spTree>
    <p:extLst>
      <p:ext uri="{BB962C8B-B14F-4D97-AF65-F5344CB8AC3E}">
        <p14:creationId xmlns:p14="http://schemas.microsoft.com/office/powerpoint/2010/main" val="2971813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208904" y="5439871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7BEE072-6EAD-5655-59C5-604C9B1D53B3}"/>
              </a:ext>
            </a:extLst>
          </p:cNvPr>
          <p:cNvSpPr/>
          <p:nvPr/>
        </p:nvSpPr>
        <p:spPr>
          <a:xfrm>
            <a:off x="1406776" y="3136611"/>
            <a:ext cx="224285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Repositories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2" y="1861118"/>
            <a:ext cx="48721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Version Control lifecycle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51DD9F-1121-0A9E-5786-BD40A5374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468" y="2893378"/>
            <a:ext cx="7527996" cy="200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20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1522238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253727" y="6766647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7BEE072-6EAD-5655-59C5-604C9B1D53B3}"/>
              </a:ext>
            </a:extLst>
          </p:cNvPr>
          <p:cNvSpPr/>
          <p:nvPr/>
        </p:nvSpPr>
        <p:spPr>
          <a:xfrm>
            <a:off x="1406776" y="3136611"/>
            <a:ext cx="224285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Repositories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101327" y="1177688"/>
            <a:ext cx="48721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The Working Directory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C1414-2A3F-1D4B-9887-407E4D7C7DB0}"/>
              </a:ext>
            </a:extLst>
          </p:cNvPr>
          <p:cNvSpPr txBox="1"/>
          <p:nvPr/>
        </p:nvSpPr>
        <p:spPr>
          <a:xfrm>
            <a:off x="4101327" y="1608575"/>
            <a:ext cx="754382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b="1" dirty="0"/>
              <a:t>Definition:</a:t>
            </a:r>
            <a:endParaRPr lang="en-US" altLang="LID4096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LID4096" altLang="LID4096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LID4096" dirty="0"/>
              <a:t>I</a:t>
            </a:r>
            <a:r>
              <a:rPr lang="LID4096" altLang="LID4096" dirty="0"/>
              <a:t>s the folder on your local machine where you work on files.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dirty="0"/>
              <a:t>It contains </a:t>
            </a:r>
            <a:r>
              <a:rPr lang="en-US" altLang="LID4096" dirty="0"/>
              <a:t>the </a:t>
            </a:r>
            <a:r>
              <a:rPr lang="en-US" altLang="LID4096" b="1" dirty="0"/>
              <a:t>Local Repository</a:t>
            </a:r>
            <a:endParaRPr lang="LID4096" altLang="LID4096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LID4096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LID4096" altLang="LID4096" b="1" dirty="0"/>
              <a:t>Purpose:</a:t>
            </a:r>
            <a:endParaRPr lang="en-US" altLang="LID4096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LID4096" altLang="LID4096" b="1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dirty="0"/>
              <a:t>Allows you to make changes, edit, add, or remove files before staging and committing them.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LID4096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b="1" dirty="0"/>
              <a:t>Commands:</a:t>
            </a:r>
            <a:endParaRPr lang="en-US" altLang="LID4096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LID4096" altLang="LID4096" b="1" dirty="0"/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LID4096" altLang="LID4096" dirty="0"/>
              <a:t>git </a:t>
            </a:r>
            <a:r>
              <a:rPr lang="LID4096" altLang="LID4096" dirty="0">
                <a:solidFill>
                  <a:schemeClr val="accent2"/>
                </a:solidFill>
              </a:rPr>
              <a:t>status</a:t>
            </a:r>
            <a:r>
              <a:rPr lang="LID4096" altLang="LID4096" dirty="0"/>
              <a:t>: Shows the </a:t>
            </a:r>
            <a:r>
              <a:rPr lang="en-US" altLang="LID4096" dirty="0"/>
              <a:t>status</a:t>
            </a:r>
            <a:r>
              <a:rPr lang="LID4096" altLang="LID4096" dirty="0"/>
              <a:t> of the working directory</a:t>
            </a:r>
            <a:r>
              <a:rPr lang="en-US" altLang="LID4096" dirty="0"/>
              <a:t>.</a:t>
            </a:r>
            <a:endParaRPr lang="LID4096" altLang="LID4096" dirty="0"/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LID4096" altLang="LID4096" dirty="0"/>
              <a:t>git </a:t>
            </a:r>
            <a:r>
              <a:rPr lang="LID4096" altLang="LID4096" dirty="0">
                <a:solidFill>
                  <a:schemeClr val="accent2"/>
                </a:solidFill>
              </a:rPr>
              <a:t>diff</a:t>
            </a:r>
            <a:r>
              <a:rPr lang="LID4096" altLang="LID4096" dirty="0"/>
              <a:t> </a:t>
            </a:r>
            <a:r>
              <a:rPr lang="en-US" altLang="LID4096" dirty="0"/>
              <a:t>: </a:t>
            </a:r>
            <a:r>
              <a:rPr lang="LID4096" altLang="LID4096" dirty="0"/>
              <a:t>Shows the state of the working directory and staging area.</a:t>
            </a:r>
            <a:endParaRPr lang="en-US" altLang="LID4096" dirty="0"/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LID4096" altLang="LID4096" dirty="0"/>
              <a:t>git </a:t>
            </a:r>
            <a:r>
              <a:rPr lang="LID4096" altLang="LID4096" dirty="0">
                <a:solidFill>
                  <a:schemeClr val="accent2"/>
                </a:solidFill>
              </a:rPr>
              <a:t>checkout -- &lt;file&gt;: </a:t>
            </a:r>
            <a:r>
              <a:rPr lang="LID4096" altLang="LID4096" dirty="0"/>
              <a:t>revert to last committed state).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LID4096" altLang="LID4096" dirty="0"/>
              <a:t>git </a:t>
            </a:r>
            <a:r>
              <a:rPr lang="LID4096" altLang="LID4096" dirty="0">
                <a:solidFill>
                  <a:schemeClr val="accent2"/>
                </a:solidFill>
              </a:rPr>
              <a:t>clean -f</a:t>
            </a:r>
            <a:r>
              <a:rPr lang="LID4096" altLang="LID4096" dirty="0"/>
              <a:t>: Remove untracked files from the working directory.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LID4096" dirty="0"/>
          </a:p>
        </p:txBody>
      </p:sp>
    </p:spTree>
    <p:extLst>
      <p:ext uri="{BB962C8B-B14F-4D97-AF65-F5344CB8AC3E}">
        <p14:creationId xmlns:p14="http://schemas.microsoft.com/office/powerpoint/2010/main" val="685824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253727" y="6677000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7BEE072-6EAD-5655-59C5-604C9B1D53B3}"/>
              </a:ext>
            </a:extLst>
          </p:cNvPr>
          <p:cNvSpPr/>
          <p:nvPr/>
        </p:nvSpPr>
        <p:spPr>
          <a:xfrm>
            <a:off x="1406776" y="3136611"/>
            <a:ext cx="224285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Repositories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2" y="1861118"/>
            <a:ext cx="48721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Staging Area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C1414-2A3F-1D4B-9887-407E4D7C7DB0}"/>
              </a:ext>
            </a:extLst>
          </p:cNvPr>
          <p:cNvSpPr txBox="1"/>
          <p:nvPr/>
        </p:nvSpPr>
        <p:spPr>
          <a:xfrm>
            <a:off x="4101327" y="2273319"/>
            <a:ext cx="721213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b="1" dirty="0"/>
              <a:t>Definition:</a:t>
            </a:r>
            <a:endParaRPr lang="en-US" altLang="LID4096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LID4096" altLang="LID4096" b="1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dirty="0"/>
              <a:t>A temporary area where changes are prepared before committing.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dirty="0"/>
              <a:t>Acts as an intermediate between the working directory and the local repository.</a:t>
            </a: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b="1" dirty="0"/>
              <a:t>Purpose:</a:t>
            </a:r>
            <a:endParaRPr lang="en-US" altLang="LID4096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LID4096" altLang="LID4096" b="1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dirty="0"/>
              <a:t>Allows selective inclusion of changes.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dirty="0"/>
              <a:t>Facilitates better commit management.</a:t>
            </a: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b="1" dirty="0"/>
              <a:t>Commands:</a:t>
            </a:r>
            <a:endParaRPr lang="en-US" altLang="LID4096" b="1" dirty="0"/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LID4096" altLang="LID4096" dirty="0"/>
              <a:t>git </a:t>
            </a:r>
            <a:r>
              <a:rPr lang="LID4096" altLang="LID4096" dirty="0">
                <a:solidFill>
                  <a:schemeClr val="accent2"/>
                </a:solidFill>
              </a:rPr>
              <a:t>status</a:t>
            </a:r>
            <a:r>
              <a:rPr lang="LID4096" altLang="LID4096" dirty="0"/>
              <a:t>: Shows the state of staging area. </a:t>
            </a:r>
            <a:endParaRPr lang="LID4096" altLang="LID4096" b="1" dirty="0"/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LID4096" altLang="LID4096" dirty="0"/>
              <a:t>git </a:t>
            </a:r>
            <a:r>
              <a:rPr lang="LID4096" altLang="LID4096" dirty="0">
                <a:solidFill>
                  <a:schemeClr val="accent2"/>
                </a:solidFill>
              </a:rPr>
              <a:t>add &lt;file&gt;: </a:t>
            </a:r>
            <a:r>
              <a:rPr lang="LID4096" altLang="LID4096" dirty="0"/>
              <a:t>Adds changes to the staging area.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LID4096" altLang="LID4096" dirty="0"/>
              <a:t>git </a:t>
            </a:r>
            <a:r>
              <a:rPr lang="LID4096" altLang="LID4096" dirty="0">
                <a:solidFill>
                  <a:schemeClr val="accent2"/>
                </a:solidFill>
              </a:rPr>
              <a:t>reset &lt;file&gt;</a:t>
            </a:r>
            <a:r>
              <a:rPr lang="LID4096" altLang="LID4096" dirty="0"/>
              <a:t>: Unstages the changes for a specific file.</a:t>
            </a:r>
            <a:endParaRPr lang="en-US" altLang="LID4096" dirty="0"/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LID4096" altLang="LID4096" dirty="0"/>
          </a:p>
        </p:txBody>
      </p:sp>
    </p:spTree>
    <p:extLst>
      <p:ext uri="{BB962C8B-B14F-4D97-AF65-F5344CB8AC3E}">
        <p14:creationId xmlns:p14="http://schemas.microsoft.com/office/powerpoint/2010/main" val="2282731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208903" y="6524600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7BEE072-6EAD-5655-59C5-604C9B1D53B3}"/>
              </a:ext>
            </a:extLst>
          </p:cNvPr>
          <p:cNvSpPr/>
          <p:nvPr/>
        </p:nvSpPr>
        <p:spPr>
          <a:xfrm>
            <a:off x="1406776" y="3136611"/>
            <a:ext cx="224285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Repositories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2" y="1861118"/>
            <a:ext cx="48721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Staging Area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948D04-1CCE-D278-3B2E-7CF2ED8E434B}"/>
              </a:ext>
            </a:extLst>
          </p:cNvPr>
          <p:cNvSpPr txBox="1"/>
          <p:nvPr/>
        </p:nvSpPr>
        <p:spPr>
          <a:xfrm>
            <a:off x="4047762" y="2292005"/>
            <a:ext cx="800569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b="1" dirty="0"/>
              <a:t>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dirty="0"/>
              <a:t>A repository on your local machine.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dirty="0"/>
              <a:t>Stores the complete history of commits.</a:t>
            </a:r>
            <a:endParaRPr lang="en-US" altLang="LID4096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LID4096" altLang="LID4096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b="1" dirty="0"/>
              <a:t>Purpose: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dirty="0"/>
              <a:t>Allows offline access to the project's history.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dirty="0"/>
              <a:t>Facilitates local branching and merging.</a:t>
            </a:r>
            <a:endParaRPr lang="en-US" altLang="LID4096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LID4096" altLang="LID4096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b="1" dirty="0"/>
              <a:t>Commands: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LID4096" altLang="LID4096" dirty="0"/>
              <a:t>git </a:t>
            </a:r>
            <a:r>
              <a:rPr lang="LID4096" altLang="LID4096" dirty="0">
                <a:solidFill>
                  <a:schemeClr val="accent2"/>
                </a:solidFill>
              </a:rPr>
              <a:t>commit -m "message": </a:t>
            </a:r>
            <a:r>
              <a:rPr lang="LID4096" altLang="LID4096" dirty="0"/>
              <a:t>Records changes to the local repository.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LID4096" altLang="LID4096" dirty="0"/>
              <a:t>git </a:t>
            </a:r>
            <a:r>
              <a:rPr lang="LID4096" altLang="LID4096" dirty="0">
                <a:solidFill>
                  <a:schemeClr val="accent2"/>
                </a:solidFill>
              </a:rPr>
              <a:t>log</a:t>
            </a:r>
            <a:r>
              <a:rPr lang="LID4096" altLang="LID4096" dirty="0"/>
              <a:t>: Shows the commit history.</a:t>
            </a:r>
            <a:endParaRPr lang="en-US" altLang="LID4096" dirty="0"/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LID4096" altLang="LID4096" dirty="0"/>
              <a:t>git </a:t>
            </a:r>
            <a:r>
              <a:rPr lang="LID4096" altLang="LID4096" dirty="0">
                <a:solidFill>
                  <a:schemeClr val="accent2"/>
                </a:solidFill>
              </a:rPr>
              <a:t>reset --soft &lt;commit&gt;: </a:t>
            </a:r>
            <a:r>
              <a:rPr lang="LID4096" altLang="LID4096" dirty="0"/>
              <a:t>Resets to a specific commit but keeps changes in the staging area.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LID4096" altLang="LID4096" dirty="0"/>
              <a:t>git </a:t>
            </a:r>
            <a:r>
              <a:rPr lang="LID4096" altLang="LID4096" dirty="0">
                <a:solidFill>
                  <a:schemeClr val="accent2"/>
                </a:solidFill>
              </a:rPr>
              <a:t>reset --hard &lt;commit&gt;: </a:t>
            </a:r>
            <a:r>
              <a:rPr lang="LID4096" altLang="LID4096" dirty="0"/>
              <a:t>Resets to a specific commit and discards all changes.</a:t>
            </a:r>
          </a:p>
        </p:txBody>
      </p:sp>
    </p:spTree>
    <p:extLst>
      <p:ext uri="{BB962C8B-B14F-4D97-AF65-F5344CB8AC3E}">
        <p14:creationId xmlns:p14="http://schemas.microsoft.com/office/powerpoint/2010/main" val="513895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253727" y="6677000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7BEE072-6EAD-5655-59C5-604C9B1D53B3}"/>
              </a:ext>
            </a:extLst>
          </p:cNvPr>
          <p:cNvSpPr/>
          <p:nvPr/>
        </p:nvSpPr>
        <p:spPr>
          <a:xfrm>
            <a:off x="1406776" y="3136611"/>
            <a:ext cx="224285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Repositories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2" y="1861118"/>
            <a:ext cx="48721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The Origin (Remote Repository)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07CC72-0D2F-7704-E0E0-C0F8D7DECC0A}"/>
              </a:ext>
            </a:extLst>
          </p:cNvPr>
          <p:cNvSpPr txBox="1"/>
          <p:nvPr/>
        </p:nvSpPr>
        <p:spPr>
          <a:xfrm>
            <a:off x="4101327" y="2292005"/>
            <a:ext cx="777690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b="1" dirty="0"/>
              <a:t>Definition</a:t>
            </a:r>
            <a:r>
              <a:rPr lang="LID4096" altLang="LID4096" dirty="0"/>
              <a:t>:</a:t>
            </a:r>
            <a:endParaRPr lang="en-US" altLang="LID4096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LID4096" altLang="LID4096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dirty="0"/>
              <a:t>A remote repository typically hosted on a server.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dirty="0"/>
              <a:t>Centralized repository for collaboration.</a:t>
            </a:r>
            <a:endParaRPr lang="en-US" altLang="LID4096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LID4096" altLang="LID4096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b="1" dirty="0"/>
              <a:t>Purpose</a:t>
            </a:r>
            <a:r>
              <a:rPr lang="LID4096" altLang="LID4096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dirty="0"/>
              <a:t>Facilitates sharing and collaboration.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dirty="0"/>
              <a:t>Acts as the primary source of truth for the project.</a:t>
            </a:r>
            <a:endParaRPr lang="en-US" altLang="LID4096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LID4096" altLang="LID4096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b="1" dirty="0"/>
              <a:t>Commands</a:t>
            </a:r>
            <a:r>
              <a:rPr lang="LID4096" altLang="LID4096" dirty="0"/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>
                <a:solidFill>
                  <a:schemeClr val="accent2"/>
                </a:solidFill>
              </a:rPr>
              <a:t>git remote add origin &lt;url&gt;: </a:t>
            </a:r>
            <a:r>
              <a:rPr lang="LID4096" altLang="LID4096" dirty="0"/>
              <a:t>Adds a remote repository.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>
                <a:solidFill>
                  <a:schemeClr val="accent2"/>
                </a:solidFill>
              </a:rPr>
              <a:t>git push origin &lt;branch&gt;: </a:t>
            </a:r>
            <a:r>
              <a:rPr lang="LID4096" altLang="LID4096" dirty="0"/>
              <a:t>Pushes local changes to the remote repository.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>
                <a:solidFill>
                  <a:schemeClr val="accent2"/>
                </a:solidFill>
              </a:rPr>
              <a:t>git pull origin &lt;branch&gt;: </a:t>
            </a:r>
            <a:r>
              <a:rPr lang="LID4096" altLang="LID4096" dirty="0"/>
              <a:t>Fetches and merges changes from the remote repository.</a:t>
            </a:r>
          </a:p>
        </p:txBody>
      </p:sp>
    </p:spTree>
    <p:extLst>
      <p:ext uri="{BB962C8B-B14F-4D97-AF65-F5344CB8AC3E}">
        <p14:creationId xmlns:p14="http://schemas.microsoft.com/office/powerpoint/2010/main" val="3720207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047762" y="6694930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7BEE072-6EAD-5655-59C5-604C9B1D53B3}"/>
              </a:ext>
            </a:extLst>
          </p:cNvPr>
          <p:cNvSpPr/>
          <p:nvPr/>
        </p:nvSpPr>
        <p:spPr>
          <a:xfrm>
            <a:off x="1406776" y="3136611"/>
            <a:ext cx="224285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Repositories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2" y="1861118"/>
            <a:ext cx="48721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Actions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A10443-9CBC-CE1E-F3E0-13E42AA49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609" y="2428164"/>
            <a:ext cx="6241799" cy="381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5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101326" y="5367120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7BEE072-6EAD-5655-59C5-604C9B1D53B3}"/>
              </a:ext>
            </a:extLst>
          </p:cNvPr>
          <p:cNvSpPr/>
          <p:nvPr/>
        </p:nvSpPr>
        <p:spPr>
          <a:xfrm>
            <a:off x="1406776" y="3136611"/>
            <a:ext cx="2262992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Introduction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4" y="1861118"/>
            <a:ext cx="34467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What is VCS ?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F3459D-48E9-350A-F26D-6F43AB0AE715}"/>
              </a:ext>
            </a:extLst>
          </p:cNvPr>
          <p:cNvSpPr txBox="1"/>
          <p:nvPr/>
        </p:nvSpPr>
        <p:spPr>
          <a:xfrm>
            <a:off x="4101326" y="2610086"/>
            <a:ext cx="690703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dirty="0"/>
              <a:t>Version Control Systems (VCS) are tools that help manage changes to source code over time.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dirty="0"/>
              <a:t>VCS tracks every modification to the code in a special kind of database.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VCS, developers can compare and revert changes to fix mistakes.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791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101327" y="5816389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7BEE072-6EAD-5655-59C5-604C9B1D53B3}"/>
              </a:ext>
            </a:extLst>
          </p:cNvPr>
          <p:cNvSpPr/>
          <p:nvPr/>
        </p:nvSpPr>
        <p:spPr>
          <a:xfrm>
            <a:off x="1406776" y="3136611"/>
            <a:ext cx="224285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Repositories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2" y="1861118"/>
            <a:ext cx="48721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Create New Repository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A07BE7-C06F-705D-88C1-B046C032F6D4}"/>
              </a:ext>
            </a:extLst>
          </p:cNvPr>
          <p:cNvSpPr txBox="1"/>
          <p:nvPr/>
        </p:nvSpPr>
        <p:spPr>
          <a:xfrm>
            <a:off x="4047761" y="2415117"/>
            <a:ext cx="80097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LID4096" dirty="0">
                <a:latin typeface="+mj-lt"/>
              </a:rPr>
              <a:t>Create New local repository.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LID4096" dirty="0"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LID4096" dirty="0">
                <a:latin typeface="+mj-lt"/>
              </a:rPr>
              <a:t>Add relevant files &amp; folders to the local repository.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LID4096" dirty="0"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LID4096" dirty="0">
                <a:latin typeface="+mj-lt"/>
              </a:rPr>
              <a:t>Commit the changes with a message.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LID4096" dirty="0"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LID4096" dirty="0">
                <a:latin typeface="+mj-lt"/>
              </a:rPr>
              <a:t>Link the local repository to a remote repository.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LID4096" dirty="0"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LID4096" dirty="0">
                <a:latin typeface="+mj-lt"/>
              </a:rPr>
              <a:t>Push the commit of your changes to master/main Branch on the remote repository.</a:t>
            </a:r>
          </a:p>
        </p:txBody>
      </p:sp>
    </p:spTree>
    <p:extLst>
      <p:ext uri="{BB962C8B-B14F-4D97-AF65-F5344CB8AC3E}">
        <p14:creationId xmlns:p14="http://schemas.microsoft.com/office/powerpoint/2010/main" val="32282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010527" y="5556413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7BEE072-6EAD-5655-59C5-604C9B1D53B3}"/>
              </a:ext>
            </a:extLst>
          </p:cNvPr>
          <p:cNvSpPr/>
          <p:nvPr/>
        </p:nvSpPr>
        <p:spPr>
          <a:xfrm>
            <a:off x="1406776" y="3136611"/>
            <a:ext cx="224285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Repositories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2" y="1861118"/>
            <a:ext cx="48721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Maintain Existing Repository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0BA36-BE03-1102-A0C2-D80DBF0826CA}"/>
              </a:ext>
            </a:extLst>
          </p:cNvPr>
          <p:cNvSpPr txBox="1"/>
          <p:nvPr/>
        </p:nvSpPr>
        <p:spPr>
          <a:xfrm>
            <a:off x="4047761" y="2415117"/>
            <a:ext cx="64664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LID4096" dirty="0">
                <a:latin typeface="+mj-lt"/>
              </a:rPr>
              <a:t>Clone the remote repository.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LID4096" dirty="0"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+mj-lt"/>
              </a:rPr>
              <a:t>Navigate to the Cloned Repository</a:t>
            </a:r>
            <a:r>
              <a:rPr lang="en-US" altLang="LID4096" dirty="0">
                <a:latin typeface="+mj-lt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LID4096" dirty="0"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LID4096" dirty="0">
                <a:latin typeface="+mj-lt"/>
              </a:rPr>
              <a:t>Do the relevant changes 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LID4096" dirty="0"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LID4096" dirty="0">
                <a:latin typeface="+mj-lt"/>
              </a:rPr>
              <a:t>Commit the changes to stage.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LID4096" dirty="0"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LID4096" dirty="0">
                <a:latin typeface="+mj-lt"/>
              </a:rPr>
              <a:t>Push the commit to master on the remote repository.</a:t>
            </a:r>
          </a:p>
        </p:txBody>
      </p:sp>
    </p:spTree>
    <p:extLst>
      <p:ext uri="{BB962C8B-B14F-4D97-AF65-F5344CB8AC3E}">
        <p14:creationId xmlns:p14="http://schemas.microsoft.com/office/powerpoint/2010/main" val="2637451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101327" y="4113095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7BEE072-6EAD-5655-59C5-604C9B1D53B3}"/>
              </a:ext>
            </a:extLst>
          </p:cNvPr>
          <p:cNvSpPr/>
          <p:nvPr/>
        </p:nvSpPr>
        <p:spPr>
          <a:xfrm>
            <a:off x="1406776" y="3136611"/>
            <a:ext cx="224285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Repositories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07449" y="1822917"/>
            <a:ext cx="701468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Update Existing Local Repository from Remote Repository 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D2F55D-E516-5D40-3CFF-0AA9A4AD970E}"/>
              </a:ext>
            </a:extLst>
          </p:cNvPr>
          <p:cNvSpPr txBox="1"/>
          <p:nvPr/>
        </p:nvSpPr>
        <p:spPr>
          <a:xfrm>
            <a:off x="4101327" y="247667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Fetch Changes from Remote Repository.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Changes into Local Branch.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Pull Changes from Remote Repository.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94736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D6AB-FE5C-7584-32F2-E24382E501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C3D1161-09BC-4AB7-501B-FB2DEA3C8022}"/>
              </a:ext>
            </a:extLst>
          </p:cNvPr>
          <p:cNvCxnSpPr/>
          <p:nvPr/>
        </p:nvCxnSpPr>
        <p:spPr>
          <a:xfrm>
            <a:off x="4092362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22CFEE56-B49D-6F92-A9DA-469A2AD70DA8}"/>
              </a:ext>
            </a:extLst>
          </p:cNvPr>
          <p:cNvCxnSpPr/>
          <p:nvPr/>
        </p:nvCxnSpPr>
        <p:spPr>
          <a:xfrm>
            <a:off x="4376611" y="5505957"/>
            <a:ext cx="66918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97473392-9E41-EE6B-4E09-C2F0960B2DF7}"/>
              </a:ext>
            </a:extLst>
          </p:cNvPr>
          <p:cNvSpPr/>
          <p:nvPr/>
        </p:nvSpPr>
        <p:spPr>
          <a:xfrm>
            <a:off x="1367505" y="3048596"/>
            <a:ext cx="1915909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21BBFA62-C378-89CB-BE49-75955D03D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57A7BD4-00C2-D163-D5DC-2527A2703C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7B0F3D-BD9D-E040-BADE-07E45A5E2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640" y="2454767"/>
            <a:ext cx="7183297" cy="25206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A78290-1587-1D9D-9C5B-C1A1D41B7524}"/>
              </a:ext>
            </a:extLst>
          </p:cNvPr>
          <p:cNvSpPr txBox="1"/>
          <p:nvPr/>
        </p:nvSpPr>
        <p:spPr>
          <a:xfrm>
            <a:off x="4007449" y="1924222"/>
            <a:ext cx="1120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55A11"/>
                </a:solidFill>
                <a:latin typeface="Söhne Mono"/>
              </a:rPr>
              <a:t>Branches</a:t>
            </a:r>
            <a:endParaRPr lang="LID4096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055926" y="5932931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3" y="1861118"/>
            <a:ext cx="22813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What is a Branch? 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0BA36-BE03-1102-A0C2-D80DBF0826CA}"/>
              </a:ext>
            </a:extLst>
          </p:cNvPr>
          <p:cNvSpPr txBox="1"/>
          <p:nvPr/>
        </p:nvSpPr>
        <p:spPr>
          <a:xfrm>
            <a:off x="4168626" y="2599783"/>
            <a:ext cx="64664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LID4096" sz="2000" dirty="0">
                <a:latin typeface="Arial" panose="020B0604020202020204" pitchFamily="34" charset="0"/>
              </a:rPr>
              <a:t>A branch is a parallel version of a repository.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LID4096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LID4096" sz="2000" dirty="0">
                <a:latin typeface="Arial" panose="020B0604020202020204" pitchFamily="34" charset="0"/>
              </a:rPr>
              <a:t>Branch can exist in both local and remote repositories.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LID4096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LID4096" sz="2000" dirty="0">
                <a:latin typeface="Arial" panose="020B0604020202020204" pitchFamily="34" charset="0"/>
              </a:rPr>
              <a:t>Branch allows you to work on different features or fixes independently.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LID4096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LID4096" sz="2000" dirty="0">
                <a:latin typeface="Arial" panose="020B0604020202020204" pitchFamily="34" charset="0"/>
              </a:rPr>
              <a:t>The </a:t>
            </a:r>
            <a:r>
              <a:rPr lang="en-US" altLang="LID4096" sz="2000" b="1" dirty="0">
                <a:solidFill>
                  <a:srgbClr val="C00000"/>
                </a:solidFill>
                <a:latin typeface="Arial" panose="020B0604020202020204" pitchFamily="34" charset="0"/>
              </a:rPr>
              <a:t>master</a:t>
            </a:r>
            <a:r>
              <a:rPr lang="en-US" altLang="LID4096" sz="2000" dirty="0">
                <a:latin typeface="Arial" panose="020B0604020202020204" pitchFamily="34" charset="0"/>
              </a:rPr>
              <a:t> / </a:t>
            </a:r>
            <a:r>
              <a:rPr lang="en-US" altLang="LID4096" sz="2000" b="1" dirty="0">
                <a:solidFill>
                  <a:srgbClr val="C00000"/>
                </a:solidFill>
                <a:latin typeface="Arial" panose="020B0604020202020204" pitchFamily="34" charset="0"/>
              </a:rPr>
              <a:t>main</a:t>
            </a:r>
            <a:r>
              <a:rPr lang="en-US" altLang="LID4096" sz="2000" dirty="0">
                <a:latin typeface="Arial" panose="020B0604020202020204" pitchFamily="34" charset="0"/>
              </a:rPr>
              <a:t> branch is the default branch.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8713FB52-B05E-8468-54E1-1A1EFA81AD81}"/>
              </a:ext>
            </a:extLst>
          </p:cNvPr>
          <p:cNvSpPr/>
          <p:nvPr/>
        </p:nvSpPr>
        <p:spPr>
          <a:xfrm>
            <a:off x="1367505" y="3048596"/>
            <a:ext cx="1915909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5968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101327" y="5170552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3" y="1861118"/>
            <a:ext cx="33639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Why are we use Branch? 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0BA36-BE03-1102-A0C2-D80DBF0826CA}"/>
              </a:ext>
            </a:extLst>
          </p:cNvPr>
          <p:cNvSpPr txBox="1"/>
          <p:nvPr/>
        </p:nvSpPr>
        <p:spPr>
          <a:xfrm>
            <a:off x="4047763" y="2292005"/>
            <a:ext cx="75034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Allows multiple work on different features simultaneously.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Each branch represents an isolated environment.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Branches enable a structured workflow, such as feature branching or bug fixing.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Preserves a clear history of changes and developments.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263B295-0858-4FB2-D253-167CE358F20A}"/>
              </a:ext>
            </a:extLst>
          </p:cNvPr>
          <p:cNvSpPr/>
          <p:nvPr/>
        </p:nvSpPr>
        <p:spPr>
          <a:xfrm>
            <a:off x="1367505" y="3048596"/>
            <a:ext cx="1915909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6534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224959" y="6533566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3" y="1861118"/>
            <a:ext cx="33639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Types of branches in Git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0BA36-BE03-1102-A0C2-D80DBF0826CA}"/>
              </a:ext>
            </a:extLst>
          </p:cNvPr>
          <p:cNvSpPr txBox="1"/>
          <p:nvPr/>
        </p:nvSpPr>
        <p:spPr>
          <a:xfrm>
            <a:off x="4101327" y="2498193"/>
            <a:ext cx="8007408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dirty="0"/>
              <a:t>Master Branch: </a:t>
            </a:r>
            <a:endParaRPr lang="LID4096" altLang="LID4096" b="1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/>
              <a:t>Default branch in a Git repository.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/>
              <a:t>Represents the main line of development and stable version of the code.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algn="l" fontAlgn="base"/>
            <a:r>
              <a:rPr lang="en-US" b="1" dirty="0"/>
              <a:t>Feature Branches: 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/>
              <a:t>Created for developing new features or improvements.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/>
              <a:t>Separate from the main branch. </a:t>
            </a: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Merged back into the main branch when the feature is complete.</a:t>
            </a:r>
            <a:endParaRPr lang="LID4096" altLang="LID4096" dirty="0"/>
          </a:p>
          <a:p>
            <a:pPr algn="l" fontAlgn="base"/>
            <a:endParaRPr lang="en-US" dirty="0"/>
          </a:p>
          <a:p>
            <a:r>
              <a:rPr lang="en-US" b="1" dirty="0"/>
              <a:t>Bugfix Branches: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for fixing specific bugs in the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 from the main branch.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Merged back into the main branch when the bug is fixed.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5E3E77-E356-FC0C-4A1E-FE73CAD2A46F}"/>
              </a:ext>
            </a:extLst>
          </p:cNvPr>
          <p:cNvSpPr/>
          <p:nvPr/>
        </p:nvSpPr>
        <p:spPr>
          <a:xfrm>
            <a:off x="1367505" y="3048596"/>
            <a:ext cx="1915909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5395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794E-EFC9-1683-B3F5-350C075B90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855EE483-8653-CA42-B995-0BD614D302C8}"/>
              </a:ext>
            </a:extLst>
          </p:cNvPr>
          <p:cNvCxnSpPr/>
          <p:nvPr/>
        </p:nvCxnSpPr>
        <p:spPr>
          <a:xfrm>
            <a:off x="4693649" y="23180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5D32D72-9B63-E908-473F-6DDDCB759E82}"/>
              </a:ext>
            </a:extLst>
          </p:cNvPr>
          <p:cNvCxnSpPr/>
          <p:nvPr/>
        </p:nvCxnSpPr>
        <p:spPr>
          <a:xfrm>
            <a:off x="4693649" y="6604728"/>
            <a:ext cx="66918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6" name="Picture 8">
            <a:extLst>
              <a:ext uri="{FF2B5EF4-FFF2-40B4-BE49-F238E27FC236}">
                <a16:creationId xmlns:a16="http://schemas.microsoft.com/office/drawing/2014/main" id="{D62B16DE-3757-DB08-FC75-51C19BD2A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09" y="4304446"/>
            <a:ext cx="4171693" cy="23002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3D2665-C531-3E8D-8507-5557E08ECEB7}"/>
              </a:ext>
            </a:extLst>
          </p:cNvPr>
          <p:cNvSpPr txBox="1"/>
          <p:nvPr/>
        </p:nvSpPr>
        <p:spPr>
          <a:xfrm>
            <a:off x="4823415" y="314294"/>
            <a:ext cx="7128976" cy="61863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Create a new branch: </a:t>
            </a:r>
            <a:r>
              <a:rPr lang="en-US" sz="1800" b="0" i="0" u="none" strike="noStrike" kern="1200" cap="none" spc="0" baseline="0" dirty="0">
                <a:solidFill>
                  <a:srgbClr val="C55A11"/>
                </a:solidFill>
                <a:uFillTx/>
                <a:latin typeface="freight-sans-pro"/>
              </a:rPr>
              <a:t>git branch branch_name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C55A11"/>
              </a:solidFill>
              <a:uFillTx/>
              <a:latin typeface="freight-sans-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Switch to existing branch: </a:t>
            </a:r>
            <a:r>
              <a:rPr lang="en-US" sz="1800" b="0" i="0" u="none" strike="noStrike" kern="1200" cap="none" spc="0" baseline="0" dirty="0">
                <a:solidFill>
                  <a:srgbClr val="C55A11"/>
                </a:solidFill>
                <a:uFillTx/>
                <a:latin typeface="freight-sans-pro"/>
              </a:rPr>
              <a:t>git checkout branch_name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Create a new branch and switch to it  : </a:t>
            </a:r>
            <a:r>
              <a:rPr lang="en-US" sz="1800" b="0" i="0" u="none" strike="noStrike" kern="1200" cap="none" spc="0" baseline="0" dirty="0">
                <a:solidFill>
                  <a:srgbClr val="C55A11"/>
                </a:solidFill>
                <a:uFillTx/>
                <a:latin typeface="freight-sans-pro"/>
              </a:rPr>
              <a:t>git checkout -b  branch_name</a:t>
            </a:r>
            <a:r>
              <a:rPr lang="en-US" sz="1800" b="0" i="0" u="none" strike="noStrike" kern="1200" cap="none" spc="0" baseline="0" dirty="0">
                <a:solidFill>
                  <a:srgbClr val="C55A11"/>
                </a:solidFill>
                <a:uFillTx/>
                <a:latin typeface="Calibri"/>
              </a:rPr>
              <a:t>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freight-sans-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List local branches : </a:t>
            </a:r>
            <a:r>
              <a:rPr lang="en-US" sz="1800" b="0" i="0" u="none" strike="noStrike" kern="1200" cap="none" spc="0" baseline="0" dirty="0">
                <a:solidFill>
                  <a:srgbClr val="C55A11"/>
                </a:solidFill>
                <a:uFillTx/>
                <a:latin typeface="freight-sans-pro"/>
              </a:rPr>
              <a:t>git branch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C55A11"/>
              </a:solidFill>
              <a:uFillTx/>
              <a:latin typeface="freight-sans-pro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Delete the specified branch : </a:t>
            </a:r>
            <a:r>
              <a:rPr lang="en-US" sz="1800" b="0" i="0" u="none" strike="noStrike" kern="1200" cap="none" spc="0" baseline="0" dirty="0">
                <a:solidFill>
                  <a:srgbClr val="C55A11"/>
                </a:solidFill>
                <a:uFillTx/>
                <a:latin typeface="freight-sans-pro"/>
              </a:rPr>
              <a:t>git branch -d  branch_name</a:t>
            </a:r>
            <a:r>
              <a:rPr lang="en-US" sz="1800" b="0" i="0" u="none" strike="noStrike" kern="1200" cap="none" spc="0" baseline="0" dirty="0">
                <a:solidFill>
                  <a:srgbClr val="C55A11"/>
                </a:solidFill>
                <a:uFillTx/>
                <a:latin typeface="Calibri"/>
              </a:rPr>
              <a:t>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C55A11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Delete in force the specified branch : </a:t>
            </a:r>
            <a:r>
              <a:rPr lang="en-US" sz="1800" b="0" i="0" u="none" strike="noStrike" kern="1200" cap="none" spc="0" baseline="0" dirty="0">
                <a:solidFill>
                  <a:srgbClr val="C55A11"/>
                </a:solidFill>
                <a:uFillTx/>
                <a:latin typeface="freight-sans-pro"/>
              </a:rPr>
              <a:t>git branch -D  branch_name</a:t>
            </a:r>
            <a:r>
              <a:rPr lang="en-US" sz="1800" b="0" i="0" u="none" strike="noStrike" kern="1200" cap="none" spc="0" baseline="0" dirty="0">
                <a:solidFill>
                  <a:srgbClr val="C55A11"/>
                </a:solidFill>
                <a:uFillTx/>
                <a:latin typeface="Calibri"/>
              </a:rPr>
              <a:t>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C55A11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Rename the branch name : </a:t>
            </a:r>
            <a:r>
              <a:rPr lang="en-US" sz="1800" b="0" i="0" u="none" strike="noStrike" kern="1200" cap="none" spc="0" baseline="0" dirty="0">
                <a:solidFill>
                  <a:srgbClr val="C55A11"/>
                </a:solidFill>
                <a:uFillTx/>
                <a:latin typeface="freight-sans-pro"/>
              </a:rPr>
              <a:t>git branch -m  new_name</a:t>
            </a:r>
            <a:r>
              <a:rPr lang="en-US" sz="1800" b="0" i="0" u="none" strike="noStrike" kern="1200" cap="none" spc="0" baseline="0" dirty="0">
                <a:solidFill>
                  <a:srgbClr val="C55A11"/>
                </a:solidFill>
                <a:uFillTx/>
                <a:latin typeface="Calibri"/>
              </a:rPr>
              <a:t>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Merge t</a:t>
            </a: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he specified branch into the current branch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: 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C55A11"/>
                </a:solidFill>
                <a:uFillTx/>
                <a:latin typeface="freight-sans-pro"/>
              </a:rPr>
              <a:t>	git merge specified_name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Rebases the current branch onto the specified branch: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C55A11"/>
                </a:solidFill>
                <a:uFillTx/>
                <a:latin typeface="freight-sans-pro"/>
              </a:rPr>
              <a:t>	git rebase specified_name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74151"/>
                </a:solidFill>
                <a:uFillTx/>
                <a:latin typeface="Söhne"/>
              </a:rPr>
              <a:t>Pulls changes from the remote repository for the specified branch :    	</a:t>
            </a:r>
            <a:r>
              <a:rPr lang="en-US" sz="1800" b="0" i="0" u="none" strike="noStrike" kern="1200" cap="none" spc="0" baseline="0" dirty="0">
                <a:solidFill>
                  <a:srgbClr val="C55A11"/>
                </a:solidFill>
                <a:uFillTx/>
                <a:latin typeface="freight-sans-pro"/>
              </a:rPr>
              <a:t>git pull origin 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73E51B-B7F3-1484-EDB9-C52E26D1BA2C}"/>
              </a:ext>
            </a:extLst>
          </p:cNvPr>
          <p:cNvSpPr/>
          <p:nvPr/>
        </p:nvSpPr>
        <p:spPr>
          <a:xfrm>
            <a:off x="1367505" y="3048596"/>
            <a:ext cx="1915909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212713" y="6718293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3" y="1861118"/>
            <a:ext cx="33639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What is Git Merge?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5E3E77-E356-FC0C-4A1E-FE73CAD2A46F}"/>
              </a:ext>
            </a:extLst>
          </p:cNvPr>
          <p:cNvSpPr/>
          <p:nvPr/>
        </p:nvSpPr>
        <p:spPr>
          <a:xfrm>
            <a:off x="1367505" y="3048596"/>
            <a:ext cx="1915909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C35BEC-1AD7-36EB-2369-EE6D77081902}"/>
              </a:ext>
            </a:extLst>
          </p:cNvPr>
          <p:cNvSpPr txBox="1"/>
          <p:nvPr/>
        </p:nvSpPr>
        <p:spPr>
          <a:xfrm>
            <a:off x="4101327" y="2238146"/>
            <a:ext cx="68032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b="1" dirty="0"/>
              <a:t>Definition: </a:t>
            </a:r>
            <a:endParaRPr lang="en-US" altLang="LID4096" b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/>
              <a:t>Combining multiple branches into one.</a:t>
            </a: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b="1" dirty="0"/>
              <a:t>How it Works:</a:t>
            </a:r>
            <a:endParaRPr lang="en-US" altLang="LID4096" b="1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LID4096" altLang="LID4096" b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/>
              <a:t>Creates a new commit that includes changes from both branches.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/>
              <a:t>Keeps the history of both branches intact.</a:t>
            </a:r>
            <a:endParaRPr lang="en-US" altLang="LID4096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LID4096" altLang="LID4096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b="1" dirty="0"/>
              <a:t>Visual Example: </a:t>
            </a:r>
            <a:endParaRPr lang="en-US" altLang="LID4096" b="1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LID4096" b="1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LID4096" altLang="LID4096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C455AA-3AE8-8546-1C69-DBBF46027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625766"/>
            <a:ext cx="20478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49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212712" y="5099214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07449" y="1840099"/>
            <a:ext cx="33639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Why Use Git Merge?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5E3E77-E356-FC0C-4A1E-FE73CAD2A46F}"/>
              </a:ext>
            </a:extLst>
          </p:cNvPr>
          <p:cNvSpPr/>
          <p:nvPr/>
        </p:nvSpPr>
        <p:spPr>
          <a:xfrm>
            <a:off x="1367505" y="3048596"/>
            <a:ext cx="1915909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5DEF-EA2F-A0BB-AB16-19B18B0FCAF7}"/>
              </a:ext>
            </a:extLst>
          </p:cNvPr>
          <p:cNvSpPr txBox="1"/>
          <p:nvPr/>
        </p:nvSpPr>
        <p:spPr>
          <a:xfrm>
            <a:off x="4212712" y="2617708"/>
            <a:ext cx="648969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Preserve History: </a:t>
            </a:r>
            <a:r>
              <a:rPr lang="en-US" dirty="0"/>
              <a:t>Retains the complete history of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Collaboration: </a:t>
            </a:r>
            <a:r>
              <a:rPr lang="en-US" dirty="0"/>
              <a:t>Allows multiple team members to work on different features simultaneously.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Stability: </a:t>
            </a:r>
            <a:r>
              <a:rPr lang="en-US" dirty="0"/>
              <a:t>Useful for integrating changes without rewriting history.</a:t>
            </a:r>
          </a:p>
        </p:txBody>
      </p:sp>
    </p:spTree>
    <p:extLst>
      <p:ext uri="{BB962C8B-B14F-4D97-AF65-F5344CB8AC3E}">
        <p14:creationId xmlns:p14="http://schemas.microsoft.com/office/powerpoint/2010/main" val="158385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182235" y="6200836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7BEE072-6EAD-5655-59C5-604C9B1D53B3}"/>
              </a:ext>
            </a:extLst>
          </p:cNvPr>
          <p:cNvSpPr/>
          <p:nvPr/>
        </p:nvSpPr>
        <p:spPr>
          <a:xfrm>
            <a:off x="1406776" y="3136611"/>
            <a:ext cx="2262992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Introduction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4" y="1861118"/>
            <a:ext cx="17882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VCS Types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F3459D-48E9-350A-F26D-6F43AB0AE715}"/>
              </a:ext>
            </a:extLst>
          </p:cNvPr>
          <p:cNvSpPr txBox="1"/>
          <p:nvPr/>
        </p:nvSpPr>
        <p:spPr>
          <a:xfrm>
            <a:off x="4047515" y="2543341"/>
            <a:ext cx="73645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Centralized Version Control Systems (CVCS):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Uses a single server to store all versions of the project.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Example: Subversion (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SVN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).</a:t>
            </a:r>
            <a:b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b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Distributed Version Control Systems (DVCS):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Every contributor has a local copy of the entire project history.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Example: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Git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Mercurial.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8167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249514" y="6739756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07449" y="1840099"/>
            <a:ext cx="33639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Why Use Git Merge?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5E3E77-E356-FC0C-4A1E-FE73CAD2A46F}"/>
              </a:ext>
            </a:extLst>
          </p:cNvPr>
          <p:cNvSpPr/>
          <p:nvPr/>
        </p:nvSpPr>
        <p:spPr>
          <a:xfrm>
            <a:off x="1367505" y="3048596"/>
            <a:ext cx="1915909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2CB89-1301-507A-C018-759F7A8BC5D7}"/>
              </a:ext>
            </a:extLst>
          </p:cNvPr>
          <p:cNvSpPr txBox="1"/>
          <p:nvPr/>
        </p:nvSpPr>
        <p:spPr>
          <a:xfrm>
            <a:off x="4007449" y="24724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/>
              <a:t>Merge branch 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/>
          </a:p>
          <a:p>
            <a:pPr marR="0" lvl="1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/>
              <a:t>Switch to the Main Branch </a:t>
            </a:r>
            <a:r>
              <a:rPr lang="en-US" dirty="0">
                <a:solidFill>
                  <a:schemeClr val="accent1"/>
                </a:solidFill>
              </a:rPr>
              <a:t>git checkout main</a:t>
            </a:r>
          </a:p>
          <a:p>
            <a:pPr marL="1714500" marR="0" lvl="3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/>
          </a:p>
          <a:p>
            <a:pPr marR="0" lvl="1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/>
              <a:t>Pull the Latest Changes </a:t>
            </a:r>
            <a:r>
              <a:rPr lang="en-US" dirty="0">
                <a:solidFill>
                  <a:schemeClr val="accent1"/>
                </a:solidFill>
              </a:rPr>
              <a:t>git </a:t>
            </a:r>
            <a:r>
              <a:rPr lang="en-US" kern="0" dirty="0">
                <a:solidFill>
                  <a:schemeClr val="accent1"/>
                </a:solidFill>
              </a:rPr>
              <a:t>pull origin main</a:t>
            </a:r>
          </a:p>
          <a:p>
            <a:pPr marL="1714500" marR="0" lvl="3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/>
          </a:p>
          <a:p>
            <a:pPr marR="0" lvl="1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/>
              <a:t>Merge the Feature Branch </a:t>
            </a:r>
            <a:r>
              <a:rPr lang="en-US" kern="0" dirty="0">
                <a:solidFill>
                  <a:schemeClr val="accent1"/>
                </a:solidFill>
              </a:rPr>
              <a:t>git merge feature-branch</a:t>
            </a:r>
          </a:p>
          <a:p>
            <a:pPr marL="1714500" marR="0" lvl="3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/>
          </a:p>
          <a:p>
            <a:pPr marR="0" lvl="1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/>
              <a:t>Resolve any conflicts </a:t>
            </a:r>
            <a:r>
              <a:rPr lang="en-US" kern="0" dirty="0">
                <a:solidFill>
                  <a:schemeClr val="accent1"/>
                </a:solidFill>
              </a:rPr>
              <a:t>git add &lt;resolved-file&gt;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chemeClr val="accent1"/>
              </a:solidFill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/>
              <a:t>          Commit the </a:t>
            </a:r>
            <a:r>
              <a:rPr lang="en-US" kern="0" dirty="0">
                <a:solidFill>
                  <a:srgbClr val="000000"/>
                </a:solidFill>
              </a:rPr>
              <a:t>Merge</a:t>
            </a:r>
            <a:r>
              <a:rPr lang="en-US" kern="0" dirty="0">
                <a:solidFill>
                  <a:schemeClr val="accent1"/>
                </a:solidFill>
              </a:rPr>
              <a:t> git commit</a:t>
            </a:r>
          </a:p>
        </p:txBody>
      </p:sp>
    </p:spTree>
    <p:extLst>
      <p:ext uri="{BB962C8B-B14F-4D97-AF65-F5344CB8AC3E}">
        <p14:creationId xmlns:p14="http://schemas.microsoft.com/office/powerpoint/2010/main" val="3615239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292312" y="6650109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07449" y="1845729"/>
            <a:ext cx="43386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What is Git Rebase?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5E3E77-E356-FC0C-4A1E-FE73CAD2A46F}"/>
              </a:ext>
            </a:extLst>
          </p:cNvPr>
          <p:cNvSpPr/>
          <p:nvPr/>
        </p:nvSpPr>
        <p:spPr>
          <a:xfrm>
            <a:off x="1367505" y="3048596"/>
            <a:ext cx="1915909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5DEF-EA2F-A0BB-AB16-19B18B0FCAF7}"/>
              </a:ext>
            </a:extLst>
          </p:cNvPr>
          <p:cNvSpPr txBox="1"/>
          <p:nvPr/>
        </p:nvSpPr>
        <p:spPr>
          <a:xfrm>
            <a:off x="4101327" y="2361337"/>
            <a:ext cx="71097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b="1" dirty="0"/>
              <a:t>Definition</a:t>
            </a:r>
            <a:r>
              <a:rPr lang="LID4096" altLang="LID4096" dirty="0"/>
              <a:t>: </a:t>
            </a:r>
            <a:endParaRPr lang="en-US" altLang="LID4096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LID4096" dirty="0"/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dirty="0"/>
              <a:t>Reapplying commits on top of another base commit.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LID4096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b="1" dirty="0"/>
              <a:t>How it Works</a:t>
            </a:r>
            <a:r>
              <a:rPr lang="LID4096" altLang="LID4096" dirty="0"/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/>
              <a:t>Moves or combines a sequence of commits to a new base commit.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/>
              <a:t>Changes the commit history.</a:t>
            </a: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LID4096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/>
              <a:t>Visual Example:</a:t>
            </a:r>
            <a:endParaRPr lang="LID4096" altLang="LID4096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A55DBE-1CA7-FFD8-79DA-2FBCE33F4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451519"/>
            <a:ext cx="2160364" cy="196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81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212712" y="4755733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07449" y="1840099"/>
            <a:ext cx="33639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Why Use Git Rebase?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5E3E77-E356-FC0C-4A1E-FE73CAD2A46F}"/>
              </a:ext>
            </a:extLst>
          </p:cNvPr>
          <p:cNvSpPr/>
          <p:nvPr/>
        </p:nvSpPr>
        <p:spPr>
          <a:xfrm>
            <a:off x="1367505" y="3048596"/>
            <a:ext cx="1915909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5DEF-EA2F-A0BB-AB16-19B18B0FCAF7}"/>
              </a:ext>
            </a:extLst>
          </p:cNvPr>
          <p:cNvSpPr txBox="1"/>
          <p:nvPr/>
        </p:nvSpPr>
        <p:spPr>
          <a:xfrm>
            <a:off x="4072787" y="2620816"/>
            <a:ext cx="68318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b="1" dirty="0"/>
              <a:t>Cleaner History</a:t>
            </a:r>
            <a:r>
              <a:rPr lang="LID4096" altLang="LID4096" dirty="0"/>
              <a:t>: Produces a linear and cleaner commit history.</a:t>
            </a: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b="1" dirty="0"/>
              <a:t>Simpler Log</a:t>
            </a:r>
            <a:r>
              <a:rPr lang="LID4096" altLang="LID4096" dirty="0"/>
              <a:t>: Easier to follow the project history.</a:t>
            </a: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b="1" dirty="0"/>
              <a:t>Avoid Merge Commits</a:t>
            </a:r>
            <a:r>
              <a:rPr lang="LID4096" altLang="LID4096" dirty="0"/>
              <a:t>: Useful for avoiding unnecessary merge commits in the history. </a:t>
            </a:r>
          </a:p>
        </p:txBody>
      </p:sp>
    </p:spTree>
    <p:extLst>
      <p:ext uri="{BB962C8B-B14F-4D97-AF65-F5344CB8AC3E}">
        <p14:creationId xmlns:p14="http://schemas.microsoft.com/office/powerpoint/2010/main" val="1732651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A930-220B-ED64-67CE-D57593B374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F7A99D3-1D2E-C24E-56F6-3D9B730F2CD7}"/>
              </a:ext>
            </a:extLst>
          </p:cNvPr>
          <p:cNvCxnSpPr/>
          <p:nvPr/>
        </p:nvCxnSpPr>
        <p:spPr>
          <a:xfrm>
            <a:off x="4179085" y="2245869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0D4CB16E-0352-4E2C-4850-52255F173298}"/>
              </a:ext>
            </a:extLst>
          </p:cNvPr>
          <p:cNvCxnSpPr/>
          <p:nvPr/>
        </p:nvCxnSpPr>
        <p:spPr>
          <a:xfrm>
            <a:off x="4412167" y="6502249"/>
            <a:ext cx="66918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458435CE-D4A4-553C-EF3E-0551C70FA4AC}"/>
              </a:ext>
            </a:extLst>
          </p:cNvPr>
          <p:cNvSpPr txBox="1"/>
          <p:nvPr/>
        </p:nvSpPr>
        <p:spPr>
          <a:xfrm>
            <a:off x="4107526" y="2353580"/>
            <a:ext cx="6996531" cy="42473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/>
              <a:t>Rebase branch 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/>
              <a:t>rebasing allows you to integrate changes from one branch into another by applying the commits individually.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/>
          </a:p>
          <a:p>
            <a:pPr marL="800100" marR="0" lvl="1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/>
              <a:t>Ensure you are on the branch to be rebased</a:t>
            </a:r>
          </a:p>
          <a:p>
            <a:pPr marL="1371600" marR="0" lvl="3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accent1"/>
                </a:solidFill>
              </a:rPr>
              <a:t>git checkout feature-branch</a:t>
            </a:r>
          </a:p>
          <a:p>
            <a:pPr marL="1371600" marR="0" lvl="3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/>
          </a:p>
          <a:p>
            <a:pPr marL="800100" marR="0" lvl="1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/>
              <a:t>Fetch the latest changes from the remote repository</a:t>
            </a:r>
          </a:p>
          <a:p>
            <a:pPr marL="1371600" marR="0" lvl="3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accent1"/>
                </a:solidFill>
              </a:rPr>
              <a:t>git fetch origin</a:t>
            </a:r>
          </a:p>
          <a:p>
            <a:pPr marL="1371600" marR="0" lvl="3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/>
          </a:p>
          <a:p>
            <a:pPr marL="800100" marR="0" lvl="1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/>
              <a:t>Rebase the branch onto the target branch</a:t>
            </a:r>
          </a:p>
          <a:p>
            <a:pPr marL="1371600" marR="0" lvl="3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accent1"/>
                </a:solidFill>
              </a:rPr>
              <a:t>git rebase main</a:t>
            </a:r>
          </a:p>
          <a:p>
            <a:pPr marL="1371600" marR="0" lvl="3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/>
          </a:p>
          <a:p>
            <a:pPr marL="800100" marR="0" lvl="1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/>
              <a:t>Resolve any conflicts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         git rebase –continue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657E5-E719-1943-C61B-B7EC881989B7}"/>
              </a:ext>
            </a:extLst>
          </p:cNvPr>
          <p:cNvSpPr/>
          <p:nvPr/>
        </p:nvSpPr>
        <p:spPr>
          <a:xfrm>
            <a:off x="1367505" y="3048596"/>
            <a:ext cx="1915909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7A1822-E5D8-F23B-D2D1-737BF287F540}"/>
              </a:ext>
            </a:extLst>
          </p:cNvPr>
          <p:cNvSpPr txBox="1"/>
          <p:nvPr/>
        </p:nvSpPr>
        <p:spPr>
          <a:xfrm>
            <a:off x="4007449" y="1845729"/>
            <a:ext cx="43386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How to Git Rebase?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171289" y="6297663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07449" y="1840099"/>
            <a:ext cx="33639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Merge VS. Rebase?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5E3E77-E356-FC0C-4A1E-FE73CAD2A46F}"/>
              </a:ext>
            </a:extLst>
          </p:cNvPr>
          <p:cNvSpPr/>
          <p:nvPr/>
        </p:nvSpPr>
        <p:spPr>
          <a:xfrm>
            <a:off x="1367505" y="3048596"/>
            <a:ext cx="1915909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5DEF-EA2F-A0BB-AB16-19B18B0FCAF7}"/>
              </a:ext>
            </a:extLst>
          </p:cNvPr>
          <p:cNvSpPr txBox="1"/>
          <p:nvPr/>
        </p:nvSpPr>
        <p:spPr>
          <a:xfrm>
            <a:off x="4101327" y="2274760"/>
            <a:ext cx="725695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b="1" dirty="0"/>
              <a:t>Git Merge:</a:t>
            </a:r>
            <a:endParaRPr lang="en-US" altLang="LID4096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LID4096" altLang="LID4096" b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/>
              <a:t>Retains the complete history, shows true branch structure.</a:t>
            </a: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/>
              <a:t>Can result in complex commit history with many merge commits.</a:t>
            </a: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b="1" dirty="0"/>
              <a:t>Git Rebase:</a:t>
            </a:r>
            <a:endParaRPr lang="en-US" altLang="LID4096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LID4096" altLang="LID4096" b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/>
              <a:t>Cleaner, linear commit history.</a:t>
            </a: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/>
              <a:t>Rewrites history, can be dangerous if not used carefully (especially with shared branches).</a:t>
            </a:r>
          </a:p>
        </p:txBody>
      </p:sp>
    </p:spTree>
    <p:extLst>
      <p:ext uri="{BB962C8B-B14F-4D97-AF65-F5344CB8AC3E}">
        <p14:creationId xmlns:p14="http://schemas.microsoft.com/office/powerpoint/2010/main" val="1628577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171289" y="6297663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07449" y="1840099"/>
            <a:ext cx="33639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Merge VS. Rebase?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5E3E77-E356-FC0C-4A1E-FE73CAD2A46F}"/>
              </a:ext>
            </a:extLst>
          </p:cNvPr>
          <p:cNvSpPr/>
          <p:nvPr/>
        </p:nvSpPr>
        <p:spPr>
          <a:xfrm>
            <a:off x="1367505" y="3048596"/>
            <a:ext cx="1915909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1036CD-8A63-226E-89A0-ABD3F1CF6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354" y="2661337"/>
            <a:ext cx="43910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69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171289" y="6297663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07449" y="1840099"/>
            <a:ext cx="33639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Merge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5E3E77-E356-FC0C-4A1E-FE73CAD2A46F}"/>
              </a:ext>
            </a:extLst>
          </p:cNvPr>
          <p:cNvSpPr/>
          <p:nvPr/>
        </p:nvSpPr>
        <p:spPr>
          <a:xfrm>
            <a:off x="1367505" y="3048596"/>
            <a:ext cx="1915909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A77643-3358-B5DD-F318-EA718E9F4C25}"/>
              </a:ext>
            </a:extLst>
          </p:cNvPr>
          <p:cNvSpPr txBox="1"/>
          <p:nvPr/>
        </p:nvSpPr>
        <p:spPr>
          <a:xfrm>
            <a:off x="4101327" y="231073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 checkout feature </a:t>
            </a:r>
          </a:p>
          <a:p>
            <a:r>
              <a:rPr lang="en-US" dirty="0"/>
              <a:t>git merge main</a:t>
            </a:r>
            <a:endParaRPr lang="LID4096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D375F3D-74D8-5E12-79E8-BF0B295BA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798220"/>
            <a:ext cx="5562600" cy="29622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E54A12-F7FB-B55A-24DE-2939FD6B297A}"/>
              </a:ext>
            </a:extLst>
          </p:cNvPr>
          <p:cNvSpPr txBox="1"/>
          <p:nvPr/>
        </p:nvSpPr>
        <p:spPr>
          <a:xfrm>
            <a:off x="4101327" y="301795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 </a:t>
            </a:r>
          </a:p>
          <a:p>
            <a:r>
              <a:rPr lang="en-US" dirty="0"/>
              <a:t>git merge feature main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85949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171289" y="6297663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07449" y="1840099"/>
            <a:ext cx="33639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Rebase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5E3E77-E356-FC0C-4A1E-FE73CAD2A46F}"/>
              </a:ext>
            </a:extLst>
          </p:cNvPr>
          <p:cNvSpPr/>
          <p:nvPr/>
        </p:nvSpPr>
        <p:spPr>
          <a:xfrm>
            <a:off x="1367505" y="3048596"/>
            <a:ext cx="1915909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FD055E-37A2-9050-8DDF-0779F389E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118" y="2498752"/>
            <a:ext cx="6219825" cy="34766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A77643-3358-B5DD-F318-EA718E9F4C25}"/>
              </a:ext>
            </a:extLst>
          </p:cNvPr>
          <p:cNvSpPr txBox="1"/>
          <p:nvPr/>
        </p:nvSpPr>
        <p:spPr>
          <a:xfrm>
            <a:off x="4101327" y="231073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 checkout feature</a:t>
            </a:r>
          </a:p>
          <a:p>
            <a:r>
              <a:rPr lang="en-US" dirty="0"/>
              <a:t>git rebase main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21090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101327" y="5305402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2" y="1861118"/>
            <a:ext cx="42266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What is Conflict ?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65ED4F6-9761-BA1F-F50F-D8D89D23A8B9}"/>
              </a:ext>
            </a:extLst>
          </p:cNvPr>
          <p:cNvSpPr/>
          <p:nvPr/>
        </p:nvSpPr>
        <p:spPr>
          <a:xfrm>
            <a:off x="1628309" y="3136611"/>
            <a:ext cx="1757212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Conflicts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5E3293-0E03-E524-0FD1-C3069F686FDF}"/>
              </a:ext>
            </a:extLst>
          </p:cNvPr>
          <p:cNvSpPr txBox="1"/>
          <p:nvPr/>
        </p:nvSpPr>
        <p:spPr>
          <a:xfrm>
            <a:off x="4101327" y="2428724"/>
            <a:ext cx="67549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b="1" dirty="0"/>
              <a:t>Definition</a:t>
            </a:r>
            <a:r>
              <a:rPr lang="LID4096" altLang="LID4096" dirty="0"/>
              <a:t>: A conflict occurs when Git is unable to automatically merge changes in a file.</a:t>
            </a:r>
            <a:endParaRPr lang="en-US" altLang="LID4096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LID4096" altLang="LID4096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b="1" dirty="0"/>
              <a:t>Common Scenarios:</a:t>
            </a:r>
            <a:endParaRPr lang="en-US" altLang="LID4096" b="1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LID4096" altLang="LID4096" dirty="0"/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LID4096" altLang="LID4096" dirty="0"/>
              <a:t>Concurrent modifications of the same file.</a:t>
            </a:r>
            <a:endParaRPr lang="en-US" altLang="LID4096" dirty="0"/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LID4096" altLang="LID4096" dirty="0"/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LID4096" altLang="LID4096" dirty="0"/>
              <a:t>Changes in the same lines of a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06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101327" y="5305402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2" y="1861118"/>
            <a:ext cx="42266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When Do Conflicts Occur?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5E3293-0E03-E524-0FD1-C3069F686FDF}"/>
              </a:ext>
            </a:extLst>
          </p:cNvPr>
          <p:cNvSpPr txBox="1"/>
          <p:nvPr/>
        </p:nvSpPr>
        <p:spPr>
          <a:xfrm>
            <a:off x="4101327" y="2613764"/>
            <a:ext cx="72319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Merging Branches:</a:t>
            </a:r>
            <a:r>
              <a:rPr lang="en-US" dirty="0"/>
              <a:t> Conflicts occur when merging branches with changes to the same lines of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Rebasing:</a:t>
            </a:r>
            <a:r>
              <a:rPr lang="en-US" dirty="0"/>
              <a:t> Conflicts can arise during rebasing if the base branch has conflicting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Cherry-Picking:</a:t>
            </a:r>
            <a:r>
              <a:rPr lang="en-US" dirty="0"/>
              <a:t> Conflicts may happen when cherry-picking commits that introduce overlapping changes.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931500-FC77-0693-034C-4668799B5D0D}"/>
              </a:ext>
            </a:extLst>
          </p:cNvPr>
          <p:cNvSpPr/>
          <p:nvPr/>
        </p:nvSpPr>
        <p:spPr>
          <a:xfrm>
            <a:off x="1628309" y="3136611"/>
            <a:ext cx="1757212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Conflicts</a:t>
            </a:r>
          </a:p>
        </p:txBody>
      </p:sp>
    </p:spTree>
    <p:extLst>
      <p:ext uri="{BB962C8B-B14F-4D97-AF65-F5344CB8AC3E}">
        <p14:creationId xmlns:p14="http://schemas.microsoft.com/office/powerpoint/2010/main" val="135352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128374" y="4900954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7BEE072-6EAD-5655-59C5-604C9B1D53B3}"/>
              </a:ext>
            </a:extLst>
          </p:cNvPr>
          <p:cNvSpPr/>
          <p:nvPr/>
        </p:nvSpPr>
        <p:spPr>
          <a:xfrm>
            <a:off x="1406776" y="3136611"/>
            <a:ext cx="2262992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Introduction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F3459D-48E9-350A-F26D-6F43AB0AE715}"/>
              </a:ext>
            </a:extLst>
          </p:cNvPr>
          <p:cNvSpPr txBox="1"/>
          <p:nvPr/>
        </p:nvSpPr>
        <p:spPr>
          <a:xfrm>
            <a:off x="4128374" y="2551835"/>
            <a:ext cx="68264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>
                <a:latin typeface="+mj-lt"/>
              </a:rPr>
              <a:t>A distributed version control system.</a:t>
            </a:r>
            <a:endParaRPr lang="en-US" altLang="LID4096" dirty="0"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>
                <a:latin typeface="+mj-lt"/>
              </a:rPr>
              <a:t>Tracks changes in source code during software development.</a:t>
            </a:r>
            <a:endParaRPr lang="en-US" altLang="LID4096" dirty="0"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>
                <a:latin typeface="+mj-lt"/>
              </a:rPr>
              <a:t>Facilitates collaboration among developers.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3" y="1861118"/>
            <a:ext cx="31508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What is Git?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9642610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007449" y="5430907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2" y="1861118"/>
            <a:ext cx="42266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Identifying Conflicts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CBB1BF-3C55-64DF-8A0A-72F774A43493}"/>
              </a:ext>
            </a:extLst>
          </p:cNvPr>
          <p:cNvSpPr/>
          <p:nvPr/>
        </p:nvSpPr>
        <p:spPr>
          <a:xfrm>
            <a:off x="1628309" y="3136611"/>
            <a:ext cx="1757212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Conflicts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5D461-E1C3-5FA7-BE6A-EEF069F61367}"/>
              </a:ext>
            </a:extLst>
          </p:cNvPr>
          <p:cNvSpPr txBox="1"/>
          <p:nvPr/>
        </p:nvSpPr>
        <p:spPr>
          <a:xfrm>
            <a:off x="4101327" y="2408337"/>
            <a:ext cx="669188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b="1" dirty="0"/>
              <a:t>Visual Indicators: </a:t>
            </a:r>
            <a:endParaRPr lang="en-US" altLang="LID4096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dirty="0"/>
              <a:t>Conflicted files are marked with conflict markers </a:t>
            </a:r>
            <a:endParaRPr lang="en-US" altLang="LID4096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LID4096" dirty="0"/>
              <a:t>		</a:t>
            </a:r>
            <a:r>
              <a:rPr lang="LID4096" altLang="LID4096" dirty="0"/>
              <a:t>&lt;&lt;&lt;&lt;&lt;&lt;&lt;, =======, &gt;&gt;&gt;&gt;&gt;&gt;&gt;.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LID4096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b="1" dirty="0"/>
              <a:t>Commands to Detect Conflicts</a:t>
            </a:r>
            <a:r>
              <a:rPr lang="LID4096" altLang="LID4096" dirty="0"/>
              <a:t>:</a:t>
            </a:r>
            <a:endParaRPr lang="en-US" altLang="LID4096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LID4096" altLang="LID4096" dirty="0"/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/>
              <a:t>git status: Shows conflicted files.</a:t>
            </a:r>
            <a:endParaRPr lang="en-US" altLang="LID4096" dirty="0"/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/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/>
              <a:t>git diff: Shows the differences between branches.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4686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226833" y="6434955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2" y="1861118"/>
            <a:ext cx="42266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Example of a Conflict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F0B811-199D-C12A-4D13-99499559CE2A}"/>
              </a:ext>
            </a:extLst>
          </p:cNvPr>
          <p:cNvSpPr/>
          <p:nvPr/>
        </p:nvSpPr>
        <p:spPr>
          <a:xfrm>
            <a:off x="1628309" y="3136611"/>
            <a:ext cx="1757212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Conflicts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6BB092-3F57-9FAD-0039-38876D0BE9D8}"/>
              </a:ext>
            </a:extLst>
          </p:cNvPr>
          <p:cNvSpPr txBox="1"/>
          <p:nvPr/>
        </p:nvSpPr>
        <p:spPr>
          <a:xfrm>
            <a:off x="4179029" y="2444113"/>
            <a:ext cx="63846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ID4096" altLang="LID4096" b="1" dirty="0"/>
              <a:t>Scenario</a:t>
            </a:r>
            <a:r>
              <a:rPr lang="LID4096" altLang="LID4096" dirty="0"/>
              <a:t>: </a:t>
            </a:r>
            <a:endParaRPr lang="en-US" altLang="LID4096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LID4096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LID4096" altLang="LID4096" dirty="0"/>
              <a:t>Two branches, </a:t>
            </a:r>
            <a:r>
              <a:rPr lang="LID4096" altLang="LID4096" i="1" dirty="0">
                <a:solidFill>
                  <a:srgbClr val="C00000"/>
                </a:solidFill>
              </a:rPr>
              <a:t>feature-a</a:t>
            </a:r>
            <a:r>
              <a:rPr lang="LID4096" altLang="LID4096" dirty="0"/>
              <a:t> and </a:t>
            </a:r>
            <a:r>
              <a:rPr lang="LID4096" altLang="LID4096" i="1" dirty="0">
                <a:solidFill>
                  <a:srgbClr val="C00000"/>
                </a:solidFill>
              </a:rPr>
              <a:t>feature-b</a:t>
            </a:r>
            <a:r>
              <a:rPr lang="LID4096" altLang="LID4096" dirty="0"/>
              <a:t>, both modify </a:t>
            </a:r>
            <a:r>
              <a:rPr lang="LID4096" altLang="LID4096" b="1" dirty="0">
                <a:solidFill>
                  <a:schemeClr val="accent1"/>
                </a:solidFill>
              </a:rPr>
              <a:t>file.txt</a:t>
            </a:r>
            <a:r>
              <a:rPr lang="LID4096" altLang="LID4096" dirty="0"/>
              <a:t>.</a:t>
            </a:r>
            <a:endParaRPr lang="en-US" altLang="LID4096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LID4096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Conflict Markers:</a:t>
            </a:r>
            <a:r>
              <a:rPr lang="LID4096" altLang="LID4096" b="1" dirty="0"/>
              <a:t> </a:t>
            </a:r>
            <a:endParaRPr lang="en-US" altLang="LID4096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LID4096" b="1" dirty="0"/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dirty="0">
                <a:solidFill>
                  <a:schemeClr val="accent1"/>
                </a:solidFill>
              </a:rPr>
              <a:t>&lt;&lt;&lt;&lt;&lt;&lt;&lt; HEAD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dirty="0">
                <a:solidFill>
                  <a:schemeClr val="accent1"/>
                </a:solidFill>
              </a:rPr>
              <a:t>	Changes from the current branch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dirty="0">
                <a:solidFill>
                  <a:schemeClr val="accent1"/>
                </a:solidFill>
              </a:rPr>
              <a:t>	=======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dirty="0">
                <a:solidFill>
                  <a:schemeClr val="accent1"/>
                </a:solidFill>
              </a:rPr>
              <a:t>	Changes from the other branch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dirty="0">
                <a:solidFill>
                  <a:schemeClr val="accent1"/>
                </a:solidFill>
              </a:rPr>
              <a:t>&gt;&gt;&gt;&gt;&gt;&gt;&gt; feature-b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LID4096" altLang="LID4096" b="1" dirty="0"/>
          </a:p>
        </p:txBody>
      </p:sp>
    </p:spTree>
    <p:extLst>
      <p:ext uri="{BB962C8B-B14F-4D97-AF65-F5344CB8AC3E}">
        <p14:creationId xmlns:p14="http://schemas.microsoft.com/office/powerpoint/2010/main" val="1817305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226833" y="6434955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2" y="1861118"/>
            <a:ext cx="42266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Resolving Conflict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F0B811-199D-C12A-4D13-99499559CE2A}"/>
              </a:ext>
            </a:extLst>
          </p:cNvPr>
          <p:cNvSpPr/>
          <p:nvPr/>
        </p:nvSpPr>
        <p:spPr>
          <a:xfrm>
            <a:off x="1628309" y="3136611"/>
            <a:ext cx="1757212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Conflicts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6A453-B300-DA76-1A37-48D1F95C6B5B}"/>
              </a:ext>
            </a:extLst>
          </p:cNvPr>
          <p:cNvSpPr txBox="1"/>
          <p:nvPr/>
        </p:nvSpPr>
        <p:spPr>
          <a:xfrm>
            <a:off x="4467691" y="2374357"/>
            <a:ext cx="660108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b="1" dirty="0"/>
              <a:t>Steps</a:t>
            </a:r>
            <a:r>
              <a:rPr lang="LID4096" altLang="LID4096" dirty="0"/>
              <a:t>:</a:t>
            </a:r>
            <a:endParaRPr lang="en-US" altLang="LID4096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LID4096" altLang="LID4096" dirty="0"/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LID4096" altLang="LID4096" dirty="0"/>
              <a:t>Open the conflicted file and locate conflict markers.</a:t>
            </a:r>
            <a:endParaRPr lang="en-US" altLang="LID4096" dirty="0"/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LID4096" altLang="LID4096" dirty="0"/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LID4096" altLang="LID4096" dirty="0"/>
              <a:t>Edit the file to combine the changes or choose one side.</a:t>
            </a:r>
            <a:endParaRPr lang="en-US" altLang="LID4096" dirty="0"/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LID4096" altLang="LID4096" dirty="0"/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LID4096" altLang="LID4096" dirty="0"/>
              <a:t>Remove conflict markers and save the file.</a:t>
            </a:r>
            <a:endParaRPr lang="en-US" altLang="LID4096" dirty="0"/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LID4096" altLang="LID4096" dirty="0"/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LID4096" altLang="LID4096" dirty="0"/>
              <a:t>Add the resolved file</a:t>
            </a:r>
            <a:r>
              <a:rPr lang="LID4096" altLang="LID4096" dirty="0">
                <a:solidFill>
                  <a:schemeClr val="accent1"/>
                </a:solidFill>
              </a:rPr>
              <a:t>: git add &lt;file&gt;.</a:t>
            </a:r>
            <a:endParaRPr lang="en-US" altLang="LID4096" dirty="0">
              <a:solidFill>
                <a:schemeClr val="accent1"/>
              </a:solidFill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LID4096" altLang="LID4096" dirty="0"/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LID4096" altLang="LID4096" dirty="0"/>
              <a:t>Continue the merge: </a:t>
            </a:r>
            <a:r>
              <a:rPr lang="LID4096" altLang="LID4096" dirty="0">
                <a:solidFill>
                  <a:schemeClr val="accent1"/>
                </a:solidFill>
              </a:rPr>
              <a:t>git commit</a:t>
            </a:r>
            <a:r>
              <a:rPr lang="LID4096" altLang="LID4096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895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226833" y="6434955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2" y="1861118"/>
            <a:ext cx="42266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Ignore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F0B811-199D-C12A-4D13-99499559CE2A}"/>
              </a:ext>
            </a:extLst>
          </p:cNvPr>
          <p:cNvSpPr/>
          <p:nvPr/>
        </p:nvSpPr>
        <p:spPr>
          <a:xfrm>
            <a:off x="1628309" y="3136611"/>
            <a:ext cx="1983235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Ignore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6A453-B300-DA76-1A37-48D1F95C6B5B}"/>
              </a:ext>
            </a:extLst>
          </p:cNvPr>
          <p:cNvSpPr txBox="1"/>
          <p:nvPr/>
        </p:nvSpPr>
        <p:spPr>
          <a:xfrm>
            <a:off x="4226833" y="2374357"/>
            <a:ext cx="684193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/>
              <a:t>.</a:t>
            </a:r>
            <a:r>
              <a:rPr lang="LID4096" altLang="LID4096" dirty="0">
                <a:solidFill>
                  <a:schemeClr val="accent1"/>
                </a:solidFill>
              </a:rPr>
              <a:t>gitignore</a:t>
            </a:r>
            <a:r>
              <a:rPr lang="LID4096" altLang="LID4096" dirty="0"/>
              <a:t> files are used to specify which files and directories to ignore in a project </a:t>
            </a: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.</a:t>
            </a:r>
            <a:r>
              <a:rPr lang="LID4096" altLang="LID4096" dirty="0">
                <a:solidFill>
                  <a:schemeClr val="accent1"/>
                </a:solidFill>
              </a:rPr>
              <a:t> gitignore </a:t>
            </a:r>
            <a:r>
              <a:rPr lang="en-US" dirty="0"/>
              <a:t>preventing certain files from being tracked and included in version control.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.</a:t>
            </a:r>
            <a:r>
              <a:rPr lang="LID4096" altLang="LID4096" dirty="0">
                <a:solidFill>
                  <a:schemeClr val="accent1"/>
                </a:solidFill>
              </a:rPr>
              <a:t> gitignore </a:t>
            </a:r>
            <a:r>
              <a:rPr lang="en-US" dirty="0"/>
              <a:t>generally useful for preventing certain build artifacts, temporary files, and sensitive information.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LID4096" dirty="0"/>
              <a:t>The file .</a:t>
            </a:r>
            <a:r>
              <a:rPr lang="LID4096" altLang="LID4096" dirty="0">
                <a:solidFill>
                  <a:schemeClr val="accent1"/>
                </a:solidFill>
              </a:rPr>
              <a:t> </a:t>
            </a:r>
            <a:r>
              <a:rPr lang="en-US" altLang="LID4096" dirty="0">
                <a:solidFill>
                  <a:schemeClr val="accent1"/>
                </a:solidFill>
              </a:rPr>
              <a:t>G</a:t>
            </a:r>
            <a:r>
              <a:rPr lang="LID4096" altLang="LID4096" dirty="0">
                <a:solidFill>
                  <a:schemeClr val="accent1"/>
                </a:solidFill>
              </a:rPr>
              <a:t>itignore</a:t>
            </a:r>
            <a:r>
              <a:rPr lang="en-US" altLang="LID4096" dirty="0">
                <a:solidFill>
                  <a:schemeClr val="accent1"/>
                </a:solidFill>
              </a:rPr>
              <a:t> </a:t>
            </a:r>
            <a:r>
              <a:rPr lang="en-US" altLang="LID4096" dirty="0"/>
              <a:t>is created under the root </a:t>
            </a:r>
            <a:r>
              <a:rPr lang="en-US" altLang="LID4096" dirty="0" err="1"/>
              <a:t>dir</a:t>
            </a:r>
            <a:r>
              <a:rPr lang="en-US" altLang="LID4096" dirty="0"/>
              <a:t> of the repository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LID4096" altLang="LID4096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924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226833" y="4451518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2" y="1861118"/>
            <a:ext cx="42266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Ignore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F0B811-199D-C12A-4D13-99499559CE2A}"/>
              </a:ext>
            </a:extLst>
          </p:cNvPr>
          <p:cNvSpPr/>
          <p:nvPr/>
        </p:nvSpPr>
        <p:spPr>
          <a:xfrm>
            <a:off x="1628309" y="3136611"/>
            <a:ext cx="1983235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Ignore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6A453-B300-DA76-1A37-48D1F95C6B5B}"/>
              </a:ext>
            </a:extLst>
          </p:cNvPr>
          <p:cNvSpPr txBox="1"/>
          <p:nvPr/>
        </p:nvSpPr>
        <p:spPr>
          <a:xfrm>
            <a:off x="4226833" y="2374357"/>
            <a:ext cx="68419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/>
              <a:t>.</a:t>
            </a:r>
            <a:r>
              <a:rPr lang="en-US" dirty="0"/>
              <a:t>Ignore all files with a specific extension *.log ,  *.</a:t>
            </a:r>
            <a:r>
              <a:rPr lang="en-US" dirty="0" err="1"/>
              <a:t>tmp</a:t>
            </a: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Ignore a specific file like secret.txt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Ignore a directory like /node_modules     /dist</a:t>
            </a:r>
            <a:endParaRPr lang="en-US" altLang="LID4096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86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226833" y="4650978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2" y="1861118"/>
            <a:ext cx="42266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Ignore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F0B811-199D-C12A-4D13-99499559CE2A}"/>
              </a:ext>
            </a:extLst>
          </p:cNvPr>
          <p:cNvSpPr/>
          <p:nvPr/>
        </p:nvSpPr>
        <p:spPr>
          <a:xfrm>
            <a:off x="1628309" y="3136611"/>
            <a:ext cx="1983235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Ignore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6A453-B300-DA76-1A37-48D1F95C6B5B}"/>
              </a:ext>
            </a:extLst>
          </p:cNvPr>
          <p:cNvSpPr txBox="1"/>
          <p:nvPr/>
        </p:nvSpPr>
        <p:spPr>
          <a:xfrm>
            <a:off x="4226833" y="2374357"/>
            <a:ext cx="68419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/>
              <a:t>.</a:t>
            </a:r>
            <a:r>
              <a:rPr lang="en-US" dirty="0"/>
              <a:t>Ignore all files with a specific extension *.log ,  *.</a:t>
            </a:r>
            <a:r>
              <a:rPr lang="en-US" dirty="0" err="1"/>
              <a:t>tmp</a:t>
            </a: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Ignore a specific file like secret.txt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Ignore a directory like /node_modules     /dist</a:t>
            </a:r>
            <a:endParaRPr lang="en-US" altLang="LID4096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6438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301861" y="5628131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2" y="1861118"/>
            <a:ext cx="42266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Stash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F0B811-199D-C12A-4D13-99499559CE2A}"/>
              </a:ext>
            </a:extLst>
          </p:cNvPr>
          <p:cNvSpPr/>
          <p:nvPr/>
        </p:nvSpPr>
        <p:spPr>
          <a:xfrm>
            <a:off x="1628309" y="3136611"/>
            <a:ext cx="1871025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Stash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6A453-B300-DA76-1A37-48D1F95C6B5B}"/>
              </a:ext>
            </a:extLst>
          </p:cNvPr>
          <p:cNvSpPr txBox="1"/>
          <p:nvPr/>
        </p:nvSpPr>
        <p:spPr>
          <a:xfrm>
            <a:off x="4226833" y="2374357"/>
            <a:ext cx="684193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Git stash is a powerful feature that allows you to save your uncommitted changes temporarily without committing them.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Git stash </a:t>
            </a:r>
            <a:r>
              <a:rPr lang="LID4096" altLang="LID4096" dirty="0"/>
              <a:t>Keeps your working directory clean.</a:t>
            </a: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Git stash  </a:t>
            </a:r>
            <a:r>
              <a:rPr lang="LID4096" altLang="LID4096" dirty="0"/>
              <a:t>Allows for context switching without losing work.</a:t>
            </a: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Git stash  </a:t>
            </a:r>
            <a:r>
              <a:rPr lang="LID4096" altLang="LID4096" dirty="0"/>
              <a:t>Helps in managing work in progress.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465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226833" y="5323331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2" y="1861118"/>
            <a:ext cx="42266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Stash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F0B811-199D-C12A-4D13-99499559CE2A}"/>
              </a:ext>
            </a:extLst>
          </p:cNvPr>
          <p:cNvSpPr/>
          <p:nvPr/>
        </p:nvSpPr>
        <p:spPr>
          <a:xfrm>
            <a:off x="1628309" y="3136611"/>
            <a:ext cx="1871025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Stash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6A453-B300-DA76-1A37-48D1F95C6B5B}"/>
              </a:ext>
            </a:extLst>
          </p:cNvPr>
          <p:cNvSpPr txBox="1"/>
          <p:nvPr/>
        </p:nvSpPr>
        <p:spPr>
          <a:xfrm>
            <a:off x="4226833" y="2374357"/>
            <a:ext cx="684193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Workflow 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LID4096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LID4096" altLang="LID4096" dirty="0"/>
              <a:t>Stash Changes: Run </a:t>
            </a:r>
            <a:r>
              <a:rPr lang="LID4096" altLang="LID4096" b="1" dirty="0">
                <a:solidFill>
                  <a:srgbClr val="C00000"/>
                </a:solidFill>
              </a:rPr>
              <a:t>git stash </a:t>
            </a:r>
            <a:r>
              <a:rPr lang="LID4096" altLang="LID4096" dirty="0"/>
              <a:t>to stash your current changes.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LID4096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LID4096" altLang="LID4096" dirty="0"/>
              <a:t>Switch Branch: Checkout to a different branch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LID4096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LID4096" altLang="LID4096" dirty="0"/>
              <a:t>Apply Stash: After completing work on the other branch, return to the original branch and run </a:t>
            </a:r>
            <a:r>
              <a:rPr lang="LID4096" altLang="LID4096" b="1" dirty="0">
                <a:solidFill>
                  <a:srgbClr val="C00000"/>
                </a:solidFill>
              </a:rPr>
              <a:t>git stash apply </a:t>
            </a:r>
            <a:r>
              <a:rPr lang="LID4096" altLang="LID4096" dirty="0"/>
              <a:t>to restore the stashed changes. </a:t>
            </a:r>
          </a:p>
        </p:txBody>
      </p:sp>
    </p:spTree>
    <p:extLst>
      <p:ext uri="{BB962C8B-B14F-4D97-AF65-F5344CB8AC3E}">
        <p14:creationId xmlns:p14="http://schemas.microsoft.com/office/powerpoint/2010/main" val="33660094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226833" y="6094295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2" y="1861118"/>
            <a:ext cx="42266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Stash Commands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F0B811-199D-C12A-4D13-99499559CE2A}"/>
              </a:ext>
            </a:extLst>
          </p:cNvPr>
          <p:cNvSpPr/>
          <p:nvPr/>
        </p:nvSpPr>
        <p:spPr>
          <a:xfrm>
            <a:off x="1628309" y="3136611"/>
            <a:ext cx="1871025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Stash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6A453-B300-DA76-1A37-48D1F95C6B5B}"/>
              </a:ext>
            </a:extLst>
          </p:cNvPr>
          <p:cNvSpPr txBox="1"/>
          <p:nvPr/>
        </p:nvSpPr>
        <p:spPr>
          <a:xfrm>
            <a:off x="4226833" y="2484990"/>
            <a:ext cx="684193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b="1" dirty="0"/>
              <a:t>git stash</a:t>
            </a:r>
            <a:r>
              <a:rPr lang="LID4096" altLang="LID4096" dirty="0"/>
              <a:t>: Stashes the changes in a dirty working directory.</a:t>
            </a: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b="1" dirty="0"/>
              <a:t>git stash list</a:t>
            </a:r>
            <a:r>
              <a:rPr lang="LID4096" altLang="LID4096" dirty="0"/>
              <a:t>: Lists all stashed changes.</a:t>
            </a: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b="1" dirty="0"/>
              <a:t>git stash apply</a:t>
            </a:r>
            <a:r>
              <a:rPr lang="LID4096" altLang="LID4096" dirty="0"/>
              <a:t>: Applies the most recent stash.</a:t>
            </a: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b="1" dirty="0"/>
              <a:t>git stash apply stash@{n}: </a:t>
            </a:r>
            <a:r>
              <a:rPr lang="LID4096" altLang="LID4096" dirty="0"/>
              <a:t>Applies a specific stash.</a:t>
            </a: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b="1" dirty="0"/>
              <a:t>git stash drop</a:t>
            </a:r>
            <a:r>
              <a:rPr lang="LID4096" altLang="LID4096" dirty="0"/>
              <a:t>: Deletes a specific stash.</a:t>
            </a: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LID4096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b="1" dirty="0"/>
              <a:t>git stash pop</a:t>
            </a:r>
            <a:r>
              <a:rPr lang="LID4096" altLang="LID4096" dirty="0"/>
              <a:t>: Applies the most recent stash and removes it from the stash list. </a:t>
            </a:r>
          </a:p>
        </p:txBody>
      </p:sp>
    </p:spTree>
    <p:extLst>
      <p:ext uri="{BB962C8B-B14F-4D97-AF65-F5344CB8AC3E}">
        <p14:creationId xmlns:p14="http://schemas.microsoft.com/office/powerpoint/2010/main" val="2648867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E2D5-AFE9-CDB3-6792-15AD46B61D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891FF48-755A-A1E8-6EA4-42CF00446504}"/>
              </a:ext>
            </a:extLst>
          </p:cNvPr>
          <p:cNvCxnSpPr/>
          <p:nvPr/>
        </p:nvCxnSpPr>
        <p:spPr>
          <a:xfrm>
            <a:off x="4125132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0CD2E44F-2D7C-6E8D-13B4-671BEDC40551}"/>
              </a:ext>
            </a:extLst>
          </p:cNvPr>
          <p:cNvCxnSpPr/>
          <p:nvPr/>
        </p:nvCxnSpPr>
        <p:spPr>
          <a:xfrm>
            <a:off x="4312230" y="6458448"/>
            <a:ext cx="66918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8EC75E18-4AAD-A1D9-BD16-3C34F27C56A4}"/>
              </a:ext>
            </a:extLst>
          </p:cNvPr>
          <p:cNvSpPr/>
          <p:nvPr/>
        </p:nvSpPr>
        <p:spPr>
          <a:xfrm>
            <a:off x="1273219" y="3429000"/>
            <a:ext cx="1029449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Issue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271B0-DB72-3DDE-61CA-A3FFB91ACB05}"/>
              </a:ext>
            </a:extLst>
          </p:cNvPr>
          <p:cNvSpPr txBox="1"/>
          <p:nvPr/>
        </p:nvSpPr>
        <p:spPr>
          <a:xfrm>
            <a:off x="4007448" y="1869085"/>
            <a:ext cx="22857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What are Issues?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FA5C1-B1BD-5239-2019-41E93CC493B9}"/>
              </a:ext>
            </a:extLst>
          </p:cNvPr>
          <p:cNvSpPr txBox="1"/>
          <p:nvPr/>
        </p:nvSpPr>
        <p:spPr>
          <a:xfrm>
            <a:off x="4126499" y="2661337"/>
            <a:ext cx="65997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Issues are a way to track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tasks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enhancements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bugs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feature requests</a:t>
            </a:r>
          </a:p>
          <a:p>
            <a:pPr lvl="2"/>
            <a:endParaRPr lang="en-US" dirty="0"/>
          </a:p>
          <a:p>
            <a:r>
              <a:rPr lang="en-US" dirty="0"/>
              <a:t>Issue is used to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Categorize and prioritize tasks.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Clear documentation of bugs and features.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Monitor the status of tasks and assignments.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Allow team members to discuss and refine tasks.</a:t>
            </a:r>
            <a:endParaRPr lang="LID409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047763" y="4451518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7BEE072-6EAD-5655-59C5-604C9B1D53B3}"/>
              </a:ext>
            </a:extLst>
          </p:cNvPr>
          <p:cNvSpPr/>
          <p:nvPr/>
        </p:nvSpPr>
        <p:spPr>
          <a:xfrm>
            <a:off x="1406776" y="3136611"/>
            <a:ext cx="2262992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Introduction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F3459D-48E9-350A-F26D-6F43AB0AE715}"/>
              </a:ext>
            </a:extLst>
          </p:cNvPr>
          <p:cNvSpPr txBox="1"/>
          <p:nvPr/>
        </p:nvSpPr>
        <p:spPr>
          <a:xfrm>
            <a:off x="4128374" y="2551835"/>
            <a:ext cx="63513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Efficiently manages versions of code.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Enhances collaboration and workflow.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Provides powerful branching and merging capabilities.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3" y="1861118"/>
            <a:ext cx="31508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Why use Git?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5526979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E2D5-AFE9-CDB3-6792-15AD46B61D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891FF48-755A-A1E8-6EA4-42CF00446504}"/>
              </a:ext>
            </a:extLst>
          </p:cNvPr>
          <p:cNvCxnSpPr/>
          <p:nvPr/>
        </p:nvCxnSpPr>
        <p:spPr>
          <a:xfrm>
            <a:off x="4125132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0CD2E44F-2D7C-6E8D-13B4-671BEDC40551}"/>
              </a:ext>
            </a:extLst>
          </p:cNvPr>
          <p:cNvCxnSpPr/>
          <p:nvPr/>
        </p:nvCxnSpPr>
        <p:spPr>
          <a:xfrm>
            <a:off x="4312230" y="6458448"/>
            <a:ext cx="6691890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8EC75E18-4AAD-A1D9-BD16-3C34F27C56A4}"/>
              </a:ext>
            </a:extLst>
          </p:cNvPr>
          <p:cNvSpPr/>
          <p:nvPr/>
        </p:nvSpPr>
        <p:spPr>
          <a:xfrm>
            <a:off x="1273219" y="3429000"/>
            <a:ext cx="1029449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Issue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271B0-DB72-3DDE-61CA-A3FFB91ACB05}"/>
              </a:ext>
            </a:extLst>
          </p:cNvPr>
          <p:cNvSpPr txBox="1"/>
          <p:nvPr/>
        </p:nvSpPr>
        <p:spPr>
          <a:xfrm>
            <a:off x="4007448" y="1869085"/>
            <a:ext cx="22857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Issues Life cycle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95C34F-B381-0917-080F-8E115AF9A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56328"/>
            <a:ext cx="1809345" cy="364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016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7DF8-A848-D09E-CD91-A25BF09554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30EF8CE7-C63A-ECE7-E527-CEC841FAB70F}"/>
              </a:ext>
            </a:extLst>
          </p:cNvPr>
          <p:cNvCxnSpPr/>
          <p:nvPr/>
        </p:nvCxnSpPr>
        <p:spPr>
          <a:xfrm>
            <a:off x="4347606" y="6556595"/>
            <a:ext cx="7237558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285A9EED-6CE4-C5AE-9FE8-E0D5895697C2}"/>
              </a:ext>
            </a:extLst>
          </p:cNvPr>
          <p:cNvCxnSpPr/>
          <p:nvPr/>
        </p:nvCxnSpPr>
        <p:spPr>
          <a:xfrm>
            <a:off x="4084537" y="2262831"/>
            <a:ext cx="7168933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0E35575C-36C5-0BB9-9A75-9B350AB59BAF}"/>
              </a:ext>
            </a:extLst>
          </p:cNvPr>
          <p:cNvSpPr/>
          <p:nvPr/>
        </p:nvSpPr>
        <p:spPr>
          <a:xfrm>
            <a:off x="1552542" y="3232564"/>
            <a:ext cx="1189753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Issues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7153B-0691-0935-6BC8-32EF12969852}"/>
              </a:ext>
            </a:extLst>
          </p:cNvPr>
          <p:cNvSpPr txBox="1"/>
          <p:nvPr/>
        </p:nvSpPr>
        <p:spPr>
          <a:xfrm>
            <a:off x="4007447" y="1869085"/>
            <a:ext cx="417710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What are Pull Requests (PR)?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554EF7-9836-86D9-0DCC-F0BC4A646C94}"/>
              </a:ext>
            </a:extLst>
          </p:cNvPr>
          <p:cNvSpPr txBox="1"/>
          <p:nvPr/>
        </p:nvSpPr>
        <p:spPr>
          <a:xfrm>
            <a:off x="4084536" y="2299972"/>
            <a:ext cx="707652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Pull Request is a way to propose changes to a repository.</a:t>
            </a:r>
            <a:endParaRPr lang="en-US" altLang="LID4096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Arial" panose="020B0604020202020204" pitchFamily="34" charset="0"/>
              </a:rPr>
              <a:t>Coming to </a:t>
            </a:r>
            <a:r>
              <a:rPr lang="en-US" dirty="0"/>
              <a:t>Submit 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/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New features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Bug fixes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Documentation changes.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PRs are used to: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Enforce code reviews and discussions before merging.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Facilitate team collaboration and feedback.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 history of changes and decisions.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Ensure changes are tested and do not introduce new issues.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7DF8-A848-D09E-CD91-A25BF09554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30EF8CE7-C63A-ECE7-E527-CEC841FAB70F}"/>
              </a:ext>
            </a:extLst>
          </p:cNvPr>
          <p:cNvCxnSpPr/>
          <p:nvPr/>
        </p:nvCxnSpPr>
        <p:spPr>
          <a:xfrm>
            <a:off x="4347606" y="6556595"/>
            <a:ext cx="7237558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285A9EED-6CE4-C5AE-9FE8-E0D5895697C2}"/>
              </a:ext>
            </a:extLst>
          </p:cNvPr>
          <p:cNvCxnSpPr/>
          <p:nvPr/>
        </p:nvCxnSpPr>
        <p:spPr>
          <a:xfrm>
            <a:off x="4084537" y="2262831"/>
            <a:ext cx="7168933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0E35575C-36C5-0BB9-9A75-9B350AB59BAF}"/>
              </a:ext>
            </a:extLst>
          </p:cNvPr>
          <p:cNvSpPr/>
          <p:nvPr/>
        </p:nvSpPr>
        <p:spPr>
          <a:xfrm>
            <a:off x="1552542" y="3232564"/>
            <a:ext cx="1189753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Issues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7153B-0691-0935-6BC8-32EF12969852}"/>
              </a:ext>
            </a:extLst>
          </p:cNvPr>
          <p:cNvSpPr txBox="1"/>
          <p:nvPr/>
        </p:nvSpPr>
        <p:spPr>
          <a:xfrm>
            <a:off x="4007447" y="1869085"/>
            <a:ext cx="417710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Pull Requests workflow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554EF7-9836-86D9-0DCC-F0BC4A646C94}"/>
              </a:ext>
            </a:extLst>
          </p:cNvPr>
          <p:cNvSpPr txBox="1"/>
          <p:nvPr/>
        </p:nvSpPr>
        <p:spPr>
          <a:xfrm>
            <a:off x="4084537" y="2720123"/>
            <a:ext cx="756958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branch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Commit changes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a Pull Request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review and discussion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 into the main branch </a:t>
            </a:r>
          </a:p>
        </p:txBody>
      </p:sp>
    </p:spTree>
    <p:extLst>
      <p:ext uri="{BB962C8B-B14F-4D97-AF65-F5344CB8AC3E}">
        <p14:creationId xmlns:p14="http://schemas.microsoft.com/office/powerpoint/2010/main" val="24466528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7DF8-A848-D09E-CD91-A25BF09554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30EF8CE7-C63A-ECE7-E527-CEC841FAB70F}"/>
              </a:ext>
            </a:extLst>
          </p:cNvPr>
          <p:cNvCxnSpPr/>
          <p:nvPr/>
        </p:nvCxnSpPr>
        <p:spPr>
          <a:xfrm>
            <a:off x="4347606" y="6556595"/>
            <a:ext cx="7237558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285A9EED-6CE4-C5AE-9FE8-E0D5895697C2}"/>
              </a:ext>
            </a:extLst>
          </p:cNvPr>
          <p:cNvCxnSpPr/>
          <p:nvPr/>
        </p:nvCxnSpPr>
        <p:spPr>
          <a:xfrm>
            <a:off x="4084537" y="2262831"/>
            <a:ext cx="7168933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0E35575C-36C5-0BB9-9A75-9B350AB59BAF}"/>
              </a:ext>
            </a:extLst>
          </p:cNvPr>
          <p:cNvSpPr/>
          <p:nvPr/>
        </p:nvSpPr>
        <p:spPr>
          <a:xfrm>
            <a:off x="1552542" y="3232564"/>
            <a:ext cx="1189753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Issues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7153B-0691-0935-6BC8-32EF12969852}"/>
              </a:ext>
            </a:extLst>
          </p:cNvPr>
          <p:cNvSpPr txBox="1"/>
          <p:nvPr/>
        </p:nvSpPr>
        <p:spPr>
          <a:xfrm>
            <a:off x="4007447" y="1869085"/>
            <a:ext cx="417710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Eclipse Integration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CFEC72-DC68-4D13-EF2E-B2882BF80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06" y="2693718"/>
            <a:ext cx="3649658" cy="3464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FD3944-6285-F4AF-1A03-7912DA40A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385" y="3704647"/>
            <a:ext cx="3889546" cy="144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484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7DF8-A848-D09E-CD91-A25BF09554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30EF8CE7-C63A-ECE7-E527-CEC841FAB70F}"/>
              </a:ext>
            </a:extLst>
          </p:cNvPr>
          <p:cNvCxnSpPr/>
          <p:nvPr/>
        </p:nvCxnSpPr>
        <p:spPr>
          <a:xfrm>
            <a:off x="4347606" y="6556595"/>
            <a:ext cx="7237558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285A9EED-6CE4-C5AE-9FE8-E0D5895697C2}"/>
              </a:ext>
            </a:extLst>
          </p:cNvPr>
          <p:cNvCxnSpPr/>
          <p:nvPr/>
        </p:nvCxnSpPr>
        <p:spPr>
          <a:xfrm>
            <a:off x="4084537" y="2262831"/>
            <a:ext cx="7168933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0E35575C-36C5-0BB9-9A75-9B350AB59BAF}"/>
              </a:ext>
            </a:extLst>
          </p:cNvPr>
          <p:cNvSpPr/>
          <p:nvPr/>
        </p:nvSpPr>
        <p:spPr>
          <a:xfrm>
            <a:off x="1552542" y="3232564"/>
            <a:ext cx="1189753" cy="58477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Issues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7153B-0691-0935-6BC8-32EF12969852}"/>
              </a:ext>
            </a:extLst>
          </p:cNvPr>
          <p:cNvSpPr txBox="1"/>
          <p:nvPr/>
        </p:nvSpPr>
        <p:spPr>
          <a:xfrm>
            <a:off x="4007447" y="1869085"/>
            <a:ext cx="417710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Eclipse Integration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3988F4-DF4D-847B-F2F1-B9BD7303E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537" y="2693718"/>
            <a:ext cx="7237558" cy="315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14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7DF8-A848-D09E-CD91-A25BF09554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30EF8CE7-C63A-ECE7-E527-CEC841FAB70F}"/>
              </a:ext>
            </a:extLst>
          </p:cNvPr>
          <p:cNvCxnSpPr/>
          <p:nvPr/>
        </p:nvCxnSpPr>
        <p:spPr>
          <a:xfrm>
            <a:off x="4347606" y="6556595"/>
            <a:ext cx="7237558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285A9EED-6CE4-C5AE-9FE8-E0D5895697C2}"/>
              </a:ext>
            </a:extLst>
          </p:cNvPr>
          <p:cNvCxnSpPr/>
          <p:nvPr/>
        </p:nvCxnSpPr>
        <p:spPr>
          <a:xfrm>
            <a:off x="4084537" y="2262831"/>
            <a:ext cx="7168933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0E35575C-36C5-0BB9-9A75-9B350AB59BAF}"/>
              </a:ext>
            </a:extLst>
          </p:cNvPr>
          <p:cNvSpPr/>
          <p:nvPr/>
        </p:nvSpPr>
        <p:spPr>
          <a:xfrm>
            <a:off x="1552542" y="3232564"/>
            <a:ext cx="748923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GIT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554EF7-9836-86D9-0DCC-F0BC4A646C94}"/>
              </a:ext>
            </a:extLst>
          </p:cNvPr>
          <p:cNvSpPr txBox="1"/>
          <p:nvPr/>
        </p:nvSpPr>
        <p:spPr>
          <a:xfrm>
            <a:off x="4762754" y="3871104"/>
            <a:ext cx="479052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LID4096" sz="6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Thank You !!</a:t>
            </a:r>
            <a:endParaRPr kumimoji="0" lang="LID4096" altLang="LID4096" sz="6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6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101327" y="4854930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7BEE072-6EAD-5655-59C5-604C9B1D53B3}"/>
              </a:ext>
            </a:extLst>
          </p:cNvPr>
          <p:cNvSpPr/>
          <p:nvPr/>
        </p:nvSpPr>
        <p:spPr>
          <a:xfrm>
            <a:off x="1406776" y="3136611"/>
            <a:ext cx="2262992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Introduction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F3459D-48E9-350A-F26D-6F43AB0AE715}"/>
              </a:ext>
            </a:extLst>
          </p:cNvPr>
          <p:cNvSpPr txBox="1"/>
          <p:nvPr/>
        </p:nvSpPr>
        <p:spPr>
          <a:xfrm>
            <a:off x="4271583" y="2505287"/>
            <a:ext cx="63513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Repository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 storage for all the code and its history.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Commit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 snapshot of the project at a point in time.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Branch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 parallel version of the repository.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Merge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Integrates changes from different branches.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3" y="1861118"/>
            <a:ext cx="42266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Overview of Key Concepts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2888641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007449" y="6542530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7BEE072-6EAD-5655-59C5-604C9B1D53B3}"/>
              </a:ext>
            </a:extLst>
          </p:cNvPr>
          <p:cNvSpPr/>
          <p:nvPr/>
        </p:nvSpPr>
        <p:spPr>
          <a:xfrm>
            <a:off x="1406776" y="3136611"/>
            <a:ext cx="224285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Repositories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81BF4F-5656-6E90-D49D-0850C7A61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698" y="2506845"/>
            <a:ext cx="6100482" cy="37592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C713C2-2583-ED52-BA72-29045D7BD579}"/>
              </a:ext>
            </a:extLst>
          </p:cNvPr>
          <p:cNvSpPr txBox="1"/>
          <p:nvPr/>
        </p:nvSpPr>
        <p:spPr>
          <a:xfrm>
            <a:off x="4047762" y="1861118"/>
            <a:ext cx="369774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Version Control with Git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420882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101327" y="5637095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7BEE072-6EAD-5655-59C5-604C9B1D53B3}"/>
              </a:ext>
            </a:extLst>
          </p:cNvPr>
          <p:cNvSpPr/>
          <p:nvPr/>
        </p:nvSpPr>
        <p:spPr>
          <a:xfrm>
            <a:off x="1406776" y="3136611"/>
            <a:ext cx="224285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Repositories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3" y="1861118"/>
            <a:ext cx="37604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Types of Repositories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3B4027-3639-1C00-44F2-EA2B9F5763ED}"/>
              </a:ext>
            </a:extLst>
          </p:cNvPr>
          <p:cNvSpPr txBox="1"/>
          <p:nvPr/>
        </p:nvSpPr>
        <p:spPr>
          <a:xfrm>
            <a:off x="4259180" y="2660400"/>
            <a:ext cx="64432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Remote Repository:</a:t>
            </a:r>
            <a:endParaRPr kumimoji="0" lang="en-US" altLang="LID4096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LID4096" b="1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Stored on a server, 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which is 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accessible over the internet.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Allows collaboration with other developers.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case: Sharing your project with team members, continuous integration, and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88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490-877B-AA85-0718-46F487D9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GIT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AB01BDB-7839-1E41-2990-3C12AAED68F1}"/>
              </a:ext>
            </a:extLst>
          </p:cNvPr>
          <p:cNvCxnSpPr/>
          <p:nvPr/>
        </p:nvCxnSpPr>
        <p:spPr>
          <a:xfrm>
            <a:off x="4101327" y="2230450"/>
            <a:ext cx="66010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DE824A02-509C-7075-E0B9-BB3C0AC637C4}"/>
              </a:ext>
            </a:extLst>
          </p:cNvPr>
          <p:cNvCxnSpPr/>
          <p:nvPr/>
        </p:nvCxnSpPr>
        <p:spPr>
          <a:xfrm>
            <a:off x="4007449" y="5726742"/>
            <a:ext cx="66918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7BEE072-6EAD-5655-59C5-604C9B1D53B3}"/>
              </a:ext>
            </a:extLst>
          </p:cNvPr>
          <p:cNvSpPr/>
          <p:nvPr/>
        </p:nvSpPr>
        <p:spPr>
          <a:xfrm>
            <a:off x="1406776" y="3136611"/>
            <a:ext cx="2242858" cy="584775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Repositories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DF5B326-FD19-38DF-B15E-B52EB5A9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59" y="4451518"/>
            <a:ext cx="1295403" cy="6476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B9E17D-0A3F-9B85-4714-82FC9350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55180" y="265121"/>
            <a:ext cx="1531526" cy="6313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103F5-CB52-DE6B-F799-0E3D97C78743}"/>
              </a:ext>
            </a:extLst>
          </p:cNvPr>
          <p:cNvSpPr txBox="1"/>
          <p:nvPr/>
        </p:nvSpPr>
        <p:spPr>
          <a:xfrm>
            <a:off x="4047763" y="1861118"/>
            <a:ext cx="28192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55A11"/>
                </a:solidFill>
                <a:latin typeface="Söhne Mono"/>
              </a:rPr>
              <a:t>Types of Repositories</a:t>
            </a:r>
            <a:endParaRPr lang="LID4096" sz="2200" b="1" dirty="0">
              <a:solidFill>
                <a:srgbClr val="C55A11"/>
              </a:solidFill>
              <a:latin typeface="Söhne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3B4027-3639-1C00-44F2-EA2B9F5763ED}"/>
              </a:ext>
            </a:extLst>
          </p:cNvPr>
          <p:cNvSpPr txBox="1"/>
          <p:nvPr/>
        </p:nvSpPr>
        <p:spPr>
          <a:xfrm>
            <a:off x="4259180" y="266040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Local Repository:</a:t>
            </a:r>
            <a:endParaRPr kumimoji="0" lang="en-US" altLang="LID4096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Stored on your local machine.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Allows you to work on your project without needing an internet connection.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case: Making and testing changes privately before sharing with others.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091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6185</TotalTime>
  <Words>2405</Words>
  <Application>Microsoft Office PowerPoint</Application>
  <PresentationFormat>Widescreen</PresentationFormat>
  <Paragraphs>601</Paragraphs>
  <Slides>55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Aptos</vt:lpstr>
      <vt:lpstr>Arial</vt:lpstr>
      <vt:lpstr>Calibri</vt:lpstr>
      <vt:lpstr>Calibri Light</vt:lpstr>
      <vt:lpstr>freight-sans-pro</vt:lpstr>
      <vt:lpstr>Söhne</vt:lpstr>
      <vt:lpstr>Söhne Mono</vt:lpstr>
      <vt:lpstr>Office Theme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Dawod Kabha</dc:creator>
  <cp:lastModifiedBy>Dawod Kabha</cp:lastModifiedBy>
  <cp:revision>48</cp:revision>
  <dcterms:created xsi:type="dcterms:W3CDTF">2024-01-14T08:28:48Z</dcterms:created>
  <dcterms:modified xsi:type="dcterms:W3CDTF">2024-07-15T07:48:43Z</dcterms:modified>
</cp:coreProperties>
</file>