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0" r:id="rId2"/>
    <p:sldId id="516" r:id="rId3"/>
    <p:sldId id="517" r:id="rId4"/>
    <p:sldId id="509" r:id="rId5"/>
    <p:sldId id="519" r:id="rId6"/>
    <p:sldId id="514" r:id="rId7"/>
    <p:sldId id="508" r:id="rId8"/>
    <p:sldId id="511" r:id="rId9"/>
    <p:sldId id="520" r:id="rId10"/>
    <p:sldId id="512" r:id="rId11"/>
    <p:sldId id="507" r:id="rId12"/>
    <p:sldId id="518" r:id="rId13"/>
    <p:sldId id="505" r:id="rId14"/>
    <p:sldId id="523" r:id="rId15"/>
    <p:sldId id="503" r:id="rId16"/>
    <p:sldId id="513" r:id="rId17"/>
    <p:sldId id="504" r:id="rId18"/>
    <p:sldId id="521" r:id="rId19"/>
    <p:sldId id="515" r:id="rId20"/>
    <p:sldId id="524" r:id="rId21"/>
    <p:sldId id="525" r:id="rId22"/>
    <p:sldId id="502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D207-25A1-A802-6949-4B470F21C4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66A87-DE2D-962C-6BBF-DE0A5E3745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EA2FF-5B4F-4D9F-09E7-209C83313B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10A910-3BEB-4B8B-A2DE-C6F64655DAC4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132E-A07A-A7D6-9D0A-500B58C55C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DDE94-95C9-570E-E663-4BD196CE6A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0B4889-0CE2-4848-9A73-87B8B1EBB2A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98341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7787-B593-30EB-4882-55A40DFABF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697C4-6935-71B0-A026-1F3528701F5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1A0B-EC23-EFEB-7471-D38E63A757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D297BC-7BC9-4316-ACD8-0DCA1AF40131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EB88B-E678-F22B-DA79-F15809F7E6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F98E0-5EB4-A83C-AE84-830D2E38E3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327686-0108-4079-822F-C9F7B05445F1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6548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9A093-9545-F730-B8D9-CF4D4E9BE3C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ADCDC-5124-860C-A9C3-93E6C7760B5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97CE-0DD4-8AD2-142F-42A6D3FCA4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E4CC34-318B-4966-A131-3BCC1CBDD4B1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18A17-6269-16AA-92CB-A76EEAE900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CEF1-57CA-B287-C720-9773A89705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376C5F-6BD8-433F-92AE-96D1DEB98CF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52992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75EB-83ED-DBE0-5B04-7A5F27D9D7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AC74-91D1-A966-A640-F2A32F741F0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AE506-F003-9E5C-0395-B9628409CD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6006E8-A8D1-4A45-A928-73DBC074CE4D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A4AC5-F43C-5055-FD52-1E22D776A6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EF3A-D9F7-67DA-AFE0-EF063E74E2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DC0E0C-33BB-4B64-9AB0-8365655E9D0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85189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6CCE-1D79-CCA7-D2E3-992389D3AF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800AB-FB3A-DB9B-046D-F69F0AD36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04CD-D94A-ACA6-C3E8-546CF9B0FB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896EA8-3F40-4CE0-9C14-A8BEFB6B4530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FFEF-446B-DA5F-35FE-149488FFB0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3A60-3D17-8746-D790-51D53D0B45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623028-2B3E-452E-9846-11F52296CB6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4162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7248-A77B-2CA2-8866-FC7E70D1D8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6546-DD95-4F46-D366-B59D9D6782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E4540-A8FD-FD32-6BF5-5EC3701347B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DA027-3AAD-FEF3-219A-6044EA351A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5B2413-352B-4E4D-98D1-9CF249135A2C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58FAB-F317-6F29-AEEE-D38234502A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8F032-05EE-B948-31CD-A10B5BF72B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FC0736-4F65-4048-8294-FBDAED81359D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4461883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B2F8-C70F-9B0A-D0AF-D878DAACF2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A9698-BC3A-E7E4-9564-0E61AF0ED7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747E8-11BA-8703-1738-DA59995EFFA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85544-08CF-3A90-551B-C2196976E94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A8577-84DF-716A-321E-FF387645189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43F86-4EBF-C838-7211-DD377798FD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B8DA82-A59D-4CA4-976E-74344E98582F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A11A5-85C4-A280-00A9-7E1E79437C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DE784-8868-8069-4BCD-B73D0B91DF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0C9482-11D4-4432-962C-1A11E985160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84546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F148-F295-C3ED-34DC-97137AC0CE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A6493-1EC6-0728-C50B-445FD1F136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E22FB6-C7A7-4182-AB1D-2F40916A506B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AF841-B936-B6D9-BB63-F9B13B5AA5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735BF-41FA-BA67-9CF9-8E86C84DAB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857979-989C-443F-ACA3-FF1945520BD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25574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6D673-B827-CF2F-0CD4-54FFF02BCE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3F3EC4-4163-4377-858E-B49C0C3CC3B9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509DA-942B-3DBD-9F18-4A3E848EE3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0BF3A-E4AA-8121-312A-666777B45D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965AA9-6A8A-43FA-AE15-A627A99EEE67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15927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6966-524E-8112-AE94-A7FB155550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232F-E000-71EE-B30D-DB94923D42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0DC28-3158-461A-5866-04080A674F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5A15E-5E90-60E0-C3A5-50F4C489C0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B83692-39D0-4812-992D-FE0664159ABC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C3D15-95E5-7644-3D73-8CC44AC295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EAF2-B6F7-3E8B-B15E-DB222EF4C5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46DF33-11AB-40F0-86A9-9C15F3B0F68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6414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AC32-4895-88D3-833D-CE018B9931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39357-3401-34E4-3308-AD44B29ACDE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55150-3712-1518-0E06-7E4251D3298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6DDE6-8261-1FC5-4749-2904EAC790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93874-4AA9-4B47-8D5E-9A1CA69C13AD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3028D-209F-9514-CE74-CC5EAB406E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96D9C-EF14-E00D-2426-A7A15DACA1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DD9A62-6DC1-4B55-9F0C-E00C851D9DC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28731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63B72-CA85-5C79-758D-92FDFBB526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A4304-CDDC-9384-2A35-7A7608F7CE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2BED4-885E-0743-B2BA-60BD874B4FF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0673A8BB-DB3B-4195-97E2-2C58D7BA4D69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055DC-D9E0-45F7-4F0D-0D412939033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3A7B-2ACB-7DB1-1C29-3F23E9CA656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22847D0-5B97-421D-B69C-18AC009C454E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D80C-4159-8517-6E0C-D3C6423CF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421F6E5-9E97-957E-3B6F-F1437BA594EE}"/>
              </a:ext>
            </a:extLst>
          </p:cNvPr>
          <p:cNvCxnSpPr/>
          <p:nvPr/>
        </p:nvCxnSpPr>
        <p:spPr>
          <a:xfrm>
            <a:off x="411409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AC89AF-28A9-C346-AD0E-8C63E5938B2F}"/>
              </a:ext>
            </a:extLst>
          </p:cNvPr>
          <p:cNvCxnSpPr/>
          <p:nvPr/>
        </p:nvCxnSpPr>
        <p:spPr>
          <a:xfrm>
            <a:off x="4379633" y="659690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2C5ED29F-C312-8793-FB63-1379F212EC77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5F6362C-9F96-8B90-33F6-1910072C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1C80B3E-EBEE-4416-56E4-CB48477CC5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79" r="3157" b="-2"/>
          <a:stretch>
            <a:fillRect/>
          </a:stretch>
        </p:blipFill>
        <p:spPr>
          <a:xfrm>
            <a:off x="4379633" y="2485486"/>
            <a:ext cx="6861593" cy="410739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3192-7F7A-D6E1-CA7D-91EE5A12DA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D6ED9C9-2008-1200-07E8-7F8FA24CFCF4}"/>
              </a:ext>
            </a:extLst>
          </p:cNvPr>
          <p:cNvCxnSpPr/>
          <p:nvPr/>
        </p:nvCxnSpPr>
        <p:spPr>
          <a:xfrm>
            <a:off x="4087200" y="2266982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8619563-861E-6B5E-5870-9EFB322C261E}"/>
              </a:ext>
            </a:extLst>
          </p:cNvPr>
          <p:cNvCxnSpPr/>
          <p:nvPr/>
        </p:nvCxnSpPr>
        <p:spPr>
          <a:xfrm>
            <a:off x="4298423" y="653629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B3F53099-4E84-E0CA-915D-4C807DED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D0A9DE69-24CA-2F1C-7158-226F3B797444}"/>
              </a:ext>
            </a:extLst>
          </p:cNvPr>
          <p:cNvSpPr txBox="1"/>
          <p:nvPr/>
        </p:nvSpPr>
        <p:spPr>
          <a:xfrm>
            <a:off x="4185812" y="1805320"/>
            <a:ext cx="609372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JVM</a:t>
            </a:r>
            <a:endParaRPr lang="-" sz="2400" dirty="0">
              <a:solidFill>
                <a:schemeClr val="accent2"/>
              </a:solidFill>
              <a:highlight>
                <a:srgbClr val="FFFFFF"/>
              </a:highlight>
              <a:latin typeface="ui-sans-serif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8456CC9-4C19-D7C1-0033-3874836B1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423" y="2395604"/>
            <a:ext cx="6871633" cy="38035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7C7B5C-E7FD-7CDE-7877-2A6C8354DA56}"/>
              </a:ext>
            </a:extLst>
          </p:cNvPr>
          <p:cNvSpPr/>
          <p:nvPr/>
        </p:nvSpPr>
        <p:spPr>
          <a:xfrm>
            <a:off x="1405112" y="3434687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3D18-C8B2-0A87-9B58-26376AD874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5E0E67D-AC16-F7A0-45A3-75F2B25795C5}"/>
              </a:ext>
            </a:extLst>
          </p:cNvPr>
          <p:cNvCxnSpPr/>
          <p:nvPr/>
        </p:nvCxnSpPr>
        <p:spPr>
          <a:xfrm>
            <a:off x="411409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3A07B39-3F59-48B6-37AF-9C641DCC6262}"/>
              </a:ext>
            </a:extLst>
          </p:cNvPr>
          <p:cNvCxnSpPr/>
          <p:nvPr/>
        </p:nvCxnSpPr>
        <p:spPr>
          <a:xfrm>
            <a:off x="4565379" y="666661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62C95C7E-4FEA-33A2-E34C-D3FD9B70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785897E-4512-F5CC-8B0C-5FAE606B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2660916"/>
            <a:ext cx="2608235" cy="28284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554CC979-0666-66B3-B06B-4EF0367392A4}"/>
              </a:ext>
            </a:extLst>
          </p:cNvPr>
          <p:cNvSpPr txBox="1"/>
          <p:nvPr/>
        </p:nvSpPr>
        <p:spPr>
          <a:xfrm>
            <a:off x="4185812" y="1805320"/>
            <a:ext cx="609372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GC</a:t>
            </a:r>
            <a:endParaRPr lang="-" sz="2400" dirty="0">
              <a:solidFill>
                <a:schemeClr val="accent2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88DD0-6D30-B430-9AFD-9101DF27DECA}"/>
              </a:ext>
            </a:extLst>
          </p:cNvPr>
          <p:cNvSpPr txBox="1"/>
          <p:nvPr/>
        </p:nvSpPr>
        <p:spPr>
          <a:xfrm>
            <a:off x="4183538" y="2559694"/>
            <a:ext cx="44674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The garbage collector frees all dynamically allocated memory</a:t>
            </a:r>
            <a:r>
              <a:rPr lang="en-US" dirty="0"/>
              <a:t> </a:t>
            </a:r>
            <a:r>
              <a:rPr lang="LID4096" dirty="0"/>
              <a:t>that is no longer referenced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An object located on the heap that is no longer referenced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should be regarded as “garbage” and has to be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Garbage collection is actually memory recycling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9E87027A-E2EF-C4D8-1211-F714BDF4A004}"/>
              </a:ext>
            </a:extLst>
          </p:cNvPr>
          <p:cNvSpPr/>
          <p:nvPr/>
        </p:nvSpPr>
        <p:spPr>
          <a:xfrm>
            <a:off x="1405112" y="3434687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4C84-0936-C751-6A57-AE35409DE1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3B6E353-F8E3-0135-4776-A6FBB0C49C17}"/>
              </a:ext>
            </a:extLst>
          </p:cNvPr>
          <p:cNvCxnSpPr/>
          <p:nvPr/>
        </p:nvCxnSpPr>
        <p:spPr>
          <a:xfrm>
            <a:off x="4185812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64ED23B-B363-28B7-1628-0303A4B1F77F}"/>
              </a:ext>
            </a:extLst>
          </p:cNvPr>
          <p:cNvCxnSpPr/>
          <p:nvPr/>
        </p:nvCxnSpPr>
        <p:spPr>
          <a:xfrm>
            <a:off x="4185812" y="547109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27DA8434-4171-ED21-34CB-659EECC4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5309B7CD-36D1-9B63-D21E-7FEA9F29579D}"/>
              </a:ext>
            </a:extLst>
          </p:cNvPr>
          <p:cNvSpPr/>
          <p:nvPr/>
        </p:nvSpPr>
        <p:spPr>
          <a:xfrm>
            <a:off x="1405112" y="3434687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4ED1-FAA0-16AF-CC98-A8F228A4A780}"/>
              </a:ext>
            </a:extLst>
          </p:cNvPr>
          <p:cNvSpPr txBox="1"/>
          <p:nvPr/>
        </p:nvSpPr>
        <p:spPr>
          <a:xfrm>
            <a:off x="4068094" y="1768785"/>
            <a:ext cx="3282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Java APIs</a:t>
            </a:r>
            <a:endParaRPr lang="-" sz="2400" dirty="0">
              <a:solidFill>
                <a:schemeClr val="accent2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FB541-A109-C917-160F-998850CE25E0}"/>
              </a:ext>
            </a:extLst>
          </p:cNvPr>
          <p:cNvSpPr txBox="1"/>
          <p:nvPr/>
        </p:nvSpPr>
        <p:spPr>
          <a:xfrm>
            <a:off x="4185812" y="2603687"/>
            <a:ext cx="59070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	Java runtime			 JFC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Security				JDBC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JavaBeans			Java RMI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Java Communications		 JavaMail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Java media			JNDI</a:t>
            </a:r>
          </a:p>
        </p:txBody>
      </p:sp>
    </p:spTree>
    <p:extLst>
      <p:ext uri="{BB962C8B-B14F-4D97-AF65-F5344CB8AC3E}">
        <p14:creationId xmlns:p14="http://schemas.microsoft.com/office/powerpoint/2010/main" val="271509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F669-80D0-8699-E1C6-34B29EAEEA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FF78544-96AC-B170-E7A8-8B17F3255094}"/>
              </a:ext>
            </a:extLst>
          </p:cNvPr>
          <p:cNvCxnSpPr/>
          <p:nvPr/>
        </p:nvCxnSpPr>
        <p:spPr>
          <a:xfrm>
            <a:off x="409616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8A064B0-4E91-60A7-770E-F003F7AB2427}"/>
              </a:ext>
            </a:extLst>
          </p:cNvPr>
          <p:cNvCxnSpPr/>
          <p:nvPr/>
        </p:nvCxnSpPr>
        <p:spPr>
          <a:xfrm>
            <a:off x="4209303" y="667758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C31672F9-B915-491D-7327-7E12D8E1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4FEE5F6-B104-2BF6-3760-9488D8D9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47" y="2442555"/>
            <a:ext cx="4285129" cy="399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BD5659-A777-75DB-1E04-AC5D82E4768B}"/>
              </a:ext>
            </a:extLst>
          </p:cNvPr>
          <p:cNvSpPr txBox="1"/>
          <p:nvPr/>
        </p:nvSpPr>
        <p:spPr>
          <a:xfrm>
            <a:off x="4007449" y="17687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Fundamentals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1E86C70-A9AD-06A9-24BD-87862058E684}"/>
              </a:ext>
            </a:extLst>
          </p:cNvPr>
          <p:cNvSpPr/>
          <p:nvPr/>
        </p:nvSpPr>
        <p:spPr>
          <a:xfrm>
            <a:off x="1405112" y="3434687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F669-80D0-8699-E1C6-34B29EAEEA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FF78544-96AC-B170-E7A8-8B17F3255094}"/>
              </a:ext>
            </a:extLst>
          </p:cNvPr>
          <p:cNvCxnSpPr/>
          <p:nvPr/>
        </p:nvCxnSpPr>
        <p:spPr>
          <a:xfrm>
            <a:off x="409616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8A064B0-4E91-60A7-770E-F003F7AB2427}"/>
              </a:ext>
            </a:extLst>
          </p:cNvPr>
          <p:cNvCxnSpPr/>
          <p:nvPr/>
        </p:nvCxnSpPr>
        <p:spPr>
          <a:xfrm>
            <a:off x="4209303" y="667758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C31672F9-B915-491D-7327-7E12D8E1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BD5659-A777-75DB-1E04-AC5D82E4768B}"/>
              </a:ext>
            </a:extLst>
          </p:cNvPr>
          <p:cNvSpPr txBox="1"/>
          <p:nvPr/>
        </p:nvSpPr>
        <p:spPr>
          <a:xfrm>
            <a:off x="4007449" y="17687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Modifiers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1E86C70-A9AD-06A9-24BD-87862058E684}"/>
              </a:ext>
            </a:extLst>
          </p:cNvPr>
          <p:cNvSpPr/>
          <p:nvPr/>
        </p:nvSpPr>
        <p:spPr>
          <a:xfrm>
            <a:off x="1405112" y="3434687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13BCB-2CB6-6234-7D6D-A1365B42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165" y="2772335"/>
            <a:ext cx="70008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8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F186-BCD0-E4E1-3BF1-4D2816A62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9257062-8EAD-F502-B4CB-56D0724B6B65}"/>
              </a:ext>
            </a:extLst>
          </p:cNvPr>
          <p:cNvCxnSpPr/>
          <p:nvPr/>
        </p:nvCxnSpPr>
        <p:spPr>
          <a:xfrm>
            <a:off x="4185812" y="2217348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FD47F02F-93CA-E1EA-68EE-BB0562A12DD4}"/>
              </a:ext>
            </a:extLst>
          </p:cNvPr>
          <p:cNvCxnSpPr/>
          <p:nvPr/>
        </p:nvCxnSpPr>
        <p:spPr>
          <a:xfrm>
            <a:off x="4353425" y="617903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768013D-8E35-CC38-574C-175742BB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0F80A4DD-0461-A76B-BA57-7679EEA4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72" y="2551663"/>
            <a:ext cx="6755534" cy="329332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524472-3C06-7A73-035E-B226F012D359}"/>
              </a:ext>
            </a:extLst>
          </p:cNvPr>
          <p:cNvSpPr txBox="1"/>
          <p:nvPr/>
        </p:nvSpPr>
        <p:spPr>
          <a:xfrm>
            <a:off x="4175472" y="1768785"/>
            <a:ext cx="1542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Keywords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93A7179B-BD08-0063-E808-59A84B67092D}"/>
              </a:ext>
            </a:extLst>
          </p:cNvPr>
          <p:cNvSpPr/>
          <p:nvPr/>
        </p:nvSpPr>
        <p:spPr>
          <a:xfrm>
            <a:off x="1405112" y="3434687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44B7-0BD2-26FD-A451-2B0CC480DB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0783272-ED59-A238-DB09-A98E232BD061}"/>
              </a:ext>
            </a:extLst>
          </p:cNvPr>
          <p:cNvCxnSpPr/>
          <p:nvPr/>
        </p:nvCxnSpPr>
        <p:spPr>
          <a:xfrm>
            <a:off x="408720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48D213A6-A8F9-F1BD-0A3F-1926C6F42D7D}"/>
              </a:ext>
            </a:extLst>
          </p:cNvPr>
          <p:cNvCxnSpPr/>
          <p:nvPr/>
        </p:nvCxnSpPr>
        <p:spPr>
          <a:xfrm>
            <a:off x="4224603" y="651969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BB6885B2-1708-2FB0-B53F-2E26342E2977}"/>
              </a:ext>
            </a:extLst>
          </p:cNvPr>
          <p:cNvSpPr/>
          <p:nvPr/>
        </p:nvSpPr>
        <p:spPr>
          <a:xfrm>
            <a:off x="1138793" y="34213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7C99E19-331F-E0C9-4D2F-16297A38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BE0C5D-F7F7-59C9-4F06-25EC2CE71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812" y="2439730"/>
            <a:ext cx="6616372" cy="3674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38E6D1-E8AD-A7B3-0C79-0439129A3058}"/>
              </a:ext>
            </a:extLst>
          </p:cNvPr>
          <p:cNvSpPr txBox="1"/>
          <p:nvPr/>
        </p:nvSpPr>
        <p:spPr>
          <a:xfrm>
            <a:off x="4175472" y="1768785"/>
            <a:ext cx="1542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JAVA LIBS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F8C8-869B-1DD7-39C7-64098D4D2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A854318-6240-B36E-97BD-50855E46B791}"/>
              </a:ext>
            </a:extLst>
          </p:cNvPr>
          <p:cNvCxnSpPr/>
          <p:nvPr/>
        </p:nvCxnSpPr>
        <p:spPr>
          <a:xfrm>
            <a:off x="4084857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3A33D2EF-D4D6-4B50-E834-5DC0BAE8119D}"/>
              </a:ext>
            </a:extLst>
          </p:cNvPr>
          <p:cNvCxnSpPr/>
          <p:nvPr/>
        </p:nvCxnSpPr>
        <p:spPr>
          <a:xfrm>
            <a:off x="4558926" y="654659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239AE4AB-9252-B503-CC21-3B47F4EFFA2A}"/>
              </a:ext>
            </a:extLst>
          </p:cNvPr>
          <p:cNvSpPr/>
          <p:nvPr/>
        </p:nvSpPr>
        <p:spPr>
          <a:xfrm>
            <a:off x="1138793" y="34213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62CB579-B651-3E37-FE22-BC7D00C6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CC7A6-8E9A-D14D-DA82-895427017272}"/>
              </a:ext>
            </a:extLst>
          </p:cNvPr>
          <p:cNvSpPr txBox="1"/>
          <p:nvPr/>
        </p:nvSpPr>
        <p:spPr>
          <a:xfrm>
            <a:off x="4175472" y="1768785"/>
            <a:ext cx="1848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Data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403FB-49B3-1A3B-61C3-34392BE1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52" y="2326069"/>
            <a:ext cx="4746296" cy="40990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3358-CBF3-29F3-54B4-4699789AE5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5DCF9FC-1F70-1E63-654E-38943BF62F7C}"/>
              </a:ext>
            </a:extLst>
          </p:cNvPr>
          <p:cNvCxnSpPr/>
          <p:nvPr/>
        </p:nvCxnSpPr>
        <p:spPr>
          <a:xfrm>
            <a:off x="4123008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12D65C0-D23E-565A-5A06-56BDD38D64E2}"/>
              </a:ext>
            </a:extLst>
          </p:cNvPr>
          <p:cNvCxnSpPr/>
          <p:nvPr/>
        </p:nvCxnSpPr>
        <p:spPr>
          <a:xfrm>
            <a:off x="4146499" y="614117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D99BB329-9F42-18D8-7823-18BED7EF6B7F}"/>
              </a:ext>
            </a:extLst>
          </p:cNvPr>
          <p:cNvSpPr/>
          <p:nvPr/>
        </p:nvSpPr>
        <p:spPr>
          <a:xfrm>
            <a:off x="1138793" y="34213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51975F6-8130-87D5-6CCD-291472FE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567F85-9961-D0CF-6788-56EAF4BB26A8}"/>
              </a:ext>
            </a:extLst>
          </p:cNvPr>
          <p:cNvSpPr txBox="1"/>
          <p:nvPr/>
        </p:nvSpPr>
        <p:spPr>
          <a:xfrm>
            <a:off x="4175472" y="1768785"/>
            <a:ext cx="3292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C9F1B-CC32-0D99-F9B7-9302D9BD9C72}"/>
              </a:ext>
            </a:extLst>
          </p:cNvPr>
          <p:cNvSpPr txBox="1"/>
          <p:nvPr/>
        </p:nvSpPr>
        <p:spPr>
          <a:xfrm>
            <a:off x="4123008" y="2485561"/>
            <a:ext cx="75659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b="1" dirty="0"/>
              <a:t>Class</a:t>
            </a:r>
            <a:r>
              <a:rPr lang="en-US" dirty="0"/>
              <a:t> : </a:t>
            </a:r>
            <a:r>
              <a:rPr lang="LID4096" dirty="0"/>
              <a:t> A blueprint source code for instantiating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b="1" dirty="0"/>
              <a:t>Object</a:t>
            </a:r>
            <a:r>
              <a:rPr lang="en-US" dirty="0"/>
              <a:t> : </a:t>
            </a:r>
            <a:r>
              <a:rPr lang="LID4096" dirty="0"/>
              <a:t> An instance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b="1" dirty="0"/>
              <a:t>Attribute</a:t>
            </a:r>
            <a:r>
              <a:rPr lang="LID4096" dirty="0"/>
              <a:t> </a:t>
            </a:r>
            <a:r>
              <a:rPr lang="en-US" dirty="0"/>
              <a:t>: </a:t>
            </a:r>
            <a:r>
              <a:rPr lang="LID4096" dirty="0"/>
              <a:t>(</a:t>
            </a:r>
            <a:r>
              <a:rPr lang="en-US" dirty="0"/>
              <a:t>Class </a:t>
            </a:r>
            <a:r>
              <a:rPr lang="LID4096" dirty="0"/>
              <a:t>Data Member, Data Field)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b="1" dirty="0"/>
              <a:t>Method</a:t>
            </a:r>
            <a:r>
              <a:rPr lang="en-US" dirty="0"/>
              <a:t> :</a:t>
            </a:r>
            <a:r>
              <a:rPr lang="LID4096" dirty="0"/>
              <a:t> (Class Function) A behavioral element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b="1" dirty="0"/>
              <a:t>Constructor</a:t>
            </a:r>
            <a:r>
              <a:rPr lang="en-US" dirty="0"/>
              <a:t> : A method that is called whenever an object of class is instantiated.</a:t>
            </a:r>
            <a:endParaRPr lang="LID4096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b="1" dirty="0"/>
              <a:t>Package</a:t>
            </a:r>
            <a:r>
              <a:rPr lang="en-US" dirty="0"/>
              <a:t> : </a:t>
            </a:r>
            <a:r>
              <a:rPr lang="LID4096" dirty="0"/>
              <a:t> A grouping of classes (directory)</a:t>
            </a:r>
          </a:p>
        </p:txBody>
      </p:sp>
    </p:spTree>
    <p:extLst>
      <p:ext uri="{BB962C8B-B14F-4D97-AF65-F5344CB8AC3E}">
        <p14:creationId xmlns:p14="http://schemas.microsoft.com/office/powerpoint/2010/main" val="18762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3358-CBF3-29F3-54B4-4699789AE5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5DCF9FC-1F70-1E63-654E-38943BF62F7C}"/>
              </a:ext>
            </a:extLst>
          </p:cNvPr>
          <p:cNvCxnSpPr/>
          <p:nvPr/>
        </p:nvCxnSpPr>
        <p:spPr>
          <a:xfrm>
            <a:off x="4123008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12D65C0-D23E-565A-5A06-56BDD38D64E2}"/>
              </a:ext>
            </a:extLst>
          </p:cNvPr>
          <p:cNvCxnSpPr/>
          <p:nvPr/>
        </p:nvCxnSpPr>
        <p:spPr>
          <a:xfrm>
            <a:off x="4379632" y="668802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D99BB329-9F42-18D8-7823-18BED7EF6B7F}"/>
              </a:ext>
            </a:extLst>
          </p:cNvPr>
          <p:cNvSpPr/>
          <p:nvPr/>
        </p:nvSpPr>
        <p:spPr>
          <a:xfrm>
            <a:off x="1138793" y="34213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51975F6-8130-87D5-6CCD-291472FE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5FF56A8-68F2-AF21-9FE2-53F38A1D6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550" y="2739560"/>
            <a:ext cx="3879988" cy="3853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567F85-9961-D0CF-6788-56EAF4BB26A8}"/>
              </a:ext>
            </a:extLst>
          </p:cNvPr>
          <p:cNvSpPr txBox="1"/>
          <p:nvPr/>
        </p:nvSpPr>
        <p:spPr>
          <a:xfrm>
            <a:off x="4175472" y="1768785"/>
            <a:ext cx="1542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Memory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4C84-0936-C751-6A57-AE35409DE1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3B6E353-F8E3-0135-4776-A6FBB0C49C17}"/>
              </a:ext>
            </a:extLst>
          </p:cNvPr>
          <p:cNvCxnSpPr/>
          <p:nvPr/>
        </p:nvCxnSpPr>
        <p:spPr>
          <a:xfrm>
            <a:off x="4185812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64ED23B-B363-28B7-1628-0303A4B1F77F}"/>
              </a:ext>
            </a:extLst>
          </p:cNvPr>
          <p:cNvCxnSpPr/>
          <p:nvPr/>
        </p:nvCxnSpPr>
        <p:spPr>
          <a:xfrm>
            <a:off x="4185812" y="632274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27DA8434-4171-ED21-34CB-659EECC4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5309B7CD-36D1-9B63-D21E-7FEA9F29579D}"/>
              </a:ext>
            </a:extLst>
          </p:cNvPr>
          <p:cNvSpPr/>
          <p:nvPr/>
        </p:nvSpPr>
        <p:spPr>
          <a:xfrm>
            <a:off x="1405112" y="3434687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4ED1-FAA0-16AF-CC98-A8F228A4A780}"/>
              </a:ext>
            </a:extLst>
          </p:cNvPr>
          <p:cNvSpPr txBox="1"/>
          <p:nvPr/>
        </p:nvSpPr>
        <p:spPr>
          <a:xfrm>
            <a:off x="4068094" y="1768785"/>
            <a:ext cx="3282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Language Characteristics</a:t>
            </a:r>
            <a:endParaRPr lang="-" sz="2400" dirty="0">
              <a:solidFill>
                <a:schemeClr val="accent2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FB541-A109-C917-160F-998850CE25E0}"/>
              </a:ext>
            </a:extLst>
          </p:cNvPr>
          <p:cNvSpPr txBox="1"/>
          <p:nvPr/>
        </p:nvSpPr>
        <p:spPr>
          <a:xfrm>
            <a:off x="4185812" y="2497172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Syntax – easy Syntax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Strongly typed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Pure OOP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Size Of primitives is laid down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Garbage Collector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Multithreading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Support Exceptions</a:t>
            </a: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40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3358-CBF3-29F3-54B4-4699789AE5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5DCF9FC-1F70-1E63-654E-38943BF62F7C}"/>
              </a:ext>
            </a:extLst>
          </p:cNvPr>
          <p:cNvCxnSpPr/>
          <p:nvPr/>
        </p:nvCxnSpPr>
        <p:spPr>
          <a:xfrm>
            <a:off x="4123008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12D65C0-D23E-565A-5A06-56BDD38D64E2}"/>
              </a:ext>
            </a:extLst>
          </p:cNvPr>
          <p:cNvCxnSpPr/>
          <p:nvPr/>
        </p:nvCxnSpPr>
        <p:spPr>
          <a:xfrm>
            <a:off x="4369911" y="676870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D99BB329-9F42-18D8-7823-18BED7EF6B7F}"/>
              </a:ext>
            </a:extLst>
          </p:cNvPr>
          <p:cNvSpPr/>
          <p:nvPr/>
        </p:nvSpPr>
        <p:spPr>
          <a:xfrm>
            <a:off x="1138793" y="34213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51975F6-8130-87D5-6CCD-291472FE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567F85-9961-D0CF-6788-56EAF4BB26A8}"/>
              </a:ext>
            </a:extLst>
          </p:cNvPr>
          <p:cNvSpPr txBox="1"/>
          <p:nvPr/>
        </p:nvSpPr>
        <p:spPr>
          <a:xfrm>
            <a:off x="4175472" y="1768785"/>
            <a:ext cx="2314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Object Class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146C1A-EBDF-9B78-AB79-EF41AC4D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96" y="1216379"/>
            <a:ext cx="4490967" cy="2737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BB4140-E8D0-46F4-67B4-A7D52DF00DF4}"/>
              </a:ext>
            </a:extLst>
          </p:cNvPr>
          <p:cNvSpPr txBox="1"/>
          <p:nvPr/>
        </p:nvSpPr>
        <p:spPr>
          <a:xfrm>
            <a:off x="4175472" y="375306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Object class is present in java.lang package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class in Java is directly or indirectly derived from the Object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class methods are available to all Java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class acts as a root of the inheritance hierarchy in any Java Program.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3712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3358-CBF3-29F3-54B4-4699789AE5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5DCF9FC-1F70-1E63-654E-38943BF62F7C}"/>
              </a:ext>
            </a:extLst>
          </p:cNvPr>
          <p:cNvCxnSpPr/>
          <p:nvPr/>
        </p:nvCxnSpPr>
        <p:spPr>
          <a:xfrm>
            <a:off x="4123008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12D65C0-D23E-565A-5A06-56BDD38D64E2}"/>
              </a:ext>
            </a:extLst>
          </p:cNvPr>
          <p:cNvCxnSpPr/>
          <p:nvPr/>
        </p:nvCxnSpPr>
        <p:spPr>
          <a:xfrm>
            <a:off x="4379632" y="673284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D99BB329-9F42-18D8-7823-18BED7EF6B7F}"/>
              </a:ext>
            </a:extLst>
          </p:cNvPr>
          <p:cNvSpPr/>
          <p:nvPr/>
        </p:nvSpPr>
        <p:spPr>
          <a:xfrm>
            <a:off x="1138793" y="34213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51975F6-8130-87D5-6CCD-291472FE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567F85-9961-D0CF-6788-56EAF4BB26A8}"/>
              </a:ext>
            </a:extLst>
          </p:cNvPr>
          <p:cNvSpPr txBox="1"/>
          <p:nvPr/>
        </p:nvSpPr>
        <p:spPr>
          <a:xfrm>
            <a:off x="4175472" y="1768785"/>
            <a:ext cx="2314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Object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DF549-EC32-CC83-CD8C-4213F10797CE}"/>
              </a:ext>
            </a:extLst>
          </p:cNvPr>
          <p:cNvSpPr txBox="1"/>
          <p:nvPr/>
        </p:nvSpPr>
        <p:spPr>
          <a:xfrm>
            <a:off x="4379632" y="2432612"/>
            <a:ext cx="72655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The Object class provides multiple methods which are as follows: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toString() method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hashCode() method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equals(Object obj) method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finalize() method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getClass() method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clone() method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wait(), notify() notifyAll() methods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14AC38-197C-4431-FDA0-3A553A09D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04" y="3399570"/>
            <a:ext cx="4608996" cy="22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00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AC2A-EF04-94A5-5CBB-8942553BD2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0B85FD4-1FCF-59CF-9872-42716A1EBB15}"/>
              </a:ext>
            </a:extLst>
          </p:cNvPr>
          <p:cNvCxnSpPr/>
          <p:nvPr/>
        </p:nvCxnSpPr>
        <p:spPr>
          <a:xfrm>
            <a:off x="4007449" y="2397008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92C9BA6-1743-945C-57B2-C43287D9AB39}"/>
              </a:ext>
            </a:extLst>
          </p:cNvPr>
          <p:cNvCxnSpPr/>
          <p:nvPr/>
        </p:nvCxnSpPr>
        <p:spPr>
          <a:xfrm>
            <a:off x="4209303" y="470508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DF8F826-0B7F-D25A-BFF1-9E1B0D5E0CB4}"/>
              </a:ext>
            </a:extLst>
          </p:cNvPr>
          <p:cNvSpPr/>
          <p:nvPr/>
        </p:nvSpPr>
        <p:spPr>
          <a:xfrm>
            <a:off x="6284826" y="3429000"/>
            <a:ext cx="2426515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00000"/>
                </a:solidFill>
                <a:uFillTx/>
                <a:latin typeface="+mj-lt"/>
              </a:rPr>
              <a:t>Thank You !!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8F5CF-6FAE-55B9-B0F7-A02866D4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92FA5350-396D-71EA-78C6-F997B3542956}"/>
              </a:ext>
            </a:extLst>
          </p:cNvPr>
          <p:cNvSpPr/>
          <p:nvPr/>
        </p:nvSpPr>
        <p:spPr>
          <a:xfrm>
            <a:off x="1138793" y="34213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4C84-0936-C751-6A57-AE35409DE1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3B6E353-F8E3-0135-4776-A6FBB0C49C17}"/>
              </a:ext>
            </a:extLst>
          </p:cNvPr>
          <p:cNvCxnSpPr/>
          <p:nvPr/>
        </p:nvCxnSpPr>
        <p:spPr>
          <a:xfrm>
            <a:off x="4185812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64ED23B-B363-28B7-1628-0303A4B1F77F}"/>
              </a:ext>
            </a:extLst>
          </p:cNvPr>
          <p:cNvCxnSpPr/>
          <p:nvPr/>
        </p:nvCxnSpPr>
        <p:spPr>
          <a:xfrm>
            <a:off x="4185812" y="632274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27DA8434-4171-ED21-34CB-659EECC4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5309B7CD-36D1-9B63-D21E-7FEA9F29579D}"/>
              </a:ext>
            </a:extLst>
          </p:cNvPr>
          <p:cNvSpPr/>
          <p:nvPr/>
        </p:nvSpPr>
        <p:spPr>
          <a:xfrm>
            <a:off x="1405112" y="3434687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4ED1-FAA0-16AF-CC98-A8F228A4A780}"/>
              </a:ext>
            </a:extLst>
          </p:cNvPr>
          <p:cNvSpPr txBox="1"/>
          <p:nvPr/>
        </p:nvSpPr>
        <p:spPr>
          <a:xfrm>
            <a:off x="4068094" y="1768785"/>
            <a:ext cx="3282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Java Does NOT Have</a:t>
            </a:r>
            <a:endParaRPr lang="-" sz="2400" dirty="0">
              <a:solidFill>
                <a:schemeClr val="accent2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FB541-A109-C917-160F-998850CE25E0}"/>
              </a:ext>
            </a:extLst>
          </p:cNvPr>
          <p:cNvSpPr txBox="1"/>
          <p:nvPr/>
        </p:nvSpPr>
        <p:spPr>
          <a:xfrm>
            <a:off x="4185812" y="2429937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Memory address (pointers) arithmetic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Preprocessor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Automatic type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Global functions and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Typedefs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Operator overloading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22263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4C84-0936-C751-6A57-AE35409DE1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3B6E353-F8E3-0135-4776-A6FBB0C49C17}"/>
              </a:ext>
            </a:extLst>
          </p:cNvPr>
          <p:cNvCxnSpPr/>
          <p:nvPr/>
        </p:nvCxnSpPr>
        <p:spPr>
          <a:xfrm>
            <a:off x="4185812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64ED23B-B363-28B7-1628-0303A4B1F77F}"/>
              </a:ext>
            </a:extLst>
          </p:cNvPr>
          <p:cNvCxnSpPr/>
          <p:nvPr/>
        </p:nvCxnSpPr>
        <p:spPr>
          <a:xfrm>
            <a:off x="4209303" y="626895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27DA8434-4171-ED21-34CB-659EECC4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25CBCCD8-92D5-D1E9-A8B9-A84905B5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76" y="2692115"/>
            <a:ext cx="6601072" cy="30890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5309B7CD-36D1-9B63-D21E-7FEA9F29579D}"/>
              </a:ext>
            </a:extLst>
          </p:cNvPr>
          <p:cNvSpPr/>
          <p:nvPr/>
        </p:nvSpPr>
        <p:spPr>
          <a:xfrm>
            <a:off x="1405112" y="3434687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4ED1-FAA0-16AF-CC98-A8F228A4A780}"/>
              </a:ext>
            </a:extLst>
          </p:cNvPr>
          <p:cNvSpPr txBox="1"/>
          <p:nvPr/>
        </p:nvSpPr>
        <p:spPr>
          <a:xfrm>
            <a:off x="4068094" y="1768785"/>
            <a:ext cx="973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JDK</a:t>
            </a:r>
            <a:endParaRPr lang="-" sz="2400" dirty="0">
              <a:solidFill>
                <a:schemeClr val="accent2"/>
              </a:solidFill>
              <a:highlight>
                <a:srgbClr val="FFFFFF"/>
              </a:highlight>
              <a:latin typeface="ui-sans-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4C84-0936-C751-6A57-AE35409DE1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3B6E353-F8E3-0135-4776-A6FBB0C49C17}"/>
              </a:ext>
            </a:extLst>
          </p:cNvPr>
          <p:cNvCxnSpPr/>
          <p:nvPr/>
        </p:nvCxnSpPr>
        <p:spPr>
          <a:xfrm>
            <a:off x="4185812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64ED23B-B363-28B7-1628-0303A4B1F77F}"/>
              </a:ext>
            </a:extLst>
          </p:cNvPr>
          <p:cNvCxnSpPr/>
          <p:nvPr/>
        </p:nvCxnSpPr>
        <p:spPr>
          <a:xfrm>
            <a:off x="4068094" y="484356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27DA8434-4171-ED21-34CB-659EECC4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5309B7CD-36D1-9B63-D21E-7FEA9F29579D}"/>
              </a:ext>
            </a:extLst>
          </p:cNvPr>
          <p:cNvSpPr/>
          <p:nvPr/>
        </p:nvSpPr>
        <p:spPr>
          <a:xfrm>
            <a:off x="1405112" y="3434687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4ED1-FAA0-16AF-CC98-A8F228A4A780}"/>
              </a:ext>
            </a:extLst>
          </p:cNvPr>
          <p:cNvSpPr txBox="1"/>
          <p:nvPr/>
        </p:nvSpPr>
        <p:spPr>
          <a:xfrm>
            <a:off x="4068094" y="1768785"/>
            <a:ext cx="4914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Program Development steps</a:t>
            </a:r>
            <a:endParaRPr lang="-" sz="2400" dirty="0">
              <a:solidFill>
                <a:schemeClr val="accent2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FB541-A109-C917-160F-998850CE25E0}"/>
              </a:ext>
            </a:extLst>
          </p:cNvPr>
          <p:cNvSpPr txBox="1"/>
          <p:nvPr/>
        </p:nvSpPr>
        <p:spPr>
          <a:xfrm>
            <a:off x="4068094" y="2517771"/>
            <a:ext cx="6797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Write – The programmer is writing the code as text, using the programming language keywords and syntax.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Compile – Using a compiler program, the code is converted from text form to binary form so machines can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Run – Executing the program.</a:t>
            </a:r>
          </a:p>
        </p:txBody>
      </p:sp>
    </p:spTree>
    <p:extLst>
      <p:ext uri="{BB962C8B-B14F-4D97-AF65-F5344CB8AC3E}">
        <p14:creationId xmlns:p14="http://schemas.microsoft.com/office/powerpoint/2010/main" val="23646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47BE-8C5D-26CE-3E59-E63C24FEB6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DC367FD-337A-D77E-28AE-D5CD762DD5C7}"/>
              </a:ext>
            </a:extLst>
          </p:cNvPr>
          <p:cNvCxnSpPr/>
          <p:nvPr/>
        </p:nvCxnSpPr>
        <p:spPr>
          <a:xfrm>
            <a:off x="4185812" y="2244242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50527A-38C9-8B5A-496F-A894132D2C52}"/>
              </a:ext>
            </a:extLst>
          </p:cNvPr>
          <p:cNvCxnSpPr/>
          <p:nvPr/>
        </p:nvCxnSpPr>
        <p:spPr>
          <a:xfrm>
            <a:off x="4185812" y="583289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312E1925-4BBB-0FC8-8FC9-0B7562678AFC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FCF8527-31CD-F65D-3234-F83DA039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383ECC81-83B1-8B40-0E41-D41F81AE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536" y="2347860"/>
            <a:ext cx="7042306" cy="33450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9D5E37-5AB6-B2DA-DBFB-9EB0E0316C85}"/>
              </a:ext>
            </a:extLst>
          </p:cNvPr>
          <p:cNvSpPr txBox="1"/>
          <p:nvPr/>
        </p:nvSpPr>
        <p:spPr>
          <a:xfrm>
            <a:off x="4185812" y="1779037"/>
            <a:ext cx="24905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Portability</a:t>
            </a:r>
            <a:endParaRPr lang="LID4096" sz="2400" kern="0" dirty="0">
              <a:solidFill>
                <a:schemeClr val="accent2"/>
              </a:solidFill>
              <a:highlight>
                <a:srgbClr val="FFFFFF"/>
              </a:highlight>
              <a:latin typeface="ui-sans-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5A8C-03AD-94E9-0EF5-9C519443BA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6118E30-E4E6-0598-BB86-8F6261F83918}"/>
              </a:ext>
            </a:extLst>
          </p:cNvPr>
          <p:cNvCxnSpPr/>
          <p:nvPr/>
        </p:nvCxnSpPr>
        <p:spPr>
          <a:xfrm>
            <a:off x="4185812" y="2226313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4E97F09-0AC0-C4B7-B266-4EE777DF1DF6}"/>
              </a:ext>
            </a:extLst>
          </p:cNvPr>
          <p:cNvCxnSpPr/>
          <p:nvPr/>
        </p:nvCxnSpPr>
        <p:spPr>
          <a:xfrm>
            <a:off x="4511590" y="662178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BC3E7CCA-467E-AD30-FF08-F75D1FBBC558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9599813-AE42-DED0-A1AA-90E97A57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CE4289B-D9EE-F544-4CEF-2506FF2C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077" y="2501153"/>
            <a:ext cx="4322382" cy="394446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D5668-B680-FD00-6202-9DB3BB5E557A}"/>
              </a:ext>
            </a:extLst>
          </p:cNvPr>
          <p:cNvSpPr txBox="1"/>
          <p:nvPr/>
        </p:nvSpPr>
        <p:spPr>
          <a:xfrm>
            <a:off x="4185812" y="1779037"/>
            <a:ext cx="24905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chemeClr val="accent2"/>
                </a:solidFill>
                <a:highlight>
                  <a:srgbClr val="FFFFFF"/>
                </a:highlight>
                <a:latin typeface="ui-sans-serif"/>
              </a:rPr>
              <a:t>Portability</a:t>
            </a:r>
            <a:endParaRPr lang="LID4096" sz="2400" kern="0" dirty="0">
              <a:solidFill>
                <a:schemeClr val="accent2"/>
              </a:solidFill>
              <a:highlight>
                <a:srgbClr val="FFFFFF"/>
              </a:highlight>
              <a:latin typeface="ui-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F541-01C0-1F68-5467-513330F052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8C06E77-4A80-5CAF-F0F6-451DEEC0EEAB}"/>
              </a:ext>
            </a:extLst>
          </p:cNvPr>
          <p:cNvCxnSpPr/>
          <p:nvPr/>
        </p:nvCxnSpPr>
        <p:spPr>
          <a:xfrm>
            <a:off x="4097096" y="226454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A7F3780-D9E7-B7AF-E4D4-D923E043ED85}"/>
              </a:ext>
            </a:extLst>
          </p:cNvPr>
          <p:cNvCxnSpPr/>
          <p:nvPr/>
        </p:nvCxnSpPr>
        <p:spPr>
          <a:xfrm>
            <a:off x="4209303" y="647112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34B32DF0-0871-C28F-F537-B1AB121B2F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F8CB339C-1CBF-86E8-5BBB-6A09A433422B}"/>
              </a:ext>
            </a:extLst>
          </p:cNvPr>
          <p:cNvSpPr/>
          <p:nvPr/>
        </p:nvSpPr>
        <p:spPr>
          <a:xfrm>
            <a:off x="1405112" y="3434687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ECB75E4-10EC-9A5B-0119-1962FCAD7F02}"/>
              </a:ext>
            </a:extLst>
          </p:cNvPr>
          <p:cNvSpPr txBox="1"/>
          <p:nvPr/>
        </p:nvSpPr>
        <p:spPr>
          <a:xfrm>
            <a:off x="4007449" y="1813036"/>
            <a:ext cx="609372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chemeClr val="accent2"/>
                </a:solidFill>
                <a:highlight>
                  <a:srgbClr val="FFFFFF"/>
                </a:highlight>
                <a:uFillTx/>
                <a:latin typeface="ui-sans-serif"/>
              </a:rPr>
              <a:t>JRE</a:t>
            </a:r>
            <a:endParaRPr lang="-" sz="2400" b="0" i="0" u="none" strike="noStrike" kern="1200" cap="none" spc="0" baseline="0" dirty="0">
              <a:solidFill>
                <a:schemeClr val="accent2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F95D94-C6C8-9B8C-E4A9-7697A46AD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303" y="2454340"/>
            <a:ext cx="6351104" cy="3738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F541-01C0-1F68-5467-513330F052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Introduction to Java 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8C06E77-4A80-5CAF-F0F6-451DEEC0EEAB}"/>
              </a:ext>
            </a:extLst>
          </p:cNvPr>
          <p:cNvCxnSpPr/>
          <p:nvPr/>
        </p:nvCxnSpPr>
        <p:spPr>
          <a:xfrm>
            <a:off x="4097096" y="226454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A7F3780-D9E7-B7AF-E4D4-D923E043ED85}"/>
              </a:ext>
            </a:extLst>
          </p:cNvPr>
          <p:cNvCxnSpPr/>
          <p:nvPr/>
        </p:nvCxnSpPr>
        <p:spPr>
          <a:xfrm>
            <a:off x="4209303" y="521607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34B32DF0-0871-C28F-F537-B1AB121B2F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F8CB339C-1CBF-86E8-5BBB-6A09A433422B}"/>
              </a:ext>
            </a:extLst>
          </p:cNvPr>
          <p:cNvSpPr/>
          <p:nvPr/>
        </p:nvSpPr>
        <p:spPr>
          <a:xfrm>
            <a:off x="1405112" y="3434687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Java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ECB75E4-10EC-9A5B-0119-1962FCAD7F02}"/>
              </a:ext>
            </a:extLst>
          </p:cNvPr>
          <p:cNvSpPr txBox="1"/>
          <p:nvPr/>
        </p:nvSpPr>
        <p:spPr>
          <a:xfrm>
            <a:off x="4007449" y="1813036"/>
            <a:ext cx="609372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chemeClr val="accent2"/>
                </a:solidFill>
                <a:highlight>
                  <a:srgbClr val="FFFFFF"/>
                </a:highlight>
                <a:uFillTx/>
                <a:latin typeface="ui-sans-serif"/>
              </a:rPr>
              <a:t>JRE</a:t>
            </a:r>
            <a:endParaRPr lang="-" sz="2400" b="0" i="0" u="none" strike="noStrike" kern="1200" cap="none" spc="0" baseline="0" dirty="0">
              <a:solidFill>
                <a:schemeClr val="accent2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3F652-2BA7-267B-AB0D-524E2110A02A}"/>
              </a:ext>
            </a:extLst>
          </p:cNvPr>
          <p:cNvSpPr txBox="1"/>
          <p:nvPr/>
        </p:nvSpPr>
        <p:spPr>
          <a:xfrm>
            <a:off x="4260916" y="2708034"/>
            <a:ext cx="64372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Class Loader - Loads all classes which are necessary for the</a:t>
            </a:r>
            <a:r>
              <a:rPr lang="en-US" dirty="0"/>
              <a:t> </a:t>
            </a:r>
            <a:r>
              <a:rPr lang="LID4096" dirty="0"/>
              <a:t>execution of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Bytecode Verifier – verifies that class bytecode is legal and does</a:t>
            </a:r>
            <a:r>
              <a:rPr lang="en-US" dirty="0"/>
              <a:t> </a:t>
            </a:r>
            <a:r>
              <a:rPr lang="LID4096" dirty="0"/>
              <a:t>not violate system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Interpreter/JIT Compiler – Executes the code</a:t>
            </a:r>
          </a:p>
        </p:txBody>
      </p:sp>
    </p:spTree>
    <p:extLst>
      <p:ext uri="{BB962C8B-B14F-4D97-AF65-F5344CB8AC3E}">
        <p14:creationId xmlns:p14="http://schemas.microsoft.com/office/powerpoint/2010/main" val="52156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475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ui-sans-serif</vt:lpstr>
      <vt:lpstr>Office Theme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  <vt:lpstr>Introduction to Java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Dawod Kabha</dc:creator>
  <cp:lastModifiedBy>Dawod Kabha</cp:lastModifiedBy>
  <cp:revision>13</cp:revision>
  <dcterms:created xsi:type="dcterms:W3CDTF">2024-05-31T13:56:48Z</dcterms:created>
  <dcterms:modified xsi:type="dcterms:W3CDTF">2024-07-14T11:51:03Z</dcterms:modified>
</cp:coreProperties>
</file>