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5" r:id="rId2"/>
    <p:sldId id="436" r:id="rId3"/>
    <p:sldId id="439" r:id="rId4"/>
    <p:sldId id="446" r:id="rId5"/>
    <p:sldId id="486" r:id="rId6"/>
    <p:sldId id="440" r:id="rId7"/>
    <p:sldId id="441" r:id="rId8"/>
    <p:sldId id="442" r:id="rId9"/>
    <p:sldId id="482" r:id="rId10"/>
    <p:sldId id="483" r:id="rId11"/>
    <p:sldId id="484" r:id="rId12"/>
    <p:sldId id="443" r:id="rId13"/>
    <p:sldId id="444" r:id="rId14"/>
    <p:sldId id="445" r:id="rId15"/>
    <p:sldId id="477" r:id="rId16"/>
    <p:sldId id="479" r:id="rId17"/>
    <p:sldId id="476" r:id="rId18"/>
    <p:sldId id="480" r:id="rId19"/>
    <p:sldId id="485" r:id="rId20"/>
    <p:sldId id="481" r:id="rId21"/>
    <p:sldId id="438" r:id="rId2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8075-BEC2-F935-E9C6-1BE61A205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A7411-891E-391D-9BF7-1E73C1CA5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0F75-9CE6-C9FF-4C0F-D4328725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5C3-EBCF-42C9-B376-2A1B0341BB61}" type="datetimeFigureOut">
              <a:rPr lang="LID4096" smtClean="0"/>
              <a:t>07/20/2024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C7F84-8961-C1E3-EFE9-82343204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26FEB-EF10-4F33-85CD-BE26AA89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9AFE-6DCE-4180-AFEF-4ECB00B9FA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570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1A57-226B-CC7F-B72D-218A039B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0A7C3-FD3C-0FE4-AFC4-728587784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01367-808E-4C1C-B934-61680BB7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5C3-EBCF-42C9-B376-2A1B0341BB61}" type="datetimeFigureOut">
              <a:rPr lang="LID4096" smtClean="0"/>
              <a:t>07/20/2024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D9DA-7364-02A5-54EB-E174624A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5A0C-FABA-2F5B-2817-29F7EC66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9AFE-6DCE-4180-AFEF-4ECB00B9FA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7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46AA3-176A-330F-B4FA-4EF85A0D7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40519-5B2F-9DEC-4D49-BB3E185E5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94335-43A1-E7FE-EE19-9710B940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5C3-EBCF-42C9-B376-2A1B0341BB61}" type="datetimeFigureOut">
              <a:rPr lang="LID4096" smtClean="0"/>
              <a:t>07/20/2024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F10BE-D516-3DBF-F232-CC7888CF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1C74-09ED-C8C8-D69E-3FC09E9A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9AFE-6DCE-4180-AFEF-4ECB00B9FA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402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3867-61EF-968C-FB9E-FCE6B273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7D12-2B86-8F87-CFFA-FCFD1E89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606E7-944F-68A6-1070-CF2EAC72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5C3-EBCF-42C9-B376-2A1B0341BB61}" type="datetimeFigureOut">
              <a:rPr lang="LID4096" smtClean="0"/>
              <a:t>07/20/2024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44A0A-ACEF-72F8-577B-C0EAD45E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AF04-C451-ABFF-C5C3-9FB6E3CE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9AFE-6DCE-4180-AFEF-4ECB00B9FA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913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39CA-6304-54CB-023B-85CBCBE8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6D08B-CB57-FCD2-7241-5C351323A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BFCC3-E22D-61E1-F8AA-62F8031C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5C3-EBCF-42C9-B376-2A1B0341BB61}" type="datetimeFigureOut">
              <a:rPr lang="LID4096" smtClean="0"/>
              <a:t>07/20/2024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D3775-B541-5257-94D3-6780DFAF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827DE-5CA1-57FF-99A9-97EFEECA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9AFE-6DCE-4180-AFEF-4ECB00B9FA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662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55D7-6956-BFD6-391D-92FAF93F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6A33-8F2C-46CC-FAF2-B1D720756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049D-CC22-2EDD-E2B9-D1291D703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05FE-04F6-3D16-671A-3961BA74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5C3-EBCF-42C9-B376-2A1B0341BB61}" type="datetimeFigureOut">
              <a:rPr lang="LID4096" smtClean="0"/>
              <a:t>07/20/2024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23735-E1C6-1282-035A-F35C778E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7A56A-2A76-CAD2-AB38-7AFE24E1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9AFE-6DCE-4180-AFEF-4ECB00B9FA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94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1A0C-D75C-9688-B3D1-E555F663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F3879-DB3A-EE05-4CCA-6BFCF15DC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2E086-4BB9-7984-4DEF-6C9B938A1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69E5D-A85D-BB7C-9082-5F1F9C7DE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03741-4C0D-F7DE-BBB3-735AA0E0B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3CDB-D423-BDEB-E34E-BF077261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5C3-EBCF-42C9-B376-2A1B0341BB61}" type="datetimeFigureOut">
              <a:rPr lang="LID4096" smtClean="0"/>
              <a:t>07/20/2024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A0EA1-8545-BF12-6854-0A08DD64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3D1C7-F17B-025E-A371-863A022A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9AFE-6DCE-4180-AFEF-4ECB00B9FA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738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A58F-0F82-897E-4D7C-6CCD79B9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AC267-CA88-0DE0-1383-C03E385D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5C3-EBCF-42C9-B376-2A1B0341BB61}" type="datetimeFigureOut">
              <a:rPr lang="LID4096" smtClean="0"/>
              <a:t>07/20/2024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E2F9-CE60-D69F-F3CB-C50538EF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C539F-D360-3C73-4FDB-E116D0C8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9AFE-6DCE-4180-AFEF-4ECB00B9FA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985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03443-1B50-A3AB-BC7F-569819F3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5C3-EBCF-42C9-B376-2A1B0341BB61}" type="datetimeFigureOut">
              <a:rPr lang="LID4096" smtClean="0"/>
              <a:t>07/20/2024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A3AC1-02B2-552C-7B47-23B04F2B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36A37-667F-5439-174C-D91FA471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9AFE-6DCE-4180-AFEF-4ECB00B9FA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03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C96B-CEEB-A3CA-11F2-53D18B9C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5EB9-A59B-EC07-A17A-D02F90746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6320C-67A9-B9E7-70E7-6CBFF3D3F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3A258-515B-2155-5548-1CBFE2D7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5C3-EBCF-42C9-B376-2A1B0341BB61}" type="datetimeFigureOut">
              <a:rPr lang="LID4096" smtClean="0"/>
              <a:t>07/20/2024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2BA25-8E9A-1F4B-E482-0943D74F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A42E5-4AE6-8A30-8D82-E16D0A72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9AFE-6DCE-4180-AFEF-4ECB00B9FA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042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4818-973F-2A7B-3A12-26FEB76A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C73CA-B476-77EA-F7FB-CE3086414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A8B25-0FFD-7D88-FC4D-D3ED242F4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846D-76E2-35C6-F8E7-A25ABB2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5C3-EBCF-42C9-B376-2A1B0341BB61}" type="datetimeFigureOut">
              <a:rPr lang="LID4096" smtClean="0"/>
              <a:t>07/20/2024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33C5A-3AAA-42C9-A083-07273CA6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049E4-1B5B-9B4C-2E76-3A25B6A0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9AFE-6DCE-4180-AFEF-4ECB00B9FA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737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7D632-FDCC-A364-AE51-3AD10AEB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C52B7-6621-3F08-768B-F6C48110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0B49-05F4-97AD-FDF4-F7BA1FE37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ED5C3-EBCF-42C9-B376-2A1B0341BB61}" type="datetimeFigureOut">
              <a:rPr lang="LID4096" smtClean="0"/>
              <a:t>07/20/2024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7E3D-55FE-D61F-1D91-EF00F02A6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08FD7-F0C8-BDF6-8E5B-057632DD6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D9AFE-6DCE-4180-AFEF-4ECB00B9FA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655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672-67B9-8DE5-4104-94FC77B5C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algn="ctr"/>
            <a:r>
              <a:rPr lang="en-US" sz="2800" dirty="0"/>
              <a:t>Application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02DB5-9822-0C16-3AD2-3A71C989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0E3B93-B4EF-67D1-19D9-66189D0C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38" y="2601446"/>
            <a:ext cx="729615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672-67B9-8DE5-4104-94FC77B5C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algn="ctr"/>
            <a:r>
              <a:rPr lang="en-US" sz="2800" dirty="0"/>
              <a:t>Application Development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357A15-430D-3E57-D9F7-5BE2AAF67D2C}"/>
              </a:ext>
            </a:extLst>
          </p:cNvPr>
          <p:cNvSpPr/>
          <p:nvPr/>
        </p:nvSpPr>
        <p:spPr>
          <a:xfrm>
            <a:off x="4114095" y="1552427"/>
            <a:ext cx="2773516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Logic Container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8633B771-7651-F408-A504-3C14C41324B3}"/>
              </a:ext>
            </a:extLst>
          </p:cNvPr>
          <p:cNvSpPr txBox="1"/>
          <p:nvPr/>
        </p:nvSpPr>
        <p:spPr>
          <a:xfrm>
            <a:off x="751202" y="3732236"/>
            <a:ext cx="3148516" cy="46166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Application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02DB5-9822-0C16-3AD2-3A71C989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A816DFF5-0681-A751-9D93-CD68B192FE13}"/>
              </a:ext>
            </a:extLst>
          </p:cNvPr>
          <p:cNvCxnSpPr/>
          <p:nvPr/>
        </p:nvCxnSpPr>
        <p:spPr>
          <a:xfrm>
            <a:off x="4114095" y="223527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1150B558-E61E-BB65-EF1D-2D67E7F344A2}"/>
              </a:ext>
            </a:extLst>
          </p:cNvPr>
          <p:cNvCxnSpPr/>
          <p:nvPr/>
        </p:nvCxnSpPr>
        <p:spPr>
          <a:xfrm>
            <a:off x="4007449" y="6619018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DA3B1E-5AE7-B673-8C8C-7579D0893534}"/>
              </a:ext>
            </a:extLst>
          </p:cNvPr>
          <p:cNvSpPr txBox="1"/>
          <p:nvPr/>
        </p:nvSpPr>
        <p:spPr>
          <a:xfrm>
            <a:off x="4114094" y="2333353"/>
            <a:ext cx="7244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Logic container is a component of an application server that manages the execution of enterprise beans for Java EE applications.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F4D638-A573-96CF-6E78-2EACEFEC9E0B}"/>
              </a:ext>
            </a:extLst>
          </p:cNvPr>
          <p:cNvSpPr txBox="1"/>
          <p:nvPr/>
        </p:nvSpPr>
        <p:spPr>
          <a:xfrm>
            <a:off x="4114094" y="3082084"/>
            <a:ext cx="68670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Lifecycle Management: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Manages the lifecycle of </a:t>
            </a:r>
            <a:r>
              <a:rPr lang="en-US" altLang="LID4096" sz="1400" dirty="0"/>
              <a:t>logic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components from creation to destruction.</a:t>
            </a:r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Transaction Management: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Handles transaction boundaries, ensuring ACID (Atomicity, Consistency, Isolation, Durability) properties.</a:t>
            </a:r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Security: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Enforces security policies, handles authentication, and authorization.</a:t>
            </a:r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Concurrency Control: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Manages concurrent access to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logic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ensuring thread safety and resource allocation.</a:t>
            </a:r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Dependency Injection: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Injects dependencies and resources into 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logic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simplifying resource management.</a:t>
            </a:r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Messaging: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Supports asynchronous co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mmunication through Java Message Service (JMS). </a:t>
            </a:r>
          </a:p>
        </p:txBody>
      </p:sp>
    </p:spTree>
    <p:extLst>
      <p:ext uri="{BB962C8B-B14F-4D97-AF65-F5344CB8AC3E}">
        <p14:creationId xmlns:p14="http://schemas.microsoft.com/office/powerpoint/2010/main" val="3762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672-67B9-8DE5-4104-94FC77B5C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algn="ctr"/>
            <a:r>
              <a:rPr lang="en-US" sz="2800" dirty="0"/>
              <a:t>Application Development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357A15-430D-3E57-D9F7-5BE2AAF67D2C}"/>
              </a:ext>
            </a:extLst>
          </p:cNvPr>
          <p:cNvSpPr/>
          <p:nvPr/>
        </p:nvSpPr>
        <p:spPr>
          <a:xfrm>
            <a:off x="4114095" y="1552427"/>
            <a:ext cx="2707793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Web Container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8633B771-7651-F408-A504-3C14C41324B3}"/>
              </a:ext>
            </a:extLst>
          </p:cNvPr>
          <p:cNvSpPr txBox="1"/>
          <p:nvPr/>
        </p:nvSpPr>
        <p:spPr>
          <a:xfrm>
            <a:off x="939307" y="3635192"/>
            <a:ext cx="3148516" cy="46166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Application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02DB5-9822-0C16-3AD2-3A71C989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A816DFF5-0681-A751-9D93-CD68B192FE13}"/>
              </a:ext>
            </a:extLst>
          </p:cNvPr>
          <p:cNvCxnSpPr/>
          <p:nvPr/>
        </p:nvCxnSpPr>
        <p:spPr>
          <a:xfrm>
            <a:off x="4114095" y="223527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1150B558-E61E-BB65-EF1D-2D67E7F344A2}"/>
              </a:ext>
            </a:extLst>
          </p:cNvPr>
          <p:cNvCxnSpPr/>
          <p:nvPr/>
        </p:nvCxnSpPr>
        <p:spPr>
          <a:xfrm>
            <a:off x="4301452" y="6394901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AA43C8-BD18-E9BE-B136-D3B63F3DFA2A}"/>
              </a:ext>
            </a:extLst>
          </p:cNvPr>
          <p:cNvSpPr txBox="1"/>
          <p:nvPr/>
        </p:nvSpPr>
        <p:spPr>
          <a:xfrm>
            <a:off x="4087823" y="2344811"/>
            <a:ext cx="70283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web container(</a:t>
            </a:r>
            <a:r>
              <a:rPr lang="en-US" b="1" dirty="0"/>
              <a:t>servlet container)</a:t>
            </a:r>
            <a:r>
              <a:rPr lang="en-US" dirty="0"/>
              <a:t> is a component of an application server that manages the execution of web applications, including </a:t>
            </a:r>
            <a:r>
              <a:rPr lang="en-US" b="1" dirty="0"/>
              <a:t>servlets</a:t>
            </a:r>
            <a:r>
              <a:rPr lang="en-US" dirty="0"/>
              <a:t>, JSPs and other web components.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D2072-500C-3359-D21B-E02BF6B94D4D}"/>
              </a:ext>
            </a:extLst>
          </p:cNvPr>
          <p:cNvSpPr txBox="1"/>
          <p:nvPr/>
        </p:nvSpPr>
        <p:spPr>
          <a:xfrm>
            <a:off x="4224362" y="3600414"/>
            <a:ext cx="709806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Lifecycle Management: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Initializes, manages, and destroys servlets and JSPs.</a:t>
            </a:r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Request Handling: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Receives HTTP requests from clients and dispatches them to the appropriate web components.</a:t>
            </a:r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Session Management: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Manages user sessions, ensuring stateful interactions.</a:t>
            </a:r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Security: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Enforces security constraints, handles authentication and authorization.</a:t>
            </a:r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Concurrency Control: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Manages multiple simultaneous requests, ensuring thread safety and resource allocation. </a:t>
            </a:r>
          </a:p>
        </p:txBody>
      </p:sp>
    </p:spTree>
    <p:extLst>
      <p:ext uri="{BB962C8B-B14F-4D97-AF65-F5344CB8AC3E}">
        <p14:creationId xmlns:p14="http://schemas.microsoft.com/office/powerpoint/2010/main" val="3760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672-67B9-8DE5-4104-94FC77B5C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algn="ctr"/>
            <a:r>
              <a:rPr lang="en-US" sz="2800" dirty="0"/>
              <a:t>Application Development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357A15-430D-3E57-D9F7-5BE2AAF67D2C}"/>
              </a:ext>
            </a:extLst>
          </p:cNvPr>
          <p:cNvSpPr/>
          <p:nvPr/>
        </p:nvSpPr>
        <p:spPr>
          <a:xfrm>
            <a:off x="4252613" y="1625418"/>
            <a:ext cx="237436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Technologies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8633B771-7651-F408-A504-3C14C41324B3}"/>
              </a:ext>
            </a:extLst>
          </p:cNvPr>
          <p:cNvSpPr txBox="1"/>
          <p:nvPr/>
        </p:nvSpPr>
        <p:spPr>
          <a:xfrm>
            <a:off x="939307" y="3635192"/>
            <a:ext cx="3148516" cy="46166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Application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02DB5-9822-0C16-3AD2-3A71C989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A816DFF5-0681-A751-9D93-CD68B192FE13}"/>
              </a:ext>
            </a:extLst>
          </p:cNvPr>
          <p:cNvCxnSpPr/>
          <p:nvPr/>
        </p:nvCxnSpPr>
        <p:spPr>
          <a:xfrm>
            <a:off x="4114095" y="223527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1150B558-E61E-BB65-EF1D-2D67E7F344A2}"/>
              </a:ext>
            </a:extLst>
          </p:cNvPr>
          <p:cNvCxnSpPr/>
          <p:nvPr/>
        </p:nvCxnSpPr>
        <p:spPr>
          <a:xfrm>
            <a:off x="4356846" y="6269395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Google Shape;100;p6">
            <a:extLst>
              <a:ext uri="{FF2B5EF4-FFF2-40B4-BE49-F238E27FC236}">
                <a16:creationId xmlns:a16="http://schemas.microsoft.com/office/drawing/2014/main" id="{D201C123-D6D0-B6F2-D49D-953B0352EB18}"/>
              </a:ext>
            </a:extLst>
          </p:cNvPr>
          <p:cNvSpPr/>
          <p:nvPr/>
        </p:nvSpPr>
        <p:spPr>
          <a:xfrm>
            <a:off x="4399268" y="2636725"/>
            <a:ext cx="6794138" cy="2433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1;p6">
            <a:extLst>
              <a:ext uri="{FF2B5EF4-FFF2-40B4-BE49-F238E27FC236}">
                <a16:creationId xmlns:a16="http://schemas.microsoft.com/office/drawing/2014/main" id="{6993ABFA-E3F4-78BA-D6A2-D30BDB191CA9}"/>
              </a:ext>
            </a:extLst>
          </p:cNvPr>
          <p:cNvSpPr/>
          <p:nvPr/>
        </p:nvSpPr>
        <p:spPr>
          <a:xfrm>
            <a:off x="4545023" y="3039033"/>
            <a:ext cx="1789548" cy="753024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cs typeface="Arial"/>
                <a:sym typeface="Arial"/>
              </a:rPr>
              <a:t>No Java /Java</a:t>
            </a:r>
            <a:endParaRPr dirty="0"/>
          </a:p>
        </p:txBody>
      </p:sp>
      <p:sp>
        <p:nvSpPr>
          <p:cNvPr id="9" name="Google Shape;102;p6">
            <a:extLst>
              <a:ext uri="{FF2B5EF4-FFF2-40B4-BE49-F238E27FC236}">
                <a16:creationId xmlns:a16="http://schemas.microsoft.com/office/drawing/2014/main" id="{3484A096-CF82-238A-9139-7953D7D70091}"/>
              </a:ext>
            </a:extLst>
          </p:cNvPr>
          <p:cNvSpPr/>
          <p:nvPr/>
        </p:nvSpPr>
        <p:spPr>
          <a:xfrm>
            <a:off x="7011489" y="3106275"/>
            <a:ext cx="876289" cy="68580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cs typeface="Arial"/>
                <a:sym typeface="Arial"/>
              </a:rPr>
              <a:t>Web + java</a:t>
            </a:r>
            <a:endParaRPr dirty="0"/>
          </a:p>
        </p:txBody>
      </p:sp>
      <p:sp>
        <p:nvSpPr>
          <p:cNvPr id="10" name="Google Shape;105;p6">
            <a:extLst>
              <a:ext uri="{FF2B5EF4-FFF2-40B4-BE49-F238E27FC236}">
                <a16:creationId xmlns:a16="http://schemas.microsoft.com/office/drawing/2014/main" id="{84ADA171-53F5-632E-E145-CB751E4D8891}"/>
              </a:ext>
            </a:extLst>
          </p:cNvPr>
          <p:cNvSpPr/>
          <p:nvPr/>
        </p:nvSpPr>
        <p:spPr>
          <a:xfrm>
            <a:off x="6325689" y="4519639"/>
            <a:ext cx="685800" cy="45720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dirty="0"/>
          </a:p>
        </p:txBody>
      </p:sp>
      <p:sp>
        <p:nvSpPr>
          <p:cNvPr id="11" name="Google Shape;106;p6">
            <a:extLst>
              <a:ext uri="{FF2B5EF4-FFF2-40B4-BE49-F238E27FC236}">
                <a16:creationId xmlns:a16="http://schemas.microsoft.com/office/drawing/2014/main" id="{CFEF730D-07F9-57CB-8AA5-78DA263CAFE0}"/>
              </a:ext>
            </a:extLst>
          </p:cNvPr>
          <p:cNvSpPr/>
          <p:nvPr/>
        </p:nvSpPr>
        <p:spPr>
          <a:xfrm>
            <a:off x="8538527" y="3106275"/>
            <a:ext cx="866081" cy="677617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dirty="0"/>
          </a:p>
        </p:txBody>
      </p:sp>
      <p:cxnSp>
        <p:nvCxnSpPr>
          <p:cNvPr id="12" name="Google Shape;108;p6">
            <a:extLst>
              <a:ext uri="{FF2B5EF4-FFF2-40B4-BE49-F238E27FC236}">
                <a16:creationId xmlns:a16="http://schemas.microsoft.com/office/drawing/2014/main" id="{87E180A1-4983-4822-37E3-3FEB4448A865}"/>
              </a:ext>
            </a:extLst>
          </p:cNvPr>
          <p:cNvCxnSpPr>
            <a:cxnSpLocks/>
          </p:cNvCxnSpPr>
          <p:nvPr/>
        </p:nvCxnSpPr>
        <p:spPr>
          <a:xfrm flipH="1">
            <a:off x="7028268" y="4748239"/>
            <a:ext cx="158342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110;p6">
            <a:extLst>
              <a:ext uri="{FF2B5EF4-FFF2-40B4-BE49-F238E27FC236}">
                <a16:creationId xmlns:a16="http://schemas.microsoft.com/office/drawing/2014/main" id="{6C291C26-41E6-6DE5-4FBF-3E3316F20FFF}"/>
              </a:ext>
            </a:extLst>
          </p:cNvPr>
          <p:cNvSpPr/>
          <p:nvPr/>
        </p:nvSpPr>
        <p:spPr>
          <a:xfrm>
            <a:off x="10330144" y="3160067"/>
            <a:ext cx="533400" cy="533400"/>
          </a:xfrm>
          <a:prstGeom prst="can">
            <a:avLst>
              <a:gd name="adj" fmla="val 43750"/>
            </a:avLst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dirty="0"/>
          </a:p>
        </p:txBody>
      </p:sp>
      <p:cxnSp>
        <p:nvCxnSpPr>
          <p:cNvPr id="17" name="Google Shape;111;p6">
            <a:extLst>
              <a:ext uri="{FF2B5EF4-FFF2-40B4-BE49-F238E27FC236}">
                <a16:creationId xmlns:a16="http://schemas.microsoft.com/office/drawing/2014/main" id="{FC514CA4-CA7B-2BEC-D4EA-A4EEA34B67A5}"/>
              </a:ext>
            </a:extLst>
          </p:cNvPr>
          <p:cNvCxnSpPr>
            <a:cxnSpLocks/>
          </p:cNvCxnSpPr>
          <p:nvPr/>
        </p:nvCxnSpPr>
        <p:spPr>
          <a:xfrm flipH="1">
            <a:off x="9628094" y="3426767"/>
            <a:ext cx="702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" name="Google Shape;103;p6">
            <a:extLst>
              <a:ext uri="{FF2B5EF4-FFF2-40B4-BE49-F238E27FC236}">
                <a16:creationId xmlns:a16="http://schemas.microsoft.com/office/drawing/2014/main" id="{F6F357C4-7154-EC78-7808-94EDF0C753B6}"/>
              </a:ext>
            </a:extLst>
          </p:cNvPr>
          <p:cNvCxnSpPr/>
          <p:nvPr/>
        </p:nvCxnSpPr>
        <p:spPr>
          <a:xfrm rot="10800000">
            <a:off x="6325689" y="3406592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" name="Google Shape;109;p6">
            <a:extLst>
              <a:ext uri="{FF2B5EF4-FFF2-40B4-BE49-F238E27FC236}">
                <a16:creationId xmlns:a16="http://schemas.microsoft.com/office/drawing/2014/main" id="{B33871F4-B727-DBD6-DF0D-B179CFC81C01}"/>
              </a:ext>
            </a:extLst>
          </p:cNvPr>
          <p:cNvCxnSpPr>
            <a:cxnSpLocks/>
          </p:cNvCxnSpPr>
          <p:nvPr/>
        </p:nvCxnSpPr>
        <p:spPr>
          <a:xfrm flipV="1">
            <a:off x="8611690" y="3747220"/>
            <a:ext cx="0" cy="100101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07;p6">
            <a:extLst>
              <a:ext uri="{FF2B5EF4-FFF2-40B4-BE49-F238E27FC236}">
                <a16:creationId xmlns:a16="http://schemas.microsoft.com/office/drawing/2014/main" id="{6F1287CC-19AE-35AA-B955-9F19E570347D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7887778" y="3445084"/>
            <a:ext cx="650749" cy="409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0DF791-8BA9-2C31-4FD5-C3EB17509FC7}"/>
              </a:ext>
            </a:extLst>
          </p:cNvPr>
          <p:cNvSpPr txBox="1"/>
          <p:nvPr/>
        </p:nvSpPr>
        <p:spPr>
          <a:xfrm>
            <a:off x="7379023" y="4748239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RMI</a:t>
            </a:r>
            <a:endParaRPr lang="LID4096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938DCD-A6C7-49B2-4D9C-2974CEF6ACB3}"/>
              </a:ext>
            </a:extLst>
          </p:cNvPr>
          <p:cNvSpPr txBox="1"/>
          <p:nvPr/>
        </p:nvSpPr>
        <p:spPr>
          <a:xfrm>
            <a:off x="6401890" y="3122949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lang="LID4096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8AAE1C-462D-2FEA-1706-B7B816D4603A}"/>
              </a:ext>
            </a:extLst>
          </p:cNvPr>
          <p:cNvSpPr/>
          <p:nvPr/>
        </p:nvSpPr>
        <p:spPr>
          <a:xfrm>
            <a:off x="6942093" y="2860257"/>
            <a:ext cx="2685999" cy="14163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5754E6-B976-E9F2-48C1-D80B7CA89528}"/>
              </a:ext>
            </a:extLst>
          </p:cNvPr>
          <p:cNvSpPr txBox="1"/>
          <p:nvPr/>
        </p:nvSpPr>
        <p:spPr>
          <a:xfrm>
            <a:off x="8281699" y="2785392"/>
            <a:ext cx="1541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Server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226762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672-67B9-8DE5-4104-94FC77B5C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Microservices Architecture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357A15-430D-3E57-D9F7-5BE2AAF67D2C}"/>
              </a:ext>
            </a:extLst>
          </p:cNvPr>
          <p:cNvSpPr/>
          <p:nvPr/>
        </p:nvSpPr>
        <p:spPr>
          <a:xfrm>
            <a:off x="4114095" y="1631273"/>
            <a:ext cx="224131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Deployment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8633B771-7651-F408-A504-3C14C41324B3}"/>
              </a:ext>
            </a:extLst>
          </p:cNvPr>
          <p:cNvSpPr txBox="1"/>
          <p:nvPr/>
        </p:nvSpPr>
        <p:spPr>
          <a:xfrm>
            <a:off x="939307" y="3635192"/>
            <a:ext cx="3148516" cy="46166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Application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02DB5-9822-0C16-3AD2-3A71C989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A816DFF5-0681-A751-9D93-CD68B192FE13}"/>
              </a:ext>
            </a:extLst>
          </p:cNvPr>
          <p:cNvCxnSpPr/>
          <p:nvPr/>
        </p:nvCxnSpPr>
        <p:spPr>
          <a:xfrm>
            <a:off x="4087823" y="22424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1150B558-E61E-BB65-EF1D-2D67E7F344A2}"/>
              </a:ext>
            </a:extLst>
          </p:cNvPr>
          <p:cNvCxnSpPr/>
          <p:nvPr/>
        </p:nvCxnSpPr>
        <p:spPr>
          <a:xfrm>
            <a:off x="4356846" y="6269395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1CACCB0-5A0F-01E2-A34D-FD8D65BCB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65" y="2507778"/>
            <a:ext cx="3363977" cy="31781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0A56EFD-F38E-8597-2953-584B2E2F056E}"/>
              </a:ext>
            </a:extLst>
          </p:cNvPr>
          <p:cNvSpPr txBox="1"/>
          <p:nvPr/>
        </p:nvSpPr>
        <p:spPr>
          <a:xfrm>
            <a:off x="7904954" y="4718563"/>
            <a:ext cx="121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javaFiles.class</a:t>
            </a:r>
            <a:b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prop Files</a:t>
            </a:r>
            <a:b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config Files </a:t>
            </a:r>
            <a:endParaRPr lang="LID4096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BE8B2-7988-93F7-4FDE-EF1770AFA1DE}"/>
              </a:ext>
            </a:extLst>
          </p:cNvPr>
          <p:cNvSpPr txBox="1"/>
          <p:nvPr/>
        </p:nvSpPr>
        <p:spPr>
          <a:xfrm>
            <a:off x="6787737" y="4190189"/>
            <a:ext cx="102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Web Files</a:t>
            </a:r>
            <a:b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config Files</a:t>
            </a:r>
            <a:endParaRPr lang="LID4096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EAC1B5-1D3C-6931-8F6A-382732916F4E}"/>
              </a:ext>
            </a:extLst>
          </p:cNvPr>
          <p:cNvSpPr txBox="1"/>
          <p:nvPr/>
        </p:nvSpPr>
        <p:spPr>
          <a:xfrm>
            <a:off x="6430295" y="3290500"/>
            <a:ext cx="102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Config Files</a:t>
            </a:r>
            <a:endParaRPr lang="LID4096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84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672-67B9-8DE5-4104-94FC77B5C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algn="ctr"/>
            <a:r>
              <a:rPr lang="en-US" sz="2800" dirty="0"/>
              <a:t>Application Development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357A15-430D-3E57-D9F7-5BE2AAF67D2C}"/>
              </a:ext>
            </a:extLst>
          </p:cNvPr>
          <p:cNvSpPr/>
          <p:nvPr/>
        </p:nvSpPr>
        <p:spPr>
          <a:xfrm>
            <a:off x="4114095" y="1596615"/>
            <a:ext cx="224131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Deployment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8633B771-7651-F408-A504-3C14C41324B3}"/>
              </a:ext>
            </a:extLst>
          </p:cNvPr>
          <p:cNvSpPr txBox="1"/>
          <p:nvPr/>
        </p:nvSpPr>
        <p:spPr>
          <a:xfrm>
            <a:off x="939307" y="3635192"/>
            <a:ext cx="3148516" cy="46166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Application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02DB5-9822-0C16-3AD2-3A71C989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A816DFF5-0681-A751-9D93-CD68B192FE13}"/>
              </a:ext>
            </a:extLst>
          </p:cNvPr>
          <p:cNvCxnSpPr/>
          <p:nvPr/>
        </p:nvCxnSpPr>
        <p:spPr>
          <a:xfrm>
            <a:off x="4114095" y="223527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1150B558-E61E-BB65-EF1D-2D67E7F344A2}"/>
              </a:ext>
            </a:extLst>
          </p:cNvPr>
          <p:cNvCxnSpPr/>
          <p:nvPr/>
        </p:nvCxnSpPr>
        <p:spPr>
          <a:xfrm>
            <a:off x="4356846" y="6269395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Google Shape;100;p6">
            <a:extLst>
              <a:ext uri="{FF2B5EF4-FFF2-40B4-BE49-F238E27FC236}">
                <a16:creationId xmlns:a16="http://schemas.microsoft.com/office/drawing/2014/main" id="{D201C123-D6D0-B6F2-D49D-953B0352EB18}"/>
              </a:ext>
            </a:extLst>
          </p:cNvPr>
          <p:cNvSpPr/>
          <p:nvPr/>
        </p:nvSpPr>
        <p:spPr>
          <a:xfrm>
            <a:off x="4180902" y="2597417"/>
            <a:ext cx="6794138" cy="2433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1;p6">
            <a:extLst>
              <a:ext uri="{FF2B5EF4-FFF2-40B4-BE49-F238E27FC236}">
                <a16:creationId xmlns:a16="http://schemas.microsoft.com/office/drawing/2014/main" id="{6993ABFA-E3F4-78BA-D6A2-D30BDB191CA9}"/>
              </a:ext>
            </a:extLst>
          </p:cNvPr>
          <p:cNvSpPr/>
          <p:nvPr/>
        </p:nvSpPr>
        <p:spPr>
          <a:xfrm>
            <a:off x="4545023" y="3039033"/>
            <a:ext cx="1789548" cy="753024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cs typeface="Arial"/>
                <a:sym typeface="Arial"/>
              </a:rPr>
              <a:t>No Java /Java  App</a:t>
            </a:r>
            <a:endParaRPr dirty="0"/>
          </a:p>
        </p:txBody>
      </p:sp>
      <p:sp>
        <p:nvSpPr>
          <p:cNvPr id="9" name="Google Shape;102;p6">
            <a:extLst>
              <a:ext uri="{FF2B5EF4-FFF2-40B4-BE49-F238E27FC236}">
                <a16:creationId xmlns:a16="http://schemas.microsoft.com/office/drawing/2014/main" id="{3484A096-CF82-238A-9139-7953D7D70091}"/>
              </a:ext>
            </a:extLst>
          </p:cNvPr>
          <p:cNvSpPr/>
          <p:nvPr/>
        </p:nvSpPr>
        <p:spPr>
          <a:xfrm>
            <a:off x="7028268" y="2998703"/>
            <a:ext cx="838200" cy="68580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.War</a:t>
            </a:r>
            <a:endParaRPr lang="en-US" sz="1200" dirty="0"/>
          </a:p>
        </p:txBody>
      </p:sp>
      <p:sp>
        <p:nvSpPr>
          <p:cNvPr id="10" name="Google Shape;105;p6">
            <a:extLst>
              <a:ext uri="{FF2B5EF4-FFF2-40B4-BE49-F238E27FC236}">
                <a16:creationId xmlns:a16="http://schemas.microsoft.com/office/drawing/2014/main" id="{84ADA171-53F5-632E-E145-CB751E4D8891}"/>
              </a:ext>
            </a:extLst>
          </p:cNvPr>
          <p:cNvSpPr/>
          <p:nvPr/>
        </p:nvSpPr>
        <p:spPr>
          <a:xfrm>
            <a:off x="6325689" y="4519639"/>
            <a:ext cx="685800" cy="45720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Java App</a:t>
            </a:r>
            <a:endParaRPr dirty="0"/>
          </a:p>
        </p:txBody>
      </p:sp>
      <p:sp>
        <p:nvSpPr>
          <p:cNvPr id="11" name="Google Shape;106;p6">
            <a:extLst>
              <a:ext uri="{FF2B5EF4-FFF2-40B4-BE49-F238E27FC236}">
                <a16:creationId xmlns:a16="http://schemas.microsoft.com/office/drawing/2014/main" id="{CFEF730D-07F9-57CB-8AA5-78DA263CAFE0}"/>
              </a:ext>
            </a:extLst>
          </p:cNvPr>
          <p:cNvSpPr/>
          <p:nvPr/>
        </p:nvSpPr>
        <p:spPr>
          <a:xfrm>
            <a:off x="8154490" y="3039033"/>
            <a:ext cx="1473604" cy="681324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.Jar</a:t>
            </a:r>
            <a:endParaRPr dirty="0"/>
          </a:p>
        </p:txBody>
      </p:sp>
      <p:cxnSp>
        <p:nvCxnSpPr>
          <p:cNvPr id="12" name="Google Shape;108;p6">
            <a:extLst>
              <a:ext uri="{FF2B5EF4-FFF2-40B4-BE49-F238E27FC236}">
                <a16:creationId xmlns:a16="http://schemas.microsoft.com/office/drawing/2014/main" id="{87E180A1-4983-4822-37E3-3FEB4448A865}"/>
              </a:ext>
            </a:extLst>
          </p:cNvPr>
          <p:cNvCxnSpPr>
            <a:cxnSpLocks/>
          </p:cNvCxnSpPr>
          <p:nvPr/>
        </p:nvCxnSpPr>
        <p:spPr>
          <a:xfrm flipH="1">
            <a:off x="7028268" y="4748239"/>
            <a:ext cx="127862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110;p6">
            <a:extLst>
              <a:ext uri="{FF2B5EF4-FFF2-40B4-BE49-F238E27FC236}">
                <a16:creationId xmlns:a16="http://schemas.microsoft.com/office/drawing/2014/main" id="{6C291C26-41E6-6DE5-4FBF-3E3316F20FFF}"/>
              </a:ext>
            </a:extLst>
          </p:cNvPr>
          <p:cNvSpPr/>
          <p:nvPr/>
        </p:nvSpPr>
        <p:spPr>
          <a:xfrm>
            <a:off x="10330144" y="3160067"/>
            <a:ext cx="533400" cy="533400"/>
          </a:xfrm>
          <a:prstGeom prst="can">
            <a:avLst>
              <a:gd name="adj" fmla="val 43750"/>
            </a:avLst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dirty="0"/>
          </a:p>
        </p:txBody>
      </p:sp>
      <p:cxnSp>
        <p:nvCxnSpPr>
          <p:cNvPr id="17" name="Google Shape;111;p6">
            <a:extLst>
              <a:ext uri="{FF2B5EF4-FFF2-40B4-BE49-F238E27FC236}">
                <a16:creationId xmlns:a16="http://schemas.microsoft.com/office/drawing/2014/main" id="{FC514CA4-CA7B-2BEC-D4EA-A4EEA34B67A5}"/>
              </a:ext>
            </a:extLst>
          </p:cNvPr>
          <p:cNvCxnSpPr>
            <a:cxnSpLocks/>
          </p:cNvCxnSpPr>
          <p:nvPr/>
        </p:nvCxnSpPr>
        <p:spPr>
          <a:xfrm flipH="1">
            <a:off x="9628094" y="3426767"/>
            <a:ext cx="7020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" name="Google Shape;103;p6">
            <a:extLst>
              <a:ext uri="{FF2B5EF4-FFF2-40B4-BE49-F238E27FC236}">
                <a16:creationId xmlns:a16="http://schemas.microsoft.com/office/drawing/2014/main" id="{F6F357C4-7154-EC78-7808-94EDF0C753B6}"/>
              </a:ext>
            </a:extLst>
          </p:cNvPr>
          <p:cNvCxnSpPr/>
          <p:nvPr/>
        </p:nvCxnSpPr>
        <p:spPr>
          <a:xfrm rot="10800000">
            <a:off x="6325689" y="3406592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" name="Google Shape;109;p6">
            <a:extLst>
              <a:ext uri="{FF2B5EF4-FFF2-40B4-BE49-F238E27FC236}">
                <a16:creationId xmlns:a16="http://schemas.microsoft.com/office/drawing/2014/main" id="{B33871F4-B727-DBD6-DF0D-B179CFC81C01}"/>
              </a:ext>
            </a:extLst>
          </p:cNvPr>
          <p:cNvCxnSpPr>
            <a:cxnSpLocks/>
          </p:cNvCxnSpPr>
          <p:nvPr/>
        </p:nvCxnSpPr>
        <p:spPr>
          <a:xfrm flipV="1">
            <a:off x="8306890" y="3792057"/>
            <a:ext cx="0" cy="95618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07;p6">
            <a:extLst>
              <a:ext uri="{FF2B5EF4-FFF2-40B4-BE49-F238E27FC236}">
                <a16:creationId xmlns:a16="http://schemas.microsoft.com/office/drawing/2014/main" id="{6F1287CC-19AE-35AA-B955-9F19E570347D}"/>
              </a:ext>
            </a:extLst>
          </p:cNvPr>
          <p:cNvCxnSpPr/>
          <p:nvPr/>
        </p:nvCxnSpPr>
        <p:spPr>
          <a:xfrm rot="10800000">
            <a:off x="7849690" y="3426767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1AE5C9E-10E1-7536-8522-3B45C5A3F3F2}"/>
              </a:ext>
            </a:extLst>
          </p:cNvPr>
          <p:cNvSpPr/>
          <p:nvPr/>
        </p:nvSpPr>
        <p:spPr>
          <a:xfrm>
            <a:off x="6871364" y="2770094"/>
            <a:ext cx="2989812" cy="13402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9D5EF3-FD1A-B372-65F0-714076D5CE07}"/>
              </a:ext>
            </a:extLst>
          </p:cNvPr>
          <p:cNvSpPr txBox="1"/>
          <p:nvPr/>
        </p:nvSpPr>
        <p:spPr>
          <a:xfrm>
            <a:off x="9266426" y="3776831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.ear</a:t>
            </a:r>
            <a:endParaRPr lang="LID4096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04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C087-1123-B63E-1E20-3E07A13F25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algn="ctr"/>
            <a:r>
              <a:rPr lang="en-US" sz="2800" dirty="0"/>
              <a:t>Application Development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BC56ACD7-695C-A5D3-6582-B2399CAA1A83}"/>
              </a:ext>
            </a:extLst>
          </p:cNvPr>
          <p:cNvCxnSpPr/>
          <p:nvPr/>
        </p:nvCxnSpPr>
        <p:spPr>
          <a:xfrm>
            <a:off x="4087823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B3B964C4-73C0-F50D-A189-A9812841C3B0}"/>
              </a:ext>
            </a:extLst>
          </p:cNvPr>
          <p:cNvCxnSpPr/>
          <p:nvPr/>
        </p:nvCxnSpPr>
        <p:spPr>
          <a:xfrm>
            <a:off x="4209303" y="671015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D7C5A8BF-4139-3CBC-586D-7B005891F949}"/>
              </a:ext>
            </a:extLst>
          </p:cNvPr>
          <p:cNvSpPr txBox="1"/>
          <p:nvPr/>
        </p:nvSpPr>
        <p:spPr>
          <a:xfrm>
            <a:off x="4227232" y="4318413"/>
            <a:ext cx="6096003" cy="23083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33333"/>
              </a:solidFill>
              <a:uFillTx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</a:rPr>
              <a:t>RPC is a form of client-server interaction implemented via a </a:t>
            </a:r>
            <a:r>
              <a:rPr lang="en-US" sz="1800" b="0" i="0" u="none" strike="noStrike" kern="0" cap="none" spc="0" baseline="0" dirty="0">
                <a:solidFill>
                  <a:schemeClr val="accent2"/>
                </a:solidFill>
                <a:highlight>
                  <a:srgbClr val="FFFFFF"/>
                </a:highlight>
                <a:uFillTx/>
              </a:rPr>
              <a:t>request-response </a:t>
            </a:r>
            <a:r>
              <a:rPr lang="en-US" sz="1800" b="0" i="0" u="none" strike="noStrike" kern="0" cap="none" spc="0" baseline="0" dirty="0">
                <a:highlight>
                  <a:srgbClr val="FFFFFF"/>
                </a:highlight>
                <a:uFillTx/>
              </a:rPr>
              <a:t>or</a:t>
            </a:r>
            <a:r>
              <a:rPr lang="en-US" sz="18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</a:rPr>
              <a:t> </a:t>
            </a:r>
            <a:r>
              <a:rPr lang="en-US" sz="1800" b="0" i="0" u="none" strike="noStrike" kern="0" cap="none" spc="0" baseline="0" dirty="0">
                <a:solidFill>
                  <a:schemeClr val="accent6"/>
                </a:solidFill>
                <a:highlight>
                  <a:srgbClr val="FFFFFF"/>
                </a:highlight>
                <a:uFillTx/>
              </a:rPr>
              <a:t>message-passing system</a:t>
            </a:r>
            <a:r>
              <a:rPr lang="en-US" sz="18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</a:rPr>
              <a:t>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</a:rPr>
              <a:t>RPC abstracts the procedure or method call, allowing a program to invoke a function on another address space or machine as if it were a local call.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3D8F5F7-237C-EFB8-D158-1132EF57A43B}"/>
              </a:ext>
            </a:extLst>
          </p:cNvPr>
          <p:cNvSpPr/>
          <p:nvPr/>
        </p:nvSpPr>
        <p:spPr>
          <a:xfrm>
            <a:off x="4087823" y="1586914"/>
            <a:ext cx="2383411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What is RPC?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A38F58-E347-5076-C2D1-6E8E5049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019C3ECB-6D55-EC75-2942-F3B33992351E}"/>
              </a:ext>
            </a:extLst>
          </p:cNvPr>
          <p:cNvSpPr txBox="1"/>
          <p:nvPr/>
        </p:nvSpPr>
        <p:spPr>
          <a:xfrm>
            <a:off x="939307" y="3635192"/>
            <a:ext cx="3148516" cy="46166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RPC</a:t>
            </a:r>
          </a:p>
        </p:txBody>
      </p:sp>
      <p:sp>
        <p:nvSpPr>
          <p:cNvPr id="15" name="Google Shape;87;p5">
            <a:extLst>
              <a:ext uri="{FF2B5EF4-FFF2-40B4-BE49-F238E27FC236}">
                <a16:creationId xmlns:a16="http://schemas.microsoft.com/office/drawing/2014/main" id="{580B89D3-EFD8-2449-1929-51AE3F2120C8}"/>
              </a:ext>
            </a:extLst>
          </p:cNvPr>
          <p:cNvSpPr/>
          <p:nvPr/>
        </p:nvSpPr>
        <p:spPr>
          <a:xfrm>
            <a:off x="6098717" y="2313872"/>
            <a:ext cx="1176516" cy="68580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88;p5">
            <a:extLst>
              <a:ext uri="{FF2B5EF4-FFF2-40B4-BE49-F238E27FC236}">
                <a16:creationId xmlns:a16="http://schemas.microsoft.com/office/drawing/2014/main" id="{1DBBF5C8-AB74-A67E-ACA4-3FB3A7F4B1DF}"/>
              </a:ext>
            </a:extLst>
          </p:cNvPr>
          <p:cNvSpPr/>
          <p:nvPr/>
        </p:nvSpPr>
        <p:spPr>
          <a:xfrm>
            <a:off x="7967859" y="2320568"/>
            <a:ext cx="1176516" cy="68580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dirty="0"/>
          </a:p>
        </p:txBody>
      </p:sp>
      <p:cxnSp>
        <p:nvCxnSpPr>
          <p:cNvPr id="19" name="Google Shape;109;p6">
            <a:extLst>
              <a:ext uri="{FF2B5EF4-FFF2-40B4-BE49-F238E27FC236}">
                <a16:creationId xmlns:a16="http://schemas.microsoft.com/office/drawing/2014/main" id="{C9066441-8501-CE4D-ABCE-713894E81D43}"/>
              </a:ext>
            </a:extLst>
          </p:cNvPr>
          <p:cNvCxnSpPr>
            <a:cxnSpLocks/>
          </p:cNvCxnSpPr>
          <p:nvPr/>
        </p:nvCxnSpPr>
        <p:spPr>
          <a:xfrm flipV="1">
            <a:off x="6850500" y="3006368"/>
            <a:ext cx="0" cy="95618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09;p6">
            <a:extLst>
              <a:ext uri="{FF2B5EF4-FFF2-40B4-BE49-F238E27FC236}">
                <a16:creationId xmlns:a16="http://schemas.microsoft.com/office/drawing/2014/main" id="{743F1126-91A7-BA5A-1468-359D83681ED4}"/>
              </a:ext>
            </a:extLst>
          </p:cNvPr>
          <p:cNvCxnSpPr>
            <a:cxnSpLocks/>
          </p:cNvCxnSpPr>
          <p:nvPr/>
        </p:nvCxnSpPr>
        <p:spPr>
          <a:xfrm flipV="1">
            <a:off x="8517935" y="3006368"/>
            <a:ext cx="0" cy="95618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109;p6">
            <a:extLst>
              <a:ext uri="{FF2B5EF4-FFF2-40B4-BE49-F238E27FC236}">
                <a16:creationId xmlns:a16="http://schemas.microsoft.com/office/drawing/2014/main" id="{4BFF9CA6-F106-AB44-2584-209B3A6A3869}"/>
              </a:ext>
            </a:extLst>
          </p:cNvPr>
          <p:cNvCxnSpPr>
            <a:cxnSpLocks/>
          </p:cNvCxnSpPr>
          <p:nvPr/>
        </p:nvCxnSpPr>
        <p:spPr>
          <a:xfrm>
            <a:off x="6616450" y="3006368"/>
            <a:ext cx="0" cy="95618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109;p6">
            <a:extLst>
              <a:ext uri="{FF2B5EF4-FFF2-40B4-BE49-F238E27FC236}">
                <a16:creationId xmlns:a16="http://schemas.microsoft.com/office/drawing/2014/main" id="{A3E1819B-D3D2-9162-5A2F-189C36C3E5F1}"/>
              </a:ext>
            </a:extLst>
          </p:cNvPr>
          <p:cNvCxnSpPr>
            <a:cxnSpLocks/>
          </p:cNvCxnSpPr>
          <p:nvPr/>
        </p:nvCxnSpPr>
        <p:spPr>
          <a:xfrm>
            <a:off x="8283885" y="2999672"/>
            <a:ext cx="0" cy="95618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105;p6">
            <a:extLst>
              <a:ext uri="{FF2B5EF4-FFF2-40B4-BE49-F238E27FC236}">
                <a16:creationId xmlns:a16="http://schemas.microsoft.com/office/drawing/2014/main" id="{4686A1CF-2A1C-1693-4BAA-CB83441E1CB8}"/>
              </a:ext>
            </a:extLst>
          </p:cNvPr>
          <p:cNvSpPr/>
          <p:nvPr/>
        </p:nvSpPr>
        <p:spPr>
          <a:xfrm>
            <a:off x="6454007" y="3969246"/>
            <a:ext cx="2237650" cy="45720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F75-D6BA-8A40-9A5B-E27DFD5E71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algn="ctr"/>
            <a:r>
              <a:rPr lang="en-US" sz="2800" dirty="0"/>
              <a:t>Application Development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B3C7D01-44FC-F627-802D-76323D10A679}"/>
              </a:ext>
            </a:extLst>
          </p:cNvPr>
          <p:cNvCxnSpPr/>
          <p:nvPr/>
        </p:nvCxnSpPr>
        <p:spPr>
          <a:xfrm>
            <a:off x="434739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09E0567-A480-5931-A2C0-E5D21C81F6D3}"/>
              </a:ext>
            </a:extLst>
          </p:cNvPr>
          <p:cNvCxnSpPr/>
          <p:nvPr/>
        </p:nvCxnSpPr>
        <p:spPr>
          <a:xfrm>
            <a:off x="4370886" y="616331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8">
            <a:extLst>
              <a:ext uri="{FF2B5EF4-FFF2-40B4-BE49-F238E27FC236}">
                <a16:creationId xmlns:a16="http://schemas.microsoft.com/office/drawing/2014/main" id="{0BB8491F-0689-AAFA-7C22-D6B6C8D05458}"/>
              </a:ext>
            </a:extLst>
          </p:cNvPr>
          <p:cNvSpPr/>
          <p:nvPr/>
        </p:nvSpPr>
        <p:spPr>
          <a:xfrm>
            <a:off x="4347395" y="1534911"/>
            <a:ext cx="5375958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Synchronous VS. Asynchronous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DEF973E-812C-3BC6-6535-B87098964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371" y="2751146"/>
            <a:ext cx="9846606" cy="28914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CAE3E-31DF-E6D2-F8B3-2E469172B6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AEA9-A93D-C26E-6EBD-A105CC861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algn="ctr"/>
            <a:r>
              <a:rPr lang="en-US" sz="2800" dirty="0"/>
              <a:t>Application Development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C1ED330A-FDEF-04D5-51B0-9EFDB12A1C4D}"/>
              </a:ext>
            </a:extLst>
          </p:cNvPr>
          <p:cNvCxnSpPr/>
          <p:nvPr/>
        </p:nvCxnSpPr>
        <p:spPr>
          <a:xfrm>
            <a:off x="434739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A01DCBC4-1758-851B-8020-C792BC3AEAF0}"/>
              </a:ext>
            </a:extLst>
          </p:cNvPr>
          <p:cNvCxnSpPr/>
          <p:nvPr/>
        </p:nvCxnSpPr>
        <p:spPr>
          <a:xfrm>
            <a:off x="4386596" y="593022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243CB58E-6CDE-5AE7-4D9F-E27C2A8645C4}"/>
              </a:ext>
            </a:extLst>
          </p:cNvPr>
          <p:cNvSpPr/>
          <p:nvPr/>
        </p:nvSpPr>
        <p:spPr>
          <a:xfrm>
            <a:off x="4347395" y="1524789"/>
            <a:ext cx="1595886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Example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BDCC7C6D-EEC6-BE5B-7781-EF81A2BA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395" y="2520598"/>
            <a:ext cx="6601071" cy="31284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4237D9-5037-8C88-3001-18E5BB596A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BADED6B0-FBC6-60EC-E6F1-D4E995F4C609}"/>
              </a:ext>
            </a:extLst>
          </p:cNvPr>
          <p:cNvSpPr txBox="1"/>
          <p:nvPr/>
        </p:nvSpPr>
        <p:spPr>
          <a:xfrm>
            <a:off x="939307" y="3635192"/>
            <a:ext cx="3148516" cy="46166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RPC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BE6B-DFAC-11AD-6F94-33C47861E3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algn="ctr"/>
            <a:r>
              <a:rPr lang="en-US" sz="2800" dirty="0"/>
              <a:t>Application Development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E772CED-57DE-D1E1-8AA8-AB498C5A1391}"/>
              </a:ext>
            </a:extLst>
          </p:cNvPr>
          <p:cNvCxnSpPr/>
          <p:nvPr/>
        </p:nvCxnSpPr>
        <p:spPr>
          <a:xfrm>
            <a:off x="434739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65D465CA-4066-D8AF-0354-9AB01102BC70}"/>
              </a:ext>
            </a:extLst>
          </p:cNvPr>
          <p:cNvCxnSpPr/>
          <p:nvPr/>
        </p:nvCxnSpPr>
        <p:spPr>
          <a:xfrm>
            <a:off x="4209303" y="498893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8">
            <a:extLst>
              <a:ext uri="{FF2B5EF4-FFF2-40B4-BE49-F238E27FC236}">
                <a16:creationId xmlns:a16="http://schemas.microsoft.com/office/drawing/2014/main" id="{AE7114C1-9F47-0DC2-1DBD-B167F7B1A94F}"/>
              </a:ext>
            </a:extLst>
          </p:cNvPr>
          <p:cNvSpPr/>
          <p:nvPr/>
        </p:nvSpPr>
        <p:spPr>
          <a:xfrm>
            <a:off x="4347395" y="1552843"/>
            <a:ext cx="228100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Webservices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39AABD-0ECB-D2CE-9145-030643A8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224ED2-ED57-DF44-327D-6AB479A0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39287" y="549097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CAC927-0FC9-6FEC-7A25-AB15B18A0B30}"/>
              </a:ext>
            </a:extLst>
          </p:cNvPr>
          <p:cNvSpPr txBox="1"/>
          <p:nvPr/>
        </p:nvSpPr>
        <p:spPr>
          <a:xfrm>
            <a:off x="939307" y="3635192"/>
            <a:ext cx="3148516" cy="46166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RPC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245592-A4BE-B1DA-DCBA-F3B93C16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174" y="2963810"/>
            <a:ext cx="5881582" cy="13427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BE6B-DFAC-11AD-6F94-33C47861E3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algn="ctr"/>
            <a:r>
              <a:rPr lang="en-US" sz="2800" dirty="0"/>
              <a:t>Application Development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E772CED-57DE-D1E1-8AA8-AB498C5A1391}"/>
              </a:ext>
            </a:extLst>
          </p:cNvPr>
          <p:cNvCxnSpPr/>
          <p:nvPr/>
        </p:nvCxnSpPr>
        <p:spPr>
          <a:xfrm>
            <a:off x="434739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65D465CA-4066-D8AF-0354-9AB01102BC70}"/>
              </a:ext>
            </a:extLst>
          </p:cNvPr>
          <p:cNvCxnSpPr/>
          <p:nvPr/>
        </p:nvCxnSpPr>
        <p:spPr>
          <a:xfrm>
            <a:off x="4370886" y="616331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8">
            <a:extLst>
              <a:ext uri="{FF2B5EF4-FFF2-40B4-BE49-F238E27FC236}">
                <a16:creationId xmlns:a16="http://schemas.microsoft.com/office/drawing/2014/main" id="{AE7114C1-9F47-0DC2-1DBD-B167F7B1A94F}"/>
              </a:ext>
            </a:extLst>
          </p:cNvPr>
          <p:cNvSpPr/>
          <p:nvPr/>
        </p:nvSpPr>
        <p:spPr>
          <a:xfrm>
            <a:off x="4347395" y="1552843"/>
            <a:ext cx="228100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Webservices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7998623-D5FA-73D9-24FF-E7420135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29" y="2811377"/>
            <a:ext cx="5580958" cy="274673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9AABD-0ECB-D2CE-9145-030643A849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224ED2-ED57-DF44-327D-6AB479A069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39287" y="549097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CAC927-0FC9-6FEC-7A25-AB15B18A0B30}"/>
              </a:ext>
            </a:extLst>
          </p:cNvPr>
          <p:cNvSpPr txBox="1"/>
          <p:nvPr/>
        </p:nvSpPr>
        <p:spPr>
          <a:xfrm>
            <a:off x="939307" y="3635192"/>
            <a:ext cx="3148516" cy="46166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22396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672-67B9-8DE5-4104-94FC77B5C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algn="ctr"/>
            <a:r>
              <a:rPr lang="en-US" sz="2800" dirty="0"/>
              <a:t>Application Development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8633B771-7651-F408-A504-3C14C41324B3}"/>
              </a:ext>
            </a:extLst>
          </p:cNvPr>
          <p:cNvSpPr txBox="1"/>
          <p:nvPr/>
        </p:nvSpPr>
        <p:spPr>
          <a:xfrm>
            <a:off x="939307" y="3635192"/>
            <a:ext cx="3148516" cy="46166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SDLC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02DB5-9822-0C16-3AD2-3A71C989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2D32F4-A4B9-A888-06B9-A710EDB4F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543" y="2230450"/>
            <a:ext cx="6534150" cy="148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92E911-CD92-87F7-BA96-F9CFF40F8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752" y="4096857"/>
            <a:ext cx="6042854" cy="26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0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1FBD5882-E9C7-8AA3-8A5F-0CFE0AE0EE6C}"/>
              </a:ext>
            </a:extLst>
          </p:cNvPr>
          <p:cNvCxnSpPr/>
          <p:nvPr/>
        </p:nvCxnSpPr>
        <p:spPr>
          <a:xfrm>
            <a:off x="434739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28313F2-7907-A68B-EB7B-8759B673E105}"/>
              </a:ext>
            </a:extLst>
          </p:cNvPr>
          <p:cNvCxnSpPr/>
          <p:nvPr/>
        </p:nvCxnSpPr>
        <p:spPr>
          <a:xfrm>
            <a:off x="4370886" y="667429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8">
            <a:extLst>
              <a:ext uri="{FF2B5EF4-FFF2-40B4-BE49-F238E27FC236}">
                <a16:creationId xmlns:a16="http://schemas.microsoft.com/office/drawing/2014/main" id="{411FE333-E8EF-408F-3A2A-DD3D9676F377}"/>
              </a:ext>
            </a:extLst>
          </p:cNvPr>
          <p:cNvSpPr/>
          <p:nvPr/>
        </p:nvSpPr>
        <p:spPr>
          <a:xfrm>
            <a:off x="4347395" y="1581363"/>
            <a:ext cx="22202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webservices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69E3DC-A387-DAE9-61E8-7697F37399AC}"/>
              </a:ext>
            </a:extLst>
          </p:cNvPr>
          <p:cNvSpPr/>
          <p:nvPr/>
        </p:nvSpPr>
        <p:spPr>
          <a:xfrm>
            <a:off x="1070570" y="2646118"/>
            <a:ext cx="2348718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Web Service 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7" name="Picture 19">
            <a:extLst>
              <a:ext uri="{FF2B5EF4-FFF2-40B4-BE49-F238E27FC236}">
                <a16:creationId xmlns:a16="http://schemas.microsoft.com/office/drawing/2014/main" id="{5EAF79CB-B180-5F0F-83D7-9042BD568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06" y="3627113"/>
            <a:ext cx="3133721" cy="23336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08823D50-C2AD-0F44-BD9A-8334BBF5EF88}"/>
              </a:ext>
            </a:extLst>
          </p:cNvPr>
          <p:cNvSpPr txBox="1"/>
          <p:nvPr/>
        </p:nvSpPr>
        <p:spPr>
          <a:xfrm>
            <a:off x="4370886" y="4657615"/>
            <a:ext cx="7059926" cy="1844609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1" indent="-28575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REST  is an HTTP ‘enrichment’ that provides advanced RPC </a:t>
            </a:r>
          </a:p>
          <a:p>
            <a:pPr marL="285750" marR="0" lvl="1" indent="-28575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285750" marR="0" lvl="1" indent="-28575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REST passing data in any format including </a:t>
            </a:r>
            <a:r>
              <a:rPr lang="en-US" sz="1800" b="0" i="0" u="none" strike="noStrike" kern="0" cap="none" spc="0" baseline="0" dirty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XML</a:t>
            </a:r>
            <a:r>
              <a:rPr lang="en-US" sz="18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, </a:t>
            </a:r>
            <a:r>
              <a:rPr lang="en-US" sz="1800" b="0" i="0" u="none" strike="noStrike" kern="0" cap="none" spc="0" baseline="0" dirty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JSON</a:t>
            </a:r>
            <a:r>
              <a:rPr lang="en-US" sz="18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 and binary data</a:t>
            </a:r>
          </a:p>
          <a:p>
            <a:pPr marL="285750" marR="0" lvl="1" indent="-28575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285750" marR="0" lvl="1" indent="-28575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REST can be counted as part of </a:t>
            </a:r>
            <a:r>
              <a:rPr lang="en-US" sz="1800" b="0" i="0" u="none" strike="noStrike" kern="0" cap="none" spc="0" baseline="0" dirty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HTTP</a:t>
            </a:r>
            <a:r>
              <a:rPr lang="en-US" sz="18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 unlike </a:t>
            </a:r>
            <a:r>
              <a:rPr lang="en-US" sz="1800" b="0" i="0" u="none" strike="noStrike" kern="0" cap="none" spc="0" baseline="0" dirty="0">
                <a:solidFill>
                  <a:srgbClr val="C00000"/>
                </a:solidFill>
                <a:highlight>
                  <a:srgbClr val="FFFFFF"/>
                </a:highlight>
                <a:uFillTx/>
                <a:latin typeface="Söhne"/>
              </a:rPr>
              <a:t>SOAP</a:t>
            </a:r>
            <a:r>
              <a:rPr lang="en-US" sz="18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 which is a separate protocol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416C942C-6BAC-B3ED-1B1C-5D9295CAD7AC}"/>
              </a:ext>
            </a:extLst>
          </p:cNvPr>
          <p:cNvSpPr txBox="1"/>
          <p:nvPr/>
        </p:nvSpPr>
        <p:spPr>
          <a:xfrm>
            <a:off x="4347395" y="2447144"/>
            <a:ext cx="7059926" cy="1754322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SOAP is an acronym for Simple Object Access Protocol.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SOAP is a XML-based protocol for accessing web services.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-" sz="1800" b="0" i="0" u="none" strike="noStrike" kern="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Söhne"/>
            </a:endParaRP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-" sz="1800" b="0" i="0" u="none" strike="noStrike" kern="0" cap="none" spc="0" baseline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SOAP is a W3C recommendation for communication between applications.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9C7B68-8F17-40C1-5061-E2FF0AC18E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12A14-9AF6-0E8B-D46A-DE05ECFBF997}"/>
              </a:ext>
            </a:extLst>
          </p:cNvPr>
          <p:cNvSpPr txBox="1">
            <a:spLocks/>
          </p:cNvSpPr>
          <p:nvPr/>
        </p:nvSpPr>
        <p:spPr>
          <a:xfrm>
            <a:off x="643472" y="623392"/>
            <a:ext cx="3363977" cy="1607058"/>
          </a:xfrm>
          <a:prstGeom prst="rect">
            <a:avLst/>
          </a:prstGeo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Application Development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672-67B9-8DE5-4104-94FC77B5C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Application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02DB5-9822-0C16-3AD2-3A71C989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0734D49D-CF06-D298-4FCE-0A154A3B7387}"/>
              </a:ext>
            </a:extLst>
          </p:cNvPr>
          <p:cNvCxnSpPr/>
          <p:nvPr/>
        </p:nvCxnSpPr>
        <p:spPr>
          <a:xfrm>
            <a:off x="434739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DA49A99-87B2-E1AE-E4C5-A3A8EE6B1917}"/>
              </a:ext>
            </a:extLst>
          </p:cNvPr>
          <p:cNvCxnSpPr/>
          <p:nvPr/>
        </p:nvCxnSpPr>
        <p:spPr>
          <a:xfrm>
            <a:off x="4347395" y="4238544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ECCBFF-4602-9E91-DB30-18F7F2272F46}"/>
              </a:ext>
            </a:extLst>
          </p:cNvPr>
          <p:cNvSpPr/>
          <p:nvPr/>
        </p:nvSpPr>
        <p:spPr>
          <a:xfrm>
            <a:off x="5917273" y="2844223"/>
            <a:ext cx="2426515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Thank You !!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62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672-67B9-8DE5-4104-94FC77B5C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algn="ctr"/>
            <a:r>
              <a:rPr lang="en-US" sz="2800" dirty="0"/>
              <a:t>Application Development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357A15-430D-3E57-D9F7-5BE2AAF67D2C}"/>
              </a:ext>
            </a:extLst>
          </p:cNvPr>
          <p:cNvSpPr/>
          <p:nvPr/>
        </p:nvSpPr>
        <p:spPr>
          <a:xfrm>
            <a:off x="4114095" y="1577052"/>
            <a:ext cx="3066865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Application Tiers</a:t>
            </a:r>
            <a:r>
              <a:rPr lang="en-US" sz="3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8633B771-7651-F408-A504-3C14C41324B3}"/>
              </a:ext>
            </a:extLst>
          </p:cNvPr>
          <p:cNvSpPr txBox="1"/>
          <p:nvPr/>
        </p:nvSpPr>
        <p:spPr>
          <a:xfrm>
            <a:off x="939307" y="3635192"/>
            <a:ext cx="3148516" cy="46166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02DB5-9822-0C16-3AD2-3A71C989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Google Shape;100;p6">
            <a:extLst>
              <a:ext uri="{FF2B5EF4-FFF2-40B4-BE49-F238E27FC236}">
                <a16:creationId xmlns:a16="http://schemas.microsoft.com/office/drawing/2014/main" id="{124401CD-747A-8B47-F3E2-EB8219F08AF8}"/>
              </a:ext>
            </a:extLst>
          </p:cNvPr>
          <p:cNvSpPr/>
          <p:nvPr/>
        </p:nvSpPr>
        <p:spPr>
          <a:xfrm>
            <a:off x="5531224" y="4475612"/>
            <a:ext cx="5379994" cy="198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5861950" y="5051595"/>
            <a:ext cx="914400" cy="45720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Web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200" dirty="0">
              <a:solidFill>
                <a:srgbClr val="00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7742501" y="4953825"/>
            <a:ext cx="914400" cy="68580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 dirty="0"/>
          </a:p>
        </p:txBody>
      </p:sp>
      <p:sp>
        <p:nvSpPr>
          <p:cNvPr id="104" name="Google Shape;104;p6"/>
          <p:cNvSpPr/>
          <p:nvPr/>
        </p:nvSpPr>
        <p:spPr>
          <a:xfrm>
            <a:off x="6422346" y="5165901"/>
            <a:ext cx="1524000" cy="57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IIOP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RMI</a:t>
            </a:r>
            <a:endParaRPr dirty="0"/>
          </a:p>
        </p:txBody>
      </p:sp>
      <p:sp>
        <p:nvSpPr>
          <p:cNvPr id="105" name="Google Shape;105;p6"/>
          <p:cNvSpPr/>
          <p:nvPr/>
        </p:nvSpPr>
        <p:spPr>
          <a:xfrm>
            <a:off x="5914668" y="5791167"/>
            <a:ext cx="685800" cy="45720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dirty="0"/>
          </a:p>
        </p:txBody>
      </p:sp>
      <p:sp>
        <p:nvSpPr>
          <p:cNvPr id="106" name="Google Shape;106;p6"/>
          <p:cNvSpPr/>
          <p:nvPr/>
        </p:nvSpPr>
        <p:spPr>
          <a:xfrm>
            <a:off x="8937253" y="4937295"/>
            <a:ext cx="1011432" cy="68580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Logic.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 dirty="0"/>
          </a:p>
        </p:txBody>
      </p:sp>
      <p:cxnSp>
        <p:nvCxnSpPr>
          <p:cNvPr id="107" name="Google Shape;107;p6"/>
          <p:cNvCxnSpPr/>
          <p:nvPr/>
        </p:nvCxnSpPr>
        <p:spPr>
          <a:xfrm rot="10800000">
            <a:off x="8653284" y="5246564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8" name="Google Shape;108;p6"/>
          <p:cNvCxnSpPr>
            <a:cxnSpLocks/>
          </p:cNvCxnSpPr>
          <p:nvPr/>
        </p:nvCxnSpPr>
        <p:spPr>
          <a:xfrm flipH="1" flipV="1">
            <a:off x="6594916" y="6093720"/>
            <a:ext cx="1520484" cy="120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6"/>
          <p:cNvSpPr/>
          <p:nvPr/>
        </p:nvSpPr>
        <p:spPr>
          <a:xfrm>
            <a:off x="10253484" y="5013495"/>
            <a:ext cx="533400" cy="533400"/>
          </a:xfrm>
          <a:prstGeom prst="can">
            <a:avLst>
              <a:gd name="adj" fmla="val 43750"/>
            </a:avLst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dirty="0"/>
          </a:p>
        </p:txBody>
      </p:sp>
      <p:cxnSp>
        <p:nvCxnSpPr>
          <p:cNvPr id="111" name="Google Shape;111;p6"/>
          <p:cNvCxnSpPr/>
          <p:nvPr/>
        </p:nvCxnSpPr>
        <p:spPr>
          <a:xfrm rot="10800000">
            <a:off x="9948684" y="5257787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9" name="Google Shape;109;p6"/>
          <p:cNvCxnSpPr>
            <a:cxnSpLocks/>
          </p:cNvCxnSpPr>
          <p:nvPr/>
        </p:nvCxnSpPr>
        <p:spPr>
          <a:xfrm flipV="1">
            <a:off x="8115401" y="5638767"/>
            <a:ext cx="0" cy="46703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103;p6">
            <a:extLst>
              <a:ext uri="{FF2B5EF4-FFF2-40B4-BE49-F238E27FC236}">
                <a16:creationId xmlns:a16="http://schemas.microsoft.com/office/drawing/2014/main" id="{55227F94-6283-3E5C-4415-F5D0B6153172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6776350" y="5277940"/>
            <a:ext cx="966151" cy="1878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6" name="Google Shape;86;p5"/>
          <p:cNvSpPr/>
          <p:nvPr/>
        </p:nvSpPr>
        <p:spPr>
          <a:xfrm>
            <a:off x="6367284" y="2274767"/>
            <a:ext cx="4255892" cy="198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6595884" y="2884367"/>
            <a:ext cx="762000" cy="68580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8348484" y="2884367"/>
            <a:ext cx="1143000" cy="68580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dirty="0"/>
          </a:p>
        </p:txBody>
      </p:sp>
      <p:cxnSp>
        <p:nvCxnSpPr>
          <p:cNvPr id="89" name="Google Shape;89;p5"/>
          <p:cNvCxnSpPr>
            <a:cxnSpLocks/>
          </p:cNvCxnSpPr>
          <p:nvPr/>
        </p:nvCxnSpPr>
        <p:spPr>
          <a:xfrm rot="10800000">
            <a:off x="7357884" y="3189167"/>
            <a:ext cx="99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0" name="Google Shape;90;p5"/>
          <p:cNvSpPr/>
          <p:nvPr/>
        </p:nvSpPr>
        <p:spPr>
          <a:xfrm>
            <a:off x="7129284" y="3036767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IIOP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RMI</a:t>
            </a:r>
            <a:endParaRPr dirty="0"/>
          </a:p>
        </p:txBody>
      </p:sp>
      <p:sp>
        <p:nvSpPr>
          <p:cNvPr id="91" name="Google Shape;91;p5"/>
          <p:cNvSpPr/>
          <p:nvPr/>
        </p:nvSpPr>
        <p:spPr>
          <a:xfrm>
            <a:off x="10024884" y="2960567"/>
            <a:ext cx="457200" cy="533400"/>
          </a:xfrm>
          <a:prstGeom prst="can">
            <a:avLst>
              <a:gd name="adj" fmla="val 43750"/>
            </a:avLst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dirty="0"/>
          </a:p>
        </p:txBody>
      </p:sp>
      <p:cxnSp>
        <p:nvCxnSpPr>
          <p:cNvPr id="92" name="Google Shape;92;p5"/>
          <p:cNvCxnSpPr>
            <a:cxnSpLocks/>
          </p:cNvCxnSpPr>
          <p:nvPr/>
        </p:nvCxnSpPr>
        <p:spPr>
          <a:xfrm rot="10800000">
            <a:off x="9491484" y="3189167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B5E7219-5A71-2BD1-22E8-44427151730A}"/>
              </a:ext>
            </a:extLst>
          </p:cNvPr>
          <p:cNvSpPr/>
          <p:nvPr/>
        </p:nvSpPr>
        <p:spPr>
          <a:xfrm>
            <a:off x="7512424" y="4831976"/>
            <a:ext cx="2608729" cy="14163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5BDCA-52C5-AEEC-4FD0-78A33959148A}"/>
              </a:ext>
            </a:extLst>
          </p:cNvPr>
          <p:cNvSpPr txBox="1"/>
          <p:nvPr/>
        </p:nvSpPr>
        <p:spPr>
          <a:xfrm>
            <a:off x="8733970" y="5979885"/>
            <a:ext cx="138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Server</a:t>
            </a:r>
            <a:endParaRPr lang="LID4096" sz="1200" dirty="0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7FAA31ED-7E85-0CF7-FA57-610A951BBBD7}"/>
              </a:ext>
            </a:extLst>
          </p:cNvPr>
          <p:cNvCxnSpPr/>
          <p:nvPr/>
        </p:nvCxnSpPr>
        <p:spPr>
          <a:xfrm>
            <a:off x="4114095" y="223527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78165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672-67B9-8DE5-4104-94FC77B5C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algn="ctr"/>
            <a:r>
              <a:rPr lang="en-US" sz="2800" dirty="0"/>
              <a:t>Application Development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357A15-430D-3E57-D9F7-5BE2AAF67D2C}"/>
              </a:ext>
            </a:extLst>
          </p:cNvPr>
          <p:cNvSpPr/>
          <p:nvPr/>
        </p:nvSpPr>
        <p:spPr>
          <a:xfrm>
            <a:off x="4179796" y="1580712"/>
            <a:ext cx="2464136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MVC Model 2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02DB5-9822-0C16-3AD2-3A71C989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A816DFF5-0681-A751-9D93-CD68B192FE13}"/>
              </a:ext>
            </a:extLst>
          </p:cNvPr>
          <p:cNvCxnSpPr/>
          <p:nvPr/>
        </p:nvCxnSpPr>
        <p:spPr>
          <a:xfrm>
            <a:off x="4114095" y="223527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1150B558-E61E-BB65-EF1D-2D67E7F344A2}"/>
              </a:ext>
            </a:extLst>
          </p:cNvPr>
          <p:cNvCxnSpPr/>
          <p:nvPr/>
        </p:nvCxnSpPr>
        <p:spPr>
          <a:xfrm>
            <a:off x="4282167" y="5614971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Google Shape;100;p6">
            <a:extLst>
              <a:ext uri="{FF2B5EF4-FFF2-40B4-BE49-F238E27FC236}">
                <a16:creationId xmlns:a16="http://schemas.microsoft.com/office/drawing/2014/main" id="{D201C123-D6D0-B6F2-D49D-953B0352EB18}"/>
              </a:ext>
            </a:extLst>
          </p:cNvPr>
          <p:cNvSpPr/>
          <p:nvPr/>
        </p:nvSpPr>
        <p:spPr>
          <a:xfrm>
            <a:off x="4114095" y="2689538"/>
            <a:ext cx="6769144" cy="2433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1;p6">
            <a:extLst>
              <a:ext uri="{FF2B5EF4-FFF2-40B4-BE49-F238E27FC236}">
                <a16:creationId xmlns:a16="http://schemas.microsoft.com/office/drawing/2014/main" id="{6993ABFA-E3F4-78BA-D6A2-D30BDB191CA9}"/>
              </a:ext>
            </a:extLst>
          </p:cNvPr>
          <p:cNvSpPr/>
          <p:nvPr/>
        </p:nvSpPr>
        <p:spPr>
          <a:xfrm>
            <a:off x="4330846" y="3114213"/>
            <a:ext cx="1245088" cy="617608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cs typeface="Arial"/>
                <a:sym typeface="Arial"/>
              </a:rPr>
              <a:t>Client</a:t>
            </a:r>
            <a:endParaRPr dirty="0"/>
          </a:p>
        </p:txBody>
      </p:sp>
      <p:sp>
        <p:nvSpPr>
          <p:cNvPr id="9" name="Google Shape;102;p6">
            <a:extLst>
              <a:ext uri="{FF2B5EF4-FFF2-40B4-BE49-F238E27FC236}">
                <a16:creationId xmlns:a16="http://schemas.microsoft.com/office/drawing/2014/main" id="{3484A096-CF82-238A-9139-7953D7D70091}"/>
              </a:ext>
            </a:extLst>
          </p:cNvPr>
          <p:cNvSpPr/>
          <p:nvPr/>
        </p:nvSpPr>
        <p:spPr>
          <a:xfrm>
            <a:off x="6577957" y="3163662"/>
            <a:ext cx="890370" cy="489459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cs typeface="Arial"/>
                <a:sym typeface="Arial"/>
              </a:rPr>
              <a:t>Controller</a:t>
            </a:r>
          </a:p>
        </p:txBody>
      </p:sp>
      <p:sp>
        <p:nvSpPr>
          <p:cNvPr id="11" name="Google Shape;106;p6">
            <a:extLst>
              <a:ext uri="{FF2B5EF4-FFF2-40B4-BE49-F238E27FC236}">
                <a16:creationId xmlns:a16="http://schemas.microsoft.com/office/drawing/2014/main" id="{CFEF730D-07F9-57CB-8AA5-78DA263CAFE0}"/>
              </a:ext>
            </a:extLst>
          </p:cNvPr>
          <p:cNvSpPr/>
          <p:nvPr/>
        </p:nvSpPr>
        <p:spPr>
          <a:xfrm>
            <a:off x="8501176" y="3170605"/>
            <a:ext cx="1204581" cy="489457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dirty="0"/>
          </a:p>
        </p:txBody>
      </p:sp>
      <p:sp>
        <p:nvSpPr>
          <p:cNvPr id="16" name="Google Shape;110;p6">
            <a:extLst>
              <a:ext uri="{FF2B5EF4-FFF2-40B4-BE49-F238E27FC236}">
                <a16:creationId xmlns:a16="http://schemas.microsoft.com/office/drawing/2014/main" id="{6C291C26-41E6-6DE5-4FBF-3E3316F20FFF}"/>
              </a:ext>
            </a:extLst>
          </p:cNvPr>
          <p:cNvSpPr/>
          <p:nvPr/>
        </p:nvSpPr>
        <p:spPr>
          <a:xfrm>
            <a:off x="10131200" y="3140437"/>
            <a:ext cx="533400" cy="533400"/>
          </a:xfrm>
          <a:prstGeom prst="can">
            <a:avLst>
              <a:gd name="adj" fmla="val 43750"/>
            </a:avLst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dirty="0"/>
          </a:p>
        </p:txBody>
      </p:sp>
      <p:cxnSp>
        <p:nvCxnSpPr>
          <p:cNvPr id="17" name="Google Shape;111;p6">
            <a:extLst>
              <a:ext uri="{FF2B5EF4-FFF2-40B4-BE49-F238E27FC236}">
                <a16:creationId xmlns:a16="http://schemas.microsoft.com/office/drawing/2014/main" id="{FC514CA4-CA7B-2BEC-D4EA-A4EEA34B67A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9705757" y="3415334"/>
            <a:ext cx="438231" cy="224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0" name="Google Shape;107;p6">
            <a:extLst>
              <a:ext uri="{FF2B5EF4-FFF2-40B4-BE49-F238E27FC236}">
                <a16:creationId xmlns:a16="http://schemas.microsoft.com/office/drawing/2014/main" id="{6F1287CC-19AE-35AA-B955-9F19E570347D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7468327" y="3408392"/>
            <a:ext cx="1032849" cy="69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938DCD-A6C7-49B2-4D9C-2974CEF6ACB3}"/>
              </a:ext>
            </a:extLst>
          </p:cNvPr>
          <p:cNvSpPr txBox="1"/>
          <p:nvPr/>
        </p:nvSpPr>
        <p:spPr>
          <a:xfrm>
            <a:off x="5508012" y="3040822"/>
            <a:ext cx="9197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data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8AAE1C-462D-2FEA-1706-B7B816D4603A}"/>
              </a:ext>
            </a:extLst>
          </p:cNvPr>
          <p:cNvSpPr/>
          <p:nvPr/>
        </p:nvSpPr>
        <p:spPr>
          <a:xfrm>
            <a:off x="6427779" y="2871686"/>
            <a:ext cx="3529421" cy="20690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5754E6-B976-E9F2-48C1-D80B7CA89528}"/>
              </a:ext>
            </a:extLst>
          </p:cNvPr>
          <p:cNvSpPr txBox="1"/>
          <p:nvPr/>
        </p:nvSpPr>
        <p:spPr>
          <a:xfrm>
            <a:off x="8602585" y="4646444"/>
            <a:ext cx="1541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Server</a:t>
            </a:r>
            <a:endParaRPr lang="LID4096" sz="1200" dirty="0"/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CC8B4806-AA40-C93F-BD15-E7A31D116B1F}"/>
              </a:ext>
            </a:extLst>
          </p:cNvPr>
          <p:cNvSpPr txBox="1"/>
          <p:nvPr/>
        </p:nvSpPr>
        <p:spPr>
          <a:xfrm>
            <a:off x="939307" y="3635192"/>
            <a:ext cx="3148516" cy="46166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Architecture</a:t>
            </a:r>
          </a:p>
        </p:txBody>
      </p:sp>
      <p:cxnSp>
        <p:nvCxnSpPr>
          <p:cNvPr id="648" name="Google Shape;648;p40"/>
          <p:cNvCxnSpPr>
            <a:cxnSpLocks/>
          </p:cNvCxnSpPr>
          <p:nvPr/>
        </p:nvCxnSpPr>
        <p:spPr>
          <a:xfrm>
            <a:off x="5575934" y="3408392"/>
            <a:ext cx="1002023" cy="69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" name="Google Shape;626;p40">
            <a:extLst>
              <a:ext uri="{FF2B5EF4-FFF2-40B4-BE49-F238E27FC236}">
                <a16:creationId xmlns:a16="http://schemas.microsoft.com/office/drawing/2014/main" id="{06A1BEB7-43DA-F948-6442-ACBD792EFB47}"/>
              </a:ext>
            </a:extLst>
          </p:cNvPr>
          <p:cNvSpPr/>
          <p:nvPr/>
        </p:nvSpPr>
        <p:spPr>
          <a:xfrm>
            <a:off x="6910366" y="4126887"/>
            <a:ext cx="633046" cy="288925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view 1</a:t>
            </a:r>
            <a:endParaRPr dirty="0"/>
          </a:p>
        </p:txBody>
      </p:sp>
      <p:cxnSp>
        <p:nvCxnSpPr>
          <p:cNvPr id="19" name="Google Shape;628;p40">
            <a:extLst>
              <a:ext uri="{FF2B5EF4-FFF2-40B4-BE49-F238E27FC236}">
                <a16:creationId xmlns:a16="http://schemas.microsoft.com/office/drawing/2014/main" id="{72ADAFD3-DFD5-0627-B344-14C4DEA0CE06}"/>
              </a:ext>
            </a:extLst>
          </p:cNvPr>
          <p:cNvCxnSpPr/>
          <p:nvPr/>
        </p:nvCxnSpPr>
        <p:spPr>
          <a:xfrm>
            <a:off x="6910366" y="3669686"/>
            <a:ext cx="562708" cy="4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" name="Google Shape;629;p40">
            <a:extLst>
              <a:ext uri="{FF2B5EF4-FFF2-40B4-BE49-F238E27FC236}">
                <a16:creationId xmlns:a16="http://schemas.microsoft.com/office/drawing/2014/main" id="{6E57B075-4BF9-B3C7-2F4A-3E83CAFA4CE9}"/>
              </a:ext>
            </a:extLst>
          </p:cNvPr>
          <p:cNvSpPr/>
          <p:nvPr/>
        </p:nvSpPr>
        <p:spPr>
          <a:xfrm>
            <a:off x="7402735" y="4371362"/>
            <a:ext cx="633046" cy="288925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view 2</a:t>
            </a:r>
            <a:endParaRPr/>
          </a:p>
        </p:txBody>
      </p:sp>
      <p:sp>
        <p:nvSpPr>
          <p:cNvPr id="22" name="Google Shape;630;p40">
            <a:extLst>
              <a:ext uri="{FF2B5EF4-FFF2-40B4-BE49-F238E27FC236}">
                <a16:creationId xmlns:a16="http://schemas.microsoft.com/office/drawing/2014/main" id="{88989CEC-8168-E8BE-C3F3-7658FC2FACB7}"/>
              </a:ext>
            </a:extLst>
          </p:cNvPr>
          <p:cNvSpPr/>
          <p:nvPr/>
        </p:nvSpPr>
        <p:spPr>
          <a:xfrm>
            <a:off x="7895105" y="4584087"/>
            <a:ext cx="633046" cy="288925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view 3</a:t>
            </a:r>
            <a:endParaRPr/>
          </a:p>
        </p:txBody>
      </p:sp>
      <p:sp>
        <p:nvSpPr>
          <p:cNvPr id="23" name="Google Shape;632;p40">
            <a:extLst>
              <a:ext uri="{FF2B5EF4-FFF2-40B4-BE49-F238E27FC236}">
                <a16:creationId xmlns:a16="http://schemas.microsoft.com/office/drawing/2014/main" id="{8FAE34E7-7DF6-BB37-9351-E673F71DB968}"/>
              </a:ext>
            </a:extLst>
          </p:cNvPr>
          <p:cNvSpPr/>
          <p:nvPr/>
        </p:nvSpPr>
        <p:spPr>
          <a:xfrm>
            <a:off x="6453166" y="3745886"/>
            <a:ext cx="84406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dispatch</a:t>
            </a:r>
            <a:endParaRPr/>
          </a:p>
        </p:txBody>
      </p:sp>
      <p:sp>
        <p:nvSpPr>
          <p:cNvPr id="26" name="Google Shape;631;p40">
            <a:extLst>
              <a:ext uri="{FF2B5EF4-FFF2-40B4-BE49-F238E27FC236}">
                <a16:creationId xmlns:a16="http://schemas.microsoft.com/office/drawing/2014/main" id="{170575EC-7946-CC58-2BB3-A0588C49732E}"/>
              </a:ext>
            </a:extLst>
          </p:cNvPr>
          <p:cNvSpPr/>
          <p:nvPr/>
        </p:nvSpPr>
        <p:spPr>
          <a:xfrm>
            <a:off x="7532719" y="3076284"/>
            <a:ext cx="84406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768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672-67B9-8DE5-4104-94FC77B5C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algn="ctr"/>
            <a:r>
              <a:rPr lang="en-US" sz="2800" dirty="0"/>
              <a:t>Application Development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357A15-430D-3E57-D9F7-5BE2AAF67D2C}"/>
              </a:ext>
            </a:extLst>
          </p:cNvPr>
          <p:cNvSpPr/>
          <p:nvPr/>
        </p:nvSpPr>
        <p:spPr>
          <a:xfrm>
            <a:off x="4179796" y="1580712"/>
            <a:ext cx="2464136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MVC Model 2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02DB5-9822-0C16-3AD2-3A71C989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A816DFF5-0681-A751-9D93-CD68B192FE13}"/>
              </a:ext>
            </a:extLst>
          </p:cNvPr>
          <p:cNvCxnSpPr/>
          <p:nvPr/>
        </p:nvCxnSpPr>
        <p:spPr>
          <a:xfrm>
            <a:off x="4114095" y="223527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1150B558-E61E-BB65-EF1D-2D67E7F344A2}"/>
              </a:ext>
            </a:extLst>
          </p:cNvPr>
          <p:cNvCxnSpPr/>
          <p:nvPr/>
        </p:nvCxnSpPr>
        <p:spPr>
          <a:xfrm>
            <a:off x="4419599" y="545360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7" name="Google Shape;111;p6">
            <a:extLst>
              <a:ext uri="{FF2B5EF4-FFF2-40B4-BE49-F238E27FC236}">
                <a16:creationId xmlns:a16="http://schemas.microsoft.com/office/drawing/2014/main" id="{FC514CA4-CA7B-2BEC-D4EA-A4EEA34B67A5}"/>
              </a:ext>
            </a:extLst>
          </p:cNvPr>
          <p:cNvCxnSpPr>
            <a:cxnSpLocks/>
          </p:cNvCxnSpPr>
          <p:nvPr/>
        </p:nvCxnSpPr>
        <p:spPr>
          <a:xfrm flipH="1" flipV="1">
            <a:off x="9838499" y="3501753"/>
            <a:ext cx="438231" cy="224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5" name="TextBox 9">
            <a:extLst>
              <a:ext uri="{FF2B5EF4-FFF2-40B4-BE49-F238E27FC236}">
                <a16:creationId xmlns:a16="http://schemas.microsoft.com/office/drawing/2014/main" id="{CC8B4806-AA40-C93F-BD15-E7A31D116B1F}"/>
              </a:ext>
            </a:extLst>
          </p:cNvPr>
          <p:cNvSpPr txBox="1"/>
          <p:nvPr/>
        </p:nvSpPr>
        <p:spPr>
          <a:xfrm>
            <a:off x="939307" y="3635192"/>
            <a:ext cx="3148516" cy="46166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Architecture</a:t>
            </a:r>
          </a:p>
        </p:txBody>
      </p:sp>
      <p:sp>
        <p:nvSpPr>
          <p:cNvPr id="636" name="Google Shape;636;p40"/>
          <p:cNvSpPr/>
          <p:nvPr/>
        </p:nvSpPr>
        <p:spPr>
          <a:xfrm>
            <a:off x="6610435" y="3216093"/>
            <a:ext cx="773723" cy="593725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dirty="0"/>
          </a:p>
        </p:txBody>
      </p:sp>
      <p:sp>
        <p:nvSpPr>
          <p:cNvPr id="638" name="Google Shape;638;p40"/>
          <p:cNvSpPr/>
          <p:nvPr/>
        </p:nvSpPr>
        <p:spPr>
          <a:xfrm>
            <a:off x="9000299" y="3195927"/>
            <a:ext cx="844062" cy="593725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dirty="0"/>
          </a:p>
        </p:txBody>
      </p:sp>
      <p:cxnSp>
        <p:nvCxnSpPr>
          <p:cNvPr id="639" name="Google Shape;639;p40"/>
          <p:cNvCxnSpPr>
            <a:cxnSpLocks/>
          </p:cNvCxnSpPr>
          <p:nvPr/>
        </p:nvCxnSpPr>
        <p:spPr>
          <a:xfrm>
            <a:off x="7384158" y="3520892"/>
            <a:ext cx="160744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640" name="Google Shape;640;p40"/>
          <p:cNvSpPr/>
          <p:nvPr/>
        </p:nvSpPr>
        <p:spPr>
          <a:xfrm>
            <a:off x="7929281" y="3444692"/>
            <a:ext cx="84406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data</a:t>
            </a:r>
            <a:endParaRPr/>
          </a:p>
        </p:txBody>
      </p:sp>
      <p:sp>
        <p:nvSpPr>
          <p:cNvPr id="641" name="Google Shape;641;p40"/>
          <p:cNvSpPr/>
          <p:nvPr/>
        </p:nvSpPr>
        <p:spPr>
          <a:xfrm>
            <a:off x="4570620" y="3216093"/>
            <a:ext cx="773723" cy="761999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dirty="0"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99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0"/>
          <p:cNvSpPr/>
          <p:nvPr/>
        </p:nvSpPr>
        <p:spPr>
          <a:xfrm>
            <a:off x="4506143" y="2671483"/>
            <a:ext cx="6746550" cy="23122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9025" tIns="49500" rIns="99025" bIns="495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0"/>
          <p:cNvSpPr/>
          <p:nvPr/>
        </p:nvSpPr>
        <p:spPr>
          <a:xfrm>
            <a:off x="4658543" y="3597092"/>
            <a:ext cx="633046" cy="288925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endParaRPr sz="1200" dirty="0">
              <a:solidFill>
                <a:srgbClr val="00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6" name="Google Shape;646;p40"/>
          <p:cNvCxnSpPr/>
          <p:nvPr/>
        </p:nvCxnSpPr>
        <p:spPr>
          <a:xfrm>
            <a:off x="5414681" y="3520892"/>
            <a:ext cx="119575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47" name="Google Shape;647;p40"/>
          <p:cNvCxnSpPr/>
          <p:nvPr/>
        </p:nvCxnSpPr>
        <p:spPr>
          <a:xfrm rot="10800000">
            <a:off x="5420543" y="3673292"/>
            <a:ext cx="114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" name="Google Shape;110;p6">
            <a:extLst>
              <a:ext uri="{FF2B5EF4-FFF2-40B4-BE49-F238E27FC236}">
                <a16:creationId xmlns:a16="http://schemas.microsoft.com/office/drawing/2014/main" id="{842712BE-BDD3-54F4-F092-5590117AD079}"/>
              </a:ext>
            </a:extLst>
          </p:cNvPr>
          <p:cNvSpPr/>
          <p:nvPr/>
        </p:nvSpPr>
        <p:spPr>
          <a:xfrm>
            <a:off x="10276730" y="3235053"/>
            <a:ext cx="533400" cy="533400"/>
          </a:xfrm>
          <a:prstGeom prst="can">
            <a:avLst>
              <a:gd name="adj" fmla="val 43750"/>
            </a:avLst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dirty="0"/>
          </a:p>
        </p:txBody>
      </p:sp>
      <p:sp>
        <p:nvSpPr>
          <p:cNvPr id="637" name="Google Shape;637;p40"/>
          <p:cNvSpPr/>
          <p:nvPr/>
        </p:nvSpPr>
        <p:spPr>
          <a:xfrm>
            <a:off x="5547346" y="3237590"/>
            <a:ext cx="84406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0"/>
          <p:cNvSpPr/>
          <p:nvPr/>
        </p:nvSpPr>
        <p:spPr>
          <a:xfrm>
            <a:off x="5564931" y="3618590"/>
            <a:ext cx="84406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19B25D-35A7-DD61-AC07-9B108626249B}"/>
              </a:ext>
            </a:extLst>
          </p:cNvPr>
          <p:cNvSpPr/>
          <p:nvPr/>
        </p:nvSpPr>
        <p:spPr>
          <a:xfrm>
            <a:off x="6391409" y="2994212"/>
            <a:ext cx="3675956" cy="13022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A0424-D3C6-DEFD-EDDC-177EA64D8DF1}"/>
              </a:ext>
            </a:extLst>
          </p:cNvPr>
          <p:cNvSpPr txBox="1"/>
          <p:nvPr/>
        </p:nvSpPr>
        <p:spPr>
          <a:xfrm>
            <a:off x="8651628" y="4038951"/>
            <a:ext cx="1541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Server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34384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672-67B9-8DE5-4104-94FC77B5C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algn="ctr"/>
            <a:r>
              <a:rPr lang="en-US" sz="2800" dirty="0"/>
              <a:t>Application Development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357A15-430D-3E57-D9F7-5BE2AAF67D2C}"/>
              </a:ext>
            </a:extLst>
          </p:cNvPr>
          <p:cNvSpPr/>
          <p:nvPr/>
        </p:nvSpPr>
        <p:spPr>
          <a:xfrm>
            <a:off x="4114095" y="1577810"/>
            <a:ext cx="1252266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Server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8633B771-7651-F408-A504-3C14C41324B3}"/>
              </a:ext>
            </a:extLst>
          </p:cNvPr>
          <p:cNvSpPr txBox="1"/>
          <p:nvPr/>
        </p:nvSpPr>
        <p:spPr>
          <a:xfrm>
            <a:off x="939307" y="3635192"/>
            <a:ext cx="3148516" cy="46166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Application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02DB5-9822-0C16-3AD2-3A71C989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A816DFF5-0681-A751-9D93-CD68B192FE13}"/>
              </a:ext>
            </a:extLst>
          </p:cNvPr>
          <p:cNvCxnSpPr/>
          <p:nvPr/>
        </p:nvCxnSpPr>
        <p:spPr>
          <a:xfrm>
            <a:off x="4114095" y="223527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1150B558-E61E-BB65-EF1D-2D67E7F344A2}"/>
              </a:ext>
            </a:extLst>
          </p:cNvPr>
          <p:cNvCxnSpPr/>
          <p:nvPr/>
        </p:nvCxnSpPr>
        <p:spPr>
          <a:xfrm>
            <a:off x="4419770" y="66763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1E4030-25CD-66F0-DE7E-0B48F74EB929}"/>
              </a:ext>
            </a:extLst>
          </p:cNvPr>
          <p:cNvSpPr txBox="1"/>
          <p:nvPr/>
        </p:nvSpPr>
        <p:spPr>
          <a:xfrm>
            <a:off x="4355144" y="4272677"/>
            <a:ext cx="68945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An application server is a modern form of platform middleware.</a:t>
            </a: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server that hosts applications, providing an environment where applications can run.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Manages and executes web-based applications, handling business logic, data storage, and user interactions. 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LID4096" dirty="0"/>
          </a:p>
        </p:txBody>
      </p:sp>
      <p:sp>
        <p:nvSpPr>
          <p:cNvPr id="11" name="Google Shape;102;p6">
            <a:extLst>
              <a:ext uri="{FF2B5EF4-FFF2-40B4-BE49-F238E27FC236}">
                <a16:creationId xmlns:a16="http://schemas.microsoft.com/office/drawing/2014/main" id="{3A6C2D07-162D-BE50-29A3-97036291B37C}"/>
              </a:ext>
            </a:extLst>
          </p:cNvPr>
          <p:cNvSpPr/>
          <p:nvPr/>
        </p:nvSpPr>
        <p:spPr>
          <a:xfrm>
            <a:off x="6326077" y="2796516"/>
            <a:ext cx="914400" cy="68580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 dirty="0"/>
          </a:p>
        </p:txBody>
      </p:sp>
      <p:sp>
        <p:nvSpPr>
          <p:cNvPr id="12" name="Google Shape;106;p6">
            <a:extLst>
              <a:ext uri="{FF2B5EF4-FFF2-40B4-BE49-F238E27FC236}">
                <a16:creationId xmlns:a16="http://schemas.microsoft.com/office/drawing/2014/main" id="{117A2B6E-83A6-B1C8-9BC8-4D91D32B5ADE}"/>
              </a:ext>
            </a:extLst>
          </p:cNvPr>
          <p:cNvSpPr/>
          <p:nvPr/>
        </p:nvSpPr>
        <p:spPr>
          <a:xfrm>
            <a:off x="7520829" y="2779986"/>
            <a:ext cx="1011432" cy="68580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Logic.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 dirty="0"/>
          </a:p>
        </p:txBody>
      </p:sp>
      <p:cxnSp>
        <p:nvCxnSpPr>
          <p:cNvPr id="16" name="Google Shape;107;p6">
            <a:extLst>
              <a:ext uri="{FF2B5EF4-FFF2-40B4-BE49-F238E27FC236}">
                <a16:creationId xmlns:a16="http://schemas.microsoft.com/office/drawing/2014/main" id="{62589F8C-4E84-6260-4F93-B7547A28FBF3}"/>
              </a:ext>
            </a:extLst>
          </p:cNvPr>
          <p:cNvCxnSpPr/>
          <p:nvPr/>
        </p:nvCxnSpPr>
        <p:spPr>
          <a:xfrm rot="10800000">
            <a:off x="7236860" y="3089255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AAF495C-88E2-4223-32FC-690218AD1F10}"/>
              </a:ext>
            </a:extLst>
          </p:cNvPr>
          <p:cNvSpPr/>
          <p:nvPr/>
        </p:nvSpPr>
        <p:spPr>
          <a:xfrm>
            <a:off x="6096000" y="2674667"/>
            <a:ext cx="2608729" cy="14163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B5A2B-3754-B94B-7988-79377DF83E28}"/>
              </a:ext>
            </a:extLst>
          </p:cNvPr>
          <p:cNvSpPr txBox="1"/>
          <p:nvPr/>
        </p:nvSpPr>
        <p:spPr>
          <a:xfrm>
            <a:off x="7389259" y="3846719"/>
            <a:ext cx="138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Server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275668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672-67B9-8DE5-4104-94FC77B5C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algn="ctr"/>
            <a:r>
              <a:rPr lang="en-US" sz="2800" dirty="0"/>
              <a:t>Application Development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357A15-430D-3E57-D9F7-5BE2AAF67D2C}"/>
              </a:ext>
            </a:extLst>
          </p:cNvPr>
          <p:cNvSpPr/>
          <p:nvPr/>
        </p:nvSpPr>
        <p:spPr>
          <a:xfrm>
            <a:off x="4114095" y="1617437"/>
            <a:ext cx="1252266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Server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8633B771-7651-F408-A504-3C14C41324B3}"/>
              </a:ext>
            </a:extLst>
          </p:cNvPr>
          <p:cNvSpPr txBox="1"/>
          <p:nvPr/>
        </p:nvSpPr>
        <p:spPr>
          <a:xfrm>
            <a:off x="939307" y="3635192"/>
            <a:ext cx="3148516" cy="46166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Application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02DB5-9822-0C16-3AD2-3A71C989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A816DFF5-0681-A751-9D93-CD68B192FE13}"/>
              </a:ext>
            </a:extLst>
          </p:cNvPr>
          <p:cNvCxnSpPr/>
          <p:nvPr/>
        </p:nvCxnSpPr>
        <p:spPr>
          <a:xfrm>
            <a:off x="4114095" y="223527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1150B558-E61E-BB65-EF1D-2D67E7F344A2}"/>
              </a:ext>
            </a:extLst>
          </p:cNvPr>
          <p:cNvCxnSpPr/>
          <p:nvPr/>
        </p:nvCxnSpPr>
        <p:spPr>
          <a:xfrm>
            <a:off x="4426082" y="5351926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1E4030-25CD-66F0-DE7E-0B48F74EB929}"/>
              </a:ext>
            </a:extLst>
          </p:cNvPr>
          <p:cNvSpPr txBox="1"/>
          <p:nvPr/>
        </p:nvSpPr>
        <p:spPr>
          <a:xfrm>
            <a:off x="4358128" y="2441151"/>
            <a:ext cx="73766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Application Hosting: </a:t>
            </a:r>
            <a:r>
              <a:rPr lang="LID4096" altLang="LID4096" dirty="0"/>
              <a:t>Running business applications.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Load Balancing: </a:t>
            </a:r>
            <a:r>
              <a:rPr lang="LID4096" altLang="LID4096" dirty="0"/>
              <a:t>Distributing client requests across multiple servers.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Transaction Management: </a:t>
            </a:r>
            <a:r>
              <a:rPr lang="LID4096" altLang="LID4096" dirty="0"/>
              <a:t>Ensuring data integrity during operations.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Security Management: </a:t>
            </a:r>
            <a:r>
              <a:rPr lang="LID4096" altLang="LID4096" dirty="0"/>
              <a:t>Protecting data and applications.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LID4096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1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672-67B9-8DE5-4104-94FC77B5C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>
            <a:normAutofit/>
          </a:bodyPr>
          <a:lstStyle/>
          <a:p>
            <a:pPr algn="ctr"/>
            <a:r>
              <a:rPr lang="en-US" sz="2800" dirty="0"/>
              <a:t>Application Development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357A15-430D-3E57-D9F7-5BE2AAF67D2C}"/>
              </a:ext>
            </a:extLst>
          </p:cNvPr>
          <p:cNvSpPr/>
          <p:nvPr/>
        </p:nvSpPr>
        <p:spPr>
          <a:xfrm>
            <a:off x="4114095" y="1575456"/>
            <a:ext cx="1252266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Server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8633B771-7651-F408-A504-3C14C41324B3}"/>
              </a:ext>
            </a:extLst>
          </p:cNvPr>
          <p:cNvSpPr txBox="1"/>
          <p:nvPr/>
        </p:nvSpPr>
        <p:spPr>
          <a:xfrm>
            <a:off x="939307" y="3635192"/>
            <a:ext cx="3148516" cy="46166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Application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02DB5-9822-0C16-3AD2-3A71C989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A816DFF5-0681-A751-9D93-CD68B192FE13}"/>
              </a:ext>
            </a:extLst>
          </p:cNvPr>
          <p:cNvCxnSpPr/>
          <p:nvPr/>
        </p:nvCxnSpPr>
        <p:spPr>
          <a:xfrm>
            <a:off x="4114095" y="223527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1150B558-E61E-BB65-EF1D-2D67E7F344A2}"/>
              </a:ext>
            </a:extLst>
          </p:cNvPr>
          <p:cNvCxnSpPr/>
          <p:nvPr/>
        </p:nvCxnSpPr>
        <p:spPr>
          <a:xfrm>
            <a:off x="4231340" y="6290771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308C4E-89E2-66A1-C54C-72B9C7E136A4}"/>
              </a:ext>
            </a:extLst>
          </p:cNvPr>
          <p:cNvSpPr txBox="1"/>
          <p:nvPr/>
        </p:nvSpPr>
        <p:spPr>
          <a:xfrm>
            <a:off x="4231340" y="2629416"/>
            <a:ext cx="39229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 Servers: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Handle HTTP requests (e.g., Apache HTTP Server).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Java EE Servers: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Support Java Enterprise Edition applications (e.g., Apache Tomcat, JBoss).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.NET Servers: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Support .NET applications (e.g., IIS - Internet Information Services).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BDFBF-1EBD-F76E-04CE-33588364D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12" y="2388240"/>
            <a:ext cx="2504200" cy="37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2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672-67B9-8DE5-4104-94FC77B5C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algn="ctr"/>
            <a:r>
              <a:rPr lang="en-US" sz="2800" dirty="0"/>
              <a:t>Application Development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357A15-430D-3E57-D9F7-5BE2AAF67D2C}"/>
              </a:ext>
            </a:extLst>
          </p:cNvPr>
          <p:cNvSpPr/>
          <p:nvPr/>
        </p:nvSpPr>
        <p:spPr>
          <a:xfrm>
            <a:off x="4114095" y="1542435"/>
            <a:ext cx="1829347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Container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8633B771-7651-F408-A504-3C14C41324B3}"/>
              </a:ext>
            </a:extLst>
          </p:cNvPr>
          <p:cNvSpPr txBox="1"/>
          <p:nvPr/>
        </p:nvSpPr>
        <p:spPr>
          <a:xfrm>
            <a:off x="939307" y="3635192"/>
            <a:ext cx="3148516" cy="46166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Application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02DB5-9822-0C16-3AD2-3A71C989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396694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A816DFF5-0681-A751-9D93-CD68B192FE13}"/>
              </a:ext>
            </a:extLst>
          </p:cNvPr>
          <p:cNvCxnSpPr/>
          <p:nvPr/>
        </p:nvCxnSpPr>
        <p:spPr>
          <a:xfrm>
            <a:off x="4114095" y="223527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1150B558-E61E-BB65-EF1D-2D67E7F344A2}"/>
              </a:ext>
            </a:extLst>
          </p:cNvPr>
          <p:cNvCxnSpPr/>
          <p:nvPr/>
        </p:nvCxnSpPr>
        <p:spPr>
          <a:xfrm>
            <a:off x="4248565" y="6063206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9D35551-62B1-79A0-8CC1-D5409D679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892" y="2572270"/>
            <a:ext cx="2315191" cy="3022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D9253F-1DA5-28A0-4673-8F69880FEA93}"/>
              </a:ext>
            </a:extLst>
          </p:cNvPr>
          <p:cNvSpPr txBox="1"/>
          <p:nvPr/>
        </p:nvSpPr>
        <p:spPr>
          <a:xfrm>
            <a:off x="4185812" y="2345226"/>
            <a:ext cx="43485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Lightweight</a:t>
            </a:r>
            <a:r>
              <a:rPr kumimoji="0" lang="LID4096" altLang="LID4096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Minimal overhead compared to VMs</a:t>
            </a:r>
            <a:r>
              <a:rPr kumimoji="0" lang="en-US" altLang="LID4096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Portable</a:t>
            </a:r>
            <a:r>
              <a:rPr kumimoji="0" lang="LID4096" altLang="LID4096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Consistent environments from development to production</a:t>
            </a:r>
            <a:r>
              <a:rPr kumimoji="0" lang="en-US" altLang="LID4096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Isolated</a:t>
            </a:r>
            <a:r>
              <a:rPr kumimoji="0" lang="LID4096" altLang="LID4096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Separate processes, file systems, and network interfaces</a:t>
            </a:r>
            <a:r>
              <a:rPr lang="en-US" altLang="LID4096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Scalable</a:t>
            </a:r>
            <a:r>
              <a:rPr kumimoji="0" lang="LID4096" altLang="LID4096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Efficient resource usage, easy to replicate and scale </a:t>
            </a:r>
          </a:p>
        </p:txBody>
      </p:sp>
    </p:spTree>
    <p:extLst>
      <p:ext uri="{BB962C8B-B14F-4D97-AF65-F5344CB8AC3E}">
        <p14:creationId xmlns:p14="http://schemas.microsoft.com/office/powerpoint/2010/main" val="270041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699</Words>
  <Application>Microsoft Office PowerPoint</Application>
  <PresentationFormat>Widescreen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Söhne</vt:lpstr>
      <vt:lpstr>Office Theme</vt:lpstr>
      <vt:lpstr>Application Development</vt:lpstr>
      <vt:lpstr>Application Development</vt:lpstr>
      <vt:lpstr>Application Development</vt:lpstr>
      <vt:lpstr>Application Development</vt:lpstr>
      <vt:lpstr>Application Development</vt:lpstr>
      <vt:lpstr>Application Development</vt:lpstr>
      <vt:lpstr>Application Development</vt:lpstr>
      <vt:lpstr>Application Development</vt:lpstr>
      <vt:lpstr>Application Development</vt:lpstr>
      <vt:lpstr>Application Development</vt:lpstr>
      <vt:lpstr>Application Development</vt:lpstr>
      <vt:lpstr>Application Development</vt:lpstr>
      <vt:lpstr>Microservices Architecture</vt:lpstr>
      <vt:lpstr>Application Development</vt:lpstr>
      <vt:lpstr>Application Development</vt:lpstr>
      <vt:lpstr>Application Development</vt:lpstr>
      <vt:lpstr>Application Development</vt:lpstr>
      <vt:lpstr>Application Development</vt:lpstr>
      <vt:lpstr>Application Development</vt:lpstr>
      <vt:lpstr>PowerPoint Presentation</vt:lpstr>
      <vt:lpstr>Application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Dawod Kabha</dc:creator>
  <cp:lastModifiedBy>Dawod Kabha</cp:lastModifiedBy>
  <cp:revision>10</cp:revision>
  <dcterms:created xsi:type="dcterms:W3CDTF">2024-07-19T06:23:38Z</dcterms:created>
  <dcterms:modified xsi:type="dcterms:W3CDTF">2024-07-20T13:16:53Z</dcterms:modified>
</cp:coreProperties>
</file>