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35" r:id="rId2"/>
    <p:sldId id="471" r:id="rId3"/>
    <p:sldId id="482" r:id="rId4"/>
    <p:sldId id="474" r:id="rId5"/>
    <p:sldId id="472" r:id="rId6"/>
    <p:sldId id="473" r:id="rId7"/>
    <p:sldId id="470" r:id="rId8"/>
    <p:sldId id="483" r:id="rId9"/>
    <p:sldId id="490" r:id="rId10"/>
    <p:sldId id="484" r:id="rId11"/>
    <p:sldId id="485" r:id="rId12"/>
    <p:sldId id="486" r:id="rId13"/>
    <p:sldId id="487" r:id="rId14"/>
    <p:sldId id="488" r:id="rId15"/>
    <p:sldId id="489" r:id="rId16"/>
    <p:sldId id="475" r:id="rId17"/>
    <p:sldId id="491" r:id="rId18"/>
    <p:sldId id="492" r:id="rId19"/>
    <p:sldId id="495" r:id="rId20"/>
    <p:sldId id="494" r:id="rId21"/>
    <p:sldId id="496" r:id="rId22"/>
    <p:sldId id="497" r:id="rId23"/>
    <p:sldId id="498" r:id="rId24"/>
    <p:sldId id="499" r:id="rId25"/>
    <p:sldId id="500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0C1D9C-CF08-CB05-D06A-6553242DC49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FC4BF-D674-EE1D-EA31-AB73CF757E5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BF060BD4-9BAA-4785-B95B-5691BBAEACE3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D0B3F5-CDBC-27F7-993F-63D16501D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7D0EBA-77C4-9346-2F58-7BDCF0A167B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CB3D-009C-4381-8345-45B1D62866C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4D80-C920-27D7-D804-8506D76F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77038615-6197-4551-B52B-5C7E657760C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97756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768D-CB12-3A52-63AF-9714AF5106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E15C6-D03F-1114-C0E0-BF480A5EA8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16BE-8AC8-8C70-E978-EF3FCE47DF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159264-CBDB-4E9E-BFF7-C6CEAA7743EC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F98C-CAB5-2B97-6007-31127C7EC2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ED6A-1660-E77C-91C3-0AD65C5D4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BFFD43-63D7-4EF1-A87F-6AC662BE2B6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57242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6FB1-906F-D980-33A8-ABB0A119DB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00764-FA1A-FA54-928A-3197DFBC5B9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6B9A-3200-03BA-C7B1-9B81460A2C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99C1E2-D15D-4702-BDA0-F7009686FAEC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A86F-754C-0646-C7D6-2169D0C260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D726-CE63-BAC7-0286-EB8AFF7186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6F40AF-046A-4A3B-B9CE-C2EA0511169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605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FCE7-75F7-6A42-AEF6-A63EB2A4379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01A44-62DF-7F19-8431-7A4B67FEA9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9275-E3CE-3F95-B635-53C71F99FB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55AAC4-046D-400B-9D66-ACCD81B00FA3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9186E-5B59-4015-932D-76816858C7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A0B0-CB79-76E1-4916-CDD5D7945A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CF5A5F-244E-4FDC-8DE6-A7AEA4AEF70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71061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975-840F-110E-3BF3-DD3CF9AD41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5499-FFCE-F0B4-0FCB-0C9C945A25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6E2F-E435-FF01-AB3D-4D89056CD7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252A0-AE75-4190-A3DF-8B04AB696241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989F-4C04-848E-694D-D826A11A40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7D07-3550-3CF6-B6F7-7A7FF9C2FD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FD9D39-8FAA-4162-B28B-279EA70F490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97790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F66-0E12-05ED-2D09-EA9247B7F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0158-0F02-17B7-CB4B-C1A32D0F1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3F82-6511-902B-EA2F-ADB09DCE8A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BCE96-1ED0-4267-AFCA-21BA0A3AB2FD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83DD-45AA-64E0-C3DE-5FB913A649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A989-9AA8-E332-C08E-858CD15811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5F63B5-4FB7-4757-98D4-B1F860F4655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85277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71E8-5C95-7D7C-2D07-C0262FDA4D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4F94-9E75-CE22-7A00-284D2AEDEF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4417C-B276-E7C0-1B6C-9AD855EEEF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2FAC-850A-7CD0-EECE-2EC0A3E808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BF7A27-46AC-465B-B443-4DF0113C6B77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57CE6-8E17-F98E-3D27-08C8BF610C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BB65-259C-1C36-D4D6-5ACE0B9BAB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8EAD84-C7EB-460E-93D1-C36B5E492F4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151946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8A4-2D81-07C2-14D0-62B98887B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5FB2-7801-55CD-2D87-0F3EA015A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CEB81-A3E4-9A76-9514-E024947615F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C1ACD-8722-8C64-660D-60FFC40B715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CA626-DF2B-F8F6-E353-517829B44D8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75B3C-B9FD-FBF9-388A-863B8CF23A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C38D9D-3024-42E7-A927-16DB1B5497D1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685C5-C606-9A93-C00E-22AC35F6E9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9B2C9-C20B-CE77-EBAE-741CD7C1E0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76657B-1937-4B41-B596-C512FC0E025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7479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E198-B4E6-2E8E-3C24-2BB8E85E0D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D692D-9C11-24A8-A186-F4908CBD24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8CDC25-CEDF-4741-A9A1-24D59BFD88D8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CAA7-301F-88C4-7EDD-25D208DB97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4C92-6F8C-5B02-3F7C-0E6294C049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30A963-FB37-462E-BB59-23F84DCBC13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29849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05C6E-FCAE-A5CF-268E-E44AFA6790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B6F378-E169-4FC1-95D6-902C0F33A097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B3E0-5A8E-0DD3-1650-CC29DE1FA2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55C0E-F6D0-9B44-AB75-E35B2BB2CC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C2F524-CA21-47A8-9A2B-08FB5FAD085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9488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47EE-0FBC-0D10-CDDB-6F2BDAB0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6BA5-119F-93E1-6587-4B960AE24F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23BA-CAAA-1757-B1A1-CE301A859AA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E4F1-BC10-A667-470E-91C3E1FCF8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38EE01-B1EA-4A40-8A8A-E83292D3FD18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E4529-A39C-309E-207A-D7F1BFAE78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3D44A-7B58-5A46-07D1-C35BB7F393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EB407D-07E0-4221-82F6-979DCB06F05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4109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3A8E-5AEA-51DB-D64E-8812619CED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F7874-4491-577C-559C-E5FE89161A5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FC34-F064-1F58-0650-6B38A21542A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1638-7664-22EB-17D6-AACF318E93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3FEA2D-DE70-493D-8495-4180C14425CA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DD846-606C-25DB-7F33-6676DE5562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5B5B8-1016-9CBC-EAC0-37DEDA3D7A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861063-8E33-4295-BF34-372DC887806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79019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D341D-0CBD-6EAF-373F-2EB5F1442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90F0-2FEE-4819-2DE2-DE7E19BA1A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BA8A-5309-87DB-B462-1D6E1266BD6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2265BC17-1D09-4F5B-9D35-35EBC9971FCD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5936-7FD5-542D-A442-8B4A5C6BC9B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7E24-0E51-53D3-374F-BCBE5A6F252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9118D68A-75A8-4836-A051-0487208F6123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256321" y="1426921"/>
            <a:ext cx="6923690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Microservices Architecture Introduction</a:t>
            </a: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643472" y="3715874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Introduction to MS</a:t>
            </a:r>
          </a:p>
        </p:txBody>
      </p:sp>
      <p:pic>
        <p:nvPicPr>
          <p:cNvPr id="5" name="Picture 2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5EFDFB59-0E1D-4422-F07B-86868E2C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57596" y="2230450"/>
            <a:ext cx="4376684" cy="43766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9BFB-340A-4407-CA04-D23B788A0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D166942-FD3B-0D28-52E8-678CFAD37D6F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967E982-BE24-08C5-A7A3-D292A3B84BE0}"/>
              </a:ext>
            </a:extLst>
          </p:cNvPr>
          <p:cNvCxnSpPr/>
          <p:nvPr/>
        </p:nvCxnSpPr>
        <p:spPr>
          <a:xfrm>
            <a:off x="4370886" y="564335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4D4E8F-EF3F-5B73-63BA-B8DFFE1C6D83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107CF72-7680-B73B-8F89-5E7310A5D241}"/>
              </a:ext>
            </a:extLst>
          </p:cNvPr>
          <p:cNvSpPr/>
          <p:nvPr/>
        </p:nvSpPr>
        <p:spPr>
          <a:xfrm>
            <a:off x="4347395" y="1534034"/>
            <a:ext cx="3527700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Why Microservices?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64962533-12B1-87A1-D870-6CA56865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95" y="2608444"/>
            <a:ext cx="6601071" cy="26338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3546C-9DE4-968F-2C76-194D61E7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E837-EA4E-4969-3A07-B3CDDEBF3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5B8CBC8-54DB-8E69-EB08-A4F4DCF701AB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A81D4D7-44C6-62E4-4567-D66C6A9794E9}"/>
              </a:ext>
            </a:extLst>
          </p:cNvPr>
          <p:cNvCxnSpPr/>
          <p:nvPr/>
        </p:nvCxnSpPr>
        <p:spPr>
          <a:xfrm>
            <a:off x="4347395" y="575989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38BA5B-0053-ECDA-8235-ED83B9FC72FE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3DA9164-7954-259D-CE3B-6FD782A854DE}"/>
              </a:ext>
            </a:extLst>
          </p:cNvPr>
          <p:cNvSpPr/>
          <p:nvPr/>
        </p:nvSpPr>
        <p:spPr>
          <a:xfrm>
            <a:off x="4347395" y="1534034"/>
            <a:ext cx="3527700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Why Microservices?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61D94-DF6E-9B75-041B-BE1A7E8EB36C}"/>
              </a:ext>
            </a:extLst>
          </p:cNvPr>
          <p:cNvSpPr txBox="1"/>
          <p:nvPr/>
        </p:nvSpPr>
        <p:spPr>
          <a:xfrm>
            <a:off x="4347395" y="2397949"/>
            <a:ext cx="6702323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Scalability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Horizontal Scaling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Microservices allow individual components to scale independently based on demand.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Optimized Resources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Allocate resources specifically to the parts of the application that need them most.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FDAE43F-C341-2F86-BC70-693AC3976FB1}"/>
              </a:ext>
            </a:extLst>
          </p:cNvPr>
          <p:cNvSpPr txBox="1"/>
          <p:nvPr/>
        </p:nvSpPr>
        <p:spPr>
          <a:xfrm>
            <a:off x="4398017" y="4115741"/>
            <a:ext cx="6601071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Flexibility and Technology Diversity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Polyglot Persistence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Use different storage technologies based on specific service requirements.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Polyglot Programming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Different microservices can be developed using different programming languages or frameworks.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8E89C-0875-20F0-2F51-585A3306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36A8-7743-646A-DE5F-8981EA386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8BE5B42-E3EF-1B30-7E9A-8072A1C32047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025AB64-C1EA-27E1-B56D-242AF6E54DB8}"/>
              </a:ext>
            </a:extLst>
          </p:cNvPr>
          <p:cNvCxnSpPr/>
          <p:nvPr/>
        </p:nvCxnSpPr>
        <p:spPr>
          <a:xfrm>
            <a:off x="4347395" y="575989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9708AB9-D17C-5CD7-48B4-1E378401CC52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2DDA0FC-BC15-9F85-FC5D-C270C93EA746}"/>
              </a:ext>
            </a:extLst>
          </p:cNvPr>
          <p:cNvSpPr/>
          <p:nvPr/>
        </p:nvSpPr>
        <p:spPr>
          <a:xfrm>
            <a:off x="4347395" y="1534034"/>
            <a:ext cx="3527700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Why Microservices?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080E4-BB6F-E555-586C-5CC0B4D23977}"/>
              </a:ext>
            </a:extLst>
          </p:cNvPr>
          <p:cNvSpPr txBox="1"/>
          <p:nvPr/>
        </p:nvSpPr>
        <p:spPr>
          <a:xfrm>
            <a:off x="4347395" y="2397949"/>
            <a:ext cx="6702323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Improved Fault Isolation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Failure Containment: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Issues in one microservice are less likely to affect others.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Resilience: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Implement strategies like circuit breakers to enhance fault tolerance.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071CF69-75A4-11C9-E531-7932C6F58CE3}"/>
              </a:ext>
            </a:extLst>
          </p:cNvPr>
          <p:cNvSpPr txBox="1"/>
          <p:nvPr/>
        </p:nvSpPr>
        <p:spPr>
          <a:xfrm>
            <a:off x="4398017" y="4115741"/>
            <a:ext cx="6601071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Faster Time to Market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Independent Development: Teams can work on different services simultaneously without waiting for a centralized codebase.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Continuous Deployment: Deploy changes to individual microservices without affecting the entire system.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EDE51-9DE8-0153-AB75-CEB75CA9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04DB-3138-234B-C56F-60342311A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57230F2-DB01-FA2B-AD4D-BA0F2CD4F76F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1D55349-D7BD-033D-7EE4-50D719164D1E}"/>
              </a:ext>
            </a:extLst>
          </p:cNvPr>
          <p:cNvCxnSpPr/>
          <p:nvPr/>
        </p:nvCxnSpPr>
        <p:spPr>
          <a:xfrm>
            <a:off x="4347395" y="575989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774AE3-681A-4B3C-E4BE-EFE3ECED834B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ADF20F3-41D6-65B6-D544-423C50C93FE8}"/>
              </a:ext>
            </a:extLst>
          </p:cNvPr>
          <p:cNvSpPr/>
          <p:nvPr/>
        </p:nvSpPr>
        <p:spPr>
          <a:xfrm>
            <a:off x="4347395" y="1534034"/>
            <a:ext cx="3527700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Why Microservices?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954DF-BD41-F020-3CDF-B66F3F019BB0}"/>
              </a:ext>
            </a:extLst>
          </p:cNvPr>
          <p:cNvSpPr txBox="1"/>
          <p:nvPr/>
        </p:nvSpPr>
        <p:spPr>
          <a:xfrm>
            <a:off x="4347395" y="2397949"/>
            <a:ext cx="6702323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Better Organization Around Business Capabilities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Domain-Driven Design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Services are modeled around business domains, making them easier to understand and maintain.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Cross-Functional Teams: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Each team can own and manage a microservice from development to deployment.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180B955-AFA0-C8FA-F3D0-693250B40B3B}"/>
              </a:ext>
            </a:extLst>
          </p:cNvPr>
          <p:cNvSpPr txBox="1"/>
          <p:nvPr/>
        </p:nvSpPr>
        <p:spPr>
          <a:xfrm>
            <a:off x="4398017" y="4115741"/>
            <a:ext cx="6601071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Easier Maintenance and Evolution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Smaller Codebases: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Each microservice has a smaller, more manageable codebase.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Incremental Updates: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Update, replace, or rewrite individual services without a complete system overhaul.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C683B9-5CFB-AFC0-57AB-46EC2816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7093-C40E-5E1B-21D5-EB73D64B5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72B526A-4E5E-5E27-2358-E05272E2A587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68D9E02-8B23-80BC-06C5-15B1A797BF33}"/>
              </a:ext>
            </a:extLst>
          </p:cNvPr>
          <p:cNvCxnSpPr/>
          <p:nvPr/>
        </p:nvCxnSpPr>
        <p:spPr>
          <a:xfrm>
            <a:off x="4347395" y="575989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621618E-33A9-8604-0B86-2974F1C563F1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7155577-8FA6-B3B9-A95D-16B3ED9475B8}"/>
              </a:ext>
            </a:extLst>
          </p:cNvPr>
          <p:cNvSpPr/>
          <p:nvPr/>
        </p:nvSpPr>
        <p:spPr>
          <a:xfrm>
            <a:off x="4347395" y="1534034"/>
            <a:ext cx="4239432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Why Not Microservices?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4F0FA-F996-ACAA-936A-924C80A7BEEA}"/>
              </a:ext>
            </a:extLst>
          </p:cNvPr>
          <p:cNvSpPr txBox="1"/>
          <p:nvPr/>
        </p:nvSpPr>
        <p:spPr>
          <a:xfrm>
            <a:off x="4347395" y="2397949"/>
            <a:ext cx="6702323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Complexity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Operational Complexity: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Managing many services introduces significant operational overhead.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Development Complexity: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Requires coordination and management of inter-service 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92B2A57-6A3F-2847-E110-DBC723B6A9ED}"/>
              </a:ext>
            </a:extLst>
          </p:cNvPr>
          <p:cNvSpPr txBox="1"/>
          <p:nvPr/>
        </p:nvSpPr>
        <p:spPr>
          <a:xfrm>
            <a:off x="4398017" y="4115741"/>
            <a:ext cx="6601071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Increased Resource Consumption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Overhead: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Each microservice may require its own runtime environment, leading to higher resource usage.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Duplication: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Common functionality might be duplicated across services, leading to inefficiency.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40FD91-DD0D-F46B-78A6-5B61162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318A-6636-789B-060C-B0344ADA54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57E28F3-26AD-6307-C5A8-AD35039F9F44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C438658-FA21-FD57-D1D4-A409F798F7D4}"/>
              </a:ext>
            </a:extLst>
          </p:cNvPr>
          <p:cNvCxnSpPr/>
          <p:nvPr/>
        </p:nvCxnSpPr>
        <p:spPr>
          <a:xfrm>
            <a:off x="4347395" y="575989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13C39A7-C27F-EF99-18B8-592AC4C302CA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B90D04F-7554-4FA8-EA71-4378316831BD}"/>
              </a:ext>
            </a:extLst>
          </p:cNvPr>
          <p:cNvSpPr/>
          <p:nvPr/>
        </p:nvSpPr>
        <p:spPr>
          <a:xfrm>
            <a:off x="4347395" y="1534034"/>
            <a:ext cx="4239432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Why Not Microservices?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6FA12-43AB-8022-5557-1252DAEB7CA3}"/>
              </a:ext>
            </a:extLst>
          </p:cNvPr>
          <p:cNvSpPr txBox="1"/>
          <p:nvPr/>
        </p:nvSpPr>
        <p:spPr>
          <a:xfrm>
            <a:off x="4347395" y="2397949"/>
            <a:ext cx="6702323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Distributed System Challenges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Network Latency and Reliability: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Increased number of network calls can lead to latency and potential reliability issues.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Consistency: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Maintaining data consistency across distributed services can be challenging.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FA0E294-E383-FE23-14D0-7D8659A2E9A7}"/>
              </a:ext>
            </a:extLst>
          </p:cNvPr>
          <p:cNvSpPr txBox="1"/>
          <p:nvPr/>
        </p:nvSpPr>
        <p:spPr>
          <a:xfrm>
            <a:off x="4398017" y="4115741"/>
            <a:ext cx="6601071" cy="147733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Deployment and Monitoring Complexity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Continuous Integration/Continuous Deployment (CI/CD):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Requires sophisticated CI/CD pipelines.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Monitoring and Logging: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Requires comprehensive monitoring and logging solutions for tracking issues across services.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83A2B-948B-4141-5223-E5B72F50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F9-64DA-49BE-93A5-0F80EA935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AC549D3-1BFA-082C-6085-4307E12E9AA0}"/>
              </a:ext>
            </a:extLst>
          </p:cNvPr>
          <p:cNvCxnSpPr/>
          <p:nvPr/>
        </p:nvCxnSpPr>
        <p:spPr>
          <a:xfrm>
            <a:off x="4007449" y="240596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414C3A-3CD1-C286-1418-5C645F9F7EFD}"/>
              </a:ext>
            </a:extLst>
          </p:cNvPr>
          <p:cNvCxnSpPr/>
          <p:nvPr/>
        </p:nvCxnSpPr>
        <p:spPr>
          <a:xfrm>
            <a:off x="4263307" y="519511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BFA0B7-517C-9246-3F74-EC6022EFB418}"/>
              </a:ext>
            </a:extLst>
          </p:cNvPr>
          <p:cNvSpPr/>
          <p:nvPr/>
        </p:nvSpPr>
        <p:spPr>
          <a:xfrm>
            <a:off x="4666000" y="1661565"/>
            <a:ext cx="4800728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Development</a:t>
            </a: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41AAA48-8AB6-D022-31B9-DA6E3B321221}"/>
              </a:ext>
            </a:extLst>
          </p:cNvPr>
          <p:cNvSpPr/>
          <p:nvPr/>
        </p:nvSpPr>
        <p:spPr>
          <a:xfrm>
            <a:off x="1236643" y="2632457"/>
            <a:ext cx="2331308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Design Principles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F9A6B0A-C8CA-27D2-DE3C-504354B7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0" y="3496126"/>
            <a:ext cx="2654841" cy="25506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0561949C-AD88-B95A-22A7-C9376CB60E1F}"/>
              </a:ext>
            </a:extLst>
          </p:cNvPr>
          <p:cNvSpPr txBox="1"/>
          <p:nvPr/>
        </p:nvSpPr>
        <p:spPr>
          <a:xfrm>
            <a:off x="4376848" y="2697699"/>
            <a:ext cx="6670227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Single Responsibility-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Each microservice should have a well-defined purpose and responsibility.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Loose Coupling-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Minimize dependencies between microservices to enhance modularity.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High Cohesion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-Group related functionalities within the same microservice.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B6813-8C19-5756-699E-3C216FA1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2EFF-B750-2BD0-62A0-042FA788C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DECA0E4-BA11-14B8-F9B3-5C1B1DAAD748}"/>
              </a:ext>
            </a:extLst>
          </p:cNvPr>
          <p:cNvCxnSpPr/>
          <p:nvPr/>
        </p:nvCxnSpPr>
        <p:spPr>
          <a:xfrm>
            <a:off x="4007449" y="241493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9122674-FBEA-102E-16C1-9722A7686AF6}"/>
              </a:ext>
            </a:extLst>
          </p:cNvPr>
          <p:cNvCxnSpPr/>
          <p:nvPr/>
        </p:nvCxnSpPr>
        <p:spPr>
          <a:xfrm>
            <a:off x="4184093" y="53030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TextBox 12">
            <a:extLst>
              <a:ext uri="{FF2B5EF4-FFF2-40B4-BE49-F238E27FC236}">
                <a16:creationId xmlns:a16="http://schemas.microsoft.com/office/drawing/2014/main" id="{2A61CB49-4C32-CAB2-788B-1F3A9223D8E2}"/>
              </a:ext>
            </a:extLst>
          </p:cNvPr>
          <p:cNvSpPr txBox="1"/>
          <p:nvPr/>
        </p:nvSpPr>
        <p:spPr>
          <a:xfrm>
            <a:off x="4120889" y="2688738"/>
            <a:ext cx="6882825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Programming Languages: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Choose the right language for each service based on its requirements (e.g., </a:t>
            </a: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Java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, </a:t>
            </a: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Python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, </a:t>
            </a: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Go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).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Frameworks: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Utilize frameworks that support microservices (e.g., </a:t>
            </a: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Spring Boot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, </a:t>
            </a: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Micronaut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, </a:t>
            </a: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Django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).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Containers: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Use Docker or similar containerization technologies to package microservices.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499BFAE-01C1-813E-D388-1EF62062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6" y="3596911"/>
            <a:ext cx="2884840" cy="2113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F598476A-82E0-88DD-6C9C-7C46570E8E73}"/>
              </a:ext>
            </a:extLst>
          </p:cNvPr>
          <p:cNvSpPr/>
          <p:nvPr/>
        </p:nvSpPr>
        <p:spPr>
          <a:xfrm>
            <a:off x="4347395" y="1645673"/>
            <a:ext cx="4850398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Development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68AB8D2-4827-8C34-3392-B4FD4AD250DB}"/>
              </a:ext>
            </a:extLst>
          </p:cNvPr>
          <p:cNvSpPr/>
          <p:nvPr/>
        </p:nvSpPr>
        <p:spPr>
          <a:xfrm>
            <a:off x="1073889" y="2781842"/>
            <a:ext cx="2503142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Technology 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01F343-4BC1-C198-98CE-7FA30FA0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EEF8-7019-22BE-3CE2-0C9264998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8E93DBC-AF1C-CA64-C615-BE95184A42C7}"/>
              </a:ext>
            </a:extLst>
          </p:cNvPr>
          <p:cNvCxnSpPr/>
          <p:nvPr/>
        </p:nvCxnSpPr>
        <p:spPr>
          <a:xfrm>
            <a:off x="4007449" y="236114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43E6051-90E4-445E-0F95-702DF003FFC1}"/>
              </a:ext>
            </a:extLst>
          </p:cNvPr>
          <p:cNvCxnSpPr/>
          <p:nvPr/>
        </p:nvCxnSpPr>
        <p:spPr>
          <a:xfrm>
            <a:off x="4141207" y="470206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TextBox 12">
            <a:extLst>
              <a:ext uri="{FF2B5EF4-FFF2-40B4-BE49-F238E27FC236}">
                <a16:creationId xmlns:a16="http://schemas.microsoft.com/office/drawing/2014/main" id="{D223FB40-FFF5-284B-8A92-4C7EE3669C09}"/>
              </a:ext>
            </a:extLst>
          </p:cNvPr>
          <p:cNvSpPr txBox="1"/>
          <p:nvPr/>
        </p:nvSpPr>
        <p:spPr>
          <a:xfrm>
            <a:off x="4289212" y="2640558"/>
            <a:ext cx="6882825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RESTful APIs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Standard approach for communication between microservices.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gRPC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Consider for high-performance, low-latency communication.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API Gateway: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Centralize API management, routing, and security.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332466AD-BBB4-0D5A-95FD-3F11F286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8" y="3673409"/>
            <a:ext cx="2375236" cy="21726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5845ECCD-FF74-3B14-F762-6B42D6042995}"/>
              </a:ext>
            </a:extLst>
          </p:cNvPr>
          <p:cNvSpPr/>
          <p:nvPr/>
        </p:nvSpPr>
        <p:spPr>
          <a:xfrm>
            <a:off x="4347395" y="1645673"/>
            <a:ext cx="4796604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Development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2B79B32-D319-D8C0-A130-55C289743FCB}"/>
              </a:ext>
            </a:extLst>
          </p:cNvPr>
          <p:cNvSpPr/>
          <p:nvPr/>
        </p:nvSpPr>
        <p:spPr>
          <a:xfrm>
            <a:off x="1019958" y="2715274"/>
            <a:ext cx="2375236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API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2DD59-EC20-66CD-1B65-CC3669FF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93A8-8262-5F96-3683-7FCC2A631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23CEBB8-70A3-B981-DE4B-2A19FC9341A5}"/>
              </a:ext>
            </a:extLst>
          </p:cNvPr>
          <p:cNvCxnSpPr/>
          <p:nvPr/>
        </p:nvCxnSpPr>
        <p:spPr>
          <a:xfrm>
            <a:off x="4007449" y="235218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4E99D7A-DC4B-D2B0-ED31-A51AF334B5CC}"/>
              </a:ext>
            </a:extLst>
          </p:cNvPr>
          <p:cNvCxnSpPr/>
          <p:nvPr/>
        </p:nvCxnSpPr>
        <p:spPr>
          <a:xfrm>
            <a:off x="3972318" y="448690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230DAE2-A655-A186-999A-DB34522CF7C8}"/>
              </a:ext>
            </a:extLst>
          </p:cNvPr>
          <p:cNvSpPr/>
          <p:nvPr/>
        </p:nvSpPr>
        <p:spPr>
          <a:xfrm>
            <a:off x="4347395" y="1645673"/>
            <a:ext cx="4841427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Development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3776575-FCA9-B268-472F-EB76748E988C}"/>
              </a:ext>
            </a:extLst>
          </p:cNvPr>
          <p:cNvSpPr/>
          <p:nvPr/>
        </p:nvSpPr>
        <p:spPr>
          <a:xfrm>
            <a:off x="1006653" y="2812292"/>
            <a:ext cx="2637614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Data Management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6EC5AD3C-BA0A-8DB6-07D9-47048B477CA2}"/>
              </a:ext>
            </a:extLst>
          </p:cNvPr>
          <p:cNvSpPr txBox="1"/>
          <p:nvPr/>
        </p:nvSpPr>
        <p:spPr>
          <a:xfrm>
            <a:off x="4218264" y="2790931"/>
            <a:ext cx="688282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Database per Service: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Each microservice should manage its own database to ensure data autonomy.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Event Sourcing: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Use events to capture changes in state for complex data handling.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3A0B25D-3EBB-A317-F050-84D36F8A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52" y="3681063"/>
            <a:ext cx="2275008" cy="211751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F1FB9-61C5-A601-3A95-4781FC97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FA3-D798-15DA-D6E0-7E4FB9AE4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49489C9-314D-9BA7-3DA1-4F8FD6B2D97D}"/>
              </a:ext>
            </a:extLst>
          </p:cNvPr>
          <p:cNvCxnSpPr/>
          <p:nvPr/>
        </p:nvCxnSpPr>
        <p:spPr>
          <a:xfrm>
            <a:off x="44176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F400EE8-28D4-0ECF-3FD6-DB05D4E935AC}"/>
              </a:ext>
            </a:extLst>
          </p:cNvPr>
          <p:cNvCxnSpPr/>
          <p:nvPr/>
        </p:nvCxnSpPr>
        <p:spPr>
          <a:xfrm>
            <a:off x="4417630" y="673823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A6CDE5-80C4-3E6D-E68C-85751AA00CED}"/>
              </a:ext>
            </a:extLst>
          </p:cNvPr>
          <p:cNvSpPr/>
          <p:nvPr/>
        </p:nvSpPr>
        <p:spPr>
          <a:xfrm>
            <a:off x="4417630" y="1574916"/>
            <a:ext cx="1470656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Agenda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F0B2873-7A8C-F4E2-2488-3251C5B382FF}"/>
              </a:ext>
            </a:extLst>
          </p:cNvPr>
          <p:cNvSpPr txBox="1"/>
          <p:nvPr/>
        </p:nvSpPr>
        <p:spPr>
          <a:xfrm>
            <a:off x="4417630" y="2244696"/>
            <a:ext cx="5523140" cy="41549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What is Monolithic? 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What are Microservices?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Why are Microservices ?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Microservices Development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Microservices Deployment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Microservices Patterns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0A206-8644-219D-B24C-3DAAD848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43D8-F6A7-6E93-3DC4-63AFEA4DE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77DBBF-05C2-82B3-3EF3-7548FF2E1036}"/>
              </a:ext>
            </a:extLst>
          </p:cNvPr>
          <p:cNvCxnSpPr/>
          <p:nvPr/>
        </p:nvCxnSpPr>
        <p:spPr>
          <a:xfrm>
            <a:off x="4007449" y="23970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504C4C9-98AF-41D5-EE6C-36643A3DDAF9}"/>
              </a:ext>
            </a:extLst>
          </p:cNvPr>
          <p:cNvCxnSpPr/>
          <p:nvPr/>
        </p:nvCxnSpPr>
        <p:spPr>
          <a:xfrm>
            <a:off x="4030940" y="454966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997D625-D439-0502-79E6-8765F32B92DE}"/>
              </a:ext>
            </a:extLst>
          </p:cNvPr>
          <p:cNvSpPr/>
          <p:nvPr/>
        </p:nvSpPr>
        <p:spPr>
          <a:xfrm>
            <a:off x="4347395" y="1645673"/>
            <a:ext cx="4626278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Deployment</a:t>
            </a: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ADDB133-202B-5F6C-D0D7-54A38ADE414C}"/>
              </a:ext>
            </a:extLst>
          </p:cNvPr>
          <p:cNvSpPr/>
          <p:nvPr/>
        </p:nvSpPr>
        <p:spPr>
          <a:xfrm>
            <a:off x="1006653" y="2812292"/>
            <a:ext cx="2637614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Containerization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A9DE3663-B4AF-A7C6-866C-A2729AF307D7}"/>
              </a:ext>
            </a:extLst>
          </p:cNvPr>
          <p:cNvSpPr txBox="1"/>
          <p:nvPr/>
        </p:nvSpPr>
        <p:spPr>
          <a:xfrm>
            <a:off x="4218264" y="2790931"/>
            <a:ext cx="688282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Docker: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Package microservices into Docker containers for consistent environments.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Container Orchestration: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Use Kubernetes or Docker Swarm to manage containerized microservices at scale.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2FDCA-96BA-48D3-0791-4CA0628F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56" y="3625056"/>
            <a:ext cx="3247208" cy="18492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442D-6BEF-AD55-613F-672837C1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8EF8-D450-3458-3FDA-83FD60AA0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2FADD21-5661-46C7-FB65-937A8175E32C}"/>
              </a:ext>
            </a:extLst>
          </p:cNvPr>
          <p:cNvCxnSpPr/>
          <p:nvPr/>
        </p:nvCxnSpPr>
        <p:spPr>
          <a:xfrm>
            <a:off x="4007449" y="23970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A55E2E9-5EE0-08B0-E98B-589C397D9BE0}"/>
              </a:ext>
            </a:extLst>
          </p:cNvPr>
          <p:cNvCxnSpPr/>
          <p:nvPr/>
        </p:nvCxnSpPr>
        <p:spPr>
          <a:xfrm>
            <a:off x="4030940" y="454966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41BA3-9BB3-85D8-F5AE-1FE5FFA3AFD6}"/>
              </a:ext>
            </a:extLst>
          </p:cNvPr>
          <p:cNvSpPr/>
          <p:nvPr/>
        </p:nvSpPr>
        <p:spPr>
          <a:xfrm>
            <a:off x="4347395" y="1645673"/>
            <a:ext cx="4644210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Deployment</a:t>
            </a: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95688BA-5369-5F3E-E04A-3B7A1ED1183B}"/>
              </a:ext>
            </a:extLst>
          </p:cNvPr>
          <p:cNvSpPr/>
          <p:nvPr/>
        </p:nvSpPr>
        <p:spPr>
          <a:xfrm>
            <a:off x="585087" y="2612632"/>
            <a:ext cx="3363977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Continuous Integration –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Continuous Deployment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2762053C-162D-76B9-D99A-6E0AC3BC02E2}"/>
              </a:ext>
            </a:extLst>
          </p:cNvPr>
          <p:cNvSpPr txBox="1"/>
          <p:nvPr/>
        </p:nvSpPr>
        <p:spPr>
          <a:xfrm>
            <a:off x="4218264" y="2790931"/>
            <a:ext cx="688282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CI Tools: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Automate builds and tests using Jenkins, GitLab CI/CD, Circle CI, or similar tools.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CD Pipelines: 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Implement deployment pipelines for automated, repeatable deployments.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A9BBB32-7F6B-3C96-A443-F93B744E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3" y="4042032"/>
            <a:ext cx="3073920" cy="14773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D35239-881C-5512-7057-5877FDC2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C291-0F91-14DA-4FD7-F00CEBE5D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E4D0C91-2134-96CD-661B-D70E393D318B}"/>
              </a:ext>
            </a:extLst>
          </p:cNvPr>
          <p:cNvCxnSpPr/>
          <p:nvPr/>
        </p:nvCxnSpPr>
        <p:spPr>
          <a:xfrm>
            <a:off x="4007449" y="23970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F47EC07-D887-8CA8-18AC-B18991A9D2BA}"/>
              </a:ext>
            </a:extLst>
          </p:cNvPr>
          <p:cNvCxnSpPr/>
          <p:nvPr/>
        </p:nvCxnSpPr>
        <p:spPr>
          <a:xfrm>
            <a:off x="4155737" y="636950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51044C2-B619-FC71-1FA2-A7403F8409C9}"/>
              </a:ext>
            </a:extLst>
          </p:cNvPr>
          <p:cNvSpPr/>
          <p:nvPr/>
        </p:nvSpPr>
        <p:spPr>
          <a:xfrm>
            <a:off x="4347395" y="1645673"/>
            <a:ext cx="4016675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Patterns</a:t>
            </a: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32E5C1A-B22F-8ACF-F29A-21A92EFE5E10}"/>
              </a:ext>
            </a:extLst>
          </p:cNvPr>
          <p:cNvSpPr/>
          <p:nvPr/>
        </p:nvSpPr>
        <p:spPr>
          <a:xfrm>
            <a:off x="1090915" y="2639525"/>
            <a:ext cx="2077434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Load balancing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F931096B-04B8-0061-8870-FD932A608ED4}"/>
              </a:ext>
            </a:extLst>
          </p:cNvPr>
          <p:cNvSpPr txBox="1"/>
          <p:nvPr/>
        </p:nvSpPr>
        <p:spPr>
          <a:xfrm>
            <a:off x="4209303" y="2563556"/>
            <a:ext cx="6882825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Description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Distributing incoming network traffic across multiple servers to ensure no single server becomes overwhelmed.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Benefits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Improves availability, fault tolerance, and performance.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Types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Client-Side Load Balancing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The client determines the server to which it should send requests.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Server-Side Load Balancing: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A central load balancer distributes requests to different servers.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6FE78-B740-FA2C-F3D0-975C2124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" y="3756812"/>
            <a:ext cx="4085548" cy="2012219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C11AF-53FC-BF5E-2C26-ED271A0E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C20-15AF-07A9-8836-77FD8A422C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7FBE038-0ADA-E638-2F32-8B01411EC964}"/>
              </a:ext>
            </a:extLst>
          </p:cNvPr>
          <p:cNvCxnSpPr/>
          <p:nvPr/>
        </p:nvCxnSpPr>
        <p:spPr>
          <a:xfrm>
            <a:off x="4007449" y="23970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5F2BD06-A5AB-6D99-61F8-339E921E755E}"/>
              </a:ext>
            </a:extLst>
          </p:cNvPr>
          <p:cNvCxnSpPr/>
          <p:nvPr/>
        </p:nvCxnSpPr>
        <p:spPr>
          <a:xfrm>
            <a:off x="4155737" y="636950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61051E1-9DDA-9AFA-A483-071D1CDB04FA}"/>
              </a:ext>
            </a:extLst>
          </p:cNvPr>
          <p:cNvSpPr/>
          <p:nvPr/>
        </p:nvSpPr>
        <p:spPr>
          <a:xfrm>
            <a:off x="4347395" y="1645673"/>
            <a:ext cx="4016675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Patterns</a:t>
            </a: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AC51CB9-5BC5-2610-1298-A8967936E718}"/>
              </a:ext>
            </a:extLst>
          </p:cNvPr>
          <p:cNvSpPr/>
          <p:nvPr/>
        </p:nvSpPr>
        <p:spPr>
          <a:xfrm>
            <a:off x="1138793" y="2762795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Service Discovery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5D3AE45-3300-F2BE-C32E-323C1C8A925F}"/>
              </a:ext>
            </a:extLst>
          </p:cNvPr>
          <p:cNvSpPr txBox="1"/>
          <p:nvPr/>
        </p:nvSpPr>
        <p:spPr>
          <a:xfrm>
            <a:off x="4209303" y="2563556"/>
            <a:ext cx="6882825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Description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Mechanism to dynamically detect and connect microservices within a network.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Benefits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Enables dynamic scaling, fault tolerance, and reduces configuration complexity.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Types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Client-Side Discovery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Clients query the service registry to find available instances.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Server-Side Discovery</a:t>
            </a: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: A load balancer or API gateway queries the service registry.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D86026F4-CCDB-81B1-501B-5598E3FA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" y="3756812"/>
            <a:ext cx="4122444" cy="2473470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FF63F-7E6E-09B7-7FCE-C61730B0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3365-752D-79EF-C5CA-BD7BB9C76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2AECA1B-E318-FCDA-10FC-D1CA01715E05}"/>
              </a:ext>
            </a:extLst>
          </p:cNvPr>
          <p:cNvCxnSpPr/>
          <p:nvPr/>
        </p:nvCxnSpPr>
        <p:spPr>
          <a:xfrm>
            <a:off x="4007449" y="23970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6C8B74D-3DC5-39E0-C392-B6EF0B52E3A1}"/>
              </a:ext>
            </a:extLst>
          </p:cNvPr>
          <p:cNvCxnSpPr/>
          <p:nvPr/>
        </p:nvCxnSpPr>
        <p:spPr>
          <a:xfrm>
            <a:off x="4209303" y="47050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09A0C85-5493-3CA5-6B47-BA2513115078}"/>
              </a:ext>
            </a:extLst>
          </p:cNvPr>
          <p:cNvSpPr/>
          <p:nvPr/>
        </p:nvSpPr>
        <p:spPr>
          <a:xfrm>
            <a:off x="4347395" y="1645673"/>
            <a:ext cx="4016675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r>
              <a:rPr lang="en-US" sz="32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Patterns</a:t>
            </a: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7E199FC-F8EB-8583-6D31-9D4A00AA7279}"/>
              </a:ext>
            </a:extLst>
          </p:cNvPr>
          <p:cNvSpPr/>
          <p:nvPr/>
        </p:nvSpPr>
        <p:spPr>
          <a:xfrm>
            <a:off x="1138793" y="2762795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ui-sans-serif"/>
              </a:rPr>
              <a:t>API Gateway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2B1140CA-334B-88CE-F763-85AA3F5BED19}"/>
              </a:ext>
            </a:extLst>
          </p:cNvPr>
          <p:cNvSpPr txBox="1"/>
          <p:nvPr/>
        </p:nvSpPr>
        <p:spPr>
          <a:xfrm>
            <a:off x="4209303" y="2563556"/>
            <a:ext cx="6882825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Description: A single entry point for all client requests, routing them to the appropriate microservice.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Benefits: Simplifies client interactions, enhances security, centralizes cross-cutting concerns (like logging, authentication), and provides load balancing.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3CD65-6099-B85C-BBD4-31F340C9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6" y="3862590"/>
            <a:ext cx="3642073" cy="1890467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7C14C-CF79-E848-92F6-E8D114B1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411C-6E72-DB0C-E5AF-EC41811D0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69CD493-2FB9-1049-5211-6870C7BAB21E}"/>
              </a:ext>
            </a:extLst>
          </p:cNvPr>
          <p:cNvCxnSpPr/>
          <p:nvPr/>
        </p:nvCxnSpPr>
        <p:spPr>
          <a:xfrm>
            <a:off x="4007449" y="23970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F44F3A5-E30F-393C-0127-4B762B99F272}"/>
              </a:ext>
            </a:extLst>
          </p:cNvPr>
          <p:cNvCxnSpPr/>
          <p:nvPr/>
        </p:nvCxnSpPr>
        <p:spPr>
          <a:xfrm>
            <a:off x="4209303" y="47050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CFAB98-F238-F009-CBFC-C2DB88EBD2D1}"/>
              </a:ext>
            </a:extLst>
          </p:cNvPr>
          <p:cNvSpPr/>
          <p:nvPr/>
        </p:nvSpPr>
        <p:spPr>
          <a:xfrm>
            <a:off x="6284826" y="3429000"/>
            <a:ext cx="2426515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Thank You !!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741178C-C4D0-E62F-04D5-AEA5B57B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DF93-7805-F1BA-F62B-529123A9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E012E41-EB61-F0AA-CD2A-22246F046772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3D36018-D313-3053-87ED-A124D8E82B1A}"/>
              </a:ext>
            </a:extLst>
          </p:cNvPr>
          <p:cNvCxnSpPr/>
          <p:nvPr/>
        </p:nvCxnSpPr>
        <p:spPr>
          <a:xfrm>
            <a:off x="4550173" y="660258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47339E-BE29-ABDA-E496-D02B972C303C}"/>
              </a:ext>
            </a:extLst>
          </p:cNvPr>
          <p:cNvSpPr/>
          <p:nvPr/>
        </p:nvSpPr>
        <p:spPr>
          <a:xfrm>
            <a:off x="1142286" y="3136611"/>
            <a:ext cx="208902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Monolithic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231B32-B856-923D-589A-6A1197E9D9FD}"/>
              </a:ext>
            </a:extLst>
          </p:cNvPr>
          <p:cNvSpPr/>
          <p:nvPr/>
        </p:nvSpPr>
        <p:spPr>
          <a:xfrm>
            <a:off x="4347395" y="1579735"/>
            <a:ext cx="3633752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What is Monolithic ?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5DA859E-54C5-505B-4A41-CDCA420C6CF2}"/>
              </a:ext>
            </a:extLst>
          </p:cNvPr>
          <p:cNvSpPr txBox="1"/>
          <p:nvPr/>
        </p:nvSpPr>
        <p:spPr>
          <a:xfrm>
            <a:off x="4127336" y="2340946"/>
            <a:ext cx="7297762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Monolithic architecture is the traditional structure for software applications.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Monolithic is an all-in-one architecture, wherein all aspects of the software operate as a single unit.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BE92D6D0-61D9-4E49-166F-C9A9B10A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26" y="4087038"/>
            <a:ext cx="4896410" cy="23472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F1989-1100-3FC6-F2EF-2A60D75C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4F49-DB5E-4961-9720-A9385481B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7D93504-7588-C80D-ECB6-ABCBEE16A47C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2B1A17A-CF08-11B8-BF6B-A621BC4501C6}"/>
              </a:ext>
            </a:extLst>
          </p:cNvPr>
          <p:cNvCxnSpPr/>
          <p:nvPr/>
        </p:nvCxnSpPr>
        <p:spPr>
          <a:xfrm>
            <a:off x="4464649" y="629778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6F8A24F-BB3E-27DF-65EF-10726694B88C}"/>
              </a:ext>
            </a:extLst>
          </p:cNvPr>
          <p:cNvSpPr/>
          <p:nvPr/>
        </p:nvSpPr>
        <p:spPr>
          <a:xfrm>
            <a:off x="1142286" y="3136611"/>
            <a:ext cx="208902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Monolithic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Google Shape;293;p7">
            <a:extLst>
              <a:ext uri="{FF2B5EF4-FFF2-40B4-BE49-F238E27FC236}">
                <a16:creationId xmlns:a16="http://schemas.microsoft.com/office/drawing/2014/main" id="{175FF31B-EC12-603A-BA1A-A14D1B1241C6}"/>
              </a:ext>
            </a:extLst>
          </p:cNvPr>
          <p:cNvSpPr txBox="1"/>
          <p:nvPr/>
        </p:nvSpPr>
        <p:spPr>
          <a:xfrm>
            <a:off x="4007449" y="2419666"/>
            <a:ext cx="6404695" cy="35508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630241" marR="0" lvl="1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  <a:p>
            <a:pPr marL="1087441" marR="0" lvl="2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Web Container  </a:t>
            </a:r>
          </a:p>
          <a:p>
            <a:pPr marL="1087441" marR="0" lvl="2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Logic Container / spring core container</a:t>
            </a:r>
          </a:p>
          <a:p>
            <a:pPr marL="1087441" marR="0" lvl="2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630241" marR="0" lvl="1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Soap WS technology</a:t>
            </a:r>
          </a:p>
          <a:p>
            <a:pPr marL="630241" marR="0" lvl="1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630241" marR="0" lvl="1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J2EE framework</a:t>
            </a:r>
          </a:p>
          <a:p>
            <a:pPr marL="630241" marR="0" lvl="1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630241" marR="0" lvl="1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XML format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5FBE1FA-9918-1960-0374-D54C3BADBCF2}"/>
              </a:ext>
            </a:extLst>
          </p:cNvPr>
          <p:cNvSpPr/>
          <p:nvPr/>
        </p:nvSpPr>
        <p:spPr>
          <a:xfrm>
            <a:off x="4347395" y="1579735"/>
            <a:ext cx="3974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Monolith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5D0A2-290C-779A-2037-813AF855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F7DE-CD83-5FE9-69A0-19B205CCD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154152E-B8D8-A27B-5808-BE5A88CCC027}"/>
              </a:ext>
            </a:extLst>
          </p:cNvPr>
          <p:cNvCxnSpPr/>
          <p:nvPr/>
        </p:nvCxnSpPr>
        <p:spPr>
          <a:xfrm>
            <a:off x="44176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0F4406F-B7C8-0304-8AB0-6A51EE7AB155}"/>
              </a:ext>
            </a:extLst>
          </p:cNvPr>
          <p:cNvCxnSpPr/>
          <p:nvPr/>
        </p:nvCxnSpPr>
        <p:spPr>
          <a:xfrm>
            <a:off x="4232977" y="656671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DD3C34-8AD6-C7D7-2B82-835A52804E91}"/>
              </a:ext>
            </a:extLst>
          </p:cNvPr>
          <p:cNvSpPr/>
          <p:nvPr/>
        </p:nvSpPr>
        <p:spPr>
          <a:xfrm>
            <a:off x="4417630" y="1553748"/>
            <a:ext cx="4391972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What are Microservices?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D8097BEC-6758-C0BA-F261-888A5B4C3558}"/>
              </a:ext>
            </a:extLst>
          </p:cNvPr>
          <p:cNvSpPr txBox="1"/>
          <p:nvPr/>
        </p:nvSpPr>
        <p:spPr>
          <a:xfrm>
            <a:off x="4247305" y="2449202"/>
            <a:ext cx="7846082" cy="1089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Microservices are an architectural style that structures an application as a collection of small, autonomous services modeled around a business domain.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15EF2F4-975A-B4BB-B961-2EE0147EADC3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39BE514E-4248-9387-EEEA-2DF1BA11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73" y="3728749"/>
            <a:ext cx="5562596" cy="2647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6FB69-B02C-7795-8DFF-9B451EB4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88B-7FE0-3C4D-1DE1-224F91619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DFF4F5B-41DA-7AEB-D3F7-049A50B23BA7}"/>
              </a:ext>
            </a:extLst>
          </p:cNvPr>
          <p:cNvCxnSpPr/>
          <p:nvPr/>
        </p:nvCxnSpPr>
        <p:spPr>
          <a:xfrm>
            <a:off x="44176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EEC2985-6F63-9341-0BB6-8A089640293A}"/>
              </a:ext>
            </a:extLst>
          </p:cNvPr>
          <p:cNvCxnSpPr/>
          <p:nvPr/>
        </p:nvCxnSpPr>
        <p:spPr>
          <a:xfrm>
            <a:off x="4441121" y="557164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88BD31A-2321-8A27-9EF2-AC85758E0426}"/>
              </a:ext>
            </a:extLst>
          </p:cNvPr>
          <p:cNvSpPr/>
          <p:nvPr/>
        </p:nvSpPr>
        <p:spPr>
          <a:xfrm>
            <a:off x="4417630" y="1575831"/>
            <a:ext cx="4391972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What are Microservices?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13D3F9F-0CD1-51BE-EC4C-FB407F34C9FE}"/>
              </a:ext>
            </a:extLst>
          </p:cNvPr>
          <p:cNvSpPr txBox="1"/>
          <p:nvPr/>
        </p:nvSpPr>
        <p:spPr>
          <a:xfrm>
            <a:off x="4417630" y="2562212"/>
            <a:ext cx="7012369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Each service is self-contained and implements a single business capability.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Services communicate over a network, typically via </a:t>
            </a:r>
            <a:r>
              <a:rPr lang="en-US" sz="24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HTTP</a:t>
            </a: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/</a:t>
            </a:r>
            <a:r>
              <a:rPr lang="en-US" sz="2400" b="1" i="0" u="none" strike="noStrike" kern="0" cap="none" spc="0" baseline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REST</a:t>
            </a: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or messaging queues.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Services are independently deployable and scalable.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CCA3AF3-F4A5-3A38-8C41-AFCBB6A48854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C66DB-A959-D0AC-598B-D26C4F32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1430-4542-C1A1-C2BC-0A40A07E21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A2E7693-DA93-C18F-E1B0-76DCEA1285BC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6D4A0BC-3661-660C-CE89-45D1E2A16BB9}"/>
              </a:ext>
            </a:extLst>
          </p:cNvPr>
          <p:cNvCxnSpPr/>
          <p:nvPr/>
        </p:nvCxnSpPr>
        <p:spPr>
          <a:xfrm>
            <a:off x="4347395" y="663843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46CE825-8975-8980-6D64-904EA892932E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Google Shape;293;p7">
            <a:extLst>
              <a:ext uri="{FF2B5EF4-FFF2-40B4-BE49-F238E27FC236}">
                <a16:creationId xmlns:a16="http://schemas.microsoft.com/office/drawing/2014/main" id="{A79B1126-6152-99D6-125A-EE6181BF5DE9}"/>
              </a:ext>
            </a:extLst>
          </p:cNvPr>
          <p:cNvSpPr txBox="1"/>
          <p:nvPr/>
        </p:nvSpPr>
        <p:spPr>
          <a:xfrm>
            <a:off x="4115833" y="2422121"/>
            <a:ext cx="5486400" cy="40777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858841" marR="0" lvl="2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Kubernetes + Dockers</a:t>
            </a:r>
          </a:p>
          <a:p>
            <a:pPr marL="858841" marR="0" lvl="2" indent="-3429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1027118" marR="0" lvl="3" indent="-342900" algn="l" defTabSz="914400" rtl="0" fontAlgn="auto" hangingPunct="1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3BE"/>
              </a:buClr>
              <a:buSzPts val="187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Web Container</a:t>
            </a:r>
          </a:p>
          <a:p>
            <a:pPr marL="1027118" marR="0" lvl="3" indent="-342900" algn="l" defTabSz="914400" rtl="0" fontAlgn="auto" hangingPunct="1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3BE"/>
              </a:buClr>
              <a:buSzPts val="187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Spring Core </a:t>
            </a:r>
            <a:r>
              <a:rPr lang="en-US" sz="2400" kern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</a:t>
            </a: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ontainer</a:t>
            </a:r>
          </a:p>
          <a:p>
            <a:pPr marL="684218" marR="0" lvl="3" algn="l" defTabSz="914400" rtl="0" fontAlgn="auto" hangingPunct="1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3BE"/>
              </a:buClr>
              <a:buSzPts val="187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685809" marR="0" lvl="2" indent="-169868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Restful API technology</a:t>
            </a:r>
          </a:p>
          <a:p>
            <a:pPr marL="685809" marR="0" lvl="2" indent="-169868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685809" marR="0" lvl="2" indent="-169868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Spring framework</a:t>
            </a:r>
          </a:p>
          <a:p>
            <a:pPr marL="685809" marR="0" lvl="2" indent="-169868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685809" marR="0" lvl="2" indent="-169868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JSON/XML/PDF/HTML Format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896DC6-F221-6D23-C137-3AAAAA92866A}"/>
              </a:ext>
            </a:extLst>
          </p:cNvPr>
          <p:cNvSpPr/>
          <p:nvPr/>
        </p:nvSpPr>
        <p:spPr>
          <a:xfrm>
            <a:off x="4347395" y="1551937"/>
            <a:ext cx="4729953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Microservices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CB589-B815-A82B-ADEA-AFD9042D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845F-1A21-90CF-855D-619660A291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70165A8-87C9-1F84-BC44-923BF8201391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F15647F8-FB8C-0EB0-2401-9EABD10F4E03}"/>
              </a:ext>
            </a:extLst>
          </p:cNvPr>
          <p:cNvCxnSpPr/>
          <p:nvPr/>
        </p:nvCxnSpPr>
        <p:spPr>
          <a:xfrm>
            <a:off x="4347395" y="627985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6B2D22-F5F4-3653-9CA6-E6859596AAFB}"/>
              </a:ext>
            </a:extLst>
          </p:cNvPr>
          <p:cNvSpPr/>
          <p:nvPr/>
        </p:nvSpPr>
        <p:spPr>
          <a:xfrm>
            <a:off x="1142286" y="3136611"/>
            <a:ext cx="2579549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Microservices 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6D1B867-778E-8ADF-935D-3D25CD93500B}"/>
              </a:ext>
            </a:extLst>
          </p:cNvPr>
          <p:cNvSpPr/>
          <p:nvPr/>
        </p:nvSpPr>
        <p:spPr>
          <a:xfrm>
            <a:off x="4347395" y="1534034"/>
            <a:ext cx="5004447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Monolithic VS. Microservices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A03D8-559A-49F0-A8CF-643F5BC5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85" y="2380750"/>
            <a:ext cx="4593177" cy="3537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A7317-F856-9507-494A-5FB0590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CF63-217D-4C99-503B-D0F604A3F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Microservices Architecture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3BC5237-9B6D-1203-7271-61D0F19249C5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8C65A62-A1DD-6898-72CF-050A78AC7A29}"/>
              </a:ext>
            </a:extLst>
          </p:cNvPr>
          <p:cNvCxnSpPr/>
          <p:nvPr/>
        </p:nvCxnSpPr>
        <p:spPr>
          <a:xfrm>
            <a:off x="4347395" y="627985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2FA437B1-4619-44FB-B2A7-B920C513F4C1}"/>
              </a:ext>
            </a:extLst>
          </p:cNvPr>
          <p:cNvSpPr/>
          <p:nvPr/>
        </p:nvSpPr>
        <p:spPr>
          <a:xfrm>
            <a:off x="4347395" y="1534034"/>
            <a:ext cx="5004447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Monolithic VS. Microservices</a:t>
            </a:r>
          </a:p>
        </p:txBody>
      </p:sp>
      <p:pic>
        <p:nvPicPr>
          <p:cNvPr id="6" name="Google Shape;306;p8">
            <a:extLst>
              <a:ext uri="{FF2B5EF4-FFF2-40B4-BE49-F238E27FC236}">
                <a16:creationId xmlns:a16="http://schemas.microsoft.com/office/drawing/2014/main" id="{FA73FA48-55C8-3EDE-F8CC-0ED039DE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7739170" y="2826218"/>
            <a:ext cx="3035332" cy="26345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oogle Shape;305;p8">
            <a:extLst>
              <a:ext uri="{FF2B5EF4-FFF2-40B4-BE49-F238E27FC236}">
                <a16:creationId xmlns:a16="http://schemas.microsoft.com/office/drawing/2014/main" id="{62698690-302D-801C-F3C6-CBC31DAC8D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935159" y="2826218"/>
            <a:ext cx="3368704" cy="24804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AD3D3-3638-0E06-3AE8-A2DCE6DCA9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12954</TotalTime>
  <Words>985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Söhne</vt:lpstr>
      <vt:lpstr>ui-sans-serif</vt:lpstr>
      <vt:lpstr>Office Theme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  <vt:lpstr>Microservices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Architecture</dc:title>
  <dc:creator>Dawod Kabha</dc:creator>
  <cp:lastModifiedBy>Dawod Kabha</cp:lastModifiedBy>
  <cp:revision>22</cp:revision>
  <dcterms:created xsi:type="dcterms:W3CDTF">2024-05-21T20:07:48Z</dcterms:created>
  <dcterms:modified xsi:type="dcterms:W3CDTF">2024-07-20T12:53:14Z</dcterms:modified>
</cp:coreProperties>
</file>