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4" r:id="rId2"/>
    <p:sldId id="471" r:id="rId3"/>
    <p:sldId id="445" r:id="rId4"/>
    <p:sldId id="446" r:id="rId5"/>
    <p:sldId id="449" r:id="rId6"/>
    <p:sldId id="447" r:id="rId7"/>
    <p:sldId id="451" r:id="rId8"/>
    <p:sldId id="452" r:id="rId9"/>
    <p:sldId id="453" r:id="rId10"/>
    <p:sldId id="454" r:id="rId11"/>
    <p:sldId id="456" r:id="rId12"/>
    <p:sldId id="459" r:id="rId13"/>
    <p:sldId id="466" r:id="rId14"/>
    <p:sldId id="458" r:id="rId15"/>
    <p:sldId id="467" r:id="rId16"/>
    <p:sldId id="468" r:id="rId17"/>
    <p:sldId id="460" r:id="rId18"/>
    <p:sldId id="463" r:id="rId19"/>
    <p:sldId id="461" r:id="rId20"/>
    <p:sldId id="464" r:id="rId21"/>
    <p:sldId id="472" r:id="rId22"/>
    <p:sldId id="462" r:id="rId23"/>
    <p:sldId id="469" r:id="rId24"/>
    <p:sldId id="470" r:id="rId25"/>
    <p:sldId id="465" r:id="rId2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DE6C-4A64-7F42-DE06-8AF28222314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48BB1-59CB-2E1B-94E4-3A457458098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0BA64-CA70-0E6D-87C6-2D3C8877867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714B38-FE2B-446B-8C59-442781850EC7}" type="datetime1">
              <a:rPr lang="-"/>
              <a:pPr lvl="0"/>
              <a:t>07/19/2024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69385-7F5A-2943-77F1-C535B48E40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D836E-7DB7-5832-53C6-3DBECAE5690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A52D3C-2902-460C-9D98-0610E2FD9EEA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288969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C976-EEC7-BD2A-F8EF-7222D7F6D41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BF364-EFF3-1013-4B90-4291B3D3994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788DF-2D29-2A3F-2D21-19DF438AEA0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8E90D1-50F8-45E8-B11C-583D22EE935C}" type="datetime1">
              <a:rPr lang="-"/>
              <a:pPr lvl="0"/>
              <a:t>07/19/2024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5610F-215C-B0F4-F5F2-696C41B7A2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0259B-398A-706B-AAF0-970B3E38351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9F6141-8442-4AF3-B847-F918388FF20A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212965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78219-DCA6-94D4-C75E-2B5BC71EE048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3AF8E-2FB6-C855-3C34-72B2E81273C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CE3B9-DA25-7126-DF2E-7DFCBB0F882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A5017A-04C5-4E90-87FD-13913833CBBF}" type="datetime1">
              <a:rPr lang="-"/>
              <a:pPr lvl="0"/>
              <a:t>07/19/2024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32E70-0EC7-D82A-C942-9338217F771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E6C02-7612-644B-3D94-CBE5AC598CB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967E8B-0077-43E0-8E9A-74E02AB1F402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2639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1535-1BB2-84E8-4AEE-9EC33DA1A72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64E0-953F-261C-1C84-079C2591203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3890A-BAE3-6077-6A79-713991790A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3EFB5B-CE21-4B0C-96A6-4DC25F7FE20F}" type="datetime1">
              <a:rPr lang="-"/>
              <a:pPr lvl="0"/>
              <a:t>07/19/2024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98C31-B304-EBE5-222E-971A7856402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3A75A-7668-9EA2-12A9-8237792935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0B7D56-483F-4FF8-B8AA-71AADBEC4AC5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13156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917A-CCA2-696D-433E-83E63C6DDC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680FA-B036-AA4B-9FB8-3D67C3359F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3F203-A499-8AD6-1673-3A5FA83BC3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4960AD-754D-473B-A1B2-AED4228F97C5}" type="datetime1">
              <a:rPr lang="-"/>
              <a:pPr lvl="0"/>
              <a:t>07/19/2024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E18B4-48FE-010D-DB73-609890DD09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DCC1A-CB67-4218-7E5E-608B6D35B88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CC5236-A324-47BB-8ACB-26B13E77FF64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64866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F594-9F4C-9CD9-5AE6-ABE9DA6545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18DD9-C32A-2224-5CC1-6969568CA90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EF3B9-A93C-31B7-7E48-79141D4ECC5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046E1-37ED-FE86-4787-2828F4D0C9B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F99B30-7CC8-4015-BF77-909475E9239B}" type="datetime1">
              <a:rPr lang="-"/>
              <a:pPr lvl="0"/>
              <a:t>07/19/2024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DFEC2-88AB-B625-C56E-023A4E059D6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8343A-5C32-40B6-6685-EBABB733E83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3C8357-2560-4A47-86D6-7DE7A720480D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7087185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BE9AE-92DA-671B-23F7-023D2F6C83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1ED3D-3847-E8C0-7017-222F98E0D2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A86B1-FD7A-CD03-65BB-F1DB56C1885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09E8A-F3C3-E244-86AD-5D0EB743CBF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34448-192E-3C08-9306-F7E7B4F0749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1FFB07-1B8F-2794-B910-FD78CD5DD0F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C42531-12D3-41DA-A800-8ED6F191FE6D}" type="datetime1">
              <a:rPr lang="-"/>
              <a:pPr lvl="0"/>
              <a:t>07/19/2024</a:t>
            </a:fld>
            <a:endParaRPr lang="-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A39D3B-105C-E980-2190-5A976950352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C0294-4474-6117-E480-41EA7E6781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802CD9-1096-4FA6-9DBF-2753A5FEDCC3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51078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B837-663E-F7F7-12B2-88828920D5E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82255-E978-722A-3C38-63E788FB5D1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32A61D-F432-47FF-B7B9-C5725B96EA75}" type="datetime1">
              <a:rPr lang="-"/>
              <a:pPr lvl="0"/>
              <a:t>07/19/2024</a:t>
            </a:fld>
            <a:endParaRPr lang="-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210EC-5E05-7897-0496-29D246E185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EFB2D-E6EF-66DC-871E-6A41B32E21F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F88B97-726C-4E39-9A0E-D45F24580A74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97434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9D936-5F2F-814E-B8A3-F96D4FB53CC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1AA59F-CFCD-44A1-998F-2C16FE20674F}" type="datetime1">
              <a:rPr lang="-"/>
              <a:pPr lvl="0"/>
              <a:t>07/19/2024</a:t>
            </a:fld>
            <a:endParaRPr lang="-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C2BF5-9985-2FA4-ED8E-08C592E2FA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67FD8-D12C-7427-6072-C0AC03D6E4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ED143A-FA84-4D6C-B54D-71027238DB5C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52007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F5A0-07AA-E8C9-9889-7301379016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A5108-5276-48F0-3BCE-FEF194C0F3B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3F7EC-F674-90ED-A0D8-313A64DC394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8EA6F-DCB4-AC6C-1AFC-1D9D237C797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1959D8-8BBE-4B1D-BC87-7D0EA6897E80}" type="datetime1">
              <a:rPr lang="-"/>
              <a:pPr lvl="0"/>
              <a:t>07/19/2024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70A90-D407-82CE-EE12-4810DE97609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CF7A6-041B-26FB-018E-3741EFD36F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BD0F36-F8BA-4796-B940-4A4D9AE8C3B8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43464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066C-C1DA-4C17-FCF3-24F742B6A9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58806-81EE-420D-6DA5-98FF115225D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-" sz="3200"/>
            </a:lvl1pPr>
          </a:lstStyle>
          <a:p>
            <a:pPr lvl="0"/>
            <a:endParaRPr lang="-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22D40-C4F9-987A-FE15-379D8A46DF8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BE21E-8041-B77F-287D-379249B7FE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5A9533-C6F7-4292-84A6-4F0F972C6F8A}" type="datetime1">
              <a:rPr lang="-"/>
              <a:pPr lvl="0"/>
              <a:t>07/19/2024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6843A-051E-59F4-21AD-44CD7915953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CA5EC-5A14-7B98-C0BF-EDF1E2349DA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895ABD-53FF-4AC1-AD17-C9F81383F852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76838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4104D-CA37-3F23-BE5E-4BFCF2A80E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83767-AD21-993E-828E-34EF70EF7C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F5967-D558-1E71-181D-D7FB7621782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9222796C-44C5-4367-AFBF-CFAA5FC25DA5}" type="datetime1">
              <a:rPr lang="-"/>
              <a:pPr lvl="0"/>
              <a:t>07/19/2024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47DBF-31E7-A6A9-1708-55BCD8BDB33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1C06D-7D49-B80F-6CE6-AB05C75B21A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6E742916-5B11-43EA-AD50-0F19D1503E35}" type="slidenum">
              <a:t>‹#›</a:t>
            </a:fld>
            <a:endParaRPr lang="-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A109-D8E5-5F39-ADAF-B30BA852A4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HTTP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0698C6CE-43C4-F1CE-F502-87514D2AF990}"/>
              </a:ext>
            </a:extLst>
          </p:cNvPr>
          <p:cNvCxnSpPr/>
          <p:nvPr/>
        </p:nvCxnSpPr>
        <p:spPr>
          <a:xfrm>
            <a:off x="4203165" y="2309346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9F538075-90FD-898D-E2B4-98B8B73B8529}"/>
              </a:ext>
            </a:extLst>
          </p:cNvPr>
          <p:cNvCxnSpPr/>
          <p:nvPr/>
        </p:nvCxnSpPr>
        <p:spPr>
          <a:xfrm>
            <a:off x="4388837" y="5597836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7" name="Picture 10">
            <a:extLst>
              <a:ext uri="{FF2B5EF4-FFF2-40B4-BE49-F238E27FC236}">
                <a16:creationId xmlns:a16="http://schemas.microsoft.com/office/drawing/2014/main" id="{23856455-589E-3A92-F86A-CBB69787B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35" y="2762158"/>
            <a:ext cx="2325318" cy="275676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8C51ED30-0CD1-F013-6A4B-4EB9A2F5C5BA}"/>
              </a:ext>
            </a:extLst>
          </p:cNvPr>
          <p:cNvSpPr/>
          <p:nvPr/>
        </p:nvSpPr>
        <p:spPr>
          <a:xfrm>
            <a:off x="4096532" y="1861115"/>
            <a:ext cx="1098378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Content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001B324-5B02-8348-13AE-6C6BD91541B1}"/>
              </a:ext>
            </a:extLst>
          </p:cNvPr>
          <p:cNvSpPr txBox="1"/>
          <p:nvPr/>
        </p:nvSpPr>
        <p:spPr>
          <a:xfrm>
            <a:off x="5883014" y="2756329"/>
            <a:ext cx="3596769" cy="230832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374151"/>
                </a:solidFill>
                <a:latin typeface="Vendra"/>
              </a:rPr>
              <a:t>What is HTTP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374151"/>
                </a:solidFill>
                <a:latin typeface="Vendra"/>
              </a:rPr>
              <a:t>HTTP URL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374151"/>
                </a:solidFill>
                <a:latin typeface="Vendra"/>
              </a:rPr>
              <a:t>HTTP Parameters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374151"/>
                </a:solidFill>
                <a:latin typeface="Vendra"/>
              </a:rPr>
              <a:t>HTTP Methods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374151"/>
                </a:solidFill>
                <a:latin typeface="Vendra"/>
              </a:rPr>
              <a:t>HTTP Status Code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374151"/>
                </a:solidFill>
                <a:latin typeface="Vendra"/>
              </a:rPr>
              <a:t>HTTP Request and Response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374151"/>
                </a:solidFill>
                <a:latin typeface="Vendra"/>
              </a:rPr>
              <a:t>HTTP Header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374151"/>
                </a:solidFill>
                <a:latin typeface="Vendra"/>
              </a:rPr>
              <a:t>HTTPS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712D6FA4-56E2-D41E-72CC-921F5E328B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A63F-82E8-3D4C-B7D2-3F677075C9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HTTP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166BD53C-9EC2-9732-59A5-8F4B2404ED1E}"/>
              </a:ext>
            </a:extLst>
          </p:cNvPr>
          <p:cNvCxnSpPr/>
          <p:nvPr/>
        </p:nvCxnSpPr>
        <p:spPr>
          <a:xfrm>
            <a:off x="4122482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F8696C2A-164D-4898-F343-924A8481B83A}"/>
              </a:ext>
            </a:extLst>
          </p:cNvPr>
          <p:cNvCxnSpPr/>
          <p:nvPr/>
        </p:nvCxnSpPr>
        <p:spPr>
          <a:xfrm>
            <a:off x="4517189" y="6587355"/>
            <a:ext cx="6585134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5">
            <a:extLst>
              <a:ext uri="{FF2B5EF4-FFF2-40B4-BE49-F238E27FC236}">
                <a16:creationId xmlns:a16="http://schemas.microsoft.com/office/drawing/2014/main" id="{A025C020-1E94-4CD3-FD27-5031ABB119FD}"/>
              </a:ext>
            </a:extLst>
          </p:cNvPr>
          <p:cNvSpPr/>
          <p:nvPr/>
        </p:nvSpPr>
        <p:spPr>
          <a:xfrm>
            <a:off x="4176885" y="1811771"/>
            <a:ext cx="1919115" cy="36933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Verdana" pitchFamily="34"/>
              </a:rPr>
              <a:t>HTTP Methods 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BB363BA-975A-71DA-CBC5-2193A25811B0}"/>
              </a:ext>
            </a:extLst>
          </p:cNvPr>
          <p:cNvSpPr txBox="1"/>
          <p:nvPr/>
        </p:nvSpPr>
        <p:spPr>
          <a:xfrm>
            <a:off x="4373494" y="2610686"/>
            <a:ext cx="6601081" cy="42473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TRACE:</a:t>
            </a:r>
            <a:endParaRPr lang="en-US" sz="1800" b="0" i="0" u="none" strike="noStrike" kern="1200" cap="none" spc="0" baseline="0" dirty="0">
              <a:solidFill>
                <a:srgbClr val="374151"/>
              </a:solidFill>
              <a:uFillTx/>
              <a:latin typeface="Söhne"/>
            </a:endParaRP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The </a:t>
            </a:r>
            <a:r>
              <a:rPr lang="en-US" sz="1800" b="1" i="0" u="none" strike="noStrike" kern="1200" cap="none" spc="0" baseline="0" dirty="0">
                <a:solidFill>
                  <a:srgbClr val="C55A11"/>
                </a:solidFill>
                <a:uFillTx/>
                <a:latin typeface="Söhne"/>
              </a:rPr>
              <a:t>TRACE</a:t>
            </a: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 method is used for diagnostic purposes and echoes the received request back to the client.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374151"/>
              </a:solidFill>
              <a:uFillTx/>
              <a:latin typeface="Söhne"/>
            </a:endParaRP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It is rarely used in practice and is often disabled for security reasons.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374151"/>
              </a:solidFill>
              <a:uFillTx/>
              <a:latin typeface="Söhne"/>
            </a:endParaRP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374151"/>
              </a:solidFill>
              <a:uFillTx/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CONNECT:</a:t>
            </a:r>
            <a:endParaRPr lang="en-US" sz="1800" b="0" i="0" u="none" strike="noStrike" kern="1200" cap="none" spc="0" baseline="0" dirty="0">
              <a:solidFill>
                <a:srgbClr val="374151"/>
              </a:solidFill>
              <a:uFillTx/>
              <a:latin typeface="Söhne"/>
            </a:endParaRP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The </a:t>
            </a:r>
            <a:r>
              <a:rPr lang="en-US" sz="1800" b="1" i="0" u="none" strike="noStrike" kern="1200" cap="none" spc="0" baseline="0" dirty="0">
                <a:solidFill>
                  <a:srgbClr val="C55A11"/>
                </a:solidFill>
                <a:uFillTx/>
                <a:latin typeface="Söhne"/>
              </a:rPr>
              <a:t>CONNECT</a:t>
            </a: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 method is used to establish a network connection to a resource, typically for tunneling purposes.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374151"/>
              </a:solidFill>
              <a:uFillTx/>
              <a:latin typeface="Söhne"/>
            </a:endParaRP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It is used when the client needs to establish a secure communication channel through a proxy server.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374151"/>
              </a:solidFill>
              <a:uFillTx/>
              <a:latin typeface="Söhne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DF031D-4288-DB17-45A9-FA953145A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86" y="4921623"/>
            <a:ext cx="3362672" cy="123297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AF6B5432-1080-6448-98E9-1407EEAC5275}"/>
              </a:ext>
            </a:extLst>
          </p:cNvPr>
          <p:cNvSpPr/>
          <p:nvPr/>
        </p:nvSpPr>
        <p:spPr>
          <a:xfrm>
            <a:off x="1684229" y="3652709"/>
            <a:ext cx="782587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HTTP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6A86B44C-F6CB-81C0-4AF3-20374B25BD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F6E0CA23-7D7E-A459-D332-76900E2E6D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507580" y="4175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C497-9C50-AA76-3991-DDB11F9284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HTTP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5F00A293-322C-DBF0-D471-BC2234DC72BB}"/>
              </a:ext>
            </a:extLst>
          </p:cNvPr>
          <p:cNvCxnSpPr/>
          <p:nvPr/>
        </p:nvCxnSpPr>
        <p:spPr>
          <a:xfrm>
            <a:off x="4176271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C689087E-19E4-8569-C2CC-F3CEF7200340}"/>
              </a:ext>
            </a:extLst>
          </p:cNvPr>
          <p:cNvCxnSpPr/>
          <p:nvPr/>
        </p:nvCxnSpPr>
        <p:spPr>
          <a:xfrm>
            <a:off x="4192228" y="5573583"/>
            <a:ext cx="6585124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5">
            <a:extLst>
              <a:ext uri="{FF2B5EF4-FFF2-40B4-BE49-F238E27FC236}">
                <a16:creationId xmlns:a16="http://schemas.microsoft.com/office/drawing/2014/main" id="{3253767A-0476-3828-6795-DA6B4524DC51}"/>
              </a:ext>
            </a:extLst>
          </p:cNvPr>
          <p:cNvSpPr/>
          <p:nvPr/>
        </p:nvSpPr>
        <p:spPr>
          <a:xfrm>
            <a:off x="1684229" y="3652709"/>
            <a:ext cx="782587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HTTP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E8CCBDE-5070-889E-C7A2-1760D7239846}"/>
              </a:ext>
            </a:extLst>
          </p:cNvPr>
          <p:cNvSpPr txBox="1"/>
          <p:nvPr/>
        </p:nvSpPr>
        <p:spPr>
          <a:xfrm>
            <a:off x="4399749" y="2616436"/>
            <a:ext cx="6601081" cy="25853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Vendra"/>
              </a:rPr>
              <a:t>HTTP status codes are three-digit numbers that are returned by a server in response to a client's request made to the server.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374151"/>
              </a:solidFill>
              <a:uFillTx/>
              <a:latin typeface="Vendra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Vendra"/>
              </a:rPr>
              <a:t>These codes are included in the HTTP header of the response and provide information about the status of the request.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374151"/>
              </a:solidFill>
              <a:uFillTx/>
              <a:latin typeface="Vendra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Vendra"/>
              </a:rPr>
              <a:t>Each status code indicates a specific type of response and conveys whether the request was successful, encountered an error, or requires further action.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88E644A-3DC8-2809-7206-72A5964688B0}"/>
              </a:ext>
            </a:extLst>
          </p:cNvPr>
          <p:cNvSpPr/>
          <p:nvPr/>
        </p:nvSpPr>
        <p:spPr>
          <a:xfrm>
            <a:off x="4334732" y="1747576"/>
            <a:ext cx="2355128" cy="36933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HTTP Status Code 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AC7335B7-2F3E-0F1A-CCAF-142F3875D0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C131-0013-C5BC-ED9A-5F7F68EA79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HTTP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2914AAE1-E654-8A81-7017-85858BD0F8D5}"/>
              </a:ext>
            </a:extLst>
          </p:cNvPr>
          <p:cNvCxnSpPr/>
          <p:nvPr/>
        </p:nvCxnSpPr>
        <p:spPr>
          <a:xfrm>
            <a:off x="4145499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6A60669F-F610-00D1-4BA4-F754D95B0C73}"/>
              </a:ext>
            </a:extLst>
          </p:cNvPr>
          <p:cNvCxnSpPr/>
          <p:nvPr/>
        </p:nvCxnSpPr>
        <p:spPr>
          <a:xfrm>
            <a:off x="4161445" y="5186082"/>
            <a:ext cx="6585134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76F6D9C3-CE29-5E7B-23AC-D61F6CF9879F}"/>
              </a:ext>
            </a:extLst>
          </p:cNvPr>
          <p:cNvSpPr txBox="1"/>
          <p:nvPr/>
        </p:nvSpPr>
        <p:spPr>
          <a:xfrm>
            <a:off x="4145498" y="2436991"/>
            <a:ext cx="6601081" cy="24314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2200" b="1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1xx - Informational</a:t>
            </a:r>
            <a:r>
              <a:rPr lang="-" sz="22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: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-" sz="2200" b="0" i="0" u="none" strike="noStrike" kern="1200" cap="none" spc="0" baseline="0" dirty="0">
              <a:solidFill>
                <a:srgbClr val="374151"/>
              </a:solidFill>
              <a:uFillTx/>
              <a:latin typeface="Söhne"/>
            </a:endParaRPr>
          </a:p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These status codes indicate that the request was received, continuing process, or a preliminary response is expected.</a:t>
            </a:r>
          </a:p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-" sz="1800" b="0" i="0" u="none" strike="noStrike" kern="1200" cap="none" spc="0" baseline="0" dirty="0">
              <a:solidFill>
                <a:srgbClr val="374151"/>
              </a:solidFill>
              <a:uFillTx/>
              <a:latin typeface="Söhne"/>
            </a:endParaRPr>
          </a:p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Example:</a:t>
            </a:r>
          </a:p>
          <a:p>
            <a:pPr marL="457200" marR="0" lvl="1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1" i="0" u="none" strike="noStrike" kern="1200" cap="none" spc="0" baseline="0" dirty="0">
                <a:solidFill>
                  <a:srgbClr val="C55A11"/>
                </a:solidFill>
                <a:uFillTx/>
                <a:latin typeface="Söhne"/>
              </a:rPr>
              <a:t>100</a:t>
            </a:r>
            <a:r>
              <a:rPr lang="-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 Continue: The initial part of the request has been received and the client should continue with the request.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56C79BE1-59CE-AA68-6FC2-A3172924600D}"/>
              </a:ext>
            </a:extLst>
          </p:cNvPr>
          <p:cNvSpPr/>
          <p:nvPr/>
        </p:nvSpPr>
        <p:spPr>
          <a:xfrm>
            <a:off x="1684229" y="3652709"/>
            <a:ext cx="782587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HTTP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797138E2-8B26-6AA7-10E6-4E245F31F7C5}"/>
              </a:ext>
            </a:extLst>
          </p:cNvPr>
          <p:cNvSpPr/>
          <p:nvPr/>
        </p:nvSpPr>
        <p:spPr>
          <a:xfrm>
            <a:off x="4128693" y="1799404"/>
            <a:ext cx="1713931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Status Codes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C5FD7707-488A-71F0-25FC-504804447D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C131-0013-C5BC-ED9A-5F7F68EA79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HTTP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2914AAE1-E654-8A81-7017-85858BD0F8D5}"/>
              </a:ext>
            </a:extLst>
          </p:cNvPr>
          <p:cNvCxnSpPr/>
          <p:nvPr/>
        </p:nvCxnSpPr>
        <p:spPr>
          <a:xfrm>
            <a:off x="4112510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CD1D7A0C-91DC-2515-2138-06FA8A32580A}"/>
              </a:ext>
            </a:extLst>
          </p:cNvPr>
          <p:cNvCxnSpPr/>
          <p:nvPr/>
        </p:nvCxnSpPr>
        <p:spPr>
          <a:xfrm>
            <a:off x="4240724" y="5822579"/>
            <a:ext cx="6585134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8" name="TextBox 11">
            <a:extLst>
              <a:ext uri="{FF2B5EF4-FFF2-40B4-BE49-F238E27FC236}">
                <a16:creationId xmlns:a16="http://schemas.microsoft.com/office/drawing/2014/main" id="{7C56F6DA-7F31-EB02-AF63-A63E1FCCFEAC}"/>
              </a:ext>
            </a:extLst>
          </p:cNvPr>
          <p:cNvSpPr txBox="1"/>
          <p:nvPr/>
        </p:nvSpPr>
        <p:spPr>
          <a:xfrm>
            <a:off x="4112510" y="2362924"/>
            <a:ext cx="7408883" cy="32624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2200" b="1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2xx - Success</a:t>
            </a:r>
            <a:r>
              <a:rPr lang="-" sz="22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:</a:t>
            </a:r>
            <a:endParaRPr lang="en-US" sz="2200" b="0" i="0" u="none" strike="noStrike" kern="1200" cap="none" spc="0" baseline="0" dirty="0">
              <a:solidFill>
                <a:srgbClr val="374151"/>
              </a:solidFill>
              <a:uFillTx/>
              <a:latin typeface="Söhne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-" sz="2200" b="0" i="0" u="none" strike="noStrike" kern="1200" cap="none" spc="0" baseline="0" dirty="0">
              <a:solidFill>
                <a:srgbClr val="374151"/>
              </a:solidFill>
              <a:uFillTx/>
              <a:latin typeface="Söhne"/>
            </a:endParaRPr>
          </a:p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0" i="0" u="none" strike="noStrike" kern="1200" cap="none" spc="0" baseline="0" dirty="0">
                <a:solidFill>
                  <a:srgbClr val="374151"/>
                </a:solidFill>
                <a:uFillTx/>
                <a:latin typeface="Vendra"/>
              </a:rPr>
              <a:t>These status codes indicate that the request was successfully received, understood, and accepted.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-" sz="1800" b="0" i="0" u="none" strike="noStrike" kern="1200" cap="none" spc="0" baseline="0" dirty="0">
              <a:solidFill>
                <a:srgbClr val="374151"/>
              </a:solidFill>
              <a:uFillTx/>
              <a:latin typeface="Vendra"/>
            </a:endParaRPr>
          </a:p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0" i="0" u="none" strike="noStrike" kern="1200" cap="none" spc="0" baseline="0" dirty="0">
                <a:solidFill>
                  <a:srgbClr val="374151"/>
                </a:solidFill>
                <a:uFillTx/>
                <a:latin typeface="Vendra"/>
              </a:rPr>
              <a:t>Examples:</a:t>
            </a:r>
          </a:p>
          <a:p>
            <a:pPr marL="457200" marR="0" lvl="1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1" i="0" u="none" strike="noStrike" kern="1200" cap="none" spc="0" baseline="0" dirty="0">
                <a:solidFill>
                  <a:srgbClr val="C55A11"/>
                </a:solidFill>
                <a:uFillTx/>
                <a:latin typeface="Vendra"/>
              </a:rPr>
              <a:t>200</a:t>
            </a:r>
            <a:r>
              <a:rPr lang="-" sz="1800" b="0" i="0" u="none" strike="noStrike" kern="1200" cap="none" spc="0" baseline="0" dirty="0">
                <a:solidFill>
                  <a:srgbClr val="374151"/>
                </a:solidFill>
                <a:uFillTx/>
                <a:latin typeface="Vendra"/>
              </a:rPr>
              <a:t> OK: The request was successful, and the server has returned the requested data.</a:t>
            </a:r>
            <a:endParaRPr lang="en-US" sz="1800" b="0" i="0" u="none" strike="noStrike" kern="1200" cap="none" spc="0" baseline="0" dirty="0">
              <a:solidFill>
                <a:srgbClr val="374151"/>
              </a:solidFill>
              <a:uFillTx/>
              <a:latin typeface="Vendra"/>
            </a:endParaRPr>
          </a:p>
          <a:p>
            <a:pPr marL="457200" marR="0" lvl="1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-" sz="1800" b="0" i="0" u="none" strike="noStrike" kern="1200" cap="none" spc="0" baseline="0" dirty="0">
              <a:solidFill>
                <a:srgbClr val="374151"/>
              </a:solidFill>
              <a:uFillTx/>
              <a:latin typeface="Vendra"/>
            </a:endParaRPr>
          </a:p>
          <a:p>
            <a:pPr marL="457200" marR="0" lvl="1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1" i="0" u="none" strike="noStrike" kern="1200" cap="none" spc="0" baseline="0" dirty="0">
                <a:solidFill>
                  <a:srgbClr val="C55A11"/>
                </a:solidFill>
                <a:uFillTx/>
                <a:latin typeface="Vendra"/>
              </a:rPr>
              <a:t>201</a:t>
            </a:r>
            <a:r>
              <a:rPr lang="-" sz="1800" b="0" i="0" u="none" strike="noStrike" kern="1200" cap="none" spc="0" baseline="0" dirty="0">
                <a:solidFill>
                  <a:srgbClr val="374151"/>
                </a:solidFill>
                <a:uFillTx/>
                <a:latin typeface="Vendra"/>
              </a:rPr>
              <a:t> Created: The request has been fulfilled, resulting in the creation of a new resource.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56C79BE1-59CE-AA68-6FC2-A3172924600D}"/>
              </a:ext>
            </a:extLst>
          </p:cNvPr>
          <p:cNvSpPr/>
          <p:nvPr/>
        </p:nvSpPr>
        <p:spPr>
          <a:xfrm>
            <a:off x="1684229" y="3652709"/>
            <a:ext cx="782587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HTTP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B9E07E-F54C-AD7A-0F88-4B57AFA9F813}"/>
              </a:ext>
            </a:extLst>
          </p:cNvPr>
          <p:cNvSpPr/>
          <p:nvPr/>
        </p:nvSpPr>
        <p:spPr>
          <a:xfrm>
            <a:off x="4128693" y="1799404"/>
            <a:ext cx="1713931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Status Codes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F3D9E025-EA37-5F34-9386-304307F6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593508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579E-C074-D3DE-C2B0-449760CC39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HTTP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8153EFF3-3749-EB25-5A6B-CBEC0A2483C3}"/>
              </a:ext>
            </a:extLst>
          </p:cNvPr>
          <p:cNvCxnSpPr/>
          <p:nvPr/>
        </p:nvCxnSpPr>
        <p:spPr>
          <a:xfrm>
            <a:off x="4118605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C430E4AC-9B60-B429-5EF7-9806055917E4}"/>
              </a:ext>
            </a:extLst>
          </p:cNvPr>
          <p:cNvSpPr txBox="1"/>
          <p:nvPr/>
        </p:nvSpPr>
        <p:spPr>
          <a:xfrm>
            <a:off x="4089209" y="2390825"/>
            <a:ext cx="6970736" cy="32624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2200" b="1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3xx - Redirection</a:t>
            </a:r>
            <a:r>
              <a:rPr lang="-" sz="22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:</a:t>
            </a:r>
            <a:endParaRPr lang="en-US" sz="2200" b="0" i="0" u="none" strike="noStrike" kern="1200" cap="none" spc="0" baseline="0" dirty="0">
              <a:solidFill>
                <a:srgbClr val="374151"/>
              </a:solidFill>
              <a:uFillTx/>
              <a:latin typeface="Söhne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-" sz="2200" b="0" i="0" u="none" strike="noStrike" kern="1200" cap="none" spc="0" baseline="0" dirty="0">
              <a:solidFill>
                <a:srgbClr val="374151"/>
              </a:solidFill>
              <a:uFillTx/>
              <a:latin typeface="Söhne"/>
            </a:endParaRPr>
          </a:p>
          <a:p>
            <a:pPr marL="742950" marR="0" lvl="1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These status codes indicate that further action needs to be taken to complete the request.</a:t>
            </a:r>
            <a:endParaRPr lang="en-US" sz="1800" b="0" i="0" u="none" strike="noStrike" kern="1200" cap="none" spc="0" baseline="0" dirty="0">
              <a:solidFill>
                <a:srgbClr val="374151"/>
              </a:solidFill>
              <a:uFillTx/>
              <a:latin typeface="Söhne"/>
            </a:endParaRPr>
          </a:p>
          <a:p>
            <a:pPr marL="742950" marR="0" lvl="1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-" sz="1800" b="0" i="0" u="none" strike="noStrike" kern="1200" cap="none" spc="0" baseline="0" dirty="0">
              <a:solidFill>
                <a:srgbClr val="374151"/>
              </a:solidFill>
              <a:uFillTx/>
              <a:latin typeface="Söhne"/>
            </a:endParaRPr>
          </a:p>
          <a:p>
            <a:pPr marL="742950" marR="0" lvl="1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Examples:</a:t>
            </a:r>
          </a:p>
          <a:p>
            <a:pPr marR="0" lvl="2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b="1" kern="0" dirty="0">
                <a:solidFill>
                  <a:srgbClr val="C55A11"/>
                </a:solidFill>
                <a:latin typeface="Söhne"/>
              </a:rPr>
              <a:t>301</a:t>
            </a:r>
            <a:r>
              <a:rPr lang="-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 Moved Permanently: The requested resource has been permanently moved to a new location.</a:t>
            </a:r>
            <a:endParaRPr lang="en-US" sz="1800" b="0" i="0" u="none" strike="noStrike" kern="1200" cap="none" spc="0" baseline="0" dirty="0">
              <a:solidFill>
                <a:srgbClr val="374151"/>
              </a:solidFill>
              <a:uFillTx/>
              <a:latin typeface="Söhne"/>
            </a:endParaRPr>
          </a:p>
          <a:p>
            <a:pPr marL="1200150" marR="0" lvl="2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-" sz="1800" b="0" i="0" u="none" strike="noStrike" kern="1200" cap="none" spc="0" baseline="0" dirty="0">
              <a:solidFill>
                <a:srgbClr val="374151"/>
              </a:solidFill>
              <a:uFillTx/>
              <a:latin typeface="Söhne"/>
            </a:endParaRPr>
          </a:p>
          <a:p>
            <a:pPr marR="0" lvl="2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b="1" kern="0" dirty="0">
                <a:solidFill>
                  <a:srgbClr val="C55A11"/>
                </a:solidFill>
                <a:latin typeface="Söhne"/>
              </a:rPr>
              <a:t>302 </a:t>
            </a:r>
            <a:r>
              <a:rPr lang="-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Found: The requested resource has been temporarily moved to a different location.</a:t>
            </a:r>
          </a:p>
        </p:txBody>
      </p: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72CAD0CE-D446-7913-AF5E-B10475F80A33}"/>
              </a:ext>
            </a:extLst>
          </p:cNvPr>
          <p:cNvCxnSpPr/>
          <p:nvPr/>
        </p:nvCxnSpPr>
        <p:spPr>
          <a:xfrm>
            <a:off x="4089209" y="5883092"/>
            <a:ext cx="6585134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9" name="Rectangle 5">
            <a:extLst>
              <a:ext uri="{FF2B5EF4-FFF2-40B4-BE49-F238E27FC236}">
                <a16:creationId xmlns:a16="http://schemas.microsoft.com/office/drawing/2014/main" id="{592A7921-9692-7FD1-AE1B-365105359109}"/>
              </a:ext>
            </a:extLst>
          </p:cNvPr>
          <p:cNvSpPr/>
          <p:nvPr/>
        </p:nvSpPr>
        <p:spPr>
          <a:xfrm>
            <a:off x="1684229" y="3652709"/>
            <a:ext cx="782587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HTTP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7804567-C423-572B-C3AA-F81EAA0E9E38}"/>
              </a:ext>
            </a:extLst>
          </p:cNvPr>
          <p:cNvSpPr/>
          <p:nvPr/>
        </p:nvSpPr>
        <p:spPr>
          <a:xfrm>
            <a:off x="4128693" y="1799404"/>
            <a:ext cx="1713931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Status Codes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F3D80FCD-410E-D1FF-72B9-A43B048969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579E-C074-D3DE-C2B0-449760CC39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HTTP</a:t>
            </a:r>
          </a:p>
        </p:txBody>
      </p: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AF4F5B1D-6033-DD65-9568-41BD82C458A7}"/>
              </a:ext>
            </a:extLst>
          </p:cNvPr>
          <p:cNvCxnSpPr/>
          <p:nvPr/>
        </p:nvCxnSpPr>
        <p:spPr>
          <a:xfrm>
            <a:off x="4128693" y="2230450"/>
            <a:ext cx="6585134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72CAD0CE-D446-7913-AF5E-B10475F80A33}"/>
              </a:ext>
            </a:extLst>
          </p:cNvPr>
          <p:cNvCxnSpPr/>
          <p:nvPr/>
        </p:nvCxnSpPr>
        <p:spPr>
          <a:xfrm>
            <a:off x="4379704" y="6698878"/>
            <a:ext cx="6585134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8" name="TextBox 11">
            <a:extLst>
              <a:ext uri="{FF2B5EF4-FFF2-40B4-BE49-F238E27FC236}">
                <a16:creationId xmlns:a16="http://schemas.microsoft.com/office/drawing/2014/main" id="{A43AD54D-72FB-49AB-8C4E-2196EF014780}"/>
              </a:ext>
            </a:extLst>
          </p:cNvPr>
          <p:cNvSpPr txBox="1"/>
          <p:nvPr/>
        </p:nvSpPr>
        <p:spPr>
          <a:xfrm>
            <a:off x="3998710" y="2418389"/>
            <a:ext cx="7776212" cy="403187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2200" b="1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4xx - Client Error</a:t>
            </a:r>
            <a:r>
              <a:rPr lang="-" sz="22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:</a:t>
            </a:r>
          </a:p>
          <a:p>
            <a:pPr marL="742950" marR="0" lvl="1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These status codes indicate that the client seems to have made an error or the request cannot be fulfilled.</a:t>
            </a:r>
            <a:endParaRPr lang="en-US" sz="1800" b="0" i="0" u="none" strike="noStrike" kern="1200" cap="none" spc="0" baseline="0" dirty="0">
              <a:solidFill>
                <a:srgbClr val="374151"/>
              </a:solidFill>
              <a:uFillTx/>
              <a:latin typeface="Söhne"/>
            </a:endParaRPr>
          </a:p>
          <a:p>
            <a:pPr marL="742950" marR="0" lvl="1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-" sz="1800" b="0" i="0" u="none" strike="noStrike" kern="1200" cap="none" spc="0" baseline="0" dirty="0">
              <a:solidFill>
                <a:srgbClr val="374151"/>
              </a:solidFill>
              <a:uFillTx/>
              <a:latin typeface="Söhne"/>
            </a:endParaRPr>
          </a:p>
          <a:p>
            <a:pPr marL="742950" marR="0" lvl="1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Examples:</a:t>
            </a:r>
          </a:p>
          <a:p>
            <a:pPr marL="914400" marR="0" lvl="2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b="1" kern="0" dirty="0">
                <a:solidFill>
                  <a:srgbClr val="C55A11"/>
                </a:solidFill>
                <a:latin typeface="Söhne"/>
              </a:rPr>
              <a:t>4</a:t>
            </a:r>
            <a:r>
              <a:rPr lang="-" b="1" dirty="0">
                <a:solidFill>
                  <a:srgbClr val="C55A11"/>
                </a:solidFill>
                <a:latin typeface="Söhne"/>
              </a:rPr>
              <a:t>00 </a:t>
            </a:r>
            <a:r>
              <a:rPr lang="-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Bad Request: The server cannot understand the request due to malformed syntax.</a:t>
            </a:r>
          </a:p>
          <a:p>
            <a:pPr marL="914400" marR="0" lvl="2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-" sz="1800" b="0" i="0" u="none" strike="noStrike" kern="1200" cap="none" spc="0" baseline="0" dirty="0">
              <a:solidFill>
                <a:srgbClr val="374151"/>
              </a:solidFill>
              <a:uFillTx/>
              <a:latin typeface="Söhne"/>
            </a:endParaRPr>
          </a:p>
          <a:p>
            <a:pPr marL="914400" marR="0" lvl="2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b="1" kern="0" dirty="0">
                <a:solidFill>
                  <a:srgbClr val="C55A11"/>
                </a:solidFill>
                <a:latin typeface="Söhne"/>
              </a:rPr>
              <a:t>401 </a:t>
            </a:r>
            <a:r>
              <a:rPr lang="-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Unauthorized: The request requires user authentication.</a:t>
            </a:r>
            <a:endParaRPr lang="en-US" sz="1800" b="0" i="0" u="none" strike="noStrike" kern="1200" cap="none" spc="0" baseline="0" dirty="0">
              <a:solidFill>
                <a:srgbClr val="374151"/>
              </a:solidFill>
              <a:uFillTx/>
              <a:latin typeface="Söhne"/>
            </a:endParaRPr>
          </a:p>
          <a:p>
            <a:pPr marL="914400" marR="0" lvl="2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914400" marR="0" lvl="2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kern="0" dirty="0">
                <a:solidFill>
                  <a:srgbClr val="C55A11"/>
                </a:solidFill>
                <a:latin typeface="Söhne"/>
              </a:rPr>
              <a:t>403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Forbidden: The server understood the request but refuses to authorize it. </a:t>
            </a:r>
          </a:p>
          <a:p>
            <a:pPr marL="914400" marR="0" lvl="2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altLang="LID4096" dirty="0">
              <a:solidFill>
                <a:srgbClr val="374151"/>
              </a:solidFill>
              <a:latin typeface="Söhne"/>
            </a:endParaRPr>
          </a:p>
          <a:p>
            <a:pPr marL="914400" marR="0" lvl="2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LID4096" altLang="LID4096" b="1" kern="0" dirty="0">
                <a:solidFill>
                  <a:srgbClr val="C55A11"/>
                </a:solidFill>
                <a:latin typeface="Söhne"/>
              </a:rPr>
              <a:t>408 </a:t>
            </a:r>
            <a:r>
              <a:rPr lang="LID4096" altLang="LID4096" dirty="0">
                <a:solidFill>
                  <a:srgbClr val="374151"/>
                </a:solidFill>
                <a:latin typeface="Söhne"/>
              </a:rPr>
              <a:t>Request Timeout: The server timed out waiting for the request. 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592A7921-9692-7FD1-AE1B-365105359109}"/>
              </a:ext>
            </a:extLst>
          </p:cNvPr>
          <p:cNvSpPr/>
          <p:nvPr/>
        </p:nvSpPr>
        <p:spPr>
          <a:xfrm>
            <a:off x="1684229" y="3652709"/>
            <a:ext cx="782587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HTTP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AF4730-4EDA-3B6B-0934-2391430EB8C9}"/>
              </a:ext>
            </a:extLst>
          </p:cNvPr>
          <p:cNvSpPr/>
          <p:nvPr/>
        </p:nvSpPr>
        <p:spPr>
          <a:xfrm>
            <a:off x="4128693" y="1799404"/>
            <a:ext cx="1713931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Status Codes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40BC73CE-74A1-20B6-070A-CBC33513DB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984565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579E-C074-D3DE-C2B0-449760CC39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HTTP</a:t>
            </a:r>
          </a:p>
        </p:txBody>
      </p: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AF4F5B1D-6033-DD65-9568-41BD82C458A7}"/>
              </a:ext>
            </a:extLst>
          </p:cNvPr>
          <p:cNvCxnSpPr/>
          <p:nvPr/>
        </p:nvCxnSpPr>
        <p:spPr>
          <a:xfrm>
            <a:off x="4128693" y="2230450"/>
            <a:ext cx="6585134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72CAD0CE-D446-7913-AF5E-B10475F80A33}"/>
              </a:ext>
            </a:extLst>
          </p:cNvPr>
          <p:cNvCxnSpPr/>
          <p:nvPr/>
        </p:nvCxnSpPr>
        <p:spPr>
          <a:xfrm>
            <a:off x="4128693" y="6770596"/>
            <a:ext cx="6585134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8" name="TextBox 11">
            <a:extLst>
              <a:ext uri="{FF2B5EF4-FFF2-40B4-BE49-F238E27FC236}">
                <a16:creationId xmlns:a16="http://schemas.microsoft.com/office/drawing/2014/main" id="{A43AD54D-72FB-49AB-8C4E-2196EF014780}"/>
              </a:ext>
            </a:extLst>
          </p:cNvPr>
          <p:cNvSpPr txBox="1"/>
          <p:nvPr/>
        </p:nvSpPr>
        <p:spPr>
          <a:xfrm>
            <a:off x="4153223" y="2522661"/>
            <a:ext cx="7407611" cy="375487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5</a:t>
            </a:r>
            <a:r>
              <a:rPr lang="-" sz="2200" b="1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xx - </a:t>
            </a:r>
            <a:r>
              <a:rPr lang="en-US" sz="2200" b="1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Server</a:t>
            </a:r>
            <a:r>
              <a:rPr lang="-" sz="2200" b="1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 Error</a:t>
            </a:r>
            <a:r>
              <a:rPr lang="-" sz="22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:</a:t>
            </a:r>
          </a:p>
          <a:p>
            <a:pPr marL="742950" marR="0" lvl="1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These status codes indicate that the </a:t>
            </a: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server</a:t>
            </a:r>
            <a:r>
              <a:rPr lang="-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 seems to have made an error or the </a:t>
            </a: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request</a:t>
            </a:r>
            <a:r>
              <a:rPr lang="-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 cannot be fulfilled.</a:t>
            </a:r>
            <a:endParaRPr lang="en-US" sz="1800" b="0" i="0" u="none" strike="noStrike" kern="1200" cap="none" spc="0" baseline="0" dirty="0">
              <a:solidFill>
                <a:srgbClr val="374151"/>
              </a:solidFill>
              <a:uFillTx/>
              <a:latin typeface="Söhne"/>
            </a:endParaRPr>
          </a:p>
          <a:p>
            <a:pPr marL="742950" marR="0" lvl="1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-" sz="1800" b="0" i="0" u="none" strike="noStrike" kern="1200" cap="none" spc="0" baseline="0" dirty="0">
              <a:solidFill>
                <a:srgbClr val="374151"/>
              </a:solidFill>
              <a:uFillTx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-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Examples:</a:t>
            </a:r>
            <a:endParaRPr lang="en-US" sz="1800" b="0" i="0" u="none" strike="noStrike" kern="1200" cap="none" spc="0" baseline="0" dirty="0">
              <a:solidFill>
                <a:srgbClr val="374151"/>
              </a:solidFill>
              <a:uFillTx/>
              <a:latin typeface="Söhne"/>
            </a:endParaRPr>
          </a:p>
          <a:p>
            <a:pPr lvl="4"/>
            <a:r>
              <a:rPr lang="en-US" b="1" kern="0" dirty="0">
                <a:solidFill>
                  <a:srgbClr val="C55A11"/>
                </a:solidFill>
                <a:latin typeface="Söhne"/>
              </a:rPr>
              <a:t>500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—Internal Server Error</a:t>
            </a:r>
          </a:p>
          <a:p>
            <a:pPr lvl="4"/>
            <a:r>
              <a:rPr lang="en-US" b="1" kern="0" dirty="0">
                <a:solidFill>
                  <a:srgbClr val="C55A11"/>
                </a:solidFill>
                <a:latin typeface="Söhne"/>
              </a:rPr>
              <a:t>501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– Not Implemented</a:t>
            </a:r>
          </a:p>
          <a:p>
            <a:pPr lvl="4"/>
            <a:r>
              <a:rPr lang="en-US" b="1" kern="0" dirty="0">
                <a:solidFill>
                  <a:srgbClr val="C55A11"/>
                </a:solidFill>
                <a:latin typeface="Söhne"/>
              </a:rPr>
              <a:t>502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– Bad Gateway</a:t>
            </a:r>
          </a:p>
          <a:p>
            <a:pPr lvl="4"/>
            <a:r>
              <a:rPr lang="en-US" b="1" kern="0" dirty="0">
                <a:solidFill>
                  <a:srgbClr val="C55A11"/>
                </a:solidFill>
                <a:latin typeface="Söhne"/>
              </a:rPr>
              <a:t>503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– Service Unavailable</a:t>
            </a:r>
          </a:p>
          <a:p>
            <a:pPr lvl="4"/>
            <a:r>
              <a:rPr lang="en-US" b="1" kern="0" dirty="0">
                <a:solidFill>
                  <a:srgbClr val="C55A11"/>
                </a:solidFill>
                <a:latin typeface="Söhne"/>
              </a:rPr>
              <a:t>504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– Gateway Timeout</a:t>
            </a:r>
          </a:p>
          <a:p>
            <a:pPr lvl="4"/>
            <a:r>
              <a:rPr lang="en-US" b="1" kern="0" dirty="0">
                <a:solidFill>
                  <a:srgbClr val="C55A11"/>
                </a:solidFill>
                <a:latin typeface="Söhne"/>
              </a:rPr>
              <a:t>509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–Bandwidth Limit Exceeded</a:t>
            </a:r>
          </a:p>
          <a:p>
            <a:pPr lvl="4"/>
            <a:r>
              <a:rPr lang="en-US" b="1" kern="0" dirty="0">
                <a:solidFill>
                  <a:srgbClr val="C55A11"/>
                </a:solidFill>
                <a:latin typeface="Söhne"/>
              </a:rPr>
              <a:t>511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– Network Authentication Required</a:t>
            </a:r>
          </a:p>
          <a:p>
            <a:pPr marL="742950" marR="0" lvl="1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-" sz="1800" b="0" i="0" u="none" strike="noStrike" kern="1200" cap="none" spc="0" baseline="0" dirty="0">
              <a:solidFill>
                <a:srgbClr val="374151"/>
              </a:solidFill>
              <a:uFillTx/>
              <a:latin typeface="Söhne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592A7921-9692-7FD1-AE1B-365105359109}"/>
              </a:ext>
            </a:extLst>
          </p:cNvPr>
          <p:cNvSpPr/>
          <p:nvPr/>
        </p:nvSpPr>
        <p:spPr>
          <a:xfrm>
            <a:off x="1684229" y="3652709"/>
            <a:ext cx="782587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HTTP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AF4730-4EDA-3B6B-0934-2391430EB8C9}"/>
              </a:ext>
            </a:extLst>
          </p:cNvPr>
          <p:cNvSpPr/>
          <p:nvPr/>
        </p:nvSpPr>
        <p:spPr>
          <a:xfrm>
            <a:off x="4128693" y="1799404"/>
            <a:ext cx="1713931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Status Codes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D5F8CAE2-5F7F-AF7E-052D-6261EFCE65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146518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05F2-80EE-94B1-000A-3C15889197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HTTP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38A1519F-4AD0-9DC1-993D-7B6524589F4D}"/>
              </a:ext>
            </a:extLst>
          </p:cNvPr>
          <p:cNvCxnSpPr/>
          <p:nvPr/>
        </p:nvCxnSpPr>
        <p:spPr>
          <a:xfrm>
            <a:off x="4128693" y="2230450"/>
            <a:ext cx="663906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0D4A4B1-65A7-3F12-72DA-A5196E977E74}"/>
              </a:ext>
            </a:extLst>
          </p:cNvPr>
          <p:cNvCxnSpPr/>
          <p:nvPr/>
        </p:nvCxnSpPr>
        <p:spPr>
          <a:xfrm>
            <a:off x="4182634" y="6388154"/>
            <a:ext cx="6585124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5">
            <a:extLst>
              <a:ext uri="{FF2B5EF4-FFF2-40B4-BE49-F238E27FC236}">
                <a16:creationId xmlns:a16="http://schemas.microsoft.com/office/drawing/2014/main" id="{4648B394-97B1-AD2B-800E-964D4BCFF43C}"/>
              </a:ext>
            </a:extLst>
          </p:cNvPr>
          <p:cNvSpPr/>
          <p:nvPr/>
        </p:nvSpPr>
        <p:spPr>
          <a:xfrm>
            <a:off x="4128693" y="1799404"/>
            <a:ext cx="1883846" cy="36933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Verdana" pitchFamily="34"/>
              </a:rPr>
              <a:t>HTTP Request 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A7F557A9-B617-1A95-A34F-98E9A0A5AEE0}"/>
              </a:ext>
            </a:extLst>
          </p:cNvPr>
          <p:cNvSpPr txBox="1"/>
          <p:nvPr/>
        </p:nvSpPr>
        <p:spPr>
          <a:xfrm>
            <a:off x="4613534" y="2505667"/>
            <a:ext cx="6677049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An HTTP client sends an </a:t>
            </a:r>
            <a:r>
              <a:rPr lang="en-US" sz="1800" b="1" i="0" u="none" strike="noStrike" kern="1200" cap="none" spc="0" baseline="0" dirty="0">
                <a:solidFill>
                  <a:srgbClr val="C55A11"/>
                </a:solidFill>
                <a:uFillTx/>
                <a:latin typeface="Verdana" pitchFamily="34"/>
              </a:rPr>
              <a:t>HTTP Request 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to a server in the form of a request message which includes following format</a:t>
            </a:r>
            <a:endParaRPr lang="-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1F781A61-D0C3-554C-F538-00F0D380B181}"/>
              </a:ext>
            </a:extLst>
          </p:cNvPr>
          <p:cNvSpPr txBox="1"/>
          <p:nvPr/>
        </p:nvSpPr>
        <p:spPr>
          <a:xfrm>
            <a:off x="4782212" y="3534190"/>
            <a:ext cx="6339695" cy="25853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A Request-line.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Verdana" pitchFamily="34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Zero or more header 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Verdana" pitchFamily="34"/>
              </a:rPr>
              <a:t>General|Request|Entity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) fields followed by CRLF.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Verdana" pitchFamily="34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An empty line (i.e., a line with nothing preceding the CRLF) indicating the end of the header fields.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Verdana" pitchFamily="34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Optionally a message-body.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AFF6FF0-D060-CD12-F5F8-636F0CC943C3}"/>
              </a:ext>
            </a:extLst>
          </p:cNvPr>
          <p:cNvSpPr/>
          <p:nvPr/>
        </p:nvSpPr>
        <p:spPr>
          <a:xfrm>
            <a:off x="1684229" y="3652709"/>
            <a:ext cx="782587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HTTP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CF1DA897-55B7-DB89-6914-E8F4232B4F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B8FF-5015-46F3-0D79-AB7DA2B6F1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HTTP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8A4881-DE62-C02E-78EF-0A9AD46492D2}"/>
              </a:ext>
            </a:extLst>
          </p:cNvPr>
          <p:cNvCxnSpPr/>
          <p:nvPr/>
        </p:nvCxnSpPr>
        <p:spPr>
          <a:xfrm>
            <a:off x="4107985" y="2230450"/>
            <a:ext cx="6758010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8834F4D-00E6-AF1E-D8E4-9B60523A7F2C}"/>
              </a:ext>
            </a:extLst>
          </p:cNvPr>
          <p:cNvCxnSpPr/>
          <p:nvPr/>
        </p:nvCxnSpPr>
        <p:spPr>
          <a:xfrm>
            <a:off x="4107985" y="6319700"/>
            <a:ext cx="6758010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5">
            <a:extLst>
              <a:ext uri="{FF2B5EF4-FFF2-40B4-BE49-F238E27FC236}">
                <a16:creationId xmlns:a16="http://schemas.microsoft.com/office/drawing/2014/main" id="{8F549472-62C0-E470-94FB-892080B22DC7}"/>
              </a:ext>
            </a:extLst>
          </p:cNvPr>
          <p:cNvSpPr/>
          <p:nvPr/>
        </p:nvSpPr>
        <p:spPr>
          <a:xfrm>
            <a:off x="4107985" y="1811854"/>
            <a:ext cx="1883846" cy="36933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Verdana" pitchFamily="34"/>
              </a:rPr>
              <a:t>HTTP Request 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2E85F13-3699-1EED-3DD2-BAEB24CE8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985" y="2460791"/>
            <a:ext cx="6758010" cy="350876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092F0689-A6E8-9100-E17D-F532E45DB650}"/>
              </a:ext>
            </a:extLst>
          </p:cNvPr>
          <p:cNvSpPr/>
          <p:nvPr/>
        </p:nvSpPr>
        <p:spPr>
          <a:xfrm>
            <a:off x="1684229" y="3652709"/>
            <a:ext cx="782587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HTTP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11324EBC-951E-A887-F172-53A508D68D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72D5-CAF6-8B4E-7F28-A9B4397AC0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HTTP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4307130-C837-329F-E080-31AB0404CE29}"/>
              </a:ext>
            </a:extLst>
          </p:cNvPr>
          <p:cNvCxnSpPr/>
          <p:nvPr/>
        </p:nvCxnSpPr>
        <p:spPr>
          <a:xfrm>
            <a:off x="4086624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97B6C559-63E1-5683-11A2-596D1CD139FE}"/>
              </a:ext>
            </a:extLst>
          </p:cNvPr>
          <p:cNvCxnSpPr/>
          <p:nvPr/>
        </p:nvCxnSpPr>
        <p:spPr>
          <a:xfrm>
            <a:off x="4160813" y="6485341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5">
            <a:extLst>
              <a:ext uri="{FF2B5EF4-FFF2-40B4-BE49-F238E27FC236}">
                <a16:creationId xmlns:a16="http://schemas.microsoft.com/office/drawing/2014/main" id="{97A04AA8-D6CF-8283-017B-88893E357BAB}"/>
              </a:ext>
            </a:extLst>
          </p:cNvPr>
          <p:cNvSpPr/>
          <p:nvPr/>
        </p:nvSpPr>
        <p:spPr>
          <a:xfrm>
            <a:off x="4152836" y="1742646"/>
            <a:ext cx="1970413" cy="36933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Verdana" pitchFamily="34"/>
              </a:rPr>
              <a:t>HTTP Response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9A8E689-CE50-0A0F-6FB7-8DC18B1589B3}"/>
              </a:ext>
            </a:extLst>
          </p:cNvPr>
          <p:cNvSpPr txBox="1"/>
          <p:nvPr/>
        </p:nvSpPr>
        <p:spPr>
          <a:xfrm>
            <a:off x="4152836" y="2573018"/>
            <a:ext cx="6601081" cy="36933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After receiving and interpreting a request message, a server responds with an HTTP response message: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Verdana" pitchFamily="34"/>
            </a:endParaRP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A Status-line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Verdana" pitchFamily="34"/>
            </a:endParaRP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Zero or more header (General|Response|Entity) fields followed by CRLF.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Verdana" pitchFamily="34"/>
            </a:endParaRP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An empty line (i.e., a line with nothing preceding the CRLF) indicating the end of the header fields.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Verdana" pitchFamily="34"/>
            </a:endParaRP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Optionally a message-body.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F1B9D4C-3A33-0858-79DA-84E982CF6940}"/>
              </a:ext>
            </a:extLst>
          </p:cNvPr>
          <p:cNvSpPr/>
          <p:nvPr/>
        </p:nvSpPr>
        <p:spPr>
          <a:xfrm>
            <a:off x="1684229" y="3652709"/>
            <a:ext cx="782587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HTTP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36B5C53E-E162-609B-21BC-AC890F7817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A109-D8E5-5F39-ADAF-B30BA852A4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HTTP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0698C6CE-43C4-F1CE-F502-87514D2AF990}"/>
              </a:ext>
            </a:extLst>
          </p:cNvPr>
          <p:cNvCxnSpPr/>
          <p:nvPr/>
        </p:nvCxnSpPr>
        <p:spPr>
          <a:xfrm>
            <a:off x="4094396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9F538075-90FD-898D-E2B4-98B8B73B8529}"/>
              </a:ext>
            </a:extLst>
          </p:cNvPr>
          <p:cNvCxnSpPr/>
          <p:nvPr/>
        </p:nvCxnSpPr>
        <p:spPr>
          <a:xfrm>
            <a:off x="4203255" y="6655671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5">
            <a:extLst>
              <a:ext uri="{FF2B5EF4-FFF2-40B4-BE49-F238E27FC236}">
                <a16:creationId xmlns:a16="http://schemas.microsoft.com/office/drawing/2014/main" id="{9532BB5D-E16C-E82E-1A76-DEB4286235C2}"/>
              </a:ext>
            </a:extLst>
          </p:cNvPr>
          <p:cNvSpPr/>
          <p:nvPr/>
        </p:nvSpPr>
        <p:spPr>
          <a:xfrm>
            <a:off x="4094396" y="1739893"/>
            <a:ext cx="4275533" cy="36933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Verdana" pitchFamily="34"/>
              </a:rPr>
              <a:t>Hypertext Transfer Protocol (HTTP)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7518550-5F5C-A029-6DF7-022EC0D8C14B}"/>
              </a:ext>
            </a:extLst>
          </p:cNvPr>
          <p:cNvSpPr txBox="1"/>
          <p:nvPr/>
        </p:nvSpPr>
        <p:spPr>
          <a:xfrm>
            <a:off x="4094395" y="2336709"/>
            <a:ext cx="6601081" cy="42473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HTTP is an application-layer protocol used for transmitting hypermedia documents, such as </a:t>
            </a:r>
            <a:r>
              <a:rPr lang="en-US" sz="1800" b="1" i="0" u="none" strike="noStrike" kern="1200" cap="none" spc="0" baseline="0" dirty="0">
                <a:solidFill>
                  <a:srgbClr val="C55A11"/>
                </a:solidFill>
                <a:uFillTx/>
                <a:latin typeface="Söhne"/>
              </a:rPr>
              <a:t>HTML</a:t>
            </a: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374151"/>
              </a:solidFill>
              <a:uFillTx/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HTTP is used for </a:t>
            </a:r>
            <a:r>
              <a:rPr lang="en-US" sz="1800" b="1" i="0" u="none" strike="noStrike" kern="1200" cap="none" spc="0" baseline="0" dirty="0">
                <a:solidFill>
                  <a:srgbClr val="C55A11"/>
                </a:solidFill>
                <a:uFillTx/>
                <a:latin typeface="Söhne"/>
              </a:rPr>
              <a:t>transferring hypertext </a:t>
            </a: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(text with links) over the Internet.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374151"/>
              </a:solidFill>
              <a:uFillTx/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HTTP follows a </a:t>
            </a:r>
            <a:r>
              <a:rPr lang="en-US" sz="1800" b="1" i="0" u="none" strike="noStrike" kern="1200" cap="none" spc="0" baseline="0" dirty="0">
                <a:solidFill>
                  <a:srgbClr val="C55A11"/>
                </a:solidFill>
                <a:uFillTx/>
                <a:latin typeface="Söhne"/>
              </a:rPr>
              <a:t>client-server model</a:t>
            </a: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, where the client (web browser) requests resources, and the server provides those resources.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374151"/>
              </a:solidFill>
              <a:uFillTx/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HTTP is a </a:t>
            </a:r>
            <a:r>
              <a:rPr lang="en-US" sz="1800" b="1" i="0" u="none" strike="noStrike" kern="1200" cap="none" spc="0" baseline="0" dirty="0">
                <a:solidFill>
                  <a:srgbClr val="C55A11"/>
                </a:solidFill>
                <a:uFillTx/>
                <a:latin typeface="Söhne"/>
              </a:rPr>
              <a:t>stateless</a:t>
            </a: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 protocol , each </a:t>
            </a:r>
            <a:r>
              <a:rPr lang="en-US" sz="1800" b="1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request-response</a:t>
            </a: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 pair is self-contained.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374151"/>
              </a:solidFill>
              <a:uFillTx/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An HTTP transaction involves a request sent by the client to the server, followed by a response sent by the server to the client. </a:t>
            </a:r>
            <a:endParaRPr lang="en-US" sz="1800" b="0" i="0" u="none" strike="noStrike" kern="1200" cap="none" spc="0" baseline="0" dirty="0">
              <a:solidFill>
                <a:srgbClr val="C55A11"/>
              </a:solidFill>
              <a:uFillTx/>
              <a:latin typeface="freight-sans-pro"/>
            </a:endParaRP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23856455-589E-3A92-F86A-CBB69787B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40" y="3371758"/>
            <a:ext cx="2940628" cy="348624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5BD0789C-D56E-4236-520F-CA3382FA6E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507597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4C72-36D8-ED53-E270-AD958F77AA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HTTP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BA8BEC3F-F588-2311-1F25-0672B8EDDD98}"/>
              </a:ext>
            </a:extLst>
          </p:cNvPr>
          <p:cNvCxnSpPr/>
          <p:nvPr/>
        </p:nvCxnSpPr>
        <p:spPr>
          <a:xfrm>
            <a:off x="4129465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9EBFC6C0-DF2B-3AA4-3EFF-181F74DB79CF}"/>
              </a:ext>
            </a:extLst>
          </p:cNvPr>
          <p:cNvCxnSpPr/>
          <p:nvPr/>
        </p:nvCxnSpPr>
        <p:spPr>
          <a:xfrm>
            <a:off x="4129465" y="6613693"/>
            <a:ext cx="6585134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5">
            <a:extLst>
              <a:ext uri="{FF2B5EF4-FFF2-40B4-BE49-F238E27FC236}">
                <a16:creationId xmlns:a16="http://schemas.microsoft.com/office/drawing/2014/main" id="{3DCA3EBB-4C70-CAB0-148B-DCDD02307994}"/>
              </a:ext>
            </a:extLst>
          </p:cNvPr>
          <p:cNvSpPr/>
          <p:nvPr/>
        </p:nvSpPr>
        <p:spPr>
          <a:xfrm>
            <a:off x="4129465" y="1760700"/>
            <a:ext cx="1970413" cy="36933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Verdana" pitchFamily="34"/>
              </a:rPr>
              <a:t>HTTP Response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8612F87B-1817-AC91-477B-F83437399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547" y="2581664"/>
            <a:ext cx="5893077" cy="401231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AEE3276-F630-DE1E-0580-69C3BB8AC18C}"/>
              </a:ext>
            </a:extLst>
          </p:cNvPr>
          <p:cNvSpPr/>
          <p:nvPr/>
        </p:nvSpPr>
        <p:spPr>
          <a:xfrm>
            <a:off x="1684229" y="3652709"/>
            <a:ext cx="782587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HTTP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F3209E95-6A22-9373-C493-83055CB70E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4C72-36D8-ED53-E270-AD958F77AA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HTTP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BA8BEC3F-F588-2311-1F25-0672B8EDDD98}"/>
              </a:ext>
            </a:extLst>
          </p:cNvPr>
          <p:cNvCxnSpPr/>
          <p:nvPr/>
        </p:nvCxnSpPr>
        <p:spPr>
          <a:xfrm>
            <a:off x="4129465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9EBFC6C0-DF2B-3AA4-3EFF-181F74DB79CF}"/>
              </a:ext>
            </a:extLst>
          </p:cNvPr>
          <p:cNvCxnSpPr/>
          <p:nvPr/>
        </p:nvCxnSpPr>
        <p:spPr>
          <a:xfrm>
            <a:off x="4129465" y="6613693"/>
            <a:ext cx="6585134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5">
            <a:extLst>
              <a:ext uri="{FF2B5EF4-FFF2-40B4-BE49-F238E27FC236}">
                <a16:creationId xmlns:a16="http://schemas.microsoft.com/office/drawing/2014/main" id="{3DCA3EBB-4C70-CAB0-148B-DCDD02307994}"/>
              </a:ext>
            </a:extLst>
          </p:cNvPr>
          <p:cNvSpPr/>
          <p:nvPr/>
        </p:nvSpPr>
        <p:spPr>
          <a:xfrm>
            <a:off x="4129465" y="1760700"/>
            <a:ext cx="1693092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HTTP Header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AEE3276-F630-DE1E-0580-69C3BB8AC18C}"/>
              </a:ext>
            </a:extLst>
          </p:cNvPr>
          <p:cNvSpPr/>
          <p:nvPr/>
        </p:nvSpPr>
        <p:spPr>
          <a:xfrm>
            <a:off x="1684229" y="3652709"/>
            <a:ext cx="782587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HTTP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496D7C-4111-9806-01E7-01F001E80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449" y="2991846"/>
            <a:ext cx="3069276" cy="21351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D5BAC6-66BC-0BEA-FDFB-BABACBAE4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353" y="3249995"/>
            <a:ext cx="3637150" cy="1871135"/>
          </a:xfrm>
          <a:prstGeom prst="rect">
            <a:avLst/>
          </a:prstGeom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9A6D9B72-EEA3-02F4-53A6-9FD7F28277C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275160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1A55-CBB9-2591-3A31-0C4BEF4022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HTTP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4E6174F2-3B44-8C71-32E3-8AFC42A79F81}"/>
              </a:ext>
            </a:extLst>
          </p:cNvPr>
          <p:cNvCxnSpPr/>
          <p:nvPr/>
        </p:nvCxnSpPr>
        <p:spPr>
          <a:xfrm>
            <a:off x="4125224" y="2293203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1A94498E-D307-E20F-F15D-DFE29F847F4D}"/>
              </a:ext>
            </a:extLst>
          </p:cNvPr>
          <p:cNvCxnSpPr/>
          <p:nvPr/>
        </p:nvCxnSpPr>
        <p:spPr>
          <a:xfrm>
            <a:off x="4358307" y="6289275"/>
            <a:ext cx="6585124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5">
            <a:extLst>
              <a:ext uri="{FF2B5EF4-FFF2-40B4-BE49-F238E27FC236}">
                <a16:creationId xmlns:a16="http://schemas.microsoft.com/office/drawing/2014/main" id="{7192C64E-16D3-DF81-F2AD-8F3C97B7B70F}"/>
              </a:ext>
            </a:extLst>
          </p:cNvPr>
          <p:cNvSpPr/>
          <p:nvPr/>
        </p:nvSpPr>
        <p:spPr>
          <a:xfrm>
            <a:off x="4205907" y="1861115"/>
            <a:ext cx="800218" cy="36933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JSON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9FAA76CE-AFE8-6325-34B2-67F2724CCE50}"/>
              </a:ext>
            </a:extLst>
          </p:cNvPr>
          <p:cNvSpPr txBox="1"/>
          <p:nvPr/>
        </p:nvSpPr>
        <p:spPr>
          <a:xfrm>
            <a:off x="5561382" y="3248684"/>
            <a:ext cx="4677448" cy="2031321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C00000"/>
                </a:solidFill>
                <a:uFillTx/>
                <a:latin typeface="Arial"/>
                <a:ea typeface="Arial"/>
                <a:cs typeface="Arial"/>
              </a:rPr>
              <a:t>{</a:t>
            </a:r>
            <a:endParaRPr lang="en-US" sz="1800" b="0" i="0" u="none" strike="noStrike" kern="1200" cap="none" spc="0" baseline="0" dirty="0">
              <a:solidFill>
                <a:srgbClr val="C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C55A11"/>
                </a:solidFill>
                <a:uFillTx/>
                <a:latin typeface="Arial"/>
                <a:ea typeface="Arial"/>
                <a:cs typeface="Arial"/>
              </a:rPr>
              <a:t>  “people”: [</a:t>
            </a:r>
            <a:endParaRPr lang="en-US" sz="1800" b="0" i="0" u="none" strike="noStrike" kern="1200" cap="none" spc="0" baseline="0" dirty="0">
              <a:solidFill>
                <a:srgbClr val="C55A11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D566E"/>
                </a:solidFill>
                <a:uFillTx/>
                <a:latin typeface="Arial"/>
                <a:ea typeface="Arial"/>
                <a:cs typeface="Arial"/>
              </a:rPr>
              <a:t>                    </a:t>
            </a:r>
            <a:r>
              <a:rPr lang="en-US" sz="1800" b="0" i="0" u="none" strike="noStrike" kern="1200" cap="none" spc="0" baseline="0" dirty="0">
                <a:solidFill>
                  <a:srgbClr val="548235"/>
                </a:solidFill>
                <a:uFillTx/>
                <a:latin typeface="Arial"/>
                <a:ea typeface="Arial"/>
                <a:cs typeface="Arial"/>
              </a:rPr>
              <a:t>{ “name": “David“,  “age": “20“},</a:t>
            </a:r>
            <a:endParaRPr lang="en-US" sz="1800" b="0" i="0" u="none" strike="noStrike" kern="1200" cap="none" spc="0" baseline="0" dirty="0">
              <a:solidFill>
                <a:srgbClr val="548235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D566E"/>
                </a:solidFill>
                <a:uFillTx/>
                <a:latin typeface="Arial"/>
                <a:ea typeface="Arial"/>
                <a:cs typeface="Arial"/>
              </a:rPr>
              <a:t>                    </a:t>
            </a:r>
            <a:r>
              <a:rPr lang="en-US" sz="1800" b="0" i="0" u="none" strike="noStrike" kern="1200" cap="none" spc="0" baseline="0" dirty="0">
                <a:solidFill>
                  <a:srgbClr val="548235"/>
                </a:solidFill>
                <a:uFillTx/>
                <a:latin typeface="Arial"/>
                <a:cs typeface="Arial"/>
              </a:rPr>
              <a:t>{ “name": “Dana“,  “age": “25“},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548235"/>
                </a:solidFill>
                <a:uFillTx/>
                <a:latin typeface="Arial"/>
                <a:cs typeface="Arial"/>
              </a:rPr>
              <a:t>                    { “name": “Eve“,  age": “30“},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D566E"/>
                </a:solidFill>
                <a:uFillTx/>
                <a:latin typeface="Arial"/>
                <a:ea typeface="Arial"/>
                <a:cs typeface="Arial"/>
              </a:rPr>
              <a:t>    	  </a:t>
            </a:r>
            <a:r>
              <a:rPr lang="en-US" sz="1800" b="0" i="0" u="none" strike="noStrike" kern="1200" cap="none" spc="0" baseline="0" dirty="0">
                <a:solidFill>
                  <a:srgbClr val="C55A11"/>
                </a:solidFill>
                <a:uFillTx/>
                <a:latin typeface="Arial"/>
                <a:ea typeface="Arial"/>
                <a:cs typeface="Arial"/>
              </a:rPr>
              <a:t>]</a:t>
            </a:r>
            <a:endParaRPr lang="en-US" sz="1800" b="0" i="0" u="none" strike="noStrike" kern="1200" cap="none" spc="0" baseline="0" dirty="0">
              <a:solidFill>
                <a:srgbClr val="C55A11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C00000"/>
                </a:solidFill>
                <a:uFillTx/>
                <a:latin typeface="Arial"/>
                <a:ea typeface="Arial"/>
                <a:cs typeface="Arial"/>
              </a:rPr>
              <a:t>}</a:t>
            </a:r>
            <a:endParaRPr lang="en-US" sz="1800" b="0" i="0" u="none" strike="noStrike" kern="1200" cap="none" spc="0" baseline="0" dirty="0">
              <a:solidFill>
                <a:srgbClr val="C00000"/>
              </a:solidFill>
              <a:uFillTx/>
              <a:latin typeface="Calibri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3146C2-EE89-72CF-CEE1-9964765070FF}"/>
              </a:ext>
            </a:extLst>
          </p:cNvPr>
          <p:cNvSpPr/>
          <p:nvPr/>
        </p:nvSpPr>
        <p:spPr>
          <a:xfrm>
            <a:off x="1684229" y="3652709"/>
            <a:ext cx="782587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HTTP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98A8A30-B478-5180-6F6F-227C345653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1A55-CBB9-2591-3A31-0C4BEF4022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HTTP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4E6174F2-3B44-8C71-32E3-8AFC42A79F81}"/>
              </a:ext>
            </a:extLst>
          </p:cNvPr>
          <p:cNvCxnSpPr/>
          <p:nvPr/>
        </p:nvCxnSpPr>
        <p:spPr>
          <a:xfrm>
            <a:off x="4125224" y="2293203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1A94498E-D307-E20F-F15D-DFE29F847F4D}"/>
              </a:ext>
            </a:extLst>
          </p:cNvPr>
          <p:cNvCxnSpPr/>
          <p:nvPr/>
        </p:nvCxnSpPr>
        <p:spPr>
          <a:xfrm>
            <a:off x="4358307" y="6289275"/>
            <a:ext cx="6585124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5">
            <a:extLst>
              <a:ext uri="{FF2B5EF4-FFF2-40B4-BE49-F238E27FC236}">
                <a16:creationId xmlns:a16="http://schemas.microsoft.com/office/drawing/2014/main" id="{7192C64E-16D3-DF81-F2AD-8F3C97B7B70F}"/>
              </a:ext>
            </a:extLst>
          </p:cNvPr>
          <p:cNvSpPr/>
          <p:nvPr/>
        </p:nvSpPr>
        <p:spPr>
          <a:xfrm>
            <a:off x="4205907" y="1861115"/>
            <a:ext cx="939681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HTTPS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3146C2-EE89-72CF-CEE1-9964765070FF}"/>
              </a:ext>
            </a:extLst>
          </p:cNvPr>
          <p:cNvSpPr/>
          <p:nvPr/>
        </p:nvSpPr>
        <p:spPr>
          <a:xfrm>
            <a:off x="1684229" y="3652709"/>
            <a:ext cx="782587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HTTP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8DA8EB-2A12-3AAC-4657-DD0C0A66ED64}"/>
              </a:ext>
            </a:extLst>
          </p:cNvPr>
          <p:cNvSpPr txBox="1"/>
          <p:nvPr/>
        </p:nvSpPr>
        <p:spPr>
          <a:xfrm>
            <a:off x="3935731" y="2444580"/>
            <a:ext cx="755702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dirty="0">
                <a:solidFill>
                  <a:srgbClr val="000000"/>
                </a:solidFill>
                <a:latin typeface="Verdana" pitchFamily="34"/>
              </a:rPr>
              <a:t>Definition: HTTPS stands for Hypertext Transfer Protocol Secure.</a:t>
            </a:r>
            <a:endParaRPr lang="en-US" altLang="LID4096" dirty="0">
              <a:solidFill>
                <a:srgbClr val="000000"/>
              </a:solidFill>
              <a:latin typeface="Verdana" pitchFamily="34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LID4096" altLang="LID4096" dirty="0">
              <a:solidFill>
                <a:srgbClr val="000000"/>
              </a:solidFill>
              <a:latin typeface="Verdana" pitchFamily="34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dirty="0">
                <a:solidFill>
                  <a:srgbClr val="000000"/>
                </a:solidFill>
                <a:latin typeface="Verdana" pitchFamily="34"/>
              </a:rPr>
              <a:t>Purpose: It is the secure version of HTTP, used to transfer data securely over the internet.</a:t>
            </a:r>
            <a:endParaRPr lang="en-US" altLang="LID4096" dirty="0">
              <a:solidFill>
                <a:srgbClr val="000000"/>
              </a:solidFill>
              <a:latin typeface="Verdana" pitchFamily="34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LID4096" altLang="LID4096" dirty="0">
              <a:solidFill>
                <a:srgbClr val="000000"/>
              </a:solidFill>
              <a:latin typeface="Verdana" pitchFamily="34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dirty="0">
                <a:solidFill>
                  <a:srgbClr val="000000"/>
                </a:solidFill>
                <a:latin typeface="Verdana" pitchFamily="34"/>
              </a:rPr>
              <a:t>Encryption: Uses SSL/TLS to encrypt the data between the client's browser and the web server, protecting it from eavesdropping, tampering, and message forgery.</a:t>
            </a:r>
            <a:endParaRPr lang="en-US" altLang="LID4096" dirty="0">
              <a:solidFill>
                <a:srgbClr val="000000"/>
              </a:solidFill>
              <a:latin typeface="Verdana" pitchFamily="34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LID4096" altLang="LID4096" dirty="0">
              <a:solidFill>
                <a:srgbClr val="000000"/>
              </a:solidFill>
              <a:latin typeface="Verdana" pitchFamily="34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dirty="0">
                <a:solidFill>
                  <a:srgbClr val="000000"/>
                </a:solidFill>
                <a:latin typeface="Verdana" pitchFamily="34"/>
              </a:rPr>
              <a:t>Visual Indicator: HTTPS is typically indicated by a padlock icon in the browser's address bar and a URL that starts with "https://".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521526-CCED-E46E-B11F-428EF55C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978" y="4516120"/>
            <a:ext cx="2258964" cy="1112976"/>
          </a:xfrm>
          <a:prstGeom prst="rect">
            <a:avLst/>
          </a:prstGeom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8226D2F4-C4AD-EBCE-B85A-0A382776CF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708526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1A55-CBB9-2591-3A31-0C4BEF4022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HTTP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4E6174F2-3B44-8C71-32E3-8AFC42A79F81}"/>
              </a:ext>
            </a:extLst>
          </p:cNvPr>
          <p:cNvCxnSpPr/>
          <p:nvPr/>
        </p:nvCxnSpPr>
        <p:spPr>
          <a:xfrm>
            <a:off x="4125224" y="2293203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1A94498E-D307-E20F-F15D-DFE29F847F4D}"/>
              </a:ext>
            </a:extLst>
          </p:cNvPr>
          <p:cNvCxnSpPr/>
          <p:nvPr/>
        </p:nvCxnSpPr>
        <p:spPr>
          <a:xfrm>
            <a:off x="4358307" y="6289275"/>
            <a:ext cx="6585124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5">
            <a:extLst>
              <a:ext uri="{FF2B5EF4-FFF2-40B4-BE49-F238E27FC236}">
                <a16:creationId xmlns:a16="http://schemas.microsoft.com/office/drawing/2014/main" id="{7192C64E-16D3-DF81-F2AD-8F3C97B7B70F}"/>
              </a:ext>
            </a:extLst>
          </p:cNvPr>
          <p:cNvSpPr/>
          <p:nvPr/>
        </p:nvSpPr>
        <p:spPr>
          <a:xfrm>
            <a:off x="4205907" y="1861115"/>
            <a:ext cx="1867819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/>
              <a:t>Why Use HTTPS?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3146C2-EE89-72CF-CEE1-9964765070FF}"/>
              </a:ext>
            </a:extLst>
          </p:cNvPr>
          <p:cNvSpPr/>
          <p:nvPr/>
        </p:nvSpPr>
        <p:spPr>
          <a:xfrm>
            <a:off x="1684229" y="3652709"/>
            <a:ext cx="782587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HTTP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8DA8EB-2A12-3AAC-4657-DD0C0A66ED64}"/>
              </a:ext>
            </a:extLst>
          </p:cNvPr>
          <p:cNvSpPr txBox="1"/>
          <p:nvPr/>
        </p:nvSpPr>
        <p:spPr>
          <a:xfrm>
            <a:off x="3872358" y="2230447"/>
            <a:ext cx="755702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LID4096" altLang="LID4096" dirty="0">
              <a:solidFill>
                <a:srgbClr val="000000"/>
              </a:solidFill>
              <a:latin typeface="Verdana" pitchFamily="34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dirty="0">
                <a:solidFill>
                  <a:srgbClr val="000000"/>
                </a:solidFill>
                <a:latin typeface="Verdana" pitchFamily="34"/>
              </a:rPr>
              <a:t>Security: Encrypts data to protect sensitive information like login credentials, credit card numbers, and personal data from cyber threats.</a:t>
            </a:r>
            <a:endParaRPr lang="en-US" altLang="LID4096" dirty="0">
              <a:solidFill>
                <a:srgbClr val="000000"/>
              </a:solidFill>
              <a:latin typeface="Verdana" pitchFamily="34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LID4096" altLang="LID4096" dirty="0">
              <a:solidFill>
                <a:srgbClr val="000000"/>
              </a:solidFill>
              <a:latin typeface="Verdana" pitchFamily="34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dirty="0">
                <a:solidFill>
                  <a:srgbClr val="000000"/>
                </a:solidFill>
                <a:latin typeface="Verdana" pitchFamily="34"/>
              </a:rPr>
              <a:t>Trust: Builds trust with users by ensuring their interactions with your website are secure. Modern</a:t>
            </a:r>
            <a:r>
              <a:rPr lang="en-US" altLang="LID4096" dirty="0">
                <a:solidFill>
                  <a:srgbClr val="000000"/>
                </a:solidFill>
                <a:latin typeface="Verdana" pitchFamily="34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LID4096" dirty="0">
              <a:solidFill>
                <a:srgbClr val="000000"/>
              </a:solidFill>
              <a:latin typeface="Verdana" pitchFamily="34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dirty="0">
                <a:solidFill>
                  <a:srgbClr val="000000"/>
                </a:solidFill>
                <a:latin typeface="Verdana" pitchFamily="34"/>
              </a:rPr>
              <a:t>Compliance: Helps meet security standards and regulations, such as GDPR for data protection.</a:t>
            </a:r>
            <a:endParaRPr lang="en-US" altLang="LID4096" dirty="0">
              <a:solidFill>
                <a:srgbClr val="000000"/>
              </a:solidFill>
              <a:latin typeface="Verdana" pitchFamily="34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LID4096" altLang="LID4096" dirty="0">
              <a:solidFill>
                <a:srgbClr val="000000"/>
              </a:solidFill>
              <a:latin typeface="Verdana" pitchFamily="34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dirty="0">
                <a:solidFill>
                  <a:srgbClr val="000000"/>
                </a:solidFill>
                <a:latin typeface="Verdana" pitchFamily="34"/>
              </a:rPr>
              <a:t>Data Integrity: Prevents data from being corrupted during transfer, ensuring that the information sent from the user’s browser to the server is not tampered with.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LID4096" altLang="LID4096" dirty="0">
              <a:solidFill>
                <a:srgbClr val="000000"/>
              </a:solidFill>
              <a:latin typeface="Verdana" pitchFamily="3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677B3D-909D-E063-002B-C7906C74C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978" y="4516120"/>
            <a:ext cx="2258964" cy="1112976"/>
          </a:xfrm>
          <a:prstGeom prst="rect">
            <a:avLst/>
          </a:prstGeom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4EBCA8E9-2F6E-3866-F2C6-C4AC6E2472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887010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5D7E-CFAF-96D3-D9E8-E53374B573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HTTP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B6C05465-BEAA-48E7-E043-838DA55BF7F2}"/>
              </a:ext>
            </a:extLst>
          </p:cNvPr>
          <p:cNvCxnSpPr/>
          <p:nvPr/>
        </p:nvCxnSpPr>
        <p:spPr>
          <a:xfrm>
            <a:off x="4094770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8D7F0946-FA66-C507-5047-554762F12BCD}"/>
              </a:ext>
            </a:extLst>
          </p:cNvPr>
          <p:cNvCxnSpPr/>
          <p:nvPr/>
        </p:nvCxnSpPr>
        <p:spPr>
          <a:xfrm>
            <a:off x="4201305" y="5685579"/>
            <a:ext cx="6585124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5">
            <a:extLst>
              <a:ext uri="{FF2B5EF4-FFF2-40B4-BE49-F238E27FC236}">
                <a16:creationId xmlns:a16="http://schemas.microsoft.com/office/drawing/2014/main" id="{AEC6FB22-C2F7-8D42-B774-0DA4A033635B}"/>
              </a:ext>
            </a:extLst>
          </p:cNvPr>
          <p:cNvSpPr/>
          <p:nvPr/>
        </p:nvSpPr>
        <p:spPr>
          <a:xfrm>
            <a:off x="6342938" y="3773349"/>
            <a:ext cx="1548822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rgbClr val="000000"/>
                </a:solidFill>
                <a:latin typeface="Verdana" pitchFamily="34"/>
              </a:rPr>
              <a:t>Thank YOU 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94834B2-E122-84E9-09BC-D4CBE00582AD}"/>
              </a:ext>
            </a:extLst>
          </p:cNvPr>
          <p:cNvSpPr/>
          <p:nvPr/>
        </p:nvSpPr>
        <p:spPr>
          <a:xfrm>
            <a:off x="1827664" y="3664499"/>
            <a:ext cx="782587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HTTP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C10BEFD-2227-2369-842C-E83A672E7C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6F34-2E37-9310-8172-D4962F42EC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HTTP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3CCC8B22-D4EB-A0B3-D6BF-698FD9E5CCD1}"/>
              </a:ext>
            </a:extLst>
          </p:cNvPr>
          <p:cNvCxnSpPr>
            <a:cxnSpLocks/>
          </p:cNvCxnSpPr>
          <p:nvPr/>
        </p:nvCxnSpPr>
        <p:spPr>
          <a:xfrm>
            <a:off x="4078197" y="2231919"/>
            <a:ext cx="70865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20E9FE3-647F-A855-7FC5-EF321E42D408}"/>
              </a:ext>
            </a:extLst>
          </p:cNvPr>
          <p:cNvCxnSpPr>
            <a:cxnSpLocks/>
          </p:cNvCxnSpPr>
          <p:nvPr/>
        </p:nvCxnSpPr>
        <p:spPr>
          <a:xfrm>
            <a:off x="4069517" y="5045688"/>
            <a:ext cx="709520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5">
            <a:extLst>
              <a:ext uri="{FF2B5EF4-FFF2-40B4-BE49-F238E27FC236}">
                <a16:creationId xmlns:a16="http://schemas.microsoft.com/office/drawing/2014/main" id="{A8C08CDF-C9BD-72C8-0869-2DA57648D3BB}"/>
              </a:ext>
            </a:extLst>
          </p:cNvPr>
          <p:cNvSpPr/>
          <p:nvPr/>
        </p:nvSpPr>
        <p:spPr>
          <a:xfrm>
            <a:off x="4078197" y="1816058"/>
            <a:ext cx="3712875" cy="36933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HTTP Communication process 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6043E4E2-0558-9587-A7B4-6DA0DF9AB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987" y="2615763"/>
            <a:ext cx="5911864" cy="201031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49B0CCC6-B664-DCDF-6CFB-2A2D87114F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49F4-1971-9FDC-250B-6B4F219AA3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HTTP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E05CF506-552E-7BA7-30B2-FA0EA30867D6}"/>
              </a:ext>
            </a:extLst>
          </p:cNvPr>
          <p:cNvCxnSpPr/>
          <p:nvPr/>
        </p:nvCxnSpPr>
        <p:spPr>
          <a:xfrm>
            <a:off x="4086625" y="2259365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BC112F0-B4E0-B538-7D49-9BF694D6C1C7}"/>
              </a:ext>
            </a:extLst>
          </p:cNvPr>
          <p:cNvCxnSpPr/>
          <p:nvPr/>
        </p:nvCxnSpPr>
        <p:spPr>
          <a:xfrm>
            <a:off x="4086624" y="6248729"/>
            <a:ext cx="6585134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5">
            <a:extLst>
              <a:ext uri="{FF2B5EF4-FFF2-40B4-BE49-F238E27FC236}">
                <a16:creationId xmlns:a16="http://schemas.microsoft.com/office/drawing/2014/main" id="{5F3E6873-C190-4C35-456B-D596A3844E57}"/>
              </a:ext>
            </a:extLst>
          </p:cNvPr>
          <p:cNvSpPr/>
          <p:nvPr/>
        </p:nvSpPr>
        <p:spPr>
          <a:xfrm>
            <a:off x="4096532" y="1861115"/>
            <a:ext cx="1402945" cy="36933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Verdana" pitchFamily="34"/>
              </a:rPr>
              <a:t>HTTP URL 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C294D5B-EE61-1F48-A6C0-6DEA2F88B4CC}"/>
              </a:ext>
            </a:extLst>
          </p:cNvPr>
          <p:cNvSpPr txBox="1"/>
          <p:nvPr/>
        </p:nvSpPr>
        <p:spPr>
          <a:xfrm>
            <a:off x="4086624" y="4217408"/>
            <a:ext cx="6601081" cy="20313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HTTP URL (Uniform Resource Locator) is a specific type of URL that specifies the location of a resource on the web and the protocol to be used for retrieving it.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374151"/>
              </a:solidFill>
              <a:uFillTx/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HTTP URLs are used for identifying and accessing resources on the World Wide Web.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374151"/>
              </a:solidFill>
              <a:uFillTx/>
              <a:latin typeface="Söhne"/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210040B6-72EE-26FF-924F-F04054AA1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812" y="2457146"/>
            <a:ext cx="4489076" cy="176026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8CA7568A-1A5A-701B-8C06-CF8EA1989F29}"/>
              </a:ext>
            </a:extLst>
          </p:cNvPr>
          <p:cNvSpPr/>
          <p:nvPr/>
        </p:nvSpPr>
        <p:spPr>
          <a:xfrm>
            <a:off x="1684229" y="3652709"/>
            <a:ext cx="782587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HTTP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06B487E4-8B1D-0675-D32B-850B8A2CC0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9B65-AA73-618E-F1A9-200FE76314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HTTP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14BE53B0-8C74-C557-F2F2-497A37BA5366}"/>
              </a:ext>
            </a:extLst>
          </p:cNvPr>
          <p:cNvCxnSpPr/>
          <p:nvPr/>
        </p:nvCxnSpPr>
        <p:spPr>
          <a:xfrm>
            <a:off x="414240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8F97573D-9575-E673-259A-637A57AF849E}"/>
              </a:ext>
            </a:extLst>
          </p:cNvPr>
          <p:cNvCxnSpPr/>
          <p:nvPr/>
        </p:nvCxnSpPr>
        <p:spPr>
          <a:xfrm>
            <a:off x="4258645" y="6654061"/>
            <a:ext cx="6585134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5">
            <a:extLst>
              <a:ext uri="{FF2B5EF4-FFF2-40B4-BE49-F238E27FC236}">
                <a16:creationId xmlns:a16="http://schemas.microsoft.com/office/drawing/2014/main" id="{C99DA6E6-1041-090D-D498-A73A4179BF6A}"/>
              </a:ext>
            </a:extLst>
          </p:cNvPr>
          <p:cNvSpPr/>
          <p:nvPr/>
        </p:nvSpPr>
        <p:spPr>
          <a:xfrm>
            <a:off x="4142407" y="1788416"/>
            <a:ext cx="2268571" cy="36933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Verdana" pitchFamily="34"/>
              </a:rPr>
              <a:t>HTTP Parameters 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8F25735-0270-C99A-7014-9ACF1A787BA8}"/>
              </a:ext>
            </a:extLst>
          </p:cNvPr>
          <p:cNvSpPr txBox="1"/>
          <p:nvPr/>
        </p:nvSpPr>
        <p:spPr>
          <a:xfrm>
            <a:off x="4007449" y="3255830"/>
            <a:ext cx="7825963" cy="15696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600" b="1" i="0" u="none" strike="noStrike" kern="1200" cap="none" spc="0" baseline="0" dirty="0">
                <a:solidFill>
                  <a:srgbClr val="C55A11"/>
                </a:solidFill>
                <a:uFillTx/>
                <a:latin typeface="Vendra"/>
                <a:ea typeface="Verdana" panose="020B0604030504040204" pitchFamily="34" charset="0"/>
              </a:rPr>
              <a:t>http://www.example.com/path/resource </a:t>
            </a:r>
            <a:r>
              <a:rPr lang="-" sz="1600" b="0" i="0" u="none" strike="noStrike" kern="1200" cap="none" spc="0" baseline="0" dirty="0">
                <a:solidFill>
                  <a:srgbClr val="374151"/>
                </a:solidFill>
                <a:uFillTx/>
                <a:latin typeface="Vendra"/>
                <a:ea typeface="Verdana" panose="020B0604030504040204" pitchFamily="34" charset="0"/>
              </a:rPr>
              <a:t>is the </a:t>
            </a:r>
            <a:r>
              <a:rPr lang="-" sz="1600" b="1" i="0" u="none" strike="noStrike" kern="1200" cap="none" spc="0" baseline="0" dirty="0">
                <a:solidFill>
                  <a:srgbClr val="374151"/>
                </a:solidFill>
                <a:uFillTx/>
                <a:latin typeface="Vendra"/>
                <a:ea typeface="Verdana" panose="020B0604030504040204" pitchFamily="34" charset="0"/>
              </a:rPr>
              <a:t>base URL</a:t>
            </a:r>
            <a:r>
              <a:rPr lang="-" sz="1600" b="0" i="0" u="none" strike="noStrike" kern="1200" cap="none" spc="0" baseline="0" dirty="0">
                <a:solidFill>
                  <a:srgbClr val="374151"/>
                </a:solidFill>
                <a:uFillTx/>
                <a:latin typeface="Vendra"/>
                <a:ea typeface="Verdana" panose="020B0604030504040204" pitchFamily="34" charset="0"/>
              </a:rPr>
              <a:t>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-" sz="1600" b="0" i="0" u="none" strike="noStrike" kern="1200" cap="none" spc="0" baseline="0" dirty="0">
              <a:solidFill>
                <a:srgbClr val="374151"/>
              </a:solidFill>
              <a:uFillTx/>
              <a:latin typeface="Vendra"/>
              <a:ea typeface="Verdana" panose="020B0604030504040204" pitchFamily="34" charset="0"/>
            </a:endParaRPr>
          </a:p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600" b="1" i="0" u="none" strike="noStrike" kern="1200" cap="none" spc="0" baseline="0" dirty="0">
                <a:solidFill>
                  <a:srgbClr val="C55A11"/>
                </a:solidFill>
                <a:uFillTx/>
                <a:latin typeface="Vendra"/>
                <a:ea typeface="Verdana" panose="020B0604030504040204" pitchFamily="34" charset="0"/>
              </a:rPr>
              <a:t>?</a:t>
            </a:r>
            <a:r>
              <a:rPr lang="-" sz="1600" b="0" i="0" u="none" strike="noStrike" kern="1200" cap="none" spc="0" baseline="0" dirty="0">
                <a:solidFill>
                  <a:srgbClr val="374151"/>
                </a:solidFill>
                <a:uFillTx/>
                <a:latin typeface="Vendra"/>
                <a:ea typeface="Verdana" panose="020B0604030504040204" pitchFamily="34" charset="0"/>
              </a:rPr>
              <a:t> indicates the start of the query string.</a:t>
            </a:r>
          </a:p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-" sz="1600" b="0" i="0" u="none" strike="noStrike" kern="1200" cap="none" spc="0" baseline="0" dirty="0">
              <a:solidFill>
                <a:srgbClr val="374151"/>
              </a:solidFill>
              <a:uFillTx/>
              <a:latin typeface="Vendra"/>
              <a:ea typeface="Verdana" panose="020B0604030504040204" pitchFamily="34" charset="0"/>
            </a:endParaRPr>
          </a:p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600" b="1" i="0" u="none" strike="noStrike" kern="1200" cap="none" spc="0" baseline="0" dirty="0">
                <a:solidFill>
                  <a:srgbClr val="374151"/>
                </a:solidFill>
                <a:uFillTx/>
                <a:latin typeface="Vendra"/>
                <a:ea typeface="Verdana" panose="020B0604030504040204" pitchFamily="34" charset="0"/>
              </a:rPr>
              <a:t>param1</a:t>
            </a:r>
            <a:r>
              <a:rPr lang="-" sz="1600" b="0" i="0" u="none" strike="noStrike" kern="1200" cap="none" spc="0" baseline="0" dirty="0">
                <a:solidFill>
                  <a:srgbClr val="374151"/>
                </a:solidFill>
                <a:uFillTx/>
                <a:latin typeface="Vendra"/>
                <a:ea typeface="Verdana" panose="020B0604030504040204" pitchFamily="34" charset="0"/>
              </a:rPr>
              <a:t>=</a:t>
            </a:r>
            <a:r>
              <a:rPr lang="-" sz="1600" b="1" i="0" u="none" strike="noStrike" kern="1200" cap="none" spc="0" baseline="0" dirty="0">
                <a:solidFill>
                  <a:srgbClr val="374151"/>
                </a:solidFill>
                <a:uFillTx/>
                <a:latin typeface="Vendra"/>
                <a:ea typeface="Verdana" panose="020B0604030504040204" pitchFamily="34" charset="0"/>
              </a:rPr>
              <a:t>value1</a:t>
            </a:r>
            <a:r>
              <a:rPr lang="-" sz="1600" b="0" i="0" u="none" strike="noStrike" kern="1200" cap="none" spc="0" baseline="0" dirty="0">
                <a:solidFill>
                  <a:srgbClr val="374151"/>
                </a:solidFill>
                <a:uFillTx/>
                <a:latin typeface="Vendra"/>
                <a:ea typeface="Verdana" panose="020B0604030504040204" pitchFamily="34" charset="0"/>
              </a:rPr>
              <a:t> and </a:t>
            </a:r>
            <a:r>
              <a:rPr lang="-" sz="1600" b="1" i="0" u="none" strike="noStrike" kern="1200" cap="none" spc="0" baseline="0" dirty="0">
                <a:solidFill>
                  <a:srgbClr val="374151"/>
                </a:solidFill>
                <a:uFillTx/>
                <a:latin typeface="Vendra"/>
                <a:ea typeface="Verdana" panose="020B0604030504040204" pitchFamily="34" charset="0"/>
              </a:rPr>
              <a:t>param2</a:t>
            </a:r>
            <a:r>
              <a:rPr lang="-" sz="1600" b="0" i="0" u="none" strike="noStrike" kern="1200" cap="none" spc="0" baseline="0" dirty="0">
                <a:solidFill>
                  <a:srgbClr val="374151"/>
                </a:solidFill>
                <a:uFillTx/>
                <a:latin typeface="Vendra"/>
                <a:ea typeface="Verdana" panose="020B0604030504040204" pitchFamily="34" charset="0"/>
              </a:rPr>
              <a:t>=</a:t>
            </a:r>
            <a:r>
              <a:rPr lang="-" sz="1600" b="1" i="0" u="none" strike="noStrike" kern="1200" cap="none" spc="0" baseline="0" dirty="0">
                <a:solidFill>
                  <a:srgbClr val="374151"/>
                </a:solidFill>
                <a:uFillTx/>
                <a:latin typeface="Vendra"/>
                <a:ea typeface="Verdana" panose="020B0604030504040204" pitchFamily="34" charset="0"/>
              </a:rPr>
              <a:t>value2</a:t>
            </a:r>
            <a:r>
              <a:rPr lang="-" sz="1600" b="0" i="0" u="none" strike="noStrike" kern="1200" cap="none" spc="0" baseline="0" dirty="0">
                <a:solidFill>
                  <a:srgbClr val="374151"/>
                </a:solidFill>
                <a:uFillTx/>
                <a:latin typeface="Vendra"/>
                <a:ea typeface="Verdana" panose="020B0604030504040204" pitchFamily="34" charset="0"/>
              </a:rPr>
              <a:t> are the parameters, each consisting of a parameter name and its corresponding value.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B87EC8C8-A74C-7D99-33D4-5AFDF7298E6E}"/>
              </a:ext>
            </a:extLst>
          </p:cNvPr>
          <p:cNvSpPr txBox="1"/>
          <p:nvPr/>
        </p:nvSpPr>
        <p:spPr>
          <a:xfrm>
            <a:off x="3939730" y="5216461"/>
            <a:ext cx="700643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22C3D"/>
                </a:solidFill>
                <a:uFillTx/>
                <a:latin typeface="Söhne Mono"/>
              </a:rPr>
              <a:t>https:</a:t>
            </a:r>
            <a:r>
              <a:rPr lang="en-US" sz="1800" b="0" i="0" u="none" strike="noStrike" kern="1200" cap="none" spc="0" baseline="0" dirty="0">
                <a:solidFill>
                  <a:srgbClr val="00A67D"/>
                </a:solidFill>
                <a:uFillTx/>
                <a:latin typeface="Söhne Mono"/>
              </a:rPr>
              <a:t>//www.example.com/products/electronics/smartphones/iphone</a:t>
            </a:r>
            <a:endParaRPr lang="-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4F5C501D-47B9-3A77-C623-D5070ABE5C49}"/>
              </a:ext>
            </a:extLst>
          </p:cNvPr>
          <p:cNvSpPr txBox="1"/>
          <p:nvPr/>
        </p:nvSpPr>
        <p:spPr>
          <a:xfrm>
            <a:off x="4007449" y="2624726"/>
            <a:ext cx="846599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22C3D"/>
                </a:solidFill>
                <a:uFillTx/>
                <a:latin typeface="Söhne Mono"/>
              </a:rPr>
              <a:t>http:</a:t>
            </a:r>
            <a:r>
              <a:rPr lang="en-US" sz="1800" b="0" i="0" u="none" strike="noStrike" kern="1200" cap="none" spc="0" baseline="0" dirty="0">
                <a:solidFill>
                  <a:srgbClr val="00A67D"/>
                </a:solidFill>
                <a:uFillTx/>
                <a:latin typeface="Söhne Mono"/>
              </a:rPr>
              <a:t>//www.example.com/path/resource?</a:t>
            </a:r>
            <a:r>
              <a:rPr lang="-" sz="1800" b="0" i="0" u="none" strike="noStrike" kern="1200" cap="none" spc="0" baseline="0" dirty="0">
                <a:solidFill>
                  <a:srgbClr val="00A67D"/>
                </a:solidFill>
                <a:uFillTx/>
                <a:latin typeface="Söhne Mono"/>
              </a:rPr>
              <a:t> param1=value1&amp;param2=value2 </a:t>
            </a: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792F1C53-1D98-7779-DE1A-0067D11550E8}"/>
              </a:ext>
            </a:extLst>
          </p:cNvPr>
          <p:cNvSpPr txBox="1"/>
          <p:nvPr/>
        </p:nvSpPr>
        <p:spPr>
          <a:xfrm>
            <a:off x="4092003" y="5792101"/>
            <a:ext cx="6925621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0" i="0" u="none" strike="noStrike" kern="1200" cap="none" spc="0" baseline="0" dirty="0">
                <a:solidFill>
                  <a:srgbClr val="37415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The forward slash (</a:t>
            </a:r>
            <a:r>
              <a:rPr lang="-" sz="1800" b="1" i="0" u="none" strike="noStrike" kern="1200" cap="none" spc="0" baseline="0" dirty="0">
                <a:solidFill>
                  <a:srgbClr val="C55A1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-" sz="1800" b="0" i="0" u="none" strike="noStrike" kern="1200" cap="none" spc="0" baseline="0" dirty="0">
                <a:solidFill>
                  <a:srgbClr val="37415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) is a path separator and is used to structure the hierarchy of resources in the URL.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071F8CDD-F08B-9F9F-AFCD-039E36014738}"/>
              </a:ext>
            </a:extLst>
          </p:cNvPr>
          <p:cNvSpPr/>
          <p:nvPr/>
        </p:nvSpPr>
        <p:spPr>
          <a:xfrm>
            <a:off x="1684229" y="3652709"/>
            <a:ext cx="782587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HTTP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F00D9B15-B441-A2C6-A592-BCEA1B8A3E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E112D-7964-E595-D2D7-07D515B812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HTTP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08326168-3609-6B72-E6A7-2E3796D3515B}"/>
              </a:ext>
            </a:extLst>
          </p:cNvPr>
          <p:cNvCxnSpPr/>
          <p:nvPr/>
        </p:nvCxnSpPr>
        <p:spPr>
          <a:xfrm>
            <a:off x="4122483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61CDADF5-AFB0-2483-96F9-D2F8FF706C4A}"/>
              </a:ext>
            </a:extLst>
          </p:cNvPr>
          <p:cNvCxnSpPr/>
          <p:nvPr/>
        </p:nvCxnSpPr>
        <p:spPr>
          <a:xfrm>
            <a:off x="4350059" y="6540561"/>
            <a:ext cx="6585134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5">
            <a:extLst>
              <a:ext uri="{FF2B5EF4-FFF2-40B4-BE49-F238E27FC236}">
                <a16:creationId xmlns:a16="http://schemas.microsoft.com/office/drawing/2014/main" id="{F6EE7846-D677-7796-4132-E9A7F817CEA0}"/>
              </a:ext>
            </a:extLst>
          </p:cNvPr>
          <p:cNvSpPr/>
          <p:nvPr/>
        </p:nvSpPr>
        <p:spPr>
          <a:xfrm>
            <a:off x="4176885" y="1733664"/>
            <a:ext cx="1919115" cy="36933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HTTP Methods 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6871529-E730-FF22-9089-1428599D2A10}"/>
              </a:ext>
            </a:extLst>
          </p:cNvPr>
          <p:cNvSpPr txBox="1"/>
          <p:nvPr/>
        </p:nvSpPr>
        <p:spPr>
          <a:xfrm>
            <a:off x="3814159" y="4627550"/>
            <a:ext cx="7857888" cy="14773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HTTP defines a set of methods that indicate the desired action to be performed on a resource identified by a URL.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374151"/>
              </a:solidFill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Each HTTP request typically includes a method, allowing the client to communicate its intention to the server. 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2415434-2D63-2E9A-117B-3EE98EF1D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834" y="2459317"/>
            <a:ext cx="4627563" cy="169677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88427993-374F-C2C2-3107-BC861DFACB9A}"/>
              </a:ext>
            </a:extLst>
          </p:cNvPr>
          <p:cNvSpPr/>
          <p:nvPr/>
        </p:nvSpPr>
        <p:spPr>
          <a:xfrm>
            <a:off x="1684229" y="3652709"/>
            <a:ext cx="782587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HTTP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304CF98B-A04F-DAA1-2673-2A77FD267A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1CBF-4B3D-FF88-284B-86D006220B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HTTP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002D95CF-12C7-AD3D-6A64-D17206631024}"/>
              </a:ext>
            </a:extLst>
          </p:cNvPr>
          <p:cNvCxnSpPr/>
          <p:nvPr/>
        </p:nvCxnSpPr>
        <p:spPr>
          <a:xfrm>
            <a:off x="4053925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9E165BEF-8CC3-2CF5-695A-475046718B9E}"/>
              </a:ext>
            </a:extLst>
          </p:cNvPr>
          <p:cNvCxnSpPr/>
          <p:nvPr/>
        </p:nvCxnSpPr>
        <p:spPr>
          <a:xfrm>
            <a:off x="4365912" y="6800471"/>
            <a:ext cx="6585134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5">
            <a:extLst>
              <a:ext uri="{FF2B5EF4-FFF2-40B4-BE49-F238E27FC236}">
                <a16:creationId xmlns:a16="http://schemas.microsoft.com/office/drawing/2014/main" id="{B6E9959C-6E54-72CB-9C99-E42532A777A9}"/>
              </a:ext>
            </a:extLst>
          </p:cNvPr>
          <p:cNvSpPr/>
          <p:nvPr/>
        </p:nvSpPr>
        <p:spPr>
          <a:xfrm>
            <a:off x="4053925" y="1830652"/>
            <a:ext cx="1919115" cy="36933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Verdana" pitchFamily="34"/>
              </a:rPr>
              <a:t>HTTP Methods 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FC4689A-A844-0186-67C5-524CFCF56890}"/>
              </a:ext>
            </a:extLst>
          </p:cNvPr>
          <p:cNvSpPr txBox="1"/>
          <p:nvPr/>
        </p:nvSpPr>
        <p:spPr>
          <a:xfrm>
            <a:off x="4053925" y="2361340"/>
            <a:ext cx="7743889" cy="424731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37415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GET:</a:t>
            </a:r>
            <a:endParaRPr lang="en-US" sz="1800" b="0" i="0" u="none" strike="noStrike" kern="1200" cap="none" spc="0" baseline="0" dirty="0">
              <a:solidFill>
                <a:srgbClr val="374151"/>
              </a:solidFill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1800" b="1" i="0" u="none" strike="noStrike" kern="1200" cap="none" spc="0" baseline="0" dirty="0">
                <a:solidFill>
                  <a:srgbClr val="C55A1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GET</a:t>
            </a: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 method is used to request data from a specified resource.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It is a </a:t>
            </a:r>
            <a:r>
              <a:rPr lang="en-US" sz="1800" b="1" i="0" u="none" strike="noStrike" kern="1200" cap="none" spc="0" baseline="0" dirty="0">
                <a:solidFill>
                  <a:srgbClr val="C55A1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safe</a:t>
            </a: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1800" b="1" i="0" u="none" strike="noStrike" kern="1200" cap="none" spc="0" baseline="0" dirty="0">
                <a:solidFill>
                  <a:srgbClr val="C55A1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idempotent</a:t>
            </a: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 method, meaning it should not have side effects on the server, and multiple identical requests should produce the same result.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Example: Retrieving information from a web page.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374151"/>
              </a:solidFill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374151"/>
              </a:solidFill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37415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POST:</a:t>
            </a:r>
            <a:endParaRPr lang="en-US" sz="1800" b="0" i="0" u="none" strike="noStrike" kern="1200" cap="none" spc="0" baseline="0" dirty="0">
              <a:solidFill>
                <a:srgbClr val="374151"/>
              </a:solidFill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1800" b="1" i="0" u="none" strike="noStrike" kern="1200" cap="none" spc="0" baseline="0" dirty="0">
                <a:solidFill>
                  <a:srgbClr val="C55A1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POST</a:t>
            </a: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 method is used to submit data to be processed to a specified resource.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It is not idempotent, and the request can have side effects on the server.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Example: Submitting a form, uploading a file.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5B23A22-7E00-4B42-8926-E6D161AE4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86" y="5001629"/>
            <a:ext cx="3362672" cy="123297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AF0A342D-8EAE-DAC4-0C02-23716CC65E0A}"/>
              </a:ext>
            </a:extLst>
          </p:cNvPr>
          <p:cNvSpPr/>
          <p:nvPr/>
        </p:nvSpPr>
        <p:spPr>
          <a:xfrm>
            <a:off x="1684229" y="3652709"/>
            <a:ext cx="782587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HTTP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AFD099CE-044C-F383-A5A4-BFD2CA6772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88BE-CD35-5F62-A09A-FA40540759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HTTP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464D3F0A-2EB0-4F6B-463E-0CA23DF49552}"/>
              </a:ext>
            </a:extLst>
          </p:cNvPr>
          <p:cNvCxnSpPr/>
          <p:nvPr/>
        </p:nvCxnSpPr>
        <p:spPr>
          <a:xfrm>
            <a:off x="4095254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367DF30-5823-FA1C-9E6C-EF77B5B5F01C}"/>
              </a:ext>
            </a:extLst>
          </p:cNvPr>
          <p:cNvCxnSpPr/>
          <p:nvPr/>
        </p:nvCxnSpPr>
        <p:spPr>
          <a:xfrm>
            <a:off x="4439824" y="6630820"/>
            <a:ext cx="6585134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5">
            <a:extLst>
              <a:ext uri="{FF2B5EF4-FFF2-40B4-BE49-F238E27FC236}">
                <a16:creationId xmlns:a16="http://schemas.microsoft.com/office/drawing/2014/main" id="{71602382-A623-A55D-F88A-D792946225F6}"/>
              </a:ext>
            </a:extLst>
          </p:cNvPr>
          <p:cNvSpPr/>
          <p:nvPr/>
        </p:nvSpPr>
        <p:spPr>
          <a:xfrm>
            <a:off x="4095254" y="1834764"/>
            <a:ext cx="1919115" cy="36933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Verdana" pitchFamily="34"/>
              </a:rPr>
              <a:t>HTTP Methods 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A0196A3-7EBC-7C48-DDB4-EC1A2049A55D}"/>
              </a:ext>
            </a:extLst>
          </p:cNvPr>
          <p:cNvSpPr txBox="1"/>
          <p:nvPr/>
        </p:nvSpPr>
        <p:spPr>
          <a:xfrm>
            <a:off x="3925136" y="2656600"/>
            <a:ext cx="8123428" cy="36933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37415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PUT:</a:t>
            </a:r>
            <a:endParaRPr lang="en-US" sz="1800" b="0" i="0" u="none" strike="noStrike" kern="1200" cap="none" spc="0" baseline="0" dirty="0">
              <a:solidFill>
                <a:srgbClr val="374151"/>
              </a:solidFill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1800" b="1" i="0" u="none" strike="noStrike" kern="1200" cap="none" spc="0" baseline="0" dirty="0">
                <a:solidFill>
                  <a:srgbClr val="C55A1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PUT</a:t>
            </a: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 method is used to update a resource or create a new resource if it does not exist.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It is idempotent, meaning that making the same request multiple times should have the same effect as making it once.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Example: Updating the contents of a file.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374151"/>
              </a:solidFill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37415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DELETE:</a:t>
            </a:r>
            <a:endParaRPr lang="en-US" sz="1800" b="0" i="0" u="none" strike="noStrike" kern="1200" cap="none" spc="0" baseline="0" dirty="0">
              <a:solidFill>
                <a:srgbClr val="374151"/>
              </a:solidFill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1800" b="1" i="0" u="none" strike="noStrike" kern="1200" cap="none" spc="0" baseline="0" dirty="0">
                <a:solidFill>
                  <a:srgbClr val="C55A1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DELETE</a:t>
            </a: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 method is used to request the removal of a resource.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It is idempotent, meaning that making the same request multiple times should have the same effect as making it once.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Example: Deleting a record from a database.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BC0657-5D4D-CABE-702B-720F8C473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86" y="4827810"/>
            <a:ext cx="3362672" cy="123297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FE08FD71-583E-0935-BDC8-74928C33A857}"/>
              </a:ext>
            </a:extLst>
          </p:cNvPr>
          <p:cNvSpPr/>
          <p:nvPr/>
        </p:nvSpPr>
        <p:spPr>
          <a:xfrm>
            <a:off x="1684229" y="3652709"/>
            <a:ext cx="782587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HTTP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7FE44EB2-7D48-AD84-525E-FC0FC56200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42C1-6DC5-8851-C34F-C25BA1306D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HTTP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22858655-ACE7-8CAF-A74E-4B1D6C0D9CD3}"/>
              </a:ext>
            </a:extLst>
          </p:cNvPr>
          <p:cNvCxnSpPr/>
          <p:nvPr/>
        </p:nvCxnSpPr>
        <p:spPr>
          <a:xfrm>
            <a:off x="4104553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97E195-82FD-A31E-A5CC-CF92F7FB1F9E}"/>
              </a:ext>
            </a:extLst>
          </p:cNvPr>
          <p:cNvCxnSpPr/>
          <p:nvPr/>
        </p:nvCxnSpPr>
        <p:spPr>
          <a:xfrm>
            <a:off x="4221353" y="6712861"/>
            <a:ext cx="6585134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5">
            <a:extLst>
              <a:ext uri="{FF2B5EF4-FFF2-40B4-BE49-F238E27FC236}">
                <a16:creationId xmlns:a16="http://schemas.microsoft.com/office/drawing/2014/main" id="{8CF769A1-6000-9647-3856-F16C2E1F5C11}"/>
              </a:ext>
            </a:extLst>
          </p:cNvPr>
          <p:cNvSpPr/>
          <p:nvPr/>
        </p:nvSpPr>
        <p:spPr>
          <a:xfrm>
            <a:off x="4104553" y="1799760"/>
            <a:ext cx="1919115" cy="36933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Verdana" pitchFamily="34"/>
              </a:rPr>
              <a:t>HTTP Methods 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89A0BD2-63C6-97CD-56DC-61BC5D90C25C}"/>
              </a:ext>
            </a:extLst>
          </p:cNvPr>
          <p:cNvSpPr txBox="1"/>
          <p:nvPr/>
        </p:nvSpPr>
        <p:spPr>
          <a:xfrm>
            <a:off x="4019682" y="2342834"/>
            <a:ext cx="6601081" cy="424731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PATCH:</a:t>
            </a:r>
            <a:endParaRPr lang="en-US" sz="1800" b="0" i="0" u="none" strike="noStrike" kern="1200" cap="none" spc="0" baseline="0" dirty="0">
              <a:solidFill>
                <a:srgbClr val="374151"/>
              </a:solidFill>
              <a:uFillTx/>
              <a:latin typeface="Söhne"/>
            </a:endParaRP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The PATCH method is used to apply partial modifications to a resource.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It is typically used when only a part of the resource needs to be updated.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Example: Partially updating the content of a document.</a:t>
            </a:r>
          </a:p>
          <a:p>
            <a:pPr marR="0" lvl="1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374151"/>
              </a:solidFill>
              <a:uFillTx/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HEAD:</a:t>
            </a:r>
            <a:endParaRPr lang="en-US" sz="1800" b="0" i="0" u="none" strike="noStrike" kern="1200" cap="none" spc="0" baseline="0" dirty="0">
              <a:solidFill>
                <a:srgbClr val="374151"/>
              </a:solidFill>
              <a:uFillTx/>
              <a:latin typeface="Söhne"/>
            </a:endParaRP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The </a:t>
            </a:r>
            <a:r>
              <a:rPr lang="en-US" sz="1800" b="1" i="0" u="none" strike="noStrike" kern="1200" cap="none" spc="0" baseline="0" dirty="0">
                <a:solidFill>
                  <a:srgbClr val="C55A11"/>
                </a:solidFill>
                <a:uFillTx/>
                <a:latin typeface="Söhne"/>
              </a:rPr>
              <a:t>HEAD</a:t>
            </a: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 method is similar to </a:t>
            </a:r>
            <a:r>
              <a:rPr lang="en-US" sz="1800" b="1" i="0" u="none" strike="noStrike" kern="1200" cap="none" spc="0" baseline="0" dirty="0">
                <a:solidFill>
                  <a:srgbClr val="C55A11"/>
                </a:solidFill>
                <a:uFillTx/>
                <a:latin typeface="Söhne"/>
              </a:rPr>
              <a:t>GET</a:t>
            </a: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 but does not return the actual data; it is used to obtain metadata about the resource.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It is often used to check for the existence of a resource or to retrieve information about the resource without transferring the entire content.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Example: Checking the availability or freshness of a resource.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09031D-44A0-34B1-C4AB-C596642D0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54" y="5001629"/>
            <a:ext cx="3362672" cy="123297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6224BBC5-E5F1-4178-1710-DAE3F69D17FA}"/>
              </a:ext>
            </a:extLst>
          </p:cNvPr>
          <p:cNvSpPr/>
          <p:nvPr/>
        </p:nvSpPr>
        <p:spPr>
          <a:xfrm>
            <a:off x="1684229" y="3652709"/>
            <a:ext cx="782587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HTTP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38FD183B-E61C-5D8E-3720-C8A8758930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</TotalTime>
  <Words>1492</Words>
  <Application>Microsoft Office PowerPoint</Application>
  <PresentationFormat>Widescreen</PresentationFormat>
  <Paragraphs>229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freight-sans-pro</vt:lpstr>
      <vt:lpstr>Söhne</vt:lpstr>
      <vt:lpstr>Söhne Mono</vt:lpstr>
      <vt:lpstr>Vendra</vt:lpstr>
      <vt:lpstr>Verdana</vt:lpstr>
      <vt:lpstr>Office Theme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</dc:title>
  <dc:creator>Dawod Kabha</dc:creator>
  <cp:lastModifiedBy>Dawod Kabha</cp:lastModifiedBy>
  <cp:revision>13</cp:revision>
  <dcterms:created xsi:type="dcterms:W3CDTF">2024-01-16T08:28:07Z</dcterms:created>
  <dcterms:modified xsi:type="dcterms:W3CDTF">2024-07-19T15:35:01Z</dcterms:modified>
</cp:coreProperties>
</file>