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466" r:id="rId3"/>
    <p:sldId id="468" r:id="rId4"/>
    <p:sldId id="469" r:id="rId5"/>
    <p:sldId id="470" r:id="rId6"/>
    <p:sldId id="467" r:id="rId7"/>
    <p:sldId id="479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65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DE6C-4A64-7F42-DE06-8AF2822231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48BB1-59CB-2E1B-94E4-3A45745809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BA64-CA70-0E6D-87C6-2D3C887786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714B38-FE2B-446B-8C59-442781850EC7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9385-7F5A-2943-77F1-C535B48E40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836E-7DB7-5832-53C6-3DBECAE569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A52D3C-2902-460C-9D98-0610E2FD9EE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8896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976-EEC7-BD2A-F8EF-7222D7F6D4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BF364-EFF3-1013-4B90-4291B3D399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88DF-2D29-2A3F-2D21-19DF438AEA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E90D1-50F8-45E8-B11C-583D22EE935C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610F-215C-B0F4-F5F2-696C41B7A2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59B-398A-706B-AAF0-970B3E3835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9F6141-8442-4AF3-B847-F918388FF20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296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8219-DCA6-94D4-C75E-2B5BC71EE0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3AF8E-2FB6-C855-3C34-72B2E81273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E3B9-DA25-7126-DF2E-7DFCBB0F88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A5017A-04C5-4E90-87FD-13913833CBBF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2E70-0EC7-D82A-C942-9338217F77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6C02-7612-644B-3D94-CBE5AC598C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967E8B-0077-43E0-8E9A-74E02AB1F40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263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535-1BB2-84E8-4AEE-9EC33DA1A7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64E0-953F-261C-1C84-079C2591203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890A-BAE3-6077-6A79-713991790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EFB5B-CE21-4B0C-96A6-4DC25F7FE20F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8C31-B304-EBE5-222E-971A785640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A75A-7668-9EA2-12A9-823779293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0B7D56-483F-4FF8-B8AA-71AADBEC4AC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315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917A-CCA2-696D-433E-83E63C6DD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80FA-B036-AA4B-9FB8-3D67C3359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F203-A499-8AD6-1673-3A5FA83BC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960AD-754D-473B-A1B2-AED4228F97C5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18B4-48FE-010D-DB73-609890DD0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CC1A-CB67-4218-7E5E-608B6D35B8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C5236-A324-47BB-8ACB-26B13E77FF6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4866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F594-9F4C-9CD9-5AE6-ABE9DA6545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8DD9-C32A-2224-5CC1-6969568CA9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F3B9-A93C-31B7-7E48-79141D4ECC5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46E1-37ED-FE86-4787-2828F4D0C9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99B30-7CC8-4015-BF77-909475E9239B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DFEC2-88AB-B625-C56E-023A4E059D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8343A-5C32-40B6-6685-EBABB733E8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C8357-2560-4A47-86D6-7DE7A720480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708718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E9AE-92DA-671B-23F7-023D2F6C8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ED3D-3847-E8C0-7017-222F98E0D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A86B1-FD7A-CD03-65BB-F1DB56C1885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09E8A-F3C3-E244-86AD-5D0EB743CB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34448-192E-3C08-9306-F7E7B4F074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FFB07-1B8F-2794-B910-FD78CD5DD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C42531-12D3-41DA-A800-8ED6F191FE6D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39D3B-105C-E980-2190-5A97695035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C0294-4474-6117-E480-41EA7E6781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802CD9-1096-4FA6-9DBF-2753A5FEDCC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5107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837-663E-F7F7-12B2-88828920D5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2255-E978-722A-3C38-63E788FB5D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32A61D-F432-47FF-B7B9-C5725B96EA75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10EC-5E05-7897-0496-29D246E18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FB2D-E6EF-66DC-871E-6A41B32E21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F88B97-726C-4E39-9A0E-D45F24580A7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9743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9D936-5F2F-814E-B8A3-F96D4FB53C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1AA59F-CFCD-44A1-998F-2C16FE20674F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C2BF5-9985-2FA4-ED8E-08C592E2FA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7FD8-D12C-7427-6072-C0AC03D6E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ED143A-FA84-4D6C-B54D-71027238DB5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2007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F5A0-07AA-E8C9-9889-7301379016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5108-5276-48F0-3BCE-FEF194C0F3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3F7EC-F674-90ED-A0D8-313A64DC39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EA6F-DCB4-AC6C-1AFC-1D9D237C79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1959D8-8BBE-4B1D-BC87-7D0EA6897E80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0A90-D407-82CE-EE12-4810DE9760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F7A6-041B-26FB-018E-3741EFD36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D0F36-F8BA-4796-B940-4A4D9AE8C3B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346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066C-C1DA-4C17-FCF3-24F742B6A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58806-81EE-420D-6DA5-98FF115225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2D40-C4F9-987A-FE15-379D8A46DF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E21E-8041-B77F-287D-379249B7FE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5A9533-C6F7-4292-84A6-4F0F972C6F8A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843A-051E-59F4-21AD-44CD791595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A5EC-5A14-7B98-C0BF-EDF1E2349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895ABD-53FF-4AC1-AD17-C9F81383F85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7683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4104D-CA37-3F23-BE5E-4BFCF2A80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3767-AD21-993E-828E-34EF70EF7C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5967-D558-1E71-181D-D7FB7621782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222796C-44C5-4367-AFBF-CFAA5FC25DA5}" type="datetime1">
              <a:rPr lang="-"/>
              <a:pPr lvl="0"/>
              <a:t>07/20/2024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7DBF-31E7-A6A9-1708-55BCD8BDB33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C06D-7D49-B80F-6CE6-AB05C75B21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E742916-5B11-43EA-AD50-0F19D1503E35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i.example.com/users" TargetMode="External"/><Relationship Id="rId4" Type="http://schemas.openxmlformats.org/officeDocument/2006/relationships/hyperlink" Target="https://api.examp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44828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388837" y="5597836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7404"/>
            <a:ext cx="1098378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Content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001B324-5B02-8348-13AE-6C6BD91541B1}"/>
              </a:ext>
            </a:extLst>
          </p:cNvPr>
          <p:cNvSpPr txBox="1"/>
          <p:nvPr/>
        </p:nvSpPr>
        <p:spPr>
          <a:xfrm>
            <a:off x="5506496" y="2372921"/>
            <a:ext cx="3596769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What is API?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What is REST?</a:t>
            </a:r>
            <a:endParaRPr lang="en-US" dirty="0">
              <a:solidFill>
                <a:srgbClr val="374151"/>
              </a:solidFill>
              <a:latin typeface="Vendra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URL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Parameters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Methods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Status Code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Request and Response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 Header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Vendra"/>
              </a:rPr>
              <a:t>HTTPS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007449" y="498823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79728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Rest Endpoint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134AB-4A22-153C-9693-0AD738A39210}"/>
              </a:ext>
            </a:extLst>
          </p:cNvPr>
          <p:cNvSpPr txBox="1"/>
          <p:nvPr/>
        </p:nvSpPr>
        <p:spPr>
          <a:xfrm>
            <a:off x="4096532" y="2230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</a:t>
            </a:r>
            <a:r>
              <a:rPr lang="en-US" b="1" dirty="0"/>
              <a:t>presentational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/>
              <a:t>tate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/>
              <a:t>ransfer </a:t>
            </a:r>
            <a:r>
              <a:rPr lang="en-US" dirty="0"/>
              <a:t>Endpoint</a:t>
            </a:r>
            <a:endParaRPr lang="LID4096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29FF3-48AD-FF0A-7F22-9901D0FD9290}"/>
              </a:ext>
            </a:extLst>
          </p:cNvPr>
          <p:cNvSpPr txBox="1"/>
          <p:nvPr/>
        </p:nvSpPr>
        <p:spPr>
          <a:xfrm>
            <a:off x="4096532" y="2751684"/>
            <a:ext cx="56992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 URL: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https://api.example.com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/users, /products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 Endpoint: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https://api.example.com/users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335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007449" y="6646708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848583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Rest Example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134AB-4A22-153C-9693-0AD738A39210}"/>
              </a:ext>
            </a:extLst>
          </p:cNvPr>
          <p:cNvSpPr txBox="1"/>
          <p:nvPr/>
        </p:nvSpPr>
        <p:spPr>
          <a:xfrm>
            <a:off x="4096532" y="2230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Model </a:t>
            </a:r>
            <a:endParaRPr lang="LID4096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B32F4-4C1D-E6AB-F8F1-E458A014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905" y="2379912"/>
            <a:ext cx="3739684" cy="41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848583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Rest Example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134AB-4A22-153C-9693-0AD738A39210}"/>
              </a:ext>
            </a:extLst>
          </p:cNvPr>
          <p:cNvSpPr txBox="1"/>
          <p:nvPr/>
        </p:nvSpPr>
        <p:spPr>
          <a:xfrm>
            <a:off x="4096532" y="2230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Resource </a:t>
            </a:r>
            <a:endParaRPr lang="LID4096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42571-3A04-0706-FDDA-B63368394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23" y="1742850"/>
            <a:ext cx="4159892" cy="50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1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007449" y="6754765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848583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Rest Example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8EF8EE-AE02-0B83-3E96-962CB18CBC13}"/>
              </a:ext>
            </a:extLst>
          </p:cNvPr>
          <p:cNvSpPr txBox="1"/>
          <p:nvPr/>
        </p:nvSpPr>
        <p:spPr>
          <a:xfrm>
            <a:off x="4096532" y="223045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All Books: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URL: 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http://localhost:8080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/api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/books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Method: 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GET</a:t>
            </a:r>
            <a:endParaRPr kumimoji="0" lang="en-US" altLang="LID4096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ID4096" altLang="LID4096" dirty="0"/>
              <a:t>GET a Book by ID: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URL: </a:t>
            </a:r>
            <a:r>
              <a:rPr lang="LID4096" altLang="LID4096" dirty="0">
                <a:solidFill>
                  <a:schemeClr val="accent1">
                    <a:lumMod val="75000"/>
                  </a:schemeClr>
                </a:solidFill>
              </a:rPr>
              <a:t>http://localhost:8080</a:t>
            </a:r>
            <a:r>
              <a:rPr lang="LID4096" altLang="LID4096" dirty="0">
                <a:solidFill>
                  <a:schemeClr val="accent6"/>
                </a:solidFill>
              </a:rPr>
              <a:t>/api</a:t>
            </a:r>
            <a:r>
              <a:rPr lang="LID4096" altLang="LID4096" dirty="0">
                <a:solidFill>
                  <a:schemeClr val="accent2"/>
                </a:solidFill>
              </a:rPr>
              <a:t>/books/</a:t>
            </a:r>
            <a:r>
              <a:rPr lang="LID4096" altLang="LID4096" dirty="0">
                <a:solidFill>
                  <a:srgbClr val="C00000"/>
                </a:solidFill>
              </a:rPr>
              <a:t>{id}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Method: </a:t>
            </a:r>
            <a:r>
              <a:rPr lang="LID4096" altLang="LID4096" dirty="0">
                <a:solidFill>
                  <a:srgbClr val="C00000"/>
                </a:solidFill>
              </a:rPr>
              <a:t>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POST a New Book: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URL: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</a:rPr>
              <a:t>http://localhost:8080</a:t>
            </a:r>
            <a:r>
              <a:rPr lang="en-US" altLang="LID4096" dirty="0">
                <a:solidFill>
                  <a:schemeClr val="accent6"/>
                </a:solidFill>
              </a:rPr>
              <a:t>/api</a:t>
            </a:r>
            <a:r>
              <a:rPr lang="en-US" altLang="LID4096" dirty="0">
                <a:solidFill>
                  <a:schemeClr val="accent2"/>
                </a:solidFill>
              </a:rPr>
              <a:t>/books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Method: </a:t>
            </a:r>
            <a:r>
              <a:rPr lang="en-US" altLang="LID4096" dirty="0">
                <a:solidFill>
                  <a:srgbClr val="C00000"/>
                </a:solidFill>
              </a:rPr>
              <a:t>POST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Body: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   	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r>
              <a:rPr lang="en-US" dirty="0"/>
              <a:t>": “</a:t>
            </a:r>
            <a:r>
              <a:rPr lang="en-US" dirty="0">
                <a:solidFill>
                  <a:srgbClr val="C00000"/>
                </a:solidFill>
              </a:rPr>
              <a:t>Microservices</a:t>
            </a:r>
            <a:r>
              <a:rPr lang="en-US" dirty="0"/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    	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author</a:t>
            </a:r>
            <a:r>
              <a:rPr lang="en-US" dirty="0"/>
              <a:t>": “</a:t>
            </a:r>
            <a:r>
              <a:rPr lang="en-US" dirty="0">
                <a:solidFill>
                  <a:srgbClr val="C00000"/>
                </a:solidFill>
              </a:rPr>
              <a:t>Daoud Kabha</a:t>
            </a:r>
            <a:r>
              <a:rPr lang="en-US" dirty="0"/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2377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007449" y="6754765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848583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Rest Example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DD931A-CA7A-0CDA-7CD7-53AC9BDCBB00}"/>
              </a:ext>
            </a:extLst>
          </p:cNvPr>
          <p:cNvSpPr txBox="1"/>
          <p:nvPr/>
        </p:nvSpPr>
        <p:spPr>
          <a:xfrm>
            <a:off x="4096532" y="235602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ID4096" altLang="LID4096" dirty="0"/>
              <a:t>PUT to Update a Book: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URL: </a:t>
            </a:r>
            <a:r>
              <a:rPr lang="LID4096" altLang="LID4096" dirty="0">
                <a:solidFill>
                  <a:schemeClr val="accent1">
                    <a:lumMod val="75000"/>
                  </a:schemeClr>
                </a:solidFill>
              </a:rPr>
              <a:t>http://localhost:8080</a:t>
            </a:r>
            <a:r>
              <a:rPr lang="LID4096" altLang="LID4096" dirty="0">
                <a:solidFill>
                  <a:schemeClr val="accent6"/>
                </a:solidFill>
              </a:rPr>
              <a:t>/api</a:t>
            </a:r>
            <a:r>
              <a:rPr lang="LID4096" altLang="LID4096" dirty="0">
                <a:solidFill>
                  <a:schemeClr val="accent2"/>
                </a:solidFill>
              </a:rPr>
              <a:t>/books</a:t>
            </a:r>
            <a:r>
              <a:rPr lang="LID4096" altLang="LID4096" dirty="0">
                <a:solidFill>
                  <a:srgbClr val="C00000"/>
                </a:solidFill>
              </a:rPr>
              <a:t>/{id}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Method: </a:t>
            </a:r>
            <a:r>
              <a:rPr lang="LID4096" altLang="LID4096" dirty="0">
                <a:solidFill>
                  <a:srgbClr val="C00000"/>
                </a:solidFill>
              </a:rPr>
              <a:t>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Body:</a:t>
            </a:r>
            <a:endParaRPr lang="en-US" altLang="LID4096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/>
              <a:t>{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/>
              <a:t>    "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r>
              <a:rPr lang="en-US" altLang="LID4096" dirty="0"/>
              <a:t>": " </a:t>
            </a:r>
            <a:r>
              <a:rPr lang="en-US" altLang="LID4096" dirty="0">
                <a:solidFill>
                  <a:srgbClr val="C00000"/>
                </a:solidFill>
              </a:rPr>
              <a:t>Java Microservices</a:t>
            </a:r>
            <a:r>
              <a:rPr lang="en-US" altLang="LID4096" dirty="0"/>
              <a:t>",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/>
              <a:t>    "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</a:rPr>
              <a:t>author</a:t>
            </a:r>
            <a:r>
              <a:rPr lang="en-US" altLang="LID4096" dirty="0"/>
              <a:t>": " </a:t>
            </a:r>
            <a:r>
              <a:rPr lang="en-US" altLang="LID4096" dirty="0">
                <a:solidFill>
                  <a:srgbClr val="C00000"/>
                </a:solidFill>
              </a:rPr>
              <a:t>Daoud Kabha </a:t>
            </a:r>
            <a:r>
              <a:rPr lang="en-US" altLang="LID4096" dirty="0"/>
              <a:t>"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/>
              <a:t>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DELETE a Book: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URL: </a:t>
            </a:r>
            <a:r>
              <a:rPr lang="LID4096" altLang="LID4096" dirty="0">
                <a:solidFill>
                  <a:schemeClr val="accent1">
                    <a:lumMod val="75000"/>
                  </a:schemeClr>
                </a:solidFill>
              </a:rPr>
              <a:t>http://localhost:8080</a:t>
            </a:r>
            <a:r>
              <a:rPr lang="LID4096" altLang="LID4096" dirty="0">
                <a:solidFill>
                  <a:schemeClr val="accent6"/>
                </a:solidFill>
              </a:rPr>
              <a:t>/api</a:t>
            </a:r>
            <a:r>
              <a:rPr lang="LID4096" altLang="LID4096" dirty="0">
                <a:solidFill>
                  <a:schemeClr val="accent2"/>
                </a:solidFill>
              </a:rPr>
              <a:t>/books</a:t>
            </a:r>
            <a:r>
              <a:rPr lang="LID4096" altLang="LID4096" dirty="0">
                <a:solidFill>
                  <a:srgbClr val="C00000"/>
                </a:solidFill>
              </a:rPr>
              <a:t>/{id}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Method: </a:t>
            </a:r>
            <a:r>
              <a:rPr lang="LID4096" altLang="LID4096" dirty="0">
                <a:solidFill>
                  <a:srgbClr val="C00000"/>
                </a:solidFill>
              </a:rPr>
              <a:t>DELETE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dirty="0"/>
          </a:p>
        </p:txBody>
      </p:sp>
    </p:spTree>
    <p:extLst>
      <p:ext uri="{BB962C8B-B14F-4D97-AF65-F5344CB8AC3E}">
        <p14:creationId xmlns:p14="http://schemas.microsoft.com/office/powerpoint/2010/main" val="185094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5D7E-CFAF-96D3-D9E8-E53374B57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6C05465-BEAA-48E7-E043-838DA55BF7F2}"/>
              </a:ext>
            </a:extLst>
          </p:cNvPr>
          <p:cNvCxnSpPr/>
          <p:nvPr/>
        </p:nvCxnSpPr>
        <p:spPr>
          <a:xfrm>
            <a:off x="4094770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8D7F0946-FA66-C507-5047-554762F12BCD}"/>
              </a:ext>
            </a:extLst>
          </p:cNvPr>
          <p:cNvCxnSpPr/>
          <p:nvPr/>
        </p:nvCxnSpPr>
        <p:spPr>
          <a:xfrm>
            <a:off x="4201305" y="5685579"/>
            <a:ext cx="658512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EC6FB22-C2F7-8D42-B774-0DA4A033635B}"/>
              </a:ext>
            </a:extLst>
          </p:cNvPr>
          <p:cNvSpPr/>
          <p:nvPr/>
        </p:nvSpPr>
        <p:spPr>
          <a:xfrm>
            <a:off x="6342938" y="3773349"/>
            <a:ext cx="1548822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Verdana" pitchFamily="34"/>
              </a:rPr>
              <a:t>Thank YOU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1E5EE-04B0-AE2E-50CE-826F0A52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0447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235992" y="6485342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82216"/>
            <a:ext cx="1819729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What is API ?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4C60-BE23-464E-8390-36A9A7C2B9BF}"/>
              </a:ext>
            </a:extLst>
          </p:cNvPr>
          <p:cNvSpPr txBox="1"/>
          <p:nvPr/>
        </p:nvSpPr>
        <p:spPr>
          <a:xfrm>
            <a:off x="4142624" y="4333587"/>
            <a:ext cx="69665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Application Programming Interface </a:t>
            </a:r>
            <a:r>
              <a:rPr lang="en-US" dirty="0"/>
              <a:t>is a layer that: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communication between different software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Hides the complexity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integration of third-party services.</a:t>
            </a:r>
          </a:p>
          <a:p>
            <a:endParaRPr lang="LID409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B70740-8827-B8A3-A818-167DEFC01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929" y="2336269"/>
            <a:ext cx="4329952" cy="18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0447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160553" y="512781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82216"/>
            <a:ext cx="1819729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What is API ?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4C60-BE23-464E-8390-36A9A7C2B9BF}"/>
              </a:ext>
            </a:extLst>
          </p:cNvPr>
          <p:cNvSpPr txBox="1"/>
          <p:nvPr/>
        </p:nvSpPr>
        <p:spPr>
          <a:xfrm>
            <a:off x="4160553" y="2513549"/>
            <a:ext cx="69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Application Programming Interface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F8913-D6BD-C6E4-CE68-74DE17F2F1D6}"/>
              </a:ext>
            </a:extLst>
          </p:cNvPr>
          <p:cNvSpPr txBox="1"/>
          <p:nvPr/>
        </p:nvSpPr>
        <p:spPr>
          <a:xfrm>
            <a:off x="4096532" y="3127614"/>
            <a:ext cx="71362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Endpoints: </a:t>
            </a:r>
            <a:r>
              <a:rPr lang="LID4096" altLang="LID4096" dirty="0"/>
              <a:t>URLs through which APIs interact with applications.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Methods: </a:t>
            </a:r>
            <a:r>
              <a:rPr lang="LID4096" altLang="LID4096" dirty="0"/>
              <a:t>Specific operations (e.g., GET, POST, PUT, DELETE).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Data Formats: </a:t>
            </a:r>
            <a:r>
              <a:rPr lang="LID4096" altLang="LID4096" dirty="0"/>
              <a:t>Commonly JSON or XML for data exchange.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2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0447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160553" y="512781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82216"/>
            <a:ext cx="1819729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What is API ?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4C60-BE23-464E-8390-36A9A7C2B9BF}"/>
              </a:ext>
            </a:extLst>
          </p:cNvPr>
          <p:cNvSpPr txBox="1"/>
          <p:nvPr/>
        </p:nvSpPr>
        <p:spPr>
          <a:xfrm>
            <a:off x="4160553" y="2513549"/>
            <a:ext cx="69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Application Programming Interface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F8913-D6BD-C6E4-CE68-74DE17F2F1D6}"/>
              </a:ext>
            </a:extLst>
          </p:cNvPr>
          <p:cNvSpPr txBox="1"/>
          <p:nvPr/>
        </p:nvSpPr>
        <p:spPr>
          <a:xfrm>
            <a:off x="4096532" y="3127614"/>
            <a:ext cx="74519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REST</a:t>
            </a:r>
            <a:r>
              <a:rPr lang="LID4096" altLang="LID4096" dirty="0"/>
              <a:t> (Representational State Transfer)</a:t>
            </a:r>
            <a:endParaRPr lang="en-US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SOAP</a:t>
            </a:r>
            <a:r>
              <a:rPr lang="LID4096" altLang="LID4096" dirty="0"/>
              <a:t> (Simple Object Access Protocol)</a:t>
            </a:r>
            <a:endParaRPr lang="en-US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GraphQL</a:t>
            </a:r>
            <a:r>
              <a:rPr lang="LID4096" altLang="LID409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8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0447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160553" y="512781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82216"/>
            <a:ext cx="1819729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What is API ?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4C60-BE23-464E-8390-36A9A7C2B9BF}"/>
              </a:ext>
            </a:extLst>
          </p:cNvPr>
          <p:cNvSpPr txBox="1"/>
          <p:nvPr/>
        </p:nvSpPr>
        <p:spPr>
          <a:xfrm>
            <a:off x="4160553" y="2513549"/>
            <a:ext cx="69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Application Programming Interface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F8913-D6BD-C6E4-CE68-74DE17F2F1D6}"/>
              </a:ext>
            </a:extLst>
          </p:cNvPr>
          <p:cNvSpPr txBox="1"/>
          <p:nvPr/>
        </p:nvSpPr>
        <p:spPr>
          <a:xfrm>
            <a:off x="4096532" y="3127614"/>
            <a:ext cx="7451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Google Maps API</a:t>
            </a:r>
            <a:r>
              <a:rPr lang="LID4096" altLang="LID4096" dirty="0"/>
              <a:t>: Embeds maps and provides location services.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Twitter API</a:t>
            </a:r>
            <a:r>
              <a:rPr lang="LID4096" altLang="LID4096" dirty="0"/>
              <a:t>: Allows access to tweets and other Twitter functionalities.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Payment APIs</a:t>
            </a:r>
            <a:r>
              <a:rPr lang="LID4096" altLang="LID4096" dirty="0"/>
              <a:t>: Stripe, PayPal for processing online payments.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388837" y="5597836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935145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What is Rest ?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134AB-4A22-153C-9693-0AD738A39210}"/>
              </a:ext>
            </a:extLst>
          </p:cNvPr>
          <p:cNvSpPr txBox="1"/>
          <p:nvPr/>
        </p:nvSpPr>
        <p:spPr>
          <a:xfrm>
            <a:off x="4096532" y="22304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</a:t>
            </a:r>
            <a:r>
              <a:rPr lang="en-US" b="1" dirty="0"/>
              <a:t>presentational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/>
              <a:t>tate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/>
              <a:t>ransfer </a:t>
            </a:r>
            <a:r>
              <a:rPr lang="en-US" dirty="0"/>
              <a:t>is an HTTP ‘enrichment’ that provides advanced RPC 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D1B92-8BBC-55B9-4776-D43A470BE6B5}"/>
              </a:ext>
            </a:extLst>
          </p:cNvPr>
          <p:cNvSpPr txBox="1"/>
          <p:nvPr/>
        </p:nvSpPr>
        <p:spPr>
          <a:xfrm>
            <a:off x="3955400" y="3096486"/>
            <a:ext cx="74519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Stateless</a:t>
            </a:r>
            <a:r>
              <a:rPr lang="en-US" dirty="0"/>
              <a:t>: Each request contains all necessary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Client-Server</a:t>
            </a:r>
            <a:r>
              <a:rPr lang="en-US" dirty="0"/>
              <a:t>: Separation of client and server concerns.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Cacheable</a:t>
            </a:r>
            <a:r>
              <a:rPr lang="en-US" dirty="0"/>
              <a:t>: Responses can be cached to improve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Layered System</a:t>
            </a:r>
            <a:r>
              <a:rPr lang="en-US" dirty="0"/>
              <a:t>: Architecture can be composed of hierarchical layers</a:t>
            </a:r>
          </a:p>
        </p:txBody>
      </p:sp>
    </p:spTree>
    <p:extLst>
      <p:ext uri="{BB962C8B-B14F-4D97-AF65-F5344CB8AC3E}">
        <p14:creationId xmlns:p14="http://schemas.microsoft.com/office/powerpoint/2010/main" val="39482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112488" y="5310965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935145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What is Rest ?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134AB-4A22-153C-9693-0AD738A39210}"/>
              </a:ext>
            </a:extLst>
          </p:cNvPr>
          <p:cNvSpPr txBox="1"/>
          <p:nvPr/>
        </p:nvSpPr>
        <p:spPr>
          <a:xfrm>
            <a:off x="4096532" y="2230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</a:t>
            </a:r>
            <a:r>
              <a:rPr lang="en-US" b="1" dirty="0"/>
              <a:t>presentational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/>
              <a:t>tate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/>
              <a:t>ransfer </a:t>
            </a:r>
            <a:r>
              <a:rPr lang="en-US" dirty="0"/>
              <a:t>Frameworks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56F8E-E4AC-1A13-9DDF-1FD97044094C}"/>
              </a:ext>
            </a:extLst>
          </p:cNvPr>
          <p:cNvSpPr txBox="1"/>
          <p:nvPr/>
        </p:nvSpPr>
        <p:spPr>
          <a:xfrm>
            <a:off x="4204108" y="2718050"/>
            <a:ext cx="5630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 REST Frameworks: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Jersey</a:t>
            </a:r>
            <a:r>
              <a:rPr lang="en-US" dirty="0"/>
              <a:t> , </a:t>
            </a:r>
            <a:r>
              <a:rPr lang="en-US" dirty="0">
                <a:solidFill>
                  <a:srgbClr val="C00000"/>
                </a:solidFill>
              </a:rPr>
              <a:t>Spring Boot</a:t>
            </a:r>
          </a:p>
          <a:p>
            <a:endParaRPr lang="en-US" dirty="0"/>
          </a:p>
          <a:p>
            <a:r>
              <a:rPr lang="en-US" dirty="0"/>
              <a:t>Python REST Frameworks: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Flask-RESTful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Django REST Framework (DRF)</a:t>
            </a:r>
          </a:p>
          <a:p>
            <a:endParaRPr lang="en-US" dirty="0"/>
          </a:p>
          <a:p>
            <a:r>
              <a:rPr lang="en-US" dirty="0"/>
              <a:t>JavaScript REST Frameworks: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Express.js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NestJS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1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201759" y="623433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1749197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Rest </a:t>
            </a:r>
            <a:r>
              <a:rPr lang="en-US" kern="0" dirty="0">
                <a:solidFill>
                  <a:srgbClr val="000000"/>
                </a:solidFill>
                <a:latin typeface="Verdana" pitchFamily="34"/>
              </a:rPr>
              <a:t>Methods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134AB-4A22-153C-9693-0AD738A39210}"/>
              </a:ext>
            </a:extLst>
          </p:cNvPr>
          <p:cNvSpPr txBox="1"/>
          <p:nvPr/>
        </p:nvSpPr>
        <p:spPr>
          <a:xfrm>
            <a:off x="4096532" y="2230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</a:t>
            </a:r>
            <a:r>
              <a:rPr lang="en-US" b="1" dirty="0"/>
              <a:t>presentational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/>
              <a:t>tate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/>
              <a:t>ransfer </a:t>
            </a:r>
            <a:r>
              <a:rPr lang="en-US" dirty="0"/>
              <a:t>Methods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D1B92-8BBC-55B9-4776-D43A470BE6B5}"/>
              </a:ext>
            </a:extLst>
          </p:cNvPr>
          <p:cNvSpPr txBox="1"/>
          <p:nvPr/>
        </p:nvSpPr>
        <p:spPr>
          <a:xfrm>
            <a:off x="4201759" y="2818011"/>
            <a:ext cx="48950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Retrieve resources</a:t>
            </a:r>
            <a:endParaRPr kumimoji="0" lang="en-US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 new resources</a:t>
            </a:r>
            <a:endParaRPr kumimoji="0" lang="en-US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PUT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Update existing resources</a:t>
            </a:r>
            <a:endParaRPr kumimoji="0" lang="en-US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DELETE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Remove resources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PATCH</a:t>
            </a:r>
            <a:r>
              <a:rPr lang="LID4096" altLang="LID4096" dirty="0"/>
              <a:t>: Partial updates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OPTIONS</a:t>
            </a:r>
            <a:r>
              <a:rPr lang="LID4096" altLang="LID4096" dirty="0"/>
              <a:t>: Describe communication options </a:t>
            </a:r>
          </a:p>
        </p:txBody>
      </p:sp>
    </p:spTree>
    <p:extLst>
      <p:ext uri="{BB962C8B-B14F-4D97-AF65-F5344CB8AC3E}">
        <p14:creationId xmlns:p14="http://schemas.microsoft.com/office/powerpoint/2010/main" val="420942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109-D8E5-5F39-ADAF-B30BA852A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Restful API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698C6CE-43C4-F1CE-F502-87514D2AF990}"/>
              </a:ext>
            </a:extLst>
          </p:cNvPr>
          <p:cNvCxnSpPr/>
          <p:nvPr/>
        </p:nvCxnSpPr>
        <p:spPr>
          <a:xfrm>
            <a:off x="4096532" y="2234102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F538075-90FD-898D-E2B4-98B8B73B8529}"/>
              </a:ext>
            </a:extLst>
          </p:cNvPr>
          <p:cNvCxnSpPr/>
          <p:nvPr/>
        </p:nvCxnSpPr>
        <p:spPr>
          <a:xfrm>
            <a:off x="4201759" y="623433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8C51ED30-0CD1-F013-6A4B-4EB9A2F5C5BA}"/>
              </a:ext>
            </a:extLst>
          </p:cNvPr>
          <p:cNvSpPr/>
          <p:nvPr/>
        </p:nvSpPr>
        <p:spPr>
          <a:xfrm>
            <a:off x="4096532" y="1742850"/>
            <a:ext cx="2387192" cy="369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Rest </a:t>
            </a:r>
            <a:r>
              <a:rPr lang="en-US" kern="0" dirty="0">
                <a:solidFill>
                  <a:srgbClr val="000000"/>
                </a:solidFill>
                <a:latin typeface="Verdana" pitchFamily="34"/>
              </a:rPr>
              <a:t>Status Codes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Verdana" pitchFamily="34"/>
              </a:rPr>
              <a:t> 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66A0A34-3407-9B2A-47E2-616782C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915DB-98E2-F496-BAF0-A40673A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" y="3213094"/>
            <a:ext cx="2939920" cy="191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134AB-4A22-153C-9693-0AD738A39210}"/>
              </a:ext>
            </a:extLst>
          </p:cNvPr>
          <p:cNvSpPr txBox="1"/>
          <p:nvPr/>
        </p:nvSpPr>
        <p:spPr>
          <a:xfrm>
            <a:off x="4096532" y="2230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</a:t>
            </a:r>
            <a:r>
              <a:rPr lang="en-US" b="1" dirty="0"/>
              <a:t>presentational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/>
              <a:t>tate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/>
              <a:t>ransfer </a:t>
            </a:r>
            <a:r>
              <a:rPr lang="en-US" dirty="0"/>
              <a:t>Status Code</a:t>
            </a:r>
            <a:endParaRPr lang="LID4096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29FF3-48AD-FF0A-7F22-9901D0FD9290}"/>
              </a:ext>
            </a:extLst>
          </p:cNvPr>
          <p:cNvSpPr txBox="1"/>
          <p:nvPr/>
        </p:nvSpPr>
        <p:spPr>
          <a:xfrm>
            <a:off x="5354249" y="2884409"/>
            <a:ext cx="26268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1xx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Informational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2xx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Success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3xx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Redirection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4xx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Client Error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5xx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9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547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Vendra</vt:lpstr>
      <vt:lpstr>Verdana</vt:lpstr>
      <vt:lpstr>Office Theme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  <vt:lpstr>Restful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Dawod Kabha</dc:creator>
  <cp:lastModifiedBy>Dawod Kabha</cp:lastModifiedBy>
  <cp:revision>29</cp:revision>
  <dcterms:created xsi:type="dcterms:W3CDTF">2024-01-16T08:28:07Z</dcterms:created>
  <dcterms:modified xsi:type="dcterms:W3CDTF">2024-07-21T04:41:15Z</dcterms:modified>
</cp:coreProperties>
</file>