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5" r:id="rId2"/>
    <p:sldId id="437" r:id="rId3"/>
    <p:sldId id="429" r:id="rId4"/>
    <p:sldId id="428" r:id="rId5"/>
    <p:sldId id="426" r:id="rId6"/>
    <p:sldId id="438" r:id="rId7"/>
    <p:sldId id="427" r:id="rId8"/>
    <p:sldId id="432" r:id="rId9"/>
    <p:sldId id="433" r:id="rId10"/>
    <p:sldId id="434" r:id="rId11"/>
    <p:sldId id="440" r:id="rId12"/>
    <p:sldId id="435" r:id="rId13"/>
    <p:sldId id="430" r:id="rId14"/>
    <p:sldId id="439" r:id="rId15"/>
    <p:sldId id="436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5F3D-6362-1CF3-C4FF-CAF8A1E677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7958-6F36-F175-CA21-8311D1BF28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25F5-4B2E-7313-2B88-E931FB92A0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E35FF5-1C14-4083-B56D-5BDC18F48DD5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8A0C-7A48-DE89-D975-9B3E4BFAB3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B91A-EE9A-84BF-B011-79953196F8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633EF3-B76A-4D28-A64B-B412E5962D41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5319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830D-F26A-BB28-B8B8-6AC99BC8A8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9D2F-49D5-2EE3-0D6C-FF97A04D7AB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08BF-5A96-C346-886B-66C89D4739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4D184C-3E11-4585-A983-66B22C2BA2BE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B76D-7E6F-A0A2-9A42-DEA14467C9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5B33-AB9F-8021-BAD7-54A11BD78E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DF312A-E698-4CCA-887E-D7E1823994FD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90348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E6F4E-31D2-0669-95AD-9F8E6CD9FB6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EE495-4CA4-D624-CB70-4DAEFD87F4A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3DBB-74E0-30AE-06DF-0AB6938FCA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B5A92D-A23B-405C-868B-A47D60A9337E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6DBD-FAC3-6866-A9F2-60D8784579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9CD0-D32D-BE82-5FA5-A1EEB221B5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ADABEB-6C21-44E1-9B68-9DF47B5CAED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7345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35B5-236F-F0B0-D452-7C8E547E96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8421-954D-5E24-96BA-BD2CC057A8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D1454-ACC6-4511-7EE1-8F71AC9065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047D1F-80BE-4FD5-9631-588F076DC7E7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C8E3-CB40-6692-F166-09C852E0C5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C2DE-F7AE-93A9-94E5-874F046612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059450-76EE-4E88-9577-C0829089080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6015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495D-8908-7B0B-F4D0-F42275769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E2205-EB86-A426-6D9B-A1DA0032A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93F8-4D58-B117-5ED7-B5FCB148BA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5B180-72F2-4762-B748-5D23ADF2E8A7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5FF-4030-E19B-794B-B36CDDC674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FB41-523B-2C7D-85E7-B9B48034CF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7E6F-D8A6-4B8C-B3AF-3A18806F353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8997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E7F-787E-0A65-B83B-160D3FF9FD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0094-713E-D198-46E1-E99DB05839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6D7FD-E080-DC15-B7F7-0A2C8C48AF7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86AEA-F7A3-6A98-3BA6-95671D3C5F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C389F7-BF30-498A-9AA6-D98A54628D48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823AD-E417-1724-B8D5-390B33932A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5173-7D95-DBF4-B090-9F1178EF9B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789586-620D-47A8-862E-FBC7C4FAAA59}" type="slidenum">
              <a:t>‹#›</a:t>
            </a:fld>
            <a:endParaRPr lang="-"/>
          </a:p>
        </p:txBody>
      </p:sp>
      <p:pic>
        <p:nvPicPr>
          <p:cNvPr id="8" name="Google Shape;87;p1">
            <a:extLst>
              <a:ext uri="{FF2B5EF4-FFF2-40B4-BE49-F238E27FC236}">
                <a16:creationId xmlns:a16="http://schemas.microsoft.com/office/drawing/2014/main" id="{5778E0BE-DED5-4FB0-972B-6AEA58212BE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6954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19F2-93D5-3170-DE86-7DC5B33DB0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77B8E-5B60-E7D9-8456-512E391C2B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1FA6-166D-20FC-238E-FF9B0194A8A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35FAF-959D-C516-8330-E32704B88C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83F40-390C-98E6-9133-0DDE41DD2F1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AE065-19B1-65A9-CF94-5E1ADBE390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A3813A-8EA0-4EC3-ABD7-3DC36CCC2925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69ADB-AA13-74AC-F761-1C13719878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F7B95-D035-E3D2-EFEF-951DE7FABC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897CAE-7DB3-485E-B9D2-747C4080554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8181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D772-0659-1F9E-903E-130D9722B9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DE6D6-A293-0CA3-2BA2-87DD8AC449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3844FD-9F18-42D1-B688-ADCC8AEBAE5B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EB5BB-202B-19F9-4A17-6E117E5171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83E90-EDEF-F654-21B7-8E81C66855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8BF3A2-BA8D-4359-B8E3-1518132B323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09315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86ED6-021B-B569-AF66-5DD1C25261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694968-047B-49C2-BC96-80306B324DEF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28722-6498-751C-C8E7-57554E54AF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25BB-A5F4-A3BA-9F68-36EDBD8ED3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A20226-5C04-4B19-8754-487CBF00E3B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6872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41C3-BA24-400E-1D92-FAAACF289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EF87-905F-B839-01E7-93FC586D1D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043EA-E043-82FC-8014-B8FEAF4A9EF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5F074-5CBF-699E-EE9B-8E788BF497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FF990F-57B5-4940-A0D5-F2100355B759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81352-106E-8B9C-C23C-CF32544819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BBED9-B5FE-4134-4E3D-49039499F8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419EBE-90BF-4CD7-A6FA-932E8EDEEB0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5090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347F-4C6A-5BC9-4CF0-50DEC48F7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9854-4AEF-7D36-55B4-92A43650FDE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81207-8ACB-738C-1F77-924AA52119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61CB6-5A48-B86F-E01E-E779A75632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F8089F-A686-4612-B3BA-BDC4838BA2D2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B8E8E-652F-BF77-87D1-32A7822301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27E79-21B9-FBEF-1E67-2F14912184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C2752-4F81-4805-92D6-43BDA23921F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6800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E2B1-1C4C-0800-2915-6F7D843DF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3305-EEA0-82BF-BB17-487A90B4D2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6E969-D6FC-7660-E869-09B1618F8D0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60CFB33-A3A7-44AC-8CF9-B90F7D85B63C}" type="datetime1">
              <a:rPr lang="-"/>
              <a:pPr lvl="0"/>
              <a:t>7/31/2024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DAA1-3696-CF79-DDA3-432195F8DA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219A-FEF3-B1B8-EEF4-DD491E16703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D6B4705-9939-4CAB-BA95-E34291A3C619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21A1-3B87-EEEB-81EC-C0A115E7F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DF0E190-7D57-E2CA-CA89-36488946201B}"/>
              </a:ext>
            </a:extLst>
          </p:cNvPr>
          <p:cNvCxnSpPr/>
          <p:nvPr/>
        </p:nvCxnSpPr>
        <p:spPr>
          <a:xfrm>
            <a:off x="4077885" y="2230450"/>
            <a:ext cx="5288277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AE8C5DE-FD27-2438-7BC1-BA28B3E66F2F}"/>
              </a:ext>
            </a:extLst>
          </p:cNvPr>
          <p:cNvCxnSpPr/>
          <p:nvPr/>
        </p:nvCxnSpPr>
        <p:spPr>
          <a:xfrm>
            <a:off x="4077885" y="5404358"/>
            <a:ext cx="5288277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0635606-9FE7-BD41-A806-5394A9BC1737}"/>
              </a:ext>
            </a:extLst>
          </p:cNvPr>
          <p:cNvSpPr/>
          <p:nvPr/>
        </p:nvSpPr>
        <p:spPr>
          <a:xfrm>
            <a:off x="5337051" y="2383539"/>
            <a:ext cx="6577580" cy="175432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 Light" pitchFamily="34"/>
                <a:cs typeface="Arial" pitchFamily="34"/>
              </a:rPr>
              <a:t>For example, a Web browser can do several things at the same time: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39845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 Light" pitchFamily="34"/>
                <a:cs typeface="Arial" pitchFamily="34"/>
              </a:rPr>
              <a:t>scroll a page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39845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 Light" pitchFamily="34"/>
                <a:cs typeface="Arial" pitchFamily="34"/>
              </a:rPr>
              <a:t>download a file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39845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 Light" pitchFamily="34"/>
                <a:cs typeface="Arial" pitchFamily="34"/>
              </a:rPr>
              <a:t>play animation, sound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39845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 Light" pitchFamily="34"/>
                <a:cs typeface="Arial" pitchFamily="34"/>
              </a:rPr>
              <a:t>print page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39845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 Light" pitchFamily="34"/>
                <a:cs typeface="Arial" pitchFamily="34"/>
              </a:rPr>
              <a:t>load a new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3572F-90BD-778F-D2B7-A1A108B1CCA3}"/>
              </a:ext>
            </a:extLst>
          </p:cNvPr>
          <p:cNvSpPr txBox="1"/>
          <p:nvPr/>
        </p:nvSpPr>
        <p:spPr>
          <a:xfrm>
            <a:off x="4010500" y="1799563"/>
            <a:ext cx="13265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9102C-A22E-EA91-0018-53921F231212}"/>
              </a:ext>
            </a:extLst>
          </p:cNvPr>
          <p:cNvSpPr txBox="1"/>
          <p:nvPr/>
        </p:nvSpPr>
        <p:spPr>
          <a:xfrm>
            <a:off x="5337051" y="2383538"/>
            <a:ext cx="28339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Functional IFC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Method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Default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Static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Optional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Stream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Base64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and Time API</a:t>
            </a:r>
            <a:endParaRPr lang="LID4096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90E0EC-8D95-A7EB-2B6B-2FB88138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186393"/>
            <a:ext cx="21240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EC39-A253-0A1A-0480-831B26063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407812C-6841-6C3B-5BD1-E1CB5614BE64}"/>
              </a:ext>
            </a:extLst>
          </p:cNvPr>
          <p:cNvCxnSpPr/>
          <p:nvPr/>
        </p:nvCxnSpPr>
        <p:spPr>
          <a:xfrm>
            <a:off x="4040969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F140C07-85F0-A59F-5849-BDB2DCFAD662}"/>
              </a:ext>
            </a:extLst>
          </p:cNvPr>
          <p:cNvCxnSpPr/>
          <p:nvPr/>
        </p:nvCxnSpPr>
        <p:spPr>
          <a:xfrm>
            <a:off x="4007449" y="621770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4">
            <a:extLst>
              <a:ext uri="{FF2B5EF4-FFF2-40B4-BE49-F238E27FC236}">
                <a16:creationId xmlns:a16="http://schemas.microsoft.com/office/drawing/2014/main" id="{41D3A30B-7BBD-6649-8F45-282343B92455}"/>
              </a:ext>
            </a:extLst>
          </p:cNvPr>
          <p:cNvSpPr txBox="1"/>
          <p:nvPr/>
        </p:nvSpPr>
        <p:spPr>
          <a:xfrm>
            <a:off x="4007449" y="2436141"/>
            <a:ext cx="7359798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Optional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 class was introduced to provide a more robust way of handling situations where a value may or may not be present.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Nunito" pitchFamily="2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Optional 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is designed to address the problem of dealing with null values and to encourage better practices in handling the absence of a value (</a:t>
            </a: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NullPointerException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) 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Nunito" pitchFamily="2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Optional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 is an </a:t>
            </a: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immutable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 object, and its methods do not modify the instance but instead return a new one.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Nunito" pitchFamily="2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Optional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Nunito" pitchFamily="2"/>
                <a:cs typeface="Arial" pitchFamily="34"/>
              </a:rPr>
              <a:t> often used as a return type for methods to indicate that the result may or may not be present.</a:t>
            </a:r>
            <a:endParaRPr lang="-" sz="1800" b="0" i="0" u="none" strike="noStrike" kern="1200" cap="none" spc="0" baseline="0" dirty="0">
              <a:solidFill>
                <a:srgbClr val="273239"/>
              </a:solidFill>
              <a:uFillTx/>
              <a:latin typeface="Nunito" pitchFamily="2"/>
              <a:cs typeface="Arial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F9FEF-157D-1D1D-C69D-444C11DF4C37}"/>
              </a:ext>
            </a:extLst>
          </p:cNvPr>
          <p:cNvSpPr txBox="1"/>
          <p:nvPr/>
        </p:nvSpPr>
        <p:spPr>
          <a:xfrm>
            <a:off x="4007449" y="1840443"/>
            <a:ext cx="2635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Optional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575B2-BE05-7C17-108E-FD6B5A1E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084501"/>
            <a:ext cx="21240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EC39-A253-0A1A-0480-831B26063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407812C-6841-6C3B-5BD1-E1CB5614BE64}"/>
              </a:ext>
            </a:extLst>
          </p:cNvPr>
          <p:cNvCxnSpPr/>
          <p:nvPr/>
        </p:nvCxnSpPr>
        <p:spPr>
          <a:xfrm>
            <a:off x="4040969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F140C07-85F0-A59F-5849-BDB2DCFAD662}"/>
              </a:ext>
            </a:extLst>
          </p:cNvPr>
          <p:cNvCxnSpPr/>
          <p:nvPr/>
        </p:nvCxnSpPr>
        <p:spPr>
          <a:xfrm>
            <a:off x="4213638" y="652583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6F9FEF-157D-1D1D-C69D-444C11DF4C37}"/>
              </a:ext>
            </a:extLst>
          </p:cNvPr>
          <p:cNvSpPr txBox="1"/>
          <p:nvPr/>
        </p:nvSpPr>
        <p:spPr>
          <a:xfrm>
            <a:off x="4007449" y="1840443"/>
            <a:ext cx="2635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Optional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4B652-AE43-87C1-09DF-AF9392615106}"/>
              </a:ext>
            </a:extLst>
          </p:cNvPr>
          <p:cNvSpPr txBox="1"/>
          <p:nvPr/>
        </p:nvSpPr>
        <p:spPr>
          <a:xfrm>
            <a:off x="4040969" y="2278520"/>
            <a:ext cx="73352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Purpose: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Container for optional values.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Avoids NullPointerException.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Common Methods: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isPresent(): checks if a value is present.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ifPresent(): executes a block of code if a value is present.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orElse(): provides a default value if a value is not present.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b="1" dirty="0">
                <a:latin typeface="+mj-lt"/>
              </a:rPr>
              <a:t>Example :</a:t>
            </a:r>
          </a:p>
          <a:p>
            <a:pPr lvl="2"/>
            <a:r>
              <a:rPr lang="LID4096" dirty="0"/>
              <a:t>Optional&lt;String&gt; optional = Optional.ofNullable(null);</a:t>
            </a:r>
          </a:p>
          <a:p>
            <a:pPr lvl="2"/>
            <a:r>
              <a:rPr lang="LID4096" dirty="0"/>
              <a:t>optional.ifPresent(System.out::println); </a:t>
            </a:r>
            <a:endParaRPr lang="en-US" dirty="0"/>
          </a:p>
          <a:p>
            <a:pPr lvl="2"/>
            <a:r>
              <a:rPr lang="LID4096" dirty="0"/>
              <a:t>String value = optional.orElse("Default Value");</a:t>
            </a:r>
          </a:p>
          <a:p>
            <a:pPr lvl="2"/>
            <a:r>
              <a:rPr lang="LID4096" dirty="0"/>
              <a:t>System.out.println(value); // Output: Default Value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7D387B-CC6E-C96D-0EF9-D3D7E489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084501"/>
            <a:ext cx="21240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FC59-914C-9634-76B5-326D0C0FEA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E48406D-84C1-2E0F-2731-45442C3B36BD}"/>
              </a:ext>
            </a:extLst>
          </p:cNvPr>
          <p:cNvCxnSpPr/>
          <p:nvPr/>
        </p:nvCxnSpPr>
        <p:spPr>
          <a:xfrm>
            <a:off x="4140638" y="225227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FCB8297-015D-35D6-BDA4-69F048DA5A2E}"/>
              </a:ext>
            </a:extLst>
          </p:cNvPr>
          <p:cNvCxnSpPr/>
          <p:nvPr/>
        </p:nvCxnSpPr>
        <p:spPr>
          <a:xfrm>
            <a:off x="4243782" y="6580601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4">
            <a:extLst>
              <a:ext uri="{FF2B5EF4-FFF2-40B4-BE49-F238E27FC236}">
                <a16:creationId xmlns:a16="http://schemas.microsoft.com/office/drawing/2014/main" id="{516FF9D6-2939-69D4-8C72-115EB1DD5B9D}"/>
              </a:ext>
            </a:extLst>
          </p:cNvPr>
          <p:cNvSpPr txBox="1"/>
          <p:nvPr/>
        </p:nvSpPr>
        <p:spPr>
          <a:xfrm>
            <a:off x="4140638" y="2350937"/>
            <a:ext cx="6783878" cy="4247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Streams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 is a new abstraction introduced in Java 8 to express operations on data in a concise and functional manner.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Streams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 is a sequence of elements that can be processed in a functional style.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Streams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 allow for processing collections of data in a declarative way, similar to SQL queries.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Streams methods 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: </a:t>
            </a:r>
          </a:p>
          <a:p>
            <a:pPr lvl="5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Filter        Map</a:t>
            </a:r>
          </a:p>
          <a:p>
            <a:pPr lvl="5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ForEach</a:t>
            </a:r>
            <a:r>
              <a:rPr lang="en-US" dirty="0">
                <a:solidFill>
                  <a:srgbClr val="273239"/>
                </a:solidFill>
                <a:latin typeface="+mj-lt"/>
                <a:cs typeface="Arial" pitchFamily="34"/>
              </a:rPr>
              <a:t>   </a:t>
            </a:r>
            <a:r>
              <a:rPr lang="en-US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Collect </a:t>
            </a:r>
          </a:p>
          <a:p>
            <a:pPr lvl="5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Reduce    Sorted</a:t>
            </a:r>
          </a:p>
          <a:p>
            <a:pPr lvl="5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Count       Distinct  </a:t>
            </a:r>
            <a:endParaRPr lang="-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EFC5F-164C-A35B-D0AE-0D559FFB4D13}"/>
              </a:ext>
            </a:extLst>
          </p:cNvPr>
          <p:cNvSpPr txBox="1"/>
          <p:nvPr/>
        </p:nvSpPr>
        <p:spPr>
          <a:xfrm>
            <a:off x="4007449" y="1840443"/>
            <a:ext cx="2635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Streams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4FEEF-78E5-3D16-AA60-B0BF38DA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084501"/>
            <a:ext cx="21240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559C-ABBF-0B03-9B91-5CBBD8697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E6A5972-2EF1-E379-2CD0-4A272EA1E338}"/>
              </a:ext>
            </a:extLst>
          </p:cNvPr>
          <p:cNvCxnSpPr/>
          <p:nvPr/>
        </p:nvCxnSpPr>
        <p:spPr>
          <a:xfrm>
            <a:off x="4286879" y="120517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2C0AAF6-E795-047F-39BE-EAEE360EACC1}"/>
              </a:ext>
            </a:extLst>
          </p:cNvPr>
          <p:cNvCxnSpPr/>
          <p:nvPr/>
        </p:nvCxnSpPr>
        <p:spPr>
          <a:xfrm>
            <a:off x="4660152" y="674990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4">
            <a:extLst>
              <a:ext uri="{FF2B5EF4-FFF2-40B4-BE49-F238E27FC236}">
                <a16:creationId xmlns:a16="http://schemas.microsoft.com/office/drawing/2014/main" id="{8BBBB269-2DA0-2D53-1320-704EEF5853C1}"/>
              </a:ext>
            </a:extLst>
          </p:cNvPr>
          <p:cNvSpPr txBox="1"/>
          <p:nvPr/>
        </p:nvSpPr>
        <p:spPr>
          <a:xfrm>
            <a:off x="4583222" y="1304527"/>
            <a:ext cx="7641771" cy="53553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Base64 is a binary-to-text encoding scheme that represents binary data in an ASCII string format.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Base64 is used to encode binary data, such as images, audio files, or any binary data, into a text-based format.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 Base64 encoding is not a form of encryption; it's simply a way to represent binary data in a format that is safe for transportation in text-based protocols like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email 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HTML 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XML documents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Base64 encoding uses a set of 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+mj-lt"/>
              </a:rPr>
              <a:t>64 characters :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+mj-lt"/>
              </a:rPr>
              <a:t>The 26 uppercase letters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+mj-lt"/>
              </a:rPr>
              <a:t>The 26 lowercase letters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+mj-lt"/>
              </a:rPr>
              <a:t>The 10 digits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+mj-lt"/>
              </a:rPr>
              <a:t>The '+’ 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+mj-lt"/>
              </a:rPr>
              <a:t>The  '/' characters.</a:t>
            </a: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1EDA6-6A50-CD8C-1DF6-CC94969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084501"/>
            <a:ext cx="2124075" cy="154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80966-DD9E-15AD-DF19-87B39C1BEA5F}"/>
              </a:ext>
            </a:extLst>
          </p:cNvPr>
          <p:cNvSpPr txBox="1"/>
          <p:nvPr/>
        </p:nvSpPr>
        <p:spPr>
          <a:xfrm>
            <a:off x="4184731" y="724605"/>
            <a:ext cx="2635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Base64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559C-ABBF-0B03-9B91-5CBBD8697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E6A5972-2EF1-E379-2CD0-4A272EA1E338}"/>
              </a:ext>
            </a:extLst>
          </p:cNvPr>
          <p:cNvCxnSpPr/>
          <p:nvPr/>
        </p:nvCxnSpPr>
        <p:spPr>
          <a:xfrm>
            <a:off x="4071726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2C0AAF6-E795-047F-39BE-EAEE360EACC1}"/>
              </a:ext>
            </a:extLst>
          </p:cNvPr>
          <p:cNvCxnSpPr/>
          <p:nvPr/>
        </p:nvCxnSpPr>
        <p:spPr>
          <a:xfrm>
            <a:off x="4516717" y="670508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641EDA6-6A50-CD8C-1DF6-CC94969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084501"/>
            <a:ext cx="2124075" cy="154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80966-DD9E-15AD-DF19-87B39C1BEA5F}"/>
              </a:ext>
            </a:extLst>
          </p:cNvPr>
          <p:cNvSpPr txBox="1"/>
          <p:nvPr/>
        </p:nvSpPr>
        <p:spPr>
          <a:xfrm>
            <a:off x="4007449" y="1785533"/>
            <a:ext cx="2635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Date and Time API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A755F-E972-E1BA-CBBD-28B0F3E3639C}"/>
              </a:ext>
            </a:extLst>
          </p:cNvPr>
          <p:cNvSpPr txBox="1"/>
          <p:nvPr/>
        </p:nvSpPr>
        <p:spPr>
          <a:xfrm>
            <a:off x="4141694" y="2536698"/>
            <a:ext cx="72165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Modern API for date and time manipulation.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Solves issues with the old java.util.Date and java.util.Calendar.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latin typeface="+mj-lt"/>
              </a:rPr>
              <a:t>Thread-safe and immutable.</a:t>
            </a:r>
            <a:endParaRPr lang="en-US" altLang="LID4096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Classes: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LocalDate: Date without time.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LocalTime: Time without date.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LocalDateTime: Date and time.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ZonedDateTime: Date and time with time zone.</a:t>
            </a:r>
          </a:p>
        </p:txBody>
      </p:sp>
    </p:spTree>
    <p:extLst>
      <p:ext uri="{BB962C8B-B14F-4D97-AF65-F5344CB8AC3E}">
        <p14:creationId xmlns:p14="http://schemas.microsoft.com/office/powerpoint/2010/main" val="155789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3848-689F-6DB7-58D9-654AB461A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11020-6CB5-F65D-6B42-DCB6F99A0A7E}"/>
              </a:ext>
            </a:extLst>
          </p:cNvPr>
          <p:cNvSpPr txBox="1"/>
          <p:nvPr/>
        </p:nvSpPr>
        <p:spPr>
          <a:xfrm>
            <a:off x="6096000" y="4201133"/>
            <a:ext cx="2830676" cy="677104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800" b="1" i="0" u="none" strike="noStrike" kern="1200" cap="none" spc="0" baseline="0" dirty="0">
                <a:solidFill>
                  <a:srgbClr val="C00000"/>
                </a:solidFill>
                <a:highlight>
                  <a:srgbClr val="FFFFFF"/>
                </a:highlight>
                <a:uFillTx/>
              </a:rPr>
              <a:t>Thank You !!</a:t>
            </a:r>
            <a:endParaRPr lang="en-US" sz="3800" b="0" i="0" u="none" strike="noStrike" kern="1200" cap="none" spc="0" baseline="0" dirty="0">
              <a:solidFill>
                <a:srgbClr val="C00000"/>
              </a:solidFill>
              <a:highlight>
                <a:srgbClr val="FFFFFF"/>
              </a:highlight>
              <a:uFillTx/>
            </a:endParaRPr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A4997CD1-21B0-8165-8BBF-3A0B7D52385A}"/>
              </a:ext>
            </a:extLst>
          </p:cNvPr>
          <p:cNvCxnSpPr/>
          <p:nvPr/>
        </p:nvCxnSpPr>
        <p:spPr>
          <a:xfrm>
            <a:off x="4071726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A77CD5B4-4CA1-27D9-7C17-2882385B7ED8}"/>
              </a:ext>
            </a:extLst>
          </p:cNvPr>
          <p:cNvCxnSpPr/>
          <p:nvPr/>
        </p:nvCxnSpPr>
        <p:spPr>
          <a:xfrm>
            <a:off x="4516717" y="670508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676A-17E2-372A-D7A2-60570836F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828190C-33B3-D413-B897-72D49A6DB14E}"/>
              </a:ext>
            </a:extLst>
          </p:cNvPr>
          <p:cNvCxnSpPr/>
          <p:nvPr/>
        </p:nvCxnSpPr>
        <p:spPr>
          <a:xfrm>
            <a:off x="4086849" y="2243314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228788A-451C-B4A0-249E-E32C287DB3E6}"/>
              </a:ext>
            </a:extLst>
          </p:cNvPr>
          <p:cNvCxnSpPr/>
          <p:nvPr/>
        </p:nvCxnSpPr>
        <p:spPr>
          <a:xfrm>
            <a:off x="4110340" y="517209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036986-5F82-A9B7-87BD-00E002A0EEF9}"/>
              </a:ext>
            </a:extLst>
          </p:cNvPr>
          <p:cNvSpPr txBox="1"/>
          <p:nvPr/>
        </p:nvSpPr>
        <p:spPr>
          <a:xfrm>
            <a:off x="4010500" y="1799563"/>
            <a:ext cx="18793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491BD-BBB1-41B2-0738-E197A70070D9}"/>
              </a:ext>
            </a:extLst>
          </p:cNvPr>
          <p:cNvSpPr txBox="1"/>
          <p:nvPr/>
        </p:nvSpPr>
        <p:spPr>
          <a:xfrm>
            <a:off x="4110340" y="2679177"/>
            <a:ext cx="69264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Released in March 2014.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Major update with several new features and enhancements.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Focus on improving developer productivity and language capabilities.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Emphasis on functional programming.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E760A1-DBA1-2E68-1ECA-73427ED6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167452"/>
            <a:ext cx="21240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676A-17E2-372A-D7A2-60570836F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828190C-33B3-D413-B897-72D49A6DB14E}"/>
              </a:ext>
            </a:extLst>
          </p:cNvPr>
          <p:cNvCxnSpPr/>
          <p:nvPr/>
        </p:nvCxnSpPr>
        <p:spPr>
          <a:xfrm>
            <a:off x="4086849" y="2243314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228788A-451C-B4A0-249E-E32C287DB3E6}"/>
              </a:ext>
            </a:extLst>
          </p:cNvPr>
          <p:cNvCxnSpPr/>
          <p:nvPr/>
        </p:nvCxnSpPr>
        <p:spPr>
          <a:xfrm>
            <a:off x="4199986" y="599684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036986-5F82-A9B7-87BD-00E002A0EEF9}"/>
              </a:ext>
            </a:extLst>
          </p:cNvPr>
          <p:cNvSpPr txBox="1"/>
          <p:nvPr/>
        </p:nvSpPr>
        <p:spPr>
          <a:xfrm>
            <a:off x="4010500" y="1799563"/>
            <a:ext cx="18793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Lambda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23AA7-28F6-8001-15C9-020C78CBDB07}"/>
              </a:ext>
            </a:extLst>
          </p:cNvPr>
          <p:cNvSpPr txBox="1"/>
          <p:nvPr/>
        </p:nvSpPr>
        <p:spPr>
          <a:xfrm>
            <a:off x="4110340" y="237566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Enables functional programming in Java.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Removes boilerplate code for anonymous inner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in collection operations.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Simplifies the implementation of functional interfaces.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latin typeface="+mj-lt"/>
              </a:rPr>
              <a:t>Syntax: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>
                <a:latin typeface="+mj-lt"/>
              </a:rPr>
              <a:t>(parameters) -&gt; expression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>
                <a:latin typeface="+mj-lt"/>
              </a:rPr>
              <a:t>(parameters) -&gt; { statements; 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>
                <a:latin typeface="+mj-lt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E30ABE-0859-4FC5-A229-5D0269D8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140939"/>
            <a:ext cx="2124075" cy="1543050"/>
          </a:xfrm>
          <a:prstGeom prst="rect">
            <a:avLst/>
          </a:prstGeom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8121D066-8658-D270-541D-523CE997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43" y="5073147"/>
            <a:ext cx="5323883" cy="8115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F6D7-0101-D044-A12D-BBCEF999B0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58B9EB2-D37F-BB2F-52E6-C216D6A46E78}"/>
              </a:ext>
            </a:extLst>
          </p:cNvPr>
          <p:cNvCxnSpPr/>
          <p:nvPr/>
        </p:nvCxnSpPr>
        <p:spPr>
          <a:xfrm>
            <a:off x="407788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8A75164-47BC-ECD3-749F-F49FFE1859E9}"/>
              </a:ext>
            </a:extLst>
          </p:cNvPr>
          <p:cNvCxnSpPr/>
          <p:nvPr/>
        </p:nvCxnSpPr>
        <p:spPr>
          <a:xfrm>
            <a:off x="4389015" y="601681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10479F18-3685-E81A-59C8-FB40A0E3FD0C}"/>
              </a:ext>
            </a:extLst>
          </p:cNvPr>
          <p:cNvSpPr/>
          <p:nvPr/>
        </p:nvSpPr>
        <p:spPr>
          <a:xfrm>
            <a:off x="4260573" y="2673948"/>
            <a:ext cx="7378376" cy="286232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273239"/>
                </a:solidFill>
                <a:uFillTx/>
                <a:cs typeface="Arial" pitchFamily="34"/>
              </a:rPr>
              <a:t>Lambda Expression Syntax Parameters: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i="0" u="none" strike="noStrike" kern="1200" cap="none" spc="0" baseline="0" dirty="0">
              <a:solidFill>
                <a:srgbClr val="273239"/>
              </a:solidFill>
              <a:uFillTx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273239"/>
                </a:solidFill>
                <a:uFillTx/>
                <a:cs typeface="Arial" pitchFamily="34"/>
              </a:rPr>
              <a:t>Zero Parameter 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b="0" i="0" u="none" strike="noStrike" kern="1200" cap="none" spc="0" baseline="0" dirty="0">
                <a:solidFill>
                  <a:srgbClr val="4472C4"/>
                </a:solidFill>
                <a:uFillTx/>
                <a:cs typeface="Arial" pitchFamily="34"/>
              </a:rPr>
              <a:t>() -&gt; System.out.println("Zero parameter lambda");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i="0" u="none" strike="noStrike" kern="1200" cap="none" spc="0" baseline="0" dirty="0">
              <a:solidFill>
                <a:srgbClr val="273239"/>
              </a:solidFill>
              <a:uFillTx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273239"/>
                </a:solidFill>
                <a:uFillTx/>
                <a:cs typeface="Arial" pitchFamily="34"/>
              </a:rPr>
              <a:t>Single Parameter: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4472C4"/>
                </a:solidFill>
                <a:uFillTx/>
                <a:cs typeface="Arial" pitchFamily="34"/>
              </a:rPr>
              <a:t>(p) -&gt; System.out.println("One parameter: " + p);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i="0" u="none" strike="noStrike" kern="1200" cap="none" spc="0" baseline="0" dirty="0">
              <a:solidFill>
                <a:srgbClr val="273239"/>
              </a:solidFill>
              <a:uFillTx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273239"/>
                </a:solidFill>
                <a:uFillTx/>
                <a:cs typeface="Arial" pitchFamily="34"/>
              </a:rPr>
              <a:t>Multiple parameters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4472C4"/>
                </a:solidFill>
                <a:uFillTx/>
                <a:cs typeface="Arial" pitchFamily="34"/>
              </a:rPr>
              <a:t>(p1, p2) -&gt; System.out.println("Multiple parameters: " + p1 + ", " + p2);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81AEB-851B-B952-492C-4C8E415A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140939"/>
            <a:ext cx="2124075" cy="1543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F5C65-7B3B-4E9F-957D-645B4B47B1FC}"/>
              </a:ext>
            </a:extLst>
          </p:cNvPr>
          <p:cNvSpPr txBox="1"/>
          <p:nvPr/>
        </p:nvSpPr>
        <p:spPr>
          <a:xfrm>
            <a:off x="4010500" y="1799563"/>
            <a:ext cx="18793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Lambda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0F7E-20C8-35E6-E74B-3739197AA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57ECAFD-C0A5-5D04-C956-5D3955AF8033}"/>
              </a:ext>
            </a:extLst>
          </p:cNvPr>
          <p:cNvCxnSpPr/>
          <p:nvPr/>
        </p:nvCxnSpPr>
        <p:spPr>
          <a:xfrm>
            <a:off x="4086849" y="2243314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36B9B4C1-42EC-4143-6B4A-1A384FF98ABC}"/>
              </a:ext>
            </a:extLst>
          </p:cNvPr>
          <p:cNvCxnSpPr/>
          <p:nvPr/>
        </p:nvCxnSpPr>
        <p:spPr>
          <a:xfrm>
            <a:off x="4460312" y="597398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9C5F379-E8C7-1815-12EA-7A4DE8F83CB9}"/>
              </a:ext>
            </a:extLst>
          </p:cNvPr>
          <p:cNvSpPr/>
          <p:nvPr/>
        </p:nvSpPr>
        <p:spPr>
          <a:xfrm>
            <a:off x="4875736" y="2557662"/>
            <a:ext cx="6754892" cy="3416320"/>
          </a:xfrm>
          <a:prstGeom prst="rect">
            <a:avLst/>
          </a:prstGeom>
          <a:noFill/>
          <a:ln w="9528" cap="flat">
            <a:noFill/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+mj-lt"/>
                <a:cs typeface="Arial" pitchFamily="34"/>
              </a:rPr>
              <a:t>For example, a Web browser can do several things at the same time: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A functional interface is an interface that contains only one single abstract method.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Functional interfaces are a key part of the Java 8 features, particularly when working with lambda expressions.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Functional interfaces c</a:t>
            </a:r>
            <a:r>
              <a:rPr lang="LID4096" altLang="LID4096" dirty="0">
                <a:solidFill>
                  <a:srgbClr val="273239"/>
                </a:solidFill>
                <a:latin typeface="+mj-lt"/>
                <a:cs typeface="Arial" pitchFamily="34"/>
              </a:rPr>
              <a:t>an have multiple default or static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solidFill>
                <a:srgbClr val="273239"/>
              </a:solidFill>
              <a:latin typeface="+mj-lt"/>
              <a:cs typeface="Arial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rgbClr val="273239"/>
                </a:solidFill>
                <a:latin typeface="+mj-lt"/>
                <a:cs typeface="Arial" pitchFamily="34"/>
              </a:rPr>
              <a:t>Annotated with </a:t>
            </a:r>
            <a:r>
              <a:rPr lang="LID4096" altLang="LID4096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Arial" pitchFamily="34"/>
              </a:rPr>
              <a:t>@FunctionalInterface </a:t>
            </a:r>
            <a:r>
              <a:rPr lang="LID4096" altLang="LID4096" dirty="0">
                <a:solidFill>
                  <a:srgbClr val="273239"/>
                </a:solidFill>
                <a:latin typeface="+mj-lt"/>
                <a:cs typeface="Arial" pitchFamily="34"/>
              </a:rPr>
              <a:t>for clarity.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>
                <a:tab pos="143192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B8040-2650-8133-3D15-4196FF66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140939"/>
            <a:ext cx="2124075" cy="15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EC373-2B08-8B87-F5DB-638CE2DB1C51}"/>
              </a:ext>
            </a:extLst>
          </p:cNvPr>
          <p:cNvSpPr txBox="1"/>
          <p:nvPr/>
        </p:nvSpPr>
        <p:spPr>
          <a:xfrm>
            <a:off x="4010500" y="1799563"/>
            <a:ext cx="18793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Functional IFC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0F7E-20C8-35E6-E74B-3739197AA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57ECAFD-C0A5-5D04-C956-5D3955AF8033}"/>
              </a:ext>
            </a:extLst>
          </p:cNvPr>
          <p:cNvCxnSpPr/>
          <p:nvPr/>
        </p:nvCxnSpPr>
        <p:spPr>
          <a:xfrm>
            <a:off x="4086849" y="2243314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36B9B4C1-42EC-4143-6B4A-1A384FF98ABC}"/>
              </a:ext>
            </a:extLst>
          </p:cNvPr>
          <p:cNvCxnSpPr/>
          <p:nvPr/>
        </p:nvCxnSpPr>
        <p:spPr>
          <a:xfrm>
            <a:off x="4415489" y="574986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72B8040-2650-8133-3D15-4196FF66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140939"/>
            <a:ext cx="2124075" cy="154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EDF032-90BC-6EA6-2CE8-4C8CD8E626B1}"/>
              </a:ext>
            </a:extLst>
          </p:cNvPr>
          <p:cNvSpPr txBox="1"/>
          <p:nvPr/>
        </p:nvSpPr>
        <p:spPr>
          <a:xfrm>
            <a:off x="4086849" y="2602123"/>
            <a:ext cx="72793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Common Functional Interfaces:</a:t>
            </a: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800100" marR="0" lvl="1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Supplier&lt;T&gt;: </a:t>
            </a:r>
            <a:r>
              <a:rPr lang="-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Represents a supplier of results.</a:t>
            </a:r>
          </a:p>
          <a:p>
            <a:pPr marL="800100" marR="0" lvl="1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Consumer&lt;T&gt;</a:t>
            </a:r>
            <a:r>
              <a:rPr lang="-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: Represents an operation that accepts a single input argument and returns no result.</a:t>
            </a:r>
          </a:p>
          <a:p>
            <a:pPr marL="800100" marR="0" lvl="1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Predicate&lt;T&gt;</a:t>
            </a:r>
            <a:r>
              <a:rPr lang="-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: Represents a predicate (boolean-valued function) of one argument.</a:t>
            </a:r>
          </a:p>
          <a:p>
            <a:pPr marL="800100" marR="0" lvl="1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Function&lt;T, R&gt;</a:t>
            </a:r>
            <a:r>
              <a:rPr lang="-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: Represents a function that takes one</a:t>
            </a: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D4342-90D6-9C21-39D0-BD57208722AA}"/>
              </a:ext>
            </a:extLst>
          </p:cNvPr>
          <p:cNvSpPr txBox="1"/>
          <p:nvPr/>
        </p:nvSpPr>
        <p:spPr>
          <a:xfrm>
            <a:off x="4010500" y="1799563"/>
            <a:ext cx="18793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Functional IFC</a:t>
            </a:r>
          </a:p>
        </p:txBody>
      </p:sp>
    </p:spTree>
    <p:extLst>
      <p:ext uri="{BB962C8B-B14F-4D97-AF65-F5344CB8AC3E}">
        <p14:creationId xmlns:p14="http://schemas.microsoft.com/office/powerpoint/2010/main" val="279229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B394-5E01-010B-6E2A-EEED76183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B9AD178-756A-6628-1E48-CFAA1CC1F41B}"/>
              </a:ext>
            </a:extLst>
          </p:cNvPr>
          <p:cNvCxnSpPr/>
          <p:nvPr/>
        </p:nvCxnSpPr>
        <p:spPr>
          <a:xfrm>
            <a:off x="4063415" y="226267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EEFE052-127E-51BC-2C5C-0C996CC2B13E}"/>
              </a:ext>
            </a:extLst>
          </p:cNvPr>
          <p:cNvCxnSpPr/>
          <p:nvPr/>
        </p:nvCxnSpPr>
        <p:spPr>
          <a:xfrm>
            <a:off x="4233971" y="646688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A950FEC-5E9D-18DB-1E5F-D47DE64C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140939"/>
            <a:ext cx="2124075" cy="15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71B857-BA0A-28B7-D9C3-7990EA9D1CB4}"/>
              </a:ext>
            </a:extLst>
          </p:cNvPr>
          <p:cNvSpPr txBox="1"/>
          <p:nvPr/>
        </p:nvSpPr>
        <p:spPr>
          <a:xfrm>
            <a:off x="4007449" y="1840443"/>
            <a:ext cx="2635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Method References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D2C78-9913-98E6-6B5A-BC672F1B2359}"/>
              </a:ext>
            </a:extLst>
          </p:cNvPr>
          <p:cNvSpPr txBox="1"/>
          <p:nvPr/>
        </p:nvSpPr>
        <p:spPr>
          <a:xfrm>
            <a:off x="4063415" y="2442467"/>
            <a:ext cx="68651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Short-hand for calling a method via lambda expression.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ID4096" altLang="LID4096" dirty="0">
                <a:latin typeface="+mj-lt"/>
              </a:rPr>
              <a:t>Types: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Static methods</a:t>
            </a:r>
            <a:r>
              <a:rPr lang="LID4096" altLang="LID4096" dirty="0">
                <a:latin typeface="+mj-lt"/>
              </a:rPr>
              <a:t>: </a:t>
            </a:r>
            <a:r>
              <a:rPr lang="LID4096" altLang="LID4096" dirty="0">
                <a:solidFill>
                  <a:srgbClr val="C00000"/>
                </a:solidFill>
                <a:latin typeface="+mj-lt"/>
              </a:rPr>
              <a:t>ClassName::staticMethodName</a:t>
            </a:r>
            <a:endParaRPr lang="en-US" altLang="LID4096" dirty="0">
              <a:solidFill>
                <a:srgbClr val="C00000"/>
              </a:solidFill>
              <a:latin typeface="+mj-lt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// Static method reference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Consumer&lt;List&lt;Integer&gt;&gt; sortList = Collections::sort;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dirty="0">
              <a:solidFill>
                <a:srgbClr val="C00000"/>
              </a:solidFill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Instance methods: </a:t>
            </a:r>
            <a:r>
              <a:rPr lang="LID4096" altLang="LID4096" dirty="0">
                <a:solidFill>
                  <a:srgbClr val="C00000"/>
                </a:solidFill>
                <a:latin typeface="+mj-lt"/>
              </a:rPr>
              <a:t>instance::instanceMethodName</a:t>
            </a:r>
            <a:endParaRPr lang="en-US" altLang="LID4096" dirty="0">
              <a:solidFill>
                <a:srgbClr val="C00000"/>
              </a:solidFill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sz="1200" dirty="0">
              <a:latin typeface="+mj-lt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400" dirty="0">
                <a:latin typeface="+mj-lt"/>
              </a:rPr>
              <a:t>// Instance method reference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400" dirty="0">
                <a:latin typeface="+mj-lt"/>
              </a:rPr>
              <a:t>Function&lt;String, String&gt; toUpper = String::toUpperCase;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dirty="0">
              <a:solidFill>
                <a:srgbClr val="C00000"/>
              </a:solidFill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Constructors: </a:t>
            </a:r>
            <a:r>
              <a:rPr lang="LID4096" altLang="LID4096" dirty="0">
                <a:solidFill>
                  <a:srgbClr val="C00000"/>
                </a:solidFill>
                <a:latin typeface="+mj-lt"/>
              </a:rPr>
              <a:t>ClassName::new</a:t>
            </a:r>
            <a:endParaRPr lang="en-US" altLang="LID4096" dirty="0">
              <a:solidFill>
                <a:srgbClr val="C00000"/>
              </a:solidFill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dirty="0">
              <a:solidFill>
                <a:srgbClr val="C00000"/>
              </a:solidFill>
              <a:latin typeface="+mj-lt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400" dirty="0">
                <a:latin typeface="+mj-lt"/>
              </a:rPr>
              <a:t>// Constructor reference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400" dirty="0">
                <a:latin typeface="+mj-lt"/>
              </a:rPr>
              <a:t>Supplier&lt;List&lt;String&gt;&gt; listSupplier = ArrayList::new;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B334-1836-9BBC-16F0-3340E2200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B2A707B-B479-6044-61CB-8ACCE53134E8}"/>
              </a:ext>
            </a:extLst>
          </p:cNvPr>
          <p:cNvCxnSpPr/>
          <p:nvPr/>
        </p:nvCxnSpPr>
        <p:spPr>
          <a:xfrm>
            <a:off x="4086849" y="223434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5F1C4E-A26E-8BCC-47E0-056D69BC41E7}"/>
              </a:ext>
            </a:extLst>
          </p:cNvPr>
          <p:cNvCxnSpPr/>
          <p:nvPr/>
        </p:nvCxnSpPr>
        <p:spPr>
          <a:xfrm>
            <a:off x="4325483" y="6559177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4">
            <a:extLst>
              <a:ext uri="{FF2B5EF4-FFF2-40B4-BE49-F238E27FC236}">
                <a16:creationId xmlns:a16="http://schemas.microsoft.com/office/drawing/2014/main" id="{5C2DAB43-CF1B-0F75-B214-49F51E626EFB}"/>
              </a:ext>
            </a:extLst>
          </p:cNvPr>
          <p:cNvSpPr txBox="1"/>
          <p:nvPr/>
        </p:nvSpPr>
        <p:spPr>
          <a:xfrm>
            <a:off x="4158567" y="2273105"/>
            <a:ext cx="6601071" cy="4247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Nunito" pitchFamily="2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Default methods provide a way to add new functionality to interfaces without forcing all classes that implement the interface to provide an implementation for the new methods.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+mj-lt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A default method is defined using the default keyword followed by the method signature and implementation.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The implementation of the default method in the implemented classes is </a:t>
            </a: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optional in General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 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The implementation of the default method is </a:t>
            </a: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mandatory </a:t>
            </a: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just in case of </a:t>
            </a:r>
            <a:r>
              <a:rPr lang="en-US" sz="1800" b="1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class implements multiple interfaces that have default methods with the same signature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9ECF5-C41E-939F-EB8C-9DC752E426FE}"/>
              </a:ext>
            </a:extLst>
          </p:cNvPr>
          <p:cNvSpPr txBox="1"/>
          <p:nvPr/>
        </p:nvSpPr>
        <p:spPr>
          <a:xfrm>
            <a:off x="4007449" y="1840443"/>
            <a:ext cx="2635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Default Method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FAABD-5166-2C7C-98DF-ED38D88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140939"/>
            <a:ext cx="21240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9A9D-F057-AB96-B447-8F3C1DCC5C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Java 8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5A0F2F6-40CB-5F28-902D-B94E41D7CC4B}"/>
              </a:ext>
            </a:extLst>
          </p:cNvPr>
          <p:cNvCxnSpPr/>
          <p:nvPr/>
        </p:nvCxnSpPr>
        <p:spPr>
          <a:xfrm>
            <a:off x="4135698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A57C0B-D7C8-B151-4766-F69457F9F819}"/>
              </a:ext>
            </a:extLst>
          </p:cNvPr>
          <p:cNvCxnSpPr/>
          <p:nvPr/>
        </p:nvCxnSpPr>
        <p:spPr>
          <a:xfrm>
            <a:off x="4327507" y="633851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4">
            <a:extLst>
              <a:ext uri="{FF2B5EF4-FFF2-40B4-BE49-F238E27FC236}">
                <a16:creationId xmlns:a16="http://schemas.microsoft.com/office/drawing/2014/main" id="{861583F4-AF18-021A-726B-AC70D64ADB46}"/>
              </a:ext>
            </a:extLst>
          </p:cNvPr>
          <p:cNvSpPr txBox="1"/>
          <p:nvPr/>
        </p:nvSpPr>
        <p:spPr>
          <a:xfrm>
            <a:off x="4327507" y="2511183"/>
            <a:ext cx="6601071" cy="3693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Java 8 allows interfaces to have static methods with method bodies.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These static methods can be called directly on the interface, without the need for an implementing class.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Unlike abstract methods, static methods in interfaces can provide a default implementation.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73239"/>
                </a:solidFill>
                <a:uFillTx/>
                <a:latin typeface="+mj-lt"/>
                <a:cs typeface="Arial" pitchFamily="34"/>
              </a:rPr>
              <a:t>If a class implementing the interface does not provide its own implementation, the default implementation in the interface is used.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273239"/>
              </a:solidFill>
              <a:uFillTx/>
              <a:latin typeface="+mj-lt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42F0D-AF98-4B43-4F87-C4679E67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2" y="3084501"/>
            <a:ext cx="2124075" cy="154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2DFC7-22B5-C03D-4C5D-D793FBD6F617}"/>
              </a:ext>
            </a:extLst>
          </p:cNvPr>
          <p:cNvSpPr txBox="1"/>
          <p:nvPr/>
        </p:nvSpPr>
        <p:spPr>
          <a:xfrm>
            <a:off x="4007449" y="1840443"/>
            <a:ext cx="2635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Static Method</a:t>
            </a:r>
            <a:endParaRPr lang="LID4096" sz="2200" kern="0" dirty="0">
              <a:solidFill>
                <a:schemeClr val="accent2"/>
              </a:solidFill>
              <a:latin typeface="Aptos Display"/>
              <a:cs typeface="Times New Roman" pitchFamily="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</TotalTime>
  <Words>1005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 Display</vt:lpstr>
      <vt:lpstr>Arial</vt:lpstr>
      <vt:lpstr>Calibri</vt:lpstr>
      <vt:lpstr>Calibri Light</vt:lpstr>
      <vt:lpstr>Nunito</vt:lpstr>
      <vt:lpstr>Office Theme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Dawod Kabha</dc:creator>
  <cp:lastModifiedBy>Ameen</cp:lastModifiedBy>
  <cp:revision>30</cp:revision>
  <dcterms:created xsi:type="dcterms:W3CDTF">2024-01-06T19:20:07Z</dcterms:created>
  <dcterms:modified xsi:type="dcterms:W3CDTF">2024-07-31T12:08:41Z</dcterms:modified>
</cp:coreProperties>
</file>