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0" r:id="rId2"/>
    <p:sldId id="435" r:id="rId3"/>
    <p:sldId id="436" r:id="rId4"/>
    <p:sldId id="437" r:id="rId5"/>
    <p:sldId id="438" r:id="rId6"/>
    <p:sldId id="439" r:id="rId7"/>
    <p:sldId id="440" r:id="rId8"/>
    <p:sldId id="442" r:id="rId9"/>
    <p:sldId id="444" r:id="rId10"/>
    <p:sldId id="441" r:id="rId11"/>
    <p:sldId id="443" r:id="rId12"/>
    <p:sldId id="459" r:id="rId13"/>
    <p:sldId id="460" r:id="rId14"/>
    <p:sldId id="445" r:id="rId15"/>
    <p:sldId id="446" r:id="rId16"/>
    <p:sldId id="447" r:id="rId17"/>
    <p:sldId id="457" r:id="rId18"/>
    <p:sldId id="448" r:id="rId19"/>
    <p:sldId id="449" r:id="rId20"/>
    <p:sldId id="455" r:id="rId21"/>
    <p:sldId id="450" r:id="rId22"/>
    <p:sldId id="451" r:id="rId23"/>
    <p:sldId id="452" r:id="rId24"/>
    <p:sldId id="453" r:id="rId25"/>
    <p:sldId id="454" r:id="rId26"/>
    <p:sldId id="456" r:id="rId27"/>
    <p:sldId id="458" r:id="rId2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D07E-908D-CF7F-488E-BEE4FEEED5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918F3-69B8-AD33-A837-1C3F68E4F2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76C0-F884-43C8-F0F9-0535C19697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6E855B-4F34-4606-8AB8-1248889A387A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C504-BDDD-9DE1-E814-33C170DAF2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091-8621-9B3B-9975-69E6F3E1B2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52090-C4CF-4177-A0D3-9031D2F8B0C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0627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8A8B-D299-1FB0-1474-28F6514690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7B9B-7D58-CF5F-5982-EB49C759EF6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2FE0-A753-8A10-4EB4-23C36C0D73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5ED52-451B-41DB-ADE1-57C3CD318787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8423-10B9-A735-A125-CC32FC0C91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05F4-02D4-7182-0FDE-9749CABDBD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7E20AB-6050-4E8F-8830-A68CC438B45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9474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9F86-6D66-8154-38EE-BB723236D73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D83F5-585E-EB9A-6608-31600E241B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7198-6DF4-9C1C-9592-F49522D184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B07814-CAA1-4A23-9EF5-8FC6032A629F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2689-4700-C449-6574-EE2FFF5033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3A0D-FCB0-9254-8E88-A97FC533AE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9F8BF6-067A-4867-89DB-405AD0376EB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942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928E-B740-C12A-81EA-6885A48CEE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D2EF-744D-352B-C352-B02AA9FA49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035E-278E-AA39-8B59-E564E8C2C7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8F414C-57A8-48B1-9B31-5ABF4BF04077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80C4-050F-7A60-2EAE-955AC1A9EC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9ED-3430-30DE-EC1D-EDB5E64916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C29FCF-1DFA-4353-91D9-A648FE29DB6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70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148-F74C-7523-73E9-C8152CE9E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9C01-DFEF-D105-0B03-CDA6E8466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DB39-CBBB-2F5F-DD1C-57ED22884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99130C-0D83-4495-B496-32BC6A1691C0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5BB0-4F2B-75CA-58B6-A3652DF886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7168-8C9A-2C8A-7DEA-35666432E4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7A919A-8F40-4046-8005-8C1885456547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1040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1355-ADBC-C465-7BA8-B86F92F649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236C-47B5-6200-5C39-C0497DF3FA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FA8DC-8560-D101-FD44-3F173B0E8D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DE98-B0BB-F046-CBA4-B382CD29B3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23FE1-1134-4659-A819-9A0469BC26A4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0045-625F-8403-7FC8-D9D8322F87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6DAB-3714-616D-8538-BCDAC4D88F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D93D6B-D107-450B-B0B9-BC26FE9086D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9028534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C160-0FF8-AD8C-A07F-5E317BDDA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7891-3936-7E07-738F-A924200B38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48B26-3370-CB13-97D8-40AEEFBED3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C7C2E-4306-91A3-AEAE-7F25B21A7C4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94B6-0092-8A6E-875B-9C8A5C476A8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5D2D1-8B77-F67D-C159-52FDB0EC49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1471C-7FED-46F6-B863-F39C950D733E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D467F-56DA-AFBD-7500-04FB6832EA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8D58B-CB61-D613-9BA2-6F97AE481F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78B08B-D73E-41D4-B05B-EE12806FFA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497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1A7-CCEA-62F4-2765-9727828DA7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4E40C-7000-60F9-9C45-BBC8A0EAD8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8E6DBE-0A33-4D1E-AB9D-F0F0B422A2B0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F75C-C6F5-E3B6-7500-1E48ABF6F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5DE35-7A0B-DA0D-8DE5-BE88D4A6F1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C4FDE9-6AD2-4116-BC33-38E0C5D7BB3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8587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00500-1F5D-7D17-834A-AA2AB8F213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AD83E-75EC-4DD1-BB4B-64215C909F57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BEC7B-5628-84F6-4D90-9652BCC782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4ACB-4F1C-5E5D-F7FA-8FD5176AD3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6AA475-BF76-4808-90CE-E001289DCE5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1699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3CDD-84B6-1296-70CF-84F985129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5C4D-564C-DFDA-5E14-6EEC678B36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30AF-5D80-177F-08CD-4455A62EFAB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CBC2-00A5-FA61-B71E-34DF88B065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94F73-1037-467F-9C23-D3367B419C13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3621-CC9E-244F-034C-8CEF5BA586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A256-8058-01E5-8B93-5D78E1F51B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AF9CCB-DEF7-4E94-BD08-9A66DCA2FED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316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7FDF-4478-AA9B-BF9D-4EE9351D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A4814-285C-09A5-5479-EE760853E28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F875E-6ADA-42D4-9871-CBFE650CE6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2EE1-9393-BCC6-A538-74904DE9D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E6ADB-EF4D-422C-AF47-0D893D60E258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A3F3-D04C-673C-2AF4-5F805C453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B4C8-32D1-F7E3-C7CD-E5C409ADE0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C20BA-5895-4036-A637-E678706A1BC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3028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BD838-C2F3-0C97-3974-09A7F3BC2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45E3-1E9C-814B-794D-80C66F2598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1FB4-3EB5-B77C-BCCA-B935D9363C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141CF2F-F8A8-4BDB-9272-F99EF097AB83}" type="datetime1">
              <a:rPr lang="-"/>
              <a:pPr lvl="0"/>
              <a:t>8/7/2024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7F69-1E9E-FEFE-32A1-FE28EBD47F3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38CF-B212-F238-67DA-DF23400143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A92AD08-CA32-401B-A363-AA980FFB75E9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ED84788B-8E2C-540A-C1E7-4FC98E9CCB7C}"/>
              </a:ext>
            </a:extLst>
          </p:cNvPr>
          <p:cNvCxnSpPr/>
          <p:nvPr/>
        </p:nvCxnSpPr>
        <p:spPr>
          <a:xfrm>
            <a:off x="4969481" y="43772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12B76889-8750-BEAF-A094-E41E46497480}"/>
              </a:ext>
            </a:extLst>
          </p:cNvPr>
          <p:cNvCxnSpPr/>
          <p:nvPr/>
        </p:nvCxnSpPr>
        <p:spPr>
          <a:xfrm>
            <a:off x="4969481" y="603515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C3D9B2-F1F4-8C39-B023-ECE464B7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66" y="533745"/>
            <a:ext cx="5719574" cy="51924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41DC18-5D60-3B17-D0B6-0E590F5A5C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31503" y="6568717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Education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298887" y="2690336"/>
            <a:ext cx="62193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Degrees, institutions, graduation dates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Relevant coursework or honors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/>
              <a:t>Relevant Boot Camps </a:t>
            </a:r>
            <a:endParaRPr lang="LID4096" alt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3EAD3-F801-73FC-2142-D56FF6DCC913}"/>
              </a:ext>
            </a:extLst>
          </p:cNvPr>
          <p:cNvSpPr txBox="1"/>
          <p:nvPr/>
        </p:nvSpPr>
        <p:spPr>
          <a:xfrm>
            <a:off x="4298887" y="4512078"/>
            <a:ext cx="6601081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b="1" dirty="0"/>
              <a:t>2017-2019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M.Sc. </a:t>
            </a:r>
            <a:r>
              <a:rPr lang="en-US" sz="1400" dirty="0"/>
              <a:t>of Computer Science – Haifa University (GPA-92).</a:t>
            </a:r>
          </a:p>
          <a:p>
            <a:r>
              <a:rPr lang="en-US" sz="1400" b="1" dirty="0"/>
              <a:t>2016 </a:t>
            </a:r>
            <a:r>
              <a:rPr lang="en-US" sz="1400" dirty="0">
                <a:solidFill>
                  <a:srgbClr val="C00000"/>
                </a:solidFill>
              </a:rPr>
              <a:t>Microservices Architecture course </a:t>
            </a:r>
            <a:r>
              <a:rPr lang="en-US" sz="1400" dirty="0"/>
              <a:t>, Harvard University.</a:t>
            </a:r>
          </a:p>
          <a:p>
            <a:r>
              <a:rPr lang="en-US" sz="1400" b="1" dirty="0"/>
              <a:t>2014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MBA Boot Camp </a:t>
            </a:r>
            <a:r>
              <a:rPr lang="en-US" sz="1400" dirty="0"/>
              <a:t>, Software projects Management – Tel Aviv University.</a:t>
            </a:r>
          </a:p>
          <a:p>
            <a:r>
              <a:rPr lang="en-US" sz="1400" b="1" dirty="0"/>
              <a:t>2002-2006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B.Sc. </a:t>
            </a:r>
            <a:r>
              <a:rPr lang="en-US" sz="1400" dirty="0"/>
              <a:t>of Computer Science and Physics-Tel Aviv University (GPA-82).</a:t>
            </a:r>
          </a:p>
        </p:txBody>
      </p:sp>
    </p:spTree>
    <p:extLst>
      <p:ext uri="{BB962C8B-B14F-4D97-AF65-F5344CB8AC3E}">
        <p14:creationId xmlns:p14="http://schemas.microsoft.com/office/powerpoint/2010/main" val="197103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31503" y="543410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Technical Skills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091612" y="2428725"/>
            <a:ext cx="7325624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C00000"/>
                </a:solidFill>
              </a:rPr>
              <a:t>Languages</a:t>
            </a:r>
            <a:r>
              <a:rPr lang="en-US" dirty="0"/>
              <a:t> : Java , C , C# , C++ , Python, GO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C00000"/>
                </a:solidFill>
              </a:rPr>
              <a:t>Frameworks</a:t>
            </a:r>
            <a:r>
              <a:rPr lang="en-US" dirty="0"/>
              <a:t> :  Spring , Swagger , .Net , Angular , Jersey ,GIT.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Tools</a:t>
            </a:r>
            <a:r>
              <a:rPr kumimoji="0" lang="en-US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 Kaf</a:t>
            </a:r>
            <a:r>
              <a:rPr lang="en-US" altLang="LID4096" dirty="0">
                <a:latin typeface="+mj-lt"/>
              </a:rPr>
              <a:t>ka , bitbucket , Maven , Jenkins , helm , helm chart , dockerHub , Grafana , JIRA 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rgbClr val="C00000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C00000"/>
                </a:solidFill>
              </a:rPr>
              <a:t>Virtualization</a:t>
            </a:r>
            <a:r>
              <a:rPr lang="en-US" dirty="0"/>
              <a:t>: K8s, Docker, Azure, Amazon AWS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C00000"/>
                </a:solidFill>
              </a:rPr>
              <a:t>Platforms</a:t>
            </a:r>
            <a:r>
              <a:rPr lang="en-US" dirty="0"/>
              <a:t>: Linux and UNIX, Android, Windows OS</a:t>
            </a:r>
            <a:endParaRPr kumimoji="0" lang="LID4096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87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091612" y="6364266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2766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Courses &amp; Trainings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091612" y="2324575"/>
            <a:ext cx="7898064" cy="384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Rubik"/>
              </a:rPr>
              <a:t>Microservices and Cloud Development</a:t>
            </a:r>
            <a:r>
              <a:rPr lang="en-US" sz="1800" dirty="0">
                <a:solidFill>
                  <a:srgbClr val="C00000"/>
                </a:solidFill>
              </a:rPr>
              <a:t>, Harvard University.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Rubik"/>
              </a:rPr>
              <a:t>2024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Rubik"/>
            </a:endParaRPr>
          </a:p>
          <a:p>
            <a:pPr algn="l"/>
            <a:r>
              <a:rPr lang="en-US" sz="16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Practical training, in cooperation with Salesforce, totaling 265 academic hours, includes:</a:t>
            </a:r>
          </a:p>
          <a:p>
            <a:pPr algn="l"/>
            <a:r>
              <a:rPr lang="en-US" sz="16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Comprehensive training track with emphasis on industrial methodologies and hands-on practice.</a:t>
            </a:r>
          </a:p>
          <a:p>
            <a:pPr algn="l"/>
            <a:r>
              <a:rPr lang="en-US" sz="16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Technologies &amp; methodology: </a:t>
            </a:r>
            <a:r>
              <a:rPr lang="en-US" sz="16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Git, Java, Java Core, Advanced Java (collections, Exceptions, IOstream, Generics,</a:t>
            </a:r>
          </a:p>
          <a:p>
            <a:pPr algn="l"/>
            <a:r>
              <a:rPr lang="en-US" sz="16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Multithreading, APIs, Java 8 features), RPC, HTTP, web services (rest), Spring Framework (Spring Core Container,</a:t>
            </a:r>
          </a:p>
          <a:p>
            <a:pPr algn="l"/>
            <a:r>
              <a:rPr lang="en-US" sz="16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Spring Boot, Spring Data JPA, Spring Rest Data, Spring Cloud, Spring Security), SQL MYSQL, NOSQL MongoDB.</a:t>
            </a:r>
          </a:p>
          <a:p>
            <a:pPr algn="l"/>
            <a:r>
              <a:rPr lang="en-US" sz="16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Docker and Docking: (Docker Engine, Docker image, Docker Container, Docker Hub), K8s: Deployment YAML, K8s</a:t>
            </a:r>
          </a:p>
          <a:p>
            <a:pPr algn="l"/>
            <a:r>
              <a:rPr lang="en-US" sz="16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Objects, Microservices patterns Services Discovery, Gateway, Load balancing, Helm Chart, Swagger, Postman.</a:t>
            </a:r>
          </a:p>
        </p:txBody>
      </p:sp>
    </p:spTree>
    <p:extLst>
      <p:ext uri="{BB962C8B-B14F-4D97-AF65-F5344CB8AC3E}">
        <p14:creationId xmlns:p14="http://schemas.microsoft.com/office/powerpoint/2010/main" val="221015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091612" y="6364266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Projects &amp; certification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108012" y="2450699"/>
            <a:ext cx="7495409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Rubik"/>
              </a:rPr>
              <a:t>Marketing Data Management System | GitHub | 2024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Rubik"/>
            </a:endParaRP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The Marketing Data Management System automatically collects and loads marketing data (posts) from three </a:t>
            </a:r>
            <a:r>
              <a:rPr lang="en-US" b="0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sources:LinkedIn</a:t>
            </a: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, Facebook, and Instagram.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Rubik"/>
            </a:endParaRP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The system aggregates and accumulates this data based on defined actions and Metrics.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Rubik"/>
            </a:endParaRP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The Actions and Metrics for data aggregation can be defined by customers either manually or automatically.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Rubik"/>
            </a:endParaRP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ubik"/>
              </a:rPr>
              <a:t>Customers are notified with aggregated data via WhatsApp, email, or SMS.</a:t>
            </a:r>
          </a:p>
        </p:txBody>
      </p:sp>
    </p:spTree>
    <p:extLst>
      <p:ext uri="{BB962C8B-B14F-4D97-AF65-F5344CB8AC3E}">
        <p14:creationId xmlns:p14="http://schemas.microsoft.com/office/powerpoint/2010/main" val="134765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36134" y="5475021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Volunteer Work (Optional) 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236134" y="2340713"/>
            <a:ext cx="62193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Institute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Short description regarding the volunteer stream and type 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BC168-601A-A34B-ADE1-472B3D589F2A}"/>
              </a:ext>
            </a:extLst>
          </p:cNvPr>
          <p:cNvSpPr txBox="1"/>
          <p:nvPr/>
        </p:nvSpPr>
        <p:spPr>
          <a:xfrm>
            <a:off x="4415264" y="4013775"/>
            <a:ext cx="5919033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2012-2018: </a:t>
            </a:r>
            <a:r>
              <a:rPr lang="en-US" sz="1400" dirty="0">
                <a:solidFill>
                  <a:schemeClr val="tx2"/>
                </a:solidFill>
              </a:rPr>
              <a:t>Co-Impact </a:t>
            </a:r>
            <a:r>
              <a:rPr lang="en-US" sz="1400" dirty="0"/>
              <a:t>– </a:t>
            </a:r>
            <a:r>
              <a:rPr lang="en-US" sz="1400" dirty="0">
                <a:solidFill>
                  <a:schemeClr val="accent5"/>
                </a:solidFill>
              </a:rPr>
              <a:t> Technical interview simulation  </a:t>
            </a:r>
          </a:p>
          <a:p>
            <a:br>
              <a:rPr lang="en-US" sz="1400" dirty="0">
                <a:solidFill>
                  <a:schemeClr val="accent5"/>
                </a:solidFill>
              </a:rPr>
            </a:br>
            <a:r>
              <a:rPr lang="en-US" sz="1400" dirty="0"/>
              <a:t>lead the Technical interview simulations for new fresher Job seekers from the Arab society 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22179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18205" y="526428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What Not to Include ?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59723"/>
            <a:ext cx="15327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108012" y="2413337"/>
            <a:ext cx="71975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information (age, marital status, photo unless required)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Irrelevant work experience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Outdated skills or software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or controversial information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expectations or reasons for leaving past jobs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43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82346" y="4941551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Resume Terminology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5327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108012" y="2413337"/>
            <a:ext cx="6873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Action Verbs: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Describing achievements and responsibilities (e.g., "Led," "Managed," "Developed")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Quantifiable Achievements: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numbers to highlight impact (e.g., "Increased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team capacity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20%")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ATS (Applicant Tracking System):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Understanding how keywords can impact your resume’s visibility </a:t>
            </a:r>
          </a:p>
        </p:txBody>
      </p:sp>
    </p:spTree>
    <p:extLst>
      <p:ext uri="{BB962C8B-B14F-4D97-AF65-F5344CB8AC3E}">
        <p14:creationId xmlns:p14="http://schemas.microsoft.com/office/powerpoint/2010/main" val="391588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71993" y="663588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Resume Terminology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5327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190224" y="2274836"/>
            <a:ext cx="44256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Words that should be out of Resume 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Leader in the field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Best fit, Leading skills, Highly suitable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Responsible for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References available upon request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Ambitious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Team player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Hard worker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People person, Loves people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 , Myself , My goal, My objectives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Innovative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Hobbies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Address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Honest</a:t>
            </a:r>
          </a:p>
        </p:txBody>
      </p:sp>
    </p:spTree>
    <p:extLst>
      <p:ext uri="{BB962C8B-B14F-4D97-AF65-F5344CB8AC3E}">
        <p14:creationId xmlns:p14="http://schemas.microsoft.com/office/powerpoint/2010/main" val="241760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82346" y="4941551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Tailoring Your Resume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5327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681F0-49D3-8CC9-BD84-B3831D8A2777}"/>
              </a:ext>
            </a:extLst>
          </p:cNvPr>
          <p:cNvSpPr txBox="1"/>
          <p:nvPr/>
        </p:nvSpPr>
        <p:spPr>
          <a:xfrm>
            <a:off x="4182345" y="2599783"/>
            <a:ext cx="67725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Customizing your resume for each job application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Matching your skills and experience to the job description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keywords from the job listing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03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82345" y="5524257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Design and Formatting Tips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5327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681F0-49D3-8CC9-BD84-B3831D8A2777}"/>
              </a:ext>
            </a:extLst>
          </p:cNvPr>
          <p:cNvSpPr txBox="1"/>
          <p:nvPr/>
        </p:nvSpPr>
        <p:spPr>
          <a:xfrm>
            <a:off x="4108012" y="2483242"/>
            <a:ext cx="72655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Resume Layout: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Choosing a clean and professional template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Fonts and Colors: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Consistent and easy-to-read fonts, minimal color use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Length: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Typically,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one page (two pages if you have extensive experience)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Bullet Points: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bullet points for easy readability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Consistency: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Aligning dates, titles, and spacing </a:t>
            </a:r>
          </a:p>
        </p:txBody>
      </p:sp>
    </p:spTree>
    <p:extLst>
      <p:ext uri="{BB962C8B-B14F-4D97-AF65-F5344CB8AC3E}">
        <p14:creationId xmlns:p14="http://schemas.microsoft.com/office/powerpoint/2010/main" val="19428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34907" y="95746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34907" y="491925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5A5B08E5-4AC9-A8A5-2D90-CBDB573608CA}"/>
              </a:ext>
            </a:extLst>
          </p:cNvPr>
          <p:cNvSpPr/>
          <p:nvPr/>
        </p:nvSpPr>
        <p:spPr>
          <a:xfrm>
            <a:off x="1193964" y="3507254"/>
            <a:ext cx="22629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45305-C55D-7689-E4FF-B0877C6584AB}"/>
              </a:ext>
            </a:extLst>
          </p:cNvPr>
          <p:cNvSpPr txBox="1"/>
          <p:nvPr/>
        </p:nvSpPr>
        <p:spPr>
          <a:xfrm>
            <a:off x="4629395" y="974878"/>
            <a:ext cx="55583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Resume Purpose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j-lt"/>
              </a:rPr>
              <a:t>Essential Resume Sections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Resume Content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j-lt"/>
              </a:rPr>
              <a:t>Resume Templates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j-lt"/>
              </a:rPr>
              <a:t>Final Tips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j-lt"/>
              </a:rPr>
              <a:t>Resources and Tools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31503" y="5461504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Common Mistakes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92713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681F0-49D3-8CC9-BD84-B3831D8A2777}"/>
              </a:ext>
            </a:extLst>
          </p:cNvPr>
          <p:cNvSpPr txBox="1"/>
          <p:nvPr/>
        </p:nvSpPr>
        <p:spPr>
          <a:xfrm>
            <a:off x="4108012" y="2483242"/>
            <a:ext cx="66010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Typos and grammatical errors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Including too much information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Lack of focus or unclear objectives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Inconsistent formatting or design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Overloading with buzzwords or jargon </a:t>
            </a:r>
          </a:p>
        </p:txBody>
      </p:sp>
    </p:spTree>
    <p:extLst>
      <p:ext uri="{BB962C8B-B14F-4D97-AF65-F5344CB8AC3E}">
        <p14:creationId xmlns:p14="http://schemas.microsoft.com/office/powerpoint/2010/main" val="299017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08012" y="4242304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Resume Templates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92713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681F0-49D3-8CC9-BD84-B3831D8A2777}"/>
              </a:ext>
            </a:extLst>
          </p:cNvPr>
          <p:cNvSpPr txBox="1"/>
          <p:nvPr/>
        </p:nvSpPr>
        <p:spPr>
          <a:xfrm>
            <a:off x="4108012" y="2483242"/>
            <a:ext cx="66010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Examples of effective resume templates.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Where to find free or paid resume templates.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How to customize templates to suit your needs.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239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08012" y="5640799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Effective Resume Templates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92713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681F0-49D3-8CC9-BD84-B3831D8A2777}"/>
              </a:ext>
            </a:extLst>
          </p:cNvPr>
          <p:cNvSpPr txBox="1"/>
          <p:nvPr/>
        </p:nvSpPr>
        <p:spPr>
          <a:xfrm>
            <a:off x="6569635" y="2391728"/>
            <a:ext cx="16543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Cascade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Concept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Crisp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Cubic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New Cast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Enfold 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30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24881" y="516567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Effective Resume Templates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92713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Templates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3B637-920B-E9A8-3510-61903E8DC8A3}"/>
              </a:ext>
            </a:extLst>
          </p:cNvPr>
          <p:cNvSpPr txBox="1"/>
          <p:nvPr/>
        </p:nvSpPr>
        <p:spPr>
          <a:xfrm>
            <a:off x="4108012" y="2567224"/>
            <a:ext cx="6694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 visuals of different resume templates that are considered effective.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Highlight features such as clear headings, easy-to-read fonts, and a balanced use of white space.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Mention the importance of choosing a template that aligns with the industry you’re applying to (e.g., creative fields vs. corporate roles). </a:t>
            </a:r>
          </a:p>
        </p:txBody>
      </p:sp>
    </p:spTree>
    <p:extLst>
      <p:ext uri="{BB962C8B-B14F-4D97-AF65-F5344CB8AC3E}">
        <p14:creationId xmlns:p14="http://schemas.microsoft.com/office/powerpoint/2010/main" val="106191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007448" y="583808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Free and Paid Resume Templates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92713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Templates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43195-369D-5AFC-B9A0-C9B3FB7A09B3}"/>
              </a:ext>
            </a:extLst>
          </p:cNvPr>
          <p:cNvSpPr txBox="1"/>
          <p:nvPr/>
        </p:nvSpPr>
        <p:spPr>
          <a:xfrm>
            <a:off x="4007448" y="2428725"/>
            <a:ext cx="68846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Free Resources: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Docs (built-in resume templates)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Canva (variety of customizable templates)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Microsoft Word (built-in templates)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Paid Resources: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Resume.io (professional resume templates)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Etsy (creative and unique designs)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Envato Elements (subscription-based access to premium templates)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5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007448" y="583808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Customize Templates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192713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Templates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43195-369D-5AFC-B9A0-C9B3FB7A09B3}"/>
              </a:ext>
            </a:extLst>
          </p:cNvPr>
          <p:cNvSpPr txBox="1"/>
          <p:nvPr/>
        </p:nvSpPr>
        <p:spPr>
          <a:xfrm>
            <a:off x="4007448" y="2428725"/>
            <a:ext cx="75928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Personalize Content: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Replace generic sections with specifics about your work history, skills, and accomplishments.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Adjust Design Elements: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Modify colors, fonts, and layout to match your personal branding or the style of the industry you're targeting.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Show before-and-after images of a template being customized to suit different job applications.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Provide practical tips for editing templates, such as keeping it concise, maintaining consistency, and aligning the content properly. </a:t>
            </a:r>
          </a:p>
        </p:txBody>
      </p:sp>
    </p:spTree>
    <p:extLst>
      <p:ext uri="{BB962C8B-B14F-4D97-AF65-F5344CB8AC3E}">
        <p14:creationId xmlns:p14="http://schemas.microsoft.com/office/powerpoint/2010/main" val="330911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31565" y="4807139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07449" y="18162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Final Tips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1559064" y="3275111"/>
            <a:ext cx="85632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43195-369D-5AFC-B9A0-C9B3FB7A09B3}"/>
              </a:ext>
            </a:extLst>
          </p:cNvPr>
          <p:cNvSpPr txBox="1"/>
          <p:nvPr/>
        </p:nvSpPr>
        <p:spPr>
          <a:xfrm>
            <a:off x="4007449" y="24287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Proofreading your resume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Getting feedback from peers or mentors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your resume updated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in the right format (PDF preferred)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87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31565" y="4807139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243195-369D-5AFC-B9A0-C9B3FB7A09B3}"/>
              </a:ext>
            </a:extLst>
          </p:cNvPr>
          <p:cNvSpPr txBox="1"/>
          <p:nvPr/>
        </p:nvSpPr>
        <p:spPr>
          <a:xfrm>
            <a:off x="5987508" y="3105834"/>
            <a:ext cx="237656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Thank You !! 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95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097096" y="522405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445305-C55D-7689-E4FF-B0877C6584AB}"/>
              </a:ext>
            </a:extLst>
          </p:cNvPr>
          <p:cNvSpPr txBox="1"/>
          <p:nvPr/>
        </p:nvSpPr>
        <p:spPr>
          <a:xfrm>
            <a:off x="4629394" y="2775371"/>
            <a:ext cx="6495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resume?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purpose of a resume in the job application process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resumes are used by employers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838931" y="3652534"/>
            <a:ext cx="29730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Resume Purpose</a:t>
            </a:r>
          </a:p>
        </p:txBody>
      </p:sp>
    </p:spTree>
    <p:extLst>
      <p:ext uri="{BB962C8B-B14F-4D97-AF65-F5344CB8AC3E}">
        <p14:creationId xmlns:p14="http://schemas.microsoft.com/office/powerpoint/2010/main" val="289098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097096" y="5224050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sz="2000" dirty="0">
                <a:solidFill>
                  <a:schemeClr val="accent2"/>
                </a:solidFill>
                <a:latin typeface="+mj-lt"/>
              </a:rPr>
              <a:t>What is a Resume ?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838931" y="3652534"/>
            <a:ext cx="29730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Resume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091612" y="2630560"/>
            <a:ext cx="68669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resume</a:t>
            </a:r>
            <a:r>
              <a:rPr lang="en-US" dirty="0"/>
              <a:t> is a concise document that summarizes your professional history, skills, qualifications, and accomplishments.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typically one to two pages long and is used by job seekers.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goal</a:t>
            </a:r>
            <a:r>
              <a:rPr lang="en-US" dirty="0"/>
              <a:t> of a resume is to provide a snapshot of your career that highlights why you are a strong candidate for a specific job.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102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18370" y="5708144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Purpose of a Resume </a:t>
            </a:r>
            <a:r>
              <a:rPr lang="en-US" altLang="LID4096" sz="2000" dirty="0">
                <a:solidFill>
                  <a:schemeClr val="accent2"/>
                </a:solidFill>
                <a:latin typeface="+mj-lt"/>
              </a:rPr>
              <a:t> ?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838931" y="3652534"/>
            <a:ext cx="29730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Resume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007449" y="2382738"/>
            <a:ext cx="68669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Introduce Yourself to Employers:</a:t>
            </a:r>
            <a:r>
              <a:rPr lang="en-US" dirty="0"/>
              <a:t> Your resume is often the first impression you make on a potential employer. It introduces your professional background and qualifications.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Highlight Relevant Experience:</a:t>
            </a:r>
            <a:r>
              <a:rPr lang="en-US" dirty="0"/>
              <a:t> A resume allows you to present your work experience, education, skills, and achievements that are most relevant to the job you’re applying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Demonstrate Your Value:</a:t>
            </a:r>
            <a:r>
              <a:rPr lang="en-US" dirty="0"/>
              <a:t> By showcasing your accomplishments and skills, a resume helps you demonstrate the value you can bring to an employer.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00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00441" y="6685296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How Resumes are Used by Employers </a:t>
            </a:r>
            <a:r>
              <a:rPr lang="en-US" altLang="LID4096" sz="2000" dirty="0">
                <a:solidFill>
                  <a:schemeClr val="accent2"/>
                </a:solidFill>
                <a:latin typeface="+mj-lt"/>
              </a:rPr>
              <a:t>?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838931" y="3652534"/>
            <a:ext cx="29730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Resume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055753" y="2334215"/>
            <a:ext cx="68669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Screening Candidates:</a:t>
            </a:r>
            <a:r>
              <a:rPr lang="en-US" dirty="0"/>
              <a:t> Resumes are often used in the initial screening process to filter out candidates who do not meet the job's basic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Assessing Fit for the Role:</a:t>
            </a:r>
            <a:r>
              <a:rPr lang="en-US" dirty="0"/>
              <a:t> Employers look for specific skills, experiences, and qualifications in a resume that match the job description and company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Guiding Interviews:</a:t>
            </a:r>
            <a:r>
              <a:rPr lang="en-US" dirty="0"/>
              <a:t> A resume can serve as a roadmap during an interview, guiding the employer’s questions about your past experiences and how they relate to the job you’re applying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Comparing Candidates:</a:t>
            </a:r>
            <a:r>
              <a:rPr lang="en-US" dirty="0"/>
              <a:t> Resumes allow employers to compare different candidates’ qualifications and experiences side by side to identify the best fit for the position.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21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94256" y="4874425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453617" y="2288449"/>
            <a:ext cx="5194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Name, phone number, email address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LinkedIn profile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personal website (if relevant)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 Profile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93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194256" y="4990966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Summary or Objective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469383" y="2396155"/>
            <a:ext cx="59207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Brief statement highlighting experience , Hard skills , soft skills  and goals 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F644A-337B-6A8E-8513-5DA48000639B}"/>
              </a:ext>
            </a:extLst>
          </p:cNvPr>
          <p:cNvSpPr txBox="1"/>
          <p:nvPr/>
        </p:nvSpPr>
        <p:spPr>
          <a:xfrm>
            <a:off x="4469383" y="3631502"/>
            <a:ext cx="60960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A strong background in software engineering based on microservices &amp; monolith architectures , programing languages, frameworks &amp; databases “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011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6C2-F026-1BC9-52AB-0B1254DD7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Resumes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B335D-2B95-D139-80D4-441BEF631A70}"/>
              </a:ext>
            </a:extLst>
          </p:cNvPr>
          <p:cNvCxnSpPr/>
          <p:nvPr/>
        </p:nvCxnSpPr>
        <p:spPr>
          <a:xfrm>
            <a:off x="410801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55EFFC7-7023-E4B6-F03E-D8F5CA69E9A7}"/>
              </a:ext>
            </a:extLst>
          </p:cNvPr>
          <p:cNvCxnSpPr/>
          <p:nvPr/>
        </p:nvCxnSpPr>
        <p:spPr>
          <a:xfrm>
            <a:off x="4236134" y="5645351"/>
            <a:ext cx="65775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F1F548-43AC-AB42-8D39-49FAD3EB3BE0}"/>
              </a:ext>
            </a:extLst>
          </p:cNvPr>
          <p:cNvSpPr txBox="1"/>
          <p:nvPr/>
        </p:nvSpPr>
        <p:spPr>
          <a:xfrm>
            <a:off x="4091612" y="1861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Work Experience</a:t>
            </a:r>
            <a:endParaRPr lang="en-US" altLang="LID4096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2D2DD8C-9D65-9245-55BC-93E46743137B}"/>
              </a:ext>
            </a:extLst>
          </p:cNvPr>
          <p:cNvSpPr/>
          <p:nvPr/>
        </p:nvSpPr>
        <p:spPr>
          <a:xfrm>
            <a:off x="758364" y="3429000"/>
            <a:ext cx="3134191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Essential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DC769-580E-5CC8-DD72-3BDFF1D3A2EB}"/>
              </a:ext>
            </a:extLst>
          </p:cNvPr>
          <p:cNvSpPr txBox="1"/>
          <p:nvPr/>
        </p:nvSpPr>
        <p:spPr>
          <a:xfrm>
            <a:off x="4236134" y="2340713"/>
            <a:ext cx="62193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Job titles, company names, dates of employment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responsibilities and achievements (use bullet points)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BC168-601A-A34B-ADE1-472B3D589F2A}"/>
              </a:ext>
            </a:extLst>
          </p:cNvPr>
          <p:cNvSpPr txBox="1"/>
          <p:nvPr/>
        </p:nvSpPr>
        <p:spPr>
          <a:xfrm>
            <a:off x="4236134" y="4095089"/>
            <a:ext cx="6472959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2007-2008: </a:t>
            </a:r>
            <a:r>
              <a:rPr lang="en-US" sz="1400" dirty="0">
                <a:solidFill>
                  <a:schemeClr val="tx2"/>
                </a:solidFill>
              </a:rPr>
              <a:t>IDIT Technologies </a:t>
            </a:r>
            <a:r>
              <a:rPr lang="en-US" sz="1400" dirty="0"/>
              <a:t>– </a:t>
            </a:r>
            <a:r>
              <a:rPr lang="en-US" sz="1400" dirty="0">
                <a:solidFill>
                  <a:schemeClr val="accent5"/>
                </a:solidFill>
              </a:rPr>
              <a:t>Software Developer </a:t>
            </a:r>
          </a:p>
          <a:p>
            <a:br>
              <a:rPr lang="en-US" sz="1400" dirty="0">
                <a:solidFill>
                  <a:schemeClr val="accent5"/>
                </a:solidFill>
              </a:rPr>
            </a:br>
            <a:r>
              <a:rPr lang="en-US" sz="1400" dirty="0"/>
              <a:t>Developing, writing, implementing Synch, A-synch calls &amp; interfaces between CRM Client and Billing applications Technologies: Java 7, J2EE &amp; EJB3, Oracle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64117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1423</Words>
  <Application>Microsoft Office PowerPoint</Application>
  <PresentationFormat>Widescreen</PresentationFormat>
  <Paragraphs>270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Rubik</vt:lpstr>
      <vt:lpstr>Office Theme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  <vt:lpstr>Resumes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Dawod Kabha</dc:creator>
  <cp:lastModifiedBy>Dawod Kabha</cp:lastModifiedBy>
  <cp:revision>18</cp:revision>
  <dcterms:created xsi:type="dcterms:W3CDTF">2024-01-12T08:40:39Z</dcterms:created>
  <dcterms:modified xsi:type="dcterms:W3CDTF">2024-08-09T19:14:27Z</dcterms:modified>
</cp:coreProperties>
</file>