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53" r:id="rId2"/>
    <p:sldId id="500" r:id="rId3"/>
    <p:sldId id="501" r:id="rId4"/>
    <p:sldId id="504" r:id="rId5"/>
    <p:sldId id="503" r:id="rId6"/>
    <p:sldId id="502" r:id="rId7"/>
    <p:sldId id="505" r:id="rId8"/>
    <p:sldId id="506" r:id="rId9"/>
    <p:sldId id="548" r:id="rId10"/>
    <p:sldId id="550" r:id="rId11"/>
    <p:sldId id="549" r:id="rId12"/>
    <p:sldId id="509" r:id="rId13"/>
    <p:sldId id="510" r:id="rId14"/>
    <p:sldId id="511" r:id="rId15"/>
    <p:sldId id="508" r:id="rId16"/>
    <p:sldId id="512" r:id="rId17"/>
    <p:sldId id="513" r:id="rId18"/>
    <p:sldId id="515" r:id="rId19"/>
    <p:sldId id="518" r:id="rId20"/>
    <p:sldId id="519" r:id="rId21"/>
    <p:sldId id="522" r:id="rId22"/>
    <p:sldId id="520" r:id="rId23"/>
    <p:sldId id="524" r:id="rId24"/>
    <p:sldId id="521" r:id="rId25"/>
    <p:sldId id="526" r:id="rId26"/>
    <p:sldId id="527" r:id="rId27"/>
    <p:sldId id="528" r:id="rId28"/>
    <p:sldId id="529" r:id="rId29"/>
    <p:sldId id="530" r:id="rId30"/>
    <p:sldId id="532" r:id="rId31"/>
    <p:sldId id="533" r:id="rId32"/>
    <p:sldId id="538" r:id="rId33"/>
    <p:sldId id="534" r:id="rId34"/>
    <p:sldId id="535" r:id="rId35"/>
    <p:sldId id="537" r:id="rId36"/>
    <p:sldId id="536" r:id="rId37"/>
    <p:sldId id="539" r:id="rId38"/>
    <p:sldId id="540" r:id="rId39"/>
    <p:sldId id="541" r:id="rId40"/>
    <p:sldId id="542" r:id="rId41"/>
    <p:sldId id="543" r:id="rId42"/>
    <p:sldId id="545" r:id="rId43"/>
    <p:sldId id="551" r:id="rId44"/>
    <p:sldId id="552" r:id="rId4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0ABF-35CD-409A-AADE-6F050794A73B}" type="datetimeFigureOut">
              <a:rPr lang="LID4096" smtClean="0"/>
              <a:t>07/15/2024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5F15-E733-4980-9547-C96FF9F61C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4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12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23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425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634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CF25-82CF-EFC8-5F81-0DC90720BB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D114C-B5FD-53FB-8D9D-0B05B9AFDE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6BBC-0849-D2CC-7BA3-08F64C21A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1BD139-F98F-4566-9DE7-70C63AF0B46D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4E92-6979-145C-37F5-F9AF91521A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B27C-2A4A-1ACA-2263-225531FBE7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E1B267-D15F-43B0-90EE-A47AEBCD0D2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224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5E3D-E4E9-347A-0F5F-70886F084B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C9B55-7D63-4211-2223-BEC81F94A96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B25E-DA38-4DCA-9D73-F93B20211C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569D8-AD1E-4938-BE27-D40C2AA6A7FF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E3E4-16C1-4F9E-DD28-614FCE3EFA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20FA-A57E-AA07-65F5-0BA007F17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95F3DF-1D6B-4FCE-990D-DB68FA9789E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54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5B7C9-8652-4289-F434-6F19416F53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97CE-DDB4-F820-7ED4-622D2E1E93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0F6D-DAF6-4C65-E752-8794489AE4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8BB64-95F8-470C-85E5-44CD0866CBC8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319A-8E05-57BF-B9B1-055407857D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0BEF-11E1-3D35-22A6-D178354F33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D7F145-5F01-4FD2-86BE-72236DA5FF3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631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929F-ECFF-9E20-7BE9-8A74602FB4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A513-F36B-20E5-AC0C-9F5668F3C5B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7656-397F-087A-1551-6B3D5DF162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6EF0E-5E64-433C-A04E-5A8404662968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F5B7-AA8E-C6AA-784E-9A92D02794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E724-58B7-AC72-CE39-2B025333ED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A5ED2-E00C-4B5D-93B1-B31F6EA43E0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852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9A-AE2F-20C9-46B8-8D1622F1F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7F91-CC65-785F-818A-8DA02C816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9B2F-4D3F-1FE0-10A2-B6450C4D35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B24D00-042B-47A1-9C3A-BE49637DCBAD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B1C4-8D5E-BE73-5D6F-E74C64B357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C1F7-BED1-DEE1-DDFB-530D9138A8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1B88AD-EDDD-4284-A607-9D8D894A9C8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5849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2096-43D1-4803-A7BF-5CFB9952A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72E1-2C86-B3DE-9ABD-B856737C86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FC853-6251-C7E5-E26C-F76110980CB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21CF-D239-F6AE-1C3A-889234BED6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F9E0F-738F-4002-B64B-0195C40617A3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9970-CE7B-67FD-9A27-B4893AF090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BFA5-C157-AEAA-EF44-78E453D3B3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816020-A30C-4825-BE74-11E25A55E7C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96012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ADAC-31E8-0AC9-A094-DBA9B1023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BB43-15A2-3279-D588-1A5B7E469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57B0-F7A7-C2FC-6492-8C8B3E7C5FC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001BF-D13D-C79B-D5F4-63DAC8CA64D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37774-BE9F-A624-AC5C-DBBC310023E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1000-4DEE-13E4-1BB3-4860D23F29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64DE96-114F-4772-BA34-5DA5898EEBAD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A0CD3-A79B-C6FD-0604-ED325A9813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0F7EC-2797-1DCF-FD23-78A1D6CABA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D1D39C-ED41-42B7-9733-0801D5744F4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0204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CFC6-A4D1-4D83-CB5B-82B93E34ED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A8E38-48E2-AE23-45CD-C78EDDEB0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85F949-1A2E-4745-B37A-0C932D4B9D01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F8107-9F1B-7203-1C5A-73AB056D8C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1324-226C-7EFB-6ECE-F000250A30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8B3201-95E3-495D-8DC5-3C288132739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9331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FFFC9-DA39-4E4C-7143-09C23CE063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324C72-8C60-49ED-94C0-EF1D874DA855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DE1C4-EC3B-91F3-97AA-D3711964AC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F5A4-4E62-1CB2-CB16-B92213538A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1CD839-075A-42B7-9FD1-C12433B154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837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F50-3D74-CCFB-3C75-FE6B709CB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BFFA-647C-E7A3-A1D7-D0D16D278D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F8516-77E4-7E18-9E45-0E7AC4D995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02C0-0079-7F7A-63F1-04326E813F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ABF1CE-D462-4F02-86B8-29E2916EF3A1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F335-C9F6-8E71-E966-DC6DBB018C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00FC-4BAE-F3BB-3F23-F3E65651F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E644C-4843-4160-925A-22768EAC865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527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39A-C015-C333-FD79-8409DE696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4D8E7-9E69-E2DB-83F7-275D7471285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823A-E635-AD3F-2EE5-96B2B7BC1C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3F9D7-7572-CCC7-05A3-AB65C42253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32BBBB-4AA1-4C48-9BE6-B162EC911B39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7572-AA73-A3E6-4231-6325A9972E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18DE-5100-9ACB-E65B-990DF04672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2CA2B7-5C4E-4106-B43E-ED76D6FA1B5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736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55CA-6AA4-7C0C-6538-8CF02B0FA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E157-3C8A-91DA-A0BF-828E03E06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E49D-9C4D-2428-6234-243905F2159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C06A802-606F-4AA0-BBCB-32F3D08B2299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D3EE-EDA8-C827-35CA-E35E256649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9637-2997-30E0-C35B-6B123CA7DE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FF6B547A-1EC7-4757-816F-F7AB2A0E1FDA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9CE-9B96-BFDB-5096-F9BB201CC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1F09F3-1E5E-A067-82E1-6CF477C37137}"/>
              </a:ext>
            </a:extLst>
          </p:cNvPr>
          <p:cNvCxnSpPr/>
          <p:nvPr/>
        </p:nvCxnSpPr>
        <p:spPr>
          <a:xfrm>
            <a:off x="411409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A88C090-70B3-BAE1-4F14-8493BC72102A}"/>
              </a:ext>
            </a:extLst>
          </p:cNvPr>
          <p:cNvCxnSpPr/>
          <p:nvPr/>
        </p:nvCxnSpPr>
        <p:spPr>
          <a:xfrm>
            <a:off x="4340815" y="617315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9C5D55BF-A63C-2D0F-F29A-490EE5A9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15B2D-46AC-568A-183E-B8D4287DAC81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13E56-099E-B3F6-45E6-59E8F35C86AE}"/>
              </a:ext>
            </a:extLst>
          </p:cNvPr>
          <p:cNvSpPr txBox="1"/>
          <p:nvPr/>
        </p:nvSpPr>
        <p:spPr>
          <a:xfrm>
            <a:off x="4340815" y="2401044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&amp;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Interfaces</a:t>
            </a:r>
            <a:br>
              <a:rPr lang="en-US" dirty="0"/>
            </a:b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88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277F-68D4-DDCF-348A-55931C752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4902520-1184-9878-5539-7F188F69B5AB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16A8521-BDC2-0894-A374-CF399CFE83C3}"/>
              </a:ext>
            </a:extLst>
          </p:cNvPr>
          <p:cNvCxnSpPr/>
          <p:nvPr/>
        </p:nvCxnSpPr>
        <p:spPr>
          <a:xfrm>
            <a:off x="4209303" y="648036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158BF81-522E-021E-3A2D-4D0631C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2FB9AC4-78C7-9524-73B4-788B967B15A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Encapsulation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BB9C8-A829-074B-D351-828F7FD1861C}"/>
              </a:ext>
            </a:extLst>
          </p:cNvPr>
          <p:cNvSpPr txBox="1"/>
          <p:nvPr/>
        </p:nvSpPr>
        <p:spPr>
          <a:xfrm>
            <a:off x="4130481" y="2811046"/>
            <a:ext cx="66010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Encapsulation is the concept of bundling the data (variables) and the methods (functions) that operate on the data into a single unit, called an object.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Internal object details are hidden from the outside world. Only specific, exposed methods can access and modify the object’s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Public, private, and protected keywords are used to control the visibility of class members.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76C60-82F4-3F9D-78ED-6B1AEF5CB571}"/>
              </a:ext>
            </a:extLst>
          </p:cNvPr>
          <p:cNvSpPr txBox="1"/>
          <p:nvPr/>
        </p:nvSpPr>
        <p:spPr>
          <a:xfrm>
            <a:off x="4130481" y="178508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an encapsulation ?</a:t>
            </a:r>
          </a:p>
        </p:txBody>
      </p:sp>
    </p:spTree>
    <p:extLst>
      <p:ext uri="{BB962C8B-B14F-4D97-AF65-F5344CB8AC3E}">
        <p14:creationId xmlns:p14="http://schemas.microsoft.com/office/powerpoint/2010/main" val="351224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277F-68D4-DDCF-348A-55931C752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4902520-1184-9878-5539-7F188F69B5AB}"/>
              </a:ext>
            </a:extLst>
          </p:cNvPr>
          <p:cNvCxnSpPr/>
          <p:nvPr/>
        </p:nvCxnSpPr>
        <p:spPr>
          <a:xfrm>
            <a:off x="4185812" y="62339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16A8521-BDC2-0894-A374-CF399CFE83C3}"/>
              </a:ext>
            </a:extLst>
          </p:cNvPr>
          <p:cNvCxnSpPr/>
          <p:nvPr/>
        </p:nvCxnSpPr>
        <p:spPr>
          <a:xfrm>
            <a:off x="4397407" y="677619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158BF81-522E-021E-3A2D-4D0631C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2FB9AC4-78C7-9524-73B4-788B967B15A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Encapsulation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20ABC-D216-5525-B0B9-529280AEAD24}"/>
              </a:ext>
            </a:extLst>
          </p:cNvPr>
          <p:cNvSpPr txBox="1"/>
          <p:nvPr/>
        </p:nvSpPr>
        <p:spPr>
          <a:xfrm>
            <a:off x="4185812" y="671691"/>
            <a:ext cx="766908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Private variable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Public method to get the balance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getBalance()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Public method to deposit money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deposit(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balance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Public method to withdraw money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0 &amp;&amp; 	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balance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DE49D-A214-514F-064B-41E9A4AD4A1E}"/>
              </a:ext>
            </a:extLst>
          </p:cNvPr>
          <p:cNvSpPr txBox="1"/>
          <p:nvPr/>
        </p:nvSpPr>
        <p:spPr>
          <a:xfrm>
            <a:off x="4185812" y="14420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Example of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85417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A17-F5D0-45CD-AA28-FB596F55C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D4BBA89-24BB-A08A-92C8-51EE2858955F}"/>
              </a:ext>
            </a:extLst>
          </p:cNvPr>
          <p:cNvCxnSpPr/>
          <p:nvPr/>
        </p:nvCxnSpPr>
        <p:spPr>
          <a:xfrm>
            <a:off x="4087201" y="222631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B716F66-0E0A-F535-131F-336629B51ADE}"/>
              </a:ext>
            </a:extLst>
          </p:cNvPr>
          <p:cNvCxnSpPr/>
          <p:nvPr/>
        </p:nvCxnSpPr>
        <p:spPr>
          <a:xfrm>
            <a:off x="4209303" y="62472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E239F939-59E8-B31F-B3C6-C48FB7C0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F4D3670-5D35-8C34-3DF8-1D58BCC1B41F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Inheritance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6F5A417-4291-CF34-A076-24D1F8AC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10" y="2847158"/>
            <a:ext cx="6250765" cy="31002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E13D65-F2F2-5EC5-7664-783D89D2FA9D}"/>
              </a:ext>
            </a:extLst>
          </p:cNvPr>
          <p:cNvSpPr txBox="1"/>
          <p:nvPr/>
        </p:nvSpPr>
        <p:spPr>
          <a:xfrm>
            <a:off x="4130481" y="178508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an Inheritance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A2E-FD5E-49C4-6E0D-7D3115F4B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40B2AA5-7D55-F885-E5CD-2F73A053AD14}"/>
              </a:ext>
            </a:extLst>
          </p:cNvPr>
          <p:cNvCxnSpPr/>
          <p:nvPr/>
        </p:nvCxnSpPr>
        <p:spPr>
          <a:xfrm>
            <a:off x="412305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621D48A-2881-13E8-EC23-C9913E55A660}"/>
              </a:ext>
            </a:extLst>
          </p:cNvPr>
          <p:cNvCxnSpPr/>
          <p:nvPr/>
        </p:nvCxnSpPr>
        <p:spPr>
          <a:xfrm>
            <a:off x="4209303" y="660586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38C53A66-A0A7-51AC-B34C-E4464849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FC000E9-8FBD-C652-B865-53ECF32469F0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Inheritance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4B2BC497-78CA-25CB-E118-00C3C375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19" y="3292962"/>
            <a:ext cx="6250765" cy="33129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581F89-33B0-FDC0-86B1-A960275C6FB4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Allowed Inheritance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E620-79E5-A333-5CFD-BFD733F0F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8777960-C508-A00B-844D-0F6CFED41AB1}"/>
              </a:ext>
            </a:extLst>
          </p:cNvPr>
          <p:cNvCxnSpPr/>
          <p:nvPr/>
        </p:nvCxnSpPr>
        <p:spPr>
          <a:xfrm>
            <a:off x="4114094" y="2233516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59CAF5F-A93C-7F41-645C-29BFE2493E47}"/>
              </a:ext>
            </a:extLst>
          </p:cNvPr>
          <p:cNvCxnSpPr/>
          <p:nvPr/>
        </p:nvCxnSpPr>
        <p:spPr>
          <a:xfrm>
            <a:off x="4209303" y="656104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1A3256AA-5001-0D14-7945-5D4BB668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89AE54C3-0636-6BD2-A63A-6F1458B5B49F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Inheritance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B2FF94-D60E-A44D-9189-2F1A2CF3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65" y="3356177"/>
            <a:ext cx="6250765" cy="31097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0400-B88C-C42C-0351-620D3EA76E0C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Not- Allowed Inheritance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FCA-73A2-D2FA-9772-047F13BC0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ABF87FC-6FF5-FBE5-C00A-C56823696C28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A1010D7-D520-D003-864B-FB8300497AAA}"/>
              </a:ext>
            </a:extLst>
          </p:cNvPr>
          <p:cNvCxnSpPr/>
          <p:nvPr/>
        </p:nvCxnSpPr>
        <p:spPr>
          <a:xfrm>
            <a:off x="4305369" y="582821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F9ABFBD9-4037-5531-EEB1-00D5A667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76127F6F-12D6-FEF0-CB18-520A634078F8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Inheritance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70BBCBA-4A2A-807B-61D4-C9DF1E1D5751}"/>
              </a:ext>
            </a:extLst>
          </p:cNvPr>
          <p:cNvSpPr txBox="1"/>
          <p:nvPr/>
        </p:nvSpPr>
        <p:spPr>
          <a:xfrm>
            <a:off x="4105130" y="2511508"/>
            <a:ext cx="6978060" cy="26007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kern="1200" cap="none" spc="0" baseline="0" dirty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  <a:p>
            <a:pPr marL="6858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Constructors</a:t>
            </a:r>
          </a:p>
          <a:p>
            <a:pPr marL="6858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6858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Private attributes &amp; operations (inherited but not reachable)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6858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Static attributes &amp;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FC991-08FC-E561-F06C-44C299D3B4C9}"/>
              </a:ext>
            </a:extLst>
          </p:cNvPr>
          <p:cNvSpPr txBox="1"/>
          <p:nvPr/>
        </p:nvSpPr>
        <p:spPr>
          <a:xfrm>
            <a:off x="4007449" y="186111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not inherited?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865D-96D0-7678-AF32-072AB6444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A3CDD2-FD8C-B25F-94D9-25A1FE73638F}"/>
              </a:ext>
            </a:extLst>
          </p:cNvPr>
          <p:cNvCxnSpPr/>
          <p:nvPr/>
        </p:nvCxnSpPr>
        <p:spPr>
          <a:xfrm>
            <a:off x="4087201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20CA12F-13EA-E002-0D95-6459221BEE28}"/>
              </a:ext>
            </a:extLst>
          </p:cNvPr>
          <p:cNvCxnSpPr/>
          <p:nvPr/>
        </p:nvCxnSpPr>
        <p:spPr>
          <a:xfrm>
            <a:off x="4222304" y="672013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35B74DE-7EC4-1863-D115-DF000CC2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B919DECF-3340-D8FB-F183-D0114E78E69E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Inheritance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5" descr="OHmod06_inheritance">
            <a:extLst>
              <a:ext uri="{FF2B5EF4-FFF2-40B4-BE49-F238E27FC236}">
                <a16:creationId xmlns:a16="http://schemas.microsoft.com/office/drawing/2014/main" id="{B108754E-8B6C-FA6C-6BDA-98ED5472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39" y="2610077"/>
            <a:ext cx="4519476" cy="182070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Content Placeholder 7" descr="OHmod06_inheritance">
            <a:extLst>
              <a:ext uri="{FF2B5EF4-FFF2-40B4-BE49-F238E27FC236}">
                <a16:creationId xmlns:a16="http://schemas.microsoft.com/office/drawing/2014/main" id="{2D58EBA5-30D7-9436-0864-5E2F7A3C4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02" y="4687425"/>
            <a:ext cx="5000625" cy="19054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1842CB-DB3B-BD81-8545-B3143ADC6F98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Example of Inheritance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B777-436D-9BE2-6F69-4DD1301B2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E1A15A9-3816-3DA7-C4E2-E2B36A1D981E}"/>
              </a:ext>
            </a:extLst>
          </p:cNvPr>
          <p:cNvCxnSpPr/>
          <p:nvPr/>
        </p:nvCxnSpPr>
        <p:spPr>
          <a:xfrm>
            <a:off x="4185811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9CEAC04-7C0E-2649-B4BA-7610AD27ADD1}"/>
              </a:ext>
            </a:extLst>
          </p:cNvPr>
          <p:cNvCxnSpPr/>
          <p:nvPr/>
        </p:nvCxnSpPr>
        <p:spPr>
          <a:xfrm>
            <a:off x="4209303" y="658566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980C98DF-A1F6-2081-6648-FD000D98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6AF4642-A9A3-9571-F29A-E66ED06E6E09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Inheritance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4" descr="OHmod06_inheritance">
            <a:extLst>
              <a:ext uri="{FF2B5EF4-FFF2-40B4-BE49-F238E27FC236}">
                <a16:creationId xmlns:a16="http://schemas.microsoft.com/office/drawing/2014/main" id="{F205682B-52C4-92DA-ED9D-E23544CC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42" y="3174355"/>
            <a:ext cx="6250765" cy="24674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AB2A7-6401-2C60-1A54-B0EC23E72496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Example of Inheritance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F66B-DC06-DCA4-1A29-ACE54A041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98FFCA2-F790-243E-8AA2-26AB032C1340}"/>
              </a:ext>
            </a:extLst>
          </p:cNvPr>
          <p:cNvCxnSpPr/>
          <p:nvPr/>
        </p:nvCxnSpPr>
        <p:spPr>
          <a:xfrm>
            <a:off x="4185811" y="229517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B8352D6-751F-A767-70DA-13234117C748}"/>
              </a:ext>
            </a:extLst>
          </p:cNvPr>
          <p:cNvCxnSpPr/>
          <p:nvPr/>
        </p:nvCxnSpPr>
        <p:spPr>
          <a:xfrm>
            <a:off x="4727365" y="66782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EFD1EA28-3252-8366-3599-B20442BD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91C3E2BA-3B39-7DE0-0DB8-CF9453D84B28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F8F139AB-11F1-E71B-98C5-E26B8BCC4B5F}"/>
              </a:ext>
            </a:extLst>
          </p:cNvPr>
          <p:cNvSpPr txBox="1"/>
          <p:nvPr/>
        </p:nvSpPr>
        <p:spPr>
          <a:xfrm>
            <a:off x="4130481" y="3588663"/>
            <a:ext cx="5299846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 Display"/>
              </a:rPr>
              <a:t>Polymorphism is the ability of an entity to take several forms.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ptos Display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 Display"/>
              </a:rPr>
              <a:t>In object-oriented programming, it refers to the ability of an object to take different forms of objects.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7C05A9-F16B-9037-6A72-9DA4208A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82" y="2534697"/>
            <a:ext cx="3271300" cy="26742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0B7FC-67C5-858E-56DE-88FD888838E7}"/>
              </a:ext>
            </a:extLst>
          </p:cNvPr>
          <p:cNvSpPr txBox="1"/>
          <p:nvPr/>
        </p:nvSpPr>
        <p:spPr>
          <a:xfrm>
            <a:off x="4130481" y="178508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a Polymorphism 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6D36-ED04-6928-2EA0-1DB4597AB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5F3C0E2-4136-BB58-1113-AA9D7025750F}"/>
              </a:ext>
            </a:extLst>
          </p:cNvPr>
          <p:cNvCxnSpPr/>
          <p:nvPr/>
        </p:nvCxnSpPr>
        <p:spPr>
          <a:xfrm>
            <a:off x="4130481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46BC68A-03AF-7FEE-F858-E4BB63ADF5BE}"/>
              </a:ext>
            </a:extLst>
          </p:cNvPr>
          <p:cNvCxnSpPr/>
          <p:nvPr/>
        </p:nvCxnSpPr>
        <p:spPr>
          <a:xfrm>
            <a:off x="4727365" y="66782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0878EB41-4D21-4CD4-4B9F-CE4F2CC3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C69BCDEC-0D51-43DC-84F8-40BDE5D8CFA2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6B1522F-07A7-70C5-B119-5DD04331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296" y="2854275"/>
            <a:ext cx="3335446" cy="27267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C528B90E-2377-BBDF-4F74-395B156D35D2}"/>
              </a:ext>
            </a:extLst>
          </p:cNvPr>
          <p:cNvSpPr txBox="1"/>
          <p:nvPr/>
        </p:nvSpPr>
        <p:spPr>
          <a:xfrm>
            <a:off x="4007449" y="3248144"/>
            <a:ext cx="3857466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  <a:cs typeface="Times New Roman" pitchFamily="18"/>
              </a:rPr>
              <a:t>Method polymorphism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Aptos Display"/>
              <a:cs typeface="Times New Roman" pitchFamily="18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800100" lvl="1" indent="-3429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Aptos Display"/>
                <a:cs typeface="Times New Roman" pitchFamily="18"/>
              </a:rPr>
              <a:t>Object Polymorphism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FAF53-DB0C-10D8-F04D-70146516ABFC}"/>
              </a:ext>
            </a:extLst>
          </p:cNvPr>
          <p:cNvSpPr txBox="1"/>
          <p:nvPr/>
        </p:nvSpPr>
        <p:spPr>
          <a:xfrm>
            <a:off x="4130481" y="178508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Polymorphism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9CE-9B96-BFDB-5096-F9BB201CC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1F09F3-1E5E-A067-82E1-6CF477C37137}"/>
              </a:ext>
            </a:extLst>
          </p:cNvPr>
          <p:cNvCxnSpPr/>
          <p:nvPr/>
        </p:nvCxnSpPr>
        <p:spPr>
          <a:xfrm>
            <a:off x="411409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A88C090-70B3-BAE1-4F14-8493BC72102A}"/>
              </a:ext>
            </a:extLst>
          </p:cNvPr>
          <p:cNvCxnSpPr/>
          <p:nvPr/>
        </p:nvCxnSpPr>
        <p:spPr>
          <a:xfrm>
            <a:off x="4340815" y="657657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D7BC86CC-9D82-EFC3-5F48-9DBD85B74324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Class &amp; Object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5D55BF-A63C-2D0F-F29A-490EE5A9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24E6798-A8F6-C8FB-3BE3-9269E11E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76" y="2668482"/>
            <a:ext cx="7060658" cy="37436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15B2D-46AC-568A-183E-B8D4287DAC81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From Class to Object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9733-11F9-AE46-D83C-B36EB13ED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9F5CC1-464D-A665-1FFF-FAFCB63A29E3}"/>
              </a:ext>
            </a:extLst>
          </p:cNvPr>
          <p:cNvCxnSpPr/>
          <p:nvPr/>
        </p:nvCxnSpPr>
        <p:spPr>
          <a:xfrm>
            <a:off x="4078236" y="224424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96AF8EA-10B7-EBF4-E3F1-266C81C32B2A}"/>
              </a:ext>
            </a:extLst>
          </p:cNvPr>
          <p:cNvCxnSpPr/>
          <p:nvPr/>
        </p:nvCxnSpPr>
        <p:spPr>
          <a:xfrm>
            <a:off x="4727365" y="66782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17036C23-F357-840D-41D7-046FBC43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2B3AC92A-29A7-C989-E55B-CEBDA896F2FD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F77EFA0-8F7D-ACAF-B027-54F7D17C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416" y="3290048"/>
            <a:ext cx="3158502" cy="24025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5862D2C-6C73-BAC8-B30D-B6A8D9E6B61D}"/>
              </a:ext>
            </a:extLst>
          </p:cNvPr>
          <p:cNvSpPr txBox="1"/>
          <p:nvPr/>
        </p:nvSpPr>
        <p:spPr>
          <a:xfrm>
            <a:off x="4007449" y="3216158"/>
            <a:ext cx="4958188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Overriding: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The Method fun is defined in the parent class base.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In the  class Derived we are overriding the behavior of  the method fun.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Overloading: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In same class we are overloading fun (make some other copies)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1D68-FEE8-3D8A-4F06-C0D08EDF73A1}"/>
              </a:ext>
            </a:extLst>
          </p:cNvPr>
          <p:cNvSpPr txBox="1"/>
          <p:nvPr/>
        </p:nvSpPr>
        <p:spPr>
          <a:xfrm>
            <a:off x="4007449" y="1837965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Method Polymorphism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FEE-9CFA-CB43-2ADD-1B38AC5E9C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F29048A-F000-02CD-B4CB-10F33AE23133}"/>
              </a:ext>
            </a:extLst>
          </p:cNvPr>
          <p:cNvCxnSpPr/>
          <p:nvPr/>
        </p:nvCxnSpPr>
        <p:spPr>
          <a:xfrm>
            <a:off x="4054104" y="223589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CE256DA-C5C0-64FD-3438-3C53A366951F}"/>
              </a:ext>
            </a:extLst>
          </p:cNvPr>
          <p:cNvCxnSpPr/>
          <p:nvPr/>
        </p:nvCxnSpPr>
        <p:spPr>
          <a:xfrm>
            <a:off x="4209303" y="610788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1A62B44-B1D6-47C7-6F47-89015B54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BD819325-E017-CBAD-8FED-0270F4ADD480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ADD6F1-A6A9-C799-5B56-0B59AEFAB900}"/>
              </a:ext>
            </a:extLst>
          </p:cNvPr>
          <p:cNvSpPr/>
          <p:nvPr/>
        </p:nvSpPr>
        <p:spPr>
          <a:xfrm>
            <a:off x="4277043" y="2471402"/>
            <a:ext cx="6155195" cy="34163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62626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Remember that the Object class is the root of all classes in Java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A class declaration with no extends clause, implicitly uses "extends Object"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Object’s methods that are usually overridden are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</a:rPr>
              <a:t>toString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</a:rPr>
              <a:t>equals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</a:rPr>
              <a:t>hashCode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62626"/>
              </a:solidFill>
              <a:uFillTx/>
              <a:latin typeface="Apto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8574D-6661-AC4B-9E26-0257DCD62751}"/>
              </a:ext>
            </a:extLst>
          </p:cNvPr>
          <p:cNvSpPr txBox="1"/>
          <p:nvPr/>
        </p:nvSpPr>
        <p:spPr>
          <a:xfrm>
            <a:off x="4108118" y="1791974"/>
            <a:ext cx="23758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Object Class 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B49A-8C18-1031-C0A5-68C4B4207B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6B3DBEE-8902-C693-96AB-04A322CE5B53}"/>
              </a:ext>
            </a:extLst>
          </p:cNvPr>
          <p:cNvCxnSpPr/>
          <p:nvPr/>
        </p:nvCxnSpPr>
        <p:spPr>
          <a:xfrm>
            <a:off x="410512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41D8C35-6BEC-C3D5-DE8B-168439B3DC66}"/>
              </a:ext>
            </a:extLst>
          </p:cNvPr>
          <p:cNvCxnSpPr/>
          <p:nvPr/>
        </p:nvCxnSpPr>
        <p:spPr>
          <a:xfrm>
            <a:off x="4209303" y="65886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8399084E-C49E-691A-1BBF-5DAF9C2F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FC0EDF8F-B8BD-0359-B828-BDB1CF14519D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60CD000-E1C1-9C20-28CD-161329FB005C}"/>
              </a:ext>
            </a:extLst>
          </p:cNvPr>
          <p:cNvSpPr txBox="1"/>
          <p:nvPr/>
        </p:nvSpPr>
        <p:spPr>
          <a:xfrm>
            <a:off x="3451770" y="2804902"/>
            <a:ext cx="4924499" cy="3231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Subclass has all Functionality of Superclass.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Subclass instance can be used in same place where super class instance is used.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polymorphism we can make multi  forms by creating deferent objects from deferent forms(classes) and refer them to the same reference variable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424FAD3-6FEC-B8C8-5FD3-D27243B6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24" y="4398974"/>
            <a:ext cx="3917577" cy="19837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3C84EE-F35C-B797-3862-E51D1A522E4B}"/>
              </a:ext>
            </a:extLst>
          </p:cNvPr>
          <p:cNvSpPr txBox="1"/>
          <p:nvPr/>
        </p:nvSpPr>
        <p:spPr>
          <a:xfrm>
            <a:off x="4007449" y="1838823"/>
            <a:ext cx="3178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Objects Polymorphism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CFC7-9371-9BAF-ABE0-4E7E2C32E4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074D98-4946-0EC3-1016-3A349E5EBE06}"/>
              </a:ext>
            </a:extLst>
          </p:cNvPr>
          <p:cNvCxnSpPr/>
          <p:nvPr/>
        </p:nvCxnSpPr>
        <p:spPr>
          <a:xfrm>
            <a:off x="4087200" y="220815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D0027F-CDFD-D39B-F586-972B5E4B624F}"/>
              </a:ext>
            </a:extLst>
          </p:cNvPr>
          <p:cNvCxnSpPr/>
          <p:nvPr/>
        </p:nvCxnSpPr>
        <p:spPr>
          <a:xfrm>
            <a:off x="4727365" y="66782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92EE72C8-F25A-429E-60BF-2453B7A9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E90F4373-16D9-91E8-B439-F34A63B027ED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DD3F825-BE08-0A0B-F62C-FBEB2DEEBDA7}"/>
              </a:ext>
            </a:extLst>
          </p:cNvPr>
          <p:cNvSpPr txBox="1"/>
          <p:nvPr/>
        </p:nvSpPr>
        <p:spPr>
          <a:xfrm>
            <a:off x="4007449" y="2599782"/>
            <a:ext cx="6922237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Collections of objects with the same class type are called homogenous collections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Collections of objects with different class types are called heterogeneous collections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F21ADAC-7F6F-63DC-9598-D9C73D631AEF}"/>
              </a:ext>
            </a:extLst>
          </p:cNvPr>
          <p:cNvSpPr/>
          <p:nvPr/>
        </p:nvSpPr>
        <p:spPr>
          <a:xfrm>
            <a:off x="4833684" y="4796097"/>
            <a:ext cx="4498576" cy="15696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Abadi Extra Light" panose="020B0204020104020204" pitchFamily="34" charset="0"/>
              </a:rPr>
              <a:t>Object[] objects = new Object[5];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badi Extra Light" panose="020B0204020104020204" pitchFamily="34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Abadi Extra Light" panose="020B0204020104020204" pitchFamily="34" charset="0"/>
              </a:rPr>
              <a:t>objects[0] = new Box(3, 2, 5);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badi Extra Light" panose="020B0204020104020204" pitchFamily="34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Abadi Extra Light" panose="020B0204020104020204" pitchFamily="34" charset="0"/>
              </a:rPr>
              <a:t>objects[1] = "AAA";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badi Extra Light" panose="020B0204020104020204" pitchFamily="34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" dirty="0">
                <a:solidFill>
                  <a:srgbClr val="000000"/>
                </a:solidFill>
                <a:uFillTx/>
                <a:latin typeface="Abadi Extra Light" panose="020B0204020104020204" pitchFamily="34" charset="0"/>
              </a:rPr>
              <a:t>objects[2] = new Date();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8E71B-4895-9D8C-63B4-6FA9EF8B7961}"/>
              </a:ext>
            </a:extLst>
          </p:cNvPr>
          <p:cNvSpPr txBox="1"/>
          <p:nvPr/>
        </p:nvSpPr>
        <p:spPr>
          <a:xfrm>
            <a:off x="4007448" y="1838823"/>
            <a:ext cx="29105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Objects Polymorphism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5242-4A32-75BE-2DBE-9B7E11E946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99A4F97-5975-3F43-DC9D-0F2D540D6665}"/>
              </a:ext>
            </a:extLst>
          </p:cNvPr>
          <p:cNvCxnSpPr/>
          <p:nvPr/>
        </p:nvCxnSpPr>
        <p:spPr>
          <a:xfrm>
            <a:off x="4096165" y="222631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D00C400-91B8-5B90-C90B-B8D72B83B426}"/>
              </a:ext>
            </a:extLst>
          </p:cNvPr>
          <p:cNvCxnSpPr/>
          <p:nvPr/>
        </p:nvCxnSpPr>
        <p:spPr>
          <a:xfrm>
            <a:off x="4727365" y="667829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F57D8F65-5192-4415-F6E3-0C42754D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88E664C6-7CC8-184F-0351-561D30FF4A0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AE46E17-70B1-8673-D658-A59CFFB8A3C4}"/>
              </a:ext>
            </a:extLst>
          </p:cNvPr>
          <p:cNvSpPr txBox="1"/>
          <p:nvPr/>
        </p:nvSpPr>
        <p:spPr>
          <a:xfrm>
            <a:off x="4096165" y="1997839"/>
            <a:ext cx="4664436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instance of  is an operator is used to check the type of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Return true when :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instance referenced to the specific type of the Class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instance referenced to the specific type of the superClass (inheritance)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8E97249-F804-CAF0-4D3B-A45CBF3C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81" y="4347862"/>
            <a:ext cx="4190125" cy="20475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9740C-A743-E9C7-CAAA-9C2B4CEBC836}"/>
              </a:ext>
            </a:extLst>
          </p:cNvPr>
          <p:cNvSpPr txBox="1"/>
          <p:nvPr/>
        </p:nvSpPr>
        <p:spPr>
          <a:xfrm>
            <a:off x="4087425" y="1856091"/>
            <a:ext cx="2433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Instance Of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93A6-6707-67E7-99DE-8A3467D27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AD613E5-30D9-86F3-99EF-32E07C4238EB}"/>
              </a:ext>
            </a:extLst>
          </p:cNvPr>
          <p:cNvCxnSpPr/>
          <p:nvPr/>
        </p:nvCxnSpPr>
        <p:spPr>
          <a:xfrm>
            <a:off x="4078236" y="224424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8C5FF2A-215D-2365-8D1B-DFD4D76CC9AD}"/>
              </a:ext>
            </a:extLst>
          </p:cNvPr>
          <p:cNvCxnSpPr/>
          <p:nvPr/>
        </p:nvCxnSpPr>
        <p:spPr>
          <a:xfrm>
            <a:off x="4355401" y="672561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69E810EF-9709-EB88-C8D9-223B45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1DC2402-E3EE-F9DC-48C5-B98034A19A3C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F07241-7322-12A2-DAEF-74B36924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89" y="2524139"/>
            <a:ext cx="3673124" cy="19409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FCE3D9D-8980-1E45-9684-194BEE94F6E7}"/>
              </a:ext>
            </a:extLst>
          </p:cNvPr>
          <p:cNvSpPr txBox="1"/>
          <p:nvPr/>
        </p:nvSpPr>
        <p:spPr>
          <a:xfrm>
            <a:off x="3974661" y="4284555"/>
            <a:ext cx="7719172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Final class – cannot be inherited</a:t>
            </a:r>
          </a:p>
          <a:p>
            <a:pPr marL="1257300" marR="0" lvl="2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Usually required for system classes </a:t>
            </a:r>
          </a:p>
          <a:p>
            <a:pPr marL="1257300" marR="0" lvl="2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Some basic behaviors that mustn’t be extended or changed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Final method cannot be overridden </a:t>
            </a:r>
          </a:p>
          <a:p>
            <a:pPr marL="1257300" marR="0" lvl="2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Forces sub-classes to use a specific implementation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Final variable can have only one assignment [constant]</a:t>
            </a:r>
          </a:p>
          <a:p>
            <a:pPr marL="1257300" marR="0" lvl="2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Defines a constant values</a:t>
            </a:r>
          </a:p>
          <a:p>
            <a:pPr marL="1257300" marR="0" lvl="2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Local variables can also be defined as final 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E6DD-AB59-1651-88AC-67CBFAB94230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Final &amp; polymorphism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E1CC-2887-29F1-D1F4-EA6FF17E4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755F19E-D8C1-CBA8-0F9F-0EAF8D8A2DC7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4CA14BE-7A67-EEB8-1F33-7F32E6D9A204}"/>
              </a:ext>
            </a:extLst>
          </p:cNvPr>
          <p:cNvCxnSpPr/>
          <p:nvPr/>
        </p:nvCxnSpPr>
        <p:spPr>
          <a:xfrm>
            <a:off x="4633307" y="671665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CF56FF25-4DE8-6652-DD11-D87366F5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138466BF-B8E9-BBF8-31AC-F047E7F5BE16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Polymorphism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6CA0947-27E4-163B-B60D-D11C5979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19" y="3021549"/>
            <a:ext cx="3752788" cy="34465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9B688-2AAA-B8C8-4ED9-C6DBA2F9C55B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Final &amp; polymorphism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D16-2594-80B3-8D5E-CEA691EEE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633DD30-848E-AE3B-0CF2-82D88B1181CD}"/>
              </a:ext>
            </a:extLst>
          </p:cNvPr>
          <p:cNvCxnSpPr/>
          <p:nvPr/>
        </p:nvCxnSpPr>
        <p:spPr>
          <a:xfrm>
            <a:off x="4185812" y="226217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423AC03-57E7-F216-B4F9-C4FF3AD6A2CD}"/>
              </a:ext>
            </a:extLst>
          </p:cNvPr>
          <p:cNvCxnSpPr/>
          <p:nvPr/>
        </p:nvCxnSpPr>
        <p:spPr>
          <a:xfrm>
            <a:off x="4209303" y="585456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F2815174-2B37-884D-0D0C-079BC0C2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3559EB12-1F6F-6310-5DBA-BB60141BBF03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Aptos"/>
              </a:rPr>
              <a:t>Abstraction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A2B6472-164C-4FC0-7231-0DAF548B59E9}"/>
              </a:ext>
            </a:extLst>
          </p:cNvPr>
          <p:cNvSpPr txBox="1"/>
          <p:nvPr/>
        </p:nvSpPr>
        <p:spPr>
          <a:xfrm>
            <a:off x="4007449" y="2753180"/>
            <a:ext cx="7712031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class that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represents an abstract object and therefore</a:t>
            </a: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can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</a:t>
            </a: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not be </a:t>
            </a:r>
            <a:r>
              <a:rPr lang="hu-HU" b="0" i="0" u="none" strike="noStrike" kern="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instantiated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Abstract classes may(but not mandatory) have abstract methods.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method that represents an abstract operation and therefore has no body (implementation).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These method must be overridden in non-abstract subclasses to provide an </a:t>
            </a:r>
            <a:r>
              <a:rPr lang="en-US" i="0" u="none" strike="noStrike" kern="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implementation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.</a:t>
            </a:r>
            <a:endParaRPr lang="hu-HU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class /method cannot</a:t>
            </a: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be both </a:t>
            </a:r>
            <a:r>
              <a:rPr lang="hu-HU" b="0" i="0" u="none" strike="noStrike" kern="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final</a:t>
            </a: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and </a:t>
            </a:r>
            <a:r>
              <a:rPr lang="hu-HU" b="0" i="0" u="none" strike="noStrike" kern="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abstract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at the same time</a:t>
            </a:r>
            <a:endParaRPr lang="hu-HU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AAA47-2EE0-3981-3376-AF7CA32EF5F3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Abstract 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F9E4-1198-2B7A-4C85-AD715204F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3AE195C-B6B3-83B9-F4E6-DCE38BE001E6}"/>
              </a:ext>
            </a:extLst>
          </p:cNvPr>
          <p:cNvCxnSpPr/>
          <p:nvPr/>
        </p:nvCxnSpPr>
        <p:spPr>
          <a:xfrm>
            <a:off x="4078236" y="223765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0E02E86-B00B-11DE-E9FE-E2916F21152F}"/>
              </a:ext>
            </a:extLst>
          </p:cNvPr>
          <p:cNvCxnSpPr/>
          <p:nvPr/>
        </p:nvCxnSpPr>
        <p:spPr>
          <a:xfrm>
            <a:off x="4185812" y="631176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90DA2E05-FE99-8C64-970A-779385AC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B94D01D-6FBD-E8CF-563B-A32D87493C3C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Aptos"/>
              </a:rPr>
              <a:t>Abstraction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1D918D7-977B-09E2-A413-57B33C52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7248" y="2599783"/>
            <a:ext cx="3351223" cy="33841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0E09DA-A4DE-01AE-8A39-FDD4C4FB951B}"/>
              </a:ext>
            </a:extLst>
          </p:cNvPr>
          <p:cNvSpPr txBox="1"/>
          <p:nvPr/>
        </p:nvSpPr>
        <p:spPr>
          <a:xfrm>
            <a:off x="4185812" y="1868321"/>
            <a:ext cx="26860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Abstract Example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62E6-0F10-EDEE-309D-4AF2F8D54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3F1FF73-B8F1-F156-AB06-7297826DC3FC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9EE022F-176B-5BF4-13B8-586A5D1B6CAF}"/>
              </a:ext>
            </a:extLst>
          </p:cNvPr>
          <p:cNvCxnSpPr/>
          <p:nvPr/>
        </p:nvCxnSpPr>
        <p:spPr>
          <a:xfrm>
            <a:off x="4310726" y="591213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0144A0E-75F9-C4AC-2A5B-AC027BE0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ED056838-734A-E40F-24F0-2D86ED663E8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298EF51-1332-391A-E472-72D9809B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32" y="2846294"/>
            <a:ext cx="5654832" cy="23852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5CE57-F631-EF60-8F5D-FE49F2E9D356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370668" y="657001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Class &amp; Object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CB18EB3-7C26-7E10-29B7-AE818313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90" y="2724271"/>
            <a:ext cx="5358116" cy="33519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From Class to Object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A554-27C2-78A6-12F6-44E09A1F3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8289618-4B97-22F7-DB72-BABC066FF7E1}"/>
              </a:ext>
            </a:extLst>
          </p:cNvPr>
          <p:cNvCxnSpPr/>
          <p:nvPr/>
        </p:nvCxnSpPr>
        <p:spPr>
          <a:xfrm>
            <a:off x="4185812" y="225320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D2B8ED5-02B7-A7A3-5074-D55E3CB090ED}"/>
              </a:ext>
            </a:extLst>
          </p:cNvPr>
          <p:cNvCxnSpPr/>
          <p:nvPr/>
        </p:nvCxnSpPr>
        <p:spPr>
          <a:xfrm>
            <a:off x="4372846" y="575961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5F4B3642-BA68-CE27-69A2-649867D3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A9EA8F3-537D-E9FC-63A4-48C7755C172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891628-38FC-14B1-2060-D27D1E30D718}"/>
              </a:ext>
            </a:extLst>
          </p:cNvPr>
          <p:cNvSpPr txBox="1"/>
          <p:nvPr/>
        </p:nvSpPr>
        <p:spPr>
          <a:xfrm>
            <a:off x="4071596" y="2819654"/>
            <a:ext cx="6990852" cy="25453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"</a:t>
            </a:r>
            <a:r>
              <a:rPr lang="en-US" b="0" i="0" u="none" strike="noStrike" kern="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public interface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" is a contract between client code and the class that implements that interface.</a:t>
            </a:r>
          </a:p>
          <a:p>
            <a:pPr marL="457200" marR="0" lvl="0" indent="-4572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Java interface is a formal declaration of such contract in which all methods contain no implementation.</a:t>
            </a:r>
          </a:p>
          <a:p>
            <a:pPr marL="457200" marR="0" lvl="0" indent="-4572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Many, unrelated classes can implement the same interface .</a:t>
            </a:r>
          </a:p>
          <a:p>
            <a:pPr marL="457200" marR="0" lvl="0" indent="-4572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class can implement many, unrelated interfaces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9EDB7-B11C-BEAD-25EA-EFEE1CD9556A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91AA-0F7B-C719-6C70-BBFF8C9EB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D1BA3DC-04AB-B40B-5963-E5C2ED0C2197}"/>
              </a:ext>
            </a:extLst>
          </p:cNvPr>
          <p:cNvCxnSpPr/>
          <p:nvPr/>
        </p:nvCxnSpPr>
        <p:spPr>
          <a:xfrm>
            <a:off x="412305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8FA633A-8727-1AD4-8A1C-DB4C8E48B54C}"/>
              </a:ext>
            </a:extLst>
          </p:cNvPr>
          <p:cNvCxnSpPr/>
          <p:nvPr/>
        </p:nvCxnSpPr>
        <p:spPr>
          <a:xfrm>
            <a:off x="4570070" y="64947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2278F19-55A9-1020-179C-6D8AD650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9185FE78-995E-FA82-5D75-AD1DB9E43C59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B03C00F-6554-7CF0-E6D2-030FD3CE9C43}"/>
              </a:ext>
            </a:extLst>
          </p:cNvPr>
          <p:cNvSpPr txBox="1"/>
          <p:nvPr/>
        </p:nvSpPr>
        <p:spPr>
          <a:xfrm>
            <a:off x="4233450" y="2792924"/>
            <a:ext cx="7716374" cy="3139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Interfaces can contain: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final variables (constants)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abstract methods</a:t>
            </a: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static methods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default methods (will be discussed later)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non-abstract class implements an interface if and only if: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it declares that it implements the interface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(using the implements keyword)</a:t>
            </a:r>
            <a:endParaRPr lang="hu-HU" b="0" i="0" u="none" strike="noStrike" kern="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b="0" i="0" u="none" strike="noStrike" kern="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it implements all of the abstract methods of the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07F6A-CD65-7DF6-77B2-00448AB08C31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C2D5-CCB6-B6EA-88F9-9469233560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D4D1F83-7F42-5B70-F84C-B914C1CA1678}"/>
              </a:ext>
            </a:extLst>
          </p:cNvPr>
          <p:cNvCxnSpPr/>
          <p:nvPr/>
        </p:nvCxnSpPr>
        <p:spPr>
          <a:xfrm>
            <a:off x="412305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2BBF023-1933-273E-FB30-290414364C39}"/>
              </a:ext>
            </a:extLst>
          </p:cNvPr>
          <p:cNvCxnSpPr/>
          <p:nvPr/>
        </p:nvCxnSpPr>
        <p:spPr>
          <a:xfrm>
            <a:off x="4570070" y="64947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83E24A4F-3931-30F1-1D11-F6F47450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1EFA2F9D-4C1C-3F15-B6E2-CB2DFE2B2D8C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FDAC1-B21E-9613-AC10-9F58734F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46" y="2814000"/>
            <a:ext cx="4026236" cy="34578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7DBBA3-621F-AB06-66FE-D2267CF99C5D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C85-5D05-B41E-8D8E-1006860DD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E98C931-E40E-3FC8-0C93-AAB6DE730E3A}"/>
              </a:ext>
            </a:extLst>
          </p:cNvPr>
          <p:cNvCxnSpPr/>
          <p:nvPr/>
        </p:nvCxnSpPr>
        <p:spPr>
          <a:xfrm>
            <a:off x="410512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B69A35-0155-0004-7822-85E9FAEEAFE9}"/>
              </a:ext>
            </a:extLst>
          </p:cNvPr>
          <p:cNvCxnSpPr/>
          <p:nvPr/>
        </p:nvCxnSpPr>
        <p:spPr>
          <a:xfrm>
            <a:off x="4381812" y="66471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B29C557-E389-04C8-F1D5-2F9E94A8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C509DAD-D3EC-24FC-5B72-E5E7FED2464F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5288B1B-DE4C-7491-A264-BE8037CA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14148" y="3988741"/>
            <a:ext cx="3886657" cy="2372666"/>
          </a:xfrm>
          <a:prstGeom prst="rect">
            <a:avLst/>
          </a:prstGeom>
          <a:noFill/>
          <a:ln w="9528" cap="flat">
            <a:solidFill>
              <a:srgbClr val="156082"/>
            </a:solidFill>
            <a:prstDash val="solid"/>
            <a:miter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6DD8287-4DB4-08AF-4246-14F19653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88802" y="3988741"/>
            <a:ext cx="3886657" cy="2359380"/>
          </a:xfrm>
          <a:prstGeom prst="rect">
            <a:avLst/>
          </a:prstGeom>
          <a:noFill/>
          <a:ln w="9528" cap="flat">
            <a:solidFill>
              <a:srgbClr val="156082"/>
            </a:solidFill>
            <a:prstDash val="solid"/>
            <a:miter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F339162E-DFA3-D74D-47F8-2E3A4BB40D83}"/>
              </a:ext>
            </a:extLst>
          </p:cNvPr>
          <p:cNvSpPr/>
          <p:nvPr/>
        </p:nvSpPr>
        <p:spPr>
          <a:xfrm>
            <a:off x="6438097" y="2640404"/>
            <a:ext cx="3325416" cy="852860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C445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e-IL" sz="16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לשתי המחלקות יש במקרה פעולה זהה, אבל מסיבה כלשהי איננו רוצים שיהיה אבא משותף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6992E8D-F378-9D59-C4B9-5165171DCA95}"/>
              </a:ext>
            </a:extLst>
          </p:cNvPr>
          <p:cNvSpPr/>
          <p:nvPr/>
        </p:nvSpPr>
        <p:spPr>
          <a:xfrm>
            <a:off x="8819391" y="5548140"/>
            <a:ext cx="3154167" cy="586615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386D4CE-B883-93C4-93D2-85871A759C5F}"/>
              </a:ext>
            </a:extLst>
          </p:cNvPr>
          <p:cNvSpPr/>
          <p:nvPr/>
        </p:nvSpPr>
        <p:spPr>
          <a:xfrm>
            <a:off x="4715976" y="5647993"/>
            <a:ext cx="3197812" cy="586615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7FFFD-3731-E9CE-DFA9-9B93C3FCF017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64C-8B87-9310-4E20-15C0DA688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58644A8-1EB7-5E13-2205-023274A09908}"/>
              </a:ext>
            </a:extLst>
          </p:cNvPr>
          <p:cNvCxnSpPr/>
          <p:nvPr/>
        </p:nvCxnSpPr>
        <p:spPr>
          <a:xfrm>
            <a:off x="4185812" y="225320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F2BF4E6-64A7-8620-C22B-ED1C840AFF37}"/>
              </a:ext>
            </a:extLst>
          </p:cNvPr>
          <p:cNvCxnSpPr/>
          <p:nvPr/>
        </p:nvCxnSpPr>
        <p:spPr>
          <a:xfrm>
            <a:off x="4319059" y="647678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B2BD5C7-7691-7B02-5237-C70AEC8E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5C53FF0F-04FC-39C6-58DF-F4C8E1D479B0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8B43758D-AE0D-FE11-2B89-693FE811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70" y="2673652"/>
            <a:ext cx="5048246" cy="2333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229C7911-C1D9-5B51-CBAD-1A13393505D8}"/>
              </a:ext>
            </a:extLst>
          </p:cNvPr>
          <p:cNvSpPr/>
          <p:nvPr/>
        </p:nvSpPr>
        <p:spPr>
          <a:xfrm>
            <a:off x="6855288" y="5137328"/>
            <a:ext cx="4805748" cy="1097280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C445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e-IL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מאחר ואובייקטים מסוגים שונים, ללא אבא משותף, יכולים להיות פרמטרים למתודה או חלק ממערך המחלקה, היא חייבת לקבל  </a:t>
            </a: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Object</a:t>
            </a:r>
            <a:endParaRPr lang="he-IL" sz="1800" b="1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B021A-5F2F-AB25-E829-70FB1ABEA9CC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DE13-26C8-D0CF-E7CA-43D86C49CC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C8770A3-C475-A576-2F0D-3CFB834C8AB5}"/>
              </a:ext>
            </a:extLst>
          </p:cNvPr>
          <p:cNvCxnSpPr/>
          <p:nvPr/>
        </p:nvCxnSpPr>
        <p:spPr>
          <a:xfrm>
            <a:off x="4055416" y="224424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424FC2A-C10C-9184-E4BA-B5BEA79697E0}"/>
              </a:ext>
            </a:extLst>
          </p:cNvPr>
          <p:cNvCxnSpPr/>
          <p:nvPr/>
        </p:nvCxnSpPr>
        <p:spPr>
          <a:xfrm>
            <a:off x="4570070" y="64947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DE3542A-852B-F736-2727-81FA3483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F5A08DF2-83B1-8DAD-CEEB-51F3F5700F67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2E3827B-D459-9E14-B226-27C6EF8A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95507" y="3725381"/>
            <a:ext cx="3998744" cy="2627080"/>
          </a:xfrm>
          <a:prstGeom prst="rect">
            <a:avLst/>
          </a:prstGeom>
          <a:noFill/>
          <a:ln w="9528" cap="flat">
            <a:solidFill>
              <a:srgbClr val="156082"/>
            </a:solidFill>
            <a:prstDash val="solid"/>
            <a:miter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51FA756A-9451-9727-B7A8-0F7827ED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65377" y="3749689"/>
            <a:ext cx="3998744" cy="2604083"/>
          </a:xfrm>
          <a:prstGeom prst="rect">
            <a:avLst/>
          </a:prstGeom>
          <a:noFill/>
          <a:ln w="9528" cap="flat">
            <a:solidFill>
              <a:srgbClr val="156082"/>
            </a:solidFill>
            <a:prstDash val="solid"/>
            <a:miter/>
          </a:ln>
        </p:spPr>
      </p:pic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4E70C706-8EE4-DD6F-80CA-1DE9D5C045CA}"/>
              </a:ext>
            </a:extLst>
          </p:cNvPr>
          <p:cNvCxnSpPr/>
          <p:nvPr/>
        </p:nvCxnSpPr>
        <p:spPr>
          <a:xfrm>
            <a:off x="6006166" y="3960345"/>
            <a:ext cx="1263582" cy="0"/>
          </a:xfrm>
          <a:prstGeom prst="straightConnector1">
            <a:avLst/>
          </a:prstGeom>
          <a:noFill/>
          <a:ln w="44448" cap="flat">
            <a:solidFill>
              <a:srgbClr val="FF0000"/>
            </a:solidFill>
            <a:prstDash val="solid"/>
            <a:miter/>
          </a:ln>
        </p:spPr>
      </p:cxnSp>
      <p:sp>
        <p:nvSpPr>
          <p:cNvPr id="11" name="Rectangle 11">
            <a:extLst>
              <a:ext uri="{FF2B5EF4-FFF2-40B4-BE49-F238E27FC236}">
                <a16:creationId xmlns:a16="http://schemas.microsoft.com/office/drawing/2014/main" id="{29123D92-CAAE-5CB2-16A2-61A5C0A8F9FE}"/>
              </a:ext>
            </a:extLst>
          </p:cNvPr>
          <p:cNvSpPr/>
          <p:nvPr/>
        </p:nvSpPr>
        <p:spPr>
          <a:xfrm>
            <a:off x="8559144" y="5597785"/>
            <a:ext cx="3504977" cy="646352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0FDB45A-39FD-D756-4FDB-6488404A6397}"/>
              </a:ext>
            </a:extLst>
          </p:cNvPr>
          <p:cNvSpPr/>
          <p:nvPr/>
        </p:nvSpPr>
        <p:spPr>
          <a:xfrm>
            <a:off x="4419600" y="5509064"/>
            <a:ext cx="3410754" cy="72553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14BF1198-373B-351D-0DDF-E81FC15FD154}"/>
              </a:ext>
            </a:extLst>
          </p:cNvPr>
          <p:cNvCxnSpPr/>
          <p:nvPr/>
        </p:nvCxnSpPr>
        <p:spPr>
          <a:xfrm>
            <a:off x="9952340" y="3930021"/>
            <a:ext cx="1263582" cy="0"/>
          </a:xfrm>
          <a:prstGeom prst="straightConnector1">
            <a:avLst/>
          </a:prstGeom>
          <a:noFill/>
          <a:ln w="44448" cap="flat">
            <a:solidFill>
              <a:srgbClr val="FF0000"/>
            </a:solidFill>
            <a:prstDash val="solid"/>
            <a:miter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D8D540-CFAC-E32F-97BC-3242D0472349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4C3-A860-1472-913D-C97681915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AEFA53-7156-C3A3-C708-61B8F14092DA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49C447F-50DD-55B1-38C8-B4A7284CF17B}"/>
              </a:ext>
            </a:extLst>
          </p:cNvPr>
          <p:cNvCxnSpPr/>
          <p:nvPr/>
        </p:nvCxnSpPr>
        <p:spPr>
          <a:xfrm>
            <a:off x="4570070" y="669194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C55E608F-79FF-F5AA-5981-6A164BBA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2354DAB-6407-B882-DCDC-7AE974BE75B5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94B8E26-5F5A-1054-EC93-EE0E28CE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2115" y="3161124"/>
            <a:ext cx="3768535" cy="719477"/>
          </a:xfrm>
          <a:prstGeom prst="rect">
            <a:avLst/>
          </a:prstGeom>
          <a:noFill/>
          <a:ln w="9528" cap="flat">
            <a:solidFill>
              <a:srgbClr val="156082"/>
            </a:solidFill>
            <a:prstDash val="solid"/>
            <a:miter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ADC8146-C085-C001-5C57-4149FB3A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42115" y="4138346"/>
            <a:ext cx="6433489" cy="2038106"/>
          </a:xfrm>
          <a:prstGeom prst="rect">
            <a:avLst/>
          </a:prstGeom>
          <a:noFill/>
          <a:ln w="9528" cap="flat">
            <a:solidFill>
              <a:srgbClr val="156082"/>
            </a:solidFill>
            <a:prstDash val="solid"/>
            <a:miter/>
          </a:ln>
        </p:spPr>
      </p:pic>
      <p:sp>
        <p:nvSpPr>
          <p:cNvPr id="9" name="Rectangular Callout 11">
            <a:extLst>
              <a:ext uri="{FF2B5EF4-FFF2-40B4-BE49-F238E27FC236}">
                <a16:creationId xmlns:a16="http://schemas.microsoft.com/office/drawing/2014/main" id="{A9339B07-CC4D-B6DA-AFD8-D501FAFE8EBD}"/>
              </a:ext>
            </a:extLst>
          </p:cNvPr>
          <p:cNvSpPr/>
          <p:nvPr/>
        </p:nvSpPr>
        <p:spPr>
          <a:xfrm>
            <a:off x="6459457" y="5785078"/>
            <a:ext cx="5333996" cy="761996"/>
          </a:xfrm>
          <a:custGeom>
            <a:avLst>
              <a:gd name="f0" fmla="val 10960"/>
              <a:gd name="f1" fmla="val -9664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180"/>
              <a:gd name="f17" fmla="*/ f5 1 21600"/>
              <a:gd name="f18" fmla="*/ f6 1 21600"/>
              <a:gd name="f19" fmla="val f7"/>
              <a:gd name="f20" fmla="val f8"/>
              <a:gd name="f21" fmla="pin -2147483647 f0 2147483647"/>
              <a:gd name="f22" fmla="pin -2147483647 f1 2147483647"/>
              <a:gd name="f23" fmla="*/ f16 f2 1"/>
              <a:gd name="f24" fmla="+- f20 0 f19"/>
              <a:gd name="f25" fmla="val f21"/>
              <a:gd name="f26" fmla="val f22"/>
              <a:gd name="f27" fmla="*/ f21 f17 1"/>
              <a:gd name="f28" fmla="*/ f22 f18 1"/>
              <a:gd name="f29" fmla="*/ f23 1 f4"/>
              <a:gd name="f30" fmla="*/ f24 1 21600"/>
              <a:gd name="f31" fmla="+- f25 0 10800"/>
              <a:gd name="f32" fmla="+- f26 0 10800"/>
              <a:gd name="f33" fmla="+- f26 0 21600"/>
              <a:gd name="f34" fmla="+- f25 0 21600"/>
              <a:gd name="f35" fmla="*/ f25 f17 1"/>
              <a:gd name="f36" fmla="*/ f26 f18 1"/>
              <a:gd name="f37" fmla="+- f29 0 f3"/>
              <a:gd name="f38" fmla="*/ 0 f30 1"/>
              <a:gd name="f39" fmla="*/ 21600 f30 1"/>
              <a:gd name="f40" fmla="abs f31"/>
              <a:gd name="f41" fmla="abs f32"/>
              <a:gd name="f42" fmla="+- f40 0 f41"/>
              <a:gd name="f43" fmla="+- f41 0 f40"/>
              <a:gd name="f44" fmla="*/ f38 1 f30"/>
              <a:gd name="f45" fmla="*/ f39 1 f30"/>
              <a:gd name="f46" fmla="?: f32 f9 f42"/>
              <a:gd name="f47" fmla="?: f32 f42 f9"/>
              <a:gd name="f48" fmla="?: f31 f9 f43"/>
              <a:gd name="f49" fmla="?: f31 f43 f9"/>
              <a:gd name="f50" fmla="*/ f44 f17 1"/>
              <a:gd name="f51" fmla="*/ f45 f17 1"/>
              <a:gd name="f52" fmla="*/ f45 f18 1"/>
              <a:gd name="f53" fmla="*/ f44 f18 1"/>
              <a:gd name="f54" fmla="?: f25 f9 f46"/>
              <a:gd name="f55" fmla="?: f25 f9 f47"/>
              <a:gd name="f56" fmla="?: f33 f48 f9"/>
              <a:gd name="f57" fmla="?: f33 f49 f9"/>
              <a:gd name="f58" fmla="?: f34 f47 f9"/>
              <a:gd name="f59" fmla="?: f34 f46 f9"/>
              <a:gd name="f60" fmla="?: f26 f9 f49"/>
              <a:gd name="f61" fmla="?: f26 f9 f48"/>
              <a:gd name="f62" fmla="?: f54 f25 0"/>
              <a:gd name="f63" fmla="?: f54 f26 6280"/>
              <a:gd name="f64" fmla="?: f55 f25 0"/>
              <a:gd name="f65" fmla="?: f55 f26 15320"/>
              <a:gd name="f66" fmla="?: f56 f25 6280"/>
              <a:gd name="f67" fmla="?: f56 f26 21600"/>
              <a:gd name="f68" fmla="?: f57 f25 15320"/>
              <a:gd name="f69" fmla="?: f57 f26 21600"/>
              <a:gd name="f70" fmla="?: f58 f25 21600"/>
              <a:gd name="f71" fmla="?: f58 f26 15320"/>
              <a:gd name="f72" fmla="?: f59 f25 21600"/>
              <a:gd name="f73" fmla="?: f59 f26 6280"/>
              <a:gd name="f74" fmla="?: f60 f25 15320"/>
              <a:gd name="f75" fmla="?: f60 f26 0"/>
              <a:gd name="f76" fmla="?: f61 f25 6280"/>
              <a:gd name="f77" fmla="?: f61 f26 0"/>
            </a:gdLst>
            <a:ahLst>
              <a:ahXY gdRefX="f0" minX="f15" maxX="f10" gdRefY="f1" minY="f15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35" y="f36"/>
              </a:cxn>
            </a:cxnLst>
            <a:rect l="f50" t="f53" r="f51" b="f52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2" y="f63"/>
                </a:lnTo>
                <a:lnTo>
                  <a:pt x="f7" y="f12"/>
                </a:lnTo>
                <a:lnTo>
                  <a:pt x="f7" y="f13"/>
                </a:lnTo>
                <a:lnTo>
                  <a:pt x="f64" y="f65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6" y="f67"/>
                </a:lnTo>
                <a:lnTo>
                  <a:pt x="f12" y="f8"/>
                </a:lnTo>
                <a:lnTo>
                  <a:pt x="f13" y="f8"/>
                </a:lnTo>
                <a:lnTo>
                  <a:pt x="f68" y="f69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0" y="f71"/>
                </a:lnTo>
                <a:lnTo>
                  <a:pt x="f8" y="f13"/>
                </a:lnTo>
                <a:lnTo>
                  <a:pt x="f8" y="f12"/>
                </a:lnTo>
                <a:lnTo>
                  <a:pt x="f72" y="f73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4" y="f75"/>
                </a:lnTo>
                <a:lnTo>
                  <a:pt x="f13" y="f7"/>
                </a:lnTo>
                <a:lnTo>
                  <a:pt x="f12" y="f7"/>
                </a:lnTo>
                <a:lnTo>
                  <a:pt x="f76" y="f77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C445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e-IL" sz="2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במקרה זה לא מעניין אותנו מי הישות המועברת, אלא רק שיש לה את יכולת השאלת ספר מהספרייה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AA52C-C918-EA33-F35D-6F466CE628E9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CA1C-2C72-4ED6-1C91-4DF352F5C5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BF49895-48EA-C538-6C58-B970BC39F7D5}"/>
              </a:ext>
            </a:extLst>
          </p:cNvPr>
          <p:cNvCxnSpPr/>
          <p:nvPr/>
        </p:nvCxnSpPr>
        <p:spPr>
          <a:xfrm>
            <a:off x="4185812" y="224424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28937BE-B88D-33FB-E2CB-D532212BF0F7}"/>
              </a:ext>
            </a:extLst>
          </p:cNvPr>
          <p:cNvCxnSpPr/>
          <p:nvPr/>
        </p:nvCxnSpPr>
        <p:spPr>
          <a:xfrm>
            <a:off x="4570070" y="64947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E0F92F8-8021-3C91-4BCA-4D2534EF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F43E0BA6-9694-9EAA-153F-0E9F2E0834F7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DE19AF-BA53-CA6C-6EF1-969D70EB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61868" y="2783487"/>
            <a:ext cx="5098932" cy="3603836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solid"/>
            <a:miter/>
          </a:ln>
        </p:spPr>
      </p:pic>
      <p:sp>
        <p:nvSpPr>
          <p:cNvPr id="8" name="Rectangular Callout 10">
            <a:extLst>
              <a:ext uri="{FF2B5EF4-FFF2-40B4-BE49-F238E27FC236}">
                <a16:creationId xmlns:a16="http://schemas.microsoft.com/office/drawing/2014/main" id="{31141D4B-BC95-6391-BADE-4C7509C143CF}"/>
              </a:ext>
            </a:extLst>
          </p:cNvPr>
          <p:cNvSpPr/>
          <p:nvPr/>
        </p:nvSpPr>
        <p:spPr>
          <a:xfrm>
            <a:off x="9660800" y="4166303"/>
            <a:ext cx="1981203" cy="838203"/>
          </a:xfrm>
          <a:custGeom>
            <a:avLst>
              <a:gd name="f0" fmla="val -8146"/>
              <a:gd name="f1" fmla="val 2342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180"/>
              <a:gd name="f17" fmla="*/ f5 1 21600"/>
              <a:gd name="f18" fmla="*/ f6 1 21600"/>
              <a:gd name="f19" fmla="val f7"/>
              <a:gd name="f20" fmla="val f8"/>
              <a:gd name="f21" fmla="pin -2147483647 f0 2147483647"/>
              <a:gd name="f22" fmla="pin -2147483647 f1 2147483647"/>
              <a:gd name="f23" fmla="*/ f16 f2 1"/>
              <a:gd name="f24" fmla="+- f20 0 f19"/>
              <a:gd name="f25" fmla="val f21"/>
              <a:gd name="f26" fmla="val f22"/>
              <a:gd name="f27" fmla="*/ f21 f17 1"/>
              <a:gd name="f28" fmla="*/ f22 f18 1"/>
              <a:gd name="f29" fmla="*/ f23 1 f4"/>
              <a:gd name="f30" fmla="*/ f24 1 21600"/>
              <a:gd name="f31" fmla="+- f25 0 10800"/>
              <a:gd name="f32" fmla="+- f26 0 10800"/>
              <a:gd name="f33" fmla="+- f26 0 21600"/>
              <a:gd name="f34" fmla="+- f25 0 21600"/>
              <a:gd name="f35" fmla="*/ f25 f17 1"/>
              <a:gd name="f36" fmla="*/ f26 f18 1"/>
              <a:gd name="f37" fmla="+- f29 0 f3"/>
              <a:gd name="f38" fmla="*/ 0 f30 1"/>
              <a:gd name="f39" fmla="*/ 21600 f30 1"/>
              <a:gd name="f40" fmla="abs f31"/>
              <a:gd name="f41" fmla="abs f32"/>
              <a:gd name="f42" fmla="+- f40 0 f41"/>
              <a:gd name="f43" fmla="+- f41 0 f40"/>
              <a:gd name="f44" fmla="*/ f38 1 f30"/>
              <a:gd name="f45" fmla="*/ f39 1 f30"/>
              <a:gd name="f46" fmla="?: f32 f9 f42"/>
              <a:gd name="f47" fmla="?: f32 f42 f9"/>
              <a:gd name="f48" fmla="?: f31 f9 f43"/>
              <a:gd name="f49" fmla="?: f31 f43 f9"/>
              <a:gd name="f50" fmla="*/ f44 f17 1"/>
              <a:gd name="f51" fmla="*/ f45 f17 1"/>
              <a:gd name="f52" fmla="*/ f45 f18 1"/>
              <a:gd name="f53" fmla="*/ f44 f18 1"/>
              <a:gd name="f54" fmla="?: f25 f9 f46"/>
              <a:gd name="f55" fmla="?: f25 f9 f47"/>
              <a:gd name="f56" fmla="?: f33 f48 f9"/>
              <a:gd name="f57" fmla="?: f33 f49 f9"/>
              <a:gd name="f58" fmla="?: f34 f47 f9"/>
              <a:gd name="f59" fmla="?: f34 f46 f9"/>
              <a:gd name="f60" fmla="?: f26 f9 f49"/>
              <a:gd name="f61" fmla="?: f26 f9 f48"/>
              <a:gd name="f62" fmla="?: f54 f25 0"/>
              <a:gd name="f63" fmla="?: f54 f26 6280"/>
              <a:gd name="f64" fmla="?: f55 f25 0"/>
              <a:gd name="f65" fmla="?: f55 f26 15320"/>
              <a:gd name="f66" fmla="?: f56 f25 6280"/>
              <a:gd name="f67" fmla="?: f56 f26 21600"/>
              <a:gd name="f68" fmla="?: f57 f25 15320"/>
              <a:gd name="f69" fmla="?: f57 f26 21600"/>
              <a:gd name="f70" fmla="?: f58 f25 21600"/>
              <a:gd name="f71" fmla="?: f58 f26 15320"/>
              <a:gd name="f72" fmla="?: f59 f25 21600"/>
              <a:gd name="f73" fmla="?: f59 f26 6280"/>
              <a:gd name="f74" fmla="?: f60 f25 15320"/>
              <a:gd name="f75" fmla="?: f60 f26 0"/>
              <a:gd name="f76" fmla="?: f61 f25 6280"/>
              <a:gd name="f77" fmla="?: f61 f26 0"/>
            </a:gdLst>
            <a:ahLst>
              <a:ahXY gdRefX="f0" minX="f15" maxX="f10" gdRefY="f1" minY="f15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35" y="f36"/>
              </a:cxn>
            </a:cxnLst>
            <a:rect l="f50" t="f53" r="f51" b="f52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2" y="f63"/>
                </a:lnTo>
                <a:lnTo>
                  <a:pt x="f7" y="f12"/>
                </a:lnTo>
                <a:lnTo>
                  <a:pt x="f7" y="f13"/>
                </a:lnTo>
                <a:lnTo>
                  <a:pt x="f64" y="f65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6" y="f67"/>
                </a:lnTo>
                <a:lnTo>
                  <a:pt x="f12" y="f8"/>
                </a:lnTo>
                <a:lnTo>
                  <a:pt x="f13" y="f8"/>
                </a:lnTo>
                <a:lnTo>
                  <a:pt x="f68" y="f69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0" y="f71"/>
                </a:lnTo>
                <a:lnTo>
                  <a:pt x="f8" y="f13"/>
                </a:lnTo>
                <a:lnTo>
                  <a:pt x="f8" y="f12"/>
                </a:lnTo>
                <a:lnTo>
                  <a:pt x="f72" y="f73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4" y="f75"/>
                </a:lnTo>
                <a:lnTo>
                  <a:pt x="f13" y="f7"/>
                </a:lnTo>
                <a:lnTo>
                  <a:pt x="f12" y="f7"/>
                </a:lnTo>
                <a:lnTo>
                  <a:pt x="f76" y="f77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C445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e-IL" sz="18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שיטות אלו הן </a:t>
            </a: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final</a:t>
            </a:r>
            <a:r>
              <a:rPr lang="he-IL" sz="18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מאחר ואין סיבה לדרוס אותן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933D4-1415-243A-CEE5-CFAE13E5CD7F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4E69-52F2-BEF5-A5B9-0C52B4F97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BE50F7B-3694-7D66-6698-9DE62222682C}"/>
              </a:ext>
            </a:extLst>
          </p:cNvPr>
          <p:cNvCxnSpPr/>
          <p:nvPr/>
        </p:nvCxnSpPr>
        <p:spPr>
          <a:xfrm>
            <a:off x="409616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DD3E5C4-B0AA-DE7B-3A18-BA96D6DC47DF}"/>
              </a:ext>
            </a:extLst>
          </p:cNvPr>
          <p:cNvCxnSpPr/>
          <p:nvPr/>
        </p:nvCxnSpPr>
        <p:spPr>
          <a:xfrm>
            <a:off x="4381811" y="64947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14C8F997-913B-5F0A-363C-A7751B16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9BF817FE-D511-24A0-0D2A-FA6B716FF32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9272D0B-4428-9629-C64C-8EE74098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5472" y="2726142"/>
            <a:ext cx="4643944" cy="3396725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solid"/>
            <a:miter/>
          </a:ln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FD712B8E-4A53-40CE-2771-CDA2F25759C1}"/>
              </a:ext>
            </a:extLst>
          </p:cNvPr>
          <p:cNvSpPr/>
          <p:nvPr/>
        </p:nvSpPr>
        <p:spPr>
          <a:xfrm>
            <a:off x="6395944" y="2726142"/>
            <a:ext cx="2837703" cy="157569"/>
          </a:xfrm>
          <a:prstGeom prst="rect">
            <a:avLst/>
          </a:prstGeom>
          <a:noFill/>
          <a:ln w="3492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020DBC3-6AD7-0F8D-B531-80692A07FFF7}"/>
              </a:ext>
            </a:extLst>
          </p:cNvPr>
          <p:cNvSpPr/>
          <p:nvPr/>
        </p:nvSpPr>
        <p:spPr>
          <a:xfrm>
            <a:off x="5098302" y="5339168"/>
            <a:ext cx="2405156" cy="676557"/>
          </a:xfrm>
          <a:prstGeom prst="rect">
            <a:avLst/>
          </a:prstGeom>
          <a:noFill/>
          <a:ln w="3492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1EA8-67BD-FAE6-392A-D9B743044B84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C041-9FAC-CB80-C8E7-E1EA67A8A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602C8C8-249F-25E0-BD94-D49B06FA161C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9277CA5-D677-F2C8-ED98-54CA37D811FA}"/>
              </a:ext>
            </a:extLst>
          </p:cNvPr>
          <p:cNvCxnSpPr/>
          <p:nvPr/>
        </p:nvCxnSpPr>
        <p:spPr>
          <a:xfrm>
            <a:off x="4209303" y="667401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3EA90868-9F51-8F89-C7B7-531F80C6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FF05BC87-7EC2-04EC-76EA-040CE1CCB23F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9D27120-43CB-92C4-7916-09CAD7D5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49794" y="2911624"/>
            <a:ext cx="4863740" cy="3430515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solid"/>
            <a:miter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9A13085F-CA78-2F90-9702-F8D3C54CBEAF}"/>
              </a:ext>
            </a:extLst>
          </p:cNvPr>
          <p:cNvSpPr/>
          <p:nvPr/>
        </p:nvSpPr>
        <p:spPr>
          <a:xfrm>
            <a:off x="5282771" y="5468468"/>
            <a:ext cx="2937864" cy="699249"/>
          </a:xfrm>
          <a:prstGeom prst="rect">
            <a:avLst/>
          </a:prstGeom>
          <a:noFill/>
          <a:ln w="3492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28F628A-8F67-79A6-C3E1-B730FA86E43F}"/>
              </a:ext>
            </a:extLst>
          </p:cNvPr>
          <p:cNvSpPr/>
          <p:nvPr/>
        </p:nvSpPr>
        <p:spPr>
          <a:xfrm>
            <a:off x="6320118" y="2911624"/>
            <a:ext cx="2850776" cy="163270"/>
          </a:xfrm>
          <a:prstGeom prst="rect">
            <a:avLst/>
          </a:prstGeom>
          <a:noFill/>
          <a:ln w="3492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B2746-7E61-571D-104B-619202527E96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B140-66C6-BD61-3434-13B013B03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3DE79E5-449D-2A41-12E6-99F67681AE64}"/>
              </a:ext>
            </a:extLst>
          </p:cNvPr>
          <p:cNvCxnSpPr/>
          <p:nvPr/>
        </p:nvCxnSpPr>
        <p:spPr>
          <a:xfrm>
            <a:off x="406653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CBE8A67-A0B4-EA65-09CD-226197D71B25}"/>
              </a:ext>
            </a:extLst>
          </p:cNvPr>
          <p:cNvCxnSpPr/>
          <p:nvPr/>
        </p:nvCxnSpPr>
        <p:spPr>
          <a:xfrm>
            <a:off x="4209303" y="674034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CEF062FE-55DC-353D-F367-49CA8E47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Content Placeholder 19">
            <a:extLst>
              <a:ext uri="{FF2B5EF4-FFF2-40B4-BE49-F238E27FC236}">
                <a16:creationId xmlns:a16="http://schemas.microsoft.com/office/drawing/2014/main" id="{4E3CB809-D213-0BFF-952E-E1C4D677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87" y="2741152"/>
            <a:ext cx="4252007" cy="39040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ED02529A-86C8-1DE5-1EDD-CA78E4C7B713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Constructor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228A-7BC3-D8A1-9426-8C52E2483D87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From Class to Object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43E2-AE8C-7C67-D402-507BD051F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25493D5-CB18-4332-3F8C-190190F2F679}"/>
              </a:ext>
            </a:extLst>
          </p:cNvPr>
          <p:cNvCxnSpPr/>
          <p:nvPr/>
        </p:nvCxnSpPr>
        <p:spPr>
          <a:xfrm>
            <a:off x="407823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2F6A5BC-D0F9-DD7A-3B3E-32C8CCD9C5BE}"/>
              </a:ext>
            </a:extLst>
          </p:cNvPr>
          <p:cNvCxnSpPr/>
          <p:nvPr/>
        </p:nvCxnSpPr>
        <p:spPr>
          <a:xfrm>
            <a:off x="4376885" y="630153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A7E79AB4-B5FE-AB17-2C63-BFD308E7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86A72DE0-76FC-BD73-0F74-666AF7C2C0E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DF000FA-8FE7-7D30-DB8A-BFCBA8C2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88853" y="2672753"/>
            <a:ext cx="4906159" cy="3150647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solid"/>
            <a:miter/>
          </a:ln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102978C9-D405-5FEF-4F2E-10AB66FE79B3}"/>
              </a:ext>
            </a:extLst>
          </p:cNvPr>
          <p:cNvSpPr/>
          <p:nvPr/>
        </p:nvSpPr>
        <p:spPr>
          <a:xfrm>
            <a:off x="5867931" y="2672753"/>
            <a:ext cx="1796893" cy="213877"/>
          </a:xfrm>
          <a:prstGeom prst="rect">
            <a:avLst/>
          </a:prstGeom>
          <a:noFill/>
          <a:ln w="3492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BD7DE-FAFC-D93F-EF28-8AC169BC2C49}"/>
              </a:ext>
            </a:extLst>
          </p:cNvPr>
          <p:cNvSpPr txBox="1"/>
          <p:nvPr/>
        </p:nvSpPr>
        <p:spPr>
          <a:xfrm>
            <a:off x="4007449" y="1838823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4751-4B0A-A006-CAA3-6B13ABAAB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B60A106-B0B4-EF03-2C20-DEAD0A8437B6}"/>
              </a:ext>
            </a:extLst>
          </p:cNvPr>
          <p:cNvCxnSpPr/>
          <p:nvPr/>
        </p:nvCxnSpPr>
        <p:spPr>
          <a:xfrm>
            <a:off x="4123059" y="213620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8A6F1BA-CCDB-F58D-E7B7-F689F87DCCDF}"/>
              </a:ext>
            </a:extLst>
          </p:cNvPr>
          <p:cNvCxnSpPr/>
          <p:nvPr/>
        </p:nvCxnSpPr>
        <p:spPr>
          <a:xfrm>
            <a:off x="4585428" y="662918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CBE62BBB-7B79-A732-BF11-12CFF164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BEF286A-FDD7-45A3-7FCA-D7EC53706BF8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37310-4717-CBFC-A8D7-00F8D7C6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86" y="2161798"/>
            <a:ext cx="5665926" cy="31975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F2DF0829-DF11-11C7-6A6E-A2F590BD1AA5}"/>
              </a:ext>
            </a:extLst>
          </p:cNvPr>
          <p:cNvSpPr/>
          <p:nvPr/>
        </p:nvSpPr>
        <p:spPr>
          <a:xfrm>
            <a:off x="5129260" y="4030615"/>
            <a:ext cx="4374778" cy="497194"/>
          </a:xfrm>
          <a:prstGeom prst="rect">
            <a:avLst/>
          </a:prstGeom>
          <a:noFill/>
          <a:ln w="3492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9" name="Rectangular Callout 10">
            <a:extLst>
              <a:ext uri="{FF2B5EF4-FFF2-40B4-BE49-F238E27FC236}">
                <a16:creationId xmlns:a16="http://schemas.microsoft.com/office/drawing/2014/main" id="{D3F9EAE6-C95D-3C2E-0BC8-B138CA291284}"/>
              </a:ext>
            </a:extLst>
          </p:cNvPr>
          <p:cNvSpPr/>
          <p:nvPr/>
        </p:nvSpPr>
        <p:spPr>
          <a:xfrm>
            <a:off x="8265295" y="4641510"/>
            <a:ext cx="3768635" cy="721315"/>
          </a:xfrm>
          <a:custGeom>
            <a:avLst>
              <a:gd name="f0" fmla="val -230"/>
              <a:gd name="f1" fmla="val -1014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180"/>
              <a:gd name="f17" fmla="*/ f5 1 21600"/>
              <a:gd name="f18" fmla="*/ f6 1 21600"/>
              <a:gd name="f19" fmla="val f7"/>
              <a:gd name="f20" fmla="val f8"/>
              <a:gd name="f21" fmla="pin -2147483647 f0 2147483647"/>
              <a:gd name="f22" fmla="pin -2147483647 f1 2147483647"/>
              <a:gd name="f23" fmla="*/ f16 f2 1"/>
              <a:gd name="f24" fmla="+- f20 0 f19"/>
              <a:gd name="f25" fmla="val f21"/>
              <a:gd name="f26" fmla="val f22"/>
              <a:gd name="f27" fmla="*/ f21 f17 1"/>
              <a:gd name="f28" fmla="*/ f22 f18 1"/>
              <a:gd name="f29" fmla="*/ f23 1 f4"/>
              <a:gd name="f30" fmla="*/ f24 1 21600"/>
              <a:gd name="f31" fmla="+- f25 0 10800"/>
              <a:gd name="f32" fmla="+- f26 0 10800"/>
              <a:gd name="f33" fmla="+- f26 0 21600"/>
              <a:gd name="f34" fmla="+- f25 0 21600"/>
              <a:gd name="f35" fmla="*/ f25 f17 1"/>
              <a:gd name="f36" fmla="*/ f26 f18 1"/>
              <a:gd name="f37" fmla="+- f29 0 f3"/>
              <a:gd name="f38" fmla="*/ 0 f30 1"/>
              <a:gd name="f39" fmla="*/ 21600 f30 1"/>
              <a:gd name="f40" fmla="abs f31"/>
              <a:gd name="f41" fmla="abs f32"/>
              <a:gd name="f42" fmla="+- f40 0 f41"/>
              <a:gd name="f43" fmla="+- f41 0 f40"/>
              <a:gd name="f44" fmla="*/ f38 1 f30"/>
              <a:gd name="f45" fmla="*/ f39 1 f30"/>
              <a:gd name="f46" fmla="?: f32 f9 f42"/>
              <a:gd name="f47" fmla="?: f32 f42 f9"/>
              <a:gd name="f48" fmla="?: f31 f9 f43"/>
              <a:gd name="f49" fmla="?: f31 f43 f9"/>
              <a:gd name="f50" fmla="*/ f44 f17 1"/>
              <a:gd name="f51" fmla="*/ f45 f17 1"/>
              <a:gd name="f52" fmla="*/ f45 f18 1"/>
              <a:gd name="f53" fmla="*/ f44 f18 1"/>
              <a:gd name="f54" fmla="?: f25 f9 f46"/>
              <a:gd name="f55" fmla="?: f25 f9 f47"/>
              <a:gd name="f56" fmla="?: f33 f48 f9"/>
              <a:gd name="f57" fmla="?: f33 f49 f9"/>
              <a:gd name="f58" fmla="?: f34 f47 f9"/>
              <a:gd name="f59" fmla="?: f34 f46 f9"/>
              <a:gd name="f60" fmla="?: f26 f9 f49"/>
              <a:gd name="f61" fmla="?: f26 f9 f48"/>
              <a:gd name="f62" fmla="?: f54 f25 0"/>
              <a:gd name="f63" fmla="?: f54 f26 6280"/>
              <a:gd name="f64" fmla="?: f55 f25 0"/>
              <a:gd name="f65" fmla="?: f55 f26 15320"/>
              <a:gd name="f66" fmla="?: f56 f25 6280"/>
              <a:gd name="f67" fmla="?: f56 f26 21600"/>
              <a:gd name="f68" fmla="?: f57 f25 15320"/>
              <a:gd name="f69" fmla="?: f57 f26 21600"/>
              <a:gd name="f70" fmla="?: f58 f25 21600"/>
              <a:gd name="f71" fmla="?: f58 f26 15320"/>
              <a:gd name="f72" fmla="?: f59 f25 21600"/>
              <a:gd name="f73" fmla="?: f59 f26 6280"/>
              <a:gd name="f74" fmla="?: f60 f25 15320"/>
              <a:gd name="f75" fmla="?: f60 f26 0"/>
              <a:gd name="f76" fmla="?: f61 f25 6280"/>
              <a:gd name="f77" fmla="?: f61 f26 0"/>
            </a:gdLst>
            <a:ahLst>
              <a:ahXY gdRefX="f0" minX="f15" maxX="f10" gdRefY="f1" minY="f15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35" y="f36"/>
              </a:cxn>
            </a:cxnLst>
            <a:rect l="f50" t="f53" r="f51" b="f52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2" y="f63"/>
                </a:lnTo>
                <a:lnTo>
                  <a:pt x="f7" y="f12"/>
                </a:lnTo>
                <a:lnTo>
                  <a:pt x="f7" y="f13"/>
                </a:lnTo>
                <a:lnTo>
                  <a:pt x="f64" y="f65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6" y="f67"/>
                </a:lnTo>
                <a:lnTo>
                  <a:pt x="f12" y="f8"/>
                </a:lnTo>
                <a:lnTo>
                  <a:pt x="f13" y="f8"/>
                </a:lnTo>
                <a:lnTo>
                  <a:pt x="f68" y="f69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0" y="f71"/>
                </a:lnTo>
                <a:lnTo>
                  <a:pt x="f8" y="f13"/>
                </a:lnTo>
                <a:lnTo>
                  <a:pt x="f8" y="f12"/>
                </a:lnTo>
                <a:lnTo>
                  <a:pt x="f72" y="f73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4" y="f75"/>
                </a:lnTo>
                <a:lnTo>
                  <a:pt x="f13" y="f7"/>
                </a:lnTo>
                <a:lnTo>
                  <a:pt x="f12" y="f7"/>
                </a:lnTo>
                <a:lnTo>
                  <a:pt x="f76" y="f77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C445E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e-IL" sz="14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במקום לבדוק האם החיה היא חתול או סוס (וטיפוסים שונים בהמשך), נבדוק האם האובייקט מממש את ההתנהגות המבוקשת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12D7C53-BE79-2020-52F0-E1900E79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07002" y="5473094"/>
            <a:ext cx="7516587" cy="928692"/>
          </a:xfrm>
          <a:prstGeom prst="rect">
            <a:avLst/>
          </a:prstGeom>
          <a:noFill/>
          <a:ln w="9528" cap="flat">
            <a:solidFill>
              <a:srgbClr val="0070C0"/>
            </a:solidFill>
            <a:prstDash val="solid"/>
            <a:miter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4A9B48-578C-9E3E-C943-3523250AEE2A}"/>
              </a:ext>
            </a:extLst>
          </p:cNvPr>
          <p:cNvSpPr txBox="1"/>
          <p:nvPr/>
        </p:nvSpPr>
        <p:spPr>
          <a:xfrm>
            <a:off x="4027371" y="1674060"/>
            <a:ext cx="3289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are interfaces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A46-384F-31A3-6B6F-F27183B88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6C3CDE1-7AC5-C80F-6C86-F506DE0B3CEF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7F3CDB7-6730-D658-250A-BC9A4A7A0865}"/>
              </a:ext>
            </a:extLst>
          </p:cNvPr>
          <p:cNvCxnSpPr/>
          <p:nvPr/>
        </p:nvCxnSpPr>
        <p:spPr>
          <a:xfrm>
            <a:off x="4007449" y="43073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0CE43091-1225-AA04-DB73-337FFDD8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AB14086-C182-3108-855F-2BED2B50E4C4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074F1-8C40-DAC8-1008-44C30F76744F}"/>
              </a:ext>
            </a:extLst>
          </p:cNvPr>
          <p:cNvSpPr txBox="1"/>
          <p:nvPr/>
        </p:nvSpPr>
        <p:spPr>
          <a:xfrm>
            <a:off x="4185812" y="186111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Comparable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1024-6B0C-5D0D-EA47-37B794387A40}"/>
              </a:ext>
            </a:extLst>
          </p:cNvPr>
          <p:cNvSpPr txBox="1"/>
          <p:nvPr/>
        </p:nvSpPr>
        <p:spPr>
          <a:xfrm>
            <a:off x="4105130" y="2413334"/>
            <a:ext cx="6681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interface used to define the natural ordering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only method signature </a:t>
            </a:r>
            <a:r>
              <a:rPr lang="en-US" dirty="0">
                <a:solidFill>
                  <a:schemeClr val="accent1"/>
                </a:solidFill>
              </a:rPr>
              <a:t>compareTo(Object 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by a class whose objects need to be ordered.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24D46-164C-11EF-C9EB-CCC76420E82D}"/>
              </a:ext>
            </a:extLst>
          </p:cNvPr>
          <p:cNvSpPr txBox="1"/>
          <p:nvPr/>
        </p:nvSpPr>
        <p:spPr>
          <a:xfrm>
            <a:off x="3854118" y="4431327"/>
            <a:ext cx="780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Comparable&lt;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compareTo(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Natural ordering by ID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A46-384F-31A3-6B6F-F27183B88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6C3CDE1-7AC5-C80F-6C86-F506DE0B3CEF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7F3CDB7-6730-D658-250A-BC9A4A7A0865}"/>
              </a:ext>
            </a:extLst>
          </p:cNvPr>
          <p:cNvCxnSpPr/>
          <p:nvPr/>
        </p:nvCxnSpPr>
        <p:spPr>
          <a:xfrm>
            <a:off x="4007449" y="43073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0CE43091-1225-AA04-DB73-337FFDD8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AB14086-C182-3108-855F-2BED2B50E4C4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Interfaces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074F1-8C40-DAC8-1008-44C30F76744F}"/>
              </a:ext>
            </a:extLst>
          </p:cNvPr>
          <p:cNvSpPr txBox="1"/>
          <p:nvPr/>
        </p:nvSpPr>
        <p:spPr>
          <a:xfrm>
            <a:off x="4185812" y="186111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Comparator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1024-6B0C-5D0D-EA47-37B794387A40}"/>
              </a:ext>
            </a:extLst>
          </p:cNvPr>
          <p:cNvSpPr txBox="1"/>
          <p:nvPr/>
        </p:nvSpPr>
        <p:spPr>
          <a:xfrm>
            <a:off x="4105130" y="2413334"/>
            <a:ext cx="6681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interface used to define the custom ordering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only method signature </a:t>
            </a:r>
            <a:r>
              <a:rPr lang="pt-BR" dirty="0">
                <a:solidFill>
                  <a:schemeClr val="accent1"/>
                </a:solidFill>
              </a:rPr>
              <a:t>compare(Object o1, Object o2)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by a separate class or through lambda expressions to provide multiple ways to compare objects.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24D46-164C-11EF-C9EB-CCC76420E82D}"/>
              </a:ext>
            </a:extLst>
          </p:cNvPr>
          <p:cNvSpPr txBox="1"/>
          <p:nvPr/>
        </p:nvSpPr>
        <p:spPr>
          <a:xfrm>
            <a:off x="4007449" y="4490213"/>
            <a:ext cx="780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Student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Comparator&lt;Student&gt;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compare(Student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Student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7F005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.getName().compareTo(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Custom ordering by 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963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A46-384F-31A3-6B6F-F27183B88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6C3CDE1-7AC5-C80F-6C86-F506DE0B3CEF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7F3CDB7-6730-D658-250A-BC9A4A7A0865}"/>
              </a:ext>
            </a:extLst>
          </p:cNvPr>
          <p:cNvCxnSpPr/>
          <p:nvPr/>
        </p:nvCxnSpPr>
        <p:spPr>
          <a:xfrm>
            <a:off x="4007449" y="43073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0CE43091-1225-AA04-DB73-337FFDD8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AB14086-C182-3108-855F-2BED2B50E4C4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OOP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1024-6B0C-5D0D-EA47-37B794387A40}"/>
              </a:ext>
            </a:extLst>
          </p:cNvPr>
          <p:cNvSpPr txBox="1"/>
          <p:nvPr/>
        </p:nvSpPr>
        <p:spPr>
          <a:xfrm>
            <a:off x="6142376" y="2940458"/>
            <a:ext cx="252657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Thank You !!</a:t>
            </a:r>
            <a:endParaRPr lang="LID4096" sz="3500" dirty="0"/>
          </a:p>
        </p:txBody>
      </p:sp>
    </p:spTree>
    <p:extLst>
      <p:ext uri="{BB962C8B-B14F-4D97-AF65-F5344CB8AC3E}">
        <p14:creationId xmlns:p14="http://schemas.microsoft.com/office/powerpoint/2010/main" val="428484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AEFE-28D7-694B-787F-3DCAF4668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A024A1F-6595-F7B4-3462-9E1199A7EE7B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61A7FBC-8C1D-1DC4-B6E6-33AAC4184D08}"/>
              </a:ext>
            </a:extLst>
          </p:cNvPr>
          <p:cNvCxnSpPr/>
          <p:nvPr/>
        </p:nvCxnSpPr>
        <p:spPr>
          <a:xfrm>
            <a:off x="4285595" y="674930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3B5415A9-8417-6844-9B00-42A913D91603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Class &amp; Object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52E032-FCCD-2CA1-944A-06E4CC5B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2A31B0DF-1AF3-CBDB-4585-A95DF329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95" y="3197230"/>
            <a:ext cx="6137405" cy="24277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51F42-2876-5A33-324E-218746D9BFF4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From Class to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AFC-FD6B-CE07-2C87-2810130B29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EE69FEA-1A9E-1445-3E52-3D17D3225B7D}"/>
              </a:ext>
            </a:extLst>
          </p:cNvPr>
          <p:cNvCxnSpPr/>
          <p:nvPr/>
        </p:nvCxnSpPr>
        <p:spPr>
          <a:xfrm>
            <a:off x="4162321" y="224424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879B6C1-88FE-0CF2-CA62-39E111C3D88C}"/>
              </a:ext>
            </a:extLst>
          </p:cNvPr>
          <p:cNvCxnSpPr/>
          <p:nvPr/>
        </p:nvCxnSpPr>
        <p:spPr>
          <a:xfrm>
            <a:off x="4185812" y="664172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818B67BE-C3CC-5DB0-CCE1-6227DD28FA9E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Class &amp; Object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E28E33-6D6B-CCCB-02C9-BBBE083E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F8FE815-873D-78E6-C06B-CC4380D1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53" y="2940153"/>
            <a:ext cx="4820825" cy="3563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7E2F9-2881-DC1E-D873-9B2EDBA00251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From Class to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166-CB3C-8421-E178-EFCD50CEA8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4A8D589-8369-26AE-0EFD-BC08630FFE79}"/>
              </a:ext>
            </a:extLst>
          </p:cNvPr>
          <p:cNvCxnSpPr/>
          <p:nvPr/>
        </p:nvCxnSpPr>
        <p:spPr>
          <a:xfrm>
            <a:off x="411409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2C0710F-284F-42E7-989D-83EFA6D5C201}"/>
              </a:ext>
            </a:extLst>
          </p:cNvPr>
          <p:cNvCxnSpPr/>
          <p:nvPr/>
        </p:nvCxnSpPr>
        <p:spPr>
          <a:xfrm>
            <a:off x="4209303" y="62472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FEA1CEFD-B1E9-26FB-A239-E90B46F2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7836A4E-1FE0-B40C-1735-3FB26117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463" y="3078519"/>
            <a:ext cx="3488803" cy="23339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09E5F1B-04CC-9D72-4A2B-DD6BA6D2CFBF}"/>
              </a:ext>
            </a:extLst>
          </p:cNvPr>
          <p:cNvSpPr txBox="1"/>
          <p:nvPr/>
        </p:nvSpPr>
        <p:spPr>
          <a:xfrm>
            <a:off x="4209303" y="4022314"/>
            <a:ext cx="3588617" cy="1200332"/>
          </a:xfrm>
          <a:prstGeom prst="rect">
            <a:avLst/>
          </a:prstGeom>
          <a:noFill/>
          <a:ln w="9528" cap="flat">
            <a:solidFill>
              <a:srgbClr val="E97132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 x = 3, y = 5;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Box b1 = new Box(5, 6, 7);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Box b2 = b1;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B8A9EAB-A1AE-92A0-681F-E750F5B75775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Class &amp; Object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6FABA-E711-444E-913D-46163AC902DE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Initiates and values assignments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277F-68D4-DDCF-348A-55931C752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4902520-1184-9878-5539-7F188F69B5AB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16A8521-BDC2-0894-A374-CF399CFE83C3}"/>
              </a:ext>
            </a:extLst>
          </p:cNvPr>
          <p:cNvCxnSpPr/>
          <p:nvPr/>
        </p:nvCxnSpPr>
        <p:spPr>
          <a:xfrm>
            <a:off x="4281021" y="654311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158BF81-522E-021E-3A2D-4D0631C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2FB9AC4-78C7-9524-73B4-788B967B15A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OOP Principles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CA00668-3094-9916-3965-4BBC54FE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740" y="2789444"/>
            <a:ext cx="5238379" cy="31168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7DBE9B-62D0-CA40-9AD0-FB58AC4F80F5}"/>
              </a:ext>
            </a:extLst>
          </p:cNvPr>
          <p:cNvSpPr txBox="1"/>
          <p:nvPr/>
        </p:nvSpPr>
        <p:spPr>
          <a:xfrm>
            <a:off x="4007449" y="1813628"/>
            <a:ext cx="19497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OOP 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277F-68D4-DDCF-348A-55931C752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OOP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4902520-1184-9878-5539-7F188F69B5AB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16A8521-BDC2-0894-A374-CF399CFE83C3}"/>
              </a:ext>
            </a:extLst>
          </p:cNvPr>
          <p:cNvCxnSpPr/>
          <p:nvPr/>
        </p:nvCxnSpPr>
        <p:spPr>
          <a:xfrm>
            <a:off x="4105130" y="540459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4158BF81-522E-021E-3A2D-4D0631C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2FB9AC4-78C7-9524-73B4-788B967B15AB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Encapsulation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07B81C-BF9E-9E1C-17C5-0AD9D5D2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49" y="2853007"/>
            <a:ext cx="5143500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3C78-D16D-C080-5962-24C63F2DC16B}"/>
              </a:ext>
            </a:extLst>
          </p:cNvPr>
          <p:cNvSpPr txBox="1"/>
          <p:nvPr/>
        </p:nvSpPr>
        <p:spPr>
          <a:xfrm>
            <a:off x="4007449" y="1813628"/>
            <a:ext cx="19497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Encapsulation 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59634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1192</Words>
  <Application>Microsoft Office PowerPoint</Application>
  <PresentationFormat>Widescreen</PresentationFormat>
  <Paragraphs>279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Abadi Extra Light</vt:lpstr>
      <vt:lpstr>Aptos</vt:lpstr>
      <vt:lpstr>Aptos Display</vt:lpstr>
      <vt:lpstr>Arial</vt:lpstr>
      <vt:lpstr>Calibri</vt:lpstr>
      <vt:lpstr>Consolas</vt:lpstr>
      <vt:lpstr>Courier New</vt:lpstr>
      <vt:lpstr>ui-sans-serif</vt:lpstr>
      <vt:lpstr>Office Theme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Dawod Kabha</dc:creator>
  <cp:lastModifiedBy>Dawod Kabha</cp:lastModifiedBy>
  <cp:revision>27</cp:revision>
  <dcterms:created xsi:type="dcterms:W3CDTF">2024-05-31T14:40:11Z</dcterms:created>
  <dcterms:modified xsi:type="dcterms:W3CDTF">2024-07-15T16:44:43Z</dcterms:modified>
</cp:coreProperties>
</file>