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53" r:id="rId2"/>
    <p:sldId id="501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9" r:id="rId18"/>
    <p:sldId id="570" r:id="rId19"/>
    <p:sldId id="571" r:id="rId20"/>
    <p:sldId id="574" r:id="rId21"/>
    <p:sldId id="591" r:id="rId22"/>
    <p:sldId id="592" r:id="rId23"/>
    <p:sldId id="593" r:id="rId24"/>
    <p:sldId id="594" r:id="rId25"/>
    <p:sldId id="590" r:id="rId26"/>
    <p:sldId id="580" r:id="rId27"/>
    <p:sldId id="578" r:id="rId28"/>
    <p:sldId id="582" r:id="rId29"/>
    <p:sldId id="581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72" r:id="rId38"/>
    <p:sldId id="595" r:id="rId39"/>
    <p:sldId id="596" r:id="rId40"/>
    <p:sldId id="597" r:id="rId41"/>
    <p:sldId id="598" r:id="rId42"/>
    <p:sldId id="573" r:id="rId43"/>
    <p:sldId id="599" r:id="rId44"/>
    <p:sldId id="600" r:id="rId45"/>
    <p:sldId id="601" r:id="rId46"/>
    <p:sldId id="602" r:id="rId47"/>
    <p:sldId id="603" r:id="rId48"/>
    <p:sldId id="605" r:id="rId49"/>
    <p:sldId id="604" r:id="rId50"/>
    <p:sldId id="552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78860" autoAdjust="0"/>
  </p:normalViewPr>
  <p:slideViewPr>
    <p:cSldViewPr snapToGrid="0">
      <p:cViewPr varScale="1">
        <p:scale>
          <a:sx n="89" d="100"/>
          <a:sy n="89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0ABF-35CD-409A-AADE-6F050794A73B}" type="datetimeFigureOut">
              <a:rPr lang="LID4096" smtClean="0"/>
              <a:t>08/05/2024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5F15-E733-4980-9547-C96FF9F61C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4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30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297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746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86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9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F25-82CF-EFC8-5F81-0DC90720BB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D114C-B5FD-53FB-8D9D-0B05B9AFDE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6BBC-0849-D2CC-7BA3-08F64C21A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1BD139-F98F-4566-9DE7-70C63AF0B46D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4E92-6979-145C-37F5-F9AF91521A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B27C-2A4A-1ACA-2263-225531FBE7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E1B267-D15F-43B0-90EE-A47AEBCD0D2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224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5E3D-E4E9-347A-0F5F-70886F084B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C9B55-7D63-4211-2223-BEC81F94A96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B25E-DA38-4DCA-9D73-F93B20211C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569D8-AD1E-4938-BE27-D40C2AA6A7FF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E3E4-16C1-4F9E-DD28-614FCE3EFA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20FA-A57E-AA07-65F5-0BA007F17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95F3DF-1D6B-4FCE-990D-DB68FA9789E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4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5B7C9-8652-4289-F434-6F19416F53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97CE-DDB4-F820-7ED4-622D2E1E93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0F6D-DAF6-4C65-E752-8794489AE4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8BB64-95F8-470C-85E5-44CD0866CBC8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319A-8E05-57BF-B9B1-055407857D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0BEF-11E1-3D35-22A6-D178354F33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D7F145-5F01-4FD2-86BE-72236DA5FF3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631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929F-ECFF-9E20-7BE9-8A74602FB4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513-F36B-20E5-AC0C-9F5668F3C5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7656-397F-087A-1551-6B3D5DF162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6EF0E-5E64-433C-A04E-5A8404662968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F5B7-AA8E-C6AA-784E-9A92D02794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E724-58B7-AC72-CE39-2B025333ED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A5ED2-E00C-4B5D-93B1-B31F6EA43E0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52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9A-AE2F-20C9-46B8-8D1622F1F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7F91-CC65-785F-818A-8DA02C816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9B2F-4D3F-1FE0-10A2-B6450C4D35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B24D00-042B-47A1-9C3A-BE49637DCBAD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B1C4-8D5E-BE73-5D6F-E74C64B357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C1F7-BED1-DEE1-DDFB-530D9138A8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1B88AD-EDDD-4284-A607-9D8D894A9C8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84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2096-43D1-4803-A7BF-5CFB9952A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72E1-2C86-B3DE-9ABD-B856737C86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C853-6251-C7E5-E26C-F76110980C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21CF-D239-F6AE-1C3A-889234BED6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F9E0F-738F-4002-B64B-0195C40617A3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9970-CE7B-67FD-9A27-B4893AF090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BFA5-C157-AEAA-EF44-78E453D3B3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816020-A30C-4825-BE74-11E25A55E7C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96012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DAC-31E8-0AC9-A094-DBA9B1023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BB43-15A2-3279-D588-1A5B7E469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57B0-F7A7-C2FC-6492-8C8B3E7C5FC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001BF-D13D-C79B-D5F4-63DAC8CA64D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37774-BE9F-A624-AC5C-DBBC310023E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1000-4DEE-13E4-1BB3-4860D23F29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64DE96-114F-4772-BA34-5DA5898EEBAD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0CD3-A79B-C6FD-0604-ED325A9813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0F7EC-2797-1DCF-FD23-78A1D6CABA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D1D39C-ED41-42B7-9733-0801D5744F4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0204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CFC6-A4D1-4D83-CB5B-82B93E34E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8E38-48E2-AE23-45CD-C78EDDEB0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5F949-1A2E-4745-B37A-0C932D4B9D01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F8107-9F1B-7203-1C5A-73AB056D8C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1324-226C-7EFB-6ECE-F000250A30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8B3201-95E3-495D-8DC5-3C288132739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933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FFFC9-DA39-4E4C-7143-09C23CE063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324C72-8C60-49ED-94C0-EF1D874DA855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DE1C4-EC3B-91F3-97AA-D3711964A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F5A4-4E62-1CB2-CB16-B92213538A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1CD839-075A-42B7-9FD1-C12433B154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37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F50-3D74-CCFB-3C75-FE6B709CB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FFA-647C-E7A3-A1D7-D0D16D278D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F8516-77E4-7E18-9E45-0E7AC4D995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02C0-0079-7F7A-63F1-04326E813F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BF1CE-D462-4F02-86B8-29E2916EF3A1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F335-C9F6-8E71-E966-DC6DBB018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00FC-4BAE-F3BB-3F23-F3E65651F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E644C-4843-4160-925A-22768EAC865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527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39A-C015-C333-FD79-8409DE696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4D8E7-9E69-E2DB-83F7-275D7471285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823A-E635-AD3F-2EE5-96B2B7BC1C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F9D7-7572-CCC7-05A3-AB65C42253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32BBBB-4AA1-4C48-9BE6-B162EC911B39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7572-AA73-A3E6-4231-6325A9972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18DE-5100-9ACB-E65B-990DF04672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2CA2B7-5C4E-4106-B43E-ED76D6FA1B5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736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55CA-6AA4-7C0C-6538-8CF02B0FA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E157-3C8A-91DA-A0BF-828E03E06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E49D-9C4D-2428-6234-243905F2159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C06A802-606F-4AA0-BBCB-32F3D08B2299}" type="datetime1">
              <a:rPr lang="-"/>
              <a:pPr lvl="0"/>
              <a:t>08/05/2024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D3EE-EDA8-C827-35CA-E35E256649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9637-2997-30E0-C35B-6B123CA7DE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FF6B547A-1EC7-4757-816F-F7AB2A0E1FDA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9CE-9B96-BFDB-5096-F9BB201CC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1F09F3-1E5E-A067-82E1-6CF477C37137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A88C090-70B3-BAE1-4F14-8493BC72102A}"/>
              </a:ext>
            </a:extLst>
          </p:cNvPr>
          <p:cNvCxnSpPr/>
          <p:nvPr/>
        </p:nvCxnSpPr>
        <p:spPr>
          <a:xfrm>
            <a:off x="4114094" y="439146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9C5D55BF-A63C-2D0F-F29A-490EE5A9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15B2D-46AC-568A-183E-B8D4287DAC81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13E56-099E-B3F6-45E6-59E8F35C86AE}"/>
              </a:ext>
            </a:extLst>
          </p:cNvPr>
          <p:cNvSpPr txBox="1"/>
          <p:nvPr/>
        </p:nvSpPr>
        <p:spPr>
          <a:xfrm>
            <a:off x="4340815" y="2401044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O-O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41064" y="601419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Patterns Scopes and 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60489-CA81-2A83-C86B-5B2FB6CE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64" y="2456331"/>
            <a:ext cx="6711272" cy="3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41064" y="601419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Architecture VS. Design Patterns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E146C-96EE-3068-C479-DECDF905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20" y="2534484"/>
            <a:ext cx="5691468" cy="31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41064" y="601419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8C15F-C287-D1A9-5DBA-945897E219D8}"/>
              </a:ext>
            </a:extLst>
          </p:cNvPr>
          <p:cNvSpPr txBox="1"/>
          <p:nvPr/>
        </p:nvSpPr>
        <p:spPr>
          <a:xfrm>
            <a:off x="4426546" y="2598003"/>
            <a:ext cx="4816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of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Object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Inheritance vs. Composition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916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46515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Object Oriented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3C692-FB6D-C41E-9F8C-7D3A52716152}"/>
              </a:ext>
            </a:extLst>
          </p:cNvPr>
          <p:cNvSpPr txBox="1"/>
          <p:nvPr/>
        </p:nvSpPr>
        <p:spPr>
          <a:xfrm>
            <a:off x="4096164" y="2551837"/>
            <a:ext cx="694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classes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“reinventing the wheel”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strategies that OO use to achieve separation, among them encapsulation and inheritance.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890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410471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Object Composition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3C692-FB6D-C41E-9F8C-7D3A52716152}"/>
              </a:ext>
            </a:extLst>
          </p:cNvPr>
          <p:cNvSpPr txBox="1"/>
          <p:nvPr/>
        </p:nvSpPr>
        <p:spPr>
          <a:xfrm>
            <a:off x="4096164" y="2551837"/>
            <a:ext cx="6948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composition- “The construction of objects that contain others, encapsulation of several objects inside another one.”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Inheritance is not the solution of every problem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271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3458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Problems of Redundancy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B5358-39A6-4141-D7FE-A82EEC378A7A}"/>
              </a:ext>
            </a:extLst>
          </p:cNvPr>
          <p:cNvSpPr txBox="1"/>
          <p:nvPr/>
        </p:nvSpPr>
        <p:spPr>
          <a:xfrm>
            <a:off x="4007449" y="2545807"/>
            <a:ext cx="69476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Problem: Many elements in a system will share similar structures and/or functionality </a:t>
            </a:r>
          </a:p>
          <a:p>
            <a:endParaRPr lang="en-US" b="1" dirty="0"/>
          </a:p>
          <a:p>
            <a:r>
              <a:rPr lang="en-US" b="1" dirty="0"/>
              <a:t>Common solutions:</a:t>
            </a:r>
          </a:p>
          <a:p>
            <a:pPr lvl="1"/>
            <a:r>
              <a:rPr lang="en-US" dirty="0"/>
              <a:t>Subroutines and modules</a:t>
            </a:r>
          </a:p>
          <a:p>
            <a:pPr lvl="1"/>
            <a:r>
              <a:rPr lang="en-US" dirty="0"/>
              <a:t>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new structure and/or functionality then define a static relationship with “parents” to use theirs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Implementation (operations and attributes)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 (sub-type)</a:t>
            </a:r>
          </a:p>
          <a:p>
            <a:pPr lvl="1"/>
            <a:r>
              <a:rPr lang="en-US" dirty="0"/>
              <a:t>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 common “parts” then define new structure and/or functionality as necessary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38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664172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E059A-6941-2625-B393-6BE1780A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248" y="3047772"/>
            <a:ext cx="4540904" cy="359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531FB5-40CD-8861-6B11-7E62333C95C4}"/>
              </a:ext>
            </a:extLst>
          </p:cNvPr>
          <p:cNvSpPr txBox="1"/>
          <p:nvPr/>
        </p:nvSpPr>
        <p:spPr>
          <a:xfrm>
            <a:off x="4096163" y="2401439"/>
            <a:ext cx="704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every new client type – forces a whole new module creation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096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3458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Inheritance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75D9D-F2F1-3CA1-694E-E7E4833F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21" y="3519768"/>
            <a:ext cx="6010275" cy="2705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07449" y="2351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every new client type is a new subtype of </a:t>
            </a:r>
            <a:r>
              <a:rPr lang="en-US" dirty="0" err="1"/>
              <a:t>ClientRole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542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3458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O-O aspects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Inheritance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07449" y="2351470"/>
            <a:ext cx="6472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client types are visitors of a consistent </a:t>
            </a:r>
            <a:r>
              <a:rPr lang="en-US" dirty="0" err="1"/>
              <a:t>CustomerRole</a:t>
            </a:r>
            <a:r>
              <a:rPr lang="en-US" dirty="0"/>
              <a:t> class used by the Bank 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2692B-8A2F-6D05-B197-586CB397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33" y="3406619"/>
            <a:ext cx="4972385" cy="2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44045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851648" y="3429000"/>
            <a:ext cx="2824240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Selected Patterns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Creational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5289048" y="2551836"/>
            <a:ext cx="35328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Singleton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pattern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Abstract Factory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Factory Method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41019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435572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the DP?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096164" y="2415553"/>
            <a:ext cx="6690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 patterns are recurring solutions to design problems you see over and over.</a:t>
            </a:r>
          </a:p>
          <a:p>
            <a:endParaRPr lang="en-US" dirty="0"/>
          </a:p>
          <a:p>
            <a:r>
              <a:rPr lang="en-US" dirty="0"/>
              <a:t>Design patterns constitute a set of rules describing how to accomplish certain tasks in the realm of software development.</a:t>
            </a:r>
            <a:endParaRPr lang="LID4096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75458" y="586179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Singleton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Singleton 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451730" y="4810942"/>
            <a:ext cx="5889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instantiation that is globally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 itself responsible for the creation and lifetime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3ACEA-87F6-56CD-E6B8-74864C99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05" y="2625959"/>
            <a:ext cx="5039285" cy="20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6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5730" y="63727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Protype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Protype 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451730" y="4810942"/>
            <a:ext cx="5889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copies of Objects in runtime without knowing their actual nature in advance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Constructing new Object from a given Object – Clone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0FAAC7-18DE-858D-56A2-3CBAE841D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164" y="2454966"/>
            <a:ext cx="4317907" cy="21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9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5730" y="63727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Prototype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451729" y="4810942"/>
            <a:ext cx="6577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know the actual nature / type of Object when you process it for cloning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create similar objects (or identical, e.g. clone) from a given object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EC577-C28D-656D-A649-02B1C3F8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99" y="2519362"/>
            <a:ext cx="5353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5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5730" y="63727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Prototype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295730" y="4444318"/>
            <a:ext cx="7360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 is forced to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origin object type (class)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the origin class constructor to instantiate a copy instance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everything is well copies and populated in that copy</a:t>
            </a:r>
          </a:p>
          <a:p>
            <a:r>
              <a:rPr lang="en-US" dirty="0"/>
              <a:t>To much time, performance and tightly coupling design…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84C7A-16B2-D62C-606D-89A340A7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99" y="2519362"/>
            <a:ext cx="5353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5730" y="63727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Prototype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5634B-2B17-3BAD-5E9D-E0C017406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49" y="2387222"/>
            <a:ext cx="4032941" cy="20835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AA1266-37C9-E78E-A74F-1B2362373D9A}"/>
              </a:ext>
            </a:extLst>
          </p:cNvPr>
          <p:cNvSpPr txBox="1"/>
          <p:nvPr/>
        </p:nvSpPr>
        <p:spPr>
          <a:xfrm>
            <a:off x="4779105" y="5098615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uses the origin object in order to construct a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becomes a Factory of its own replications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8961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46694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52274" y="2551836"/>
            <a:ext cx="5889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Abstracts the object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extensibility.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interface for creating families of related or dependent objects.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871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654311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10479" y="2363576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44AE3-17FA-116B-3AB7-FCE5594D1FD2}"/>
              </a:ext>
            </a:extLst>
          </p:cNvPr>
          <p:cNvSpPr txBox="1"/>
          <p:nvPr/>
        </p:nvSpPr>
        <p:spPr>
          <a:xfrm>
            <a:off x="4198718" y="2979129"/>
            <a:ext cx="71237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office needs to process different types of reports before entering them into a database. </a:t>
            </a:r>
          </a:p>
          <a:p>
            <a:endParaRPr lang="en-US" dirty="0"/>
          </a:p>
          <a:p>
            <a:r>
              <a:rPr lang="en-US" dirty="0"/>
              <a:t>Each report has unique fields and requires different processing steps. </a:t>
            </a:r>
          </a:p>
          <a:p>
            <a:endParaRPr lang="en-US" dirty="0"/>
          </a:p>
          <a:p>
            <a:r>
              <a:rPr lang="en-US" dirty="0"/>
              <a:t>Additionally, a third type of report is in planning, and more types may be added in the future.</a:t>
            </a:r>
          </a:p>
          <a:p>
            <a:endParaRPr lang="en-US" dirty="0"/>
          </a:p>
          <a:p>
            <a:r>
              <a:rPr lang="en-US" dirty="0"/>
              <a:t>The goal is to design a </a:t>
            </a:r>
            <a:r>
              <a:rPr lang="en-US" b="1" dirty="0"/>
              <a:t>flexible</a:t>
            </a:r>
            <a:r>
              <a:rPr lang="en-US" dirty="0"/>
              <a:t> and </a:t>
            </a:r>
            <a:r>
              <a:rPr lang="en-US" b="1" dirty="0"/>
              <a:t>scalable</a:t>
            </a:r>
            <a:r>
              <a:rPr lang="en-US" dirty="0"/>
              <a:t> system that can handle these reports efficiently.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31271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57492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10479" y="2363576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965A-3049-3AB5-6BB1-F9362D9D021B}"/>
              </a:ext>
            </a:extLst>
          </p:cNvPr>
          <p:cNvSpPr txBox="1"/>
          <p:nvPr/>
        </p:nvSpPr>
        <p:spPr>
          <a:xfrm>
            <a:off x="5790706" y="2394354"/>
            <a:ext cx="34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Factory Design Pattern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B313F-AFD3-91FF-DA4E-9E9E4950EB37}"/>
              </a:ext>
            </a:extLst>
          </p:cNvPr>
          <p:cNvSpPr txBox="1"/>
          <p:nvPr/>
        </p:nvSpPr>
        <p:spPr>
          <a:xfrm>
            <a:off x="4096164" y="3059667"/>
            <a:ext cx="690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Abstract Factory pattern provides an interface for creating families of related or dependent objects without specifying their concrete classes.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it easier to add new report types and processing steps without altering the existing system.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266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38666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96163" y="2298736"/>
            <a:ext cx="1730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3B5F3-8AA7-A823-74DC-DC664FAF3F05}"/>
              </a:ext>
            </a:extLst>
          </p:cNvPr>
          <p:cNvSpPr txBox="1"/>
          <p:nvPr/>
        </p:nvSpPr>
        <p:spPr>
          <a:xfrm>
            <a:off x="4096162" y="2767131"/>
            <a:ext cx="7790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Define Abstract Product Interfaces</a:t>
            </a:r>
            <a:r>
              <a:rPr lang="en-US" b="1" dirty="0"/>
              <a:t>- </a:t>
            </a:r>
            <a:r>
              <a:rPr lang="en-US" dirty="0"/>
              <a:t>Define an interface for each type of report and its processing steps.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72C99-FFD3-063C-AC16-65D361A683A5}"/>
              </a:ext>
            </a:extLst>
          </p:cNvPr>
          <p:cNvSpPr txBox="1"/>
          <p:nvPr/>
        </p:nvSpPr>
        <p:spPr>
          <a:xfrm>
            <a:off x="5188107" y="3647574"/>
            <a:ext cx="3734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// Report interface</a:t>
            </a:r>
          </a:p>
          <a:p>
            <a:r>
              <a:rPr lang="LID4096" dirty="0">
                <a:solidFill>
                  <a:schemeClr val="accent5"/>
                </a:solidFill>
              </a:rPr>
              <a:t>public interface</a:t>
            </a:r>
            <a:r>
              <a:rPr lang="LID4096" dirty="0"/>
              <a:t> Report {</a:t>
            </a:r>
          </a:p>
          <a:p>
            <a:r>
              <a:rPr lang="LID4096" dirty="0"/>
              <a:t>    </a:t>
            </a:r>
            <a:r>
              <a:rPr lang="en-US" dirty="0"/>
              <a:t>	 </a:t>
            </a:r>
            <a:r>
              <a:rPr lang="LID4096" dirty="0">
                <a:solidFill>
                  <a:schemeClr val="accent5"/>
                </a:solidFill>
              </a:rPr>
              <a:t>void</a:t>
            </a:r>
            <a:r>
              <a:rPr lang="LID4096" dirty="0"/>
              <a:t> generateReport();</a:t>
            </a:r>
          </a:p>
          <a:p>
            <a:r>
              <a:rPr lang="LID4096" dirty="0"/>
              <a:t>   </a:t>
            </a:r>
            <a:r>
              <a:rPr lang="en-US" dirty="0"/>
              <a:t>	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void</a:t>
            </a:r>
            <a:r>
              <a:rPr lang="LID4096" dirty="0"/>
              <a:t> saveToDatabase();</a:t>
            </a:r>
          </a:p>
          <a:p>
            <a:r>
              <a:rPr lang="en-US" dirty="0"/>
              <a:t>	</a:t>
            </a:r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8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9891" y="671344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10479" y="2363576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01AC8-76FA-6E20-4C4C-6BE8CD597F3E}"/>
              </a:ext>
            </a:extLst>
          </p:cNvPr>
          <p:cNvSpPr txBox="1"/>
          <p:nvPr/>
        </p:nvSpPr>
        <p:spPr>
          <a:xfrm>
            <a:off x="4110479" y="2777384"/>
            <a:ext cx="6676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  </a:t>
            </a:r>
            <a:r>
              <a:rPr lang="en-US" b="1" dirty="0"/>
              <a:t>Concrete Product Implementations </a:t>
            </a:r>
            <a:r>
              <a:rPr lang="en-US" dirty="0"/>
              <a:t>– implement the report interface for each specific report type 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C2A05-86C6-267E-E5B2-759F0B304E74}"/>
              </a:ext>
            </a:extLst>
          </p:cNvPr>
          <p:cNvSpPr txBox="1"/>
          <p:nvPr/>
        </p:nvSpPr>
        <p:spPr>
          <a:xfrm>
            <a:off x="4227020" y="3498917"/>
            <a:ext cx="69248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Report Type A </a:t>
            </a:r>
          </a:p>
          <a:p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ReportTypeA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implements</a:t>
            </a:r>
            <a:r>
              <a:rPr lang="en-US" dirty="0"/>
              <a:t> </a:t>
            </a:r>
            <a:r>
              <a:rPr lang="en-US" b="1" dirty="0"/>
              <a:t>Report</a:t>
            </a:r>
            <a:r>
              <a:rPr lang="en-US" dirty="0"/>
              <a:t> {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5"/>
                </a:solidFill>
              </a:rPr>
              <a:t>@Override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/>
              <a:t>generateReport</a:t>
            </a:r>
            <a:r>
              <a:rPr lang="en-US" dirty="0"/>
              <a:t>() { </a:t>
            </a:r>
          </a:p>
          <a:p>
            <a:r>
              <a:rPr lang="en-US" dirty="0"/>
              <a:t>	System.out.println("Generating Report Type A..."); }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5"/>
                </a:solidFill>
              </a:rPr>
              <a:t>@Override</a:t>
            </a:r>
            <a:r>
              <a:rPr lang="en-US" dirty="0"/>
              <a:t>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/>
              <a:t>saveToDatabase</a:t>
            </a:r>
            <a:r>
              <a:rPr lang="en-US" dirty="0"/>
              <a:t>() { </a:t>
            </a:r>
          </a:p>
          <a:p>
            <a:r>
              <a:rPr lang="en-US" dirty="0"/>
              <a:t>	System.out.println("Saving Report Type A to database..."); } 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91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64483" y="545838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the DP?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307914" y="2506611"/>
            <a:ext cx="6690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DP is coming for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write a new program feature?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all possible avenues considered?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more methodologically way to do the job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best solution to the problem.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9525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479499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10479" y="2363576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01AC8-76FA-6E20-4C4C-6BE8CD597F3E}"/>
              </a:ext>
            </a:extLst>
          </p:cNvPr>
          <p:cNvSpPr txBox="1"/>
          <p:nvPr/>
        </p:nvSpPr>
        <p:spPr>
          <a:xfrm>
            <a:off x="4110479" y="2777384"/>
            <a:ext cx="6676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  </a:t>
            </a:r>
            <a:r>
              <a:rPr lang="en-US" b="1" dirty="0"/>
              <a:t>Abstract Factory Interface -</a:t>
            </a:r>
            <a:r>
              <a:rPr lang="en-US" dirty="0"/>
              <a:t> Define an abstract factory interface for creating reports.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F7A6-E977-6439-39C2-382B6F70CD5D}"/>
              </a:ext>
            </a:extLst>
          </p:cNvPr>
          <p:cNvSpPr txBox="1"/>
          <p:nvPr/>
        </p:nvSpPr>
        <p:spPr>
          <a:xfrm>
            <a:off x="5240795" y="35465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interface</a:t>
            </a:r>
            <a:r>
              <a:rPr lang="LID4096" dirty="0"/>
              <a:t> ReportFactory {</a:t>
            </a:r>
          </a:p>
          <a:p>
            <a:r>
              <a:rPr lang="LID4096" dirty="0"/>
              <a:t>    Report createReport();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59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14229" y="661482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110479" y="2363576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01AC8-76FA-6E20-4C4C-6BE8CD597F3E}"/>
              </a:ext>
            </a:extLst>
          </p:cNvPr>
          <p:cNvSpPr txBox="1"/>
          <p:nvPr/>
        </p:nvSpPr>
        <p:spPr>
          <a:xfrm>
            <a:off x="4110479" y="2777384"/>
            <a:ext cx="7226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Concrete Factory Implementations-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ID4096" altLang="LID4096" dirty="0"/>
              <a:t>mplement the</a:t>
            </a:r>
            <a:r>
              <a:rPr lang="en-US" altLang="LID4096" dirty="0"/>
              <a:t> </a:t>
            </a:r>
            <a:r>
              <a:rPr lang="LID4096" altLang="LID4096" dirty="0"/>
              <a:t>ReportFactory interface for each specific report type. </a:t>
            </a:r>
          </a:p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27E98-FD95-EEE6-F350-09EF0302E8B1}"/>
              </a:ext>
            </a:extLst>
          </p:cNvPr>
          <p:cNvSpPr txBox="1"/>
          <p:nvPr/>
        </p:nvSpPr>
        <p:spPr>
          <a:xfrm>
            <a:off x="4214229" y="3506222"/>
            <a:ext cx="68661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Factory for Report Type A </a:t>
            </a:r>
          </a:p>
          <a:p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class</a:t>
            </a:r>
            <a:r>
              <a:rPr lang="en-US" dirty="0"/>
              <a:t> ReportTypeAFactory </a:t>
            </a:r>
            <a:r>
              <a:rPr lang="en-US" dirty="0">
                <a:solidFill>
                  <a:schemeClr val="accent5"/>
                </a:solidFill>
              </a:rPr>
              <a:t>implements</a:t>
            </a:r>
            <a:r>
              <a:rPr lang="en-US" dirty="0"/>
              <a:t> ReportFactory {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accent5"/>
                </a:solidFill>
              </a:rPr>
              <a:t>@Override public</a:t>
            </a:r>
            <a:r>
              <a:rPr lang="en-US" dirty="0"/>
              <a:t> Report createReport() { 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</a:t>
            </a:r>
            <a:r>
              <a:rPr lang="en-US" dirty="0"/>
              <a:t> ReportTypeA(); } 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// Factory for Report Type B </a:t>
            </a:r>
          </a:p>
          <a:p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class</a:t>
            </a:r>
            <a:r>
              <a:rPr lang="en-US" dirty="0"/>
              <a:t> ReportTypeBFactory </a:t>
            </a:r>
            <a:r>
              <a:rPr lang="en-US" dirty="0">
                <a:solidFill>
                  <a:schemeClr val="accent5"/>
                </a:solidFill>
              </a:rPr>
              <a:t>implements</a:t>
            </a:r>
            <a:r>
              <a:rPr lang="en-US" dirty="0"/>
              <a:t> ReportFactory { 	</a:t>
            </a:r>
            <a:r>
              <a:rPr lang="en-US" dirty="0">
                <a:solidFill>
                  <a:schemeClr val="accent5"/>
                </a:solidFill>
              </a:rPr>
              <a:t>@Override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public</a:t>
            </a:r>
            <a:r>
              <a:rPr lang="en-US" dirty="0"/>
              <a:t> Report createReport() { 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</a:t>
            </a:r>
            <a:r>
              <a:rPr lang="en-US" dirty="0"/>
              <a:t> ReportTypeB(); } </a:t>
            </a:r>
          </a:p>
          <a:p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11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66686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96164" y="2228612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01AC8-76FA-6E20-4C4C-6BE8CD597F3E}"/>
              </a:ext>
            </a:extLst>
          </p:cNvPr>
          <p:cNvSpPr txBox="1"/>
          <p:nvPr/>
        </p:nvSpPr>
        <p:spPr>
          <a:xfrm>
            <a:off x="4110479" y="2628722"/>
            <a:ext cx="7226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Client Code - </a:t>
            </a:r>
            <a:r>
              <a:rPr lang="en-US" dirty="0"/>
              <a:t>Use the abstract factory to create and process reports without depending on the specific report types.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6DA95-B8FF-6BB9-CDD7-99C6DDBBA9F2}"/>
              </a:ext>
            </a:extLst>
          </p:cNvPr>
          <p:cNvSpPr txBox="1"/>
          <p:nvPr/>
        </p:nvSpPr>
        <p:spPr>
          <a:xfrm>
            <a:off x="4922441" y="345355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class</a:t>
            </a:r>
            <a:r>
              <a:rPr lang="LID4096" dirty="0"/>
              <a:t> ReportProcessor {</a:t>
            </a:r>
          </a:p>
          <a:p>
            <a:r>
              <a:rPr lang="LID4096" dirty="0"/>
              <a:t>    </a:t>
            </a:r>
            <a:r>
              <a:rPr lang="LID4096" dirty="0">
                <a:solidFill>
                  <a:schemeClr val="accent5"/>
                </a:solidFill>
              </a:rPr>
              <a:t>private</a:t>
            </a:r>
            <a:r>
              <a:rPr lang="LID4096" dirty="0"/>
              <a:t> ReportFactory reportFactory;</a:t>
            </a:r>
          </a:p>
          <a:p>
            <a:endParaRPr lang="LID4096" dirty="0"/>
          </a:p>
          <a:p>
            <a:r>
              <a:rPr lang="LID4096" dirty="0"/>
              <a:t>    </a:t>
            </a:r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ReportProcessor(ReportFactory reportFactory) {</a:t>
            </a:r>
          </a:p>
          <a:p>
            <a:r>
              <a:rPr lang="LID4096" dirty="0"/>
              <a:t>        </a:t>
            </a:r>
            <a:r>
              <a:rPr lang="LID4096" dirty="0">
                <a:solidFill>
                  <a:schemeClr val="accent5"/>
                </a:solidFill>
              </a:rPr>
              <a:t>this</a:t>
            </a:r>
            <a:r>
              <a:rPr lang="LID4096" dirty="0"/>
              <a:t>.reportFactory = reportFactory;}</a:t>
            </a:r>
          </a:p>
          <a:p>
            <a:endParaRPr lang="LID4096" dirty="0"/>
          </a:p>
          <a:p>
            <a:r>
              <a:rPr lang="LID4096" dirty="0"/>
              <a:t>    </a:t>
            </a:r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void</a:t>
            </a:r>
            <a:r>
              <a:rPr lang="LID4096" dirty="0"/>
              <a:t> processReport() {</a:t>
            </a:r>
          </a:p>
          <a:p>
            <a:r>
              <a:rPr lang="LID4096" dirty="0"/>
              <a:t>        Report report = reportFactory.createReport();</a:t>
            </a:r>
          </a:p>
          <a:p>
            <a:r>
              <a:rPr lang="LID4096" dirty="0"/>
              <a:t>        report.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generateReport</a:t>
            </a:r>
            <a:r>
              <a:rPr lang="LID4096" dirty="0"/>
              <a:t>();</a:t>
            </a:r>
          </a:p>
          <a:p>
            <a:r>
              <a:rPr lang="LID4096" dirty="0"/>
              <a:t>        report.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saveToDatabase</a:t>
            </a:r>
            <a:r>
              <a:rPr lang="LID4096" dirty="0"/>
              <a:t>();}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079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664990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96164" y="2228612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Solution: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263153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01AC8-76FA-6E20-4C4C-6BE8CD597F3E}"/>
              </a:ext>
            </a:extLst>
          </p:cNvPr>
          <p:cNvSpPr txBox="1"/>
          <p:nvPr/>
        </p:nvSpPr>
        <p:spPr>
          <a:xfrm>
            <a:off x="4110479" y="2628722"/>
            <a:ext cx="722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Main App- </a:t>
            </a:r>
            <a:r>
              <a:rPr lang="en-US" dirty="0"/>
              <a:t>demonstrate the use of the abstract factory pattern.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F17BA-8747-54B5-0239-B9D67E0F070E}"/>
              </a:ext>
            </a:extLst>
          </p:cNvPr>
          <p:cNvSpPr txBox="1"/>
          <p:nvPr/>
        </p:nvSpPr>
        <p:spPr>
          <a:xfrm>
            <a:off x="3208257" y="3115821"/>
            <a:ext cx="83490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class</a:t>
            </a:r>
            <a:r>
              <a:rPr lang="LID4096" dirty="0"/>
              <a:t> Main {</a:t>
            </a:r>
          </a:p>
          <a:p>
            <a:r>
              <a:rPr lang="LID4096" dirty="0"/>
              <a:t>    </a:t>
            </a:r>
            <a:r>
              <a:rPr lang="en-US" dirty="0"/>
              <a:t>	</a:t>
            </a:r>
            <a:r>
              <a:rPr lang="LID4096" dirty="0">
                <a:solidFill>
                  <a:schemeClr val="accent5"/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static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void</a:t>
            </a:r>
            <a:r>
              <a:rPr lang="LID4096" dirty="0"/>
              <a:t> main(String[] args) {</a:t>
            </a:r>
          </a:p>
          <a:p>
            <a:r>
              <a:rPr lang="en-US" dirty="0"/>
              <a:t>	</a:t>
            </a:r>
            <a:r>
              <a:rPr lang="LID4096" dirty="0"/>
              <a:t>ReportFactory reportTypeAFactory = 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LID4096" dirty="0"/>
              <a:t> ReportTypeAFactory();</a:t>
            </a:r>
          </a:p>
          <a:p>
            <a:r>
              <a:rPr lang="LID4096" dirty="0"/>
              <a:t>       </a:t>
            </a:r>
            <a:r>
              <a:rPr lang="en-US" dirty="0"/>
              <a:t>	</a:t>
            </a:r>
            <a:r>
              <a:rPr lang="LID4096" dirty="0"/>
              <a:t>ReportProcessor processorA = 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LID4096" dirty="0"/>
              <a:t> ReportProcessor(reportTypeAFactory);</a:t>
            </a:r>
          </a:p>
          <a:p>
            <a:r>
              <a:rPr lang="LID4096" dirty="0"/>
              <a:t>        </a:t>
            </a:r>
            <a:r>
              <a:rPr lang="en-US" dirty="0"/>
              <a:t>	</a:t>
            </a:r>
            <a:r>
              <a:rPr lang="LID4096" dirty="0"/>
              <a:t>processorA.processReport();</a:t>
            </a:r>
          </a:p>
          <a:p>
            <a:r>
              <a:rPr lang="en-US" dirty="0"/>
              <a:t>	</a:t>
            </a:r>
            <a:r>
              <a:rPr lang="LID4096" dirty="0"/>
              <a:t>ReportFactory reportTypeBFactory = 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LID4096" dirty="0"/>
              <a:t> ReportTypeBFactory();</a:t>
            </a:r>
          </a:p>
          <a:p>
            <a:r>
              <a:rPr lang="LID4096" dirty="0"/>
              <a:t>        </a:t>
            </a:r>
            <a:r>
              <a:rPr lang="en-US" dirty="0"/>
              <a:t>	</a:t>
            </a:r>
            <a:r>
              <a:rPr lang="LID4096" dirty="0"/>
              <a:t>ReportProcessor processorB = 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LID4096" dirty="0"/>
              <a:t> ReportProcessor(reportTypeBFactory);</a:t>
            </a:r>
          </a:p>
          <a:p>
            <a:r>
              <a:rPr lang="LID4096" dirty="0"/>
              <a:t>        </a:t>
            </a:r>
            <a:r>
              <a:rPr lang="en-US" dirty="0"/>
              <a:t>	</a:t>
            </a:r>
            <a:r>
              <a:rPr lang="LID4096" dirty="0"/>
              <a:t>processorB.processReport(); }}</a:t>
            </a:r>
          </a:p>
        </p:txBody>
      </p:sp>
    </p:spTree>
    <p:extLst>
      <p:ext uri="{BB962C8B-B14F-4D97-AF65-F5344CB8AC3E}">
        <p14:creationId xmlns:p14="http://schemas.microsoft.com/office/powerpoint/2010/main" val="70458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60500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96164" y="2228612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Benefits: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027B0-FDA1-20BC-DD5C-EC904562B23E}"/>
              </a:ext>
            </a:extLst>
          </p:cNvPr>
          <p:cNvSpPr txBox="1"/>
          <p:nvPr/>
        </p:nvSpPr>
        <p:spPr>
          <a:xfrm>
            <a:off x="4007449" y="2908226"/>
            <a:ext cx="74055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Modularity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Each report type is encapsulated in its own class, making the codebase more modular and easier to maintain.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Adding a new report type involves creating a new concrete product class and a corresponding factory class, with no changes to the existing code.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Flexibility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client code works with factories and reports through their abstract interfaces, making it easy to extend the system with new report types. </a:t>
            </a:r>
          </a:p>
        </p:txBody>
      </p:sp>
    </p:spTree>
    <p:extLst>
      <p:ext uri="{BB962C8B-B14F-4D97-AF65-F5344CB8AC3E}">
        <p14:creationId xmlns:p14="http://schemas.microsoft.com/office/powerpoint/2010/main" val="2755628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3940362" y="596040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Abstract Factory 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4096164" y="2228612"/>
            <a:ext cx="5889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Extending the System: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Abstract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46B61-6927-609D-83D6-8881E4DD988C}"/>
              </a:ext>
            </a:extLst>
          </p:cNvPr>
          <p:cNvSpPr txBox="1"/>
          <p:nvPr/>
        </p:nvSpPr>
        <p:spPr>
          <a:xfrm>
            <a:off x="4011289" y="2912700"/>
            <a:ext cx="7041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add a new report type (e.g., ReportTypeC):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new concrete report class that implements the Report interface.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new factory class that implements the ReportFactory interface and returns an instance of the new report class.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 the client code to use the new factory class when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73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18489" y="58976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Factory Method 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Factory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46B61-6927-609D-83D6-8881E4DD988C}"/>
              </a:ext>
            </a:extLst>
          </p:cNvPr>
          <p:cNvSpPr txBox="1"/>
          <p:nvPr/>
        </p:nvSpPr>
        <p:spPr>
          <a:xfrm>
            <a:off x="4236197" y="2632888"/>
            <a:ext cx="68170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Factory Method pattern is a creational design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It’s providing an interface for creating objects in a superclass.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It’s allowing subclasses to alter the type of objects that will be created.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It’s done by defining a method for creating objects, which subclasses can override to instantiate the appropriate class.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8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34588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Selected Patterns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Structural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5315942" y="2551836"/>
            <a:ext cx="35328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Adapter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Facade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Bridge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 pattern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8953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3" y="429297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Adapter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Adapter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96163" y="2455007"/>
            <a:ext cx="6855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 up existing classes inside a new target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Helps in the reuse of existing class with a different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Achieving it by converting an existing interface to a new interface.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651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34934" y="416649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Facade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Facade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96164" y="2412172"/>
            <a:ext cx="6855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Facade defines a higher-level interface that makes the subsystem easier to use. </a:t>
            </a: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simplified interface and minimizes the dependency between subsystem.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29297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Patterns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251344" y="2483289"/>
            <a:ext cx="6690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4342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3918401" y="51777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Composite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Composite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96163" y="2596225"/>
            <a:ext cx="7038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Compose objects into tree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clients treat individual and compositions of object uniformly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object out of elementary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the context and forces when a pattern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3953394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646863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Proxy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15203" y="2551837"/>
            <a:ext cx="67716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Provide a surrogate or placeholder for another object to control access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proxy controls access to another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defer the full cost of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Cache Proxy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 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Protection 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Proxy</a:t>
            </a:r>
          </a:p>
        </p:txBody>
      </p:sp>
    </p:spTree>
    <p:extLst>
      <p:ext uri="{BB962C8B-B14F-4D97-AF65-F5344CB8AC3E}">
        <p14:creationId xmlns:p14="http://schemas.microsoft.com/office/powerpoint/2010/main" val="1430477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70447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Selected Patterns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Behavioral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0C87B-D3EB-7321-EF1B-0092F3A33630}"/>
              </a:ext>
            </a:extLst>
          </p:cNvPr>
          <p:cNvSpPr txBox="1"/>
          <p:nvPr/>
        </p:nvSpPr>
        <p:spPr>
          <a:xfrm>
            <a:off x="5529838" y="2365749"/>
            <a:ext cx="35328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Mediator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Observer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Chain of responsibility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2951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469362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Iterator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Iterator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15203" y="2551837"/>
            <a:ext cx="6771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is browsing a collection of entities without dealing with its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Accesses the elements of an object collection sequentially.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without exposing its underlying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53295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4789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Iterator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D9739-0305-D458-9C88-4C5AAAA580ED}"/>
              </a:ext>
            </a:extLst>
          </p:cNvPr>
          <p:cNvSpPr txBox="1"/>
          <p:nvPr/>
        </p:nvSpPr>
        <p:spPr>
          <a:xfrm>
            <a:off x="4007449" y="2551836"/>
            <a:ext cx="677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Clients needs to be familiar with code and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DFB6C-13F4-2A38-6E2D-65DD0580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14" y="3095149"/>
            <a:ext cx="588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7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4789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Iterator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DA775-FB56-236B-8A5B-F257BBD5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01" y="2722486"/>
            <a:ext cx="4311296" cy="23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2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58124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State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8532C-4F60-FED1-57D3-E15585C62D8B}"/>
              </a:ext>
            </a:extLst>
          </p:cNvPr>
          <p:cNvSpPr txBox="1"/>
          <p:nvPr/>
        </p:nvSpPr>
        <p:spPr>
          <a:xfrm>
            <a:off x="4096164" y="2402575"/>
            <a:ext cx="66010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an object to alter its behavior when its internal state changes , The object which appear to change its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“Implementing discrete object states using explicit classes“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object’s behavior depends on its state, and it must change its behavior at run-time depending on that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have large, multipart conditional statements that depend on the object’s state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71202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34381" y="48657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State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DED9A-C206-A7C6-98F2-7C71B2EC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64" y="2513749"/>
            <a:ext cx="6867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658696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Observer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observer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97AB9-E7CB-62EA-D73B-3D1FF6B9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36" y="2342981"/>
            <a:ext cx="6515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34381" y="48657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The Observer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829C-F41A-DF0B-BF33-960CD00D9C13}"/>
              </a:ext>
            </a:extLst>
          </p:cNvPr>
          <p:cNvSpPr/>
          <p:nvPr/>
        </p:nvSpPr>
        <p:spPr>
          <a:xfrm>
            <a:off x="1138797" y="3325905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observer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9FB8C-F158-E024-7A2D-99D1D610A37A}"/>
              </a:ext>
            </a:extLst>
          </p:cNvPr>
          <p:cNvSpPr txBox="1"/>
          <p:nvPr/>
        </p:nvSpPr>
        <p:spPr>
          <a:xfrm>
            <a:off x="4251960" y="2468961"/>
            <a:ext cx="6365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publish-subscribe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Observers can register to receive events from the subject.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one-to-many dependency between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one object changes state, all its dependents are notified and updated automatically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01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534184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Creational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198718" y="2503469"/>
            <a:ext cx="6690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Factory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Factory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Singleton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600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A46-384F-31A3-6B6F-F27183B88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6C3CDE1-7AC5-C80F-6C86-F506DE0B3CEF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7F3CDB7-6730-D658-250A-BC9A4A7A0865}"/>
              </a:ext>
            </a:extLst>
          </p:cNvPr>
          <p:cNvCxnSpPr/>
          <p:nvPr/>
        </p:nvCxnSpPr>
        <p:spPr>
          <a:xfrm>
            <a:off x="4007449" y="43073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CE43091-1225-AA04-DB73-337FFDD8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91024-6B0C-5D0D-EA47-37B794387A40}"/>
              </a:ext>
            </a:extLst>
          </p:cNvPr>
          <p:cNvSpPr txBox="1"/>
          <p:nvPr/>
        </p:nvSpPr>
        <p:spPr>
          <a:xfrm>
            <a:off x="6142376" y="2940458"/>
            <a:ext cx="252657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Thank You !!</a:t>
            </a:r>
            <a:endParaRPr lang="LID4096" sz="3500" dirty="0"/>
          </a:p>
        </p:txBody>
      </p:sp>
    </p:spTree>
    <p:extLst>
      <p:ext uri="{BB962C8B-B14F-4D97-AF65-F5344CB8AC3E}">
        <p14:creationId xmlns:p14="http://schemas.microsoft.com/office/powerpoint/2010/main" val="42848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55287" y="630106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Structural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142148" y="2333479"/>
            <a:ext cx="6690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Façade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Flyweight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13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55287" y="630106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r>
              <a:rPr lang="en-US" sz="2400" dirty="0"/>
              <a:t>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Behavioral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142148" y="2333479"/>
            <a:ext cx="30296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Interpreter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Chain of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Memento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4D2A2-6826-561C-B08E-E0B3C291BADF}"/>
              </a:ext>
            </a:extLst>
          </p:cNvPr>
          <p:cNvSpPr txBox="1"/>
          <p:nvPr/>
        </p:nvSpPr>
        <p:spPr>
          <a:xfrm>
            <a:off x="7638026" y="2355763"/>
            <a:ext cx="29044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18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75017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r>
              <a:rPr lang="en-US" sz="2400" dirty="0"/>
              <a:t>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Patterns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096164" y="2413337"/>
            <a:ext cx="78795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a pattern does ?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Creational patterns - concern the process of object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patterns - deal with the composition of classes 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patterns - characterize the ways classes or objects interact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449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DP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75017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r>
              <a:rPr lang="en-US" sz="2400" dirty="0"/>
              <a:t>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Patterns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096164" y="2413337"/>
            <a:ext cx="78795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how the pattern is applied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 patterns </a:t>
            </a:r>
            <a:r>
              <a:rPr lang="en-US" dirty="0"/>
              <a:t>- ‘is A’ relationships, 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 patterns</a:t>
            </a:r>
            <a:r>
              <a:rPr lang="en-US" dirty="0"/>
              <a:t> - ‘has A’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Compound patterns </a:t>
            </a:r>
            <a:r>
              <a:rPr lang="en-US" dirty="0"/>
              <a:t>- deal with recursive object structures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8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1795</Words>
  <Application>Microsoft Office PowerPoint</Application>
  <PresentationFormat>Widescreen</PresentationFormat>
  <Paragraphs>464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ui-sans-serif</vt:lpstr>
      <vt:lpstr>Office Theme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  <vt:lpstr>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Dawod Kabha</dc:creator>
  <cp:lastModifiedBy>Dawod Kabha</cp:lastModifiedBy>
  <cp:revision>52</cp:revision>
  <dcterms:created xsi:type="dcterms:W3CDTF">2024-05-31T14:40:11Z</dcterms:created>
  <dcterms:modified xsi:type="dcterms:W3CDTF">2024-08-05T03:57:46Z</dcterms:modified>
</cp:coreProperties>
</file>