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omments/modernComment_112_0.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1" r:id="rId6"/>
    <p:sldId id="272" r:id="rId7"/>
    <p:sldId id="282" r:id="rId8"/>
    <p:sldId id="283" r:id="rId9"/>
    <p:sldId id="287" r:id="rId10"/>
    <p:sldId id="274" r:id="rId11"/>
    <p:sldId id="275" r:id="rId12"/>
    <p:sldId id="284" r:id="rId13"/>
    <p:sldId id="285" r:id="rId14"/>
    <p:sldId id="286" r:id="rId15"/>
    <p:sldId id="277" r:id="rId16"/>
    <p:sldId id="278" r:id="rId17"/>
    <p:sldId id="288"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16B4B9-5513-5AB7-F252-03681F4EA13D}" name="Harshit Kukreja" initials="HK" userId="9e6f3050a3bc43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76" d="100"/>
          <a:sy n="76" d="100"/>
        </p:scale>
        <p:origin x="-1218"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12_0.xml><?xml version="1.0" encoding="utf-8"?>
<p188:cmLst xmlns:a="http://schemas.openxmlformats.org/drawingml/2006/main" xmlns:r="http://schemas.openxmlformats.org/officeDocument/2006/relationships" xmlns:p188="http://schemas.microsoft.com/office/powerpoint/2018/8/main">
  <p188:cm id="{28E029B1-B75F-460F-A5D8-2DA397554EDD}" authorId="{9116B4B9-5513-5AB7-F252-03681F4EA13D}" created="2023-05-01T18:04:33.934">
    <ac:deMkLst xmlns:ac="http://schemas.microsoft.com/office/drawing/2013/main/command">
      <pc:docMk xmlns:pc="http://schemas.microsoft.com/office/powerpoint/2013/main/command"/>
      <pc:sldMk xmlns:pc="http://schemas.microsoft.com/office/powerpoint/2013/main/command" cId="0" sldId="274"/>
      <ac:picMk id="5" creationId="{089F8FDF-DC37-7E04-7AD4-29B47296B4C4}"/>
    </ac:deMkLst>
    <p188:txBody>
      <a:bodyPr/>
      <a:lstStyle/>
      <a:p>
        <a:r>
          <a:rPr lang="en-IN"/>
          <a:t>btbbrh</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10/25/2023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10/25/2023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10/25/2023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10/25/2023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2_0.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chroma.com/" TargetMode="External"/><Relationship Id="rId2" Type="http://schemas.openxmlformats.org/officeDocument/2006/relationships/hyperlink" Target="https://en.wikipedia.org/wiki/Color_vision_tes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etlif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a:t>
            </a:r>
            <a:r>
              <a:rPr lang="en-US" sz="3600" dirty="0" smtClean="0">
                <a:solidFill>
                  <a:srgbClr val="FF0000"/>
                </a:solidFill>
                <a:latin typeface="Arial Black" pitchFamily="34" charset="0"/>
              </a:rPr>
              <a:t>Engineering- </a:t>
            </a:r>
            <a:r>
              <a:rPr lang="en-US" sz="3600" dirty="0">
                <a:solidFill>
                  <a:srgbClr val="FF0000"/>
                </a:solidFill>
                <a:latin typeface="Arial Black" pitchFamily="34" charset="0"/>
              </a:rPr>
              <a:t>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xmlns="" id="{39596CC0-0544-9FD2-7AFD-B23ECB7AE8F4}"/>
              </a:ext>
            </a:extLst>
          </p:cNvPr>
          <p:cNvSpPr txBox="1"/>
          <p:nvPr/>
        </p:nvSpPr>
        <p:spPr>
          <a:xfrm>
            <a:off x="2195736" y="2875344"/>
            <a:ext cx="5112568" cy="1292662"/>
          </a:xfrm>
          <a:prstGeom prst="rect">
            <a:avLst/>
          </a:prstGeom>
          <a:solidFill>
            <a:schemeClr val="accent6">
              <a:lumMod val="60000"/>
              <a:lumOff val="40000"/>
            </a:schemeClr>
          </a:solidFill>
        </p:spPr>
        <p:txBody>
          <a:bodyPr wrap="square" rtlCol="0">
            <a:spAutoFit/>
          </a:bodyPr>
          <a:lstStyle/>
          <a:p>
            <a:r>
              <a:rPr lang="en-US" sz="2000" dirty="0" smtClean="0"/>
              <a:t>Name- </a:t>
            </a:r>
            <a:r>
              <a:rPr lang="en-US" sz="2000" dirty="0" err="1" smtClean="0"/>
              <a:t>Abhinav</a:t>
            </a:r>
            <a:r>
              <a:rPr lang="en-US" sz="2000" dirty="0" smtClean="0"/>
              <a:t> Kumar</a:t>
            </a:r>
            <a:endParaRPr lang="en-US" sz="2000" dirty="0"/>
          </a:p>
          <a:p>
            <a:r>
              <a:rPr lang="en-US" sz="2000" dirty="0" smtClean="0"/>
              <a:t>Roll no- 2110990051</a:t>
            </a:r>
            <a:endParaRPr lang="en-US" dirty="0"/>
          </a:p>
          <a:p>
            <a:endParaRPr lang="en-US" dirty="0">
              <a:solidFill>
                <a:schemeClr val="bg1"/>
              </a:solidFill>
            </a:endParaRPr>
          </a:p>
          <a:p>
            <a:r>
              <a:rPr lang="en-US" sz="2000" dirty="0">
                <a:latin typeface="Times New Roman" pitchFamily="18" charset="0"/>
                <a:cs typeface="Times New Roman" pitchFamily="18" charset="0"/>
              </a:rPr>
              <a:t>Faculty Coordinator: Mr</a:t>
            </a:r>
            <a:r>
              <a:rPr lang="en-US" sz="2000" dirty="0" smtClean="0">
                <a:latin typeface="Times New Roman" pitchFamily="18" charset="0"/>
                <a:cs typeface="Times New Roman" pitchFamily="18" charset="0"/>
              </a:rPr>
              <a:t>. lavish </a:t>
            </a:r>
            <a:r>
              <a:rPr lang="en-US" sz="2000" dirty="0" err="1" smtClean="0">
                <a:latin typeface="Times New Roman" pitchFamily="18" charset="0"/>
                <a:cs typeface="Times New Roman" pitchFamily="18" charset="0"/>
              </a:rPr>
              <a:t>Arora</a:t>
            </a:r>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516" y="224643"/>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395536" y="1196752"/>
            <a:ext cx="8136904" cy="1785104"/>
          </a:xfrm>
          <a:prstGeom prst="rect">
            <a:avLst/>
          </a:prstGeom>
        </p:spPr>
        <p:txBody>
          <a:bodyPr wrap="square">
            <a:spAutoFit/>
          </a:bodyPr>
          <a:lstStyle/>
          <a:p>
            <a:pPr algn="ctr"/>
            <a:endParaRPr lang="en-US"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endParaRPr lang="en-IN" sz="24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8D9149DD-F363-B65A-61ED-53F5ADBDB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422"/>
            <a:ext cx="9144000" cy="5895945"/>
          </a:xfrm>
          <a:prstGeom prst="rect">
            <a:avLst/>
          </a:prstGeom>
        </p:spPr>
      </p:pic>
      <p:sp>
        <p:nvSpPr>
          <p:cNvPr id="10" name="Rectangle: Rounded Corners 9">
            <a:extLst>
              <a:ext uri="{FF2B5EF4-FFF2-40B4-BE49-F238E27FC236}">
                <a16:creationId xmlns:a16="http://schemas.microsoft.com/office/drawing/2014/main" xmlns="" id="{B3C211A4-01E8-79AC-6D85-B7788BFCD6C2}"/>
              </a:ext>
            </a:extLst>
          </p:cNvPr>
          <p:cNvSpPr/>
          <p:nvPr/>
        </p:nvSpPr>
        <p:spPr>
          <a:xfrm>
            <a:off x="395536" y="1124744"/>
            <a:ext cx="5472608"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1" u="sng" kern="0" dirty="0">
                <a:solidFill>
                  <a:srgbClr val="303030"/>
                </a:solidFill>
                <a:effectLst/>
                <a:latin typeface="Times New Roman" panose="02020603050405020304" pitchFamily="18" charset="0"/>
                <a:ea typeface="Times New Roman" panose="02020603050405020304" pitchFamily="18" charset="0"/>
              </a:rPr>
              <a:t>“It’s not just about seeing color,</a:t>
            </a:r>
            <a:r>
              <a:rPr lang="en-US" sz="2000" b="1" i="1" u="sng" kern="0" dirty="0">
                <a:effectLst/>
                <a:latin typeface="Times New Roman" panose="02020603050405020304" pitchFamily="18" charset="0"/>
                <a:ea typeface="Times New Roman" panose="02020603050405020304" pitchFamily="18" charset="0"/>
              </a:rPr>
              <a:t/>
            </a:r>
            <a:br>
              <a:rPr lang="en-US" sz="2000" b="1" i="1" u="sng" kern="0" dirty="0">
                <a:effectLst/>
                <a:latin typeface="Times New Roman" panose="02020603050405020304" pitchFamily="18" charset="0"/>
                <a:ea typeface="Times New Roman" panose="02020603050405020304" pitchFamily="18" charset="0"/>
              </a:rPr>
            </a:br>
            <a:r>
              <a:rPr lang="en-US" sz="2000" b="1" i="1" u="sng" kern="0" dirty="0">
                <a:solidFill>
                  <a:srgbClr val="303030"/>
                </a:solidFill>
                <a:effectLst/>
                <a:latin typeface="Times New Roman" panose="02020603050405020304" pitchFamily="18" charset="0"/>
                <a:ea typeface="Times New Roman" panose="02020603050405020304" pitchFamily="18" charset="0"/>
              </a:rPr>
              <a:t>it’s about seeing the world.”</a:t>
            </a:r>
            <a:endParaRPr lang="en-IN" sz="2000" b="1" i="1" dirty="0"/>
          </a:p>
        </p:txBody>
      </p:sp>
      <p:sp>
        <p:nvSpPr>
          <p:cNvPr id="13" name="Rectangle 12">
            <a:extLst>
              <a:ext uri="{FF2B5EF4-FFF2-40B4-BE49-F238E27FC236}">
                <a16:creationId xmlns:a16="http://schemas.microsoft.com/office/drawing/2014/main" xmlns="" id="{CFA11B6D-1412-2F7C-78F6-6AE213CF01AE}"/>
              </a:ext>
            </a:extLst>
          </p:cNvPr>
          <p:cNvSpPr/>
          <p:nvPr/>
        </p:nvSpPr>
        <p:spPr>
          <a:xfrm>
            <a:off x="467544" y="2089304"/>
            <a:ext cx="4896544" cy="4508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b="1" dirty="0">
                <a:effectLst/>
                <a:latin typeface="Times New Roman" panose="02020603050405020304" pitchFamily="18" charset="0"/>
                <a:ea typeface="Times New Roman" panose="02020603050405020304" pitchFamily="18" charset="0"/>
              </a:rPr>
              <a:t>Our Mission</a:t>
            </a:r>
            <a:r>
              <a:rPr lang="en-US" sz="1600" dirty="0">
                <a:effectLst/>
                <a:latin typeface="Times New Roman" panose="02020603050405020304" pitchFamily="18" charset="0"/>
                <a:ea typeface="Times New Roman" panose="02020603050405020304" pitchFamily="18" charset="0"/>
              </a:rPr>
              <a:t>: To make a meaningful contribution to the human experience through boundary-breaking colour vision science and technologies </a:t>
            </a:r>
            <a:endParaRPr lang="en-IN" sz="16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Ishihara’s revolutionary color vision solutions combine the latest in colour perception neuroscience and lens innovation to bring colorful possibilities to all.</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Ishihara provides an easy pre-doctor consultation at just one click to detect whether the person is becoming the prey of colour blindness.</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rPr>
              <a:t>After detection of colour blindness(red-green), Ishihara also suggests you the colour blindness special glasses and lenses to improve your vision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ctr"/>
            <a:endParaRPr lang="en-IN" dirty="0"/>
          </a:p>
        </p:txBody>
      </p:sp>
    </p:spTree>
  </p:cSld>
  <p:clrMapOvr>
    <a:masterClrMapping/>
  </p:clrMapOvr>
  <p:transition advTm="4000">
    <p:cut/>
  </p:transition>
  <p:extLst>
    <p:ext uri="{6950BFC3-D8DA-4A85-94F7-54DA5524770B}">
      <p188:commentRel xmlns:p188="http://schemas.microsoft.com/office/powerpoint/2018/8/main" xmlns=""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483" y="260648"/>
            <a:ext cx="5672661"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 Home Page</a:t>
            </a:r>
          </a:p>
        </p:txBody>
      </p:sp>
      <p:pic>
        <p:nvPicPr>
          <p:cNvPr id="5" name="Picture 4">
            <a:extLst>
              <a:ext uri="{FF2B5EF4-FFF2-40B4-BE49-F238E27FC236}">
                <a16:creationId xmlns:a16="http://schemas.microsoft.com/office/drawing/2014/main" xmlns="" id="{E3C55DF0-FA8D-36F6-81BC-497F0F689B74}"/>
              </a:ext>
            </a:extLst>
          </p:cNvPr>
          <p:cNvPicPr>
            <a:picLocks noChangeAspect="1"/>
          </p:cNvPicPr>
          <p:nvPr/>
        </p:nvPicPr>
        <p:blipFill rotWithShape="1">
          <a:blip r:embed="rId2">
            <a:extLst>
              <a:ext uri="{28A0092B-C50C-407E-A947-70E740481C1C}">
                <a14:useLocalDpi xmlns:a14="http://schemas.microsoft.com/office/drawing/2010/main" val="0"/>
              </a:ext>
            </a:extLst>
          </a:blip>
          <a:srcRect t="4847"/>
          <a:stretch/>
        </p:blipFill>
        <p:spPr>
          <a:xfrm>
            <a:off x="3316938" y="4077072"/>
            <a:ext cx="5503534" cy="2520280"/>
          </a:xfrm>
          <a:prstGeom prst="rect">
            <a:avLst/>
          </a:prstGeom>
        </p:spPr>
      </p:pic>
      <p:pic>
        <p:nvPicPr>
          <p:cNvPr id="7" name="Picture 6">
            <a:extLst>
              <a:ext uri="{FF2B5EF4-FFF2-40B4-BE49-F238E27FC236}">
                <a16:creationId xmlns:a16="http://schemas.microsoft.com/office/drawing/2014/main" xmlns="" id="{9085B686-4500-AF93-999D-A1CF5C048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906369"/>
            <a:ext cx="4139952" cy="3109757"/>
          </a:xfrm>
          <a:prstGeom prst="rect">
            <a:avLst/>
          </a:prstGeom>
        </p:spPr>
      </p:pic>
      <p:sp>
        <p:nvSpPr>
          <p:cNvPr id="3" name="Rectangle 2">
            <a:extLst>
              <a:ext uri="{FF2B5EF4-FFF2-40B4-BE49-F238E27FC236}">
                <a16:creationId xmlns:a16="http://schemas.microsoft.com/office/drawing/2014/main" xmlns="" id="{08822404-50A7-26F3-4DD1-B319D7D5F6F9}"/>
              </a:ext>
            </a:extLst>
          </p:cNvPr>
          <p:cNvSpPr/>
          <p:nvPr/>
        </p:nvSpPr>
        <p:spPr>
          <a:xfrm>
            <a:off x="467544" y="4539955"/>
            <a:ext cx="2376264" cy="13013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Html Code</a:t>
            </a:r>
          </a:p>
          <a:p>
            <a:pPr algn="ctr"/>
            <a:r>
              <a:rPr lang="en-IN" b="1" dirty="0"/>
              <a:t>&amp; CSS Code</a:t>
            </a:r>
          </a:p>
          <a:p>
            <a:pPr algn="ctr"/>
            <a:endParaRPr lang="en-IN" b="1" dirty="0"/>
          </a:p>
        </p:txBody>
      </p:sp>
      <p:pic>
        <p:nvPicPr>
          <p:cNvPr id="4" name="Picture 3">
            <a:extLst>
              <a:ext uri="{FF2B5EF4-FFF2-40B4-BE49-F238E27FC236}">
                <a16:creationId xmlns:a16="http://schemas.microsoft.com/office/drawing/2014/main" xmlns="" id="{84743845-EE42-84A6-1D7F-AF09D7C7C957}"/>
              </a:ext>
            </a:extLst>
          </p:cNvPr>
          <p:cNvPicPr>
            <a:picLocks noChangeAspect="1"/>
          </p:cNvPicPr>
          <p:nvPr/>
        </p:nvPicPr>
        <p:blipFill rotWithShape="1">
          <a:blip r:embed="rId4">
            <a:extLst>
              <a:ext uri="{28A0092B-C50C-407E-A947-70E740481C1C}">
                <a14:useLocalDpi xmlns:a14="http://schemas.microsoft.com/office/drawing/2010/main" val="0"/>
              </a:ext>
            </a:extLst>
          </a:blip>
          <a:srcRect b="31393"/>
          <a:stretch/>
        </p:blipFill>
        <p:spPr bwMode="auto">
          <a:xfrm>
            <a:off x="4572000" y="989132"/>
            <a:ext cx="4139952" cy="2902444"/>
          </a:xfrm>
          <a:prstGeom prst="rect">
            <a:avLst/>
          </a:prstGeom>
          <a:noFill/>
          <a:ln>
            <a:noFill/>
          </a:ln>
          <a:extLst>
            <a:ext uri="{53640926-AAD7-44D8-BBD7-CCE9431645EC}">
              <a14:shadowObscured xmlns:a14="http://schemas.microsoft.com/office/drawing/2010/main"/>
            </a:ext>
          </a:extLst>
        </p:spPr>
      </p:pic>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3BB21-47F3-24C6-5E15-ADCBC021F4D8}"/>
              </a:ext>
            </a:extLst>
          </p:cNvPr>
          <p:cNvSpPr>
            <a:spLocks noGrp="1"/>
          </p:cNvSpPr>
          <p:nvPr>
            <p:ph type="title"/>
          </p:nvPr>
        </p:nvSpPr>
        <p:spPr>
          <a:xfrm>
            <a:off x="0" y="116632"/>
            <a:ext cx="3851920" cy="721568"/>
          </a:xfrm>
        </p:spPr>
        <p:txBody>
          <a:bodyPr/>
          <a:lstStyle/>
          <a:p>
            <a:r>
              <a:rPr lang="en-IN" b="1" dirty="0"/>
              <a:t>Instructions</a:t>
            </a:r>
          </a:p>
        </p:txBody>
      </p:sp>
      <p:sp>
        <p:nvSpPr>
          <p:cNvPr id="3" name="Content Placeholder 2">
            <a:extLst>
              <a:ext uri="{FF2B5EF4-FFF2-40B4-BE49-F238E27FC236}">
                <a16:creationId xmlns:a16="http://schemas.microsoft.com/office/drawing/2014/main" xmlns="" id="{20E86557-0F79-3E6A-CCF8-9E8142F73741}"/>
              </a:ext>
            </a:extLst>
          </p:cNvPr>
          <p:cNvSpPr>
            <a:spLocks noGrp="1"/>
          </p:cNvSpPr>
          <p:nvPr>
            <p:ph idx="1"/>
          </p:nvPr>
        </p:nvSpPr>
        <p:spPr>
          <a:xfrm>
            <a:off x="457200" y="1599987"/>
            <a:ext cx="8229600" cy="4525963"/>
          </a:xfrm>
        </p:spPr>
        <p:txBody>
          <a:bodyPr/>
          <a:lstStyle/>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BB80D2B3-7741-D84D-27D4-87F240FA8B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502" y="881221"/>
            <a:ext cx="5550396" cy="2952328"/>
          </a:xfrm>
          <a:prstGeom prst="rect">
            <a:avLst/>
          </a:prstGeom>
          <a:noFill/>
          <a:ln>
            <a:noFill/>
          </a:ln>
        </p:spPr>
      </p:pic>
      <p:pic>
        <p:nvPicPr>
          <p:cNvPr id="5" name="Picture 4">
            <a:extLst>
              <a:ext uri="{FF2B5EF4-FFF2-40B4-BE49-F238E27FC236}">
                <a16:creationId xmlns:a16="http://schemas.microsoft.com/office/drawing/2014/main" xmlns="" id="{D2CCB32E-2F1A-03C9-CEE2-32019F9A31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3634581"/>
            <a:ext cx="5731510" cy="2999899"/>
          </a:xfrm>
          <a:prstGeom prst="rect">
            <a:avLst/>
          </a:prstGeom>
          <a:noFill/>
          <a:ln>
            <a:noFill/>
          </a:ln>
        </p:spPr>
      </p:pic>
      <p:pic>
        <p:nvPicPr>
          <p:cNvPr id="6" name="Picture 5">
            <a:extLst>
              <a:ext uri="{FF2B5EF4-FFF2-40B4-BE49-F238E27FC236}">
                <a16:creationId xmlns:a16="http://schemas.microsoft.com/office/drawing/2014/main" xmlns="" id="{22F9F721-CF0D-A257-758E-72794CA800D3}"/>
              </a:ext>
            </a:extLst>
          </p:cNvPr>
          <p:cNvPicPr>
            <a:picLocks noChangeAspect="1"/>
          </p:cNvPicPr>
          <p:nvPr/>
        </p:nvPicPr>
        <p:blipFill rotWithShape="1">
          <a:blip r:embed="rId4">
            <a:extLst>
              <a:ext uri="{28A0092B-C50C-407E-A947-70E740481C1C}">
                <a14:useLocalDpi xmlns:a14="http://schemas.microsoft.com/office/drawing/2010/main" val="0"/>
              </a:ext>
            </a:extLst>
          </a:blip>
          <a:srcRect r="14673"/>
          <a:stretch/>
        </p:blipFill>
        <p:spPr bwMode="auto">
          <a:xfrm>
            <a:off x="5990807" y="887984"/>
            <a:ext cx="2973164" cy="2656310"/>
          </a:xfrm>
          <a:prstGeom prst="rect">
            <a:avLst/>
          </a:prstGeom>
          <a:noFill/>
          <a:ln>
            <a:noFill/>
          </a:ln>
        </p:spPr>
      </p:pic>
      <p:sp>
        <p:nvSpPr>
          <p:cNvPr id="13" name="Rectangle: Rounded Corners 12">
            <a:extLst>
              <a:ext uri="{FF2B5EF4-FFF2-40B4-BE49-F238E27FC236}">
                <a16:creationId xmlns:a16="http://schemas.microsoft.com/office/drawing/2014/main" xmlns="" id="{10010482-0F67-9D7D-59DE-A2B399CA233C}"/>
              </a:ext>
            </a:extLst>
          </p:cNvPr>
          <p:cNvSpPr/>
          <p:nvPr/>
        </p:nvSpPr>
        <p:spPr>
          <a:xfrm>
            <a:off x="457200" y="4077072"/>
            <a:ext cx="2242592" cy="25202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Guidelines to use the website content are involved in this. What are the steps to be followed and what carefulness is required.</a:t>
            </a:r>
            <a:endParaRPr lang="en-IN" sz="1800"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518059348"/>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921CB-C66D-D854-063D-EEF807E46AE5}"/>
              </a:ext>
            </a:extLst>
          </p:cNvPr>
          <p:cNvSpPr>
            <a:spLocks noGrp="1"/>
          </p:cNvSpPr>
          <p:nvPr>
            <p:ph type="ctrTitle"/>
          </p:nvPr>
        </p:nvSpPr>
        <p:spPr>
          <a:xfrm>
            <a:off x="0" y="116631"/>
            <a:ext cx="3419872" cy="797769"/>
          </a:xfrm>
        </p:spPr>
        <p:txBody>
          <a:bodyPr/>
          <a:lstStyle/>
          <a:p>
            <a:r>
              <a:rPr lang="en-IN" dirty="0"/>
              <a:t>Reviews</a:t>
            </a:r>
          </a:p>
        </p:txBody>
      </p:sp>
      <p:pic>
        <p:nvPicPr>
          <p:cNvPr id="4" name="Picture 3">
            <a:extLst>
              <a:ext uri="{FF2B5EF4-FFF2-40B4-BE49-F238E27FC236}">
                <a16:creationId xmlns:a16="http://schemas.microsoft.com/office/drawing/2014/main" xmlns="" id="{78BB74A6-BC24-4948-E6A3-5D645D3FC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728" y="1089660"/>
            <a:ext cx="5731510" cy="2506980"/>
          </a:xfrm>
          <a:prstGeom prst="rect">
            <a:avLst/>
          </a:prstGeom>
          <a:noFill/>
          <a:ln>
            <a:noFill/>
          </a:ln>
        </p:spPr>
      </p:pic>
      <p:pic>
        <p:nvPicPr>
          <p:cNvPr id="5" name="Picture 4">
            <a:extLst>
              <a:ext uri="{FF2B5EF4-FFF2-40B4-BE49-F238E27FC236}">
                <a16:creationId xmlns:a16="http://schemas.microsoft.com/office/drawing/2014/main" xmlns="" id="{0562BC79-84EC-AF69-30AB-8EAB1357A376}"/>
              </a:ext>
            </a:extLst>
          </p:cNvPr>
          <p:cNvPicPr>
            <a:picLocks noChangeAspect="1"/>
          </p:cNvPicPr>
          <p:nvPr/>
        </p:nvPicPr>
        <p:blipFill rotWithShape="1">
          <a:blip r:embed="rId3">
            <a:extLst>
              <a:ext uri="{28A0092B-C50C-407E-A947-70E740481C1C}">
                <a14:useLocalDpi xmlns:a14="http://schemas.microsoft.com/office/drawing/2010/main" val="0"/>
              </a:ext>
            </a:extLst>
          </a:blip>
          <a:srcRect b="41346"/>
          <a:stretch/>
        </p:blipFill>
        <p:spPr bwMode="auto">
          <a:xfrm>
            <a:off x="2545964" y="3933056"/>
            <a:ext cx="6408712" cy="2681436"/>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xmlns="" id="{14DE06B8-8476-1F4E-4916-9BBB11A41284}"/>
              </a:ext>
            </a:extLst>
          </p:cNvPr>
          <p:cNvPicPr>
            <a:picLocks noChangeAspect="1"/>
          </p:cNvPicPr>
          <p:nvPr/>
        </p:nvPicPr>
        <p:blipFill rotWithShape="1">
          <a:blip r:embed="rId4">
            <a:extLst>
              <a:ext uri="{28A0092B-C50C-407E-A947-70E740481C1C}">
                <a14:useLocalDpi xmlns:a14="http://schemas.microsoft.com/office/drawing/2010/main" val="0"/>
              </a:ext>
            </a:extLst>
          </a:blip>
          <a:srcRect t="52564" r="23201" b="19231"/>
          <a:stretch/>
        </p:blipFill>
        <p:spPr bwMode="auto">
          <a:xfrm>
            <a:off x="189324" y="4093708"/>
            <a:ext cx="2088232" cy="2002292"/>
          </a:xfrm>
          <a:prstGeom prst="rect">
            <a:avLst/>
          </a:prstGeom>
          <a:noFill/>
          <a:ln>
            <a:noFill/>
          </a:ln>
          <a:extLst>
            <a:ext uri="{53640926-AAD7-44D8-BBD7-CCE9431645EC}">
              <a14:shadowObscured xmlns:a14="http://schemas.microsoft.com/office/drawing/2010/main"/>
            </a:ext>
          </a:extLst>
        </p:spPr>
      </p:pic>
      <p:sp>
        <p:nvSpPr>
          <p:cNvPr id="7" name="Callout: Down Arrow 6">
            <a:extLst>
              <a:ext uri="{FF2B5EF4-FFF2-40B4-BE49-F238E27FC236}">
                <a16:creationId xmlns:a16="http://schemas.microsoft.com/office/drawing/2014/main" xmlns="" id="{35B919CE-F5A0-4603-FC3C-00EECE191E2D}"/>
              </a:ext>
            </a:extLst>
          </p:cNvPr>
          <p:cNvSpPr/>
          <p:nvPr/>
        </p:nvSpPr>
        <p:spPr>
          <a:xfrm>
            <a:off x="6084168" y="1268760"/>
            <a:ext cx="2664296" cy="244827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1800" kern="0" dirty="0">
                <a:effectLst/>
                <a:latin typeface="Times New Roman" panose="02020603050405020304" pitchFamily="18" charset="0"/>
                <a:ea typeface="Times New Roman" panose="02020603050405020304" pitchFamily="18" charset="0"/>
              </a:rPr>
              <a:t>Customer reviews will add social proof to your website. Your potential clients will know that you're a trusted brand. </a:t>
            </a:r>
            <a:endParaRPr lang="en-IN" dirty="0"/>
          </a:p>
        </p:txBody>
      </p:sp>
    </p:spTree>
    <p:extLst>
      <p:ext uri="{BB962C8B-B14F-4D97-AF65-F5344CB8AC3E}">
        <p14:creationId xmlns:p14="http://schemas.microsoft.com/office/powerpoint/2010/main" val="557734522"/>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2FD56-132C-1376-3A75-8E6D7BA3BD8D}"/>
              </a:ext>
            </a:extLst>
          </p:cNvPr>
          <p:cNvSpPr>
            <a:spLocks noGrp="1"/>
          </p:cNvSpPr>
          <p:nvPr>
            <p:ph type="title"/>
          </p:nvPr>
        </p:nvSpPr>
        <p:spPr>
          <a:xfrm>
            <a:off x="0" y="260648"/>
            <a:ext cx="3635896" cy="577552"/>
          </a:xfrm>
        </p:spPr>
        <p:txBody>
          <a:bodyPr/>
          <a:lstStyle/>
          <a:p>
            <a:r>
              <a:rPr lang="en-IN" b="1" dirty="0"/>
              <a:t>FAQs</a:t>
            </a:r>
          </a:p>
        </p:txBody>
      </p:sp>
      <p:pic>
        <p:nvPicPr>
          <p:cNvPr id="4" name="Content Placeholder 3">
            <a:extLst>
              <a:ext uri="{FF2B5EF4-FFF2-40B4-BE49-F238E27FC236}">
                <a16:creationId xmlns:a16="http://schemas.microsoft.com/office/drawing/2014/main" xmlns="" id="{5EC41FFA-724F-B694-F647-9E5A766754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08721"/>
            <a:ext cx="6084168" cy="2592287"/>
          </a:xfrm>
          <a:prstGeom prst="rect">
            <a:avLst/>
          </a:prstGeom>
          <a:noFill/>
          <a:ln>
            <a:noFill/>
          </a:ln>
        </p:spPr>
      </p:pic>
      <p:pic>
        <p:nvPicPr>
          <p:cNvPr id="5" name="Picture 4">
            <a:extLst>
              <a:ext uri="{FF2B5EF4-FFF2-40B4-BE49-F238E27FC236}">
                <a16:creationId xmlns:a16="http://schemas.microsoft.com/office/drawing/2014/main" xmlns="" id="{0AD0F378-E8C7-C57D-6126-5A99F7F0F8D5}"/>
              </a:ext>
            </a:extLst>
          </p:cNvPr>
          <p:cNvPicPr>
            <a:picLocks noChangeAspect="1"/>
          </p:cNvPicPr>
          <p:nvPr/>
        </p:nvPicPr>
        <p:blipFill rotWithShape="1">
          <a:blip r:embed="rId3">
            <a:extLst>
              <a:ext uri="{28A0092B-C50C-407E-A947-70E740481C1C}">
                <a14:useLocalDpi xmlns:a14="http://schemas.microsoft.com/office/drawing/2010/main" val="0"/>
              </a:ext>
            </a:extLst>
          </a:blip>
          <a:srcRect b="41346"/>
          <a:stretch/>
        </p:blipFill>
        <p:spPr bwMode="auto">
          <a:xfrm>
            <a:off x="2987824" y="3789041"/>
            <a:ext cx="5616624" cy="2664296"/>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xmlns="" id="{23E53C35-FDA1-5230-7CD7-11DDC67A31CE}"/>
              </a:ext>
            </a:extLst>
          </p:cNvPr>
          <p:cNvPicPr>
            <a:picLocks noChangeAspect="1"/>
          </p:cNvPicPr>
          <p:nvPr/>
        </p:nvPicPr>
        <p:blipFill rotWithShape="1">
          <a:blip r:embed="rId4">
            <a:extLst>
              <a:ext uri="{28A0092B-C50C-407E-A947-70E740481C1C}">
                <a14:useLocalDpi xmlns:a14="http://schemas.microsoft.com/office/drawing/2010/main" val="0"/>
              </a:ext>
            </a:extLst>
          </a:blip>
          <a:srcRect l="2885" t="52564" r="24006" b="19231"/>
          <a:stretch/>
        </p:blipFill>
        <p:spPr bwMode="auto">
          <a:xfrm>
            <a:off x="6300192" y="1412776"/>
            <a:ext cx="2664296" cy="1918320"/>
          </a:xfrm>
          <a:prstGeom prst="rect">
            <a:avLst/>
          </a:prstGeom>
          <a:noFill/>
          <a:ln>
            <a:noFill/>
          </a:ln>
          <a:extLst>
            <a:ext uri="{53640926-AAD7-44D8-BBD7-CCE9431645EC}">
              <a14:shadowObscured xmlns:a14="http://schemas.microsoft.com/office/drawing/2010/main"/>
            </a:ext>
          </a:extLst>
        </p:spPr>
      </p:pic>
      <p:sp>
        <p:nvSpPr>
          <p:cNvPr id="8" name="Arrow: Pentagon 7">
            <a:extLst>
              <a:ext uri="{FF2B5EF4-FFF2-40B4-BE49-F238E27FC236}">
                <a16:creationId xmlns:a16="http://schemas.microsoft.com/office/drawing/2014/main" xmlns="" id="{FA522F3B-7FB0-1D6E-57EB-9F75FB1A4DDE}"/>
              </a:ext>
            </a:extLst>
          </p:cNvPr>
          <p:cNvSpPr/>
          <p:nvPr/>
        </p:nvSpPr>
        <p:spPr>
          <a:xfrm>
            <a:off x="377788" y="3933056"/>
            <a:ext cx="2664296" cy="2664296"/>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FAQs include the frequently asked questions by the customers so that they don’t have to wait for our reply on contacting us.</a:t>
            </a:r>
            <a:endParaRPr lang="en-IN" dirty="0"/>
          </a:p>
        </p:txBody>
      </p:sp>
    </p:spTree>
    <p:extLst>
      <p:ext uri="{BB962C8B-B14F-4D97-AF65-F5344CB8AC3E}">
        <p14:creationId xmlns:p14="http://schemas.microsoft.com/office/powerpoint/2010/main" val="3672038829"/>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Bonus Feature(optional)</a:t>
            </a:r>
          </a:p>
        </p:txBody>
      </p:sp>
      <p:sp>
        <p:nvSpPr>
          <p:cNvPr id="3" name="Rectangle 2"/>
          <p:cNvSpPr/>
          <p:nvPr/>
        </p:nvSpPr>
        <p:spPr>
          <a:xfrm>
            <a:off x="395536" y="1196752"/>
            <a:ext cx="8136904" cy="4938403"/>
          </a:xfrm>
          <a:prstGeom prst="rect">
            <a:avLst/>
          </a:prstGeom>
        </p:spPr>
        <p:txBody>
          <a:bodyPr wrap="square">
            <a:spAutoFit/>
          </a:bodyPr>
          <a:lstStyle/>
          <a:p>
            <a:r>
              <a:rPr lang="en-IN" sz="1600" dirty="0">
                <a:effectLst/>
                <a:latin typeface="Times New Roman" panose="02020603050405020304" pitchFamily="18" charset="0"/>
                <a:ea typeface="Times New Roman" panose="02020603050405020304" pitchFamily="18" charset="0"/>
              </a:rPr>
              <a:t>The graduation of colour vision tests to the digital space offers several advantages, but is not trivial. Even if the digital tests mimic a traditional test, the digital version must be requalified or validated and every screen it is viewed on must be well-calibrated. However, when well controlled, digital tests offer several significant advantages over their analog counterparts: </a:t>
            </a:r>
          </a:p>
          <a:p>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They randomize solutions, which eliminates memorization</a:t>
            </a:r>
            <a:r>
              <a:rPr lang="en-US" sz="1600" baseline="300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 test can adapt in real time to the subject's performance. </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They don't suffer from color fading like the pigments/dyes in analog tests.</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 variance in test administration is minimized</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 tests are immune to mistakes in interpreting the results</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Test parameters can be dynamic and vary with time</a:t>
            </a:r>
          </a:p>
          <a:p>
            <a:pPr marL="342900" lvl="0" indent="-342900" algn="just">
              <a:lnSpc>
                <a:spcPct val="107000"/>
              </a:lnSpc>
              <a:spcAft>
                <a:spcPts val="800"/>
              </a:spcAft>
              <a:buSzPts val="1200"/>
              <a:buFont typeface="Symbol" panose="05050102010706020507" pitchFamily="18" charset="2"/>
              <a:buChar char=""/>
            </a:pPr>
            <a:r>
              <a:rPr lang="en-US" sz="16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This Colour Blindness site can be collaborated with wide variety of doctors and lens making companies and a highly collaborative business can be raised.</a:t>
            </a:r>
            <a:endParaRPr lang="en-IN" sz="1600" dirty="0">
              <a:effectLst/>
              <a:latin typeface="Times New Roman" panose="02020603050405020304" pitchFamily="18" charset="0"/>
              <a:ea typeface="Times New Roman" panose="02020603050405020304" pitchFamily="18" charset="0"/>
            </a:endParaRPr>
          </a:p>
          <a:p>
            <a:r>
              <a:rPr lang="en-US" sz="1600" kern="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Ishihara solves the problem of millions of people in just one click. Out of their busy schedules, people can easily check if they are colour blind or not. After that they can have their preferred Doctors and respective lenses</a:t>
            </a:r>
            <a:endParaRPr lang="en-US" sz="1600" dirty="0">
              <a:effectLst/>
              <a:latin typeface="Times New Roman" panose="02020603050405020304" pitchFamily="18" charset="0"/>
              <a:ea typeface="Times New Roman" panose="02020603050405020304" pitchFamily="18" charset="0"/>
            </a:endParaRPr>
          </a:p>
          <a:p>
            <a:pPr lvl="0">
              <a:buSzPts val="1000"/>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395536" y="1196752"/>
            <a:ext cx="8136904" cy="4186211"/>
          </a:xfrm>
          <a:prstGeom prst="rect">
            <a:avLst/>
          </a:prstGeom>
        </p:spPr>
        <p:txBody>
          <a:bodyPr wrap="square">
            <a:spAutoFit/>
          </a:bodyPr>
          <a:lstStyle/>
          <a:p>
            <a:r>
              <a:rPr lang="en-IN" sz="1600" dirty="0">
                <a:effectLst/>
                <a:latin typeface="Times New Roman" panose="02020603050405020304" pitchFamily="18" charset="0"/>
                <a:ea typeface="Times New Roman" panose="02020603050405020304" pitchFamily="18" charset="0"/>
              </a:rPr>
              <a:t>Websites are made of a set of code or programming languages. The most common languages used to build websites are:</a:t>
            </a:r>
          </a:p>
          <a:p>
            <a:pPr marL="34290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Hypertext markup language (HTML) </a:t>
            </a:r>
            <a:r>
              <a:rPr lang="en-US" sz="1600" dirty="0">
                <a:effectLst/>
                <a:latin typeface="Times New Roman" panose="02020603050405020304" pitchFamily="18" charset="0"/>
                <a:ea typeface="Times New Roman" panose="02020603050405020304" pitchFamily="18" charset="0"/>
              </a:rPr>
              <a:t>helps browsers display webpage elements such as text, links and media.</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Cascading style sheets (CSS) </a:t>
            </a:r>
            <a:r>
              <a:rPr lang="en-US" sz="1600" dirty="0">
                <a:effectLst/>
                <a:latin typeface="Times New Roman" panose="02020603050405020304" pitchFamily="18" charset="0"/>
                <a:ea typeface="Times New Roman" panose="02020603050405020304" pitchFamily="18" charset="0"/>
              </a:rPr>
              <a:t>define webpage styles such as colors, layouts and fonts.</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Hypertext Preprocessor (PHP) </a:t>
            </a:r>
            <a:r>
              <a:rPr lang="en-US" sz="1600" dirty="0">
                <a:effectLst/>
                <a:latin typeface="Times New Roman" panose="02020603050405020304" pitchFamily="18" charset="0"/>
                <a:ea typeface="Times New Roman" panose="02020603050405020304" pitchFamily="18" charset="0"/>
              </a:rPr>
              <a:t>is the programming language used to create dynamic and interactive websites. PHP is responsible for retrieving content from databases and displaying them on your website. With PHP, you can create login pages, forms and galleries.</a:t>
            </a:r>
            <a:endParaRPr lang="en-IN"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rPr>
              <a:t>JavaScript </a:t>
            </a:r>
            <a:r>
              <a:rPr lang="en-US" sz="1600" dirty="0">
                <a:effectLst/>
                <a:latin typeface="Times New Roman" panose="02020603050405020304" pitchFamily="18" charset="0"/>
                <a:ea typeface="Times New Roman" panose="02020603050405020304" pitchFamily="18" charset="0"/>
              </a:rPr>
              <a:t>allows you to implement complex features to your website. Anytime your website does more than display static information, JavaScript is probably involved.</a:t>
            </a:r>
          </a:p>
          <a:p>
            <a:pPr marL="342900" lvl="0" indent="-342900">
              <a:buSzPts val="1000"/>
              <a:buFont typeface="Symbol" panose="05050102010706020507" pitchFamily="18" charset="2"/>
              <a:buChar char=""/>
              <a:tabLst>
                <a:tab pos="457200" algn="l"/>
              </a:tabLst>
            </a:pPr>
            <a:endParaRPr lang="en-IN" sz="16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6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In the form of JavaScript quiz game, Ishihara solves the problem of millions of people in just one click. Out of their busy schedules, people can easily check if they are colour blind or not. After that they can have their preferred Doctors and respective lenses.</a:t>
            </a:r>
            <a:endParaRPr lang="en-IN" sz="16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549B2-5941-1665-6AB1-2E254B8CB9EB}"/>
              </a:ext>
            </a:extLst>
          </p:cNvPr>
          <p:cNvSpPr>
            <a:spLocks noGrp="1"/>
          </p:cNvSpPr>
          <p:nvPr>
            <p:ph type="title"/>
          </p:nvPr>
        </p:nvSpPr>
        <p:spPr>
          <a:xfrm>
            <a:off x="0" y="188640"/>
            <a:ext cx="3779912" cy="649560"/>
          </a:xfrm>
        </p:spPr>
        <p:txBody>
          <a:bodyPr/>
          <a:lstStyle/>
          <a:p>
            <a:r>
              <a:rPr lang="en-IN" b="1" dirty="0"/>
              <a:t>Future Scope</a:t>
            </a:r>
          </a:p>
        </p:txBody>
      </p:sp>
      <p:sp>
        <p:nvSpPr>
          <p:cNvPr id="3" name="Content Placeholder 2">
            <a:extLst>
              <a:ext uri="{FF2B5EF4-FFF2-40B4-BE49-F238E27FC236}">
                <a16:creationId xmlns:a16="http://schemas.microsoft.com/office/drawing/2014/main" xmlns="" id="{BCFAF8F9-0B73-59D0-99FD-3E59299A384F}"/>
              </a:ext>
            </a:extLst>
          </p:cNvPr>
          <p:cNvSpPr>
            <a:spLocks noGrp="1"/>
          </p:cNvSpPr>
          <p:nvPr>
            <p:ph idx="1"/>
          </p:nvPr>
        </p:nvSpPr>
        <p:spPr/>
        <p:txBody>
          <a:bodyPr/>
          <a:lstStyle/>
          <a:p>
            <a:pPr marL="342900" lvl="0" indent="-342900" algn="just">
              <a:lnSpc>
                <a:spcPct val="107000"/>
              </a:lnSpc>
              <a:spcAft>
                <a:spcPts val="800"/>
              </a:spcAft>
              <a:buSzPts val="1200"/>
              <a:buFont typeface="Symbol" panose="05050102010706020507" pitchFamily="18" charset="2"/>
              <a:buChar char=""/>
            </a:pP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This Colour Blindness site can be collaborated with wide variety of doctors and lens making companies and a highly collaborative business can be raised.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buSzPts val="1200"/>
              <a:buFont typeface="Symbol" panose="05050102010706020507" pitchFamily="18" charset="2"/>
              <a:buChar char=""/>
            </a:pP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Other than Red-Green Colour blindness Test, other tests can also be introduced to detect the other types of colour blindness.</a:t>
            </a:r>
          </a:p>
          <a:p>
            <a:pPr marL="0" lvl="0" indent="0" algn="just">
              <a:lnSpc>
                <a:spcPct val="107000"/>
              </a:lnSpc>
              <a:spcAft>
                <a:spcPts val="800"/>
              </a:spcAft>
              <a:buSzPts val="120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8" name="Picture 7" descr="Color Blindness Test | IrisTech">
            <a:extLst>
              <a:ext uri="{FF2B5EF4-FFF2-40B4-BE49-F238E27FC236}">
                <a16:creationId xmlns:a16="http://schemas.microsoft.com/office/drawing/2014/main" xmlns="" id="{F817B50F-AB40-F3F6-4812-DE588424AE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12976"/>
            <a:ext cx="5112568" cy="1944216"/>
          </a:xfrm>
          <a:prstGeom prst="rect">
            <a:avLst/>
          </a:prstGeom>
          <a:noFill/>
          <a:ln>
            <a:noFill/>
          </a:ln>
        </p:spPr>
      </p:pic>
    </p:spTree>
    <p:extLst>
      <p:ext uri="{BB962C8B-B14F-4D97-AF65-F5344CB8AC3E}">
        <p14:creationId xmlns:p14="http://schemas.microsoft.com/office/powerpoint/2010/main" val="2425528686"/>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143"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References/Links used</a:t>
            </a:r>
          </a:p>
        </p:txBody>
      </p:sp>
      <p:sp>
        <p:nvSpPr>
          <p:cNvPr id="3" name="Rectangle 2"/>
          <p:cNvSpPr/>
          <p:nvPr/>
        </p:nvSpPr>
        <p:spPr>
          <a:xfrm>
            <a:off x="395536" y="1196752"/>
            <a:ext cx="8136904" cy="2180597"/>
          </a:xfrm>
          <a:prstGeom prst="rect">
            <a:avLst/>
          </a:prstGeom>
        </p:spPr>
        <p:txBody>
          <a:bodyPr wrap="square">
            <a:spAutoFit/>
          </a:bodyPr>
          <a:lstStyle/>
          <a:p>
            <a:pPr marL="228600" algn="ctr">
              <a:lnSpc>
                <a:spcPct val="107000"/>
              </a:lnSpc>
              <a:spcAft>
                <a:spcPts val="800"/>
              </a:spcAft>
            </a:pPr>
            <a:r>
              <a:rPr lang="en-US" sz="1800" b="1" u="none" strike="noStrike"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u="sng"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hlinkClick r:id="rId2"/>
              </a:rPr>
              <a:t>https://en.wikipedia.org/wiki/Color_vision_test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u="sng"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hlinkClick r:id="rId3"/>
              </a:rPr>
              <a:t>https://enchroma.com/</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https://colormax.org/color-blind-test/</a:t>
            </a:r>
            <a:endParaRPr lang="en-IN" sz="18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832092"/>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Tags Used</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3" name="Rectangle 2"/>
          <p:cNvSpPr/>
          <p:nvPr/>
        </p:nvSpPr>
        <p:spPr>
          <a:xfrm>
            <a:off x="395536" y="1052736"/>
            <a:ext cx="8424936" cy="4093428"/>
          </a:xfrm>
          <a:prstGeom prst="rect">
            <a:avLst/>
          </a:prstGeom>
        </p:spPr>
        <p:txBody>
          <a:bodyPr wrap="square">
            <a:spAutoFit/>
          </a:bodyPr>
          <a:lstStyle/>
          <a:p>
            <a:pPr algn="ctr"/>
            <a:r>
              <a:rPr lang="en-US" sz="3200" dirty="0">
                <a:latin typeface="Times New Roman" pitchFamily="18" charset="0"/>
                <a:cs typeface="Times New Roman" pitchFamily="18" charset="0"/>
              </a:rPr>
              <a:t>JavaScript Quiz Game</a:t>
            </a:r>
          </a:p>
          <a:p>
            <a:pPr algn="ctr"/>
            <a:r>
              <a:rPr lang="en-US" sz="3200" b="1" i="1" dirty="0">
                <a:latin typeface="Times New Roman" pitchFamily="18" charset="0"/>
                <a:cs typeface="Times New Roman" pitchFamily="18" charset="0"/>
              </a:rPr>
              <a:t>Ishihara- Colour Blindness Test</a:t>
            </a:r>
          </a:p>
          <a:p>
            <a:pPr algn="ctr"/>
            <a:endParaRPr lang="en-US" b="1" i="1" dirty="0">
              <a:latin typeface="Times New Roman" pitchFamily="18" charset="0"/>
              <a:cs typeface="Times New Roman" pitchFamily="18" charset="0"/>
            </a:endParaRPr>
          </a:p>
          <a:p>
            <a:pPr algn="just"/>
            <a:r>
              <a:rPr lang="en-US" sz="1600" dirty="0">
                <a:effectLst/>
                <a:latin typeface="Times New Roman" panose="02020603050405020304" pitchFamily="18" charset="0"/>
                <a:ea typeface="Times New Roman" panose="02020603050405020304" pitchFamily="18" charset="0"/>
              </a:rPr>
              <a:t>Ishihara is a website made by the </a:t>
            </a:r>
            <a:r>
              <a:rPr lang="en-US" sz="1600" dirty="0" smtClean="0">
                <a:latin typeface="Times New Roman" panose="02020603050405020304" pitchFamily="18" charset="0"/>
                <a:ea typeface="Times New Roman" panose="02020603050405020304" pitchFamily="18" charset="0"/>
              </a:rPr>
              <a:t>student of G5 </a:t>
            </a:r>
            <a:r>
              <a:rPr lang="en-US" sz="1600" dirty="0" smtClean="0">
                <a:effectLst/>
                <a:latin typeface="Times New Roman" panose="02020603050405020304" pitchFamily="18" charset="0"/>
                <a:ea typeface="Times New Roman" panose="02020603050405020304" pitchFamily="18" charset="0"/>
              </a:rPr>
              <a:t>after </a:t>
            </a:r>
            <a:r>
              <a:rPr lang="en-US" sz="1600" dirty="0">
                <a:effectLst/>
                <a:latin typeface="Times New Roman" panose="02020603050405020304" pitchFamily="18" charset="0"/>
                <a:ea typeface="Times New Roman" panose="02020603050405020304" pitchFamily="18" charset="0"/>
              </a:rPr>
              <a:t>the name Ishihara color blindness test. </a:t>
            </a:r>
            <a:r>
              <a:rPr lang="en-US" sz="1600" dirty="0">
                <a:solidFill>
                  <a:srgbClr val="212529"/>
                </a:solidFill>
                <a:effectLst/>
                <a:latin typeface="Times New Roman" panose="02020603050405020304" pitchFamily="18" charset="0"/>
                <a:ea typeface="Times New Roman" panose="02020603050405020304" pitchFamily="18" charset="0"/>
              </a:rPr>
              <a:t>Based on scientific research, Ishihara has developed color vision enhancement lenses to correct color vision deficiency and color blindness. By providing each patient with an individual color vision diagnostic exam, we can determine the type(red-green)and severity of each patient’s color deficiency.</a:t>
            </a:r>
          </a:p>
          <a:p>
            <a:pPr algn="just"/>
            <a:r>
              <a:rPr lang="en-US" sz="1600" kern="0" dirty="0">
                <a:effectLst/>
                <a:latin typeface="Times New Roman" panose="02020603050405020304" pitchFamily="18" charset="0"/>
                <a:ea typeface="Times New Roman" panose="02020603050405020304" pitchFamily="18" charset="0"/>
              </a:rPr>
              <a:t>In an Ishihara test, a person looks at a series of circles (known as Ishihara plates) with dots of different colors and sizes. A person who has trouble seeing red and green will find the shapes and numbers hard to see, or may not see them at all</a:t>
            </a:r>
          </a:p>
          <a:p>
            <a:pPr algn="just"/>
            <a:endParaRPr lang="en-IN" sz="1800" dirty="0">
              <a:effectLst/>
              <a:latin typeface="Times New Roman" panose="02020603050405020304" pitchFamily="18" charset="0"/>
              <a:ea typeface="Times New Roman" panose="02020603050405020304" pitchFamily="18" charset="0"/>
            </a:endParaRPr>
          </a:p>
          <a:p>
            <a:pPr algn="ctr"/>
            <a:endParaRPr lang="en-US" sz="3200" b="1" i="1" dirty="0">
              <a:latin typeface="Times New Roman" pitchFamily="18" charset="0"/>
              <a:cs typeface="Times New Roman" pitchFamily="18" charset="0"/>
            </a:endParaRPr>
          </a:p>
        </p:txBody>
      </p:sp>
      <p:pic>
        <p:nvPicPr>
          <p:cNvPr id="4" name="Picture 3" descr="Ishiharatest">
            <a:extLst>
              <a:ext uri="{FF2B5EF4-FFF2-40B4-BE49-F238E27FC236}">
                <a16:creationId xmlns:a16="http://schemas.microsoft.com/office/drawing/2014/main" xmlns="" id="{40DAFA14-0C18-266B-650A-D95D4F9B794F}"/>
              </a:ext>
            </a:extLst>
          </p:cNvPr>
          <p:cNvPicPr>
            <a:picLocks noChangeAspect="1"/>
          </p:cNvPicPr>
          <p:nvPr/>
        </p:nvPicPr>
        <p:blipFill rotWithShape="1">
          <a:blip r:embed="rId2">
            <a:extLst>
              <a:ext uri="{28A0092B-C50C-407E-A947-70E740481C1C}">
                <a14:useLocalDpi xmlns:a14="http://schemas.microsoft.com/office/drawing/2010/main" val="0"/>
              </a:ext>
            </a:extLst>
          </a:blip>
          <a:srcRect l="14932" r="9597"/>
          <a:stretch/>
        </p:blipFill>
        <p:spPr bwMode="auto">
          <a:xfrm>
            <a:off x="5697542" y="4351754"/>
            <a:ext cx="3122930" cy="218694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xmlns="" id="{AC14A224-44D1-2AE5-52E4-57DAB8A07A2F}"/>
              </a:ext>
            </a:extLst>
          </p:cNvPr>
          <p:cNvSpPr/>
          <p:nvPr/>
        </p:nvSpPr>
        <p:spPr>
          <a:xfrm>
            <a:off x="395536" y="4581128"/>
            <a:ext cx="4536504" cy="18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By:</a:t>
            </a:r>
          </a:p>
          <a:p>
            <a:pPr algn="ctr"/>
            <a:r>
              <a:rPr lang="en-US" dirty="0" err="1" smtClean="0"/>
              <a:t>Abhinav</a:t>
            </a:r>
            <a:r>
              <a:rPr lang="en-US" dirty="0" smtClean="0"/>
              <a:t> Kumar(2110990051)</a:t>
            </a:r>
            <a:endParaRPr lang="en-IN"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50709"/>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395536" y="1124744"/>
            <a:ext cx="8208912" cy="5150321"/>
          </a:xfrm>
          <a:prstGeom prst="rect">
            <a:avLst/>
          </a:prstGeom>
        </p:spPr>
        <p:txBody>
          <a:bodyPr wrap="square">
            <a:spAutoFit/>
          </a:bodyPr>
          <a:lstStyle/>
          <a:p>
            <a:pPr algn="ctr"/>
            <a:r>
              <a:rPr lang="en-US" sz="2000" b="1" u="sng" dirty="0">
                <a:effectLst/>
                <a:latin typeface="Times New Roman" panose="02020603050405020304" pitchFamily="18" charset="0"/>
                <a:ea typeface="Times New Roman" panose="02020603050405020304" pitchFamily="18" charset="0"/>
              </a:rPr>
              <a:t>1 in 12 men and 1 in 200 women are affected by color blindness.</a:t>
            </a:r>
            <a:br>
              <a:rPr lang="en-US" sz="2000" b="1" u="sng" dirty="0">
                <a:effectLst/>
                <a:latin typeface="Times New Roman" panose="02020603050405020304" pitchFamily="18" charset="0"/>
                <a:ea typeface="Times New Roman" panose="02020603050405020304" pitchFamily="18" charset="0"/>
              </a:rPr>
            </a:br>
            <a:r>
              <a:rPr lang="en-US" sz="2000" b="1" u="sng" dirty="0">
                <a:effectLst/>
                <a:latin typeface="Times New Roman" panose="02020603050405020304" pitchFamily="18" charset="0"/>
                <a:ea typeface="Times New Roman" panose="02020603050405020304" pitchFamily="18" charset="0"/>
              </a:rPr>
              <a:t>Are you one of them?</a:t>
            </a:r>
          </a:p>
          <a:p>
            <a:pPr algn="ctr"/>
            <a:endParaRPr lang="en-US" sz="1600" u="sng" dirty="0">
              <a:effectLst/>
              <a:latin typeface="Times New Roman" panose="02020603050405020304" pitchFamily="18" charset="0"/>
              <a:ea typeface="Times New Roman" panose="02020603050405020304" pitchFamily="18" charset="0"/>
            </a:endParaRPr>
          </a:p>
          <a:p>
            <a:pPr algn="just"/>
            <a:r>
              <a:rPr lang="en-US" sz="1600" b="1" u="sng" dirty="0">
                <a:effectLst/>
                <a:latin typeface="Times New Roman" panose="02020603050405020304" pitchFamily="18" charset="0"/>
                <a:ea typeface="Times New Roman" panose="02020603050405020304" pitchFamily="18" charset="0"/>
              </a:rPr>
              <a:t>What is colour blindness? </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If you have color blindness, it means you see colors differently than most people. Most of the time, color blindness makes it hard to tell the difference between certain colors. </a:t>
            </a:r>
            <a:r>
              <a:rPr lang="en-US" sz="1600" kern="0" dirty="0">
                <a:effectLst/>
                <a:latin typeface="Times New Roman" panose="02020603050405020304" pitchFamily="18" charset="0"/>
                <a:ea typeface="Times New Roman" panose="02020603050405020304" pitchFamily="18" charset="0"/>
              </a:rPr>
              <a:t>Most people who are colour blind are able to adjust and don’t have problems with everyday activities.</a:t>
            </a:r>
          </a:p>
          <a:p>
            <a:pPr algn="just"/>
            <a:r>
              <a:rPr lang="en-IN" sz="1600" b="1" u="sng" dirty="0">
                <a:effectLst/>
                <a:latin typeface="Times New Roman" panose="02020603050405020304" pitchFamily="18" charset="0"/>
                <a:ea typeface="Times New Roman" panose="02020603050405020304" pitchFamily="18" charset="0"/>
              </a:rPr>
              <a:t>What are the symptoms of </a:t>
            </a:r>
            <a:r>
              <a:rPr lang="en-IN" sz="1600" b="1" u="sng" dirty="0" err="1">
                <a:effectLst/>
                <a:latin typeface="Times New Roman" panose="02020603050405020304" pitchFamily="18" charset="0"/>
                <a:ea typeface="Times New Roman" panose="02020603050405020304" pitchFamily="18" charset="0"/>
              </a:rPr>
              <a:t>color</a:t>
            </a:r>
            <a:r>
              <a:rPr lang="en-IN" sz="1600" b="1" u="sng" dirty="0">
                <a:effectLst/>
                <a:latin typeface="Times New Roman" panose="02020603050405020304" pitchFamily="18" charset="0"/>
                <a:ea typeface="Times New Roman" panose="02020603050405020304" pitchFamily="18" charset="0"/>
              </a:rPr>
              <a:t> blindness? </a:t>
            </a:r>
            <a:endParaRPr lang="en-IN" sz="1600" dirty="0">
              <a:effectLst/>
              <a:latin typeface="Times New Roman" panose="02020603050405020304" pitchFamily="18" charset="0"/>
              <a:ea typeface="Times New Roman" panose="02020603050405020304" pitchFamily="18" charset="0"/>
            </a:endParaRPr>
          </a:p>
          <a:p>
            <a:pPr algn="just"/>
            <a:r>
              <a:rPr lang="en-IN" sz="1600" dirty="0">
                <a:effectLst/>
                <a:latin typeface="Times New Roman" panose="02020603050405020304" pitchFamily="18" charset="0"/>
                <a:ea typeface="Times New Roman" panose="02020603050405020304" pitchFamily="18" charset="0"/>
              </a:rPr>
              <a:t>The main symptom of colour blindness is not seeing colours the way most people do. If you’re colour blind, you may have trouble seeing:</a:t>
            </a: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The difference between colors</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How bright colors are</a:t>
            </a:r>
            <a:endParaRPr lang="en-IN" sz="16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600" dirty="0">
                <a:effectLst/>
                <a:latin typeface="Times New Roman" panose="02020603050405020304" pitchFamily="18" charset="0"/>
                <a:ea typeface="Times New Roman" panose="02020603050405020304" pitchFamily="18" charset="0"/>
              </a:rPr>
              <a:t>Different shades of colors</a:t>
            </a:r>
            <a:endParaRPr lang="en-IN" sz="1600" dirty="0">
              <a:effectLst/>
              <a:latin typeface="Times New Roman" panose="02020603050405020304" pitchFamily="18" charset="0"/>
              <a:ea typeface="Times New Roman" panose="02020603050405020304" pitchFamily="18" charset="0"/>
            </a:endParaRPr>
          </a:p>
          <a:p>
            <a:pPr algn="just"/>
            <a:r>
              <a:rPr lang="en-US" sz="1600" kern="0" dirty="0">
                <a:effectLst/>
                <a:latin typeface="Times New Roman" panose="02020603050405020304" pitchFamily="18" charset="0"/>
                <a:ea typeface="Times New Roman" panose="02020603050405020304" pitchFamily="18" charset="0"/>
              </a:rPr>
              <a:t>And since we get used to the way we see colours, many people with colour blindness don’t know they have it.</a:t>
            </a:r>
          </a:p>
          <a:p>
            <a:pPr algn="just"/>
            <a:endParaRPr lang="en-US" sz="2000" u="sng" dirty="0">
              <a:effectLst/>
              <a:latin typeface="Times New Roman" panose="02020603050405020304" pitchFamily="18" charset="0"/>
              <a:ea typeface="Times New Roman" panose="02020603050405020304" pitchFamily="18" charset="0"/>
            </a:endParaRPr>
          </a:p>
          <a:p>
            <a:pPr algn="ctr"/>
            <a:endParaRPr lang="en-IN" sz="20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xmlns="" id="{60E584FB-499A-8CF6-F2A5-45FD53900E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4863517"/>
            <a:ext cx="2755255" cy="17008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811D6-0F41-38EE-F01D-C2DA606B5D79}"/>
              </a:ext>
            </a:extLst>
          </p:cNvPr>
          <p:cNvSpPr>
            <a:spLocks noGrp="1"/>
          </p:cNvSpPr>
          <p:nvPr>
            <p:ph type="title"/>
          </p:nvPr>
        </p:nvSpPr>
        <p:spPr>
          <a:xfrm>
            <a:off x="467544" y="0"/>
            <a:ext cx="5760640" cy="838200"/>
          </a:xfrm>
        </p:spPr>
        <p:txBody>
          <a:bodyPr/>
          <a:lstStyle/>
          <a:p>
            <a:pPr algn="l"/>
            <a:r>
              <a:rPr lang="en-IN" b="1" dirty="0"/>
              <a:t>Contd.</a:t>
            </a:r>
          </a:p>
        </p:txBody>
      </p:sp>
      <p:pic>
        <p:nvPicPr>
          <p:cNvPr id="4" name="Content Placeholder 3">
            <a:extLst>
              <a:ext uri="{FF2B5EF4-FFF2-40B4-BE49-F238E27FC236}">
                <a16:creationId xmlns:a16="http://schemas.microsoft.com/office/drawing/2014/main" xmlns="" id="{61FAB0DA-DEF0-2E8E-7728-E17454B0B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124744"/>
            <a:ext cx="8640960" cy="5256584"/>
          </a:xfrm>
          <a:prstGeom prst="rect">
            <a:avLst/>
          </a:prstGeom>
        </p:spPr>
      </p:pic>
      <p:sp>
        <p:nvSpPr>
          <p:cNvPr id="5" name="Rectangle 4">
            <a:extLst>
              <a:ext uri="{FF2B5EF4-FFF2-40B4-BE49-F238E27FC236}">
                <a16:creationId xmlns:a16="http://schemas.microsoft.com/office/drawing/2014/main" xmlns="" id="{EC39BE20-FB35-FEE8-715A-B83CE379C55A}"/>
              </a:ext>
            </a:extLst>
          </p:cNvPr>
          <p:cNvSpPr/>
          <p:nvPr/>
        </p:nvSpPr>
        <p:spPr>
          <a:xfrm>
            <a:off x="467544" y="1268760"/>
            <a:ext cx="2304256" cy="4968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sz="2000" dirty="0">
                <a:effectLst/>
                <a:latin typeface="Times New Roman" panose="02020603050405020304" pitchFamily="18" charset="0"/>
                <a:ea typeface="Times New Roman" panose="02020603050405020304" pitchFamily="18" charset="0"/>
              </a:rPr>
              <a:t>To make people realise the increasing effect of colour blindness on today’s generation and the peak need of our is to know whether are we the prey of this disorder named as colour blindness, we are here with the </a:t>
            </a:r>
            <a:r>
              <a:rPr lang="en-IN" sz="2000" u="sng" dirty="0">
                <a:effectLst/>
                <a:latin typeface="Times New Roman" panose="02020603050405020304" pitchFamily="18" charset="0"/>
                <a:ea typeface="Times New Roman" panose="02020603050405020304" pitchFamily="18" charset="0"/>
              </a:rPr>
              <a:t>Ishihara</a:t>
            </a:r>
            <a:r>
              <a:rPr lang="en-IN" sz="2000" dirty="0">
                <a:effectLst/>
                <a:latin typeface="Times New Roman" panose="02020603050405020304" pitchFamily="18" charset="0"/>
                <a:ea typeface="Times New Roman" panose="02020603050405020304" pitchFamily="18" charset="0"/>
              </a:rPr>
              <a:t> which in the form of quiz make people realise their problem</a:t>
            </a:r>
            <a:r>
              <a:rPr lang="en-IN" sz="2000" u="sng"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6607044"/>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Details</a:t>
            </a:r>
          </a:p>
        </p:txBody>
      </p:sp>
      <p:sp>
        <p:nvSpPr>
          <p:cNvPr id="3" name="Rectangle 2"/>
          <p:cNvSpPr/>
          <p:nvPr/>
        </p:nvSpPr>
        <p:spPr>
          <a:xfrm>
            <a:off x="467544" y="1065347"/>
            <a:ext cx="8352928" cy="2369880"/>
          </a:xfrm>
          <a:prstGeom prst="rect">
            <a:avLst/>
          </a:prstGeom>
        </p:spPr>
        <p:txBody>
          <a:bodyPr wrap="square">
            <a:spAutoFit/>
          </a:bodyPr>
          <a:lstStyle/>
          <a:p>
            <a:pPr algn="just"/>
            <a:r>
              <a:rPr lang="en-US" sz="1600" dirty="0">
                <a:effectLst/>
                <a:latin typeface="Times New Roman" panose="02020603050405020304" pitchFamily="18" charset="0"/>
                <a:ea typeface="Times New Roman" panose="02020603050405020304" pitchFamily="18" charset="0"/>
              </a:rPr>
              <a:t>HTML, CSS, and JavaScript are often called the building blocks of the Web. These three tools dominate web development. Every library or tool seems to be centered around HTML, CSS, and JS.</a:t>
            </a:r>
          </a:p>
          <a:p>
            <a:pPr algn="just"/>
            <a:r>
              <a:rPr lang="en-IN" sz="1600" dirty="0">
                <a:effectLst/>
                <a:latin typeface="Times New Roman" panose="02020603050405020304" pitchFamily="18" charset="0"/>
                <a:ea typeface="Times New Roman" panose="02020603050405020304" pitchFamily="18" charset="0"/>
              </a:rPr>
              <a:t>A web document or website is a set of HTML </a:t>
            </a:r>
            <a:r>
              <a:rPr lang="en-IN" sz="1600" b="1" dirty="0">
                <a:effectLst/>
                <a:latin typeface="Times New Roman" panose="02020603050405020304" pitchFamily="18" charset="0"/>
                <a:ea typeface="Times New Roman" panose="02020603050405020304" pitchFamily="18" charset="0"/>
              </a:rPr>
              <a:t>(Hypertext Markup Language) </a:t>
            </a:r>
            <a:r>
              <a:rPr lang="en-IN" sz="1600" dirty="0">
                <a:effectLst/>
                <a:latin typeface="Times New Roman" panose="02020603050405020304" pitchFamily="18" charset="0"/>
                <a:ea typeface="Times New Roman" panose="02020603050405020304" pitchFamily="18" charset="0"/>
              </a:rPr>
              <a:t>tags saved in a plain text editor and run in a web browser.</a:t>
            </a:r>
          </a:p>
          <a:p>
            <a:pPr algn="just"/>
            <a:r>
              <a:rPr lang="en-US" sz="1600" kern="0" dirty="0">
                <a:effectLst/>
                <a:latin typeface="Times New Roman" panose="02020603050405020304" pitchFamily="18" charset="0"/>
                <a:ea typeface="Times New Roman" panose="02020603050405020304" pitchFamily="18" charset="0"/>
              </a:rPr>
              <a:t>CSS is a </a:t>
            </a:r>
            <a:r>
              <a:rPr lang="en-US" sz="1600" b="1" kern="0" dirty="0">
                <a:effectLst/>
                <a:latin typeface="Times New Roman" panose="02020603050405020304" pitchFamily="18" charset="0"/>
                <a:ea typeface="Times New Roman" panose="02020603050405020304" pitchFamily="18" charset="0"/>
              </a:rPr>
              <a:t>design language</a:t>
            </a:r>
            <a:r>
              <a:rPr lang="en-US" sz="1600" kern="0" dirty="0">
                <a:effectLst/>
                <a:latin typeface="Times New Roman" panose="02020603050405020304" pitchFamily="18" charset="0"/>
                <a:ea typeface="Times New Roman" panose="02020603050405020304" pitchFamily="18" charset="0"/>
              </a:rPr>
              <a:t> that you use to make your web page look nice and presentable.</a:t>
            </a:r>
          </a:p>
          <a:p>
            <a:pPr algn="just"/>
            <a:r>
              <a:rPr lang="en-US" sz="1600" kern="0" dirty="0">
                <a:effectLst/>
                <a:latin typeface="Times New Roman" panose="02020603050405020304" pitchFamily="18" charset="0"/>
                <a:ea typeface="Times New Roman" panose="02020603050405020304" pitchFamily="18" charset="0"/>
              </a:rPr>
              <a:t>JavaScript is the </a:t>
            </a:r>
            <a:r>
              <a:rPr lang="en-US" sz="1600" b="1" kern="0" dirty="0">
                <a:effectLst/>
                <a:latin typeface="Times New Roman" panose="02020603050405020304" pitchFamily="18" charset="0"/>
                <a:ea typeface="Times New Roman" panose="02020603050405020304" pitchFamily="18" charset="0"/>
              </a:rPr>
              <a:t>programming language.</a:t>
            </a:r>
            <a:r>
              <a:rPr lang="en-US" sz="1600" kern="0" dirty="0">
                <a:effectLst/>
                <a:latin typeface="Times New Roman" panose="02020603050405020304" pitchFamily="18" charset="0"/>
                <a:ea typeface="Times New Roman" panose="02020603050405020304" pitchFamily="18" charset="0"/>
              </a:rPr>
              <a:t> You can program actions, conditions, calculations, network requests, concurrent tasks and many other kinds of instructions</a:t>
            </a:r>
            <a:r>
              <a:rPr lang="en-US" sz="1800" kern="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3EE6B05B-A021-44C8-4BEC-C0BA4F8CE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852936"/>
            <a:ext cx="3960440" cy="3600400"/>
          </a:xfrm>
          <a:prstGeom prst="rect">
            <a:avLst/>
          </a:prstGeom>
        </p:spPr>
      </p:pic>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97A25-7A6C-CE37-B57A-59A2E0B126FE}"/>
              </a:ext>
            </a:extLst>
          </p:cNvPr>
          <p:cNvSpPr>
            <a:spLocks noGrp="1"/>
          </p:cNvSpPr>
          <p:nvPr>
            <p:ph type="title"/>
          </p:nvPr>
        </p:nvSpPr>
        <p:spPr>
          <a:xfrm>
            <a:off x="395536" y="0"/>
            <a:ext cx="6081464" cy="838200"/>
          </a:xfrm>
        </p:spPr>
        <p:txBody>
          <a:bodyPr/>
          <a:lstStyle/>
          <a:p>
            <a:pPr algn="l"/>
            <a:r>
              <a:rPr lang="en-IN" b="1" dirty="0"/>
              <a:t>Contd.</a:t>
            </a:r>
          </a:p>
        </p:txBody>
      </p:sp>
      <p:pic>
        <p:nvPicPr>
          <p:cNvPr id="4" name="Content Placeholder 3" descr="The DOM - Dillion's Blog">
            <a:extLst>
              <a:ext uri="{FF2B5EF4-FFF2-40B4-BE49-F238E27FC236}">
                <a16:creationId xmlns:a16="http://schemas.microsoft.com/office/drawing/2014/main" xmlns="" id="{62FFC5C4-7D2B-0EBB-8C5C-38AEFF194D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298" r="6555" b="6378"/>
          <a:stretch/>
        </p:blipFill>
        <p:spPr bwMode="auto">
          <a:xfrm>
            <a:off x="107504" y="1124744"/>
            <a:ext cx="4536504" cy="5256584"/>
          </a:xfrm>
          <a:prstGeom prst="rect">
            <a:avLst/>
          </a:prstGeom>
          <a:noFill/>
          <a:ln>
            <a:noFill/>
          </a:ln>
          <a:extLst>
            <a:ext uri="{53640926-AAD7-44D8-BBD7-CCE9431645EC}">
              <a14:shadowObscured xmlns:a14="http://schemas.microsoft.com/office/drawing/2010/main"/>
            </a:ext>
          </a:extLst>
        </p:spPr>
      </p:pic>
      <p:pic>
        <p:nvPicPr>
          <p:cNvPr id="6" name="Picture 5" descr="HTML Styling Block Elements | HTML Goodies">
            <a:extLst>
              <a:ext uri="{FF2B5EF4-FFF2-40B4-BE49-F238E27FC236}">
                <a16:creationId xmlns:a16="http://schemas.microsoft.com/office/drawing/2014/main" xmlns="" id="{1C077552-73D1-F85E-A779-9C2406268D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243981"/>
            <a:ext cx="3888432" cy="4370037"/>
          </a:xfrm>
          <a:prstGeom prst="rect">
            <a:avLst/>
          </a:prstGeom>
          <a:noFill/>
          <a:ln>
            <a:noFill/>
          </a:ln>
        </p:spPr>
      </p:pic>
      <p:sp>
        <p:nvSpPr>
          <p:cNvPr id="7" name="Rectangle: Rounded Corners 6">
            <a:extLst>
              <a:ext uri="{FF2B5EF4-FFF2-40B4-BE49-F238E27FC236}">
                <a16:creationId xmlns:a16="http://schemas.microsoft.com/office/drawing/2014/main" xmlns="" id="{27557FBA-70E2-EC52-B9E5-B64E3050AF02}"/>
              </a:ext>
            </a:extLst>
          </p:cNvPr>
          <p:cNvSpPr/>
          <p:nvPr/>
        </p:nvSpPr>
        <p:spPr>
          <a:xfrm>
            <a:off x="5148064" y="5805264"/>
            <a:ext cx="3744416" cy="648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Basic Structure Of Website</a:t>
            </a:r>
          </a:p>
        </p:txBody>
      </p:sp>
    </p:spTree>
    <p:extLst>
      <p:ext uri="{BB962C8B-B14F-4D97-AF65-F5344CB8AC3E}">
        <p14:creationId xmlns:p14="http://schemas.microsoft.com/office/powerpoint/2010/main" val="3953108740"/>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13A7B-8729-097A-8CB1-823B15985102}"/>
              </a:ext>
            </a:extLst>
          </p:cNvPr>
          <p:cNvSpPr>
            <a:spLocks noGrp="1"/>
          </p:cNvSpPr>
          <p:nvPr>
            <p:ph type="title"/>
          </p:nvPr>
        </p:nvSpPr>
        <p:spPr>
          <a:xfrm>
            <a:off x="395536" y="0"/>
            <a:ext cx="6081464" cy="838200"/>
          </a:xfrm>
        </p:spPr>
        <p:txBody>
          <a:bodyPr/>
          <a:lstStyle/>
          <a:p>
            <a:pPr algn="l"/>
            <a:r>
              <a:rPr lang="en-IN" b="1" dirty="0"/>
              <a:t>Key Tags used</a:t>
            </a:r>
          </a:p>
        </p:txBody>
      </p:sp>
      <p:sp>
        <p:nvSpPr>
          <p:cNvPr id="3" name="Content Placeholder 2">
            <a:extLst>
              <a:ext uri="{FF2B5EF4-FFF2-40B4-BE49-F238E27FC236}">
                <a16:creationId xmlns:a16="http://schemas.microsoft.com/office/drawing/2014/main" xmlns="" id="{BB0A6765-112F-6C4D-2814-8F3CDF9DFF59}"/>
              </a:ext>
            </a:extLst>
          </p:cNvPr>
          <p:cNvSpPr>
            <a:spLocks noGrp="1"/>
          </p:cNvSpPr>
          <p:nvPr>
            <p:ph idx="1"/>
          </p:nvPr>
        </p:nvSpPr>
        <p:spPr>
          <a:xfrm>
            <a:off x="457199" y="1124744"/>
            <a:ext cx="8229600" cy="2664295"/>
          </a:xfrm>
        </p:spPr>
        <p:txBody>
          <a:bodyPr/>
          <a:lstStyle/>
          <a:p>
            <a:pPr marL="0" indent="0">
              <a:buNone/>
            </a:pPr>
            <a:r>
              <a:rPr lang="en-IN" sz="2000" b="1" dirty="0"/>
              <a:t>Flex Box</a:t>
            </a:r>
          </a:p>
          <a:p>
            <a:pPr marL="0" indent="0" algn="just">
              <a:buNone/>
            </a:pPr>
            <a:r>
              <a:rPr lang="en-US" sz="1600" dirty="0"/>
              <a:t>The Flexible Box Layout Model (flexbox) is a layout model designed for one-dimensional content. It excels at taking a bunch of items which have different sizes, and returning the best layout for those items.</a:t>
            </a:r>
          </a:p>
          <a:p>
            <a:pPr marL="0" indent="0" algn="just">
              <a:buNone/>
            </a:pPr>
            <a:r>
              <a:rPr lang="en-US" sz="1600" dirty="0"/>
              <a:t>This is the ideal layout model for this sidebar pattern. Flexbox not only helps lay the sidebar and content out inline, but where there's not enough space remaining, the sidebar will break onto a new line. Instead of setting rigid dimensions for the browser to follow, with flexbox, you can instead provide flexible boundaries to hint how the content could display.</a:t>
            </a:r>
          </a:p>
          <a:p>
            <a:pPr marL="0" indent="0">
              <a:buNone/>
            </a:pPr>
            <a:endParaRPr lang="en-IN" dirty="0"/>
          </a:p>
        </p:txBody>
      </p:sp>
      <p:pic>
        <p:nvPicPr>
          <p:cNvPr id="9" name="Picture 8">
            <a:extLst>
              <a:ext uri="{FF2B5EF4-FFF2-40B4-BE49-F238E27FC236}">
                <a16:creationId xmlns:a16="http://schemas.microsoft.com/office/drawing/2014/main" xmlns="" id="{B69CF362-3A2D-3765-51BA-3FDFB3AB6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284984"/>
            <a:ext cx="5976664" cy="3243833"/>
          </a:xfrm>
          <a:prstGeom prst="rect">
            <a:avLst/>
          </a:prstGeom>
        </p:spPr>
      </p:pic>
    </p:spTree>
    <p:extLst>
      <p:ext uri="{BB962C8B-B14F-4D97-AF65-F5344CB8AC3E}">
        <p14:creationId xmlns:p14="http://schemas.microsoft.com/office/powerpoint/2010/main" val="298983508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1D928-0F67-9518-6C71-31BAC795AFD2}"/>
              </a:ext>
            </a:extLst>
          </p:cNvPr>
          <p:cNvSpPr>
            <a:spLocks noGrp="1"/>
          </p:cNvSpPr>
          <p:nvPr>
            <p:ph type="title"/>
          </p:nvPr>
        </p:nvSpPr>
        <p:spPr>
          <a:xfrm>
            <a:off x="0" y="116632"/>
            <a:ext cx="4572000" cy="721568"/>
          </a:xfrm>
        </p:spPr>
        <p:txBody>
          <a:bodyPr/>
          <a:lstStyle/>
          <a:p>
            <a:r>
              <a:rPr lang="en-IN" b="1" dirty="0"/>
              <a:t>Resources Used</a:t>
            </a:r>
          </a:p>
        </p:txBody>
      </p:sp>
      <p:sp>
        <p:nvSpPr>
          <p:cNvPr id="3" name="Content Placeholder 2">
            <a:extLst>
              <a:ext uri="{FF2B5EF4-FFF2-40B4-BE49-F238E27FC236}">
                <a16:creationId xmlns:a16="http://schemas.microsoft.com/office/drawing/2014/main" xmlns="" id="{608B85D4-8827-4917-AE0D-52FD39AB0714}"/>
              </a:ext>
            </a:extLst>
          </p:cNvPr>
          <p:cNvSpPr>
            <a:spLocks noGrp="1"/>
          </p:cNvSpPr>
          <p:nvPr>
            <p:ph idx="1"/>
          </p:nvPr>
        </p:nvSpPr>
        <p:spPr/>
        <p:txBody>
          <a:bodyPr/>
          <a:lstStyle/>
          <a:p>
            <a:pPr marL="342900" lvl="0" indent="-342900" algn="just">
              <a:lnSpc>
                <a:spcPct val="107000"/>
              </a:lnSpc>
              <a:spcAft>
                <a:spcPts val="800"/>
              </a:spcAft>
              <a:buFont typeface="Symbol" panose="05050102010706020507" pitchFamily="18" charset="2"/>
              <a:buChar char=""/>
            </a:pPr>
            <a:r>
              <a:rPr lang="en-US" sz="2000" b="1" u="sng"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Visual Studio Code: </a:t>
            </a:r>
            <a:r>
              <a:rPr lang="en-US" sz="1600" dirty="0"/>
              <a:t>Visual Studio Code combines the simplicity of a source code editor with powerful developer tooling, like IntelliSense code completion and debugging. First and foremost, it is an editor that gets out of your way. The delightfully frictionless edit-build-debug cycle means less time fiddling with your environment, and more time executing on your ideas.</a:t>
            </a:r>
          </a:p>
          <a:p>
            <a:pPr marL="342900" lvl="0" indent="-342900" algn="just">
              <a:lnSpc>
                <a:spcPct val="107000"/>
              </a:lnSpc>
              <a:spcAft>
                <a:spcPts val="800"/>
              </a:spcAft>
              <a:buFont typeface="Symbol" panose="05050102010706020507" pitchFamily="18" charset="2"/>
              <a:buChar char=""/>
            </a:pPr>
            <a:r>
              <a:rPr lang="en-US" sz="2000" b="1" u="sng" dirty="0"/>
              <a:t>Netlify: </a:t>
            </a:r>
            <a:r>
              <a:rPr lang="en-US" sz="1600" dirty="0"/>
              <a:t>Netlify is the platform developers love for building highly-performant and dynamic websites, e-commerce stores and web applications. By uniting an extensive ecosystem of technologies, services and APIs into one workflow, Netlify unlocks new levels of team productivity, while saving time and money. </a:t>
            </a:r>
            <a:r>
              <a:rPr lang="en-US" sz="1800" b="1" dirty="0">
                <a:ln>
                  <a:noFill/>
                </a:ln>
                <a:solidFill>
                  <a:srgbClr val="0000FF"/>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xmlns="" val="tx"/>
                    </a:ext>
                  </a:extLst>
                </a:hlinkClick>
              </a:rPr>
              <a:t>www.netlify.com</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3217186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TotalTime>
  <Words>1049</Words>
  <Application>Microsoft Office PowerPoint</Application>
  <PresentationFormat>On-screen Show (4:3)</PresentationFormat>
  <Paragraphs>100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Bubble Sort</vt:lpstr>
      <vt:lpstr>PowerPoint Presentation</vt:lpstr>
      <vt:lpstr>PowerPoint Presentation</vt:lpstr>
      <vt:lpstr>PowerPoint Presentation</vt:lpstr>
      <vt:lpstr>PowerPoint Presentation</vt:lpstr>
      <vt:lpstr>Contd.</vt:lpstr>
      <vt:lpstr>PowerPoint Presentation</vt:lpstr>
      <vt:lpstr>Contd.</vt:lpstr>
      <vt:lpstr>Key Tags used</vt:lpstr>
      <vt:lpstr>Resources Used</vt:lpstr>
      <vt:lpstr>PowerPoint Presentation</vt:lpstr>
      <vt:lpstr>PowerPoint Presentation</vt:lpstr>
      <vt:lpstr>Instructions</vt:lpstr>
      <vt:lpstr>Reviews</vt:lpstr>
      <vt:lpstr>FAQs</vt:lpstr>
      <vt:lpstr>PowerPoint Presentation</vt:lpstr>
      <vt:lpstr>PowerPoint Presentation</vt:lpstr>
      <vt:lpstr>Future Scope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HP</cp:lastModifiedBy>
  <cp:revision>43</cp:revision>
  <dcterms:created xsi:type="dcterms:W3CDTF">2022-12-12T14:14:34Z</dcterms:created>
  <dcterms:modified xsi:type="dcterms:W3CDTF">2023-10-25T14:22:36Z</dcterms:modified>
</cp:coreProperties>
</file>